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2.xml" ContentType="application/vnd.openxmlformats-officedocument.presentationml.tags+xml"/>
  <Override PartName="/ppt/notesSlides/notesSlide5.xml" ContentType="application/vnd.openxmlformats-officedocument.presentationml.notesSlide+xml"/>
  <Override PartName="/ppt/tags/tag3.xml" ContentType="application/vnd.openxmlformats-officedocument.presentationml.tags+xml"/>
  <Override PartName="/ppt/notesSlides/notesSlide6.xml" ContentType="application/vnd.openxmlformats-officedocument.presentationml.notesSlide+xml"/>
  <Override PartName="/ppt/tags/tag4.xml" ContentType="application/vnd.openxmlformats-officedocument.presentationml.tags+xml"/>
  <Override PartName="/ppt/notesSlides/notesSlide7.xml" ContentType="application/vnd.openxmlformats-officedocument.presentationml.notesSlide+xml"/>
  <Override PartName="/ppt/tags/tag5.xml" ContentType="application/vnd.openxmlformats-officedocument.presentationml.tags+xml"/>
  <Override PartName="/ppt/notesSlides/notesSlide8.xml" ContentType="application/vnd.openxmlformats-officedocument.presentationml.notesSlide+xml"/>
  <Override PartName="/ppt/tags/tag6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tags/tag7.xml" ContentType="application/vnd.openxmlformats-officedocument.presentationml.tags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tags/tag8.xml" ContentType="application/vnd.openxmlformats-officedocument.presentationml.tags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tags/tag9.xml" ContentType="application/vnd.openxmlformats-officedocument.presentationml.tags+xml"/>
  <Override PartName="/ppt/notesSlides/notesSlide22.xml" ContentType="application/vnd.openxmlformats-officedocument.presentationml.notesSlide+xml"/>
  <Override PartName="/ppt/tags/tag10.xml" ContentType="application/vnd.openxmlformats-officedocument.presentationml.tags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314" r:id="rId2"/>
    <p:sldId id="257" r:id="rId3"/>
    <p:sldId id="264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3" r:id="rId15"/>
    <p:sldId id="294" r:id="rId16"/>
    <p:sldId id="295" r:id="rId17"/>
    <p:sldId id="296" r:id="rId18"/>
    <p:sldId id="297" r:id="rId19"/>
    <p:sldId id="292" r:id="rId20"/>
    <p:sldId id="298" r:id="rId21"/>
    <p:sldId id="299" r:id="rId22"/>
    <p:sldId id="300" r:id="rId23"/>
    <p:sldId id="301" r:id="rId24"/>
    <p:sldId id="302" r:id="rId2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51">
          <p15:clr>
            <a:srgbClr val="A4A3A4"/>
          </p15:clr>
        </p15:guide>
        <p15:guide id="2" pos="38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0ECF0"/>
    <a:srgbClr val="D1EBFF"/>
    <a:srgbClr val="D1F7FF"/>
    <a:srgbClr val="22ACEC"/>
    <a:srgbClr val="FCB302"/>
    <a:srgbClr val="FED100"/>
    <a:srgbClr val="FAB204"/>
    <a:srgbClr val="FAAC04"/>
    <a:srgbClr val="7ED9F9"/>
    <a:srgbClr val="19C9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4686" autoAdjust="0"/>
  </p:normalViewPr>
  <p:slideViewPr>
    <p:cSldViewPr snapToGrid="0">
      <p:cViewPr varScale="1">
        <p:scale>
          <a:sx n="72" d="100"/>
          <a:sy n="72" d="100"/>
        </p:scale>
        <p:origin x="630" y="66"/>
      </p:cViewPr>
      <p:guideLst>
        <p:guide orient="horz" pos="2051"/>
        <p:guide pos="383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zh-CN" altLang="en-US"/>
              <a:t>杭州亿启教育科技有限公司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zh-CN" altLang="en-US"/>
              <a:t>杭州亿启教育科技有限公司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D8DB6B-1F6A-45C1-B002-D22550F60E14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B3C272-B367-41A5-8460-5A329737240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6085A-AAE6-478F-8DE7-627C252BB344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1EF2AE0A-4971-4029-A473-08630B9A7A48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alphaModFix amt="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351147"/>
            <a:ext cx="3333358" cy="107785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4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../media/image4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732504" y="1190484"/>
            <a:ext cx="6096000" cy="501675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CN" altLang="en-US" sz="4000" b="1" dirty="0">
                <a:solidFill>
                  <a:srgbClr val="FF0000"/>
                </a:solidFill>
                <a:latin typeface="HelveticaNeue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4000" b="1" dirty="0">
              <a:solidFill>
                <a:srgbClr val="FF0000"/>
              </a:solidFill>
              <a:latin typeface="HelveticaNeue" charset="0"/>
            </a:endParaRPr>
          </a:p>
          <a:p>
            <a:endParaRPr lang="en-US" altLang="zh-CN" sz="4000" b="1" dirty="0">
              <a:solidFill>
                <a:srgbClr val="FF0000"/>
              </a:solidFill>
              <a:latin typeface="HelveticaNeue" charset="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HelveticaNeue" charset="0"/>
              </a:rPr>
              <a:t>更多教学资源请关注</a:t>
            </a:r>
            <a:endParaRPr lang="en-US" altLang="zh-CN" sz="4000" b="1" dirty="0">
              <a:solidFill>
                <a:srgbClr val="FF0000"/>
              </a:solidFill>
              <a:latin typeface="HelveticaNeue" charset="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HelveticaNeue" charset="0"/>
              </a:rPr>
              <a:t>公众号：溯恩高中英语</a:t>
            </a: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7595" y="2503014"/>
            <a:ext cx="3276600" cy="327660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6990735" y="1190484"/>
            <a:ext cx="520126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6000" b="1">
                <a:latin typeface="华文新魏" panose="02010800040101010101" pitchFamily="2" charset="-122"/>
                <a:ea typeface="华文新魏" panose="02010800040101010101" pitchFamily="2" charset="-122"/>
              </a:rPr>
              <a:t>知识产权声明</a:t>
            </a:r>
            <a:endParaRPr lang="zh-CN" altLang="en-US" sz="6000" b="1" dirty="0"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 cstate="print">
            <a:alphaModFix amt="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7595" y="112631"/>
            <a:ext cx="3333358" cy="1077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6878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60311" y="241855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652817" y="370635"/>
            <a:ext cx="143629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遣词造句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3750119" y="241856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194658"/>
            <a:ext cx="762000" cy="74676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708660" y="1121479"/>
            <a:ext cx="11180781" cy="4399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altLang="zh-CN" sz="2800" dirty="0">
                <a:solidFill>
                  <a:srgbClr val="22ACE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Group 1: pretend; passer-by; perform; extra</a:t>
            </a:r>
            <a:endParaRPr lang="zh-CN" altLang="en-US" sz="2800" dirty="0">
              <a:solidFill>
                <a:srgbClr val="22ACEC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/>
            <a:r>
              <a:rPr lang="en-US" altLang="zh-CN" sz="2800" dirty="0">
                <a:solidFill>
                  <a:srgbClr val="22ACE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Group 2: dream of; fame; broadcast; brief</a:t>
            </a: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/>
            <a:r>
              <a:rPr lang="en-US" altLang="zh-CN" sz="2800" dirty="0">
                <a:solidFill>
                  <a:srgbClr val="22ACE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Group 3: to be honest; play jokes on; rely on; form</a:t>
            </a: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/>
            <a:r>
              <a:rPr lang="en-US" altLang="zh-CN" sz="2800" dirty="0">
                <a:solidFill>
                  <a:srgbClr val="22ACE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Group 4: get familiar with; sort out; break up </a:t>
            </a:r>
          </a:p>
        </p:txBody>
      </p:sp>
      <p:sp>
        <p:nvSpPr>
          <p:cNvPr id="7" name="矩形 6"/>
          <p:cNvSpPr/>
          <p:nvPr/>
        </p:nvSpPr>
        <p:spPr>
          <a:xfrm>
            <a:off x="708661" y="1591610"/>
            <a:ext cx="107213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>
                <a:latin typeface="Calibri" panose="020F0502020204030204" pitchFamily="34" charset="0"/>
              </a:rPr>
              <a:t>To collect extra information for their research, the college students pretended to be scientists to perform experiments on passers-by. </a:t>
            </a:r>
            <a:endParaRPr lang="zh-CN" altLang="en-US" sz="2400" dirty="0">
              <a:latin typeface="Calibri" panose="020F0502020204030204" pitchFamily="34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811634" y="2856118"/>
            <a:ext cx="107213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>
                <a:latin typeface="Calibri" panose="020F0502020204030204" pitchFamily="34" charset="0"/>
              </a:rPr>
              <a:t>The announcer dreamed of rising to fame by broadcasting humorous and brief dramas on the radio. </a:t>
            </a:r>
            <a:endParaRPr lang="zh-CN" altLang="en-US" sz="2400" dirty="0">
              <a:latin typeface="Calibri" panose="020F0502020204030204" pitchFamily="34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811633" y="4153625"/>
            <a:ext cx="10721340" cy="829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>
                <a:latin typeface="Calibri" panose="020F0502020204030204" pitchFamily="34" charset="0"/>
              </a:rPr>
              <a:t>His classmates played jokes on him because he desired to form a musical band. To be honest, everybody has the right to rely on himself to achieve his goal.  </a:t>
            </a:r>
            <a:endParaRPr lang="zh-CN" altLang="en-US" sz="2400" dirty="0">
              <a:latin typeface="Calibri" panose="020F0502020204030204" pitchFamily="34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786919" y="5475824"/>
            <a:ext cx="10721340" cy="829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>
                <a:latin typeface="Calibri" panose="020F0502020204030204" pitchFamily="34" charset="0"/>
              </a:rPr>
              <a:t>He went to the factory to get familiar with the manufacturing process by watching how to sort out good products and how to break up bad ones into small pieces. </a:t>
            </a:r>
            <a:endParaRPr lang="zh-CN" altLang="en-US" sz="2400" dirty="0">
              <a:latin typeface="Calibri" panose="020F0502020204030204" pitchFamily="34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9001">
        <p:fade/>
      </p:transition>
    </mc:Choice>
    <mc:Fallback xmlns="">
      <p:transition spd="med" advClick="0" advTm="9001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60311" y="315994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652817" y="444774"/>
            <a:ext cx="143629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核心词汇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3750119" y="315995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60" y="268797"/>
            <a:ext cx="762000" cy="74676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708660" y="1418047"/>
            <a:ext cx="11180781" cy="3107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pretend  </a:t>
            </a:r>
            <a:r>
              <a:rPr lang="en-US" altLang="zh-CN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vt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.  to behave in a particular way to make others believe </a:t>
            </a:r>
            <a:r>
              <a:rPr lang="en-US" altLang="zh-CN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sth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514350" indent="-514350"/>
            <a:r>
              <a:rPr lang="en-US" altLang="zh-CN" sz="2800" dirty="0">
                <a:solidFill>
                  <a:srgbClr val="22ACE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                            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that is not true 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假装；假扮</a:t>
            </a:r>
            <a:endParaRPr lang="en-US" altLang="zh-CN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/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浙江高考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I had been lying to myself, pretending that everything was fine. </a:t>
            </a: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/>
            <a:r>
              <a:rPr lang="zh-CN" altLang="en-US" sz="2800" dirty="0">
                <a:solidFill>
                  <a:srgbClr val="22ACEC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考点必记</a:t>
            </a:r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88541" y="4201302"/>
            <a:ext cx="1334529" cy="523220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pretend</a:t>
            </a:r>
            <a:endParaRPr lang="zh-CN" altLang="en-US" sz="2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4" name="直接箭头连接符 13"/>
          <p:cNvCxnSpPr>
            <a:stCxn id="11" idx="3"/>
          </p:cNvCxnSpPr>
          <p:nvPr/>
        </p:nvCxnSpPr>
        <p:spPr>
          <a:xfrm flipV="1">
            <a:off x="2323070" y="4460789"/>
            <a:ext cx="580768" cy="212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 rot="16200000" flipH="1">
            <a:off x="1668164" y="4720283"/>
            <a:ext cx="2483706" cy="3706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/>
          <p:cNvCxnSpPr/>
          <p:nvPr/>
        </p:nvCxnSpPr>
        <p:spPr>
          <a:xfrm>
            <a:off x="2903838" y="3521673"/>
            <a:ext cx="53134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/>
          <p:cNvCxnSpPr/>
          <p:nvPr/>
        </p:nvCxnSpPr>
        <p:spPr>
          <a:xfrm>
            <a:off x="2932668" y="4106568"/>
            <a:ext cx="53134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/>
          <p:cNvCxnSpPr/>
          <p:nvPr/>
        </p:nvCxnSpPr>
        <p:spPr>
          <a:xfrm>
            <a:off x="2932668" y="4699704"/>
            <a:ext cx="53134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/>
          <p:nvPr/>
        </p:nvCxnSpPr>
        <p:spPr>
          <a:xfrm>
            <a:off x="2932668" y="5292840"/>
            <a:ext cx="53134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/>
          <p:cNvCxnSpPr/>
          <p:nvPr/>
        </p:nvCxnSpPr>
        <p:spPr>
          <a:xfrm>
            <a:off x="2945025" y="5972475"/>
            <a:ext cx="53134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439342" y="3253928"/>
            <a:ext cx="6396636" cy="523220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pretend to do </a:t>
            </a:r>
            <a:r>
              <a:rPr lang="en-US" altLang="zh-CN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sth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假装做某事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443458" y="3863538"/>
            <a:ext cx="6392520" cy="523220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pretend to be doing </a:t>
            </a:r>
            <a:r>
              <a:rPr lang="en-US" altLang="zh-CN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sth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假装正在做某事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439342" y="4452558"/>
            <a:ext cx="6384279" cy="521970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pretend to have done </a:t>
            </a:r>
            <a:r>
              <a:rPr lang="en-US" altLang="zh-CN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sth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假装做过某事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439342" y="5070408"/>
            <a:ext cx="6396636" cy="521970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pretend to be </a:t>
            </a:r>
            <a:r>
              <a:rPr lang="en-US" altLang="zh-CN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sb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altLang="zh-CN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sth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假装是某事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468172" y="5692374"/>
            <a:ext cx="6355449" cy="521970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pretend that</a:t>
            </a:r>
            <a:r>
              <a:rPr lang="en-US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...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假装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……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60311" y="365425"/>
            <a:ext cx="1619959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652817" y="494205"/>
            <a:ext cx="73898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Quiz</a:t>
            </a:r>
          </a:p>
        </p:txBody>
      </p:sp>
      <p:sp>
        <p:nvSpPr>
          <p:cNvPr id="23" name="平行四边形 22"/>
          <p:cNvSpPr/>
          <p:nvPr/>
        </p:nvSpPr>
        <p:spPr>
          <a:xfrm>
            <a:off x="2718486" y="365426"/>
            <a:ext cx="2261287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Arial" panose="020B0604020202020204"/>
              </a:rPr>
              <a:t>一句多译</a:t>
            </a: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60" y="318228"/>
            <a:ext cx="762000" cy="74676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708660" y="1455118"/>
            <a:ext cx="11180781" cy="5692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我在街上见到她时，她装作不认识我，这真的使我很伤心。</a:t>
            </a:r>
            <a:endParaRPr lang="en-US" altLang="zh-CN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endParaRPr lang="en-US" altLang="zh-CN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Calibri" panose="020F0502020204030204" pitchFamily="34" charset="0"/>
              </a:rPr>
              <a:t>(1)She pretended she __________________ when we met in the street, which really made me upset.</a:t>
            </a:r>
          </a:p>
          <a:p>
            <a:endParaRPr lang="en-US" sz="2800" dirty="0">
              <a:latin typeface="Calibri" panose="020F0502020204030204" pitchFamily="34" charset="0"/>
            </a:endParaRPr>
          </a:p>
          <a:p>
            <a:r>
              <a:rPr lang="en-US" sz="2800" dirty="0">
                <a:latin typeface="Calibri" panose="020F0502020204030204" pitchFamily="34" charset="0"/>
              </a:rPr>
              <a:t>(2)She pretended __________________ when we met in the street, which really upset me.</a:t>
            </a:r>
            <a:endParaRPr lang="zh-CN" altLang="en-US" sz="2800" dirty="0">
              <a:latin typeface="Calibri" panose="020F0502020204030204" pitchFamily="34" charset="0"/>
            </a:endParaRPr>
          </a:p>
          <a:p>
            <a:endParaRPr lang="zh-CN" altLang="en-US" sz="2800" dirty="0">
              <a:latin typeface="Calibri" panose="020F0502020204030204" pitchFamily="34" charset="0"/>
            </a:endParaRPr>
          </a:p>
          <a:p>
            <a:r>
              <a:rPr lang="en-US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/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176229" y="2264311"/>
            <a:ext cx="28424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didn’t know me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624280" y="3578269"/>
            <a:ext cx="28424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not to know me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60311" y="291282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652817" y="420062"/>
            <a:ext cx="143629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核心词汇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3750119" y="291283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60" y="244085"/>
            <a:ext cx="762000" cy="74676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07773" y="1228182"/>
            <a:ext cx="11481669" cy="3538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2. attach  </a:t>
            </a:r>
            <a:r>
              <a:rPr lang="en-US" altLang="zh-CN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vt.&amp;vi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.  to fasten or join one thing to another    </a:t>
            </a:r>
          </a:p>
          <a:p>
            <a:pPr marL="514350" indent="-514350"/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           把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……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附（在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……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上）；把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……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固定</a:t>
            </a:r>
            <a:endParaRPr lang="en-US" altLang="zh-CN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/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          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to believe that </a:t>
            </a:r>
            <a:r>
              <a:rPr lang="en-US" altLang="zh-CN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sth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. is important or worth thinking about</a:t>
            </a:r>
          </a:p>
          <a:p>
            <a:pPr marL="514350" indent="-514350"/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                                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认为有重要性；重视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/>
            <a:r>
              <a:rPr lang="zh-CN" altLang="en-US" sz="2800" dirty="0">
                <a:solidFill>
                  <a:srgbClr val="22ACEC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考点必记</a:t>
            </a:r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88541" y="4423728"/>
            <a:ext cx="1334529" cy="523220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attach</a:t>
            </a:r>
            <a:endParaRPr lang="zh-CN" altLang="en-US" sz="2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4" name="直接箭头连接符 13"/>
          <p:cNvCxnSpPr>
            <a:stCxn id="11" idx="3"/>
          </p:cNvCxnSpPr>
          <p:nvPr/>
        </p:nvCxnSpPr>
        <p:spPr>
          <a:xfrm flipV="1">
            <a:off x="2323070" y="4683215"/>
            <a:ext cx="580768" cy="212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 rot="16200000" flipH="1">
            <a:off x="1668164" y="4720283"/>
            <a:ext cx="2483706" cy="3706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/>
          <p:cNvCxnSpPr/>
          <p:nvPr/>
        </p:nvCxnSpPr>
        <p:spPr>
          <a:xfrm>
            <a:off x="2903838" y="3521673"/>
            <a:ext cx="53134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/>
          <p:cNvCxnSpPr/>
          <p:nvPr/>
        </p:nvCxnSpPr>
        <p:spPr>
          <a:xfrm>
            <a:off x="2932668" y="4699704"/>
            <a:ext cx="53134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/>
          <p:cNvCxnSpPr/>
          <p:nvPr/>
        </p:nvCxnSpPr>
        <p:spPr>
          <a:xfrm>
            <a:off x="2945025" y="5972475"/>
            <a:ext cx="53134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439342" y="3253928"/>
            <a:ext cx="6025934" cy="523220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attach…to …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把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……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固定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;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附在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……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上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476414" y="4230132"/>
            <a:ext cx="6025932" cy="954107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attach importance/significance to </a:t>
            </a:r>
            <a:r>
              <a:rPr lang="en-US" altLang="zh-CN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sth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认为重要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有意义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480529" y="5692374"/>
            <a:ext cx="6009460" cy="523220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be attached to … 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依恋；爱慕；附属于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60311" y="365425"/>
            <a:ext cx="1619959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652817" y="494205"/>
            <a:ext cx="73898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Quiz</a:t>
            </a:r>
          </a:p>
        </p:txBody>
      </p:sp>
      <p:sp>
        <p:nvSpPr>
          <p:cNvPr id="23" name="平行四边形 22"/>
          <p:cNvSpPr/>
          <p:nvPr/>
        </p:nvSpPr>
        <p:spPr>
          <a:xfrm>
            <a:off x="2718485" y="365426"/>
            <a:ext cx="3410465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  <a:sym typeface="Arial" panose="020B0604020202020204"/>
              </a:rPr>
              <a:t>attach</a:t>
            </a:r>
            <a:r>
              <a:rPr lang="zh-CN" altLang="en-US" sz="2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Arial" panose="020B0604020202020204"/>
              </a:rPr>
              <a:t>巧学活用</a:t>
            </a: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60" y="318228"/>
            <a:ext cx="762000" cy="74676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33730" y="1631648"/>
            <a:ext cx="11180781" cy="4831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(1)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My parents always ___________________ my getting a good education.</a:t>
            </a:r>
            <a:r>
              <a:rPr lang="en-US" sz="2800" b="1" dirty="0"/>
              <a:t> </a:t>
            </a:r>
            <a:endParaRPr lang="zh-CN" altLang="en-US" sz="2800" dirty="0"/>
          </a:p>
          <a:p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</a:rPr>
              <a:t>2)</a:t>
            </a:r>
            <a:r>
              <a:rPr lang="en-US" altLang="zh-CN" sz="2800" dirty="0"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_________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a recent photograph </a:t>
            </a:r>
            <a:r>
              <a:rPr lang="en-US" altLang="zh-CN" sz="2800" dirty="0"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_________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your application form. </a:t>
            </a:r>
          </a:p>
          <a:p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</a:rPr>
              <a:t>(3)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This hospital ___________________ the medical college nearby.</a:t>
            </a:r>
          </a:p>
          <a:p>
            <a:endParaRPr lang="en-US" altLang="zh-CN" sz="2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(4)(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重庆高考书面表达</a:t>
            </a:r>
            <a:r>
              <a:rPr lang="en-US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)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一天，当我打开书本的时候，我发现了附在第一页上的一张漂亮卡片，上面有给我的最好的祝福。</a:t>
            </a:r>
            <a:r>
              <a:rPr lang="en-US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One day, when I opened my book, I found a beautiful card _____________________, giving me best wishes.</a:t>
            </a:r>
            <a:endParaRPr lang="zh-CN" altLang="en-US" sz="2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143263" y="1621906"/>
            <a:ext cx="33202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attach importance to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03040" y="2497108"/>
            <a:ext cx="1536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Attach 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05420" y="2484375"/>
            <a:ext cx="902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to 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657634" y="3325613"/>
            <a:ext cx="2471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is attached to 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4727" y="5462953"/>
            <a:ext cx="39627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attached to the first page 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7468">
        <p:fade/>
      </p:transition>
    </mc:Choice>
    <mc:Fallback xmlns="">
      <p:transition spd="med" advClick="0" advTm="7468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9" grpId="0"/>
      <p:bldP spid="10" grpId="0"/>
      <p:bldP spid="11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60311" y="204784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652817" y="333564"/>
            <a:ext cx="143629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核心词汇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3750119" y="204785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60" y="157587"/>
            <a:ext cx="762000" cy="74676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50240" y="967740"/>
            <a:ext cx="11097895" cy="3620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80000"/>
              </a:lnSpc>
            </a:pP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3. perform  </a:t>
            </a:r>
            <a:r>
              <a:rPr lang="en-US" altLang="zh-CN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vt.&amp;vi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.  to do </a:t>
            </a:r>
            <a:r>
              <a:rPr lang="en-US" altLang="zh-CN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sth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such as a piece of work, task or duty; carry out    </a:t>
            </a:r>
          </a:p>
          <a:p>
            <a:pPr marL="514350" indent="-514350">
              <a:lnSpc>
                <a:spcPct val="80000"/>
              </a:lnSpc>
            </a:pP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           表演；履行；执行</a:t>
            </a:r>
          </a:p>
          <a:p>
            <a:pPr marL="514350" indent="-514350">
              <a:lnSpc>
                <a:spcPct val="80000"/>
              </a:lnSpc>
            </a:pP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浙江高考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en-US" sz="2800" b="1" dirty="0"/>
              <a:t> </a:t>
            </a:r>
          </a:p>
          <a:p>
            <a:pPr marL="514350" indent="-514350">
              <a:lnSpc>
                <a:spcPct val="80000"/>
              </a:lnSpc>
            </a:pP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Listening to music at home is one thing, going to hear it 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being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performed</a:t>
            </a:r>
          </a:p>
          <a:p>
            <a:pPr marL="514350" indent="-514350">
              <a:lnSpc>
                <a:spcPct val="80000"/>
              </a:lnSpc>
            </a:pP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live is quite another.</a:t>
            </a:r>
            <a:r>
              <a:rPr lang="zh-CN" altLang="en-US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　</a:t>
            </a:r>
          </a:p>
          <a:p>
            <a:pPr marL="514350" indent="-514350">
              <a:lnSpc>
                <a:spcPct val="80000"/>
              </a:lnSpc>
            </a:pP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在家听音乐是一回事， 去现场听正在被演奏的音乐完全是另一回事。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</a:p>
          <a:p>
            <a:pPr marL="514350" indent="-514350">
              <a:lnSpc>
                <a:spcPct val="80000"/>
              </a:lnSpc>
            </a:pPr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>
              <a:lnSpc>
                <a:spcPct val="80000"/>
              </a:lnSpc>
            </a:pPr>
            <a:r>
              <a:rPr lang="zh-CN" altLang="en-US" sz="2800" dirty="0">
                <a:solidFill>
                  <a:srgbClr val="22ACEC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考点必记</a:t>
            </a:r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>
              <a:lnSpc>
                <a:spcPct val="80000"/>
              </a:lnSpc>
            </a:pPr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78477" y="4992150"/>
            <a:ext cx="1544594" cy="523220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perform</a:t>
            </a:r>
            <a:endParaRPr lang="zh-CN" altLang="en-US" sz="2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4" name="直接箭头连接符 13"/>
          <p:cNvCxnSpPr>
            <a:stCxn id="11" idx="3"/>
          </p:cNvCxnSpPr>
          <p:nvPr/>
        </p:nvCxnSpPr>
        <p:spPr>
          <a:xfrm flipV="1">
            <a:off x="2323071" y="5251638"/>
            <a:ext cx="580767" cy="212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 rot="16200000" flipH="1">
            <a:off x="1767024" y="5189844"/>
            <a:ext cx="2273631" cy="247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/>
          <p:cNvCxnSpPr/>
          <p:nvPr/>
        </p:nvCxnSpPr>
        <p:spPr>
          <a:xfrm>
            <a:off x="2903838" y="4090095"/>
            <a:ext cx="53134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/>
          <p:cNvCxnSpPr/>
          <p:nvPr/>
        </p:nvCxnSpPr>
        <p:spPr>
          <a:xfrm>
            <a:off x="2932668" y="5268126"/>
            <a:ext cx="53134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/>
          <p:cNvCxnSpPr/>
          <p:nvPr/>
        </p:nvCxnSpPr>
        <p:spPr>
          <a:xfrm>
            <a:off x="2932668" y="6343185"/>
            <a:ext cx="53134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439342" y="3636995"/>
            <a:ext cx="6581988" cy="954107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perform an operation/experiment/promise</a:t>
            </a:r>
          </a:p>
          <a:p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进行手术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;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做实验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; 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履行诺言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476414" y="4996266"/>
            <a:ext cx="6544916" cy="523220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perform a play 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表演戏剧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480528" y="6063084"/>
            <a:ext cx="6516088" cy="523220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put on/give performances … 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进行表演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60311" y="365425"/>
            <a:ext cx="1619959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652817" y="494205"/>
            <a:ext cx="73898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Quiz</a:t>
            </a:r>
          </a:p>
        </p:txBody>
      </p:sp>
      <p:sp>
        <p:nvSpPr>
          <p:cNvPr id="23" name="平行四边形 22"/>
          <p:cNvSpPr/>
          <p:nvPr/>
        </p:nvSpPr>
        <p:spPr>
          <a:xfrm>
            <a:off x="2718485" y="365426"/>
            <a:ext cx="3731742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  <a:sym typeface="Arial" panose="020B0604020202020204"/>
              </a:rPr>
              <a:t>单句语法填空 </a:t>
            </a:r>
            <a:endParaRPr lang="zh-CN" altLang="en-US" sz="2800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Arial" panose="020B0604020202020204"/>
            </a:endParaRP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60" y="318228"/>
            <a:ext cx="762000" cy="74676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708660" y="1269763"/>
            <a:ext cx="11483340" cy="10001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Both"/>
            </a:pPr>
            <a:r>
              <a:rPr lang="en-US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浙江高考</a:t>
            </a:r>
            <a:r>
              <a:rPr lang="en-US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)</a:t>
            </a:r>
            <a:r>
              <a:rPr lang="en-US" sz="2800" dirty="0">
                <a:latin typeface="Calibri" panose="020F0502020204030204" pitchFamily="34" charset="0"/>
              </a:rPr>
              <a:t>Your __________________ (perform) as a student will be     excellent if you develop a habit of reflecting on how you learn.</a:t>
            </a:r>
          </a:p>
          <a:p>
            <a:pPr marL="514350" indent="-514350"/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</a:rPr>
              <a:t>2)</a:t>
            </a:r>
            <a:r>
              <a:rPr lang="en-US" sz="2800" b="1" dirty="0"/>
              <a:t> </a:t>
            </a:r>
            <a:r>
              <a:rPr lang="en-US" sz="2800" dirty="0">
                <a:latin typeface="Calibri" panose="020F0502020204030204" pitchFamily="34" charset="0"/>
              </a:rPr>
              <a:t>The famous doctor is going to set out ________________ (perform) the operation, so please keep calm.</a:t>
            </a:r>
            <a:endParaRPr lang="en-US" altLang="zh-CN" sz="2800" dirty="0">
              <a:latin typeface="Calibri" panose="020F0502020204030204" pitchFamily="34" charset="0"/>
            </a:endParaRPr>
          </a:p>
          <a:p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</a:rPr>
              <a:t>(3)</a:t>
            </a:r>
            <a:r>
              <a:rPr lang="en-US" sz="2800" b="1" dirty="0"/>
              <a:t> </a:t>
            </a:r>
            <a:r>
              <a:rPr lang="en-US" sz="2800" dirty="0">
                <a:latin typeface="Calibri" panose="020F0502020204030204" pitchFamily="34" charset="0"/>
              </a:rPr>
              <a:t>______________(perform) an experiment calls for devotion and carefulness.</a:t>
            </a:r>
          </a:p>
          <a:p>
            <a:endParaRPr lang="en-US" altLang="zh-CN" sz="2800" dirty="0">
              <a:latin typeface="Calibri" panose="020F0502020204030204" pitchFamily="34" charset="0"/>
            </a:endParaRPr>
          </a:p>
          <a:p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</a:rPr>
              <a:t>(4) </a:t>
            </a:r>
            <a:r>
              <a:rPr 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山东高考</a:t>
            </a:r>
            <a:r>
              <a:rPr 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)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我认为这次机会很重要， 最近我一直在准备着， 希望我能表现优秀。</a:t>
            </a:r>
            <a:r>
              <a:rPr lang="en-US" sz="2800" dirty="0">
                <a:latin typeface="Calibri" panose="020F0502020204030204" pitchFamily="34" charset="0"/>
              </a:rPr>
              <a:t>I consider the opportunity is of great importance and I have been preparing it recently __________________________________.</a:t>
            </a:r>
            <a:endParaRPr lang="zh-CN" altLang="en-US" sz="2800" dirty="0">
              <a:latin typeface="Calibri" panose="020F0502020204030204" pitchFamily="34" charset="0"/>
            </a:endParaRPr>
          </a:p>
          <a:p>
            <a:endParaRPr lang="zh-CN" altLang="en-US" sz="2800" dirty="0">
              <a:latin typeface="Calibri" panose="020F0502020204030204" pitchFamily="34" charset="0"/>
            </a:endParaRPr>
          </a:p>
          <a:p>
            <a:endParaRPr lang="en-US" altLang="zh-CN" sz="2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altLang="zh-CN" sz="2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zh-CN" altLang="en-US" sz="2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2800" dirty="0">
              <a:latin typeface="Calibri" panose="020F0502020204030204" pitchFamily="34" charset="0"/>
            </a:endParaRPr>
          </a:p>
          <a:p>
            <a:r>
              <a:rPr lang="en-US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/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353333" y="1267581"/>
            <a:ext cx="25911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performance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166563" y="2548567"/>
            <a:ext cx="20639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to perform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37143" y="3837762"/>
            <a:ext cx="25788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 Performing 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416115" y="5950605"/>
            <a:ext cx="63143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 with the hope that I can perform it well 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11" grpId="0"/>
      <p:bldP spid="13" grpId="0"/>
      <p:bldP spid="1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60311" y="365421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652817" y="494201"/>
            <a:ext cx="143629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核心词汇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3750119" y="365422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60" y="318224"/>
            <a:ext cx="762000" cy="74676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07773" y="1418047"/>
            <a:ext cx="11481669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4. familiar  adj.  well known to you 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熟悉的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;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knowing </a:t>
            </a:r>
            <a:r>
              <a:rPr lang="en-US" altLang="zh-CN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sth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very well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熟悉；通晓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</a:t>
            </a:r>
          </a:p>
          <a:p>
            <a:pPr marL="514350" indent="-514350"/>
            <a:r>
              <a:rPr lang="en-US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反义词： 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unfamiliar</a:t>
            </a:r>
            <a:endParaRPr lang="en-US" altLang="en-US" sz="2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/>
            <a:r>
              <a:rPr lang="en-US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教材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P34)They were so popular that their fans formed clubs in order to 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get more familiar with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them.</a:t>
            </a:r>
            <a:endParaRPr lang="zh-CN" altLang="en-US" sz="2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altLang="zh-CN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/>
            <a:r>
              <a:rPr lang="zh-CN" altLang="en-US" sz="2800" dirty="0">
                <a:solidFill>
                  <a:srgbClr val="22ACEC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考点必记</a:t>
            </a:r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78477" y="4757367"/>
            <a:ext cx="1544594" cy="523220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familiar</a:t>
            </a:r>
            <a:endParaRPr lang="zh-CN" altLang="en-US" sz="2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4" name="直接箭头连接符 13"/>
          <p:cNvCxnSpPr>
            <a:stCxn id="11" idx="3"/>
          </p:cNvCxnSpPr>
          <p:nvPr/>
        </p:nvCxnSpPr>
        <p:spPr>
          <a:xfrm flipV="1">
            <a:off x="2323071" y="5016855"/>
            <a:ext cx="580767" cy="212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 rot="16200000" flipH="1">
            <a:off x="2174792" y="5029202"/>
            <a:ext cx="1421025" cy="123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/>
          <p:cNvCxnSpPr/>
          <p:nvPr/>
        </p:nvCxnSpPr>
        <p:spPr>
          <a:xfrm>
            <a:off x="2903838" y="4337235"/>
            <a:ext cx="53134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/>
          <p:cNvCxnSpPr/>
          <p:nvPr/>
        </p:nvCxnSpPr>
        <p:spPr>
          <a:xfrm>
            <a:off x="2907954" y="5750049"/>
            <a:ext cx="53134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451699" y="4057131"/>
            <a:ext cx="6581988" cy="523220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zh-CN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Sb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be/get familiar with </a:t>
            </a:r>
            <a:r>
              <a:rPr lang="en-US" altLang="zh-CN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sth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熟悉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…… 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455814" y="5469948"/>
            <a:ext cx="6516088" cy="523220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zh-CN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Sth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be familiar to </a:t>
            </a:r>
            <a:r>
              <a:rPr lang="en-US" altLang="zh-CN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sb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… 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为某人所熟悉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816">
        <p:fade/>
      </p:transition>
    </mc:Choice>
    <mc:Fallback xmlns="">
      <p:transition spd="med" advClick="0" advTm="3816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60311" y="365425"/>
            <a:ext cx="1619959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652817" y="494205"/>
            <a:ext cx="73898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Quiz</a:t>
            </a:r>
          </a:p>
        </p:txBody>
      </p:sp>
      <p:sp>
        <p:nvSpPr>
          <p:cNvPr id="23" name="平行四边形 22"/>
          <p:cNvSpPr/>
          <p:nvPr/>
        </p:nvSpPr>
        <p:spPr>
          <a:xfrm>
            <a:off x="2718485" y="365426"/>
            <a:ext cx="3731742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>
                <a:solidFill>
                  <a:schemeClr val="bg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  <a:sym typeface="Arial" panose="020B0604020202020204"/>
              </a:rPr>
              <a:t>familiar</a:t>
            </a:r>
            <a:r>
              <a:rPr lang="zh-CN" altLang="en-US" sz="2800" dirty="0">
                <a:solidFill>
                  <a:schemeClr val="bg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  <a:sym typeface="Arial" panose="020B0604020202020204"/>
              </a:rPr>
              <a:t>考题对接</a:t>
            </a:r>
            <a:endParaRPr lang="zh-CN" altLang="en-US" sz="2800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Arial" panose="020B0604020202020204"/>
            </a:endParaRP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318228"/>
            <a:ext cx="762000" cy="74676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708660" y="1269763"/>
            <a:ext cx="11483340" cy="6985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他总是乐于帮助他人， 因此大家都熟悉他。</a:t>
            </a:r>
            <a:endParaRPr lang="en-US" altLang="zh-CN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sz="2800" b="1" dirty="0"/>
              <a:t> </a:t>
            </a:r>
            <a:endParaRPr lang="zh-CN" altLang="en-US" sz="2800" dirty="0"/>
          </a:p>
          <a:p>
            <a:r>
              <a:rPr lang="en-US" sz="2800" dirty="0">
                <a:latin typeface="Calibri" panose="020F0502020204030204" pitchFamily="34" charset="0"/>
              </a:rPr>
              <a:t>(1)He is always willing to help others, so everyone here _____________ him.</a:t>
            </a:r>
            <a:endParaRPr lang="zh-CN" altLang="en-US" sz="2800" dirty="0">
              <a:latin typeface="Calibri" panose="020F0502020204030204" pitchFamily="34" charset="0"/>
            </a:endParaRPr>
          </a:p>
          <a:p>
            <a:pPr marL="514350" indent="-514350"/>
            <a:endParaRPr lang="en-US" sz="2800" dirty="0">
              <a:latin typeface="Calibri" panose="020F0502020204030204" pitchFamily="34" charset="0"/>
            </a:endParaRPr>
          </a:p>
          <a:p>
            <a:pPr marL="514350" indent="-514350"/>
            <a:r>
              <a:rPr lang="en-US" sz="2800" dirty="0">
                <a:latin typeface="Calibri" panose="020F0502020204030204" pitchFamily="34" charset="0"/>
              </a:rPr>
              <a:t>(2)He is always willing to help others, so he ________________ everyone here.</a:t>
            </a:r>
          </a:p>
          <a:p>
            <a:pPr marL="514350" indent="-514350"/>
            <a:endParaRPr lang="en-US" sz="2800" dirty="0">
              <a:latin typeface="Calibri" panose="020F0502020204030204" pitchFamily="34" charset="0"/>
            </a:endParaRPr>
          </a:p>
          <a:p>
            <a:pPr marL="514350" indent="-514350"/>
            <a:r>
              <a:rPr lang="en-US" sz="2800" dirty="0">
                <a:latin typeface="Calibri" panose="020F0502020204030204" pitchFamily="34" charset="0"/>
              </a:rPr>
              <a:t>(3)(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天津高考书面表达</a:t>
            </a:r>
            <a:r>
              <a:rPr 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)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我相信，这些捐赠的书籍不仅能让你更加熟悉中国，而且还能帮助你提高中文。</a:t>
            </a:r>
            <a:endParaRPr lang="en-US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sz="2800" dirty="0">
                <a:latin typeface="Calibri" panose="020F0502020204030204" pitchFamily="34" charset="0"/>
              </a:rPr>
              <a:t>I believe these donated books will not only ________________________ China but help enhance your Chinese.</a:t>
            </a:r>
            <a:endParaRPr lang="zh-CN" altLang="en-US" sz="2800" dirty="0">
              <a:latin typeface="Calibri" panose="020F0502020204030204" pitchFamily="34" charset="0"/>
            </a:endParaRPr>
          </a:p>
          <a:p>
            <a:endParaRPr lang="zh-CN" altLang="en-US" sz="2800" dirty="0">
              <a:latin typeface="Calibri" panose="020F0502020204030204" pitchFamily="34" charset="0"/>
            </a:endParaRPr>
          </a:p>
          <a:p>
            <a:pPr marL="514350" indent="-514350"/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514350" indent="-514350"/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690551" y="2083136"/>
            <a:ext cx="25911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is familiar with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166563" y="2956348"/>
            <a:ext cx="20639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is familiar to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973228" y="5098193"/>
            <a:ext cx="48067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make you more  familiar with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883">
        <p:fade/>
      </p:transition>
    </mc:Choice>
    <mc:Fallback xmlns="">
      <p:transition spd="med" advClick="0" advTm="4883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11" grpId="0"/>
      <p:bldP spid="1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60311" y="81214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652817" y="209994"/>
            <a:ext cx="143629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核心词汇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3750119" y="81215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60" y="34017"/>
            <a:ext cx="762000" cy="74676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708660" y="1418047"/>
            <a:ext cx="1118078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5. rely on       to depend on ; to count on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依赖；信赖</a:t>
            </a:r>
            <a:endParaRPr lang="en-US" altLang="zh-CN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sz="2800" b="1" dirty="0"/>
              <a:t> </a:t>
            </a:r>
            <a:r>
              <a:rPr lang="en-US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教材</a:t>
            </a:r>
            <a:r>
              <a:rPr lang="en-US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P34)</a:t>
            </a:r>
            <a:r>
              <a:rPr lang="en-US" altLang="en-US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As 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some of these actors could not sing well enough,  they had to 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rely on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other musicians 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help them.</a:t>
            </a:r>
            <a:endParaRPr lang="zh-CN" altLang="en-US" sz="2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/>
            <a:endParaRPr lang="en-US" altLang="zh-CN" sz="2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/>
            <a:r>
              <a:rPr lang="zh-CN" altLang="en-US" sz="2800" dirty="0">
                <a:solidFill>
                  <a:srgbClr val="22ACEC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考点必记</a:t>
            </a:r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88541" y="4460799"/>
            <a:ext cx="1334529" cy="523220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rely on </a:t>
            </a:r>
            <a:endParaRPr lang="zh-CN" altLang="en-US" sz="2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4" name="直接箭头连接符 13"/>
          <p:cNvCxnSpPr>
            <a:stCxn id="11" idx="3"/>
          </p:cNvCxnSpPr>
          <p:nvPr/>
        </p:nvCxnSpPr>
        <p:spPr>
          <a:xfrm flipV="1">
            <a:off x="2323070" y="4720286"/>
            <a:ext cx="580768" cy="212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 rot="16200000" flipH="1">
            <a:off x="1668164" y="4720283"/>
            <a:ext cx="2483706" cy="3706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/>
          <p:cNvCxnSpPr/>
          <p:nvPr/>
        </p:nvCxnSpPr>
        <p:spPr>
          <a:xfrm>
            <a:off x="2903838" y="3521673"/>
            <a:ext cx="53134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/>
          <p:cNvCxnSpPr/>
          <p:nvPr/>
        </p:nvCxnSpPr>
        <p:spPr>
          <a:xfrm>
            <a:off x="2932668" y="4304280"/>
            <a:ext cx="53134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/>
          <p:cNvCxnSpPr/>
          <p:nvPr/>
        </p:nvCxnSpPr>
        <p:spPr>
          <a:xfrm>
            <a:off x="2932668" y="5132199"/>
            <a:ext cx="53134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/>
          <p:cNvCxnSpPr/>
          <p:nvPr/>
        </p:nvCxnSpPr>
        <p:spPr>
          <a:xfrm>
            <a:off x="2945025" y="5972475"/>
            <a:ext cx="53134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439343" y="3253928"/>
            <a:ext cx="6532560" cy="523220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rely on </a:t>
            </a:r>
            <a:r>
              <a:rPr lang="en-US" altLang="zh-CN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sb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to do </a:t>
            </a:r>
            <a:r>
              <a:rPr lang="en-US" altLang="zh-CN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sth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指望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相信某人做某事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443458" y="4061250"/>
            <a:ext cx="6516087" cy="523220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rely on </a:t>
            </a:r>
            <a:r>
              <a:rPr lang="en-US" altLang="zh-CN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sth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to do </a:t>
            </a:r>
            <a:r>
              <a:rPr lang="en-US" altLang="zh-CN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sth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依靠某物做某事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439343" y="4885053"/>
            <a:ext cx="6507846" cy="523220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rely on (doing) </a:t>
            </a:r>
            <a:r>
              <a:rPr lang="en-US" altLang="zh-CN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sth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依赖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信赖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指望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……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480529" y="5692374"/>
            <a:ext cx="6454303" cy="523220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rely on it that 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…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相信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……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；指望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……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椭圆 13"/>
          <p:cNvSpPr/>
          <p:nvPr/>
        </p:nvSpPr>
        <p:spPr>
          <a:xfrm>
            <a:off x="1425981" y="3225437"/>
            <a:ext cx="2199969" cy="2199969"/>
          </a:xfrm>
          <a:prstGeom prst="ellipse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6" name="平行四边形 5"/>
          <p:cNvSpPr/>
          <p:nvPr/>
        </p:nvSpPr>
        <p:spPr>
          <a:xfrm>
            <a:off x="2248947" y="964891"/>
            <a:ext cx="3361038" cy="925033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4" name="椭圆 3"/>
          <p:cNvSpPr/>
          <p:nvPr/>
        </p:nvSpPr>
        <p:spPr bwMode="auto">
          <a:xfrm>
            <a:off x="1599456" y="3398913"/>
            <a:ext cx="1853017" cy="1853016"/>
          </a:xfrm>
          <a:prstGeom prst="ellipse">
            <a:avLst/>
          </a:prstGeom>
          <a:blipFill rotWithShape="1">
            <a:blip r:embed="rId3" cstate="print"/>
            <a:stretch>
              <a:fillRect/>
            </a:stretch>
          </a:blipFill>
          <a:ln>
            <a:noFill/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121899" tIns="60949" rIns="121899" bIns="60949" numCol="1" rtlCol="0" anchor="t" anchorCtr="0" compatLnSpc="1"/>
          <a:lstStyle/>
          <a:p>
            <a:pPr defTabSz="913765"/>
            <a:endParaRPr lang="zh-CN" altLang="en-US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2449339" y="1162766"/>
            <a:ext cx="2824491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M2Unit 5 Music</a:t>
            </a:r>
          </a:p>
        </p:txBody>
      </p:sp>
      <p:cxnSp>
        <p:nvCxnSpPr>
          <p:cNvPr id="8" name="直接连接符 7"/>
          <p:cNvCxnSpPr/>
          <p:nvPr/>
        </p:nvCxnSpPr>
        <p:spPr>
          <a:xfrm>
            <a:off x="3909870" y="2778768"/>
            <a:ext cx="0" cy="3094074"/>
          </a:xfrm>
          <a:prstGeom prst="line">
            <a:avLst/>
          </a:prstGeom>
          <a:ln w="28575">
            <a:solidFill>
              <a:srgbClr val="22AC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4193791" y="3545107"/>
            <a:ext cx="6606002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4000" dirty="0">
                <a:latin typeface="Calibri" panose="020F0502020204030204" pitchFamily="34" charset="0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New Words  and Expressions</a:t>
            </a:r>
          </a:p>
          <a:p>
            <a:pPr>
              <a:lnSpc>
                <a:spcPct val="150000"/>
              </a:lnSpc>
            </a:pPr>
            <a:endParaRPr lang="en-US" altLang="zh-CN" sz="1400" dirty="0">
              <a:solidFill>
                <a:schemeClr val="bg2">
                  <a:lumMod val="50000"/>
                </a:schemeClr>
              </a:solidFill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1" name="平行四边形 10"/>
          <p:cNvSpPr/>
          <p:nvPr/>
        </p:nvSpPr>
        <p:spPr>
          <a:xfrm>
            <a:off x="1399310" y="1063913"/>
            <a:ext cx="745738" cy="739515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2" name="平行四边形 11"/>
          <p:cNvSpPr/>
          <p:nvPr/>
        </p:nvSpPr>
        <p:spPr>
          <a:xfrm>
            <a:off x="5734136" y="1067981"/>
            <a:ext cx="745738" cy="739515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024">
        <p:fade/>
      </p:transition>
    </mc:Choice>
    <mc:Fallback xmlns="">
      <p:transition spd="med" advClick="0" advTm="2024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60311" y="365425"/>
            <a:ext cx="1619959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652817" y="494205"/>
            <a:ext cx="73898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Quiz</a:t>
            </a:r>
          </a:p>
        </p:txBody>
      </p:sp>
      <p:sp>
        <p:nvSpPr>
          <p:cNvPr id="23" name="平行四边形 22"/>
          <p:cNvSpPr/>
          <p:nvPr/>
        </p:nvSpPr>
        <p:spPr>
          <a:xfrm>
            <a:off x="2718486" y="365426"/>
            <a:ext cx="2261287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Arial" panose="020B0604020202020204"/>
              </a:rPr>
              <a:t>一句多译</a:t>
            </a: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60" y="318228"/>
            <a:ext cx="762000" cy="74676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708660" y="1455118"/>
            <a:ext cx="11180781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你可以相信你在困难时我会帮助你。</a:t>
            </a:r>
            <a:r>
              <a:rPr lang="en-US" sz="2800" b="1" dirty="0"/>
              <a:t> </a:t>
            </a:r>
            <a:r>
              <a:rPr lang="en-US" sz="2800" dirty="0">
                <a:latin typeface="Calibri" panose="020F0502020204030204" pitchFamily="34" charset="0"/>
              </a:rPr>
              <a:t>(rely on)</a:t>
            </a:r>
          </a:p>
          <a:p>
            <a:endParaRPr lang="zh-CN" altLang="en-US" sz="2800" dirty="0">
              <a:latin typeface="Calibri" panose="020F0502020204030204" pitchFamily="34" charset="0"/>
            </a:endParaRPr>
          </a:p>
          <a:p>
            <a:r>
              <a:rPr lang="en-US" sz="2800" dirty="0">
                <a:latin typeface="Calibri" panose="020F0502020204030204" pitchFamily="34" charset="0"/>
              </a:rPr>
              <a:t>(1)You can ________________________when you are in trouble.</a:t>
            </a:r>
          </a:p>
          <a:p>
            <a:endParaRPr lang="en-US" altLang="zh-CN" sz="2800" dirty="0">
              <a:latin typeface="Calibri" panose="020F0502020204030204" pitchFamily="34" charset="0"/>
            </a:endParaRPr>
          </a:p>
          <a:p>
            <a:r>
              <a:rPr lang="en-US" sz="2800" dirty="0">
                <a:latin typeface="Calibri" panose="020F0502020204030204" pitchFamily="34" charset="0"/>
              </a:rPr>
              <a:t>(2)You can ________________________ when you are in trouble.</a:t>
            </a:r>
          </a:p>
          <a:p>
            <a:endParaRPr lang="en-US" altLang="zh-CN" sz="2800" dirty="0">
              <a:latin typeface="Calibri" panose="020F0502020204030204" pitchFamily="34" charset="0"/>
            </a:endParaRPr>
          </a:p>
          <a:p>
            <a:r>
              <a:rPr lang="en-US" sz="2800" dirty="0">
                <a:latin typeface="Calibri" panose="020F0502020204030204" pitchFamily="34" charset="0"/>
              </a:rPr>
              <a:t>(3)You can ________________________ when you are in trouble.</a:t>
            </a:r>
            <a:endParaRPr lang="zh-CN" altLang="en-US" sz="2800" dirty="0">
              <a:latin typeface="Calibri" panose="020F0502020204030204" pitchFamily="34" charset="0"/>
            </a:endParaRPr>
          </a:p>
          <a:p>
            <a:endParaRPr lang="zh-CN" altLang="en-US" sz="2800" dirty="0"/>
          </a:p>
          <a:p>
            <a:endParaRPr lang="zh-CN" altLang="en-US" sz="2800" dirty="0"/>
          </a:p>
          <a:p>
            <a:endParaRPr lang="zh-CN" altLang="en-US" sz="2800" dirty="0">
              <a:latin typeface="Calibri" panose="020F0502020204030204" pitchFamily="34" charset="0"/>
            </a:endParaRPr>
          </a:p>
          <a:p>
            <a:r>
              <a:rPr lang="en-US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/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2793362" y="3986380"/>
            <a:ext cx="3570273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rely on my helping you</a:t>
            </a: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2756977" y="2257170"/>
            <a:ext cx="3458319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</a:rPr>
              <a:t>rely on me to help you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2408286" y="3141663"/>
            <a:ext cx="4368504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</a:rPr>
              <a:t>rely on it that I will help you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60311" y="180070"/>
            <a:ext cx="2176013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529247" y="308850"/>
            <a:ext cx="143629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核心词汇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3286896" y="180071"/>
            <a:ext cx="5078627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/>
              </a:rPr>
              <a:t>写出句子中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/>
              </a:rPr>
              <a:t>break up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/>
              </a:rPr>
              <a:t>的含义</a:t>
            </a: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132873"/>
            <a:ext cx="762000" cy="74676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59790" y="902024"/>
            <a:ext cx="10972801" cy="551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90000"/>
              </a:lnSpc>
            </a:pP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6. break up</a:t>
            </a:r>
          </a:p>
          <a:p>
            <a:pPr marL="514350" indent="-514350">
              <a:lnSpc>
                <a:spcPct val="90000"/>
              </a:lnSpc>
            </a:pPr>
            <a:endParaRPr lang="en-US" altLang="zh-CN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(1)—I’m surprised to hear that Sue and Paul have 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broken up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zh-CN" altLang="en-US" sz="2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     —So am I. They seemed very happy together when I last saw them.</a:t>
            </a:r>
          </a:p>
          <a:p>
            <a:pPr>
              <a:lnSpc>
                <a:spcPct val="90000"/>
              </a:lnSpc>
            </a:pP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  </a:t>
            </a:r>
          </a:p>
          <a:p>
            <a:pPr>
              <a:lnSpc>
                <a:spcPct val="90000"/>
              </a:lnSpc>
            </a:pP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(2)The meeting didn’t 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break up 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until midnight.</a:t>
            </a:r>
          </a:p>
          <a:p>
            <a:pPr>
              <a:lnSpc>
                <a:spcPct val="90000"/>
              </a:lnSpc>
            </a:pPr>
            <a:endParaRPr lang="zh-CN" altLang="en-US" sz="2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(3)The police came running and 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broke up 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the crowd.</a:t>
            </a:r>
          </a:p>
          <a:p>
            <a:pPr>
              <a:lnSpc>
                <a:spcPct val="90000"/>
              </a:lnSpc>
            </a:pPr>
            <a:endParaRPr lang="en-US" altLang="zh-CN" sz="2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(4)When does the school 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break up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for the summer holidays</a:t>
            </a:r>
            <a:r>
              <a:rPr lang="zh-CN" altLang="en-US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？</a:t>
            </a:r>
            <a:endParaRPr lang="en-US" altLang="zh-CN" sz="2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en-US" altLang="zh-CN" sz="2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(5) He 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broke up 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under the strain. </a:t>
            </a:r>
          </a:p>
          <a:p>
            <a:pPr>
              <a:lnSpc>
                <a:spcPct val="90000"/>
              </a:lnSpc>
            </a:pPr>
            <a:endParaRPr lang="en-US" altLang="zh-CN" sz="2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(6) I 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broke up 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the candy and gave each child a small piece. </a:t>
            </a:r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9920240" y="2564712"/>
            <a:ext cx="1569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latin typeface="Calibri" panose="020F0502020204030204" pitchFamily="34" charset="0"/>
                <a:cs typeface="Times New Roman" panose="02020603050405020304" pitchFamily="18" charset="0"/>
              </a:rPr>
              <a:t>____________</a:t>
            </a:r>
            <a:endParaRPr lang="zh-CN" altLang="en-US" dirty="0"/>
          </a:p>
        </p:txBody>
      </p:sp>
      <p:sp>
        <p:nvSpPr>
          <p:cNvPr id="25" name="矩形 24"/>
          <p:cNvSpPr/>
          <p:nvPr/>
        </p:nvSpPr>
        <p:spPr>
          <a:xfrm>
            <a:off x="9936715" y="3285522"/>
            <a:ext cx="1569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latin typeface="Calibri" panose="020F0502020204030204" pitchFamily="34" charset="0"/>
                <a:cs typeface="Times New Roman" panose="02020603050405020304" pitchFamily="18" charset="0"/>
              </a:rPr>
              <a:t>____________</a:t>
            </a:r>
            <a:endParaRPr lang="zh-CN" altLang="en-US" dirty="0"/>
          </a:p>
        </p:txBody>
      </p:sp>
      <p:sp>
        <p:nvSpPr>
          <p:cNvPr id="27" name="矩形 26"/>
          <p:cNvSpPr/>
          <p:nvPr/>
        </p:nvSpPr>
        <p:spPr>
          <a:xfrm>
            <a:off x="9936715" y="4064002"/>
            <a:ext cx="1569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latin typeface="Calibri" panose="020F0502020204030204" pitchFamily="34" charset="0"/>
                <a:cs typeface="Times New Roman" panose="02020603050405020304" pitchFamily="18" charset="0"/>
              </a:rPr>
              <a:t>____________</a:t>
            </a:r>
            <a:endParaRPr lang="zh-CN" altLang="en-US" dirty="0"/>
          </a:p>
        </p:txBody>
      </p:sp>
      <p:sp>
        <p:nvSpPr>
          <p:cNvPr id="30" name="矩形 29"/>
          <p:cNvSpPr/>
          <p:nvPr/>
        </p:nvSpPr>
        <p:spPr>
          <a:xfrm>
            <a:off x="9936714" y="4978400"/>
            <a:ext cx="1569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latin typeface="Calibri" panose="020F0502020204030204" pitchFamily="34" charset="0"/>
                <a:cs typeface="Times New Roman" panose="02020603050405020304" pitchFamily="18" charset="0"/>
              </a:rPr>
              <a:t>____________</a:t>
            </a:r>
            <a:endParaRPr lang="zh-CN" altLang="en-US" dirty="0"/>
          </a:p>
        </p:txBody>
      </p:sp>
      <p:sp>
        <p:nvSpPr>
          <p:cNvPr id="31" name="矩形 30"/>
          <p:cNvSpPr/>
          <p:nvPr/>
        </p:nvSpPr>
        <p:spPr>
          <a:xfrm>
            <a:off x="9924359" y="5793945"/>
            <a:ext cx="1569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latin typeface="Calibri" panose="020F0502020204030204" pitchFamily="34" charset="0"/>
                <a:cs typeface="Times New Roman" panose="02020603050405020304" pitchFamily="18" charset="0"/>
              </a:rPr>
              <a:t>____________</a:t>
            </a:r>
            <a:endParaRPr lang="zh-CN" altLang="en-US" dirty="0"/>
          </a:p>
        </p:txBody>
      </p:sp>
      <p:sp>
        <p:nvSpPr>
          <p:cNvPr id="32" name="矩形 31"/>
          <p:cNvSpPr/>
          <p:nvPr/>
        </p:nvSpPr>
        <p:spPr>
          <a:xfrm>
            <a:off x="9924359" y="6488668"/>
            <a:ext cx="1569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latin typeface="Calibri" panose="020F0502020204030204" pitchFamily="34" charset="0"/>
                <a:cs typeface="Times New Roman" panose="02020603050405020304" pitchFamily="18" charset="0"/>
              </a:rPr>
              <a:t>____________</a:t>
            </a:r>
            <a:endParaRPr lang="zh-CN" altLang="en-US" dirty="0"/>
          </a:p>
        </p:txBody>
      </p:sp>
      <p:sp>
        <p:nvSpPr>
          <p:cNvPr id="34" name="Rectangle 8"/>
          <p:cNvSpPr>
            <a:spLocks noChangeArrowheads="1"/>
          </p:cNvSpPr>
          <p:nvPr/>
        </p:nvSpPr>
        <p:spPr bwMode="auto">
          <a:xfrm>
            <a:off x="10284040" y="2404762"/>
            <a:ext cx="902811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分手</a:t>
            </a:r>
          </a:p>
        </p:txBody>
      </p:sp>
      <p:sp>
        <p:nvSpPr>
          <p:cNvPr id="35" name="Rectangle 9"/>
          <p:cNvSpPr>
            <a:spLocks noChangeArrowheads="1"/>
          </p:cNvSpPr>
          <p:nvPr/>
        </p:nvSpPr>
        <p:spPr bwMode="auto">
          <a:xfrm>
            <a:off x="10299101" y="3103900"/>
            <a:ext cx="1133644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结束</a:t>
            </a:r>
            <a:r>
              <a:rPr lang="zh-CN" altLang="en-US" b="1" dirty="0">
                <a:solidFill>
                  <a:srgbClr val="FF0000"/>
                </a:solidFill>
              </a:rPr>
              <a:t>　</a:t>
            </a:r>
          </a:p>
        </p:txBody>
      </p: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10326345" y="3864620"/>
            <a:ext cx="906017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驱散</a:t>
            </a:r>
          </a:p>
        </p:txBody>
      </p:sp>
      <p:sp>
        <p:nvSpPr>
          <p:cNvPr id="38" name="Rectangle 11"/>
          <p:cNvSpPr>
            <a:spLocks noChangeArrowheads="1"/>
          </p:cNvSpPr>
          <p:nvPr/>
        </p:nvSpPr>
        <p:spPr bwMode="auto">
          <a:xfrm>
            <a:off x="10341719" y="4801029"/>
            <a:ext cx="906017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放假</a:t>
            </a:r>
          </a:p>
        </p:txBody>
      </p:sp>
      <p:sp>
        <p:nvSpPr>
          <p:cNvPr id="39" name="Rectangle 11"/>
          <p:cNvSpPr>
            <a:spLocks noChangeArrowheads="1"/>
          </p:cNvSpPr>
          <p:nvPr/>
        </p:nvSpPr>
        <p:spPr bwMode="auto">
          <a:xfrm>
            <a:off x="10321123" y="5558910"/>
            <a:ext cx="902811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垮掉</a:t>
            </a:r>
          </a:p>
        </p:txBody>
      </p:sp>
      <p:sp>
        <p:nvSpPr>
          <p:cNvPr id="40" name="Rectangle 11"/>
          <p:cNvSpPr>
            <a:spLocks noChangeArrowheads="1"/>
          </p:cNvSpPr>
          <p:nvPr/>
        </p:nvSpPr>
        <p:spPr bwMode="auto">
          <a:xfrm>
            <a:off x="9765059" y="6263247"/>
            <a:ext cx="1980029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分开、拆散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6869">
        <p:fade/>
      </p:transition>
    </mc:Choice>
    <mc:Fallback xmlns="">
      <p:transition spd="med" advClick="0" advTm="6869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7" grpId="0"/>
      <p:bldP spid="38" grpId="0"/>
      <p:bldP spid="39" grpId="0"/>
      <p:bldP spid="4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60311" y="365425"/>
            <a:ext cx="1817667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2977983" y="365426"/>
            <a:ext cx="2261287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Arial" panose="020B0604020202020204"/>
              </a:rPr>
              <a:t>归纳拓展</a:t>
            </a: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60" y="318228"/>
            <a:ext cx="762000" cy="74676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708660" y="1455118"/>
            <a:ext cx="11180781" cy="4398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70000"/>
              </a:lnSpc>
            </a:pPr>
            <a:r>
              <a:rPr lang="en-US" sz="2800" dirty="0">
                <a:latin typeface="Calibri" panose="020F0502020204030204" pitchFamily="34" charset="0"/>
              </a:rPr>
              <a:t>break down</a:t>
            </a:r>
            <a:r>
              <a:rPr lang="zh-CN" altLang="en-US" sz="2800" b="1" dirty="0">
                <a:latin typeface="Calibri" panose="020F0502020204030204" pitchFamily="34" charset="0"/>
              </a:rPr>
              <a:t>　　 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出故障；失败；垮掉；分解</a:t>
            </a:r>
          </a:p>
          <a:p>
            <a:pPr>
              <a:lnSpc>
                <a:spcPct val="170000"/>
              </a:lnSpc>
            </a:pPr>
            <a:r>
              <a:rPr lang="en-US" sz="2800" dirty="0">
                <a:latin typeface="Calibri" panose="020F0502020204030204" pitchFamily="34" charset="0"/>
              </a:rPr>
              <a:t>break in                 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破门而入；打断</a:t>
            </a:r>
            <a:r>
              <a:rPr lang="en-US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谈话等</a:t>
            </a:r>
            <a:r>
              <a:rPr lang="en-US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)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70000"/>
              </a:lnSpc>
            </a:pPr>
            <a:r>
              <a:rPr lang="en-US" sz="2800" dirty="0">
                <a:latin typeface="Calibri" panose="020F0502020204030204" pitchFamily="34" charset="0"/>
              </a:rPr>
              <a:t>break into  	         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强行闯入；突然</a:t>
            </a:r>
            <a:r>
              <a:rPr lang="en-US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……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起来</a:t>
            </a:r>
          </a:p>
          <a:p>
            <a:pPr>
              <a:lnSpc>
                <a:spcPct val="170000"/>
              </a:lnSpc>
            </a:pPr>
            <a:r>
              <a:rPr lang="en-US" sz="2800" dirty="0">
                <a:latin typeface="Calibri" panose="020F0502020204030204" pitchFamily="34" charset="0"/>
              </a:rPr>
              <a:t>break out              </a:t>
            </a:r>
            <a:r>
              <a:rPr 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战争、火灾等</a:t>
            </a:r>
            <a:r>
              <a:rPr 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)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爆发；发生</a:t>
            </a:r>
            <a:r>
              <a:rPr 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无被动语态</a:t>
            </a:r>
            <a:r>
              <a:rPr 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)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70000"/>
              </a:lnSpc>
            </a:pPr>
            <a:r>
              <a:rPr lang="en-US" sz="2800" dirty="0">
                <a:latin typeface="Calibri" panose="020F0502020204030204" pitchFamily="34" charset="0"/>
              </a:rPr>
              <a:t>break away from  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脱离；挣脱</a:t>
            </a:r>
            <a:r>
              <a:rPr lang="zh-CN" altLang="en-US" sz="2800" b="1" dirty="0"/>
              <a:t>　</a:t>
            </a:r>
            <a:endParaRPr lang="zh-CN" altLang="en-US" sz="2800" dirty="0"/>
          </a:p>
          <a:p>
            <a:pPr>
              <a:lnSpc>
                <a:spcPct val="150000"/>
              </a:lnSpc>
            </a:pPr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3" name="Rectangle 18"/>
          <p:cNvSpPr>
            <a:spLocks noChangeArrowheads="1"/>
          </p:cNvSpPr>
          <p:nvPr/>
        </p:nvSpPr>
        <p:spPr bwMode="auto">
          <a:xfrm>
            <a:off x="1306826" y="531271"/>
            <a:ext cx="143629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核心词汇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643">
        <p:fade/>
      </p:transition>
    </mc:Choice>
    <mc:Fallback xmlns="">
      <p:transition spd="med" advClick="0" advTm="1643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60311" y="365425"/>
            <a:ext cx="1817667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2977982" y="365426"/>
            <a:ext cx="4312503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>
                <a:solidFill>
                  <a:schemeClr val="bg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  <a:sym typeface="Arial" panose="020B0604020202020204"/>
              </a:rPr>
              <a:t>break</a:t>
            </a:r>
            <a:r>
              <a:rPr lang="zh-CN" altLang="en-US" sz="2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Arial" panose="020B0604020202020204"/>
              </a:rPr>
              <a:t>短语巧学活用</a:t>
            </a: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318228"/>
            <a:ext cx="762000" cy="74676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72440" y="1616075"/>
            <a:ext cx="11106150" cy="4399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libri" panose="020F0502020204030204" pitchFamily="34" charset="0"/>
              </a:rPr>
              <a:t>(1)The two friends ha</a:t>
            </a:r>
            <a:r>
              <a:rPr lang="en-US" altLang="zh-CN" sz="2800" dirty="0">
                <a:latin typeface="Calibri" panose="020F0502020204030204" pitchFamily="34" charset="0"/>
              </a:rPr>
              <a:t>d</a:t>
            </a:r>
            <a:r>
              <a:rPr lang="en-US" sz="2800" dirty="0">
                <a:latin typeface="Calibri" panose="020F0502020204030204" pitchFamily="34" charset="0"/>
              </a:rPr>
              <a:t> an argument that _________their friendship forever.</a:t>
            </a:r>
          </a:p>
          <a:p>
            <a:endParaRPr lang="zh-CN" altLang="en-US" sz="2800" dirty="0">
              <a:latin typeface="Calibri" panose="020F0502020204030204" pitchFamily="34" charset="0"/>
            </a:endParaRPr>
          </a:p>
          <a:p>
            <a:r>
              <a:rPr lang="en-US" sz="2800" dirty="0">
                <a:latin typeface="Calibri" panose="020F0502020204030204" pitchFamily="34" charset="0"/>
              </a:rPr>
              <a:t>(2)The computer system ____________ suddenly while he was searching for information on the Internet.</a:t>
            </a:r>
          </a:p>
          <a:p>
            <a:endParaRPr lang="zh-CN" altLang="en-US" sz="2800" dirty="0">
              <a:latin typeface="Calibri" panose="020F0502020204030204" pitchFamily="34" charset="0"/>
            </a:endParaRPr>
          </a:p>
          <a:p>
            <a:r>
              <a:rPr lang="en-US" sz="2800" dirty="0">
                <a:latin typeface="Calibri" panose="020F0502020204030204" pitchFamily="34" charset="0"/>
              </a:rPr>
              <a:t>(3)The thieves ___________ his house and stole a lot of money.</a:t>
            </a:r>
          </a:p>
          <a:p>
            <a:endParaRPr lang="zh-CN" altLang="en-US" sz="2800" dirty="0">
              <a:latin typeface="Calibri" panose="020F0502020204030204" pitchFamily="34" charset="0"/>
            </a:endParaRPr>
          </a:p>
          <a:p>
            <a:r>
              <a:rPr lang="en-US" sz="2800" dirty="0">
                <a:latin typeface="Calibri" panose="020F0502020204030204" pitchFamily="34" charset="0"/>
              </a:rPr>
              <a:t>(4)When World War Ⅰ _________, he seemed to have become another man, downhearted.</a:t>
            </a:r>
            <a:endParaRPr lang="zh-CN" altLang="en-US" sz="2800" dirty="0">
              <a:latin typeface="Calibri" panose="020F0502020204030204" pitchFamily="34" charset="0"/>
            </a:endParaRPr>
          </a:p>
          <a:p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3" name="Rectangle 18"/>
          <p:cNvSpPr>
            <a:spLocks noChangeArrowheads="1"/>
          </p:cNvSpPr>
          <p:nvPr/>
        </p:nvSpPr>
        <p:spPr bwMode="auto">
          <a:xfrm>
            <a:off x="1319183" y="531271"/>
            <a:ext cx="143629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核心词汇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995130" y="4980315"/>
            <a:ext cx="1629229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broke out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586127" y="1578863"/>
            <a:ext cx="1472198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</a:rPr>
              <a:t>broke up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4263679" y="2854997"/>
            <a:ext cx="1963551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</a:rPr>
              <a:t>broke down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718404" y="4126573"/>
            <a:ext cx="1710533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</a:rPr>
              <a:t>broke into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639">
        <p:fade/>
      </p:transition>
    </mc:Choice>
    <mc:Fallback xmlns="">
      <p:transition spd="med" advClick="0" advTm="3639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60311" y="451924"/>
            <a:ext cx="2324294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404727"/>
            <a:ext cx="762000" cy="746760"/>
          </a:xfrm>
          <a:prstGeom prst="rect">
            <a:avLst/>
          </a:prstGeom>
        </p:spPr>
      </p:pic>
      <p:sp>
        <p:nvSpPr>
          <p:cNvPr id="7" name="Rectangle 18"/>
          <p:cNvSpPr>
            <a:spLocks noChangeArrowheads="1"/>
          </p:cNvSpPr>
          <p:nvPr/>
        </p:nvSpPr>
        <p:spPr bwMode="auto">
          <a:xfrm>
            <a:off x="1475892" y="575638"/>
            <a:ext cx="153567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即学即用</a:t>
            </a:r>
            <a:r>
              <a:rPr lang="en-US" altLang="zh-CN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 </a:t>
            </a:r>
          </a:p>
        </p:txBody>
      </p:sp>
      <p:sp>
        <p:nvSpPr>
          <p:cNvPr id="8" name="矩形 7"/>
          <p:cNvSpPr/>
          <p:nvPr/>
        </p:nvSpPr>
        <p:spPr>
          <a:xfrm>
            <a:off x="346710" y="1449705"/>
            <a:ext cx="11270615" cy="5133340"/>
          </a:xfrm>
          <a:prstGeom prst="rect">
            <a:avLst/>
          </a:prstGeom>
          <a:solidFill>
            <a:srgbClr val="E0EC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Bef>
                <a:spcPct val="50000"/>
              </a:spcBef>
            </a:pPr>
            <a:r>
              <a:rPr lang="en-US" altLang="zh-CN" sz="2800" dirty="0">
                <a:solidFill>
                  <a:schemeClr val="tx1"/>
                </a:solidFill>
                <a:latin typeface="Calibri" panose="020F0502020204030204" pitchFamily="34" charset="0"/>
              </a:rPr>
              <a:t>        Zhu </a:t>
            </a:r>
            <a:r>
              <a:rPr lang="en-US" altLang="zh-CN" sz="2800" dirty="0" err="1">
                <a:solidFill>
                  <a:schemeClr val="tx1"/>
                </a:solidFill>
                <a:latin typeface="Calibri" panose="020F0502020204030204" pitchFamily="34" charset="0"/>
              </a:rPr>
              <a:t>Zhiwen</a:t>
            </a:r>
            <a:r>
              <a:rPr lang="en-US" altLang="zh-CN" sz="2800" dirty="0">
                <a:solidFill>
                  <a:schemeClr val="tx1"/>
                </a:solidFill>
                <a:latin typeface="Calibri" panose="020F0502020204030204" pitchFamily="34" charset="0"/>
              </a:rPr>
              <a:t>, once a farmer, __________ being a __________. It’s true that many people ____________ him and were not __________ about him. Actually, he __________ his confidence and persistence to </a:t>
            </a:r>
            <a:r>
              <a:rPr lang="en-US" altLang="zh-CN" sz="2800" dirty="0" err="1">
                <a:solidFill>
                  <a:schemeClr val="tx1"/>
                </a:solidFill>
                <a:latin typeface="Calibri" panose="020F0502020204030204" pitchFamily="34" charset="0"/>
              </a:rPr>
              <a:t>practise</a:t>
            </a:r>
            <a:r>
              <a:rPr lang="en-US" altLang="zh-CN" sz="2800" dirty="0">
                <a:solidFill>
                  <a:schemeClr val="tx1"/>
                </a:solidFill>
                <a:latin typeface="Calibri" panose="020F0502020204030204" pitchFamily="34" charset="0"/>
              </a:rPr>
              <a:t> singing for 30 years, during which he once ________ music in pubs, and recorded songs  in __________ as well. His efforts __________ him success, and he rose to __________ with the help of his instructors. </a:t>
            </a:r>
          </a:p>
          <a:p>
            <a:pPr algn="just">
              <a:spcBef>
                <a:spcPct val="50000"/>
              </a:spcBef>
            </a:pPr>
            <a:r>
              <a:rPr lang="en-US" altLang="zh-CN" sz="2800" dirty="0">
                <a:solidFill>
                  <a:schemeClr val="tx1"/>
                </a:solidFill>
                <a:latin typeface="Calibri" panose="020F0502020204030204" pitchFamily="34" charset="0"/>
              </a:rPr>
              <a:t>        Now everybody ____________ his songs, and his voice __________ everyone. He is grateful for the help he has recevied from people, without which he couldn’t have made such great progress. In addition, he _______________________ his fans and has promised that the relationship between him and his _________ fans will never __________. </a:t>
            </a:r>
          </a:p>
        </p:txBody>
      </p:sp>
      <p:sp>
        <p:nvSpPr>
          <p:cNvPr id="9" name="矩形 8"/>
          <p:cNvSpPr/>
          <p:nvPr/>
        </p:nvSpPr>
        <p:spPr>
          <a:xfrm>
            <a:off x="702118" y="1861136"/>
            <a:ext cx="10668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zh-CN" sz="2800" dirty="0">
                <a:latin typeface="Calibri" panose="020F0502020204030204" pitchFamily="34" charset="0"/>
              </a:rPr>
              <a:t>    </a:t>
            </a:r>
            <a:endParaRPr lang="zh-CN" altLang="en-US" sz="24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7358075" y="5969752"/>
            <a:ext cx="1467133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</a:rPr>
              <a:t>break up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5167640" y="1522535"/>
            <a:ext cx="1877502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</a:rPr>
              <a:t>dreamed of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8313482" y="1493375"/>
            <a:ext cx="1478290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</a:rPr>
              <a:t>musician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2965713" y="1929380"/>
            <a:ext cx="2433551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</a:rPr>
              <a:t>played jokes on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8118160" y="1940466"/>
            <a:ext cx="1574085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</a:rPr>
              <a:t>confident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2241028" y="2384727"/>
            <a:ext cx="1473545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</a:rPr>
              <a:t>relied on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19" name="Rectangle 7"/>
          <p:cNvSpPr>
            <a:spLocks noChangeArrowheads="1"/>
          </p:cNvSpPr>
          <p:nvPr/>
        </p:nvSpPr>
        <p:spPr bwMode="auto">
          <a:xfrm>
            <a:off x="5597741" y="2772438"/>
            <a:ext cx="1746440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</a:rPr>
              <a:t>performed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1969747" y="3225896"/>
            <a:ext cx="1232197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</a:rPr>
              <a:t>studios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auto">
          <a:xfrm>
            <a:off x="6634684" y="3211290"/>
            <a:ext cx="1215397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</a:rPr>
              <a:t>earned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5" name="Rectangle 7"/>
          <p:cNvSpPr>
            <a:spLocks noChangeArrowheads="1"/>
          </p:cNvSpPr>
          <p:nvPr/>
        </p:nvSpPr>
        <p:spPr bwMode="auto">
          <a:xfrm>
            <a:off x="1860445" y="3661558"/>
            <a:ext cx="923073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</a:rPr>
              <a:t>fame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6" name="Rectangle 7"/>
          <p:cNvSpPr>
            <a:spLocks noChangeArrowheads="1"/>
          </p:cNvSpPr>
          <p:nvPr/>
        </p:nvSpPr>
        <p:spPr bwMode="auto">
          <a:xfrm>
            <a:off x="3569805" y="4278418"/>
            <a:ext cx="2320892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</a:rPr>
              <a:t>is familiar with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7" name="Rectangle 7"/>
          <p:cNvSpPr>
            <a:spLocks noChangeArrowheads="1"/>
          </p:cNvSpPr>
          <p:nvPr/>
        </p:nvSpPr>
        <p:spPr bwMode="auto">
          <a:xfrm>
            <a:off x="9549344" y="4288939"/>
            <a:ext cx="1979132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</a:rPr>
              <a:t>is familiar to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auto">
          <a:xfrm>
            <a:off x="385433" y="5536421"/>
            <a:ext cx="4400692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</a:rPr>
              <a:t>attaches great importance to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9" name="Rectangle 7"/>
          <p:cNvSpPr>
            <a:spLocks noChangeArrowheads="1"/>
          </p:cNvSpPr>
          <p:nvPr/>
        </p:nvSpPr>
        <p:spPr bwMode="auto">
          <a:xfrm>
            <a:off x="3483981" y="5955349"/>
            <a:ext cx="1381212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</a:rPr>
              <a:t>devoted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490">
        <p:fade/>
      </p:transition>
    </mc:Choice>
    <mc:Fallback xmlns="">
      <p:transition spd="med" advClick="0" advTm="449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4" grpId="0"/>
      <p:bldP spid="15" grpId="0"/>
      <p:bldP spid="16" grpId="0"/>
      <p:bldP spid="18" grpId="0"/>
      <p:bldP spid="19" grpId="0"/>
      <p:bldP spid="22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60311" y="390139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652817" y="506562"/>
            <a:ext cx="143629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重点单词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3750119" y="390140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60" y="342942"/>
            <a:ext cx="762000" cy="746760"/>
          </a:xfrm>
          <a:prstGeom prst="rect">
            <a:avLst/>
          </a:prstGeom>
        </p:spPr>
      </p:pic>
      <p:sp>
        <p:nvSpPr>
          <p:cNvPr id="18" name="矩形 17"/>
          <p:cNvSpPr/>
          <p:nvPr/>
        </p:nvSpPr>
        <p:spPr>
          <a:xfrm>
            <a:off x="1165604" y="1026828"/>
            <a:ext cx="11026395" cy="5760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1.   ________         n.     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音乐家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2.   ________     	</a:t>
            </a:r>
            <a:r>
              <a:rPr lang="en-US" altLang="zh-CN" sz="28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./vi./n.    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广播；播放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(_________, _________)</a:t>
            </a: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3.   ________   	</a:t>
            </a:r>
            <a:r>
              <a:rPr lang="en-US" altLang="zh-CN" sz="28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      (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使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组成；构成；形成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4.   ________   	adj.  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额外的；外加 的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5.   ________   	n.     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工作室；演播室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6.   ________   	adj.  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民间的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7.   ________   	n.     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工具；器械 ；乐器 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8.   ________   	n.     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过路人；行人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9.   ________   	</a:t>
            </a:r>
            <a:r>
              <a:rPr lang="en-US" altLang="zh-CN" sz="28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    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浸；蘸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(______, ______)</a:t>
            </a: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10. ________   	adj.  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熟悉的；常见的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11. ________     	</a:t>
            </a:r>
            <a:r>
              <a:rPr lang="en-US" altLang="zh-CN" sz="28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    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假装；假扮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12. ________   	n.     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赚；挣得；获得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13. ________         adj.  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自信的；确信的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709052" y="995735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musician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700811" y="1457060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broadcast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663740" y="1901912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form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680213" y="2313809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extra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704927" y="2733947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studio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667859" y="3154063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folk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680216" y="3632026"/>
            <a:ext cx="21998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instrument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667859" y="4076869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passer-by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667857" y="4509354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dip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659616" y="4921251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familiar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659616" y="5341389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pretend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709043" y="5791072"/>
            <a:ext cx="1997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earn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673247" y="1436465"/>
            <a:ext cx="17549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broadcast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700802" y="6178255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confident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9432025" y="1452941"/>
            <a:ext cx="17549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broadcast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046266" y="4501114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dipped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281944" y="4464046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dipped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6" grpId="0"/>
      <p:bldP spid="37" grpId="0"/>
      <p:bldP spid="39" grpId="0"/>
      <p:bldP spid="4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60311" y="241855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652817" y="382992"/>
            <a:ext cx="143629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派生单词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3750119" y="241856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194658"/>
            <a:ext cx="762000" cy="746760"/>
          </a:xfrm>
          <a:prstGeom prst="rect">
            <a:avLst/>
          </a:prstGeom>
        </p:spPr>
      </p:pic>
      <p:sp>
        <p:nvSpPr>
          <p:cNvPr id="36" name="矩形 35"/>
          <p:cNvSpPr/>
          <p:nvPr/>
        </p:nvSpPr>
        <p:spPr>
          <a:xfrm>
            <a:off x="717258" y="871668"/>
            <a:ext cx="11474742" cy="5927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lnSpc>
                <a:spcPts val="3500"/>
              </a:lnSpc>
              <a:buAutoNum type="arabicPeriod"/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_________     </a:t>
            </a:r>
            <a:r>
              <a:rPr lang="en-US" altLang="zh-CN" sz="24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./vi.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表演；履行；执行                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____________  n.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表演；演奏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lnSpc>
                <a:spcPts val="35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_________     n.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表演者；执行者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5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2.  __________    adj.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诙谐的；幽默的                       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____________   n.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幽默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	</a:t>
            </a:r>
          </a:p>
          <a:p>
            <a:pPr marL="457200" indent="-457200">
              <a:lnSpc>
                <a:spcPts val="35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3.  __________    n.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投入；热爱                            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____________   </a:t>
            </a:r>
            <a:r>
              <a:rPr lang="en-US" altLang="zh-CN" sz="24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致力于；献身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lnSpc>
                <a:spcPts val="35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__________    adj.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热爱的；献身的；忠诚的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lnSpc>
                <a:spcPts val="35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4.  __________    n.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增加；加法；加                          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____________   </a:t>
            </a:r>
            <a:r>
              <a:rPr lang="en-US" altLang="zh-CN" sz="24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增加；加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lnSpc>
                <a:spcPts val="35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__________    adj.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另外 的；增加的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      ____________   adv.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另外地；而且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5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5.  __________    adj.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敏感的；易受伤的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	                 ____________  n.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感觉；感官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lnSpc>
                <a:spcPts val="35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6.  __________   adj.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吸引人的；有吸引力的             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____________   </a:t>
            </a:r>
            <a:r>
              <a:rPr lang="en-US" altLang="zh-CN" sz="24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吸引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lnSpc>
                <a:spcPts val="35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__________   n.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名胜；旅游胜地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;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吸引；吸引人的事物 ；引力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lnSpc>
                <a:spcPts val="35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7.  __________   </a:t>
            </a:r>
            <a:r>
              <a:rPr lang="en-US" altLang="zh-CN" sz="24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./vi.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系上；附加；连接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____________   adj.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附属于；依恋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__________   n.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附属物；依恋；爱慕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5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8.   __________     adj.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简短的；简要的      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	      ___________adv.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简要地；短暂地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cxnSp>
        <p:nvCxnSpPr>
          <p:cNvPr id="37" name="直接箭头连接符 36"/>
          <p:cNvCxnSpPr/>
          <p:nvPr/>
        </p:nvCxnSpPr>
        <p:spPr>
          <a:xfrm>
            <a:off x="6559210" y="1205744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箭头连接符 38"/>
          <p:cNvCxnSpPr/>
          <p:nvPr/>
        </p:nvCxnSpPr>
        <p:spPr>
          <a:xfrm>
            <a:off x="6539341" y="2103412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箭头连接符 39"/>
          <p:cNvCxnSpPr/>
          <p:nvPr/>
        </p:nvCxnSpPr>
        <p:spPr>
          <a:xfrm>
            <a:off x="6544174" y="2550065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箭头连接符 40"/>
          <p:cNvCxnSpPr/>
          <p:nvPr/>
        </p:nvCxnSpPr>
        <p:spPr>
          <a:xfrm>
            <a:off x="6535725" y="3863883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箭头连接符 41"/>
          <p:cNvCxnSpPr/>
          <p:nvPr/>
        </p:nvCxnSpPr>
        <p:spPr>
          <a:xfrm>
            <a:off x="6555020" y="4349960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箭头连接符 43"/>
          <p:cNvCxnSpPr/>
          <p:nvPr/>
        </p:nvCxnSpPr>
        <p:spPr>
          <a:xfrm>
            <a:off x="6557204" y="3457948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箭头连接符 44"/>
          <p:cNvCxnSpPr/>
          <p:nvPr/>
        </p:nvCxnSpPr>
        <p:spPr>
          <a:xfrm>
            <a:off x="6537223" y="4746447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箭头连接符 45"/>
          <p:cNvCxnSpPr/>
          <p:nvPr/>
        </p:nvCxnSpPr>
        <p:spPr>
          <a:xfrm>
            <a:off x="6541338" y="5677321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接箭头连接符 48"/>
          <p:cNvCxnSpPr/>
          <p:nvPr/>
        </p:nvCxnSpPr>
        <p:spPr>
          <a:xfrm>
            <a:off x="6508390" y="6620556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1152984" y="859808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perform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7405521" y="884529"/>
            <a:ext cx="23192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performance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128285" y="1304659"/>
            <a:ext cx="17137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performer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1091214" y="1737144"/>
            <a:ext cx="19856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humorous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7454934" y="1761859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humor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103570" y="2219059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devotion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454943" y="2231417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devote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054142" y="2651545"/>
            <a:ext cx="17384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devoted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103571" y="3121101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addition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7516726" y="3096389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add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1078856" y="3553588"/>
            <a:ext cx="19609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additional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7467299" y="3528875"/>
            <a:ext cx="2146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additionally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103570" y="3986075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sensitive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7454950" y="3998430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sense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128283" y="4455632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attractive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7442586" y="4430919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attract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1140642" y="5332961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attach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1041785" y="5740735"/>
            <a:ext cx="19238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attachment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1214781" y="6223567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brief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7516727" y="6211211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briefly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1120043" y="4904594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attraction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7496133" y="5312367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attached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7281">
        <p:fade/>
      </p:transition>
    </mc:Choice>
    <mc:Fallback xmlns="">
      <p:transition spd="med" advClick="0" advTm="7281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1" grpId="0"/>
      <p:bldP spid="52" grpId="0"/>
      <p:bldP spid="54" grpId="0"/>
      <p:bldP spid="55" grpId="0"/>
      <p:bldP spid="56" grpId="0"/>
      <p:bldP spid="57" grpId="0"/>
      <p:bldP spid="58" grpId="0"/>
      <p:bldP spid="60" grpId="0"/>
      <p:bldP spid="61" grpId="0"/>
      <p:bldP spid="62" grpId="0"/>
      <p:bldP spid="63" grpId="0"/>
      <p:bldP spid="64" grpId="0"/>
      <p:bldP spid="65" grpId="0"/>
      <p:bldP spid="67" grpId="0"/>
      <p:bldP spid="68" grpId="0"/>
      <p:bldP spid="69" grpId="0"/>
      <p:bldP spid="71" grpId="0"/>
      <p:bldP spid="73" grpId="0"/>
      <p:bldP spid="74" grpId="0"/>
      <p:bldP spid="75" grpId="0"/>
      <p:bldP spid="7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60311" y="315997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652817" y="432420"/>
            <a:ext cx="143629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重点短语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3750119" y="315998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60" y="268800"/>
            <a:ext cx="762000" cy="746760"/>
          </a:xfrm>
          <a:prstGeom prst="rect">
            <a:avLst/>
          </a:prstGeom>
        </p:spPr>
      </p:pic>
      <p:sp>
        <p:nvSpPr>
          <p:cNvPr id="37" name="矩形 36"/>
          <p:cNvSpPr/>
          <p:nvPr/>
        </p:nvSpPr>
        <p:spPr>
          <a:xfrm>
            <a:off x="1540422" y="1348945"/>
            <a:ext cx="10058400" cy="52604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1.________________  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梦见；梦想；设想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2.________________      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说实在地；实话说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3.________________      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认为有（重要性、意义）；附上；连接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4.________________      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用现金；有现钱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5.________________      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戏弄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6.________________      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依赖；依靠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7.________________      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熟悉；与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……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熟悉起来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8.________________      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大约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8.________________      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打碎；分裂；解体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9.________________      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另外；也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10._______________      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分类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11._______________      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最重要的是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980885" y="1267587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dream of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980887" y="1687717"/>
            <a:ext cx="250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to be honest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968531" y="2132558"/>
            <a:ext cx="25787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attach…to …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968529" y="2503261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in cash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943814" y="2886321"/>
            <a:ext cx="3246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play jokes on 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943816" y="3257024"/>
            <a:ext cx="27641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rely on 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919099" y="3664797"/>
            <a:ext cx="33448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be/get familiar with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906745" y="4060214"/>
            <a:ext cx="34313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or so 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919103" y="4443273"/>
            <a:ext cx="23316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break up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943816" y="4838690"/>
            <a:ext cx="26158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in addition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943814" y="5258818"/>
            <a:ext cx="26405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sort out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956169" y="5654234"/>
            <a:ext cx="31471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above all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60311" y="315997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652817" y="432420"/>
            <a:ext cx="143629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同反义词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3750119" y="315998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268800"/>
            <a:ext cx="762000" cy="746760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1365473" y="1412056"/>
            <a:ext cx="3750224" cy="45807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to tell the truth                    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think highly of                   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make up              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pedestrian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reputation                          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make a living                        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dull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foreign                      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play tricks on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depend on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827108" y="1406819"/>
            <a:ext cx="4145692" cy="4579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342900" indent="-342900">
              <a:lnSpc>
                <a:spcPts val="3500"/>
              </a:lnSpc>
              <a:buAutoNum type="arabicPeriod"/>
              <a:defRPr sz="2800"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>
                <a:solidFill>
                  <a:srgbClr val="FF0000"/>
                </a:solidFill>
              </a:rPr>
              <a:t>humorous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earn a living  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rely on                                                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familiar                     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break up                     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attach importance to                        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play jokes on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to be honest                     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passer-by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fame</a:t>
            </a:r>
          </a:p>
        </p:txBody>
      </p:sp>
      <p:cxnSp>
        <p:nvCxnSpPr>
          <p:cNvPr id="37" name="直接箭头连接符 36"/>
          <p:cNvCxnSpPr/>
          <p:nvPr/>
        </p:nvCxnSpPr>
        <p:spPr>
          <a:xfrm rot="16200000" flipH="1">
            <a:off x="3960340" y="1797907"/>
            <a:ext cx="3076833" cy="289148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箭头连接符 38"/>
          <p:cNvCxnSpPr/>
          <p:nvPr/>
        </p:nvCxnSpPr>
        <p:spPr>
          <a:xfrm>
            <a:off x="3818238" y="2150076"/>
            <a:ext cx="3064476" cy="168051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箭头连接符 40"/>
          <p:cNvCxnSpPr/>
          <p:nvPr/>
        </p:nvCxnSpPr>
        <p:spPr>
          <a:xfrm>
            <a:off x="3076832" y="2669059"/>
            <a:ext cx="3904736" cy="80319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接箭头连接符 42"/>
          <p:cNvCxnSpPr/>
          <p:nvPr/>
        </p:nvCxnSpPr>
        <p:spPr>
          <a:xfrm>
            <a:off x="3336324" y="3064476"/>
            <a:ext cx="3645244" cy="215007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箭头连接符 44"/>
          <p:cNvCxnSpPr/>
          <p:nvPr/>
        </p:nvCxnSpPr>
        <p:spPr>
          <a:xfrm>
            <a:off x="3336324" y="3496962"/>
            <a:ext cx="3707027" cy="223657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接箭头连接符 46"/>
          <p:cNvCxnSpPr/>
          <p:nvPr/>
        </p:nvCxnSpPr>
        <p:spPr>
          <a:xfrm flipV="1">
            <a:off x="3669957" y="2150076"/>
            <a:ext cx="3237470" cy="186587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接箭头连接符 48"/>
          <p:cNvCxnSpPr/>
          <p:nvPr/>
        </p:nvCxnSpPr>
        <p:spPr>
          <a:xfrm flipV="1">
            <a:off x="2693773" y="1742303"/>
            <a:ext cx="4238368" cy="273084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箭头连接符 50"/>
          <p:cNvCxnSpPr/>
          <p:nvPr/>
        </p:nvCxnSpPr>
        <p:spPr>
          <a:xfrm flipV="1">
            <a:off x="2829697" y="2977978"/>
            <a:ext cx="4102444" cy="184115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接箭头连接符 54"/>
          <p:cNvCxnSpPr/>
          <p:nvPr/>
        </p:nvCxnSpPr>
        <p:spPr>
          <a:xfrm flipV="1">
            <a:off x="3756454" y="4300151"/>
            <a:ext cx="3188043" cy="100089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接箭头连接符 62"/>
          <p:cNvCxnSpPr/>
          <p:nvPr/>
        </p:nvCxnSpPr>
        <p:spPr>
          <a:xfrm flipV="1">
            <a:off x="3595816" y="2631989"/>
            <a:ext cx="3348681" cy="311390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892">
        <p:fade/>
      </p:transition>
    </mc:Choice>
    <mc:Fallback xmlns="">
      <p:transition spd="med" advClick="0" advTm="289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60311" y="81214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652817" y="209994"/>
            <a:ext cx="143629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词汇释义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3750119" y="81215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34017"/>
            <a:ext cx="762000" cy="74676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86864" y="518979"/>
            <a:ext cx="12044031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342900" indent="-342900">
              <a:lnSpc>
                <a:spcPts val="3500"/>
              </a:lnSpc>
              <a:buAutoNum type="arabicPeriod"/>
              <a:defRPr sz="2800"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pPr>
              <a:lnSpc>
                <a:spcPct val="150000"/>
              </a:lnSpc>
            </a:pPr>
            <a:r>
              <a:rPr lang="en-US" altLang="zh-CN" dirty="0"/>
              <a:t>_______________ a person who perform or compose music</a:t>
            </a:r>
          </a:p>
          <a:p>
            <a:pPr>
              <a:lnSpc>
                <a:spcPct val="150000"/>
              </a:lnSpc>
            </a:pPr>
            <a:r>
              <a:rPr lang="en-US" altLang="zh-CN" dirty="0"/>
              <a:t>_______________ to imagine or think about what you would like to happen </a:t>
            </a:r>
          </a:p>
          <a:p>
            <a:pPr>
              <a:lnSpc>
                <a:spcPct val="150000"/>
              </a:lnSpc>
            </a:pPr>
            <a:r>
              <a:rPr lang="en-US" altLang="zh-CN" dirty="0"/>
              <a:t>_______________ to consider </a:t>
            </a:r>
            <a:r>
              <a:rPr lang="en-US" altLang="zh-CN" dirty="0" err="1"/>
              <a:t>sth</a:t>
            </a:r>
            <a:r>
              <a:rPr lang="en-US" altLang="zh-CN" dirty="0"/>
              <a:t> very important</a:t>
            </a:r>
          </a:p>
          <a:p>
            <a:pPr>
              <a:lnSpc>
                <a:spcPct val="150000"/>
              </a:lnSpc>
            </a:pPr>
            <a:r>
              <a:rPr lang="en-US" altLang="zh-CN" dirty="0"/>
              <a:t>_______________ to behave to make others believe </a:t>
            </a:r>
            <a:r>
              <a:rPr lang="en-US" altLang="zh-CN" dirty="0" err="1"/>
              <a:t>sth</a:t>
            </a:r>
            <a:r>
              <a:rPr lang="en-US" altLang="zh-CN" dirty="0"/>
              <a:t> that is not true</a:t>
            </a:r>
          </a:p>
          <a:p>
            <a:pPr>
              <a:lnSpc>
                <a:spcPct val="150000"/>
              </a:lnSpc>
            </a:pPr>
            <a:r>
              <a:rPr lang="en-US" altLang="zh-CN" dirty="0"/>
              <a:t>_______________ to start to exist and develop</a:t>
            </a:r>
          </a:p>
          <a:p>
            <a:pPr>
              <a:lnSpc>
                <a:spcPct val="150000"/>
              </a:lnSpc>
            </a:pPr>
            <a:r>
              <a:rPr lang="en-US" altLang="zh-CN" dirty="0"/>
              <a:t>_______________ to do </a:t>
            </a:r>
            <a:r>
              <a:rPr lang="en-US" altLang="zh-CN" dirty="0" err="1"/>
              <a:t>sth</a:t>
            </a:r>
            <a:r>
              <a:rPr lang="en-US" altLang="zh-CN" dirty="0"/>
              <a:t> such as a piece of work, task or duty</a:t>
            </a:r>
          </a:p>
          <a:p>
            <a:pPr>
              <a:lnSpc>
                <a:spcPct val="150000"/>
              </a:lnSpc>
            </a:pPr>
            <a:r>
              <a:rPr lang="en-US" altLang="zh-CN" dirty="0"/>
              <a:t>_______________ to come to an end; to separate into smaller pieces</a:t>
            </a:r>
          </a:p>
          <a:p>
            <a:pPr>
              <a:lnSpc>
                <a:spcPct val="150000"/>
              </a:lnSpc>
            </a:pPr>
            <a:r>
              <a:rPr lang="en-US" altLang="zh-CN" dirty="0"/>
              <a:t>_______________ to separate </a:t>
            </a:r>
            <a:r>
              <a:rPr lang="en-US" altLang="zh-CN" dirty="0" err="1"/>
              <a:t>sth</a:t>
            </a:r>
            <a:r>
              <a:rPr lang="en-US" altLang="zh-CN" dirty="0"/>
              <a:t> from a larger group</a:t>
            </a:r>
          </a:p>
          <a:p>
            <a:pPr>
              <a:lnSpc>
                <a:spcPct val="150000"/>
              </a:lnSpc>
            </a:pPr>
            <a:r>
              <a:rPr lang="en-US" altLang="zh-CN" dirty="0"/>
              <a:t>_______________ most important of all</a:t>
            </a:r>
          </a:p>
          <a:p>
            <a:pPr>
              <a:lnSpc>
                <a:spcPct val="150000"/>
              </a:lnSpc>
            </a:pPr>
            <a:r>
              <a:rPr lang="en-US" altLang="zh-CN" dirty="0"/>
              <a:t>______________  to get money from work that you do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45199" y="662102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musician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69899" y="1279944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dream of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32828" y="1910151"/>
            <a:ext cx="36043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attach importance to </a:t>
            </a:r>
            <a:endParaRPr lang="zh-CN" altLang="en-US" sz="24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57556" y="2565042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pretend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08128" y="3195237"/>
            <a:ext cx="35302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form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49316" y="3804837"/>
            <a:ext cx="27476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perform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49319" y="4472102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break up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49320" y="5052869"/>
            <a:ext cx="19815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sort out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36963" y="5744848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above all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942913" y="6371851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earn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92">
        <p:fade/>
      </p:transition>
    </mc:Choice>
    <mc:Fallback xmlns="">
      <p:transition spd="med" advClick="0" advTm="309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  <p:bldP spid="20" grpId="0"/>
      <p:bldP spid="24" grpId="0"/>
      <p:bldP spid="25" grpId="0"/>
      <p:bldP spid="26" grpId="0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60311" y="315994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652817" y="444774"/>
            <a:ext cx="143629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rPr>
              <a:t>话题词汇</a:t>
            </a:r>
          </a:p>
        </p:txBody>
      </p:sp>
      <p:sp>
        <p:nvSpPr>
          <p:cNvPr id="23" name="平行四边形 22"/>
          <p:cNvSpPr/>
          <p:nvPr/>
        </p:nvSpPr>
        <p:spPr>
          <a:xfrm>
            <a:off x="3750119" y="315995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268797"/>
            <a:ext cx="762000" cy="746760"/>
          </a:xfrm>
          <a:prstGeom prst="rect">
            <a:avLst/>
          </a:prstGeom>
        </p:spPr>
      </p:pic>
      <p:sp>
        <p:nvSpPr>
          <p:cNvPr id="28" name="矩形 27"/>
          <p:cNvSpPr/>
          <p:nvPr/>
        </p:nvSpPr>
        <p:spPr>
          <a:xfrm>
            <a:off x="0" y="5121447"/>
            <a:ext cx="3595815" cy="8097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Words </a:t>
            </a:r>
          </a:p>
          <a:p>
            <a:pPr algn="ctr"/>
            <a:r>
              <a:rPr lang="en-US" altLang="zh-CN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concerning music</a:t>
            </a:r>
            <a:endParaRPr lang="zh-CN" altLang="en-US" sz="24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3929449" y="5116368"/>
            <a:ext cx="8031891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lvl="1"/>
            <a:r>
              <a:rPr lang="en-US" altLang="zh-CN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mbria" panose="02040503050406030204" pitchFamily="18" charset="0"/>
              </a:rPr>
              <a:t>classical music; folk music; rock ’n’ roll; ballad; orchestra; rap; jazz; choral; karaoke; musical instrument; studio; musician; broadcast music</a:t>
            </a:r>
          </a:p>
        </p:txBody>
      </p:sp>
      <p:sp>
        <p:nvSpPr>
          <p:cNvPr id="8" name="矩形 7"/>
          <p:cNvSpPr/>
          <p:nvPr/>
        </p:nvSpPr>
        <p:spPr>
          <a:xfrm>
            <a:off x="0" y="1566817"/>
            <a:ext cx="3620530" cy="8056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Adjectives </a:t>
            </a:r>
          </a:p>
          <a:p>
            <a:pPr algn="ctr"/>
            <a:r>
              <a:rPr lang="en-US" altLang="zh-CN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to describe a person</a:t>
            </a:r>
            <a:endParaRPr lang="zh-CN" altLang="en-US" sz="24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3879532" y="1544595"/>
            <a:ext cx="8020025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lvl="1"/>
            <a:r>
              <a:rPr lang="en-US" altLang="zh-CN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mbria" panose="02040503050406030204" pitchFamily="18" charset="0"/>
              </a:rPr>
              <a:t>humorous; familiar; attractive; confident; sensitive</a:t>
            </a:r>
          </a:p>
          <a:p>
            <a:pPr lvl="1"/>
            <a:endParaRPr lang="en-US" altLang="zh-CN" sz="2400" dirty="0">
              <a:solidFill>
                <a:schemeClr val="tx1">
                  <a:lumMod val="50000"/>
                  <a:lumOff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0" y="3288543"/>
            <a:ext cx="3604057" cy="8756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zh-CN" sz="24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altLang="zh-CN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Verb phrases </a:t>
            </a:r>
          </a:p>
          <a:p>
            <a:pPr algn="ctr"/>
            <a:r>
              <a:rPr lang="en-US" altLang="zh-CN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to describe a person</a:t>
            </a:r>
          </a:p>
          <a:p>
            <a:endParaRPr lang="zh-CN" altLang="en-US" sz="24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3908359" y="3249826"/>
            <a:ext cx="7991196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lvl="1"/>
            <a:r>
              <a:rPr lang="en-US" altLang="zh-CN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mbria" panose="02040503050406030204" pitchFamily="18" charset="0"/>
              </a:rPr>
              <a:t>dream of doing </a:t>
            </a:r>
            <a:r>
              <a:rPr lang="en-US" altLang="zh-CN" sz="2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mbria" panose="02040503050406030204" pitchFamily="18" charset="0"/>
              </a:rPr>
              <a:t>sth</a:t>
            </a:r>
            <a:r>
              <a:rPr lang="en-US" altLang="zh-CN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mbria" panose="02040503050406030204" pitchFamily="18" charset="0"/>
              </a:rPr>
              <a:t>; attach importance to fame; </a:t>
            </a:r>
          </a:p>
          <a:p>
            <a:pPr lvl="1"/>
            <a:r>
              <a:rPr lang="en-US" altLang="zh-CN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mbria" panose="02040503050406030204" pitchFamily="18" charset="0"/>
              </a:rPr>
              <a:t>earn extra money; perform in pubs; play jokes on; </a:t>
            </a:r>
          </a:p>
          <a:p>
            <a:pPr lvl="1"/>
            <a:r>
              <a:rPr lang="en-US" altLang="zh-CN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mbria" panose="02040503050406030204" pitchFamily="18" charset="0"/>
              </a:rPr>
              <a:t>rely on; get familiar with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662">
        <p:fade/>
      </p:transition>
    </mc:Choice>
    <mc:Fallback xmlns="">
      <p:transition spd="med" advClick="0" advTm="466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9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60311" y="353065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652817" y="481845"/>
            <a:ext cx="143629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rPr>
              <a:t>佳句赏析</a:t>
            </a:r>
          </a:p>
        </p:txBody>
      </p:sp>
      <p:sp>
        <p:nvSpPr>
          <p:cNvPr id="23" name="平行四边形 22"/>
          <p:cNvSpPr/>
          <p:nvPr/>
        </p:nvSpPr>
        <p:spPr>
          <a:xfrm>
            <a:off x="3750119" y="353066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305868"/>
            <a:ext cx="762000" cy="74676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939165" y="1692910"/>
            <a:ext cx="10871200" cy="3969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Calibri" panose="020F0502020204030204" pitchFamily="34" charset="0"/>
              </a:rPr>
              <a:t>Some people ____________ success while others wake up and work hard at it. </a:t>
            </a:r>
          </a:p>
          <a:p>
            <a:endParaRPr lang="en-US" altLang="zh-CN" sz="2800" dirty="0">
              <a:latin typeface="Calibri" panose="020F0502020204030204" pitchFamily="34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</a:rPr>
              <a:t>Only when you ___________ your own efforts could you get the real partners. </a:t>
            </a:r>
          </a:p>
          <a:p>
            <a:endParaRPr lang="en-US" altLang="zh-CN" sz="2800" dirty="0">
              <a:latin typeface="Calibri" panose="020F0502020204030204" pitchFamily="34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</a:rPr>
              <a:t>Friendship is to be strengthened by truth and ________.  </a:t>
            </a:r>
          </a:p>
          <a:p>
            <a:endParaRPr lang="en-US" altLang="zh-CN" sz="2800" dirty="0">
              <a:latin typeface="Calibri" panose="020F0502020204030204" pitchFamily="34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</a:rPr>
              <a:t>Be slow to promise and quick to ________.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05634" y="1692846"/>
            <a:ext cx="2912401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dream of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418381" y="2927510"/>
            <a:ext cx="2912401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rely on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519053" y="4234598"/>
            <a:ext cx="16478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devotion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646712" y="5019922"/>
            <a:ext cx="16478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perform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146">
        <p:fade/>
      </p:transition>
    </mc:Choice>
    <mc:Fallback xmlns="">
      <p:transition spd="med" advClick="0" advTm="4146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0.2|0.3|0.2|0.2|0.3|0.2|0.2|0.2|0.2|0.2|0.2|0.2|0.2|0.2|0.2|0.2|0.2|0.2|0.2|0.2|0.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0.3|0.1|0.1|0.2|0.2|0.2|0.2|0.2|0.2|0.2|0.2|0.2|0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0.2|0.2|0.1|0.1|0.1|0.2|0.2|0.2|0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|0.1|0.1|0.1|0.2|0.2|0.2|0.2|0.2|0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|0.7|1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0.4|0.6|0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1.3|1.7|1.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9|0.5|0.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0.4|0.6|0.6|0.6|0.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0.6|0.5|0.6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2153</Words>
  <Application>Microsoft Office PowerPoint</Application>
  <PresentationFormat>宽屏</PresentationFormat>
  <Paragraphs>411</Paragraphs>
  <Slides>24</Slides>
  <Notes>23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34" baseType="lpstr">
      <vt:lpstr>HelveticaNeue</vt:lpstr>
      <vt:lpstr>等线</vt:lpstr>
      <vt:lpstr>等线 Light</vt:lpstr>
      <vt:lpstr>华文新魏</vt:lpstr>
      <vt:lpstr>宋体</vt:lpstr>
      <vt:lpstr>Arial</vt:lpstr>
      <vt:lpstr>Calibri</vt:lpstr>
      <vt:lpstr>Cambria</vt:lpstr>
      <vt:lpstr>Times New Roman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棕色阅读分享推荐学习通用PPT模板</dc:title>
  <dc:creator>Dell</dc:creator>
  <cp:lastModifiedBy>Windows 用户</cp:lastModifiedBy>
  <cp:revision>108</cp:revision>
  <dcterms:created xsi:type="dcterms:W3CDTF">2017-08-09T01:43:00Z</dcterms:created>
  <dcterms:modified xsi:type="dcterms:W3CDTF">2019-07-09T02:30:43Z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2052-11.1.0.8472</vt:lpwstr>
  </property>
</Properties>
</file>