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02" r:id="rId2"/>
    <p:sldId id="257" r:id="rId3"/>
    <p:sldId id="264" r:id="rId4"/>
    <p:sldId id="282" r:id="rId5"/>
    <p:sldId id="283" r:id="rId6"/>
    <p:sldId id="284" r:id="rId7"/>
    <p:sldId id="285" r:id="rId8"/>
    <p:sldId id="286" r:id="rId9"/>
    <p:sldId id="290" r:id="rId10"/>
    <p:sldId id="291" r:id="rId11"/>
    <p:sldId id="292" r:id="rId12"/>
    <p:sldId id="293" r:id="rId13"/>
    <p:sldId id="294" r:id="rId14"/>
    <p:sldId id="296" r:id="rId15"/>
    <p:sldId id="297" r:id="rId16"/>
    <p:sldId id="295" r:id="rId17"/>
    <p:sldId id="300" r:id="rId18"/>
    <p:sldId id="301" r:id="rId19"/>
    <p:sldId id="298" r:id="rId20"/>
    <p:sldId id="299" r:id="rId21"/>
    <p:sldId id="289"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57">
          <p15:clr>
            <a:srgbClr val="A4A3A4"/>
          </p15:clr>
        </p15:guide>
        <p15:guide id="2" pos="3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000000"/>
    <a:srgbClr val="E0ECF0"/>
    <a:srgbClr val="D1EBFF"/>
    <a:srgbClr val="D1F7FF"/>
    <a:srgbClr val="22ACEC"/>
    <a:srgbClr val="FCB302"/>
    <a:srgbClr val="FED100"/>
    <a:srgbClr val="FAB204"/>
    <a:srgbClr val="FAAC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599" autoAdjust="0"/>
  </p:normalViewPr>
  <p:slideViewPr>
    <p:cSldViewPr snapToGrid="0">
      <p:cViewPr varScale="1">
        <p:scale>
          <a:sx n="72" d="100"/>
          <a:sy n="72" d="100"/>
        </p:scale>
        <p:origin x="630" y="66"/>
      </p:cViewPr>
      <p:guideLst>
        <p:guide orient="horz" pos="2057"/>
        <p:guide pos="39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zh-CN" altLang="en-US"/>
              <a:t>杭州亿启教育科技有限公司</a:t>
            </a: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2019/7/9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388693814"/>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zh-CN" altLang="en-US"/>
              <a:t>杭州亿启教育科技有限公司</a:t>
            </a: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D8DB6B-1F6A-45C1-B002-D22550F60E14}" type="datetimeFigureOut">
              <a:rPr lang="zh-CN" altLang="en-US" smtClean="0"/>
              <a:t>2019/7/9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3C272-B367-41A5-8460-5A329737240C}" type="slidenum">
              <a:rPr lang="zh-CN" altLang="en-US" smtClean="0"/>
              <a:t>‹#›</a:t>
            </a:fld>
            <a:endParaRPr lang="zh-CN" altLang="en-US"/>
          </a:p>
        </p:txBody>
      </p:sp>
    </p:spTree>
    <p:extLst>
      <p:ext uri="{BB962C8B-B14F-4D97-AF65-F5344CB8AC3E}">
        <p14:creationId xmlns:p14="http://schemas.microsoft.com/office/powerpoint/2010/main" val="17592101"/>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465181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0379398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6461170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612276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578410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8319341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8450187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9207232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975448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2622442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695090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166753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86045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309651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954471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07472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374285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426968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2105424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29240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4313A-850A-49C8-83FF-39DC4E497518}" type="slidenum">
              <a:rPr lang="zh-CN" altLang="en-US" smtClean="0"/>
              <a:t>‹#›</a:t>
            </a:fld>
            <a:endParaRPr lang="zh-CN" altLang="en-US"/>
          </a:p>
        </p:txBody>
      </p:sp>
      <p:pic>
        <p:nvPicPr>
          <p:cNvPr id="7" name="图片 6">
            <a:extLst>
              <a:ext uri="{FF2B5EF4-FFF2-40B4-BE49-F238E27FC236}">
                <a16:creationId xmlns:a16="http://schemas.microsoft.com/office/drawing/2014/main" id="{F3BD86C1-8FB6-4BFC-9FFB-BEA2EC94348E}"/>
              </a:ext>
            </a:extLst>
          </p:cNvPr>
          <p:cNvPicPr>
            <a:picLocks noChangeAspect="1"/>
          </p:cNvPicPr>
          <p:nvPr userDrawn="1"/>
        </p:nvPicPr>
        <p:blipFill>
          <a:blip r:embed="rId13" cstate="print">
            <a:alphaModFix amt="60000"/>
            <a:extLst>
              <a:ext uri="{28A0092B-C50C-407E-A947-70E740481C1C}">
                <a14:useLocalDpi xmlns:a14="http://schemas.microsoft.com/office/drawing/2010/main" val="0"/>
              </a:ext>
            </a:extLst>
          </a:blip>
          <a:stretch>
            <a:fillRect/>
          </a:stretch>
        </p:blipFill>
        <p:spPr>
          <a:xfrm>
            <a:off x="7462126" y="3462367"/>
            <a:ext cx="3333358" cy="107785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32504" y="1190484"/>
            <a:ext cx="6096000" cy="5016758"/>
          </a:xfrm>
          <a:prstGeom prst="rect">
            <a:avLst/>
          </a:prstGeom>
        </p:spPr>
        <p:txBody>
          <a:bodyPr>
            <a:spAutoFit/>
          </a:bodyPr>
          <a:lstStyle/>
          <a:p>
            <a:r>
              <a:rPr lang="zh-CN" altLang="en-US" sz="4000" b="1" dirty="0">
                <a:solidFill>
                  <a:srgbClr val="FF0000"/>
                </a:solidFill>
                <a:latin typeface="HelveticaNeue" charset="0"/>
              </a:rPr>
              <a:t>感恩遇见，相互成就，本课件资料仅供您个人参考、教学使用，严禁自行在网络传播，违者依知识产权法追究法律责任。</a:t>
            </a:r>
            <a:endParaRPr lang="en-US" altLang="zh-CN" sz="4000" b="1" dirty="0">
              <a:solidFill>
                <a:srgbClr val="FF0000"/>
              </a:solidFill>
              <a:latin typeface="HelveticaNeue" charset="0"/>
            </a:endParaRPr>
          </a:p>
          <a:p>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更多教学资源请关注</a:t>
            </a:r>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公众号：溯恩高中英语</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7595" y="2503014"/>
            <a:ext cx="3276600" cy="3276600"/>
          </a:xfrm>
          <a:prstGeom prst="rect">
            <a:avLst/>
          </a:prstGeom>
        </p:spPr>
      </p:pic>
      <p:sp>
        <p:nvSpPr>
          <p:cNvPr id="4" name="矩形 3"/>
          <p:cNvSpPr/>
          <p:nvPr/>
        </p:nvSpPr>
        <p:spPr>
          <a:xfrm>
            <a:off x="6990735" y="1190484"/>
            <a:ext cx="5201265" cy="1015663"/>
          </a:xfrm>
          <a:prstGeom prst="rect">
            <a:avLst/>
          </a:prstGeom>
        </p:spPr>
        <p:txBody>
          <a:bodyPr wrap="square">
            <a:spAutoFit/>
          </a:bodyPr>
          <a:lstStyle/>
          <a:p>
            <a:r>
              <a:rPr lang="zh-CN" altLang="en-US" sz="6000" b="1">
                <a:latin typeface="华文新魏" panose="02010800040101010101" pitchFamily="2" charset="-122"/>
                <a:ea typeface="华文新魏" panose="02010800040101010101" pitchFamily="2" charset="-122"/>
              </a:rPr>
              <a:t>知识产权声明</a:t>
            </a:r>
            <a:endParaRPr lang="zh-CN" altLang="en-US" sz="6000" b="1" dirty="0">
              <a:latin typeface="华文新魏" panose="02010800040101010101" pitchFamily="2" charset="-122"/>
              <a:ea typeface="华文新魏" panose="02010800040101010101" pitchFamily="2" charset="-122"/>
            </a:endParaRPr>
          </a:p>
        </p:txBody>
      </p:sp>
      <p:pic>
        <p:nvPicPr>
          <p:cNvPr id="6" name="图片 5"/>
          <p:cNvPicPr>
            <a:picLocks noChangeAspect="1"/>
          </p:cNvPicPr>
          <p:nvPr/>
        </p:nvPicPr>
        <p:blipFill>
          <a:blip r:embed="rId3" cstate="print">
            <a:alphaModFix amt="60000"/>
            <a:extLst>
              <a:ext uri="{28A0092B-C50C-407E-A947-70E740481C1C}">
                <a14:useLocalDpi xmlns:a14="http://schemas.microsoft.com/office/drawing/2010/main" val="0"/>
              </a:ext>
            </a:extLst>
          </a:blip>
          <a:stretch>
            <a:fillRect/>
          </a:stretch>
        </p:blipFill>
        <p:spPr>
          <a:xfrm>
            <a:off x="7687595" y="112631"/>
            <a:ext cx="3333358" cy="1077853"/>
          </a:xfrm>
          <a:prstGeom prst="rect">
            <a:avLst/>
          </a:prstGeom>
        </p:spPr>
      </p:pic>
    </p:spTree>
    <p:extLst>
      <p:ext uri="{BB962C8B-B14F-4D97-AF65-F5344CB8AC3E}">
        <p14:creationId xmlns:p14="http://schemas.microsoft.com/office/powerpoint/2010/main" val="1386506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30589"/>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59369"/>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遣词造句</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330590"/>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283392"/>
            <a:ext cx="762000" cy="746760"/>
          </a:xfrm>
          <a:prstGeom prst="rect">
            <a:avLst/>
          </a:prstGeom>
        </p:spPr>
      </p:pic>
      <p:sp>
        <p:nvSpPr>
          <p:cNvPr id="12" name="TextBox 11"/>
          <p:cNvSpPr txBox="1"/>
          <p:nvPr/>
        </p:nvSpPr>
        <p:spPr>
          <a:xfrm>
            <a:off x="708660" y="1121479"/>
            <a:ext cx="11180781" cy="4401205"/>
          </a:xfrm>
          <a:prstGeom prst="rect">
            <a:avLst/>
          </a:prstGeom>
          <a:noFill/>
        </p:spPr>
        <p:txBody>
          <a:bodyPr wrap="square" rtlCol="0">
            <a:spAutoFit/>
          </a:bodyPr>
          <a:lstStyle/>
          <a:p>
            <a:pPr marL="514350" indent="-514350"/>
            <a:r>
              <a:rPr lang="en-US" altLang="zh-CN" sz="2800" dirty="0">
                <a:solidFill>
                  <a:srgbClr val="22ACEC"/>
                </a:solidFill>
                <a:latin typeface="Calibri" panose="020F0502020204030204" pitchFamily="34" charset="0"/>
                <a:cs typeface="Times New Roman" panose="02020603050405020304" pitchFamily="18" charset="0"/>
              </a:rPr>
              <a:t>Group 1: loss; wildlife; die out; in danger of</a:t>
            </a:r>
            <a:endParaRPr lang="zh-CN" altLang="en-US"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800" dirty="0">
                <a:solidFill>
                  <a:srgbClr val="22ACEC"/>
                </a:solidFill>
                <a:latin typeface="Calibri" panose="020F0502020204030204" pitchFamily="34" charset="0"/>
                <a:cs typeface="Times New Roman" panose="02020603050405020304" pitchFamily="18" charset="0"/>
              </a:rPr>
              <a:t>Group 2: hunt; reserve; in peace; protect…from…</a:t>
            </a: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800" dirty="0">
                <a:solidFill>
                  <a:srgbClr val="22ACEC"/>
                </a:solidFill>
                <a:latin typeface="Calibri" panose="020F0502020204030204" pitchFamily="34" charset="0"/>
                <a:cs typeface="Times New Roman" panose="02020603050405020304" pitchFamily="18" charset="0"/>
              </a:rPr>
              <a:t>Group 3: decrease; income; in relief; burst into laughter</a:t>
            </a: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800" dirty="0">
                <a:solidFill>
                  <a:srgbClr val="22ACEC"/>
                </a:solidFill>
                <a:latin typeface="Calibri" panose="020F0502020204030204" pitchFamily="34" charset="0"/>
                <a:cs typeface="Times New Roman" panose="02020603050405020304" pitchFamily="18" charset="0"/>
              </a:rPr>
              <a:t>Group 4: contain; powerful; appreciate; succeed</a:t>
            </a:r>
          </a:p>
        </p:txBody>
      </p:sp>
      <p:sp>
        <p:nvSpPr>
          <p:cNvPr id="7" name="矩形 6"/>
          <p:cNvSpPr/>
          <p:nvPr/>
        </p:nvSpPr>
        <p:spPr>
          <a:xfrm>
            <a:off x="708660" y="1591310"/>
            <a:ext cx="10985500" cy="829945"/>
          </a:xfrm>
          <a:prstGeom prst="rect">
            <a:avLst/>
          </a:prstGeom>
        </p:spPr>
        <p:txBody>
          <a:bodyPr wrap="square">
            <a:spAutoFit/>
          </a:bodyPr>
          <a:lstStyle/>
          <a:p>
            <a:r>
              <a:rPr lang="en-US" altLang="zh-CN" sz="2400" dirty="0">
                <a:latin typeface="Calibri" panose="020F0502020204030204" pitchFamily="34" charset="0"/>
              </a:rPr>
              <a:t>The decrease of habitats and loss of food have left a large number of wildlife in danger of dying out. </a:t>
            </a:r>
            <a:endParaRPr lang="zh-CN" altLang="en-US" sz="2400" dirty="0">
              <a:latin typeface="Calibri" panose="020F0502020204030204" pitchFamily="34" charset="0"/>
            </a:endParaRPr>
          </a:p>
        </p:txBody>
      </p:sp>
      <p:sp>
        <p:nvSpPr>
          <p:cNvPr id="8" name="矩形 7"/>
          <p:cNvSpPr/>
          <p:nvPr/>
        </p:nvSpPr>
        <p:spPr>
          <a:xfrm>
            <a:off x="738505" y="2856230"/>
            <a:ext cx="10882630" cy="829945"/>
          </a:xfrm>
          <a:prstGeom prst="rect">
            <a:avLst/>
          </a:prstGeom>
        </p:spPr>
        <p:txBody>
          <a:bodyPr wrap="square">
            <a:spAutoFit/>
          </a:bodyPr>
          <a:lstStyle/>
          <a:p>
            <a:r>
              <a:rPr lang="en-US" altLang="zh-CN" sz="2400" dirty="0">
                <a:latin typeface="Calibri" panose="020F0502020204030204" pitchFamily="34" charset="0"/>
              </a:rPr>
              <a:t>To protect wildlife from being over hunted, nature reserves are set up where animals can live in peace. </a:t>
            </a:r>
            <a:endParaRPr lang="zh-CN" altLang="en-US" sz="2400" dirty="0">
              <a:latin typeface="Calibri" panose="020F0502020204030204" pitchFamily="34" charset="0"/>
            </a:endParaRPr>
          </a:p>
        </p:txBody>
      </p:sp>
      <p:sp>
        <p:nvSpPr>
          <p:cNvPr id="9" name="矩形 8"/>
          <p:cNvSpPr/>
          <p:nvPr/>
        </p:nvSpPr>
        <p:spPr>
          <a:xfrm>
            <a:off x="738505" y="4153535"/>
            <a:ext cx="10883265" cy="829945"/>
          </a:xfrm>
          <a:prstGeom prst="rect">
            <a:avLst/>
          </a:prstGeom>
        </p:spPr>
        <p:txBody>
          <a:bodyPr wrap="square">
            <a:spAutoFit/>
          </a:bodyPr>
          <a:lstStyle/>
          <a:p>
            <a:r>
              <a:rPr lang="en-US" altLang="zh-CN" sz="2400" dirty="0">
                <a:latin typeface="Calibri" panose="020F0502020204030204" pitchFamily="34" charset="0"/>
              </a:rPr>
              <a:t>On hearing the policy designed to decrease personal income tax, he sighed in relief and then burst into laughter - I have a secure income!</a:t>
            </a:r>
            <a:endParaRPr lang="zh-CN" altLang="en-US" sz="2400" dirty="0">
              <a:latin typeface="Calibri" panose="020F0502020204030204" pitchFamily="34" charset="0"/>
            </a:endParaRPr>
          </a:p>
        </p:txBody>
      </p:sp>
      <p:sp>
        <p:nvSpPr>
          <p:cNvPr id="10" name="矩形 9"/>
          <p:cNvSpPr/>
          <p:nvPr/>
        </p:nvSpPr>
        <p:spPr>
          <a:xfrm>
            <a:off x="728345" y="5417185"/>
            <a:ext cx="11252200" cy="829945"/>
          </a:xfrm>
          <a:prstGeom prst="rect">
            <a:avLst/>
          </a:prstGeom>
        </p:spPr>
        <p:txBody>
          <a:bodyPr wrap="square">
            <a:spAutoFit/>
          </a:bodyPr>
          <a:lstStyle/>
          <a:p>
            <a:r>
              <a:rPr lang="en-US" altLang="zh-CN" sz="2400" dirty="0">
                <a:latin typeface="Calibri" panose="020F0502020204030204" pitchFamily="34" charset="0"/>
              </a:rPr>
              <a:t>His words of encouragement have been greatly appreciated, because they contain powerful information to fuel your desire to succeed. </a:t>
            </a:r>
            <a:endParaRPr lang="zh-CN" altLang="en-US" sz="2400"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63840"/>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92620"/>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363841"/>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316643"/>
            <a:ext cx="762000" cy="746760"/>
          </a:xfrm>
          <a:prstGeom prst="rect">
            <a:avLst/>
          </a:prstGeom>
        </p:spPr>
      </p:pic>
      <p:sp>
        <p:nvSpPr>
          <p:cNvPr id="12" name="TextBox 11"/>
          <p:cNvSpPr txBox="1"/>
          <p:nvPr/>
        </p:nvSpPr>
        <p:spPr>
          <a:xfrm>
            <a:off x="505460" y="1285967"/>
            <a:ext cx="11180781" cy="4831080"/>
          </a:xfrm>
          <a:prstGeom prst="rect">
            <a:avLst/>
          </a:prstGeom>
          <a:noFill/>
        </p:spPr>
        <p:txBody>
          <a:bodyPr wrap="square" rtlCol="0">
            <a:spAutoFit/>
          </a:bodyPr>
          <a:lstStyle/>
          <a:p>
            <a:pPr marL="514350" indent="-514350"/>
            <a:r>
              <a:rPr lang="en-US" altLang="zh-CN" sz="2800" dirty="0">
                <a:latin typeface="Calibri" panose="020F0502020204030204" pitchFamily="34" charset="0"/>
                <a:cs typeface="Times New Roman" panose="02020603050405020304" pitchFamily="18" charset="0"/>
              </a:rPr>
              <a:t>1. affect  </a:t>
            </a:r>
            <a:r>
              <a:rPr lang="en-US" altLang="zh-CN" sz="2800" dirty="0" err="1">
                <a:latin typeface="Calibri" panose="020F0502020204030204" pitchFamily="34" charset="0"/>
                <a:cs typeface="Times New Roman" panose="02020603050405020304" pitchFamily="18" charset="0"/>
              </a:rPr>
              <a:t>vt</a:t>
            </a:r>
            <a:r>
              <a:rPr lang="en-US" altLang="zh-CN" sz="2800" dirty="0">
                <a:latin typeface="Calibri" panose="020F0502020204030204" pitchFamily="34" charset="0"/>
                <a:cs typeface="Times New Roman" panose="02020603050405020304" pitchFamily="18" charset="0"/>
              </a:rPr>
              <a:t>. to produce a change in </a:t>
            </a:r>
            <a:r>
              <a:rPr lang="en-US" altLang="zh-CN" sz="2800" dirty="0" err="1">
                <a:latin typeface="Calibri" panose="020F0502020204030204" pitchFamily="34" charset="0"/>
                <a:cs typeface="Times New Roman" panose="02020603050405020304" pitchFamily="18" charset="0"/>
              </a:rPr>
              <a:t>...</a:t>
            </a:r>
            <a:r>
              <a:rPr lang="en-US" altLang="zh-CN" sz="2800" dirty="0">
                <a:latin typeface="Calibri" panose="020F0502020204030204" pitchFamily="34" charset="0"/>
                <a:cs typeface="Times New Roman" panose="02020603050405020304" pitchFamily="18" charset="0"/>
              </a:rPr>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影响</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514350" indent="-514350"/>
            <a:r>
              <a:rPr lang="en-US" altLang="zh-CN" sz="2800" dirty="0">
                <a:latin typeface="Calibri" panose="020F0502020204030204" pitchFamily="34" charset="0"/>
                <a:cs typeface="Times New Roman" panose="02020603050405020304" pitchFamily="18" charset="0"/>
              </a:rPr>
              <a:t>                      to make </a:t>
            </a:r>
            <a:r>
              <a:rPr lang="en-US" altLang="zh-CN" sz="2800" dirty="0" err="1">
                <a:latin typeface="Calibri" panose="020F0502020204030204" pitchFamily="34" charset="0"/>
                <a:cs typeface="Times New Roman" panose="02020603050405020304" pitchFamily="18" charset="0"/>
              </a:rPr>
              <a:t>...</a:t>
            </a:r>
            <a:r>
              <a:rPr lang="en-US" altLang="zh-CN" sz="2800" dirty="0">
                <a:latin typeface="Calibri" panose="020F0502020204030204" pitchFamily="34" charset="0"/>
                <a:cs typeface="Times New Roman" panose="02020603050405020304" pitchFamily="18" charset="0"/>
              </a:rPr>
              <a:t> become ill/sick        </a:t>
            </a:r>
            <a:r>
              <a:rPr lang="zh-CN" altLang="en-US" sz="2800" dirty="0">
                <a:latin typeface="Calibri" panose="020F0502020204030204" pitchFamily="34" charset="0"/>
                <a:ea typeface="宋体" panose="02010600030101010101" pitchFamily="2" charset="-122"/>
                <a:cs typeface="Times New Roman" panose="02020603050405020304" pitchFamily="18" charset="0"/>
              </a:rPr>
              <a:t>侵袭；使感染</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514350" indent="-514350"/>
            <a:r>
              <a:rPr lang="en-US" altLang="zh-CN" sz="2800" dirty="0">
                <a:latin typeface="Calibri" panose="020F0502020204030204" pitchFamily="34" charset="0"/>
                <a:ea typeface="宋体" panose="02010600030101010101" pitchFamily="2" charset="-122"/>
                <a:cs typeface="Times New Roman" panose="02020603050405020304" pitchFamily="18" charset="0"/>
              </a:rPr>
              <a:t>                      to make </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a:t>
            </a:r>
            <a:r>
              <a:rPr lang="en-US" altLang="zh-CN" sz="2800" dirty="0">
                <a:latin typeface="Calibri" panose="020F0502020204030204" pitchFamily="34" charset="0"/>
                <a:ea typeface="宋体" panose="02010600030101010101" pitchFamily="2" charset="-122"/>
                <a:cs typeface="Times New Roman" panose="02020603050405020304" pitchFamily="18" charset="0"/>
              </a:rPr>
              <a:t> have strong feelings of sadness, pity, etc. </a:t>
            </a:r>
            <a:r>
              <a:rPr lang="zh-CN" altLang="en-US" sz="2800" dirty="0">
                <a:latin typeface="Calibri" panose="020F0502020204030204" pitchFamily="34" charset="0"/>
                <a:ea typeface="宋体" panose="02010600030101010101" pitchFamily="2" charset="-122"/>
                <a:cs typeface="Times New Roman" panose="02020603050405020304" pitchFamily="18" charset="0"/>
              </a:rPr>
              <a:t>深深打动</a:t>
            </a:r>
            <a:endParaRPr lang="en-US" altLang="zh-CN" sz="2800" dirty="0">
              <a:latin typeface="宋体" panose="02010600030101010101" pitchFamily="2" charset="-122"/>
              <a:ea typeface="宋体" panose="02010600030101010101" pitchFamily="2" charset="-122"/>
              <a:cs typeface="Times New Roman" panose="02020603050405020304" pitchFamily="18" charset="0"/>
            </a:endParaRPr>
          </a:p>
          <a:p>
            <a:r>
              <a:rPr lang="zh-CN" altLang="en-US" sz="2800" dirty="0">
                <a:solidFill>
                  <a:schemeClr val="accent1"/>
                </a:solidFill>
                <a:latin typeface="Calibri" panose="020F0502020204030204" pitchFamily="34" charset="0"/>
                <a:cs typeface="Times New Roman" panose="02020603050405020304" pitchFamily="18" charset="0"/>
              </a:rPr>
              <a:t>归纳拓展</a:t>
            </a:r>
            <a:endParaRPr lang="en-US" altLang="zh-CN" sz="2800" dirty="0">
              <a:solidFill>
                <a:schemeClr val="accent1"/>
              </a:solidFill>
              <a:latin typeface="Calibri" panose="020F0502020204030204" pitchFamily="34" charset="0"/>
              <a:cs typeface="Times New Roman" panose="02020603050405020304" pitchFamily="18" charset="0"/>
            </a:endParaRPr>
          </a:p>
          <a:p>
            <a:r>
              <a:rPr lang="en-US" altLang="zh-CN" sz="2800" dirty="0">
                <a:latin typeface="Calibri" panose="020F0502020204030204" pitchFamily="34" charset="0"/>
                <a:ea typeface="宋体" panose="02010600030101010101" pitchFamily="2" charset="-122"/>
                <a:cs typeface="Times New Roman" panose="02020603050405020304" pitchFamily="18" charset="0"/>
              </a:rPr>
              <a:t>(1)be greatly/deeply affected by</a:t>
            </a:r>
            <a:r>
              <a:rPr lang="zh-CN" altLang="en-US" sz="2800" b="1" dirty="0"/>
              <a:t>　</a:t>
            </a:r>
            <a:r>
              <a:rPr 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被</a:t>
            </a:r>
            <a:r>
              <a:rPr lang="en-US" altLang="en-US"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深深打动</a:t>
            </a:r>
          </a:p>
          <a:p>
            <a:r>
              <a:rPr lang="en-US" altLang="zh-CN" sz="2800" dirty="0">
                <a:latin typeface="Calibri" panose="020F0502020204030204" pitchFamily="34" charset="0"/>
                <a:ea typeface="宋体" panose="02010600030101010101" pitchFamily="2" charset="-122"/>
                <a:cs typeface="Times New Roman" panose="02020603050405020304" pitchFamily="18" charset="0"/>
              </a:rPr>
              <a:t>     </a:t>
            </a:r>
            <a:endParaRPr lang="zh-CN" altLang="en-US" sz="2800" dirty="0">
              <a:latin typeface="Calibri" panose="020F0502020204030204" pitchFamily="34" charset="0"/>
              <a:ea typeface="宋体" panose="02010600030101010101" pitchFamily="2" charset="-122"/>
              <a:cs typeface="Times New Roman" panose="02020603050405020304" pitchFamily="18" charset="0"/>
            </a:endParaRPr>
          </a:p>
          <a:p>
            <a:r>
              <a:rPr lang="en-US" altLang="zh-CN" sz="2800" dirty="0">
                <a:latin typeface="Calibri" panose="020F0502020204030204" pitchFamily="34" charset="0"/>
                <a:ea typeface="宋体" panose="02010600030101010101" pitchFamily="2" charset="-122"/>
                <a:cs typeface="Times New Roman" panose="02020603050405020304" pitchFamily="18" charset="0"/>
              </a:rPr>
              <a:t>(2)effect   </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 n.  </a:t>
            </a:r>
            <a:r>
              <a:rPr 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效果；作用； 影响</a:t>
            </a:r>
          </a:p>
          <a:p>
            <a:r>
              <a:rPr lang="en-US" altLang="zh-CN" sz="2800" dirty="0">
                <a:latin typeface="Calibri" panose="020F0502020204030204" pitchFamily="34" charset="0"/>
                <a:ea typeface="宋体" panose="02010600030101010101" pitchFamily="2" charset="-122"/>
                <a:cs typeface="Times New Roman" panose="02020603050405020304" pitchFamily="18" charset="0"/>
              </a:rPr>
              <a:t>     have an effect/influence on </a:t>
            </a:r>
            <a:r>
              <a:rPr 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对</a:t>
            </a:r>
            <a:r>
              <a:rPr lang="en-US" altLang="en-US"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产生影响　</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r>
              <a:rPr lang="en-US" altLang="zh-CN" sz="2800" dirty="0">
                <a:latin typeface="Calibri" panose="020F0502020204030204" pitchFamily="34" charset="0"/>
                <a:ea typeface="宋体" panose="02010600030101010101" pitchFamily="2" charset="-122"/>
                <a:cs typeface="Times New Roman" panose="02020603050405020304" pitchFamily="18" charset="0"/>
              </a:rPr>
              <a:t>(3)effective     adj.                                    </a:t>
            </a:r>
            <a:r>
              <a:rPr lang="zh-CN" altLang="en-US" sz="2800" dirty="0">
                <a:latin typeface="Calibri" panose="020F0502020204030204" pitchFamily="34" charset="0"/>
                <a:ea typeface="宋体" panose="02010600030101010101" pitchFamily="2" charset="-122"/>
                <a:cs typeface="Times New Roman" panose="02020603050405020304" pitchFamily="18" charset="0"/>
              </a:rPr>
              <a:t>有效的</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r>
              <a:rPr lang="en-US" altLang="zh-CN" sz="2800" dirty="0">
                <a:latin typeface="Calibri" panose="020F0502020204030204" pitchFamily="34" charset="0"/>
                <a:ea typeface="宋体" panose="02010600030101010101" pitchFamily="2" charset="-122"/>
                <a:cs typeface="Times New Roman" panose="02020603050405020304" pitchFamily="18" charset="0"/>
              </a:rPr>
              <a:t>     take effective measures                     </a:t>
            </a:r>
            <a:r>
              <a:rPr lang="zh-CN" altLang="en-US" sz="2800" dirty="0">
                <a:latin typeface="Calibri" panose="020F0502020204030204" pitchFamily="34" charset="0"/>
                <a:ea typeface="宋体" panose="02010600030101010101" pitchFamily="2" charset="-122"/>
                <a:cs typeface="Times New Roman" panose="02020603050405020304" pitchFamily="18" charset="0"/>
              </a:rPr>
              <a:t>采取有效措施</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65425"/>
            <a:ext cx="1619959"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94205"/>
            <a:ext cx="73898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2718486" y="365426"/>
            <a:ext cx="3015049"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Arial" panose="020B0604020202020204"/>
              </a:rPr>
              <a:t>一句多译</a:t>
            </a:r>
          </a:p>
        </p:txBody>
      </p:sp>
      <p:pic>
        <p:nvPicPr>
          <p:cNvPr id="2" name="图片 1" descr="66"/>
          <p:cNvPicPr>
            <a:picLocks noChangeAspect="1"/>
          </p:cNvPicPr>
          <p:nvPr/>
        </p:nvPicPr>
        <p:blipFill>
          <a:blip r:embed="rId3"/>
          <a:stretch>
            <a:fillRect/>
          </a:stretch>
        </p:blipFill>
        <p:spPr>
          <a:xfrm>
            <a:off x="327660" y="318228"/>
            <a:ext cx="762000" cy="746760"/>
          </a:xfrm>
          <a:prstGeom prst="rect">
            <a:avLst/>
          </a:prstGeom>
        </p:spPr>
      </p:pic>
      <p:sp>
        <p:nvSpPr>
          <p:cNvPr id="12" name="TextBox 11"/>
          <p:cNvSpPr txBox="1"/>
          <p:nvPr/>
        </p:nvSpPr>
        <p:spPr>
          <a:xfrm>
            <a:off x="629920" y="1455420"/>
            <a:ext cx="11346815" cy="4399915"/>
          </a:xfrm>
          <a:prstGeom prst="rect">
            <a:avLst/>
          </a:prstGeom>
          <a:noFill/>
        </p:spPr>
        <p:txBody>
          <a:bodyPr wrap="square" rtlCol="0">
            <a:spAutoFit/>
          </a:bodyPr>
          <a:lstStyle/>
          <a:p>
            <a:r>
              <a:rPr lang="zh-CN" altLang="en-US" sz="2800" dirty="0">
                <a:latin typeface="宋体" panose="02010600030101010101" pitchFamily="2" charset="-122"/>
                <a:ea typeface="宋体" panose="02010600030101010101" pitchFamily="2" charset="-122"/>
              </a:rPr>
              <a:t>听众被深深地打动了，他们长时间热烈地鼓掌。</a:t>
            </a:r>
            <a:endParaRPr lang="en-US" altLang="zh-CN" sz="2800" dirty="0">
              <a:latin typeface="宋体" panose="02010600030101010101" pitchFamily="2" charset="-122"/>
              <a:ea typeface="宋体" panose="02010600030101010101" pitchFamily="2" charset="-122"/>
            </a:endParaRPr>
          </a:p>
          <a:p>
            <a:r>
              <a:rPr lang="zh-CN" altLang="en-US" sz="2800" b="1" dirty="0"/>
              <a:t> </a:t>
            </a:r>
            <a:endParaRPr lang="zh-CN" altLang="en-US" sz="2800" dirty="0"/>
          </a:p>
          <a:p>
            <a:r>
              <a:rPr lang="en-US" sz="2800" dirty="0">
                <a:latin typeface="Calibri" panose="020F0502020204030204" pitchFamily="34" charset="0"/>
              </a:rPr>
              <a:t>(1)The audience______________________</a:t>
            </a:r>
            <a:r>
              <a:rPr lang="en-US" altLang="zh-CN" sz="2800" dirty="0">
                <a:latin typeface="Calibri" panose="020F0502020204030204" pitchFamily="34" charset="0"/>
              </a:rPr>
              <a:t>, </a:t>
            </a:r>
            <a:r>
              <a:rPr lang="en-US" sz="2800" dirty="0">
                <a:latin typeface="Calibri" panose="020F0502020204030204" pitchFamily="34" charset="0"/>
              </a:rPr>
              <a:t>and they warmly applauded  </a:t>
            </a:r>
          </a:p>
          <a:p>
            <a:r>
              <a:rPr lang="en-US" sz="2800" dirty="0">
                <a:latin typeface="Calibri" panose="020F0502020204030204" pitchFamily="34" charset="0"/>
              </a:rPr>
              <a:t>     for a long time.</a:t>
            </a:r>
          </a:p>
          <a:p>
            <a:endParaRPr lang="zh-CN" altLang="en-US" sz="2800" dirty="0">
              <a:latin typeface="Calibri" panose="020F0502020204030204" pitchFamily="34" charset="0"/>
            </a:endParaRPr>
          </a:p>
          <a:p>
            <a:r>
              <a:rPr lang="en-US" sz="2800" dirty="0">
                <a:latin typeface="Calibri" panose="020F0502020204030204" pitchFamily="34" charset="0"/>
              </a:rPr>
              <a:t>(2)______________</a:t>
            </a:r>
            <a:r>
              <a:rPr lang="en-US" altLang="zh-CN" sz="2800" dirty="0">
                <a:latin typeface="Calibri" panose="020F0502020204030204" pitchFamily="34" charset="0"/>
              </a:rPr>
              <a:t>, </a:t>
            </a:r>
            <a:r>
              <a:rPr lang="en-US" sz="2800" dirty="0">
                <a:latin typeface="Calibri" panose="020F0502020204030204" pitchFamily="34" charset="0"/>
              </a:rPr>
              <a:t>the audience warmly applauded for a long time.</a:t>
            </a:r>
            <a:endParaRPr lang="zh-CN" altLang="en-US" sz="2800" dirty="0">
              <a:latin typeface="Calibri" panose="020F0502020204030204" pitchFamily="34" charset="0"/>
            </a:endParaRPr>
          </a:p>
          <a:p>
            <a:endParaRPr lang="en-US" sz="2800" dirty="0">
              <a:latin typeface="Calibri" panose="020F0502020204030204" pitchFamily="34" charset="0"/>
            </a:endParaRPr>
          </a:p>
          <a:p>
            <a:r>
              <a:rPr lang="en-US" sz="2800" dirty="0">
                <a:latin typeface="Calibri" panose="020F0502020204030204" pitchFamily="34" charset="0"/>
              </a:rPr>
              <a:t>(3)The audience, _______________, warmly applauded for a long time.</a:t>
            </a:r>
            <a:endParaRPr lang="zh-CN" altLang="en-US" sz="2800" dirty="0">
              <a:latin typeface="Calibri" panose="020F0502020204030204" pitchFamily="34" charset="0"/>
            </a:endParaRPr>
          </a:p>
          <a:p>
            <a:endParaRPr lang="zh-CN" altLang="en-US" sz="2800" dirty="0">
              <a:latin typeface="宋体" panose="02010600030101010101" pitchFamily="2" charset="-122"/>
              <a:ea typeface="宋体" panose="02010600030101010101" pitchFamily="2" charset="-122"/>
            </a:endParaRPr>
          </a:p>
          <a:p>
            <a:pPr marL="514350" indent="-514350"/>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Rectangle 7"/>
          <p:cNvSpPr>
            <a:spLocks noChangeArrowheads="1"/>
          </p:cNvSpPr>
          <p:nvPr/>
        </p:nvSpPr>
        <p:spPr bwMode="auto">
          <a:xfrm>
            <a:off x="3035094" y="2284325"/>
            <a:ext cx="3948645"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were/was deeply affected</a:t>
            </a:r>
            <a:endParaRPr lang="zh-CN" altLang="en-US" sz="2800" dirty="0">
              <a:solidFill>
                <a:srgbClr val="FF0000"/>
              </a:solidFill>
              <a:latin typeface="Calibri" panose="020F0502020204030204" pitchFamily="34" charset="0"/>
            </a:endParaRPr>
          </a:p>
        </p:txBody>
      </p:sp>
      <p:sp>
        <p:nvSpPr>
          <p:cNvPr id="11" name="Rectangle 8"/>
          <p:cNvSpPr>
            <a:spLocks noChangeArrowheads="1"/>
          </p:cNvSpPr>
          <p:nvPr/>
        </p:nvSpPr>
        <p:spPr bwMode="auto">
          <a:xfrm>
            <a:off x="1160064" y="3554362"/>
            <a:ext cx="2464970" cy="523220"/>
          </a:xfrm>
          <a:prstGeom prst="rect">
            <a:avLst/>
          </a:prstGeom>
          <a:noFill/>
          <a:ln w="9525">
            <a:noFill/>
            <a:miter lim="800000"/>
          </a:ln>
        </p:spPr>
        <p:txBody>
          <a:bodyPr wrap="none">
            <a:spAutoFit/>
          </a:bodyPr>
          <a:lstStyle/>
          <a:p>
            <a:pPr eaLnBrk="0" hangingPunct="0"/>
            <a:r>
              <a:rPr lang="en-US" altLang="zh-CN" sz="2800" dirty="0">
                <a:solidFill>
                  <a:srgbClr val="FF0000"/>
                </a:solidFill>
                <a:latin typeface="Calibri" panose="020F0502020204030204" pitchFamily="34" charset="0"/>
              </a:rPr>
              <a:t>Deeply affected</a:t>
            </a:r>
          </a:p>
        </p:txBody>
      </p:sp>
      <p:sp>
        <p:nvSpPr>
          <p:cNvPr id="13" name="Rectangle 9"/>
          <p:cNvSpPr>
            <a:spLocks noChangeArrowheads="1"/>
          </p:cNvSpPr>
          <p:nvPr/>
        </p:nvSpPr>
        <p:spPr bwMode="auto">
          <a:xfrm>
            <a:off x="3300966" y="4432490"/>
            <a:ext cx="2432910"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deeply affected</a:t>
            </a:r>
            <a:endParaRPr lang="zh-CN" altLang="en-US" sz="2800" dirty="0">
              <a:solidFill>
                <a:srgbClr val="FF0000"/>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P spid="11"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297343"/>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26123"/>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297344"/>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250146"/>
            <a:ext cx="762000" cy="746760"/>
          </a:xfrm>
          <a:prstGeom prst="rect">
            <a:avLst/>
          </a:prstGeom>
        </p:spPr>
      </p:pic>
      <p:sp>
        <p:nvSpPr>
          <p:cNvPr id="12" name="TextBox 11"/>
          <p:cNvSpPr txBox="1"/>
          <p:nvPr/>
        </p:nvSpPr>
        <p:spPr>
          <a:xfrm>
            <a:off x="708660" y="997909"/>
            <a:ext cx="11180781" cy="5688965"/>
          </a:xfrm>
          <a:prstGeom prst="rect">
            <a:avLst/>
          </a:prstGeom>
          <a:noFill/>
        </p:spPr>
        <p:txBody>
          <a:bodyPr wrap="square" rtlCol="0">
            <a:spAutoFit/>
          </a:bodyPr>
          <a:lstStyle/>
          <a:p>
            <a:pPr marL="514350" indent="-514350">
              <a:lnSpc>
                <a:spcPct val="130000"/>
              </a:lnSpc>
            </a:pPr>
            <a:r>
              <a:rPr lang="en-US" altLang="zh-CN" sz="2800" dirty="0">
                <a:latin typeface="Calibri" panose="020F0502020204030204" pitchFamily="34" charset="0"/>
                <a:cs typeface="Times New Roman" panose="02020603050405020304" pitchFamily="18" charset="0"/>
              </a:rPr>
              <a:t>2. appreciate  </a:t>
            </a:r>
            <a:r>
              <a:rPr lang="en-US" altLang="zh-CN" sz="2800" dirty="0" err="1">
                <a:latin typeface="Calibri" panose="020F0502020204030204" pitchFamily="34" charset="0"/>
                <a:cs typeface="Times New Roman" panose="02020603050405020304" pitchFamily="18" charset="0"/>
              </a:rPr>
              <a:t>vt</a:t>
            </a:r>
            <a:r>
              <a:rPr lang="en-US" altLang="zh-CN" sz="2800" dirty="0">
                <a:latin typeface="Calibri" panose="020F0502020204030204" pitchFamily="34" charset="0"/>
                <a:cs typeface="Times New Roman" panose="02020603050405020304" pitchFamily="18" charset="0"/>
              </a:rPr>
              <a:t>. to recognize the good qualities of </a:t>
            </a:r>
            <a:r>
              <a:rPr lang="en-US" altLang="zh-CN" sz="2800" dirty="0" err="1">
                <a:latin typeface="Calibri" panose="020F0502020204030204" pitchFamily="34" charset="0"/>
                <a:cs typeface="Times New Roman" panose="02020603050405020304" pitchFamily="18" charset="0"/>
              </a:rPr>
              <a:t>...</a:t>
            </a:r>
            <a:r>
              <a:rPr lang="en-US" altLang="zh-CN" sz="2800" dirty="0">
                <a:latin typeface="Calibri" panose="020F0502020204030204" pitchFamily="34" charset="0"/>
                <a:cs typeface="Times New Roman" panose="02020603050405020304" pitchFamily="18" charset="0"/>
              </a:rPr>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欣赏；赏识</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514350" indent="-514350">
              <a:lnSpc>
                <a:spcPct val="130000"/>
              </a:lnSpc>
            </a:pPr>
            <a:r>
              <a:rPr lang="en-US" altLang="zh-CN" sz="2800" dirty="0">
                <a:latin typeface="Calibri" panose="020F0502020204030204" pitchFamily="34" charset="0"/>
                <a:cs typeface="Times New Roman" panose="02020603050405020304" pitchFamily="18" charset="0"/>
              </a:rPr>
              <a:t>                               to be grateful for </a:t>
            </a:r>
            <a:r>
              <a:rPr lang="en-US" altLang="zh-CN" sz="2800" dirty="0" err="1">
                <a:latin typeface="Calibri" panose="020F0502020204030204" pitchFamily="34" charset="0"/>
                <a:cs typeface="Times New Roman" panose="02020603050405020304" pitchFamily="18" charset="0"/>
              </a:rPr>
              <a:t>sth</a:t>
            </a:r>
            <a:r>
              <a:rPr lang="en-US" altLang="zh-CN" sz="2800" dirty="0">
                <a:latin typeface="Calibri" panose="020F0502020204030204" pitchFamily="34" charset="0"/>
                <a:cs typeface="Times New Roman" panose="02020603050405020304" pitchFamily="18" charset="0"/>
              </a:rPr>
              <a:t> that </a:t>
            </a:r>
            <a:r>
              <a:rPr lang="en-US" altLang="zh-CN" sz="2800" dirty="0" err="1">
                <a:latin typeface="Calibri" panose="020F0502020204030204" pitchFamily="34" charset="0"/>
                <a:cs typeface="Times New Roman" panose="02020603050405020304" pitchFamily="18" charset="0"/>
              </a:rPr>
              <a:t>sb</a:t>
            </a:r>
            <a:r>
              <a:rPr lang="en-US" altLang="zh-CN" sz="2800" dirty="0">
                <a:latin typeface="Calibri" panose="020F0502020204030204" pitchFamily="34" charset="0"/>
                <a:cs typeface="Times New Roman" panose="02020603050405020304" pitchFamily="18" charset="0"/>
              </a:rPr>
              <a:t> has done </a:t>
            </a:r>
            <a:r>
              <a:rPr lang="zh-CN" altLang="en-US" sz="2800" dirty="0">
                <a:latin typeface="Calibri" panose="020F0502020204030204" pitchFamily="34" charset="0"/>
                <a:ea typeface="宋体" panose="02010600030101010101" pitchFamily="2" charset="-122"/>
                <a:cs typeface="Times New Roman" panose="02020603050405020304" pitchFamily="18" charset="0"/>
              </a:rPr>
              <a:t>感激；感谢</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514350" indent="-514350">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to understand </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sth</a:t>
            </a:r>
            <a:r>
              <a:rPr lang="en-US" altLang="zh-CN" sz="2800" dirty="0">
                <a:latin typeface="Calibri" panose="020F0502020204030204" pitchFamily="34" charset="0"/>
                <a:ea typeface="宋体" panose="02010600030101010101" pitchFamily="2" charset="-122"/>
                <a:cs typeface="Times New Roman" panose="02020603050405020304" pitchFamily="18" charset="0"/>
              </a:rPr>
              <a:t> that is true </a:t>
            </a:r>
            <a:r>
              <a:rPr lang="zh-CN" altLang="en-US" sz="2800" dirty="0">
                <a:latin typeface="Calibri" panose="020F0502020204030204" pitchFamily="34" charset="0"/>
                <a:ea typeface="宋体" panose="02010600030101010101" pitchFamily="2" charset="-122"/>
                <a:cs typeface="Times New Roman" panose="02020603050405020304" pitchFamily="18" charset="0"/>
              </a:rPr>
              <a:t>理解；意识到；领会</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(1)His talents are not fully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appreciated</a:t>
            </a:r>
            <a:r>
              <a:rPr lang="en-US" altLang="zh-CN" sz="2800" dirty="0">
                <a:latin typeface="Calibri" panose="020F0502020204030204" pitchFamily="34" charset="0"/>
                <a:ea typeface="宋体" panose="02010600030101010101" pitchFamily="2" charset="-122"/>
                <a:cs typeface="Times New Roman" panose="02020603050405020304" pitchFamily="18" charset="0"/>
              </a:rPr>
              <a:t> in that company.</a:t>
            </a:r>
            <a:endParaRPr lang="zh-CN" altLang="en-US" sz="2800" dirty="0">
              <a:latin typeface="Calibri" panose="020F0502020204030204" pitchFamily="34" charset="0"/>
              <a:ea typeface="宋体" panose="02010600030101010101" pitchFamily="2" charset="-122"/>
              <a:cs typeface="Times New Roman" panose="02020603050405020304" pitchFamily="18" charset="0"/>
            </a:endParaRP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(2)I don’t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appreciate</a:t>
            </a:r>
            <a:r>
              <a:rPr lang="en-US" altLang="zh-CN" sz="2800" dirty="0">
                <a:latin typeface="Calibri" panose="020F0502020204030204" pitchFamily="34" charset="0"/>
                <a:ea typeface="宋体" panose="02010600030101010101" pitchFamily="2" charset="-122"/>
                <a:cs typeface="Times New Roman" panose="02020603050405020304" pitchFamily="18" charset="0"/>
              </a:rPr>
              <a:t> being treated like a second-class citizen.</a:t>
            </a: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(3)What I don’t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appreciate</a:t>
            </a:r>
            <a:r>
              <a:rPr lang="en-US" altLang="zh-CN" sz="2800" dirty="0">
                <a:latin typeface="Calibri" panose="020F0502020204030204" pitchFamily="34" charset="0"/>
                <a:ea typeface="宋体" panose="02010600030101010101" pitchFamily="2" charset="-122"/>
                <a:cs typeface="Times New Roman" panose="02020603050405020304" pitchFamily="18" charset="0"/>
              </a:rPr>
              <a:t> is the importance of family education.</a:t>
            </a:r>
          </a:p>
          <a:p>
            <a:pPr>
              <a:lnSpc>
                <a:spcPct val="130000"/>
              </a:lnSpc>
            </a:pPr>
            <a:r>
              <a:rPr lang="zh-CN" altLang="en-US" sz="2800" dirty="0">
                <a:solidFill>
                  <a:schemeClr val="accent1"/>
                </a:solidFill>
                <a:latin typeface="宋体" panose="02010600030101010101" pitchFamily="2" charset="-122"/>
                <a:ea typeface="宋体" panose="02010600030101010101" pitchFamily="2" charset="-122"/>
                <a:cs typeface="Times New Roman" panose="02020603050405020304" pitchFamily="18" charset="0"/>
              </a:rPr>
              <a:t>归纳拓展</a:t>
            </a:r>
            <a:endParaRPr lang="en-US" altLang="zh-CN" sz="2800" dirty="0">
              <a:solidFill>
                <a:schemeClr val="accent1"/>
              </a:solidFill>
              <a:latin typeface="宋体" panose="02010600030101010101" pitchFamily="2" charset="-122"/>
              <a:ea typeface="宋体" panose="02010600030101010101" pitchFamily="2" charset="-122"/>
              <a:cs typeface="Times New Roman" panose="02020603050405020304" pitchFamily="18" charset="0"/>
            </a:endParaRP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(1)appreciate</a:t>
            </a:r>
            <a:r>
              <a:rPr lang="zh-CN" altLang="en-US" sz="2800" dirty="0">
                <a:latin typeface="Calibri" panose="020F0502020204030204" pitchFamily="34" charset="0"/>
                <a:ea typeface="宋体" panose="02010600030101010101" pitchFamily="2" charset="-122"/>
                <a:cs typeface="Times New Roman" panose="02020603050405020304" pitchFamily="18" charset="0"/>
              </a:rPr>
              <a:t>＋</a:t>
            </a:r>
            <a:r>
              <a:rPr lang="en-US" altLang="zh-CN" sz="2800" dirty="0">
                <a:latin typeface="Calibri" panose="020F0502020204030204" pitchFamily="34" charset="0"/>
                <a:ea typeface="宋体" panose="02010600030101010101" pitchFamily="2" charset="-122"/>
                <a:cs typeface="Times New Roman" panose="02020603050405020304" pitchFamily="18" charset="0"/>
              </a:rPr>
              <a:t>n./pron./</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v.­ing</a:t>
            </a:r>
            <a:r>
              <a:rPr lang="zh-CN" alt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重视</a:t>
            </a:r>
            <a:r>
              <a:rPr lang="en-US" altLang="en-US"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感激</a:t>
            </a:r>
            <a:r>
              <a:rPr lang="en-US" altLang="en-US" sz="2800" dirty="0">
                <a:latin typeface="Calibri" panose="020F0502020204030204" pitchFamily="34" charset="0"/>
                <a:ea typeface="宋体" panose="02010600030101010101" pitchFamily="2" charset="-122"/>
                <a:cs typeface="Times New Roman" panose="02020603050405020304" pitchFamily="18" charset="0"/>
              </a:rPr>
              <a:t>……</a:t>
            </a:r>
            <a:endParaRPr lang="zh-CN" altLang="en-US" sz="2800" dirty="0">
              <a:latin typeface="Calibri" panose="020F0502020204030204" pitchFamily="34" charset="0"/>
              <a:ea typeface="宋体" panose="02010600030101010101" pitchFamily="2" charset="-122"/>
              <a:cs typeface="Times New Roman" panose="02020603050405020304" pitchFamily="18" charset="0"/>
            </a:endParaRP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I would appreciate it if...           </a:t>
            </a:r>
            <a:r>
              <a:rPr lang="zh-CN" altLang="en-US" sz="2800" dirty="0">
                <a:latin typeface="Calibri" panose="020F0502020204030204" pitchFamily="34" charset="0"/>
                <a:ea typeface="宋体" panose="02010600030101010101" pitchFamily="2" charset="-122"/>
                <a:cs typeface="Times New Roman" panose="02020603050405020304" pitchFamily="18" charset="0"/>
              </a:rPr>
              <a:t>假如</a:t>
            </a:r>
            <a:r>
              <a:rPr lang="en-US" altLang="en-US"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 我将不胜感激</a:t>
            </a: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(2)appreciation        n.                    </a:t>
            </a:r>
            <a:r>
              <a:rPr lang="zh-CN" altLang="en-US" sz="2800" dirty="0">
                <a:latin typeface="Calibri" panose="020F0502020204030204" pitchFamily="34" charset="0"/>
                <a:ea typeface="宋体" panose="02010600030101010101" pitchFamily="2" charset="-122"/>
                <a:cs typeface="Times New Roman" panose="02020603050405020304" pitchFamily="18" charset="0"/>
              </a:rPr>
              <a:t>欣赏； 感激</a:t>
            </a:r>
            <a:r>
              <a:rPr lang="zh-CN" altLang="en-US" sz="2800" b="1" dirty="0"/>
              <a:t>　</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65425"/>
            <a:ext cx="1619959"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94205"/>
            <a:ext cx="73898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2718486" y="365426"/>
            <a:ext cx="3015049"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Arial" panose="020B0604020202020204"/>
              </a:rPr>
              <a:t>考题对接</a:t>
            </a:r>
          </a:p>
        </p:txBody>
      </p:sp>
      <p:pic>
        <p:nvPicPr>
          <p:cNvPr id="2" name="图片 1" descr="66"/>
          <p:cNvPicPr>
            <a:picLocks noChangeAspect="1"/>
          </p:cNvPicPr>
          <p:nvPr/>
        </p:nvPicPr>
        <p:blipFill>
          <a:blip r:embed="rId3"/>
          <a:stretch>
            <a:fillRect/>
          </a:stretch>
        </p:blipFill>
        <p:spPr>
          <a:xfrm>
            <a:off x="327660" y="318228"/>
            <a:ext cx="762000" cy="746760"/>
          </a:xfrm>
          <a:prstGeom prst="rect">
            <a:avLst/>
          </a:prstGeom>
        </p:spPr>
      </p:pic>
      <p:sp>
        <p:nvSpPr>
          <p:cNvPr id="12" name="TextBox 11"/>
          <p:cNvSpPr txBox="1"/>
          <p:nvPr/>
        </p:nvSpPr>
        <p:spPr>
          <a:xfrm>
            <a:off x="452755" y="1322705"/>
            <a:ext cx="11522710" cy="5128895"/>
          </a:xfrm>
          <a:prstGeom prst="rect">
            <a:avLst/>
          </a:prstGeom>
          <a:noFill/>
        </p:spPr>
        <p:txBody>
          <a:bodyPr wrap="square" rtlCol="0">
            <a:spAutoFit/>
          </a:bodyPr>
          <a:lstStyle/>
          <a:p>
            <a:pPr>
              <a:lnSpc>
                <a:spcPct val="130000"/>
              </a:lnSpc>
            </a:pPr>
            <a:r>
              <a:rPr lang="en-US" sz="2800" dirty="0">
                <a:latin typeface="Calibri" panose="020F0502020204030204" pitchFamily="34" charset="0"/>
              </a:rPr>
              <a:t>1. On the night of the </a:t>
            </a:r>
            <a:r>
              <a:rPr lang="en-US" sz="2800" dirty="0" err="1">
                <a:latin typeface="Calibri" panose="020F0502020204030204" pitchFamily="34" charset="0"/>
              </a:rPr>
              <a:t>Mid­autumn</a:t>
            </a:r>
            <a:r>
              <a:rPr lang="en-US" sz="2800" dirty="0">
                <a:latin typeface="Calibri" panose="020F0502020204030204" pitchFamily="34" charset="0"/>
              </a:rPr>
              <a:t> Day, people gather together eating moon cakes and ____________(appreciate) the full moon.</a:t>
            </a:r>
            <a:endParaRPr lang="zh-CN" altLang="en-US" sz="2800" dirty="0">
              <a:latin typeface="Calibri" panose="020F0502020204030204" pitchFamily="34" charset="0"/>
            </a:endParaRPr>
          </a:p>
          <a:p>
            <a:pPr>
              <a:lnSpc>
                <a:spcPct val="130000"/>
              </a:lnSpc>
            </a:pPr>
            <a:r>
              <a:rPr lang="en-US" sz="2800" dirty="0">
                <a:latin typeface="Calibri" panose="020F0502020204030204" pitchFamily="34" charset="0"/>
              </a:rPr>
              <a:t>2. Here I sincerely express my ____________(appreciate) if you could help find the lost suitcase.</a:t>
            </a:r>
            <a:endParaRPr lang="zh-CN" altLang="en-US" sz="2800" dirty="0">
              <a:latin typeface="Calibri" panose="020F0502020204030204" pitchFamily="34" charset="0"/>
            </a:endParaRPr>
          </a:p>
          <a:p>
            <a:pPr>
              <a:lnSpc>
                <a:spcPct val="130000"/>
              </a:lnSpc>
            </a:pPr>
            <a:r>
              <a:rPr lang="en-US" sz="2800" dirty="0">
                <a:latin typeface="Calibri" panose="020F0502020204030204" pitchFamily="34" charset="0"/>
              </a:rPr>
              <a:t>3. I appreciate ____________(give) the opportunity to work in your company two years ago.</a:t>
            </a:r>
          </a:p>
          <a:p>
            <a:pPr>
              <a:lnSpc>
                <a:spcPct val="130000"/>
              </a:lnSpc>
            </a:pPr>
            <a:r>
              <a:rPr lang="en-US" altLang="zh-CN" sz="2800" dirty="0">
                <a:latin typeface="宋体" panose="02010600030101010101" pitchFamily="2" charset="-122"/>
                <a:ea typeface="宋体" panose="02010600030101010101" pitchFamily="2" charset="-122"/>
              </a:rPr>
              <a:t>4.</a:t>
            </a:r>
            <a:r>
              <a:rPr lang="zh-CN" altLang="en-US" sz="2800" dirty="0">
                <a:latin typeface="宋体" panose="02010600030101010101" pitchFamily="2" charset="-122"/>
                <a:ea typeface="宋体" panose="02010600030101010101" pitchFamily="2" charset="-122"/>
              </a:rPr>
              <a:t>如果你给我这样一次机会展示才华我将感激不尽。</a:t>
            </a:r>
            <a:r>
              <a:rPr lang="zh-CN" altLang="en-US" sz="2800" dirty="0">
                <a:latin typeface="Calibri" panose="020F0502020204030204" pitchFamily="34" charset="0"/>
              </a:rPr>
              <a:t> </a:t>
            </a:r>
          </a:p>
          <a:p>
            <a:pPr>
              <a:lnSpc>
                <a:spcPct val="130000"/>
              </a:lnSpc>
            </a:pPr>
            <a:r>
              <a:rPr lang="en-US" sz="2800" dirty="0">
                <a:latin typeface="Calibri" panose="020F0502020204030204" pitchFamily="34" charset="0"/>
              </a:rPr>
              <a:t>____________________ you could give me such an opportunity to show my talent.</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Rectangle 9"/>
          <p:cNvSpPr>
            <a:spLocks noChangeArrowheads="1"/>
          </p:cNvSpPr>
          <p:nvPr/>
        </p:nvSpPr>
        <p:spPr bwMode="auto">
          <a:xfrm>
            <a:off x="2014707" y="1944605"/>
            <a:ext cx="2041585"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appreciating</a:t>
            </a:r>
            <a:endParaRPr lang="zh-CN" altLang="en-US" sz="2800" dirty="0">
              <a:solidFill>
                <a:srgbClr val="FF0000"/>
              </a:solidFill>
              <a:latin typeface="Calibri" panose="020F0502020204030204" pitchFamily="34" charset="0"/>
            </a:endParaRPr>
          </a:p>
        </p:txBody>
      </p:sp>
      <p:sp>
        <p:nvSpPr>
          <p:cNvPr id="15" name="Rectangle 10"/>
          <p:cNvSpPr>
            <a:spLocks noChangeArrowheads="1"/>
          </p:cNvSpPr>
          <p:nvPr/>
        </p:nvSpPr>
        <p:spPr bwMode="auto">
          <a:xfrm>
            <a:off x="4885016" y="2511512"/>
            <a:ext cx="2423099"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appreciation</a:t>
            </a:r>
            <a:r>
              <a:rPr lang="zh-CN" altLang="en-US" sz="2800" dirty="0">
                <a:solidFill>
                  <a:srgbClr val="FF0000"/>
                </a:solidFill>
                <a:latin typeface="Calibri" panose="020F0502020204030204" pitchFamily="34" charset="0"/>
              </a:rPr>
              <a:t>　</a:t>
            </a:r>
          </a:p>
        </p:txBody>
      </p:sp>
      <p:sp>
        <p:nvSpPr>
          <p:cNvPr id="16" name="Rectangle 11"/>
          <p:cNvSpPr>
            <a:spLocks noChangeArrowheads="1"/>
          </p:cNvSpPr>
          <p:nvPr/>
        </p:nvSpPr>
        <p:spPr bwMode="auto">
          <a:xfrm>
            <a:off x="2780308" y="3618940"/>
            <a:ext cx="1888530"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being given</a:t>
            </a:r>
            <a:endParaRPr lang="zh-CN" altLang="en-US" sz="2800" dirty="0">
              <a:solidFill>
                <a:srgbClr val="FF0000"/>
              </a:solidFill>
              <a:latin typeface="Calibri" panose="020F0502020204030204" pitchFamily="34" charset="0"/>
            </a:endParaRPr>
          </a:p>
        </p:txBody>
      </p:sp>
      <p:sp>
        <p:nvSpPr>
          <p:cNvPr id="17" name="Rectangle 11"/>
          <p:cNvSpPr>
            <a:spLocks noChangeArrowheads="1"/>
          </p:cNvSpPr>
          <p:nvPr/>
        </p:nvSpPr>
        <p:spPr bwMode="auto">
          <a:xfrm>
            <a:off x="533575" y="5274711"/>
            <a:ext cx="3522887"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I would appreciate it if </a:t>
            </a:r>
            <a:endParaRPr lang="zh-CN" altLang="en-US" sz="2800" dirty="0">
              <a:solidFill>
                <a:srgbClr val="FF0000"/>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247465"/>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376245"/>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247466"/>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200268"/>
            <a:ext cx="762000" cy="746760"/>
          </a:xfrm>
          <a:prstGeom prst="rect">
            <a:avLst/>
          </a:prstGeom>
        </p:spPr>
      </p:pic>
      <p:sp>
        <p:nvSpPr>
          <p:cNvPr id="12" name="TextBox 11"/>
          <p:cNvSpPr txBox="1"/>
          <p:nvPr/>
        </p:nvSpPr>
        <p:spPr>
          <a:xfrm>
            <a:off x="421005" y="910590"/>
            <a:ext cx="11188700" cy="5777230"/>
          </a:xfrm>
          <a:prstGeom prst="rect">
            <a:avLst/>
          </a:prstGeom>
          <a:noFill/>
        </p:spPr>
        <p:txBody>
          <a:bodyPr wrap="square" rtlCol="0">
            <a:spAutoFit/>
          </a:bodyPr>
          <a:lstStyle/>
          <a:p>
            <a:pPr marL="514350" indent="-514350">
              <a:lnSpc>
                <a:spcPct val="110000"/>
              </a:lnSpc>
            </a:pPr>
            <a:r>
              <a:rPr lang="en-US" altLang="zh-CN" sz="2800" dirty="0">
                <a:latin typeface="Calibri" panose="020F0502020204030204" pitchFamily="34" charset="0"/>
                <a:cs typeface="Times New Roman" panose="02020603050405020304" pitchFamily="18" charset="0"/>
              </a:rPr>
              <a:t>3. succeed   vi. to achieve </a:t>
            </a:r>
            <a:r>
              <a:rPr lang="en-US" altLang="zh-CN" sz="2800" dirty="0" err="1">
                <a:latin typeface="Calibri" panose="020F0502020204030204" pitchFamily="34" charset="0"/>
                <a:cs typeface="Times New Roman" panose="02020603050405020304" pitchFamily="18" charset="0"/>
              </a:rPr>
              <a:t>...</a:t>
            </a:r>
            <a:r>
              <a:rPr lang="en-US" altLang="zh-CN" sz="2800" dirty="0">
                <a:latin typeface="Calibri" panose="020F0502020204030204" pitchFamily="34" charset="0"/>
                <a:cs typeface="Times New Roman" panose="02020603050405020304" pitchFamily="18" charset="0"/>
              </a:rPr>
              <a:t> that you have been trying to do or get</a:t>
            </a:r>
          </a:p>
          <a:p>
            <a:pPr marL="514350" indent="-514350">
              <a:lnSpc>
                <a:spcPct val="110000"/>
              </a:lnSpc>
            </a:pPr>
            <a:r>
              <a:rPr lang="en-US" altLang="zh-CN" sz="2800" dirty="0">
                <a:latin typeface="Calibri" panose="020F0502020204030204" pitchFamily="34" charset="0"/>
                <a:cs typeface="Times New Roman" panose="02020603050405020304" pitchFamily="18" charset="0"/>
              </a:rPr>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成功</a:t>
            </a:r>
            <a:r>
              <a:rPr lang="en-US" altLang="zh-CN"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达到目的</a:t>
            </a:r>
            <a:r>
              <a:rPr lang="en-US" altLang="zh-CN"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实现目标</a:t>
            </a:r>
            <a:r>
              <a:rPr lang="en-US" altLang="zh-CN"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办到</a:t>
            </a:r>
            <a:r>
              <a:rPr lang="en-US" altLang="zh-CN"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dirty="0">
                <a:latin typeface="Calibri" panose="020F0502020204030204" pitchFamily="34" charset="0"/>
                <a:ea typeface="宋体" panose="02010600030101010101" pitchFamily="2" charset="-122"/>
                <a:cs typeface="Times New Roman" panose="02020603050405020304" pitchFamily="18" charset="0"/>
              </a:rPr>
              <a:t>做成</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514350" indent="-514350">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vt</a:t>
            </a:r>
            <a:r>
              <a:rPr lang="en-US" altLang="zh-CN" sz="2800" dirty="0">
                <a:latin typeface="Calibri" panose="020F0502020204030204" pitchFamily="34" charset="0"/>
                <a:ea typeface="宋体" panose="02010600030101010101" pitchFamily="2" charset="-122"/>
                <a:cs typeface="Times New Roman" panose="02020603050405020304" pitchFamily="18" charset="0"/>
              </a:rPr>
              <a:t>./vi.  to come next after </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a:t>
            </a:r>
            <a:r>
              <a:rPr lang="en-US" altLang="zh-CN" sz="2800" dirty="0">
                <a:latin typeface="Calibri" panose="020F0502020204030204" pitchFamily="34" charset="0"/>
                <a:ea typeface="宋体" panose="02010600030101010101" pitchFamily="2" charset="-122"/>
                <a:cs typeface="Times New Roman" panose="02020603050405020304" pitchFamily="18" charset="0"/>
              </a:rPr>
              <a:t> and take their /its place</a:t>
            </a:r>
          </a:p>
          <a:p>
            <a:pPr marL="514350" indent="-514350">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接替；继任；随后出现</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514350" indent="-514350">
              <a:lnSpc>
                <a:spcPct val="110000"/>
              </a:lnSpc>
            </a:pPr>
            <a:r>
              <a:rPr lang="en-US" altLang="zh-CN"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 </a:t>
            </a:r>
            <a:r>
              <a:rPr lang="zh-CN" altLang="en-US"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归纳拓展</a:t>
            </a:r>
            <a:r>
              <a:rPr lang="en-US" altLang="zh-CN"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                            </a:t>
            </a:r>
          </a:p>
          <a:p>
            <a:pPr>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(1)succeed in (doing) </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sth</a:t>
            </a:r>
            <a:r>
              <a:rPr lang="en-US" altLang="zh-CN" sz="2800" dirty="0">
                <a:latin typeface="Calibri" panose="020F0502020204030204" pitchFamily="34" charset="0"/>
                <a:ea typeface="宋体" panose="02010600030101010101" pitchFamily="2" charset="-122"/>
                <a:cs typeface="Times New Roman" panose="02020603050405020304" pitchFamily="18" charset="0"/>
              </a:rPr>
              <a:t>.</a:t>
            </a:r>
            <a:r>
              <a:rPr lang="zh-CN" alt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成功地做某事</a:t>
            </a:r>
          </a:p>
          <a:p>
            <a:pPr>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succeed sb. as  </a:t>
            </a:r>
            <a:r>
              <a:rPr 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接替某人成为</a:t>
            </a:r>
            <a:r>
              <a:rPr lang="en-US" altLang="en-US" sz="2800" dirty="0">
                <a:latin typeface="Calibri" panose="020F0502020204030204" pitchFamily="34" charset="0"/>
                <a:ea typeface="宋体" panose="02010600030101010101" pitchFamily="2" charset="-122"/>
                <a:cs typeface="Times New Roman" panose="02020603050405020304" pitchFamily="18" charset="0"/>
              </a:rPr>
              <a:t>……</a:t>
            </a:r>
            <a:endParaRPr lang="zh-CN" altLang="en-US" sz="2800" dirty="0">
              <a:latin typeface="Calibri" panose="020F0502020204030204" pitchFamily="34" charset="0"/>
              <a:ea typeface="宋体" panose="02010600030101010101" pitchFamily="2" charset="-122"/>
              <a:cs typeface="Times New Roman" panose="02020603050405020304" pitchFamily="18" charset="0"/>
            </a:endParaRPr>
          </a:p>
          <a:p>
            <a:pPr>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(2)successful     adj.  </a:t>
            </a:r>
            <a:r>
              <a:rPr 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成功的</a:t>
            </a:r>
          </a:p>
          <a:p>
            <a:pPr>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be successful in (doing) </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sth</a:t>
            </a:r>
            <a:r>
              <a:rPr lang="en-US" altLang="zh-CN" sz="2800" dirty="0">
                <a:latin typeface="Calibri" panose="020F0502020204030204" pitchFamily="34" charset="0"/>
                <a:ea typeface="宋体" panose="02010600030101010101" pitchFamily="2" charset="-122"/>
                <a:cs typeface="Times New Roman" panose="02020603050405020304" pitchFamily="18" charset="0"/>
              </a:rPr>
              <a:t>.  </a:t>
            </a:r>
            <a:r>
              <a:rPr lang="en-US" sz="2800" b="1" dirty="0"/>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成功地做某事</a:t>
            </a:r>
          </a:p>
          <a:p>
            <a:pPr>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(3)success       n.  </a:t>
            </a:r>
            <a:r>
              <a:rPr lang="en-US" sz="2800" b="1" dirty="0"/>
              <a:t>	                   </a:t>
            </a:r>
            <a:r>
              <a:rPr lang="en-US" altLang="en-US" sz="2800" dirty="0">
                <a:latin typeface="Calibri" panose="020F0502020204030204" pitchFamily="34" charset="0"/>
                <a:ea typeface="宋体" panose="02010600030101010101" pitchFamily="2" charset="-122"/>
                <a:cs typeface="Times New Roman" panose="02020603050405020304" pitchFamily="18" charset="0"/>
              </a:rPr>
              <a:t>[U]</a:t>
            </a:r>
            <a:r>
              <a:rPr lang="zh-CN" altLang="en-US" sz="2800" dirty="0">
                <a:latin typeface="Calibri" panose="020F0502020204030204" pitchFamily="34" charset="0"/>
                <a:ea typeface="宋体" panose="02010600030101010101" pitchFamily="2" charset="-122"/>
                <a:cs typeface="Times New Roman" panose="02020603050405020304" pitchFamily="18" charset="0"/>
              </a:rPr>
              <a:t>成功； 成就</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a:lnSpc>
                <a:spcPct val="11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enjoy instant success             </a:t>
            </a:r>
            <a:r>
              <a:rPr lang="zh-CN" altLang="en-US" sz="2800" dirty="0">
                <a:latin typeface="Calibri" panose="020F0502020204030204" pitchFamily="34" charset="0"/>
                <a:ea typeface="宋体" panose="02010600030101010101" pitchFamily="2" charset="-122"/>
                <a:cs typeface="Times New Roman" panose="02020603050405020304" pitchFamily="18" charset="0"/>
              </a:rPr>
              <a:t>迅速取得成功</a:t>
            </a:r>
          </a:p>
          <a:p>
            <a:pPr>
              <a:lnSpc>
                <a:spcPct val="110000"/>
              </a:lnSpc>
            </a:pPr>
            <a:r>
              <a:rPr lang="en-US" sz="2800" b="1" dirty="0"/>
              <a:t>  	                                      </a:t>
            </a:r>
            <a:r>
              <a:rPr lang="en-US" altLang="en-US" sz="2800" dirty="0">
                <a:latin typeface="Calibri" panose="020F0502020204030204" pitchFamily="34" charset="0"/>
                <a:ea typeface="宋体" panose="02010600030101010101" pitchFamily="2" charset="-122"/>
                <a:cs typeface="Times New Roman" panose="02020603050405020304" pitchFamily="18" charset="0"/>
              </a:rPr>
              <a:t>[C]</a:t>
            </a:r>
            <a:r>
              <a:rPr lang="zh-CN" altLang="en-US" sz="2800" dirty="0">
                <a:latin typeface="Calibri" panose="020F0502020204030204" pitchFamily="34" charset="0"/>
                <a:ea typeface="宋体" panose="02010600030101010101" pitchFamily="2" charset="-122"/>
                <a:cs typeface="Times New Roman" panose="02020603050405020304" pitchFamily="18" charset="0"/>
              </a:rPr>
              <a:t>成功的人或事物</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65425"/>
            <a:ext cx="1619959"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94205"/>
            <a:ext cx="73898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2718486" y="365426"/>
            <a:ext cx="3015049"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Arial" panose="020B0604020202020204"/>
              </a:rPr>
              <a:t>单句语法填空</a:t>
            </a:r>
          </a:p>
        </p:txBody>
      </p:sp>
      <p:pic>
        <p:nvPicPr>
          <p:cNvPr id="2" name="图片 1" descr="66"/>
          <p:cNvPicPr>
            <a:picLocks noChangeAspect="1"/>
          </p:cNvPicPr>
          <p:nvPr/>
        </p:nvPicPr>
        <p:blipFill>
          <a:blip r:embed="rId3"/>
          <a:stretch>
            <a:fillRect/>
          </a:stretch>
        </p:blipFill>
        <p:spPr>
          <a:xfrm>
            <a:off x="327660" y="318228"/>
            <a:ext cx="762000" cy="746760"/>
          </a:xfrm>
          <a:prstGeom prst="rect">
            <a:avLst/>
          </a:prstGeom>
        </p:spPr>
      </p:pic>
      <p:sp>
        <p:nvSpPr>
          <p:cNvPr id="12" name="TextBox 11"/>
          <p:cNvSpPr txBox="1"/>
          <p:nvPr/>
        </p:nvSpPr>
        <p:spPr>
          <a:xfrm>
            <a:off x="541020" y="1449070"/>
            <a:ext cx="11478895" cy="4912995"/>
          </a:xfrm>
          <a:prstGeom prst="rect">
            <a:avLst/>
          </a:prstGeom>
          <a:noFill/>
        </p:spPr>
        <p:txBody>
          <a:bodyPr wrap="square" rtlCol="0">
            <a:spAutoFit/>
          </a:bodyPr>
          <a:lstStyle/>
          <a:p>
            <a:pPr>
              <a:lnSpc>
                <a:spcPct val="140000"/>
              </a:lnSpc>
            </a:pPr>
            <a:r>
              <a:rPr lang="en-US" sz="2800" dirty="0">
                <a:latin typeface="Calibri" panose="020F0502020204030204" pitchFamily="34" charset="0"/>
              </a:rPr>
              <a:t>1. Finally, I wish this year’s English speech competition ___ great success.</a:t>
            </a:r>
            <a:endParaRPr lang="zh-CN" altLang="en-US" sz="2800" dirty="0">
              <a:latin typeface="Calibri" panose="020F0502020204030204" pitchFamily="34" charset="0"/>
            </a:endParaRPr>
          </a:p>
          <a:p>
            <a:pPr>
              <a:lnSpc>
                <a:spcPct val="140000"/>
              </a:lnSpc>
            </a:pPr>
            <a:r>
              <a:rPr lang="en-US" sz="2800" dirty="0">
                <a:latin typeface="Calibri" panose="020F0502020204030204" pitchFamily="34" charset="0"/>
              </a:rPr>
              <a:t>2. Nearly all of the young people interviewed believed that work was the </a:t>
            </a:r>
          </a:p>
          <a:p>
            <a:pPr>
              <a:lnSpc>
                <a:spcPct val="140000"/>
              </a:lnSpc>
            </a:pPr>
            <a:r>
              <a:rPr lang="en-US" sz="2800" dirty="0">
                <a:latin typeface="Calibri" panose="020F0502020204030204" pitchFamily="34" charset="0"/>
              </a:rPr>
              <a:t>     key to _______(succeed)</a:t>
            </a:r>
            <a:r>
              <a:rPr lang="zh-CN" altLang="en-US" sz="2800" dirty="0">
                <a:latin typeface="Calibri" panose="020F0502020204030204" pitchFamily="34" charset="0"/>
              </a:rPr>
              <a:t>．</a:t>
            </a:r>
          </a:p>
          <a:p>
            <a:pPr>
              <a:lnSpc>
                <a:spcPct val="140000"/>
              </a:lnSpc>
            </a:pPr>
            <a:r>
              <a:rPr lang="en-US" sz="2800" dirty="0">
                <a:latin typeface="Calibri" panose="020F0502020204030204" pitchFamily="34" charset="0"/>
              </a:rPr>
              <a:t>3. As far as I know, John succeeded Tom ____ chairman of the students’ union.</a:t>
            </a:r>
            <a:endParaRPr lang="zh-CN" altLang="en-US" sz="2800" dirty="0">
              <a:latin typeface="Calibri" panose="020F0502020204030204" pitchFamily="34" charset="0"/>
            </a:endParaRPr>
          </a:p>
          <a:p>
            <a:pPr>
              <a:lnSpc>
                <a:spcPct val="140000"/>
              </a:lnSpc>
            </a:pPr>
            <a:r>
              <a:rPr lang="en-US" sz="2800" dirty="0">
                <a:latin typeface="Calibri" panose="020F0502020204030204" pitchFamily="34" charset="0"/>
              </a:rPr>
              <a:t>4. I am looking forward to a long and ____________(success) partnership </a:t>
            </a:r>
          </a:p>
          <a:p>
            <a:pPr>
              <a:lnSpc>
                <a:spcPct val="140000"/>
              </a:lnSpc>
            </a:pPr>
            <a:r>
              <a:rPr lang="en-US" sz="2800" dirty="0">
                <a:latin typeface="Calibri" panose="020F0502020204030204" pitchFamily="34" charset="0"/>
              </a:rPr>
              <a:t>    with him.</a:t>
            </a:r>
          </a:p>
          <a:p>
            <a:pPr>
              <a:lnSpc>
                <a:spcPct val="140000"/>
              </a:lnSpc>
            </a:pPr>
            <a:r>
              <a:rPr lang="en-US" altLang="zh-CN" sz="2800" dirty="0">
                <a:latin typeface="Calibri" panose="020F0502020204030204" pitchFamily="34" charset="0"/>
              </a:rPr>
              <a:t>5. Anyhow, I finally succeeded ____ making myself understood.</a:t>
            </a:r>
            <a:endParaRPr lang="zh-CN" altLang="en-US" sz="2800" dirty="0"/>
          </a:p>
          <a:p>
            <a:pPr>
              <a:lnSpc>
                <a:spcPct val="140000"/>
              </a:lnSpc>
            </a:pPr>
            <a:r>
              <a:rPr lang="en-US" altLang="en-US" sz="2800" dirty="0">
                <a:latin typeface="宋体" panose="02010600030101010101" pitchFamily="2" charset="-122"/>
                <a:ea typeface="宋体" panose="02010600030101010101" pitchFamily="2" charset="-122"/>
              </a:rPr>
              <a:t> </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Rectangle 9"/>
          <p:cNvSpPr>
            <a:spLocks noChangeArrowheads="1"/>
          </p:cNvSpPr>
          <p:nvPr/>
        </p:nvSpPr>
        <p:spPr bwMode="auto">
          <a:xfrm>
            <a:off x="8645817" y="1565612"/>
            <a:ext cx="362600" cy="521970"/>
          </a:xfrm>
          <a:prstGeom prst="rect">
            <a:avLst/>
          </a:prstGeom>
          <a:noFill/>
          <a:ln w="9525">
            <a:noFill/>
            <a:miter lim="800000"/>
          </a:ln>
        </p:spPr>
        <p:txBody>
          <a:bodyPr wrap="square">
            <a:spAutoFit/>
          </a:bodyPr>
          <a:lstStyle/>
          <a:p>
            <a:r>
              <a:rPr lang="en-US" altLang="zh-CN" sz="2800" dirty="0">
                <a:solidFill>
                  <a:srgbClr val="FF0000"/>
                </a:solidFill>
                <a:latin typeface="Calibri" panose="020F0502020204030204" pitchFamily="34" charset="0"/>
              </a:rPr>
              <a:t>a</a:t>
            </a:r>
            <a:endParaRPr lang="zh-CN" altLang="en-US" sz="2800" dirty="0">
              <a:solidFill>
                <a:srgbClr val="FF0000"/>
              </a:solidFill>
              <a:latin typeface="Calibri" panose="020F0502020204030204" pitchFamily="34" charset="0"/>
            </a:endParaRPr>
          </a:p>
        </p:txBody>
      </p:sp>
      <p:sp>
        <p:nvSpPr>
          <p:cNvPr id="15" name="Rectangle 10"/>
          <p:cNvSpPr>
            <a:spLocks noChangeArrowheads="1"/>
          </p:cNvSpPr>
          <p:nvPr/>
        </p:nvSpPr>
        <p:spPr bwMode="auto">
          <a:xfrm>
            <a:off x="1963625" y="2754564"/>
            <a:ext cx="1287532"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success</a:t>
            </a:r>
            <a:endParaRPr lang="zh-CN" altLang="en-US" sz="2800" dirty="0">
              <a:solidFill>
                <a:srgbClr val="FF0000"/>
              </a:solidFill>
              <a:latin typeface="Calibri" panose="020F0502020204030204" pitchFamily="34" charset="0"/>
            </a:endParaRPr>
          </a:p>
        </p:txBody>
      </p:sp>
      <p:sp>
        <p:nvSpPr>
          <p:cNvPr id="16" name="Rectangle 11"/>
          <p:cNvSpPr>
            <a:spLocks noChangeArrowheads="1"/>
          </p:cNvSpPr>
          <p:nvPr/>
        </p:nvSpPr>
        <p:spPr bwMode="auto">
          <a:xfrm>
            <a:off x="6569161" y="3358886"/>
            <a:ext cx="505267"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as</a:t>
            </a:r>
            <a:endParaRPr lang="zh-CN" altLang="en-US" sz="2800" dirty="0">
              <a:solidFill>
                <a:srgbClr val="FF0000"/>
              </a:solidFill>
              <a:latin typeface="Calibri" panose="020F0502020204030204" pitchFamily="34" charset="0"/>
            </a:endParaRPr>
          </a:p>
        </p:txBody>
      </p:sp>
      <p:sp>
        <p:nvSpPr>
          <p:cNvPr id="17" name="Rectangle 12"/>
          <p:cNvSpPr>
            <a:spLocks noChangeArrowheads="1"/>
          </p:cNvSpPr>
          <p:nvPr/>
        </p:nvSpPr>
        <p:spPr bwMode="auto">
          <a:xfrm>
            <a:off x="6234967" y="4471396"/>
            <a:ext cx="1678921"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successful</a:t>
            </a:r>
            <a:endParaRPr lang="zh-CN" altLang="en-US" sz="2800" dirty="0">
              <a:solidFill>
                <a:srgbClr val="FF0000"/>
              </a:solidFill>
              <a:latin typeface="Calibri" panose="020F0502020204030204" pitchFamily="34" charset="0"/>
            </a:endParaRPr>
          </a:p>
        </p:txBody>
      </p:sp>
      <p:sp>
        <p:nvSpPr>
          <p:cNvPr id="18" name="Rectangle 12"/>
          <p:cNvSpPr>
            <a:spLocks noChangeArrowheads="1"/>
          </p:cNvSpPr>
          <p:nvPr/>
        </p:nvSpPr>
        <p:spPr bwMode="auto">
          <a:xfrm>
            <a:off x="5154604" y="5668310"/>
            <a:ext cx="455574"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in</a:t>
            </a:r>
            <a:endParaRPr lang="zh-CN" altLang="en-US" sz="2800" dirty="0">
              <a:solidFill>
                <a:srgbClr val="FF0000"/>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264091"/>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392871"/>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264092"/>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216894"/>
            <a:ext cx="762000" cy="746760"/>
          </a:xfrm>
          <a:prstGeom prst="rect">
            <a:avLst/>
          </a:prstGeom>
        </p:spPr>
      </p:pic>
      <p:sp>
        <p:nvSpPr>
          <p:cNvPr id="12" name="TextBox 11"/>
          <p:cNvSpPr txBox="1"/>
          <p:nvPr/>
        </p:nvSpPr>
        <p:spPr>
          <a:xfrm>
            <a:off x="642552" y="997909"/>
            <a:ext cx="11246890" cy="5259070"/>
          </a:xfrm>
          <a:prstGeom prst="rect">
            <a:avLst/>
          </a:prstGeom>
          <a:noFill/>
        </p:spPr>
        <p:txBody>
          <a:bodyPr wrap="square" rtlCol="0">
            <a:spAutoFit/>
          </a:bodyPr>
          <a:lstStyle/>
          <a:p>
            <a:pPr marL="514350" indent="-514350">
              <a:lnSpc>
                <a:spcPct val="120000"/>
              </a:lnSpc>
            </a:pPr>
            <a:r>
              <a:rPr lang="en-US" altLang="zh-CN" sz="2800" dirty="0">
                <a:latin typeface="Calibri" panose="020F0502020204030204" pitchFamily="34" charset="0"/>
                <a:cs typeface="Times New Roman" panose="02020603050405020304" pitchFamily="18" charset="0"/>
              </a:rPr>
              <a:t>4. harm   </a:t>
            </a:r>
            <a:r>
              <a:rPr lang="en-US" altLang="zh-CN" sz="2800" dirty="0" err="1">
                <a:latin typeface="Calibri" panose="020F0502020204030204" pitchFamily="34" charset="0"/>
                <a:cs typeface="Times New Roman" panose="02020603050405020304" pitchFamily="18" charset="0"/>
              </a:rPr>
              <a:t>vt</a:t>
            </a:r>
            <a:r>
              <a:rPr lang="en-US" altLang="zh-CN" sz="2800" dirty="0">
                <a:latin typeface="Calibri" panose="020F0502020204030204" pitchFamily="34" charset="0"/>
                <a:cs typeface="Times New Roman" panose="02020603050405020304" pitchFamily="18" charset="0"/>
              </a:rPr>
              <a:t>.        to hurt or injure </a:t>
            </a:r>
            <a:r>
              <a:rPr lang="en-US" altLang="zh-CN" sz="2800" dirty="0" err="1">
                <a:latin typeface="Calibri" panose="020F0502020204030204" pitchFamily="34" charset="0"/>
                <a:cs typeface="Times New Roman" panose="02020603050405020304" pitchFamily="18" charset="0"/>
              </a:rPr>
              <a:t>sb</a:t>
            </a:r>
            <a:r>
              <a:rPr lang="en-US" altLang="zh-CN" sz="2800" dirty="0">
                <a:latin typeface="Calibri" panose="020F0502020204030204" pitchFamily="34" charset="0"/>
                <a:cs typeface="Times New Roman" panose="02020603050405020304" pitchFamily="18" charset="0"/>
              </a:rPr>
              <a:t> or damage </a:t>
            </a:r>
            <a:r>
              <a:rPr lang="en-US" altLang="zh-CN" sz="2800" dirty="0" err="1">
                <a:latin typeface="Calibri" panose="020F0502020204030204" pitchFamily="34" charset="0"/>
                <a:cs typeface="Times New Roman" panose="02020603050405020304" pitchFamily="18" charset="0"/>
              </a:rPr>
              <a:t>sth</a:t>
            </a:r>
            <a:r>
              <a:rPr lang="en-US" altLang="zh-CN" sz="2800" dirty="0">
                <a:latin typeface="Calibri" panose="020F0502020204030204" pitchFamily="34" charset="0"/>
                <a:cs typeface="Times New Roman" panose="02020603050405020304" pitchFamily="18" charset="0"/>
              </a:rPr>
              <a:t> </a:t>
            </a:r>
            <a:r>
              <a:rPr lang="zh-CN" altLang="en-US" sz="2800" dirty="0">
                <a:latin typeface="Calibri" panose="020F0502020204030204" pitchFamily="34" charset="0"/>
                <a:ea typeface="宋体" panose="02010600030101010101" pitchFamily="2" charset="-122"/>
                <a:cs typeface="Times New Roman" panose="02020603050405020304" pitchFamily="18" charset="0"/>
              </a:rPr>
              <a:t> 伤害；损害</a:t>
            </a:r>
          </a:p>
          <a:p>
            <a:pPr marL="514350" indent="-514350">
              <a:lnSpc>
                <a:spcPct val="120000"/>
              </a:lnSpc>
            </a:pPr>
            <a:r>
              <a:rPr lang="zh-CN" altLang="en-US" sz="2800" dirty="0">
                <a:latin typeface="Calibri" panose="020F0502020204030204" pitchFamily="34" charset="0"/>
                <a:ea typeface="宋体" panose="02010600030101010101" pitchFamily="2" charset="-122"/>
                <a:cs typeface="Times New Roman" panose="02020603050405020304" pitchFamily="18" charset="0"/>
              </a:rPr>
              <a:t>    </a:t>
            </a:r>
            <a:r>
              <a:rPr lang="en-US" altLang="zh-CN" sz="2800" dirty="0">
                <a:latin typeface="Calibri" panose="020F0502020204030204" pitchFamily="34" charset="0"/>
                <a:ea typeface="宋体" panose="02010600030101010101" pitchFamily="2" charset="-122"/>
                <a:cs typeface="Times New Roman" panose="02020603050405020304" pitchFamily="18" charset="0"/>
              </a:rPr>
              <a:t>e.g. Pollution can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harm</a:t>
            </a:r>
            <a:r>
              <a:rPr lang="en-US" altLang="zh-CN" sz="2800" dirty="0">
                <a:latin typeface="Calibri" panose="020F0502020204030204" pitchFamily="34" charset="0"/>
                <a:ea typeface="宋体" panose="02010600030101010101" pitchFamily="2" charset="-122"/>
                <a:cs typeface="Times New Roman" panose="02020603050405020304" pitchFamily="18" charset="0"/>
              </a:rPr>
              <a:t> marine life. </a:t>
            </a:r>
          </a:p>
          <a:p>
            <a:pPr marL="514350" indent="-514350">
              <a:lnSpc>
                <a:spcPct val="120000"/>
              </a:lnSpc>
            </a:pPr>
            <a:r>
              <a:rPr lang="en-US" altLang="zh-CN"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 </a:t>
            </a:r>
            <a:r>
              <a:rPr lang="zh-CN" altLang="en-US"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归纳拓展</a:t>
            </a:r>
            <a:r>
              <a:rPr lang="en-US" altLang="zh-CN"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                            </a:t>
            </a:r>
          </a:p>
          <a:p>
            <a:pPr>
              <a:lnSpc>
                <a:spcPct val="12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(1) harm    n.                                     </a:t>
            </a:r>
            <a:r>
              <a:rPr lang="zh-CN" altLang="en-US" sz="2800" dirty="0">
                <a:latin typeface="Calibri" panose="020F0502020204030204" pitchFamily="34" charset="0"/>
                <a:ea typeface="宋体" panose="02010600030101010101" pitchFamily="2" charset="-122"/>
                <a:cs typeface="Times New Roman" panose="02020603050405020304" pitchFamily="18" charset="0"/>
              </a:rPr>
              <a:t>伤害；损害</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a:lnSpc>
                <a:spcPct val="12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do/cause harm to</a:t>
            </a:r>
            <a:r>
              <a:rPr lang="zh-CN" altLang="en-US" sz="2800" b="1" dirty="0"/>
              <a:t>　</a:t>
            </a:r>
            <a:r>
              <a:rPr lang="en-US" sz="2800" b="1" dirty="0"/>
              <a:t>	            </a:t>
            </a:r>
            <a:r>
              <a:rPr lang="zh-CN" altLang="en-US" sz="2800" dirty="0">
                <a:latin typeface="宋体" panose="02010600030101010101" pitchFamily="2" charset="-122"/>
                <a:ea typeface="宋体" panose="02010600030101010101" pitchFamily="2" charset="-122"/>
              </a:rPr>
              <a:t>对</a:t>
            </a:r>
            <a:r>
              <a:rPr lang="en-US" altLang="en-US"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造成伤害</a:t>
            </a:r>
          </a:p>
          <a:p>
            <a:pPr>
              <a:lnSpc>
                <a:spcPct val="12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do sb. harm</a:t>
            </a:r>
            <a:r>
              <a:rPr lang="zh-CN" altLang="en-US" sz="2800" dirty="0">
                <a:latin typeface="Calibri" panose="020F0502020204030204" pitchFamily="34" charset="0"/>
                <a:ea typeface="宋体" panose="02010600030101010101" pitchFamily="2" charset="-122"/>
                <a:cs typeface="Times New Roman" panose="02020603050405020304" pitchFamily="18" charset="0"/>
              </a:rPr>
              <a:t>＝</a:t>
            </a:r>
            <a:r>
              <a:rPr lang="en-US" altLang="zh-CN" sz="2800" dirty="0">
                <a:latin typeface="Calibri" panose="020F0502020204030204" pitchFamily="34" charset="0"/>
                <a:ea typeface="宋体" panose="02010600030101010101" pitchFamily="2" charset="-122"/>
                <a:cs typeface="Times New Roman" panose="02020603050405020304" pitchFamily="18" charset="0"/>
              </a:rPr>
              <a:t>do harm to sb.  </a:t>
            </a:r>
            <a:r>
              <a:rPr lang="zh-CN" altLang="en-US" sz="2800" dirty="0">
                <a:latin typeface="宋体" panose="02010600030101010101" pitchFamily="2" charset="-122"/>
                <a:ea typeface="宋体" panose="02010600030101010101" pitchFamily="2" charset="-122"/>
              </a:rPr>
              <a:t>伤害某人； 对某人有害</a:t>
            </a:r>
          </a:p>
          <a:p>
            <a:pPr>
              <a:lnSpc>
                <a:spcPct val="12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There is no harm in doing...  </a:t>
            </a:r>
            <a:r>
              <a:rPr lang="en-US" sz="2800" b="1" dirty="0"/>
              <a:t>  </a:t>
            </a:r>
            <a:r>
              <a:rPr lang="zh-CN" altLang="en-US" sz="2800" dirty="0">
                <a:latin typeface="宋体" panose="02010600030101010101" pitchFamily="2" charset="-122"/>
                <a:ea typeface="宋体" panose="02010600030101010101" pitchFamily="2" charset="-122"/>
              </a:rPr>
              <a:t>做某事无害处</a:t>
            </a:r>
          </a:p>
          <a:p>
            <a:pPr>
              <a:lnSpc>
                <a:spcPct val="12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(2) harmful     adj.  </a:t>
            </a:r>
            <a:r>
              <a:rPr lang="en-US" sz="2800" b="1" dirty="0"/>
              <a:t>	                     </a:t>
            </a:r>
            <a:r>
              <a:rPr lang="zh-CN" altLang="en-US" sz="2800" dirty="0">
                <a:latin typeface="宋体" panose="02010600030101010101" pitchFamily="2" charset="-122"/>
                <a:ea typeface="宋体" panose="02010600030101010101" pitchFamily="2" charset="-122"/>
              </a:rPr>
              <a:t>有害的； 造成伤害的</a:t>
            </a:r>
          </a:p>
          <a:p>
            <a:pPr>
              <a:lnSpc>
                <a:spcPct val="12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be harmful to...  </a:t>
            </a:r>
            <a:r>
              <a:rPr lang="en-US" sz="2800" b="1" dirty="0"/>
              <a:t>	            </a:t>
            </a:r>
            <a:r>
              <a:rPr lang="zh-CN" altLang="en-US" sz="2800" dirty="0">
                <a:latin typeface="宋体" panose="02010600030101010101" pitchFamily="2" charset="-122"/>
                <a:ea typeface="宋体" panose="02010600030101010101" pitchFamily="2" charset="-122"/>
              </a:rPr>
              <a:t>对</a:t>
            </a:r>
            <a:r>
              <a:rPr lang="en-US" altLang="en-US"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有害　</a:t>
            </a:r>
            <a:endParaRPr lang="en-US" altLang="zh-CN" sz="2800" dirty="0">
              <a:latin typeface="宋体" panose="02010600030101010101" pitchFamily="2" charset="-122"/>
              <a:ea typeface="宋体" panose="02010600030101010101" pitchFamily="2" charset="-122"/>
            </a:endParaRPr>
          </a:p>
          <a:p>
            <a:pPr>
              <a:lnSpc>
                <a:spcPct val="12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(3) harmless   adj</a:t>
            </a:r>
            <a:r>
              <a:rPr lang="en-US" altLang="zh-CN" sz="2800" dirty="0">
                <a:latin typeface="宋体" panose="02010600030101010101" pitchFamily="2" charset="-122"/>
                <a:ea typeface="宋体" panose="02010600030101010101" pitchFamily="2" charset="-122"/>
              </a:rPr>
              <a:t>.            </a:t>
            </a:r>
            <a:r>
              <a:rPr lang="zh-CN" altLang="en-US" sz="2800" dirty="0">
                <a:latin typeface="宋体" panose="02010600030101010101" pitchFamily="2" charset="-122"/>
                <a:ea typeface="宋体" panose="02010600030101010101" pitchFamily="2" charset="-122"/>
              </a:rPr>
              <a:t>无害的；不会造成伤害的</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65425"/>
            <a:ext cx="1619959"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94205"/>
            <a:ext cx="73898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2718486" y="365426"/>
            <a:ext cx="3015049"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Arial" panose="020B0604020202020204"/>
              </a:rPr>
              <a:t>一句多译</a:t>
            </a:r>
          </a:p>
        </p:txBody>
      </p:sp>
      <p:pic>
        <p:nvPicPr>
          <p:cNvPr id="2" name="图片 1" descr="66"/>
          <p:cNvPicPr>
            <a:picLocks noChangeAspect="1"/>
          </p:cNvPicPr>
          <p:nvPr/>
        </p:nvPicPr>
        <p:blipFill>
          <a:blip r:embed="rId3"/>
          <a:stretch>
            <a:fillRect/>
          </a:stretch>
        </p:blipFill>
        <p:spPr>
          <a:xfrm>
            <a:off x="327660" y="318228"/>
            <a:ext cx="762000" cy="746760"/>
          </a:xfrm>
          <a:prstGeom prst="rect">
            <a:avLst/>
          </a:prstGeom>
        </p:spPr>
      </p:pic>
      <p:sp>
        <p:nvSpPr>
          <p:cNvPr id="12" name="TextBox 11"/>
          <p:cNvSpPr txBox="1"/>
          <p:nvPr/>
        </p:nvSpPr>
        <p:spPr>
          <a:xfrm>
            <a:off x="328295" y="1282065"/>
            <a:ext cx="11789410" cy="4138295"/>
          </a:xfrm>
          <a:prstGeom prst="rect">
            <a:avLst/>
          </a:prstGeom>
          <a:noFill/>
        </p:spPr>
        <p:txBody>
          <a:bodyPr wrap="square" rtlCol="0">
            <a:spAutoFit/>
          </a:bodyPr>
          <a:lstStyle/>
          <a:p>
            <a:pPr>
              <a:lnSpc>
                <a:spcPct val="140000"/>
              </a:lnSpc>
            </a:pPr>
            <a:r>
              <a:rPr lang="zh-CN" altLang="en-US" sz="2800" dirty="0">
                <a:latin typeface="宋体" panose="02010600030101010101" pitchFamily="2" charset="-122"/>
                <a:ea typeface="宋体" panose="02010600030101010101" pitchFamily="2" charset="-122"/>
              </a:rPr>
              <a:t>众所周知，观看暴力电视节目对孩子真的有害无益。 </a:t>
            </a:r>
            <a:endParaRPr lang="en-US" altLang="zh-CN" sz="2800" dirty="0">
              <a:latin typeface="宋体" panose="02010600030101010101" pitchFamily="2" charset="-122"/>
              <a:ea typeface="宋体" panose="02010600030101010101" pitchFamily="2" charset="-122"/>
            </a:endParaRPr>
          </a:p>
          <a:p>
            <a:pPr>
              <a:lnSpc>
                <a:spcPct val="140000"/>
              </a:lnSpc>
            </a:pPr>
            <a:r>
              <a:rPr lang="en-US" sz="2800" dirty="0">
                <a:latin typeface="Calibri" panose="020F0502020204030204" pitchFamily="34" charset="0"/>
              </a:rPr>
              <a:t>1. As we know, watching violence on TV really ___________________.(harm </a:t>
            </a:r>
            <a:r>
              <a:rPr lang="en-US" sz="2800" dirty="0" err="1">
                <a:latin typeface="Calibri" panose="020F0502020204030204" pitchFamily="34" charset="0"/>
              </a:rPr>
              <a:t>vt</a:t>
            </a:r>
            <a:r>
              <a:rPr lang="en-US" sz="2800" dirty="0">
                <a:latin typeface="Calibri" panose="020F0502020204030204" pitchFamily="34" charset="0"/>
              </a:rPr>
              <a:t>.)</a:t>
            </a:r>
          </a:p>
          <a:p>
            <a:pPr>
              <a:lnSpc>
                <a:spcPct val="140000"/>
              </a:lnSpc>
            </a:pPr>
            <a:endParaRPr lang="zh-CN" altLang="en-US" sz="2800" dirty="0">
              <a:latin typeface="Calibri" panose="020F0502020204030204" pitchFamily="34" charset="0"/>
            </a:endParaRPr>
          </a:p>
          <a:p>
            <a:pPr>
              <a:lnSpc>
                <a:spcPct val="140000"/>
              </a:lnSpc>
            </a:pPr>
            <a:r>
              <a:rPr lang="en-US" sz="2800" dirty="0">
                <a:latin typeface="Calibri" panose="020F0502020204030204" pitchFamily="34" charset="0"/>
              </a:rPr>
              <a:t>2. As we know, watching violence on TV really ___________________.(harm n.)</a:t>
            </a:r>
          </a:p>
          <a:p>
            <a:pPr>
              <a:lnSpc>
                <a:spcPct val="140000"/>
              </a:lnSpc>
            </a:pPr>
            <a:endParaRPr lang="en-US" sz="2800" dirty="0">
              <a:latin typeface="Calibri" panose="020F0502020204030204" pitchFamily="34" charset="0"/>
            </a:endParaRPr>
          </a:p>
          <a:p>
            <a:pPr>
              <a:lnSpc>
                <a:spcPct val="140000"/>
              </a:lnSpc>
            </a:pPr>
            <a:r>
              <a:rPr lang="en-US" sz="2800" dirty="0">
                <a:latin typeface="Calibri" panose="020F0502020204030204" pitchFamily="34" charset="0"/>
              </a:rPr>
              <a:t>3. As we know, watching violence on TV ________________________.(harmful)</a:t>
            </a:r>
            <a:endParaRPr lang="zh-CN" altLang="en-US" sz="2800" dirty="0"/>
          </a:p>
          <a:p>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
        <p:nvSpPr>
          <p:cNvPr id="15" name="Rectangle 6"/>
          <p:cNvSpPr>
            <a:spLocks noChangeArrowheads="1"/>
          </p:cNvSpPr>
          <p:nvPr/>
        </p:nvSpPr>
        <p:spPr bwMode="auto">
          <a:xfrm>
            <a:off x="6235048" y="4388331"/>
            <a:ext cx="4167423" cy="523220"/>
          </a:xfrm>
          <a:prstGeom prst="rect">
            <a:avLst/>
          </a:prstGeom>
          <a:noFill/>
          <a:ln w="9525">
            <a:noFill/>
            <a:miter lim="800000"/>
          </a:ln>
        </p:spPr>
        <p:txBody>
          <a:bodyPr wrap="none" anchor="ctr">
            <a:spAutoFit/>
          </a:bodyPr>
          <a:lstStyle/>
          <a:p>
            <a:pPr eaLnBrk="0" hangingPunct="0"/>
            <a:r>
              <a:rPr lang="en-US" altLang="zh-CN" sz="2800" dirty="0">
                <a:solidFill>
                  <a:srgbClr val="FF0000"/>
                </a:solidFill>
                <a:latin typeface="Calibri" panose="020F0502020204030204" pitchFamily="34" charset="0"/>
                <a:cs typeface="Times New Roman" panose="02020603050405020304" pitchFamily="18" charset="0"/>
              </a:rPr>
              <a:t>is really harmful to children</a:t>
            </a:r>
          </a:p>
        </p:txBody>
      </p:sp>
      <p:sp>
        <p:nvSpPr>
          <p:cNvPr id="16" name="Rectangle 7"/>
          <p:cNvSpPr>
            <a:spLocks noChangeArrowheads="1"/>
          </p:cNvSpPr>
          <p:nvPr/>
        </p:nvSpPr>
        <p:spPr bwMode="auto">
          <a:xfrm>
            <a:off x="7107658" y="1999075"/>
            <a:ext cx="2361609"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harms children</a:t>
            </a:r>
            <a:endParaRPr lang="zh-CN" altLang="en-US" sz="2800" dirty="0">
              <a:solidFill>
                <a:srgbClr val="FF0000"/>
              </a:solidFill>
              <a:latin typeface="Calibri" panose="020F0502020204030204" pitchFamily="34" charset="0"/>
            </a:endParaRPr>
          </a:p>
        </p:txBody>
      </p:sp>
      <p:sp>
        <p:nvSpPr>
          <p:cNvPr id="17" name="Rectangle 8"/>
          <p:cNvSpPr>
            <a:spLocks noChangeArrowheads="1"/>
          </p:cNvSpPr>
          <p:nvPr/>
        </p:nvSpPr>
        <p:spPr bwMode="auto">
          <a:xfrm>
            <a:off x="4095270" y="2859902"/>
            <a:ext cx="7444667"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does/causes harm to children/does children harm</a:t>
            </a:r>
            <a:endParaRPr lang="zh-CN" altLang="en-US" sz="2800" dirty="0">
              <a:solidFill>
                <a:srgbClr val="FF0000"/>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280718"/>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09498"/>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280719"/>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233521"/>
            <a:ext cx="762000" cy="746760"/>
          </a:xfrm>
          <a:prstGeom prst="rect">
            <a:avLst/>
          </a:prstGeom>
        </p:spPr>
      </p:pic>
      <p:sp>
        <p:nvSpPr>
          <p:cNvPr id="12" name="TextBox 11"/>
          <p:cNvSpPr txBox="1"/>
          <p:nvPr/>
        </p:nvSpPr>
        <p:spPr>
          <a:xfrm>
            <a:off x="327660" y="998220"/>
            <a:ext cx="11591290" cy="5128895"/>
          </a:xfrm>
          <a:prstGeom prst="rect">
            <a:avLst/>
          </a:prstGeom>
          <a:noFill/>
        </p:spPr>
        <p:txBody>
          <a:bodyPr wrap="square" rtlCol="0">
            <a:spAutoFit/>
          </a:bodyPr>
          <a:lstStyle/>
          <a:p>
            <a:pPr marL="514350" indent="-514350">
              <a:lnSpc>
                <a:spcPct val="130000"/>
              </a:lnSpc>
            </a:pPr>
            <a:r>
              <a:rPr lang="en-US" altLang="zh-CN" sz="2800" dirty="0">
                <a:latin typeface="Calibri" panose="020F0502020204030204" pitchFamily="34" charset="0"/>
                <a:cs typeface="Times New Roman" panose="02020603050405020304" pitchFamily="18" charset="0"/>
              </a:rPr>
              <a:t>5. die out       to become extinct; disappear forever</a:t>
            </a:r>
            <a:r>
              <a:rPr lang="zh-CN" altLang="en-US" sz="2800" dirty="0">
                <a:latin typeface="Calibri" panose="020F0502020204030204" pitchFamily="34" charset="0"/>
                <a:ea typeface="宋体" panose="02010600030101010101" pitchFamily="2" charset="-122"/>
                <a:cs typeface="Times New Roman" panose="02020603050405020304" pitchFamily="18" charset="0"/>
              </a:rPr>
              <a:t>灭绝；消亡</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514350" indent="-514350">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e.g. This species has nearly died out because its habitats are being destroyed.</a:t>
            </a:r>
          </a:p>
          <a:p>
            <a:pPr marL="514350" indent="-514350">
              <a:lnSpc>
                <a:spcPct val="130000"/>
              </a:lnSpc>
            </a:pPr>
            <a:r>
              <a:rPr lang="en-US" altLang="zh-CN"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 </a:t>
            </a:r>
            <a:r>
              <a:rPr lang="zh-CN" altLang="en-US"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归纳拓展</a:t>
            </a:r>
            <a:r>
              <a:rPr lang="en-US" altLang="zh-CN" sz="2800" dirty="0">
                <a:solidFill>
                  <a:schemeClr val="accent1"/>
                </a:solidFill>
                <a:latin typeface="Calibri" panose="020F0502020204030204" pitchFamily="34" charset="0"/>
                <a:ea typeface="宋体" panose="02010600030101010101" pitchFamily="2" charset="-122"/>
                <a:cs typeface="Times New Roman" panose="02020603050405020304" pitchFamily="18" charset="0"/>
              </a:rPr>
              <a:t>                            </a:t>
            </a: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(1)die away</a:t>
            </a:r>
            <a:r>
              <a:rPr lang="zh-CN" altLang="en-US" sz="2800" b="1" dirty="0"/>
              <a:t>　　</a:t>
            </a:r>
            <a:r>
              <a:rPr lang="en-US" sz="2800" b="1" dirty="0"/>
              <a:t>	      </a:t>
            </a:r>
            <a:r>
              <a:rPr lang="en-US"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声音</a:t>
            </a:r>
            <a:r>
              <a:rPr lang="en-US" altLang="zh-CN"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光线等</a:t>
            </a:r>
            <a:r>
              <a:rPr lang="en-US"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逐渐消失</a:t>
            </a: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die of/from  </a:t>
            </a:r>
            <a:r>
              <a:rPr lang="en-US" sz="2800" b="1" dirty="0"/>
              <a:t>	       </a:t>
            </a:r>
            <a:r>
              <a:rPr lang="zh-CN" altLang="en-US" sz="2800" dirty="0">
                <a:latin typeface="宋体" panose="02010600030101010101" pitchFamily="2" charset="-122"/>
                <a:ea typeface="宋体" panose="02010600030101010101" pitchFamily="2" charset="-122"/>
              </a:rPr>
              <a:t>因</a:t>
            </a:r>
            <a:r>
              <a:rPr lang="en-US"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而死</a:t>
            </a: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die down  </a:t>
            </a:r>
            <a:r>
              <a:rPr lang="en-US" sz="2800" b="1" dirty="0"/>
              <a:t>	      </a:t>
            </a:r>
            <a:r>
              <a:rPr lang="en-US" altLang="en-US"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怒火、激动、火势等</a:t>
            </a:r>
            <a:r>
              <a:rPr lang="en-US" altLang="en-US"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减弱平息</a:t>
            </a:r>
            <a:endParaRPr lang="en-US" altLang="zh-CN" sz="2800" dirty="0">
              <a:latin typeface="宋体" panose="02010600030101010101" pitchFamily="2" charset="-122"/>
              <a:ea typeface="宋体" panose="02010600030101010101" pitchFamily="2" charset="-122"/>
            </a:endParaRP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die off                           </a:t>
            </a:r>
            <a:r>
              <a:rPr lang="zh-CN" altLang="en-US" sz="2800" dirty="0">
                <a:latin typeface="宋体" panose="02010600030101010101" pitchFamily="2" charset="-122"/>
                <a:ea typeface="宋体" panose="02010600030101010101" pitchFamily="2" charset="-122"/>
              </a:rPr>
              <a:t>相继死去</a:t>
            </a: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(2)be dying for  </a:t>
            </a:r>
            <a:r>
              <a:rPr lang="en-US" sz="2800" b="1" dirty="0"/>
              <a:t>	       </a:t>
            </a:r>
            <a:r>
              <a:rPr lang="zh-CN" altLang="en-US" sz="2800" dirty="0">
                <a:latin typeface="宋体" panose="02010600030101010101" pitchFamily="2" charset="-122"/>
                <a:ea typeface="宋体" panose="02010600030101010101" pitchFamily="2" charset="-122"/>
              </a:rPr>
              <a:t>很想要</a:t>
            </a:r>
            <a:r>
              <a:rPr lang="en-US" altLang="zh-CN" sz="2800" dirty="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 渴望</a:t>
            </a:r>
          </a:p>
          <a:p>
            <a:pPr>
              <a:lnSpc>
                <a:spcPct val="13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     be dying to do </a:t>
            </a:r>
            <a:r>
              <a:rPr lang="en-US" altLang="zh-CN" sz="2800" dirty="0" err="1">
                <a:latin typeface="Calibri" panose="020F0502020204030204" pitchFamily="34" charset="0"/>
                <a:ea typeface="宋体" panose="02010600030101010101" pitchFamily="2" charset="-122"/>
                <a:cs typeface="Times New Roman" panose="02020603050405020304" pitchFamily="18" charset="0"/>
              </a:rPr>
              <a:t>sth</a:t>
            </a:r>
            <a:r>
              <a:rPr lang="en-US" altLang="zh-CN" sz="2800" dirty="0">
                <a:latin typeface="Calibri" panose="020F0502020204030204" pitchFamily="34" charset="0"/>
                <a:ea typeface="宋体" panose="02010600030101010101" pitchFamily="2" charset="-122"/>
                <a:cs typeface="Times New Roman" panose="02020603050405020304" pitchFamily="18" charset="0"/>
              </a:rPr>
              <a:t>.  </a:t>
            </a:r>
            <a:r>
              <a:rPr lang="en-US" altLang="zh-CN" sz="2800" b="1" dirty="0">
                <a:latin typeface="Calibri" panose="020F0502020204030204" pitchFamily="34" charset="0"/>
                <a:ea typeface="宋体" panose="02010600030101010101" pitchFamily="2" charset="-122"/>
                <a:cs typeface="Times New Roman" panose="02020603050405020304" pitchFamily="18" charset="0"/>
              </a:rPr>
              <a:t>   </a:t>
            </a:r>
            <a:r>
              <a:rPr lang="zh-CN" altLang="en-US" sz="2800" dirty="0">
                <a:latin typeface="宋体" panose="02010600030101010101" pitchFamily="2" charset="-122"/>
                <a:ea typeface="宋体" panose="02010600030101010101" pitchFamily="2" charset="-122"/>
              </a:rPr>
              <a:t>极想干某事</a:t>
            </a:r>
            <a:r>
              <a:rPr lang="zh-CN" altLang="en-US" sz="2800" b="1" dirty="0"/>
              <a:t>　</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椭圆 13"/>
          <p:cNvSpPr/>
          <p:nvPr/>
        </p:nvSpPr>
        <p:spPr>
          <a:xfrm>
            <a:off x="1425981" y="3225437"/>
            <a:ext cx="2199969" cy="2199969"/>
          </a:xfrm>
          <a:prstGeom prst="ellipse">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6" name="平行四边形 5"/>
          <p:cNvSpPr/>
          <p:nvPr/>
        </p:nvSpPr>
        <p:spPr>
          <a:xfrm>
            <a:off x="1421027" y="964891"/>
            <a:ext cx="5115697" cy="925033"/>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4" name="椭圆 3"/>
          <p:cNvSpPr/>
          <p:nvPr/>
        </p:nvSpPr>
        <p:spPr bwMode="auto">
          <a:xfrm>
            <a:off x="1599456" y="3398913"/>
            <a:ext cx="1853017" cy="1853016"/>
          </a:xfrm>
          <a:prstGeom prst="ellipse">
            <a:avLst/>
          </a:prstGeom>
          <a:blipFill rotWithShape="1">
            <a:blip r:embed="rId3" cstate="print"/>
            <a:stretch>
              <a:fillRect/>
            </a:stretch>
          </a:blipFill>
          <a:ln>
            <a:noFill/>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121899" tIns="60949" rIns="121899" bIns="60949" numCol="1" rtlCol="0" anchor="t" anchorCtr="0" compatLnSpc="1"/>
          <a:lstStyle/>
          <a:p>
            <a:pPr defTabSz="913765"/>
            <a:endParaRPr lang="zh-CN" altLang="en-US" dirty="0">
              <a:solidFill>
                <a:schemeClr val="bg1"/>
              </a:solidFill>
              <a:latin typeface="Arial" panose="020B0604020202020204"/>
              <a:ea typeface="微软雅黑" panose="020B0503020204020204" charset="-122"/>
              <a:sym typeface="Arial" panose="020B0604020202020204"/>
            </a:endParaRPr>
          </a:p>
        </p:txBody>
      </p:sp>
      <p:sp>
        <p:nvSpPr>
          <p:cNvPr id="5" name="Rectangle 18"/>
          <p:cNvSpPr>
            <a:spLocks noChangeArrowheads="1"/>
          </p:cNvSpPr>
          <p:nvPr/>
        </p:nvSpPr>
        <p:spPr bwMode="auto">
          <a:xfrm>
            <a:off x="1557892" y="1150410"/>
            <a:ext cx="4874732"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32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M2Unit4 Wildlife protection</a:t>
            </a:r>
          </a:p>
        </p:txBody>
      </p:sp>
      <p:cxnSp>
        <p:nvCxnSpPr>
          <p:cNvPr id="8" name="直接连接符 7"/>
          <p:cNvCxnSpPr/>
          <p:nvPr/>
        </p:nvCxnSpPr>
        <p:spPr>
          <a:xfrm>
            <a:off x="3909870" y="2778768"/>
            <a:ext cx="0" cy="3094074"/>
          </a:xfrm>
          <a:prstGeom prst="line">
            <a:avLst/>
          </a:prstGeom>
          <a:ln w="28575">
            <a:solidFill>
              <a:srgbClr val="22ACEC"/>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4193791" y="3545107"/>
            <a:ext cx="6606002" cy="1338828"/>
          </a:xfrm>
          <a:prstGeom prst="rect">
            <a:avLst/>
          </a:prstGeom>
          <a:noFill/>
        </p:spPr>
        <p:txBody>
          <a:bodyPr wrap="square" rtlCol="0">
            <a:spAutoFit/>
          </a:bodyPr>
          <a:lstStyle/>
          <a:p>
            <a:pPr>
              <a:lnSpc>
                <a:spcPct val="150000"/>
              </a:lnSpc>
            </a:pPr>
            <a:r>
              <a:rPr lang="en-US" altLang="zh-CN" sz="4000" dirty="0">
                <a:latin typeface="Calibri" panose="020F0502020204030204" pitchFamily="34" charset="0"/>
                <a:ea typeface="微软雅黑" panose="020B0503020204020204" charset="-122"/>
                <a:cs typeface="宋体" panose="02010600030101010101" pitchFamily="2" charset="-122"/>
                <a:sym typeface="Arial" panose="020B0604020202020204"/>
              </a:rPr>
              <a:t>New Words  and Expressions</a:t>
            </a:r>
          </a:p>
          <a:p>
            <a:pPr>
              <a:lnSpc>
                <a:spcPct val="150000"/>
              </a:lnSpc>
            </a:pPr>
            <a:endParaRPr lang="en-US" altLang="zh-CN" sz="1400" dirty="0">
              <a:solidFill>
                <a:schemeClr val="bg2">
                  <a:lumMod val="50000"/>
                </a:schemeClr>
              </a:solidFill>
              <a:latin typeface="Arial" panose="020B0604020202020204"/>
              <a:ea typeface="微软雅黑" panose="020B0503020204020204" charset="-122"/>
              <a:sym typeface="Arial" panose="020B0604020202020204"/>
            </a:endParaRPr>
          </a:p>
        </p:txBody>
      </p:sp>
      <p:sp>
        <p:nvSpPr>
          <p:cNvPr id="11" name="平行四边形 10"/>
          <p:cNvSpPr/>
          <p:nvPr/>
        </p:nvSpPr>
        <p:spPr>
          <a:xfrm>
            <a:off x="571391" y="1063913"/>
            <a:ext cx="745738" cy="739515"/>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12" name="平行四边形 11"/>
          <p:cNvSpPr/>
          <p:nvPr/>
        </p:nvSpPr>
        <p:spPr>
          <a:xfrm>
            <a:off x="6537325" y="1105052"/>
            <a:ext cx="745738" cy="739515"/>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65425"/>
            <a:ext cx="1619959"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94205"/>
            <a:ext cx="73898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2718486" y="365426"/>
            <a:ext cx="3015049"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dirty="0">
                <a:solidFill>
                  <a:schemeClr val="bg1"/>
                </a:solidFill>
                <a:latin typeface="宋体" panose="02010600030101010101" pitchFamily="2" charset="-122"/>
                <a:ea typeface="宋体" panose="02010600030101010101" pitchFamily="2" charset="-122"/>
                <a:cs typeface="Times New Roman" panose="02020603050405020304" pitchFamily="18" charset="0"/>
                <a:sym typeface="Arial" panose="020B0604020202020204"/>
              </a:rPr>
              <a:t>巩固提升</a:t>
            </a:r>
          </a:p>
        </p:txBody>
      </p:sp>
      <p:pic>
        <p:nvPicPr>
          <p:cNvPr id="2" name="图片 1" descr="66"/>
          <p:cNvPicPr>
            <a:picLocks noChangeAspect="1"/>
          </p:cNvPicPr>
          <p:nvPr/>
        </p:nvPicPr>
        <p:blipFill>
          <a:blip r:embed="rId3"/>
          <a:stretch>
            <a:fillRect/>
          </a:stretch>
        </p:blipFill>
        <p:spPr>
          <a:xfrm>
            <a:off x="327660" y="318228"/>
            <a:ext cx="762000" cy="746760"/>
          </a:xfrm>
          <a:prstGeom prst="rect">
            <a:avLst/>
          </a:prstGeom>
        </p:spPr>
      </p:pic>
      <p:sp>
        <p:nvSpPr>
          <p:cNvPr id="12" name="TextBox 11"/>
          <p:cNvSpPr txBox="1"/>
          <p:nvPr/>
        </p:nvSpPr>
        <p:spPr>
          <a:xfrm>
            <a:off x="506730" y="1405890"/>
            <a:ext cx="11699875" cy="4351655"/>
          </a:xfrm>
          <a:prstGeom prst="rect">
            <a:avLst/>
          </a:prstGeom>
          <a:noFill/>
        </p:spPr>
        <p:txBody>
          <a:bodyPr wrap="square" rtlCol="0">
            <a:spAutoFit/>
          </a:bodyPr>
          <a:lstStyle/>
          <a:p>
            <a:pPr algn="l">
              <a:lnSpc>
                <a:spcPct val="90000"/>
              </a:lnSpc>
            </a:pPr>
            <a:r>
              <a:rPr lang="en-US" altLang="zh-CN" sz="2800" dirty="0">
                <a:ln/>
                <a:solidFill>
                  <a:schemeClr val="accent1"/>
                </a:solidFill>
                <a:effectLst>
                  <a:outerShdw blurRad="38100" dist="25400" dir="5400000" algn="ctr" rotWithShape="0">
                    <a:srgbClr val="6E747A">
                      <a:alpha val="43000"/>
                    </a:srgbClr>
                  </a:outerShdw>
                </a:effectLst>
                <a:latin typeface="Calibri" panose="020F0502020204030204" pitchFamily="34" charset="0"/>
              </a:rPr>
              <a:t>die out;  die off; die away; die down; be dying</a:t>
            </a:r>
            <a:endParaRPr lang="en-US" altLang="zh-CN" sz="2800" dirty="0">
              <a:solidFill>
                <a:srgbClr val="FF0000"/>
              </a:solidFill>
              <a:latin typeface="Calibri" panose="020F0502020204030204" pitchFamily="34" charset="0"/>
            </a:endParaRPr>
          </a:p>
          <a:p>
            <a:pPr algn="l">
              <a:lnSpc>
                <a:spcPct val="90000"/>
              </a:lnSpc>
            </a:pPr>
            <a:endParaRPr lang="en-US" sz="2800" dirty="0">
              <a:latin typeface="Calibri" panose="020F0502020204030204" pitchFamily="34" charset="0"/>
            </a:endParaRPr>
          </a:p>
          <a:p>
            <a:pPr algn="l">
              <a:lnSpc>
                <a:spcPct val="90000"/>
              </a:lnSpc>
            </a:pPr>
            <a:r>
              <a:rPr lang="en-US" sz="2800" dirty="0">
                <a:latin typeface="Calibri" panose="020F0502020204030204" pitchFamily="34" charset="0"/>
              </a:rPr>
              <a:t>1. The apple tree in the field are all ________ from disease.</a:t>
            </a:r>
          </a:p>
          <a:p>
            <a:pPr algn="l">
              <a:lnSpc>
                <a:spcPct val="90000"/>
              </a:lnSpc>
            </a:pPr>
            <a:endParaRPr lang="en-US" sz="2800" dirty="0">
              <a:latin typeface="Calibri" panose="020F0502020204030204" pitchFamily="34" charset="0"/>
            </a:endParaRPr>
          </a:p>
          <a:p>
            <a:pPr algn="l">
              <a:lnSpc>
                <a:spcPct val="90000"/>
              </a:lnSpc>
            </a:pPr>
            <a:r>
              <a:rPr lang="en-US" sz="2800" dirty="0">
                <a:latin typeface="Calibri" panose="020F0502020204030204" pitchFamily="34" charset="0"/>
              </a:rPr>
              <a:t>2. As the sound of the music _________, the film came to an end. </a:t>
            </a:r>
          </a:p>
          <a:p>
            <a:pPr algn="l">
              <a:lnSpc>
                <a:spcPct val="90000"/>
              </a:lnSpc>
            </a:pPr>
            <a:endParaRPr lang="en-US" sz="2800" dirty="0">
              <a:latin typeface="Calibri" panose="020F0502020204030204" pitchFamily="34" charset="0"/>
            </a:endParaRPr>
          </a:p>
          <a:p>
            <a:pPr algn="l">
              <a:lnSpc>
                <a:spcPct val="90000"/>
              </a:lnSpc>
            </a:pPr>
            <a:r>
              <a:rPr lang="en-US" sz="2800" dirty="0">
                <a:latin typeface="Calibri" panose="020F0502020204030204" pitchFamily="34" charset="0"/>
              </a:rPr>
              <a:t>3. After burning 4 hours, the flames finally __________.</a:t>
            </a:r>
          </a:p>
          <a:p>
            <a:pPr algn="l">
              <a:lnSpc>
                <a:spcPct val="90000"/>
              </a:lnSpc>
            </a:pPr>
            <a:endParaRPr lang="en-US" sz="2800" dirty="0">
              <a:latin typeface="Calibri" panose="020F0502020204030204" pitchFamily="34" charset="0"/>
            </a:endParaRPr>
          </a:p>
          <a:p>
            <a:pPr algn="l">
              <a:lnSpc>
                <a:spcPct val="90000"/>
              </a:lnSpc>
            </a:pPr>
            <a:r>
              <a:rPr lang="en-US" sz="2800" dirty="0">
                <a:latin typeface="Calibri" panose="020F0502020204030204" pitchFamily="34" charset="0"/>
              </a:rPr>
              <a:t>4. Each generation disconnects a little more. Soon the traditions will ______.</a:t>
            </a:r>
          </a:p>
          <a:p>
            <a:pPr algn="l">
              <a:lnSpc>
                <a:spcPct val="90000"/>
              </a:lnSpc>
            </a:pPr>
            <a:endParaRPr lang="en-US" sz="2800" dirty="0">
              <a:latin typeface="Calibri" panose="020F0502020204030204" pitchFamily="34" charset="0"/>
            </a:endParaRPr>
          </a:p>
          <a:p>
            <a:pPr algn="l">
              <a:lnSpc>
                <a:spcPct val="90000"/>
              </a:lnSpc>
            </a:pPr>
            <a:r>
              <a:rPr lang="en-US" altLang="zh-CN" sz="2800" dirty="0">
                <a:latin typeface="Calibri" panose="020F0502020204030204" pitchFamily="34" charset="0"/>
              </a:rPr>
              <a:t>5. </a:t>
            </a:r>
            <a:r>
              <a:rPr lang="en-US" sz="2800" dirty="0">
                <a:latin typeface="Calibri" panose="020F0502020204030204" pitchFamily="34" charset="0"/>
              </a:rPr>
              <a:t>London was a new world to me and I _________ to find out more about it.</a:t>
            </a:r>
            <a:endParaRPr lang="en-US" altLang="zh-CN" sz="2800" dirty="0">
              <a:solidFill>
                <a:srgbClr val="22ACEC"/>
              </a:solidFill>
              <a:latin typeface="宋体" panose="02010600030101010101" pitchFamily="2" charset="-122"/>
              <a:ea typeface="宋体" panose="02010600030101010101" pitchFamily="2" charset="-122"/>
              <a:cs typeface="Times New Roman" panose="02020603050405020304" pitchFamily="18" charset="0"/>
            </a:endParaRPr>
          </a:p>
        </p:txBody>
      </p:sp>
      <p:sp>
        <p:nvSpPr>
          <p:cNvPr id="14" name="Rectangle 9"/>
          <p:cNvSpPr>
            <a:spLocks noChangeArrowheads="1"/>
          </p:cNvSpPr>
          <p:nvPr/>
        </p:nvSpPr>
        <p:spPr bwMode="auto">
          <a:xfrm>
            <a:off x="5621395" y="2124222"/>
            <a:ext cx="1460336"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dying off</a:t>
            </a:r>
            <a:endParaRPr lang="zh-CN" altLang="en-US" sz="2800" dirty="0">
              <a:solidFill>
                <a:srgbClr val="FF0000"/>
              </a:solidFill>
              <a:latin typeface="Calibri" panose="020F0502020204030204" pitchFamily="34" charset="0"/>
            </a:endParaRPr>
          </a:p>
        </p:txBody>
      </p:sp>
      <p:sp>
        <p:nvSpPr>
          <p:cNvPr id="13" name="Rectangle 9"/>
          <p:cNvSpPr>
            <a:spLocks noChangeArrowheads="1"/>
          </p:cNvSpPr>
          <p:nvPr/>
        </p:nvSpPr>
        <p:spPr bwMode="auto">
          <a:xfrm>
            <a:off x="4693765" y="2897481"/>
            <a:ext cx="1652697"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died away</a:t>
            </a:r>
            <a:endParaRPr lang="zh-CN" altLang="en-US" sz="2800" dirty="0">
              <a:solidFill>
                <a:srgbClr val="FF0000"/>
              </a:solidFill>
              <a:latin typeface="Calibri" panose="020F0502020204030204" pitchFamily="34" charset="0"/>
            </a:endParaRPr>
          </a:p>
        </p:txBody>
      </p:sp>
      <p:sp>
        <p:nvSpPr>
          <p:cNvPr id="19" name="Rectangle 9"/>
          <p:cNvSpPr>
            <a:spLocks noChangeArrowheads="1"/>
          </p:cNvSpPr>
          <p:nvPr/>
        </p:nvSpPr>
        <p:spPr bwMode="auto">
          <a:xfrm>
            <a:off x="6684370" y="3667788"/>
            <a:ext cx="1726948"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died down</a:t>
            </a:r>
            <a:endParaRPr lang="zh-CN" altLang="en-US" sz="2800" dirty="0">
              <a:solidFill>
                <a:srgbClr val="FF0000"/>
              </a:solidFill>
              <a:latin typeface="Calibri" panose="020F0502020204030204" pitchFamily="34" charset="0"/>
            </a:endParaRPr>
          </a:p>
        </p:txBody>
      </p:sp>
      <p:sp>
        <p:nvSpPr>
          <p:cNvPr id="20" name="Rectangle 9"/>
          <p:cNvSpPr>
            <a:spLocks noChangeArrowheads="1"/>
          </p:cNvSpPr>
          <p:nvPr/>
        </p:nvSpPr>
        <p:spPr bwMode="auto">
          <a:xfrm>
            <a:off x="10384649" y="4449919"/>
            <a:ext cx="1109980" cy="52197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die off</a:t>
            </a:r>
            <a:endParaRPr lang="zh-CN" altLang="en-US" sz="2800" dirty="0">
              <a:solidFill>
                <a:srgbClr val="FF0000"/>
              </a:solidFill>
              <a:latin typeface="Calibri" panose="020F0502020204030204" pitchFamily="34" charset="0"/>
            </a:endParaRPr>
          </a:p>
        </p:txBody>
      </p:sp>
      <p:sp>
        <p:nvSpPr>
          <p:cNvPr id="24" name="Rectangle 9"/>
          <p:cNvSpPr>
            <a:spLocks noChangeArrowheads="1"/>
          </p:cNvSpPr>
          <p:nvPr/>
        </p:nvSpPr>
        <p:spPr bwMode="auto">
          <a:xfrm>
            <a:off x="6304614" y="5177834"/>
            <a:ext cx="1703480" cy="523220"/>
          </a:xfrm>
          <a:prstGeom prst="rect">
            <a:avLst/>
          </a:prstGeom>
          <a:noFill/>
          <a:ln w="9525">
            <a:noFill/>
            <a:miter lim="800000"/>
          </a:ln>
        </p:spPr>
        <p:txBody>
          <a:bodyPr wrap="none">
            <a:spAutoFit/>
          </a:bodyPr>
          <a:lstStyle/>
          <a:p>
            <a:r>
              <a:rPr lang="en-US" altLang="zh-CN" sz="2800" dirty="0">
                <a:solidFill>
                  <a:srgbClr val="FF0000"/>
                </a:solidFill>
                <a:latin typeface="Calibri" panose="020F0502020204030204" pitchFamily="34" charset="0"/>
              </a:rPr>
              <a:t>was dying </a:t>
            </a:r>
            <a:endParaRPr lang="zh-CN" altLang="en-US" sz="2800" dirty="0">
              <a:solidFill>
                <a:srgbClr val="FF0000"/>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3" grpId="0"/>
      <p:bldP spid="19" grpId="0"/>
      <p:bldP spid="20" grpId="0"/>
      <p:bldP spid="2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147714"/>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06379" y="276494"/>
            <a:ext cx="148273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zh-CN" altLang="en-US" sz="2800" dirty="0">
                <a:solidFill>
                  <a:schemeClr val="bg1"/>
                </a:solidFill>
                <a:latin typeface="Arial" panose="020B0604020202020204"/>
                <a:ea typeface="微软雅黑" panose="020B0503020204020204" charset="-122"/>
                <a:sym typeface="Arial" panose="020B0604020202020204"/>
              </a:rPr>
              <a:t>即学即用</a:t>
            </a:r>
          </a:p>
        </p:txBody>
      </p:sp>
      <p:sp>
        <p:nvSpPr>
          <p:cNvPr id="23" name="平行四边形 22"/>
          <p:cNvSpPr/>
          <p:nvPr/>
        </p:nvSpPr>
        <p:spPr>
          <a:xfrm>
            <a:off x="3750119" y="147715"/>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100517"/>
            <a:ext cx="762000" cy="746760"/>
          </a:xfrm>
          <a:prstGeom prst="rect">
            <a:avLst/>
          </a:prstGeom>
        </p:spPr>
      </p:pic>
      <p:sp>
        <p:nvSpPr>
          <p:cNvPr id="8" name="矩形 7"/>
          <p:cNvSpPr/>
          <p:nvPr/>
        </p:nvSpPr>
        <p:spPr>
          <a:xfrm>
            <a:off x="517525" y="1000990"/>
            <a:ext cx="11282680" cy="5375910"/>
          </a:xfrm>
          <a:prstGeom prst="rect">
            <a:avLst/>
          </a:prstGeom>
          <a:solidFill>
            <a:srgbClr val="E0E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spcBef>
                <a:spcPct val="50000"/>
              </a:spcBef>
            </a:pPr>
            <a:r>
              <a:rPr lang="en-US" altLang="zh-CN" sz="2400" dirty="0">
                <a:solidFill>
                  <a:schemeClr val="tx1"/>
                </a:solidFill>
                <a:latin typeface="Calibri" panose="020F0502020204030204" pitchFamily="34" charset="0"/>
              </a:rPr>
              <a:t>  </a:t>
            </a:r>
          </a:p>
          <a:p>
            <a:pPr algn="just">
              <a:lnSpc>
                <a:spcPct val="120000"/>
              </a:lnSpc>
              <a:spcBef>
                <a:spcPct val="50000"/>
              </a:spcBef>
            </a:pPr>
            <a:endParaRPr lang="en-US" altLang="zh-CN" sz="2400" dirty="0">
              <a:solidFill>
                <a:schemeClr val="tx1"/>
              </a:solidFill>
              <a:latin typeface="Calibri" panose="020F0502020204030204" pitchFamily="34" charset="0"/>
            </a:endParaRPr>
          </a:p>
          <a:p>
            <a:pPr algn="just">
              <a:lnSpc>
                <a:spcPct val="120000"/>
              </a:lnSpc>
              <a:spcBef>
                <a:spcPct val="50000"/>
              </a:spcBef>
            </a:pPr>
            <a:r>
              <a:rPr lang="en-US" altLang="zh-CN" sz="2400" dirty="0">
                <a:solidFill>
                  <a:schemeClr val="tx1"/>
                </a:solidFill>
                <a:latin typeface="Calibri" panose="020F0502020204030204" pitchFamily="34" charset="0"/>
              </a:rPr>
              <a:t>       </a:t>
            </a:r>
          </a:p>
          <a:p>
            <a:pPr algn="just">
              <a:lnSpc>
                <a:spcPct val="120000"/>
              </a:lnSpc>
              <a:spcBef>
                <a:spcPct val="50000"/>
              </a:spcBef>
            </a:pPr>
            <a:r>
              <a:rPr lang="en-US" altLang="zh-CN" sz="2400" dirty="0">
                <a:solidFill>
                  <a:schemeClr val="tx1"/>
                </a:solidFill>
                <a:latin typeface="Calibri" panose="020F0502020204030204" pitchFamily="34" charset="0"/>
              </a:rPr>
              <a:t>        Some wild animals are ___________ because of _____________________ or over hunting. Human beings hunt wild animals  _____________ for their meat and fur. The environment is being polluted, which directly causes the extinction of wild </a:t>
            </a:r>
            <a:r>
              <a:rPr lang="en-US" altLang="zh-CN" sz="2400" dirty="0">
                <a:solidFill>
                  <a:schemeClr val="tx1"/>
                </a:solidFill>
                <a:latin typeface="Calibri" panose="020F0502020204030204" pitchFamily="34" charset="0"/>
                <a:cs typeface="Times New Roman" panose="02020603050405020304" pitchFamily="18" charset="0"/>
                <a:sym typeface="+mn-ea"/>
              </a:rPr>
              <a:t>species</a:t>
            </a:r>
            <a:r>
              <a:rPr lang="en-US" altLang="zh-CN" sz="2400" dirty="0">
                <a:solidFill>
                  <a:schemeClr val="tx1"/>
                </a:solidFill>
                <a:latin typeface="Calibri" panose="020F0502020204030204" pitchFamily="34" charset="0"/>
              </a:rPr>
              <a:t>. If we still don’t ______________the serious situation and don’t realize  the importance of _________________, we human beings are to suffer a lot!</a:t>
            </a:r>
          </a:p>
          <a:p>
            <a:pPr algn="just">
              <a:lnSpc>
                <a:spcPct val="120000"/>
              </a:lnSpc>
            </a:pPr>
            <a:r>
              <a:rPr lang="en-US" altLang="zh-CN" sz="2400" dirty="0">
                <a:solidFill>
                  <a:schemeClr val="tx1"/>
                </a:solidFill>
                <a:latin typeface="Calibri" panose="020F0502020204030204" pitchFamily="34" charset="0"/>
              </a:rPr>
              <a:t>        To protect wildlife is ________________. Therefore, taking active measures to protect animals becomes urgent. Firstly, we are supposed to______________________ so that animals can live freely. Besides, people should not </a:t>
            </a:r>
            <a:r>
              <a:rPr lang="en-US" altLang="zh-CN" sz="2400" dirty="0">
                <a:solidFill>
                  <a:schemeClr val="tx1"/>
                </a:solidFill>
                <a:latin typeface="Calibri" panose="020F0502020204030204" pitchFamily="34" charset="0"/>
                <a:sym typeface="+mn-ea"/>
              </a:rPr>
              <a:t> ____________</a:t>
            </a:r>
            <a:r>
              <a:rPr lang="en-US" altLang="zh-CN" sz="2400" dirty="0">
                <a:solidFill>
                  <a:schemeClr val="tx1"/>
                </a:solidFill>
                <a:latin typeface="Calibri" panose="020F0502020204030204" pitchFamily="34" charset="0"/>
              </a:rPr>
              <a:t> kill the endangered animals or buy any animals’ products. Of course, calling on people to reduce the emissions of carbon dioxide may help. Additionally, laws should be passed to protect wildlife. Above all, telling people to live ________ with wildlife is necessary.</a:t>
            </a:r>
          </a:p>
          <a:p>
            <a:pPr algn="just">
              <a:lnSpc>
                <a:spcPct val="120000"/>
              </a:lnSpc>
            </a:pPr>
            <a:endParaRPr lang="en-US" altLang="zh-CN" sz="2800" dirty="0">
              <a:solidFill>
                <a:schemeClr val="tx1"/>
              </a:solidFill>
              <a:latin typeface="Calibri" panose="020F0502020204030204" pitchFamily="34" charset="0"/>
            </a:endParaRPr>
          </a:p>
          <a:p>
            <a:pPr>
              <a:lnSpc>
                <a:spcPct val="120000"/>
              </a:lnSpc>
            </a:pPr>
            <a:endParaRPr lang="en-US" altLang="zh-CN" sz="2800" dirty="0">
              <a:solidFill>
                <a:schemeClr val="tx1"/>
              </a:solidFill>
            </a:endParaRPr>
          </a:p>
          <a:p>
            <a:pPr algn="just">
              <a:spcBef>
                <a:spcPct val="50000"/>
              </a:spcBef>
            </a:pPr>
            <a:endParaRPr lang="en-US" altLang="zh-CN" sz="2800" dirty="0">
              <a:solidFill>
                <a:schemeClr val="tx1"/>
              </a:solidFill>
              <a:latin typeface="Calibri" panose="020F0502020204030204" pitchFamily="34" charset="0"/>
            </a:endParaRPr>
          </a:p>
        </p:txBody>
      </p:sp>
      <p:sp>
        <p:nvSpPr>
          <p:cNvPr id="7" name="TextBox 6"/>
          <p:cNvSpPr txBox="1"/>
          <p:nvPr/>
        </p:nvSpPr>
        <p:spPr>
          <a:xfrm>
            <a:off x="4243276" y="1330741"/>
            <a:ext cx="1619261" cy="461665"/>
          </a:xfrm>
          <a:prstGeom prst="rect">
            <a:avLst/>
          </a:prstGeom>
          <a:noFill/>
        </p:spPr>
        <p:txBody>
          <a:bodyPr wrap="square" rtlCol="0">
            <a:spAutoFit/>
          </a:bodyPr>
          <a:lstStyle/>
          <a:p>
            <a:r>
              <a:rPr lang="en-US" altLang="zh-CN" sz="2400" dirty="0">
                <a:solidFill>
                  <a:srgbClr val="FF0000"/>
                </a:solidFill>
                <a:latin typeface="Calibri" panose="020F0502020204030204" pitchFamily="34" charset="0"/>
                <a:cs typeface="Times New Roman" panose="02020603050405020304" pitchFamily="18" charset="0"/>
              </a:rPr>
              <a:t>dying out</a:t>
            </a:r>
            <a:endParaRPr lang="zh-CN" altLang="en-US" sz="2400" dirty="0">
              <a:solidFill>
                <a:srgbClr val="FF0000"/>
              </a:solidFill>
              <a:latin typeface="Calibri" panose="020F0502020204030204" pitchFamily="34" charset="0"/>
              <a:cs typeface="Times New Roman" panose="02020603050405020304" pitchFamily="18" charset="0"/>
            </a:endParaRPr>
          </a:p>
        </p:txBody>
      </p:sp>
      <p:sp>
        <p:nvSpPr>
          <p:cNvPr id="10" name="TextBox 9"/>
          <p:cNvSpPr txBox="1"/>
          <p:nvPr/>
        </p:nvSpPr>
        <p:spPr>
          <a:xfrm>
            <a:off x="7512050" y="1345565"/>
            <a:ext cx="3358515" cy="460375"/>
          </a:xfrm>
          <a:prstGeom prst="rect">
            <a:avLst/>
          </a:prstGeom>
          <a:noFill/>
        </p:spPr>
        <p:txBody>
          <a:bodyPr wrap="square" rtlCol="0">
            <a:spAutoFit/>
          </a:bodyPr>
          <a:lstStyle/>
          <a:p>
            <a:r>
              <a:rPr lang="en-US" altLang="zh-CN" sz="2400" dirty="0">
                <a:solidFill>
                  <a:srgbClr val="FF0000"/>
                </a:solidFill>
                <a:latin typeface="Calibri" panose="020F0502020204030204" pitchFamily="34" charset="0"/>
                <a:cs typeface="Times New Roman" panose="02020603050405020304" pitchFamily="18" charset="0"/>
              </a:rPr>
              <a:t>the loss of their habitats</a:t>
            </a:r>
            <a:endParaRPr lang="zh-CN" altLang="en-US" sz="2400" dirty="0">
              <a:solidFill>
                <a:srgbClr val="FF0000"/>
              </a:solidFill>
              <a:latin typeface="Calibri" panose="020F0502020204030204" pitchFamily="34" charset="0"/>
              <a:cs typeface="Times New Roman" panose="02020603050405020304" pitchFamily="18" charset="0"/>
            </a:endParaRPr>
          </a:p>
        </p:txBody>
      </p:sp>
      <p:sp>
        <p:nvSpPr>
          <p:cNvPr id="12" name="TextBox 11"/>
          <p:cNvSpPr txBox="1"/>
          <p:nvPr/>
        </p:nvSpPr>
        <p:spPr>
          <a:xfrm>
            <a:off x="6128385" y="1762125"/>
            <a:ext cx="2694940" cy="460375"/>
          </a:xfrm>
          <a:prstGeom prst="rect">
            <a:avLst/>
          </a:prstGeom>
          <a:noFill/>
        </p:spPr>
        <p:txBody>
          <a:bodyPr wrap="square" rtlCol="0">
            <a:spAutoFit/>
          </a:bodyPr>
          <a:lstStyle/>
          <a:p>
            <a:r>
              <a:rPr lang="en-US" altLang="zh-CN" sz="2400" dirty="0">
                <a:solidFill>
                  <a:srgbClr val="FF0000"/>
                </a:solidFill>
                <a:latin typeface="Calibri" panose="020F0502020204030204" pitchFamily="34" charset="0"/>
                <a:cs typeface="Times New Roman" panose="02020603050405020304" pitchFamily="18" charset="0"/>
              </a:rPr>
              <a:t>without mercy</a:t>
            </a:r>
            <a:endParaRPr lang="zh-CN" altLang="en-US" sz="2400" dirty="0">
              <a:solidFill>
                <a:srgbClr val="FF0000"/>
              </a:solidFill>
              <a:latin typeface="Calibri" panose="020F0502020204030204" pitchFamily="34" charset="0"/>
              <a:cs typeface="Times New Roman" panose="02020603050405020304" pitchFamily="18" charset="0"/>
            </a:endParaRPr>
          </a:p>
        </p:txBody>
      </p:sp>
      <p:sp>
        <p:nvSpPr>
          <p:cNvPr id="15" name="TextBox 14"/>
          <p:cNvSpPr txBox="1"/>
          <p:nvPr/>
        </p:nvSpPr>
        <p:spPr>
          <a:xfrm>
            <a:off x="1835421" y="2646465"/>
            <a:ext cx="2549937" cy="461665"/>
          </a:xfrm>
          <a:prstGeom prst="rect">
            <a:avLst/>
          </a:prstGeom>
          <a:noFill/>
        </p:spPr>
        <p:txBody>
          <a:bodyPr wrap="square" rtlCol="0">
            <a:spAutoFit/>
          </a:bodyPr>
          <a:lstStyle/>
          <a:p>
            <a:r>
              <a:rPr lang="en-US" altLang="zh-CN" sz="2400" dirty="0">
                <a:solidFill>
                  <a:srgbClr val="FF0000"/>
                </a:solidFill>
                <a:latin typeface="Calibri" panose="020F0502020204030204" pitchFamily="34" charset="0"/>
                <a:cs typeface="Times New Roman" panose="02020603050405020304" pitchFamily="18" charset="0"/>
              </a:rPr>
              <a:t>pay attention to</a:t>
            </a:r>
            <a:endParaRPr lang="zh-CN" altLang="en-US" sz="2400" dirty="0">
              <a:solidFill>
                <a:srgbClr val="FF0000"/>
              </a:solidFill>
              <a:latin typeface="Calibri" panose="020F0502020204030204" pitchFamily="34" charset="0"/>
              <a:cs typeface="Times New Roman" panose="02020603050405020304" pitchFamily="18" charset="0"/>
            </a:endParaRPr>
          </a:p>
        </p:txBody>
      </p:sp>
      <p:sp>
        <p:nvSpPr>
          <p:cNvPr id="16" name="TextBox 15"/>
          <p:cNvSpPr txBox="1"/>
          <p:nvPr/>
        </p:nvSpPr>
        <p:spPr>
          <a:xfrm>
            <a:off x="561340" y="3077845"/>
            <a:ext cx="3270250" cy="460375"/>
          </a:xfrm>
          <a:prstGeom prst="rect">
            <a:avLst/>
          </a:prstGeom>
          <a:noFill/>
        </p:spPr>
        <p:txBody>
          <a:bodyPr wrap="square" rtlCol="0">
            <a:spAutoFit/>
          </a:bodyPr>
          <a:lstStyle/>
          <a:p>
            <a:pPr lvl="0" algn="l">
              <a:buClrTx/>
              <a:buSzTx/>
              <a:buFontTx/>
            </a:pPr>
            <a:r>
              <a:rPr lang="en-US" altLang="zh-CN" sz="2400" dirty="0">
                <a:solidFill>
                  <a:srgbClr val="FF0000"/>
                </a:solidFill>
                <a:latin typeface="Calibri" panose="020F0502020204030204" pitchFamily="34" charset="0"/>
                <a:cs typeface="Times New Roman" panose="02020603050405020304" pitchFamily="18" charset="0"/>
                <a:sym typeface="+mn-ea"/>
              </a:rPr>
              <a:t>wildlife protection</a:t>
            </a:r>
          </a:p>
        </p:txBody>
      </p:sp>
      <p:sp>
        <p:nvSpPr>
          <p:cNvPr id="17" name="TextBox 16"/>
          <p:cNvSpPr txBox="1"/>
          <p:nvPr/>
        </p:nvSpPr>
        <p:spPr>
          <a:xfrm>
            <a:off x="8218170" y="3978910"/>
            <a:ext cx="3728085" cy="460375"/>
          </a:xfrm>
          <a:prstGeom prst="rect">
            <a:avLst/>
          </a:prstGeom>
          <a:noFill/>
        </p:spPr>
        <p:txBody>
          <a:bodyPr wrap="square" rtlCol="0">
            <a:spAutoFit/>
          </a:bodyPr>
          <a:lstStyle/>
          <a:p>
            <a:r>
              <a:rPr lang="en-US" altLang="zh-CN" sz="2400" dirty="0">
                <a:solidFill>
                  <a:srgbClr val="FF0000"/>
                </a:solidFill>
                <a:latin typeface="Calibri" panose="020F0502020204030204" pitchFamily="34" charset="0"/>
                <a:sym typeface="+mn-ea"/>
              </a:rPr>
              <a:t>set up more </a:t>
            </a:r>
            <a:r>
              <a:rPr lang="en-US" altLang="zh-CN" sz="2400" dirty="0">
                <a:solidFill>
                  <a:srgbClr val="FF0000"/>
                </a:solidFill>
                <a:latin typeface="Calibri" panose="020F0502020204030204" pitchFamily="34" charset="0"/>
                <a:cs typeface="Times New Roman" panose="02020603050405020304" pitchFamily="18" charset="0"/>
              </a:rPr>
              <a:t>nature reserves</a:t>
            </a:r>
          </a:p>
        </p:txBody>
      </p:sp>
      <p:sp>
        <p:nvSpPr>
          <p:cNvPr id="18" name="TextBox 17"/>
          <p:cNvSpPr txBox="1"/>
          <p:nvPr/>
        </p:nvSpPr>
        <p:spPr>
          <a:xfrm>
            <a:off x="8569325" y="4408805"/>
            <a:ext cx="2559050" cy="460375"/>
          </a:xfrm>
          <a:prstGeom prst="rect">
            <a:avLst/>
          </a:prstGeom>
          <a:noFill/>
        </p:spPr>
        <p:txBody>
          <a:bodyPr wrap="square" rtlCol="0">
            <a:spAutoFit/>
          </a:bodyPr>
          <a:lstStyle/>
          <a:p>
            <a:pPr lvl="0" algn="l">
              <a:buClrTx/>
              <a:buSzTx/>
              <a:buFontTx/>
            </a:pPr>
            <a:r>
              <a:rPr lang="en-US" altLang="zh-CN" sz="2400" dirty="0">
                <a:solidFill>
                  <a:srgbClr val="FF0000"/>
                </a:solidFill>
                <a:latin typeface="Calibri" panose="020F0502020204030204" pitchFamily="34" charset="0"/>
                <a:sym typeface="+mn-ea"/>
              </a:rPr>
              <a:t>be permitted to</a:t>
            </a:r>
          </a:p>
        </p:txBody>
      </p:sp>
      <p:sp>
        <p:nvSpPr>
          <p:cNvPr id="19" name="TextBox 18"/>
          <p:cNvSpPr txBox="1"/>
          <p:nvPr/>
        </p:nvSpPr>
        <p:spPr>
          <a:xfrm>
            <a:off x="5495170" y="5734110"/>
            <a:ext cx="1619261" cy="461665"/>
          </a:xfrm>
          <a:prstGeom prst="rect">
            <a:avLst/>
          </a:prstGeom>
          <a:noFill/>
        </p:spPr>
        <p:txBody>
          <a:bodyPr wrap="square" rtlCol="0">
            <a:spAutoFit/>
          </a:bodyPr>
          <a:lstStyle/>
          <a:p>
            <a:r>
              <a:rPr lang="en-US" altLang="zh-CN" sz="2400" dirty="0">
                <a:solidFill>
                  <a:srgbClr val="FF0000"/>
                </a:solidFill>
                <a:latin typeface="Calibri" panose="020F0502020204030204" pitchFamily="34" charset="0"/>
                <a:cs typeface="Times New Roman" panose="02020603050405020304" pitchFamily="18" charset="0"/>
              </a:rPr>
              <a:t>in peace</a:t>
            </a:r>
            <a:endParaRPr lang="zh-CN" altLang="en-US" sz="2400" dirty="0">
              <a:solidFill>
                <a:srgbClr val="FF0000"/>
              </a:solidFill>
              <a:latin typeface="Calibri" panose="020F0502020204030204" pitchFamily="34" charset="0"/>
              <a:cs typeface="Times New Roman" panose="02020603050405020304" pitchFamily="18" charset="0"/>
            </a:endParaRPr>
          </a:p>
        </p:txBody>
      </p:sp>
      <p:sp>
        <p:nvSpPr>
          <p:cNvPr id="3" name="文本框 2"/>
          <p:cNvSpPr txBox="1"/>
          <p:nvPr/>
        </p:nvSpPr>
        <p:spPr>
          <a:xfrm>
            <a:off x="3881755" y="3518535"/>
            <a:ext cx="2756535" cy="460375"/>
          </a:xfrm>
          <a:prstGeom prst="rect">
            <a:avLst/>
          </a:prstGeom>
          <a:noFill/>
        </p:spPr>
        <p:txBody>
          <a:bodyPr wrap="square" rtlCol="0" anchor="t">
            <a:spAutoFit/>
          </a:bodyPr>
          <a:lstStyle/>
          <a:p>
            <a:pPr lvl="0" algn="l">
              <a:buClrTx/>
              <a:buSzTx/>
              <a:buFontTx/>
            </a:pPr>
            <a:r>
              <a:rPr lang="en-US" altLang="zh-CN" sz="2400" dirty="0">
                <a:solidFill>
                  <a:srgbClr val="FF0000"/>
                </a:solidFill>
                <a:latin typeface="Calibri" panose="020F0502020204030204" pitchFamily="34" charset="0"/>
                <a:cs typeface="Times New Roman" panose="02020603050405020304" pitchFamily="18" charset="0"/>
                <a:sym typeface="+mn-ea"/>
              </a:rPr>
              <a:t>to protect ourselves</a:t>
            </a: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linds(horizont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2" grpId="0"/>
      <p:bldP spid="15" grpId="0"/>
      <p:bldP spid="16" grpId="0"/>
      <p:bldP spid="17" grpId="0"/>
      <p:bldP spid="18" grpId="0"/>
      <p:bldP spid="19" grpId="0"/>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458670"/>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575093"/>
            <a:ext cx="143629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重点单词</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458671"/>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797346"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673521" y="2555825"/>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673521" y="418781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786459"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662634" y="576080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411473"/>
            <a:ext cx="762000" cy="746760"/>
          </a:xfrm>
          <a:prstGeom prst="rect">
            <a:avLst/>
          </a:prstGeom>
        </p:spPr>
      </p:pic>
      <p:sp>
        <p:nvSpPr>
          <p:cNvPr id="18" name="矩形 17"/>
          <p:cNvSpPr/>
          <p:nvPr/>
        </p:nvSpPr>
        <p:spPr>
          <a:xfrm>
            <a:off x="1165605" y="1261611"/>
            <a:ext cx="9525024" cy="5759450"/>
          </a:xfrm>
          <a:prstGeom prst="rect">
            <a:avLst/>
          </a:prstGeom>
          <a:noFill/>
        </p:spPr>
        <p:txBody>
          <a:bodyPr wrap="square">
            <a:spAutoFit/>
          </a:bodyPr>
          <a:lstStyle/>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   ________         n.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笑；笑声</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   ________     	vi.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咬；叮；刺痛</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(______, ______)</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3.   ________   	</a:t>
            </a:r>
            <a:r>
              <a:rPr lang="en-US" altLang="zh-CN" sz="28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./vi.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减少；</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使</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变小；或变少</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 </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4.   ________   	adj.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野生的；野的；未开发的；荒凉的</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5.   ________   	n.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事件；事迹</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6.   ________   	adj.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确定的；某一；一定</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7.   ________   	n.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保护区</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8.   ________   	n.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收入</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9.   ________   	</a:t>
            </a:r>
            <a:r>
              <a:rPr lang="en-US" altLang="zh-CN" sz="28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检查；视查</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10. ________   	adj.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猛烈的；凶猛的</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11. ________     	</a:t>
            </a:r>
            <a:r>
              <a:rPr lang="en-US" altLang="zh-CN" sz="28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包含；容纳；容忍</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12. ________   	n.       </a:t>
            </a:r>
            <a:r>
              <a:rPr lang="zh-CN" altLang="en-US" sz="2800" dirty="0">
                <a:latin typeface="Times New Roman" panose="02020603050405020304" pitchFamily="18" charset="0"/>
                <a:ea typeface="宋体" panose="02010600030101010101" pitchFamily="2" charset="-122"/>
                <a:cs typeface="Times New Roman" panose="02020603050405020304" pitchFamily="18" charset="0"/>
              </a:rPr>
              <a:t>损失；遗失；丧失</a:t>
            </a: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400"/>
              </a:lnSpc>
            </a:pP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19" name="TextBox 18"/>
          <p:cNvSpPr txBox="1"/>
          <p:nvPr/>
        </p:nvSpPr>
        <p:spPr>
          <a:xfrm>
            <a:off x="1709052" y="1230518"/>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laughter</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0" name="TextBox 19"/>
          <p:cNvSpPr txBox="1"/>
          <p:nvPr/>
        </p:nvSpPr>
        <p:spPr>
          <a:xfrm>
            <a:off x="1700811" y="1691843"/>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bite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4" name="TextBox 23"/>
          <p:cNvSpPr txBox="1"/>
          <p:nvPr/>
        </p:nvSpPr>
        <p:spPr>
          <a:xfrm>
            <a:off x="1663740" y="2136695"/>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decrease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5" name="TextBox 24"/>
          <p:cNvSpPr txBox="1"/>
          <p:nvPr/>
        </p:nvSpPr>
        <p:spPr>
          <a:xfrm>
            <a:off x="1680213" y="2548592"/>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wild</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6" name="TextBox 25"/>
          <p:cNvSpPr txBox="1"/>
          <p:nvPr/>
        </p:nvSpPr>
        <p:spPr>
          <a:xfrm>
            <a:off x="1704927" y="2968730"/>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incident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7" name="TextBox 26"/>
          <p:cNvSpPr txBox="1"/>
          <p:nvPr/>
        </p:nvSpPr>
        <p:spPr>
          <a:xfrm>
            <a:off x="1667859" y="3388846"/>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certain</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8" name="TextBox 27"/>
          <p:cNvSpPr txBox="1"/>
          <p:nvPr/>
        </p:nvSpPr>
        <p:spPr>
          <a:xfrm>
            <a:off x="1680216" y="3866809"/>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reserve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9" name="TextBox 28"/>
          <p:cNvSpPr txBox="1"/>
          <p:nvPr/>
        </p:nvSpPr>
        <p:spPr>
          <a:xfrm>
            <a:off x="1667859" y="4311652"/>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income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30" name="TextBox 29"/>
          <p:cNvSpPr txBox="1"/>
          <p:nvPr/>
        </p:nvSpPr>
        <p:spPr>
          <a:xfrm>
            <a:off x="1667857" y="4744137"/>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inspect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31" name="TextBox 30"/>
          <p:cNvSpPr txBox="1"/>
          <p:nvPr/>
        </p:nvSpPr>
        <p:spPr>
          <a:xfrm>
            <a:off x="1659616" y="5156034"/>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fierce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32" name="TextBox 31"/>
          <p:cNvSpPr txBox="1"/>
          <p:nvPr/>
        </p:nvSpPr>
        <p:spPr>
          <a:xfrm>
            <a:off x="1659616" y="5576172"/>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contain</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33" name="TextBox 32"/>
          <p:cNvSpPr txBox="1"/>
          <p:nvPr/>
        </p:nvSpPr>
        <p:spPr>
          <a:xfrm>
            <a:off x="1709043" y="6025855"/>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loss</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34" name="TextBox 33"/>
          <p:cNvSpPr txBox="1"/>
          <p:nvPr/>
        </p:nvSpPr>
        <p:spPr>
          <a:xfrm>
            <a:off x="7290188" y="1695962"/>
            <a:ext cx="988846"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bit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35" name="TextBox 34"/>
          <p:cNvSpPr txBox="1"/>
          <p:nvPr/>
        </p:nvSpPr>
        <p:spPr>
          <a:xfrm>
            <a:off x="8476429" y="1708318"/>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bitten</a:t>
            </a:r>
            <a:endParaRPr lang="zh-CN" altLang="en-US" sz="2800" dirty="0">
              <a:solidFill>
                <a:srgbClr val="FF0000"/>
              </a:solidFill>
              <a:latin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4" grpId="0"/>
      <p:bldP spid="25" grpId="0"/>
      <p:bldP spid="26" grpId="0"/>
      <p:bldP spid="27" grpId="0"/>
      <p:bldP spid="28" grpId="0"/>
      <p:bldP spid="29" grpId="0"/>
      <p:bldP spid="30" grpId="0"/>
      <p:bldP spid="31" grpId="0"/>
      <p:bldP spid="32" grpId="0"/>
      <p:bldP spid="33" grpId="0"/>
      <p:bldP spid="34" grpId="0"/>
      <p:bldP spid="3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241855"/>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382992"/>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派生单词</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241856"/>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537849"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414023" y="2629966"/>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414024" y="418781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526962"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403137" y="576080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194658"/>
            <a:ext cx="762000" cy="746760"/>
          </a:xfrm>
          <a:prstGeom prst="rect">
            <a:avLst/>
          </a:prstGeom>
        </p:spPr>
      </p:pic>
      <p:sp>
        <p:nvSpPr>
          <p:cNvPr id="36" name="矩形 35"/>
          <p:cNvSpPr/>
          <p:nvPr/>
        </p:nvSpPr>
        <p:spPr>
          <a:xfrm>
            <a:off x="717258" y="871668"/>
            <a:ext cx="11474742" cy="6376104"/>
          </a:xfrm>
          <a:prstGeom prst="rect">
            <a:avLst/>
          </a:prstGeom>
          <a:noFill/>
        </p:spPr>
        <p:txBody>
          <a:bodyPr wrap="square">
            <a:spAutoFit/>
          </a:bodyPr>
          <a:lstStyle/>
          <a:p>
            <a:pPr>
              <a:lnSpc>
                <a:spcPts val="3500"/>
              </a:lnSpc>
            </a:pPr>
            <a:r>
              <a:rPr lang="en-US" altLang="zh-CN" sz="2000" dirty="0">
                <a:latin typeface="Times New Roman" panose="02020603050405020304" pitchFamily="18" charset="0"/>
                <a:ea typeface="宋体" panose="02010600030101010101" pitchFamily="2" charset="-122"/>
                <a:cs typeface="Times New Roman" panose="02020603050405020304" pitchFamily="18" charset="0"/>
              </a:rPr>
              <a:t>1</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vi.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回答；响应；做出反应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n.</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回答；响应；反应 </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2.  ________     adj.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远的；远处的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n.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距离；远方</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3.  ________     n.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痛苦等的</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减轻或解除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使减轻；缓解</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4.  ________     n.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仁慈；宽恕；怜悯</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adj.</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仁慈的；怜悯的</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5.  ________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感激；鉴赏；意识到</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n.</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感激；感谢</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6.</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影响；感动；侵袭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n.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影响；效果；作用</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adj.</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有效的；有影响的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n.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喜爱；感情</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marL="457200" indent="-457200">
              <a:lnSpc>
                <a:spcPts val="3500"/>
              </a:lnSpc>
              <a:buAutoNum type="arabicPeriod" startAt="7"/>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vi.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成功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接替；继任</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n.</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成功</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adj.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成功的</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8.  ________     adj.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安全的；可靠的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n.</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安全；可靠</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9.  ________     </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雇用；利用（时间、精力等）</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       n.</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雇用</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n.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雇主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n.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雇员        </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10. ________    n./</a:t>
            </a:r>
            <a:r>
              <a:rPr lang="en-US" altLang="zh-CN" sz="2400" dirty="0" err="1">
                <a:latin typeface="Times New Roman" panose="02020603050405020304" pitchFamily="18" charset="0"/>
                <a:ea typeface="宋体" panose="02010600030101010101" pitchFamily="2" charset="-122"/>
                <a:cs typeface="Times New Roman" panose="02020603050405020304" pitchFamily="18" charset="0"/>
              </a:rPr>
              <a:t>vt</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损害；危害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adj.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有损害的；有害的       </a:t>
            </a:r>
            <a:endParaRPr lang="en-US" altLang="zh-CN"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a:t>
            </a:r>
          </a:p>
        </p:txBody>
      </p:sp>
      <p:cxnSp>
        <p:nvCxnSpPr>
          <p:cNvPr id="37" name="直接箭头连接符 36"/>
          <p:cNvCxnSpPr/>
          <p:nvPr/>
        </p:nvCxnSpPr>
        <p:spPr>
          <a:xfrm>
            <a:off x="6559210" y="1205744"/>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直接箭头连接符 37"/>
          <p:cNvCxnSpPr/>
          <p:nvPr/>
        </p:nvCxnSpPr>
        <p:spPr>
          <a:xfrm>
            <a:off x="6557597" y="1660778"/>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nvCxnSpPr>
        <p:spPr>
          <a:xfrm>
            <a:off x="6539341" y="2103412"/>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直接箭头连接符 39"/>
          <p:cNvCxnSpPr/>
          <p:nvPr/>
        </p:nvCxnSpPr>
        <p:spPr>
          <a:xfrm>
            <a:off x="6544174" y="2550065"/>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直接箭头连接符 40"/>
          <p:cNvCxnSpPr/>
          <p:nvPr/>
        </p:nvCxnSpPr>
        <p:spPr>
          <a:xfrm>
            <a:off x="6535725" y="3863883"/>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直接箭头连接符 41"/>
          <p:cNvCxnSpPr/>
          <p:nvPr/>
        </p:nvCxnSpPr>
        <p:spPr>
          <a:xfrm>
            <a:off x="6555020" y="4349960"/>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直接箭头连接符 42"/>
          <p:cNvCxnSpPr/>
          <p:nvPr/>
        </p:nvCxnSpPr>
        <p:spPr>
          <a:xfrm>
            <a:off x="6532798" y="3001425"/>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直接箭头连接符 43"/>
          <p:cNvCxnSpPr/>
          <p:nvPr/>
        </p:nvCxnSpPr>
        <p:spPr>
          <a:xfrm>
            <a:off x="6557204" y="3457948"/>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直接箭头连接符 44"/>
          <p:cNvCxnSpPr/>
          <p:nvPr/>
        </p:nvCxnSpPr>
        <p:spPr>
          <a:xfrm>
            <a:off x="6537222" y="5166577"/>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直接箭头连接符 45"/>
          <p:cNvCxnSpPr/>
          <p:nvPr/>
        </p:nvCxnSpPr>
        <p:spPr>
          <a:xfrm>
            <a:off x="6541338" y="5763820"/>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a:off x="6516627" y="6146880"/>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p:nvPr/>
        </p:nvCxnSpPr>
        <p:spPr>
          <a:xfrm>
            <a:off x="6508390" y="662055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152984" y="859808"/>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respond</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1" name="TextBox 50"/>
          <p:cNvSpPr txBox="1"/>
          <p:nvPr/>
        </p:nvSpPr>
        <p:spPr>
          <a:xfrm>
            <a:off x="7183095" y="884529"/>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response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2" name="TextBox 51"/>
          <p:cNvSpPr txBox="1"/>
          <p:nvPr/>
        </p:nvSpPr>
        <p:spPr>
          <a:xfrm>
            <a:off x="1128285" y="1304659"/>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distant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3" name="TextBox 52"/>
          <p:cNvSpPr txBox="1"/>
          <p:nvPr/>
        </p:nvSpPr>
        <p:spPr>
          <a:xfrm>
            <a:off x="7170737" y="1329372"/>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distance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4" name="TextBox 53"/>
          <p:cNvSpPr txBox="1"/>
          <p:nvPr/>
        </p:nvSpPr>
        <p:spPr>
          <a:xfrm>
            <a:off x="1091214" y="1749501"/>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relief</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5" name="TextBox 54"/>
          <p:cNvSpPr txBox="1"/>
          <p:nvPr/>
        </p:nvSpPr>
        <p:spPr>
          <a:xfrm>
            <a:off x="7170738" y="1786571"/>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relieve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6" name="TextBox 55"/>
          <p:cNvSpPr txBox="1"/>
          <p:nvPr/>
        </p:nvSpPr>
        <p:spPr>
          <a:xfrm>
            <a:off x="1103570" y="2219059"/>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mercy</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7" name="TextBox 56"/>
          <p:cNvSpPr txBox="1"/>
          <p:nvPr/>
        </p:nvSpPr>
        <p:spPr>
          <a:xfrm>
            <a:off x="7158381" y="2231416"/>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merciful</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8" name="TextBox 57"/>
          <p:cNvSpPr txBox="1"/>
          <p:nvPr/>
        </p:nvSpPr>
        <p:spPr>
          <a:xfrm>
            <a:off x="1054142" y="2651545"/>
            <a:ext cx="1738484"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appreciate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9" name="TextBox 58"/>
          <p:cNvSpPr txBox="1"/>
          <p:nvPr/>
        </p:nvSpPr>
        <p:spPr>
          <a:xfrm>
            <a:off x="6960669" y="2676259"/>
            <a:ext cx="235632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appreciation</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0" name="TextBox 59"/>
          <p:cNvSpPr txBox="1"/>
          <p:nvPr/>
        </p:nvSpPr>
        <p:spPr>
          <a:xfrm>
            <a:off x="1103571" y="3121101"/>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affect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1" name="TextBox 60"/>
          <p:cNvSpPr txBox="1"/>
          <p:nvPr/>
        </p:nvSpPr>
        <p:spPr>
          <a:xfrm>
            <a:off x="7146024" y="3096388"/>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effect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2" name="TextBox 61"/>
          <p:cNvSpPr txBox="1"/>
          <p:nvPr/>
        </p:nvSpPr>
        <p:spPr>
          <a:xfrm>
            <a:off x="1078856" y="3553588"/>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effective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3" name="TextBox 62"/>
          <p:cNvSpPr txBox="1"/>
          <p:nvPr/>
        </p:nvSpPr>
        <p:spPr>
          <a:xfrm>
            <a:off x="7133668" y="3541232"/>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affection</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4" name="TextBox 63"/>
          <p:cNvSpPr txBox="1"/>
          <p:nvPr/>
        </p:nvSpPr>
        <p:spPr>
          <a:xfrm>
            <a:off x="1103570" y="3986075"/>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succeed</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5" name="TextBox 64"/>
          <p:cNvSpPr txBox="1"/>
          <p:nvPr/>
        </p:nvSpPr>
        <p:spPr>
          <a:xfrm>
            <a:off x="7133668" y="3998430"/>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success</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6" name="TextBox 65"/>
          <p:cNvSpPr txBox="1"/>
          <p:nvPr/>
        </p:nvSpPr>
        <p:spPr>
          <a:xfrm>
            <a:off x="1078855" y="4418561"/>
            <a:ext cx="1849694"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successful</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7" name="TextBox 66"/>
          <p:cNvSpPr txBox="1"/>
          <p:nvPr/>
        </p:nvSpPr>
        <p:spPr>
          <a:xfrm>
            <a:off x="1066499" y="4900475"/>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secure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8" name="TextBox 67"/>
          <p:cNvSpPr txBox="1"/>
          <p:nvPr/>
        </p:nvSpPr>
        <p:spPr>
          <a:xfrm>
            <a:off x="7146025" y="4888118"/>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security</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69" name="TextBox 68"/>
          <p:cNvSpPr txBox="1"/>
          <p:nvPr/>
        </p:nvSpPr>
        <p:spPr>
          <a:xfrm>
            <a:off x="1066500" y="5332961"/>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employ</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70" name="TextBox 69"/>
          <p:cNvSpPr txBox="1"/>
          <p:nvPr/>
        </p:nvSpPr>
        <p:spPr>
          <a:xfrm>
            <a:off x="6935955" y="5345318"/>
            <a:ext cx="2294538"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employment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71" name="TextBox 70"/>
          <p:cNvSpPr txBox="1"/>
          <p:nvPr/>
        </p:nvSpPr>
        <p:spPr>
          <a:xfrm>
            <a:off x="1041785" y="5740735"/>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employer</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72" name="TextBox 71"/>
          <p:cNvSpPr txBox="1"/>
          <p:nvPr/>
        </p:nvSpPr>
        <p:spPr>
          <a:xfrm>
            <a:off x="7121311" y="5777803"/>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employee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73" name="TextBox 72"/>
          <p:cNvSpPr txBox="1"/>
          <p:nvPr/>
        </p:nvSpPr>
        <p:spPr>
          <a:xfrm>
            <a:off x="1214781" y="6223567"/>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harm</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74" name="TextBox 73"/>
          <p:cNvSpPr txBox="1"/>
          <p:nvPr/>
        </p:nvSpPr>
        <p:spPr>
          <a:xfrm>
            <a:off x="7121310" y="6235924"/>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harmful</a:t>
            </a:r>
            <a:endParaRPr lang="zh-CN" altLang="en-US" sz="2800" dirty="0">
              <a:solidFill>
                <a:srgbClr val="FF0000"/>
              </a:solidFill>
              <a:latin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6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70"/>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71"/>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72"/>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73"/>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2" grpId="0"/>
      <p:bldP spid="53" grpId="0"/>
      <p:bldP spid="54" grpId="0"/>
      <p:bldP spid="55" grpId="0"/>
      <p:bldP spid="56" grpId="0"/>
      <p:bldP spid="57" grpId="0"/>
      <p:bldP spid="58" grpId="0"/>
      <p:bldP spid="59" grpId="0"/>
      <p:bldP spid="60" grpId="0"/>
      <p:bldP spid="61" grpId="0"/>
      <p:bldP spid="62" grpId="0"/>
      <p:bldP spid="63" grpId="0"/>
      <p:bldP spid="64" grpId="0"/>
      <p:bldP spid="65" grpId="0"/>
      <p:bldP spid="66" grpId="0"/>
      <p:bldP spid="67" grpId="0"/>
      <p:bldP spid="68" grpId="0"/>
      <p:bldP spid="69" grpId="0"/>
      <p:bldP spid="70" grpId="0"/>
      <p:bldP spid="71" grpId="0"/>
      <p:bldP spid="72" grpId="0"/>
      <p:bldP spid="73" grpId="0"/>
      <p:bldP spid="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15997"/>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32420"/>
            <a:ext cx="143629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重点短语</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315998"/>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797346"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673521" y="2555825"/>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673521" y="418781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786459"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662634" y="576080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268800"/>
            <a:ext cx="762000" cy="746760"/>
          </a:xfrm>
          <a:prstGeom prst="rect">
            <a:avLst/>
          </a:prstGeom>
        </p:spPr>
      </p:pic>
      <p:sp>
        <p:nvSpPr>
          <p:cNvPr id="37" name="矩形 36"/>
          <p:cNvSpPr/>
          <p:nvPr/>
        </p:nvSpPr>
        <p:spPr>
          <a:xfrm>
            <a:off x="1540422" y="1064734"/>
            <a:ext cx="10058400" cy="6054725"/>
          </a:xfrm>
          <a:prstGeom prst="rect">
            <a:avLst/>
          </a:prstGeom>
          <a:noFill/>
        </p:spPr>
        <p:txBody>
          <a:bodyPr wrap="square">
            <a:spAutoFit/>
          </a:bodyPr>
          <a:lstStyle/>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1.________________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    灭亡；逐渐消失</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2.________________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和平地；和睦地；安详地</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3.________________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处于危险中；垂危</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4.________________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如释重负；松了口气</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5.________________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突然笑起来；大声笑了出来</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6.________________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保护</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r>
              <a:rPr lang="zh-CN" altLang="en-US" sz="2400" dirty="0">
                <a:latin typeface="宋体" panose="02010600030101010101" pitchFamily="2" charset="-122"/>
                <a:ea typeface="宋体" panose="02010600030101010101" pitchFamily="2" charset="-122"/>
                <a:cs typeface="Times New Roman" panose="02020603050405020304" pitchFamily="18" charset="0"/>
              </a:rPr>
              <a:t>不受</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r>
              <a:rPr lang="zh-CN" altLang="en-US" sz="2400" dirty="0">
                <a:latin typeface="宋体" panose="02010600030101010101" pitchFamily="2" charset="-122"/>
                <a:ea typeface="宋体" panose="02010600030101010101" pitchFamily="2" charset="-122"/>
                <a:cs typeface="Times New Roman" panose="02020603050405020304" pitchFamily="18" charset="0"/>
              </a:rPr>
              <a:t>危害</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7.________________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注意</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8.________________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形成；产生</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8.________________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按照；根据</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r>
              <a:rPr lang="zh-CN" altLang="en-US" sz="2400" dirty="0">
                <a:latin typeface="宋体" panose="02010600030101010101" pitchFamily="2" charset="-122"/>
                <a:ea typeface="宋体" panose="02010600030101010101" pitchFamily="2" charset="-122"/>
                <a:cs typeface="Times New Roman" panose="02020603050405020304" pitchFamily="18" charset="0"/>
              </a:rPr>
              <a:t>所说</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9.________________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以致于；结果</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10._______________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感激做</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11._______________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成功做</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12._______________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      对</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r>
              <a:rPr lang="zh-CN" altLang="en-US" sz="2400" dirty="0">
                <a:latin typeface="宋体" panose="02010600030101010101" pitchFamily="2" charset="-122"/>
                <a:ea typeface="宋体" panose="02010600030101010101" pitchFamily="2" charset="-122"/>
                <a:cs typeface="Times New Roman" panose="02020603050405020304" pitchFamily="18" charset="0"/>
              </a:rPr>
              <a:t>有害；危害</a:t>
            </a:r>
            <a:r>
              <a:rPr lang="en-US" altLang="zh-CN" sz="2400" dirty="0">
                <a:latin typeface="宋体" panose="02010600030101010101" pitchFamily="2" charset="-122"/>
                <a:ea typeface="宋体" panose="02010600030101010101" pitchFamily="2" charset="-122"/>
                <a:cs typeface="Times New Roman" panose="02020603050405020304" pitchFamily="18" charset="0"/>
              </a:rPr>
              <a:t>……</a:t>
            </a: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13._______________       </a:t>
            </a:r>
            <a:r>
              <a:rPr lang="zh-CN" altLang="en-US" sz="2400" dirty="0">
                <a:latin typeface="宋体" panose="02010600030101010101" pitchFamily="2" charset="-122"/>
                <a:ea typeface="宋体" panose="02010600030101010101" pitchFamily="2" charset="-122"/>
                <a:cs typeface="Times New Roman" panose="02020603050405020304" pitchFamily="18" charset="0"/>
              </a:rPr>
              <a:t>在野外</a:t>
            </a:r>
            <a:endParaRPr lang="en-US" altLang="zh-CN" sz="24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400" dirty="0">
                <a:latin typeface="宋体" panose="02010600030101010101" pitchFamily="2" charset="-122"/>
                <a:ea typeface="宋体" panose="02010600030101010101" pitchFamily="2" charset="-122"/>
                <a:cs typeface="Times New Roman" panose="02020603050405020304" pitchFamily="18" charset="0"/>
              </a:rPr>
              <a:t>           </a:t>
            </a:r>
          </a:p>
        </p:txBody>
      </p:sp>
      <p:sp>
        <p:nvSpPr>
          <p:cNvPr id="38" name="TextBox 37"/>
          <p:cNvSpPr txBox="1"/>
          <p:nvPr/>
        </p:nvSpPr>
        <p:spPr>
          <a:xfrm>
            <a:off x="1980885" y="983376"/>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die out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39" name="TextBox 38"/>
          <p:cNvSpPr txBox="1"/>
          <p:nvPr/>
        </p:nvSpPr>
        <p:spPr>
          <a:xfrm>
            <a:off x="1980887" y="1403506"/>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 peace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0" name="TextBox 39"/>
          <p:cNvSpPr txBox="1"/>
          <p:nvPr/>
        </p:nvSpPr>
        <p:spPr>
          <a:xfrm>
            <a:off x="1968531" y="1848347"/>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 danger</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1" name="TextBox 40"/>
          <p:cNvSpPr txBox="1"/>
          <p:nvPr/>
        </p:nvSpPr>
        <p:spPr>
          <a:xfrm>
            <a:off x="1968529" y="2219050"/>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 relief</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2" name="TextBox 41"/>
          <p:cNvSpPr txBox="1"/>
          <p:nvPr/>
        </p:nvSpPr>
        <p:spPr>
          <a:xfrm>
            <a:off x="1943814" y="2602110"/>
            <a:ext cx="3246022"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burst into laughter</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3" name="TextBox 42"/>
          <p:cNvSpPr txBox="1"/>
          <p:nvPr/>
        </p:nvSpPr>
        <p:spPr>
          <a:xfrm>
            <a:off x="1943816" y="2972813"/>
            <a:ext cx="2764108"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protect…from…</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4" name="TextBox 43"/>
          <p:cNvSpPr txBox="1"/>
          <p:nvPr/>
        </p:nvSpPr>
        <p:spPr>
          <a:xfrm>
            <a:off x="1919100" y="3380586"/>
            <a:ext cx="2652898"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pay attention to </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5" name="TextBox 44"/>
          <p:cNvSpPr txBox="1"/>
          <p:nvPr/>
        </p:nvSpPr>
        <p:spPr>
          <a:xfrm>
            <a:off x="1906745" y="3776003"/>
            <a:ext cx="3431373"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come into being</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6" name="TextBox 45"/>
          <p:cNvSpPr txBox="1"/>
          <p:nvPr/>
        </p:nvSpPr>
        <p:spPr>
          <a:xfrm>
            <a:off x="1919103" y="4159062"/>
            <a:ext cx="233162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according to </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7" name="TextBox 46"/>
          <p:cNvSpPr txBox="1"/>
          <p:nvPr/>
        </p:nvSpPr>
        <p:spPr>
          <a:xfrm>
            <a:off x="1943816" y="4554479"/>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so that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8" name="TextBox 47"/>
          <p:cNvSpPr txBox="1"/>
          <p:nvPr/>
        </p:nvSpPr>
        <p:spPr>
          <a:xfrm>
            <a:off x="1943814" y="4974607"/>
            <a:ext cx="2640540"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appreciate doing   </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49" name="TextBox 48"/>
          <p:cNvSpPr txBox="1"/>
          <p:nvPr/>
        </p:nvSpPr>
        <p:spPr>
          <a:xfrm>
            <a:off x="1956169" y="5370023"/>
            <a:ext cx="314717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succeed in doing </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0" name="TextBox 49"/>
          <p:cNvSpPr txBox="1"/>
          <p:nvPr/>
        </p:nvSpPr>
        <p:spPr>
          <a:xfrm>
            <a:off x="1956171" y="5777797"/>
            <a:ext cx="2541687"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do harm to </a:t>
            </a:r>
            <a:r>
              <a:rPr lang="en-US" altLang="zh-CN" sz="2800" dirty="0" err="1">
                <a:solidFill>
                  <a:srgbClr val="FF0000"/>
                </a:solidFill>
                <a:latin typeface="Calibri" panose="020F0502020204030204" pitchFamily="34" charset="0"/>
                <a:cs typeface="Times New Roman" panose="02020603050405020304" pitchFamily="18" charset="0"/>
              </a:rPr>
              <a:t>sth</a:t>
            </a:r>
            <a:r>
              <a:rPr lang="en-US" altLang="zh-CN" sz="2800" dirty="0">
                <a:solidFill>
                  <a:srgbClr val="FF0000"/>
                </a:solidFill>
                <a:latin typeface="Calibri" panose="020F0502020204030204" pitchFamily="34" charset="0"/>
                <a:cs typeface="Times New Roman" panose="02020603050405020304" pitchFamily="18" charset="0"/>
              </a:rPr>
              <a:t> </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51" name="TextBox 50"/>
          <p:cNvSpPr txBox="1"/>
          <p:nvPr/>
        </p:nvSpPr>
        <p:spPr>
          <a:xfrm>
            <a:off x="2005596" y="6111430"/>
            <a:ext cx="2381053"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 the wild</a:t>
            </a:r>
            <a:endParaRPr lang="zh-CN" altLang="en-US" sz="2800" dirty="0">
              <a:solidFill>
                <a:srgbClr val="FF0000"/>
              </a:solidFill>
              <a:latin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15997"/>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432420"/>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同反义词</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315998"/>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797346"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673521" y="2555825"/>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673521" y="418781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786459"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662634" y="576080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268800"/>
            <a:ext cx="762000" cy="746760"/>
          </a:xfrm>
          <a:prstGeom prst="rect">
            <a:avLst/>
          </a:prstGeom>
        </p:spPr>
      </p:pic>
      <p:sp>
        <p:nvSpPr>
          <p:cNvPr id="26" name="TextBox 25"/>
          <p:cNvSpPr txBox="1"/>
          <p:nvPr/>
        </p:nvSpPr>
        <p:spPr>
          <a:xfrm>
            <a:off x="1402544" y="967204"/>
            <a:ext cx="3750224" cy="5927264"/>
          </a:xfrm>
          <a:prstGeom prst="rect">
            <a:avLst/>
          </a:prstGeom>
          <a:noFill/>
        </p:spPr>
        <p:txBody>
          <a:bodyPr wrap="square" rtlCol="0">
            <a:spAutoFit/>
          </a:bodyPr>
          <a:lstStyle/>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domestic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increase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gain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out of danger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react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sympathy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influence</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acknowledge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 fail</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 safe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 come into existence                       </a:t>
            </a:r>
          </a:p>
          <a:p>
            <a:pPr marL="342900" indent="-342900">
              <a:lnSpc>
                <a:spcPts val="3500"/>
              </a:lnSpc>
              <a:buAutoNum type="arabicPeriod"/>
            </a:pPr>
            <a:r>
              <a:rPr lang="en-US" altLang="zh-CN" sz="2800" dirty="0">
                <a:latin typeface="Calibri" panose="020F0502020204030204" pitchFamily="34" charset="0"/>
                <a:cs typeface="Times New Roman" panose="02020603050405020304" pitchFamily="18" charset="0"/>
              </a:rPr>
              <a:t>benefit</a:t>
            </a:r>
          </a:p>
          <a:p>
            <a:pPr marL="342900" indent="-342900">
              <a:lnSpc>
                <a:spcPts val="3500"/>
              </a:lnSpc>
            </a:pPr>
            <a:r>
              <a:rPr lang="en-US" altLang="zh-CN" sz="2800" dirty="0">
                <a:latin typeface="Calibri" panose="020F0502020204030204" pitchFamily="34" charset="0"/>
                <a:cs typeface="Times New Roman" panose="02020603050405020304" pitchFamily="18" charset="0"/>
              </a:rPr>
              <a:t>13. violent</a:t>
            </a:r>
          </a:p>
        </p:txBody>
      </p:sp>
      <p:sp>
        <p:nvSpPr>
          <p:cNvPr id="27" name="TextBox 26"/>
          <p:cNvSpPr txBox="1"/>
          <p:nvPr/>
        </p:nvSpPr>
        <p:spPr>
          <a:xfrm>
            <a:off x="6827108" y="999038"/>
            <a:ext cx="3152799" cy="5927264"/>
          </a:xfrm>
          <a:prstGeom prst="rect">
            <a:avLst/>
          </a:prstGeom>
          <a:noFill/>
        </p:spPr>
        <p:txBody>
          <a:bodyPr wrap="square" rtlCol="0">
            <a:spAutoFit/>
          </a:bodyPr>
          <a:lstStyle>
            <a:defPPr>
              <a:defRPr lang="zh-CN"/>
            </a:defPPr>
            <a:lvl1pPr marL="342900" indent="-342900">
              <a:lnSpc>
                <a:spcPts val="3500"/>
              </a:lnSpc>
              <a:buAutoNum type="arabicPeriod"/>
              <a:defRPr sz="2800">
                <a:latin typeface="Calibri" panose="020F0502020204030204" pitchFamily="34" charset="0"/>
                <a:cs typeface="Times New Roman" panose="02020603050405020304" pitchFamily="18" charset="0"/>
              </a:defRPr>
            </a:lvl1pPr>
          </a:lstStyle>
          <a:p>
            <a:r>
              <a:rPr lang="en-US" altLang="zh-CN" dirty="0">
                <a:solidFill>
                  <a:srgbClr val="FF0000"/>
                </a:solidFill>
              </a:rPr>
              <a:t>decrease  </a:t>
            </a:r>
          </a:p>
          <a:p>
            <a:r>
              <a:rPr lang="en-US" altLang="zh-CN" dirty="0">
                <a:solidFill>
                  <a:srgbClr val="FF0000"/>
                </a:solidFill>
              </a:rPr>
              <a:t>respond  </a:t>
            </a:r>
          </a:p>
          <a:p>
            <a:r>
              <a:rPr lang="en-US" altLang="zh-CN" dirty="0">
                <a:solidFill>
                  <a:srgbClr val="FF0000"/>
                </a:solidFill>
              </a:rPr>
              <a:t>wild                                                 </a:t>
            </a:r>
          </a:p>
          <a:p>
            <a:r>
              <a:rPr lang="en-US" altLang="zh-CN" dirty="0">
                <a:solidFill>
                  <a:srgbClr val="FF0000"/>
                </a:solidFill>
              </a:rPr>
              <a:t>mercy                     </a:t>
            </a:r>
          </a:p>
          <a:p>
            <a:r>
              <a:rPr lang="en-US" altLang="zh-CN" dirty="0">
                <a:solidFill>
                  <a:srgbClr val="FF0000"/>
                </a:solidFill>
              </a:rPr>
              <a:t>succeed                     </a:t>
            </a:r>
          </a:p>
          <a:p>
            <a:r>
              <a:rPr lang="en-US" altLang="zh-CN" dirty="0">
                <a:solidFill>
                  <a:srgbClr val="FF0000"/>
                </a:solidFill>
              </a:rPr>
              <a:t>loss                        </a:t>
            </a:r>
          </a:p>
          <a:p>
            <a:r>
              <a:rPr lang="en-US" altLang="zh-CN" dirty="0">
                <a:solidFill>
                  <a:srgbClr val="FF0000"/>
                </a:solidFill>
              </a:rPr>
              <a:t>harm</a:t>
            </a:r>
          </a:p>
          <a:p>
            <a:r>
              <a:rPr lang="en-US" altLang="zh-CN" dirty="0">
                <a:solidFill>
                  <a:srgbClr val="FF0000"/>
                </a:solidFill>
              </a:rPr>
              <a:t>fierce                      </a:t>
            </a:r>
          </a:p>
          <a:p>
            <a:r>
              <a:rPr lang="en-US" altLang="zh-CN" dirty="0">
                <a:solidFill>
                  <a:srgbClr val="FF0000"/>
                </a:solidFill>
              </a:rPr>
              <a:t>appreciate</a:t>
            </a:r>
          </a:p>
          <a:p>
            <a:r>
              <a:rPr lang="en-US" altLang="zh-CN" dirty="0">
                <a:solidFill>
                  <a:srgbClr val="FF0000"/>
                </a:solidFill>
              </a:rPr>
              <a:t>in danger                                             </a:t>
            </a:r>
          </a:p>
          <a:p>
            <a:r>
              <a:rPr lang="en-US" altLang="zh-CN" dirty="0">
                <a:solidFill>
                  <a:srgbClr val="FF0000"/>
                </a:solidFill>
              </a:rPr>
              <a:t>affect  </a:t>
            </a:r>
          </a:p>
          <a:p>
            <a:r>
              <a:rPr lang="en-US" altLang="zh-CN" dirty="0">
                <a:solidFill>
                  <a:srgbClr val="FF0000"/>
                </a:solidFill>
              </a:rPr>
              <a:t>secure</a:t>
            </a:r>
          </a:p>
          <a:p>
            <a:pPr>
              <a:buNone/>
            </a:pPr>
            <a:r>
              <a:rPr lang="en-US" altLang="zh-CN" dirty="0">
                <a:solidFill>
                  <a:srgbClr val="FF0000"/>
                </a:solidFill>
              </a:rPr>
              <a:t>13. come into being</a:t>
            </a:r>
          </a:p>
        </p:txBody>
      </p:sp>
      <p:cxnSp>
        <p:nvCxnSpPr>
          <p:cNvPr id="29" name="直接箭头连接符 28"/>
          <p:cNvCxnSpPr/>
          <p:nvPr/>
        </p:nvCxnSpPr>
        <p:spPr>
          <a:xfrm>
            <a:off x="3200400" y="1260389"/>
            <a:ext cx="3719384" cy="9144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flipV="1">
            <a:off x="3113903" y="1334530"/>
            <a:ext cx="3781167" cy="383059"/>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p:nvPr/>
        </p:nvCxnSpPr>
        <p:spPr>
          <a:xfrm>
            <a:off x="2681416" y="2100649"/>
            <a:ext cx="4213654" cy="1309816"/>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35" name="直接箭头连接符 34"/>
          <p:cNvCxnSpPr/>
          <p:nvPr/>
        </p:nvCxnSpPr>
        <p:spPr>
          <a:xfrm>
            <a:off x="3731741" y="2619632"/>
            <a:ext cx="3163329" cy="2656703"/>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p:nvPr/>
        </p:nvCxnSpPr>
        <p:spPr>
          <a:xfrm flipV="1">
            <a:off x="2557849" y="1754659"/>
            <a:ext cx="4399005" cy="1285103"/>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4" name="直接箭头连接符 53"/>
          <p:cNvCxnSpPr/>
          <p:nvPr/>
        </p:nvCxnSpPr>
        <p:spPr>
          <a:xfrm flipV="1">
            <a:off x="3237470" y="2631989"/>
            <a:ext cx="3657600" cy="87733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p:nvPr/>
        </p:nvCxnSpPr>
        <p:spPr>
          <a:xfrm>
            <a:off x="3323968" y="3966519"/>
            <a:ext cx="3620529" cy="1742303"/>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58" name="直接箭头连接符 57"/>
          <p:cNvCxnSpPr/>
          <p:nvPr/>
        </p:nvCxnSpPr>
        <p:spPr>
          <a:xfrm>
            <a:off x="3768811" y="4349578"/>
            <a:ext cx="3126259" cy="518984"/>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60" name="直接箭头连接符 59"/>
          <p:cNvCxnSpPr/>
          <p:nvPr/>
        </p:nvCxnSpPr>
        <p:spPr>
          <a:xfrm flipV="1">
            <a:off x="2372497" y="3076832"/>
            <a:ext cx="4436076" cy="175466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62" name="直接箭头连接符 61"/>
          <p:cNvCxnSpPr/>
          <p:nvPr/>
        </p:nvCxnSpPr>
        <p:spPr>
          <a:xfrm>
            <a:off x="2619632" y="5288692"/>
            <a:ext cx="4250725" cy="790832"/>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64" name="直接箭头连接符 63"/>
          <p:cNvCxnSpPr/>
          <p:nvPr/>
        </p:nvCxnSpPr>
        <p:spPr>
          <a:xfrm>
            <a:off x="4819135" y="5758249"/>
            <a:ext cx="2125362" cy="803189"/>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66" name="直接箭头连接符 65"/>
          <p:cNvCxnSpPr>
            <a:endCxn id="27" idx="1"/>
          </p:cNvCxnSpPr>
          <p:nvPr/>
        </p:nvCxnSpPr>
        <p:spPr>
          <a:xfrm flipV="1">
            <a:off x="3064476" y="3962670"/>
            <a:ext cx="3762632" cy="2228065"/>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68" name="直接箭头连接符 67"/>
          <p:cNvCxnSpPr/>
          <p:nvPr/>
        </p:nvCxnSpPr>
        <p:spPr>
          <a:xfrm flipV="1">
            <a:off x="3052119" y="4423719"/>
            <a:ext cx="3781167" cy="2211859"/>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linds(horizont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linds(horizont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blinds(horizontal)">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blinds(horizontal)">
                                      <p:cBhvr>
                                        <p:cTn id="22" dur="500"/>
                                        <p:tgtEl>
                                          <p:spTgt spid="3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blinds(horizontal)">
                                      <p:cBhvr>
                                        <p:cTn id="27" dur="500"/>
                                        <p:tgtEl>
                                          <p:spTgt spid="5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blinds(horizontal)">
                                      <p:cBhvr>
                                        <p:cTn id="32" dur="500"/>
                                        <p:tgtEl>
                                          <p:spTgt spid="5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blinds(horizontal)">
                                      <p:cBhvr>
                                        <p:cTn id="37" dur="500"/>
                                        <p:tgtEl>
                                          <p:spTgt spid="5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8"/>
                                        </p:tgtEl>
                                        <p:attrNameLst>
                                          <p:attrName>style.visibility</p:attrName>
                                        </p:attrNameLst>
                                      </p:cBhvr>
                                      <p:to>
                                        <p:strVal val="visible"/>
                                      </p:to>
                                    </p:set>
                                    <p:animEffect transition="in" filter="blinds(horizontal)">
                                      <p:cBhvr>
                                        <p:cTn id="42" dur="500"/>
                                        <p:tgtEl>
                                          <p:spTgt spid="5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animEffect transition="in" filter="blinds(horizontal)">
                                      <p:cBhvr>
                                        <p:cTn id="47" dur="500"/>
                                        <p:tgtEl>
                                          <p:spTgt spid="60"/>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62"/>
                                        </p:tgtEl>
                                        <p:attrNameLst>
                                          <p:attrName>style.visibility</p:attrName>
                                        </p:attrNameLst>
                                      </p:cBhvr>
                                      <p:to>
                                        <p:strVal val="visible"/>
                                      </p:to>
                                    </p:set>
                                    <p:animEffect transition="in" filter="blinds(horizontal)">
                                      <p:cBhvr>
                                        <p:cTn id="52" dur="500"/>
                                        <p:tgtEl>
                                          <p:spTgt spid="6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64"/>
                                        </p:tgtEl>
                                        <p:attrNameLst>
                                          <p:attrName>style.visibility</p:attrName>
                                        </p:attrNameLst>
                                      </p:cBhvr>
                                      <p:to>
                                        <p:strVal val="visible"/>
                                      </p:to>
                                    </p:set>
                                    <p:animEffect transition="in" filter="blinds(horizontal)">
                                      <p:cBhvr>
                                        <p:cTn id="57" dur="500"/>
                                        <p:tgtEl>
                                          <p:spTgt spid="6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66"/>
                                        </p:tgtEl>
                                        <p:attrNameLst>
                                          <p:attrName>style.visibility</p:attrName>
                                        </p:attrNameLst>
                                      </p:cBhvr>
                                      <p:to>
                                        <p:strVal val="visible"/>
                                      </p:to>
                                    </p:set>
                                    <p:animEffect transition="in" filter="blinds(horizontal)">
                                      <p:cBhvr>
                                        <p:cTn id="62" dur="500"/>
                                        <p:tgtEl>
                                          <p:spTgt spid="6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68"/>
                                        </p:tgtEl>
                                        <p:attrNameLst>
                                          <p:attrName>style.visibility</p:attrName>
                                        </p:attrNameLst>
                                      </p:cBhvr>
                                      <p:to>
                                        <p:strVal val="visible"/>
                                      </p:to>
                                    </p:set>
                                    <p:animEffect transition="in" filter="blinds(horizontal)">
                                      <p:cBhvr>
                                        <p:cTn id="67"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1214"/>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209994"/>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词汇释义</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81215"/>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426636" y="2456654"/>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302811" y="2148044"/>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302811" y="3780036"/>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415749" y="4029644"/>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291924" y="5353026"/>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34017"/>
            <a:ext cx="762000" cy="746760"/>
          </a:xfrm>
          <a:prstGeom prst="rect">
            <a:avLst/>
          </a:prstGeom>
        </p:spPr>
      </p:pic>
      <p:sp>
        <p:nvSpPr>
          <p:cNvPr id="12" name="TextBox 11"/>
          <p:cNvSpPr txBox="1"/>
          <p:nvPr/>
        </p:nvSpPr>
        <p:spPr>
          <a:xfrm>
            <a:off x="416074" y="781234"/>
            <a:ext cx="12044031" cy="5688965"/>
          </a:xfrm>
          <a:prstGeom prst="rect">
            <a:avLst/>
          </a:prstGeom>
          <a:noFill/>
        </p:spPr>
        <p:txBody>
          <a:bodyPr wrap="square" rtlCol="0">
            <a:spAutoFit/>
          </a:bodyPr>
          <a:lstStyle>
            <a:defPPr>
              <a:defRPr lang="zh-CN"/>
            </a:defPPr>
            <a:lvl1pPr marL="342900" indent="-342900">
              <a:lnSpc>
                <a:spcPts val="3500"/>
              </a:lnSpc>
              <a:buAutoNum type="arabicPeriod"/>
              <a:defRPr sz="2800">
                <a:latin typeface="Calibri" panose="020F0502020204030204" pitchFamily="34" charset="0"/>
                <a:cs typeface="Times New Roman" panose="02020603050405020304" pitchFamily="18" charset="0"/>
              </a:defRPr>
            </a:lvl1pPr>
          </a:lstStyle>
          <a:p>
            <a:pPr>
              <a:lnSpc>
                <a:spcPct val="130000"/>
              </a:lnSpc>
            </a:pPr>
            <a:r>
              <a:rPr lang="en-US" altLang="zh-CN" dirty="0"/>
              <a:t>_______________ disappear gradually or forever</a:t>
            </a:r>
          </a:p>
          <a:p>
            <a:pPr>
              <a:lnSpc>
                <a:spcPct val="130000"/>
              </a:lnSpc>
            </a:pPr>
            <a:r>
              <a:rPr lang="en-US" altLang="zh-CN" dirty="0"/>
              <a:t>_______________ look for</a:t>
            </a:r>
          </a:p>
          <a:p>
            <a:pPr>
              <a:lnSpc>
                <a:spcPct val="130000"/>
              </a:lnSpc>
            </a:pPr>
            <a:r>
              <a:rPr lang="en-US" altLang="zh-CN" dirty="0"/>
              <a:t>_______________ react to</a:t>
            </a:r>
          </a:p>
          <a:p>
            <a:pPr>
              <a:lnSpc>
                <a:spcPct val="130000"/>
              </a:lnSpc>
            </a:pPr>
            <a:r>
              <a:rPr lang="en-US" altLang="zh-CN" dirty="0"/>
              <a:t>_______________ in a state of feeling relieved or pressure lessened</a:t>
            </a:r>
          </a:p>
          <a:p>
            <a:pPr>
              <a:lnSpc>
                <a:spcPct val="130000"/>
              </a:lnSpc>
            </a:pPr>
            <a:r>
              <a:rPr lang="en-US" altLang="zh-CN" dirty="0"/>
              <a:t>_______________ break into laughter</a:t>
            </a:r>
          </a:p>
          <a:p>
            <a:pPr>
              <a:lnSpc>
                <a:spcPct val="130000"/>
              </a:lnSpc>
            </a:pPr>
            <a:r>
              <a:rPr lang="en-US" altLang="zh-CN" dirty="0"/>
              <a:t>_______________ shelter…from…; defend…from…</a:t>
            </a:r>
          </a:p>
          <a:p>
            <a:pPr>
              <a:lnSpc>
                <a:spcPct val="130000"/>
              </a:lnSpc>
            </a:pPr>
            <a:r>
              <a:rPr lang="en-US" altLang="zh-CN" dirty="0"/>
              <a:t>_______________ influence; move or touch </a:t>
            </a:r>
            <a:r>
              <a:rPr lang="en-US" altLang="zh-CN" dirty="0" err="1"/>
              <a:t>sb</a:t>
            </a:r>
            <a:r>
              <a:rPr lang="en-US" altLang="zh-CN" dirty="0"/>
              <a:t> </a:t>
            </a:r>
          </a:p>
          <a:p>
            <a:pPr>
              <a:lnSpc>
                <a:spcPct val="130000"/>
              </a:lnSpc>
            </a:pPr>
            <a:r>
              <a:rPr lang="en-US" altLang="zh-CN" dirty="0"/>
              <a:t>_______________ be grateful to </a:t>
            </a:r>
            <a:r>
              <a:rPr lang="en-US" altLang="zh-CN" dirty="0" err="1"/>
              <a:t>sb</a:t>
            </a:r>
            <a:r>
              <a:rPr lang="en-US" altLang="zh-CN" dirty="0"/>
              <a:t> for </a:t>
            </a:r>
            <a:r>
              <a:rPr lang="en-US" altLang="zh-CN" dirty="0" err="1"/>
              <a:t>sth</a:t>
            </a:r>
            <a:r>
              <a:rPr lang="en-US" altLang="zh-CN" dirty="0"/>
              <a:t> </a:t>
            </a:r>
          </a:p>
          <a:p>
            <a:pPr>
              <a:lnSpc>
                <a:spcPct val="130000"/>
              </a:lnSpc>
            </a:pPr>
            <a:r>
              <a:rPr lang="en-US" altLang="zh-CN" dirty="0"/>
              <a:t>_______________ take on </a:t>
            </a:r>
            <a:r>
              <a:rPr lang="en-US" altLang="zh-CN" dirty="0" err="1"/>
              <a:t>sb</a:t>
            </a:r>
            <a:r>
              <a:rPr lang="en-US" altLang="zh-CN" dirty="0"/>
              <a:t> as a worker; use </a:t>
            </a:r>
            <a:r>
              <a:rPr lang="en-US" altLang="zh-CN" dirty="0" err="1"/>
              <a:t>sth</a:t>
            </a:r>
            <a:r>
              <a:rPr lang="en-US" altLang="zh-CN" dirty="0"/>
              <a:t> for a particular purpose </a:t>
            </a:r>
          </a:p>
          <a:p>
            <a:pPr>
              <a:lnSpc>
                <a:spcPct val="130000"/>
              </a:lnSpc>
            </a:pPr>
            <a:r>
              <a:rPr lang="en-US" altLang="zh-CN" dirty="0"/>
              <a:t>______________  hold </a:t>
            </a:r>
            <a:r>
              <a:rPr lang="en-US" altLang="zh-CN" dirty="0" err="1"/>
              <a:t>sth</a:t>
            </a:r>
            <a:r>
              <a:rPr lang="en-US" altLang="zh-CN" dirty="0"/>
              <a:t>; include </a:t>
            </a:r>
            <a:r>
              <a:rPr lang="en-US" altLang="zh-CN" dirty="0" err="1"/>
              <a:t>sth</a:t>
            </a:r>
            <a:r>
              <a:rPr lang="en-US" altLang="zh-CN" dirty="0"/>
              <a:t>; hold back </a:t>
            </a:r>
          </a:p>
        </p:txBody>
      </p:sp>
      <p:sp>
        <p:nvSpPr>
          <p:cNvPr id="15" name="TextBox 14"/>
          <p:cNvSpPr txBox="1"/>
          <p:nvPr/>
        </p:nvSpPr>
        <p:spPr>
          <a:xfrm>
            <a:off x="769329" y="780847"/>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die out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16" name="TextBox 15"/>
          <p:cNvSpPr txBox="1"/>
          <p:nvPr/>
        </p:nvSpPr>
        <p:spPr>
          <a:xfrm>
            <a:off x="772439" y="1333284"/>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hunt for </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17" name="TextBox 16"/>
          <p:cNvSpPr txBox="1"/>
          <p:nvPr/>
        </p:nvSpPr>
        <p:spPr>
          <a:xfrm>
            <a:off x="769658" y="1919041"/>
            <a:ext cx="2541702"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respond to</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18" name="TextBox 17"/>
          <p:cNvSpPr txBox="1"/>
          <p:nvPr/>
        </p:nvSpPr>
        <p:spPr>
          <a:xfrm>
            <a:off x="772161" y="2486302"/>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in relief</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19" name="TextBox 18"/>
          <p:cNvSpPr txBox="1"/>
          <p:nvPr/>
        </p:nvSpPr>
        <p:spPr>
          <a:xfrm>
            <a:off x="766548" y="3021247"/>
            <a:ext cx="3530230"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burst into laughter</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0" name="TextBox 19"/>
          <p:cNvSpPr txBox="1"/>
          <p:nvPr/>
        </p:nvSpPr>
        <p:spPr>
          <a:xfrm>
            <a:off x="763921" y="3585762"/>
            <a:ext cx="2747639"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protect…from</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4" name="TextBox 23"/>
          <p:cNvSpPr txBox="1"/>
          <p:nvPr/>
        </p:nvSpPr>
        <p:spPr>
          <a:xfrm>
            <a:off x="763924" y="4129202"/>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affect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5" name="TextBox 24"/>
          <p:cNvSpPr txBox="1"/>
          <p:nvPr/>
        </p:nvSpPr>
        <p:spPr>
          <a:xfrm>
            <a:off x="778530" y="4687744"/>
            <a:ext cx="1981516"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appreciate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6" name="TextBox 25"/>
          <p:cNvSpPr txBox="1"/>
          <p:nvPr/>
        </p:nvSpPr>
        <p:spPr>
          <a:xfrm>
            <a:off x="766173" y="5233673"/>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employ</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27" name="TextBox 26"/>
          <p:cNvSpPr txBox="1"/>
          <p:nvPr/>
        </p:nvSpPr>
        <p:spPr>
          <a:xfrm>
            <a:off x="886398" y="5799081"/>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contain</a:t>
            </a:r>
            <a:endParaRPr lang="zh-CN" altLang="en-US" sz="2800" dirty="0">
              <a:solidFill>
                <a:srgbClr val="FF0000"/>
              </a:solidFill>
              <a:latin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4" grpId="0"/>
      <p:bldP spid="25" grpId="0"/>
      <p:bldP spid="26" grpId="0"/>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1214"/>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209994"/>
            <a:ext cx="143629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r>
              <a:rPr lang="zh-CN" altLang="en-US" sz="2800" dirty="0">
                <a:solidFill>
                  <a:schemeClr val="bg1"/>
                </a:solidFill>
                <a:latin typeface="Arial" panose="020B0604020202020204"/>
                <a:ea typeface="微软雅黑" panose="020B0503020204020204" charset="-122"/>
                <a:sym typeface="Arial" panose="020B0604020202020204"/>
              </a:rPr>
              <a:t>话题词汇</a:t>
            </a:r>
          </a:p>
        </p:txBody>
      </p:sp>
      <p:sp>
        <p:nvSpPr>
          <p:cNvPr id="23" name="平行四边形 22"/>
          <p:cNvSpPr/>
          <p:nvPr/>
        </p:nvSpPr>
        <p:spPr>
          <a:xfrm>
            <a:off x="3750119" y="81215"/>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34017"/>
            <a:ext cx="762000" cy="746760"/>
          </a:xfrm>
          <a:prstGeom prst="rect">
            <a:avLst/>
          </a:prstGeom>
        </p:spPr>
      </p:pic>
      <p:sp>
        <p:nvSpPr>
          <p:cNvPr id="28" name="矩形 27"/>
          <p:cNvSpPr/>
          <p:nvPr/>
        </p:nvSpPr>
        <p:spPr>
          <a:xfrm>
            <a:off x="361315" y="1007475"/>
            <a:ext cx="4299045" cy="7727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Calibri" panose="020F0502020204030204" pitchFamily="34" charset="0"/>
                <a:cs typeface="Times New Roman" panose="02020603050405020304" pitchFamily="18" charset="0"/>
              </a:rPr>
              <a:t>Dangerous situation of wildlife</a:t>
            </a:r>
          </a:p>
        </p:txBody>
      </p:sp>
      <p:sp>
        <p:nvSpPr>
          <p:cNvPr id="29" name="矩形 28"/>
          <p:cNvSpPr/>
          <p:nvPr/>
        </p:nvSpPr>
        <p:spPr>
          <a:xfrm>
            <a:off x="4928870" y="1007745"/>
            <a:ext cx="6441440" cy="829945"/>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die out; decrease; threaten; in danger of; endanger</a:t>
            </a:r>
          </a:p>
        </p:txBody>
      </p:sp>
      <p:sp>
        <p:nvSpPr>
          <p:cNvPr id="8" name="矩形 7"/>
          <p:cNvSpPr/>
          <p:nvPr/>
        </p:nvSpPr>
        <p:spPr>
          <a:xfrm>
            <a:off x="328930" y="2344420"/>
            <a:ext cx="4298950" cy="7734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Calibri" panose="020F0502020204030204" pitchFamily="34" charset="0"/>
                <a:cs typeface="Times New Roman" panose="02020603050405020304" pitchFamily="18" charset="0"/>
              </a:rPr>
              <a:t>Causes of endangerment</a:t>
            </a:r>
            <a:endParaRPr lang="zh-CN" altLang="en-US" sz="2400" dirty="0">
              <a:latin typeface="Calibri" panose="020F0502020204030204" pitchFamily="34" charset="0"/>
              <a:cs typeface="Times New Roman" panose="02020603050405020304" pitchFamily="18" charset="0"/>
            </a:endParaRPr>
          </a:p>
        </p:txBody>
      </p:sp>
      <p:sp>
        <p:nvSpPr>
          <p:cNvPr id="9" name="矩形 8"/>
          <p:cNvSpPr/>
          <p:nvPr/>
        </p:nvSpPr>
        <p:spPr>
          <a:xfrm>
            <a:off x="4950460" y="2500630"/>
            <a:ext cx="6449695" cy="460375"/>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loss; habitat; without mercy; hunt; harm</a:t>
            </a:r>
          </a:p>
        </p:txBody>
      </p:sp>
      <p:sp>
        <p:nvSpPr>
          <p:cNvPr id="10" name="矩形 9"/>
          <p:cNvSpPr/>
          <p:nvPr/>
        </p:nvSpPr>
        <p:spPr>
          <a:xfrm>
            <a:off x="328930" y="3803015"/>
            <a:ext cx="4298950" cy="772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Calibri" panose="020F0502020204030204" pitchFamily="34" charset="0"/>
                <a:cs typeface="Times New Roman" panose="02020603050405020304" pitchFamily="18" charset="0"/>
              </a:rPr>
              <a:t>Measures of wildlife protection</a:t>
            </a:r>
            <a:endParaRPr lang="zh-CN" altLang="en-US" sz="2400" dirty="0">
              <a:latin typeface="Calibri" panose="020F0502020204030204" pitchFamily="34" charset="0"/>
              <a:cs typeface="Times New Roman" panose="02020603050405020304" pitchFamily="18" charset="0"/>
            </a:endParaRPr>
          </a:p>
        </p:txBody>
      </p:sp>
      <p:sp>
        <p:nvSpPr>
          <p:cNvPr id="11" name="矩形 10"/>
          <p:cNvSpPr/>
          <p:nvPr/>
        </p:nvSpPr>
        <p:spPr>
          <a:xfrm>
            <a:off x="4928870" y="3589655"/>
            <a:ext cx="6441440" cy="1198880"/>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nature reserve; protection zone; appreciate the importance of; protect…from…; pay attention to; inspect; employ; affect</a:t>
            </a:r>
          </a:p>
        </p:txBody>
      </p:sp>
      <p:sp>
        <p:nvSpPr>
          <p:cNvPr id="13" name="矩形 12"/>
          <p:cNvSpPr/>
          <p:nvPr/>
        </p:nvSpPr>
        <p:spPr>
          <a:xfrm>
            <a:off x="276860" y="5287645"/>
            <a:ext cx="4298950" cy="7785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Calibri" panose="020F0502020204030204" pitchFamily="34" charset="0"/>
                <a:cs typeface="Times New Roman" panose="02020603050405020304" pitchFamily="18" charset="0"/>
              </a:rPr>
              <a:t>Effects of wildlife protection </a:t>
            </a:r>
            <a:endParaRPr lang="zh-CN" altLang="en-US" sz="2400" dirty="0">
              <a:latin typeface="Calibri" panose="020F0502020204030204" pitchFamily="34" charset="0"/>
              <a:cs typeface="Times New Roman" panose="02020603050405020304" pitchFamily="18" charset="0"/>
            </a:endParaRPr>
          </a:p>
        </p:txBody>
      </p:sp>
      <p:sp>
        <p:nvSpPr>
          <p:cNvPr id="14" name="矩形 13"/>
          <p:cNvSpPr/>
          <p:nvPr/>
        </p:nvSpPr>
        <p:spPr>
          <a:xfrm>
            <a:off x="4899025" y="5236210"/>
            <a:ext cx="6471285" cy="829945"/>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in relief; burst into laughter; powerful; succeed; a secure income; </a:t>
            </a: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ldLvl="0" animBg="1"/>
      <p:bldP spid="9" grpId="0" bldLvl="0" animBg="1"/>
      <p:bldP spid="11" grpId="0" bldLvl="0" animBg="1"/>
      <p:bldP spid="14"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397095"/>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652817" y="525875"/>
            <a:ext cx="143629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r>
              <a:rPr lang="zh-CN" altLang="en-US" sz="2800" dirty="0">
                <a:solidFill>
                  <a:schemeClr val="bg1"/>
                </a:solidFill>
                <a:latin typeface="Arial" panose="020B0604020202020204"/>
                <a:ea typeface="微软雅黑" panose="020B0503020204020204" charset="-122"/>
                <a:sym typeface="Arial" panose="020B0604020202020204"/>
              </a:rPr>
              <a:t>佳句赏析</a:t>
            </a:r>
          </a:p>
        </p:txBody>
      </p:sp>
      <p:sp>
        <p:nvSpPr>
          <p:cNvPr id="23" name="平行四边形 22"/>
          <p:cNvSpPr/>
          <p:nvPr/>
        </p:nvSpPr>
        <p:spPr>
          <a:xfrm>
            <a:off x="3750119" y="397096"/>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3"/>
          <a:stretch>
            <a:fillRect/>
          </a:stretch>
        </p:blipFill>
        <p:spPr>
          <a:xfrm>
            <a:off x="327660" y="349898"/>
            <a:ext cx="762000" cy="746760"/>
          </a:xfrm>
          <a:prstGeom prst="rect">
            <a:avLst/>
          </a:prstGeom>
        </p:spPr>
      </p:pic>
      <p:sp>
        <p:nvSpPr>
          <p:cNvPr id="13" name="TextBox 12"/>
          <p:cNvSpPr txBox="1"/>
          <p:nvPr/>
        </p:nvSpPr>
        <p:spPr>
          <a:xfrm>
            <a:off x="460375" y="1442085"/>
            <a:ext cx="11534140" cy="4831080"/>
          </a:xfrm>
          <a:prstGeom prst="rect">
            <a:avLst/>
          </a:prstGeom>
          <a:noFill/>
        </p:spPr>
        <p:txBody>
          <a:bodyPr wrap="square" rtlCol="0">
            <a:spAutoFit/>
          </a:bodyPr>
          <a:lstStyle/>
          <a:p>
            <a:r>
              <a:rPr lang="en-US" sz="2800" dirty="0">
                <a:latin typeface="Calibri" panose="020F0502020204030204" pitchFamily="34" charset="0"/>
              </a:rPr>
              <a:t>1. Life is too ironic - it takes sadness to know what happiness is, noise </a:t>
            </a:r>
            <a:r>
              <a:rPr lang="en-US" sz="2800" dirty="0" err="1">
                <a:latin typeface="Calibri" panose="020F0502020204030204" pitchFamily="34" charset="0"/>
              </a:rPr>
              <a:t>to___________silence</a:t>
            </a:r>
            <a:r>
              <a:rPr lang="en-US" sz="2800" dirty="0">
                <a:latin typeface="Calibri" panose="020F0502020204030204" pitchFamily="34" charset="0"/>
              </a:rPr>
              <a:t> and absence to value presence.</a:t>
            </a:r>
          </a:p>
          <a:p>
            <a:endParaRPr lang="en-US" altLang="zh-CN" sz="2800" dirty="0">
              <a:latin typeface="Calibri" panose="020F0502020204030204" pitchFamily="34" charset="0"/>
            </a:endParaRPr>
          </a:p>
          <a:p>
            <a:r>
              <a:rPr lang="en-US" altLang="zh-CN" sz="2800" dirty="0">
                <a:latin typeface="Calibri" panose="020F0502020204030204" pitchFamily="34" charset="0"/>
              </a:rPr>
              <a:t>2. The man who has not failed, I am afraid, has not ___________.</a:t>
            </a:r>
          </a:p>
          <a:p>
            <a:endParaRPr lang="en-US" altLang="zh-CN" sz="2800" dirty="0">
              <a:latin typeface="Calibri" panose="020F0502020204030204" pitchFamily="34" charset="0"/>
            </a:endParaRPr>
          </a:p>
          <a:p>
            <a:r>
              <a:rPr lang="en-US" sz="2800" dirty="0">
                <a:latin typeface="Calibri" panose="020F0502020204030204" pitchFamily="34" charset="0"/>
              </a:rPr>
              <a:t>3. We never know how far reaching something we may think, say or do today</a:t>
            </a:r>
            <a:r>
              <a:rPr lang="zh-CN" altLang="en-US" sz="2800" dirty="0">
                <a:latin typeface="Calibri" panose="020F0502020204030204" pitchFamily="34" charset="0"/>
              </a:rPr>
              <a:t> </a:t>
            </a:r>
            <a:r>
              <a:rPr lang="en-US" sz="2800" dirty="0">
                <a:latin typeface="Calibri" panose="020F0502020204030204" pitchFamily="34" charset="0"/>
              </a:rPr>
              <a:t>will _______ the lives of millions tomorrow.</a:t>
            </a:r>
          </a:p>
          <a:p>
            <a:endParaRPr lang="en-US" altLang="zh-CN" sz="2800" dirty="0">
              <a:latin typeface="Calibri" panose="020F0502020204030204" pitchFamily="34" charset="0"/>
            </a:endParaRPr>
          </a:p>
          <a:p>
            <a:r>
              <a:rPr lang="en-US" sz="2800" dirty="0">
                <a:latin typeface="Calibri" panose="020F0502020204030204" pitchFamily="34" charset="0"/>
              </a:rPr>
              <a:t>4. The ability to focus ___________ on important things is a defining characteristic of intelligence. </a:t>
            </a:r>
            <a:br>
              <a:rPr lang="en-US" sz="2800" dirty="0"/>
            </a:br>
            <a:endParaRPr lang="en-US" altLang="zh-CN" sz="2800" dirty="0">
              <a:latin typeface="Calibri" panose="020F0502020204030204" pitchFamily="34" charset="0"/>
            </a:endParaRPr>
          </a:p>
        </p:txBody>
      </p:sp>
      <p:sp>
        <p:nvSpPr>
          <p:cNvPr id="12" name="TextBox 11"/>
          <p:cNvSpPr txBox="1"/>
          <p:nvPr/>
        </p:nvSpPr>
        <p:spPr>
          <a:xfrm>
            <a:off x="1001962" y="1834552"/>
            <a:ext cx="1899147"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appreciate</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17" name="TextBox 16"/>
          <p:cNvSpPr txBox="1"/>
          <p:nvPr/>
        </p:nvSpPr>
        <p:spPr>
          <a:xfrm>
            <a:off x="7868644" y="2695030"/>
            <a:ext cx="1726152"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succeeded</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18" name="TextBox 17"/>
          <p:cNvSpPr txBox="1"/>
          <p:nvPr/>
        </p:nvSpPr>
        <p:spPr>
          <a:xfrm>
            <a:off x="1218618" y="3983015"/>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affect</a:t>
            </a:r>
            <a:endParaRPr lang="zh-CN" altLang="en-US" sz="2800" dirty="0">
              <a:solidFill>
                <a:srgbClr val="FF0000"/>
              </a:solidFill>
              <a:latin typeface="Calibri" panose="020F0502020204030204" pitchFamily="34" charset="0"/>
              <a:cs typeface="Times New Roman" panose="02020603050405020304" pitchFamily="18" charset="0"/>
            </a:endParaRPr>
          </a:p>
        </p:txBody>
      </p:sp>
      <p:sp>
        <p:nvSpPr>
          <p:cNvPr id="19" name="TextBox 18"/>
          <p:cNvSpPr txBox="1"/>
          <p:nvPr/>
        </p:nvSpPr>
        <p:spPr>
          <a:xfrm>
            <a:off x="3888655" y="4865477"/>
            <a:ext cx="1619261" cy="523220"/>
          </a:xfrm>
          <a:prstGeom prst="rect">
            <a:avLst/>
          </a:prstGeom>
          <a:noFill/>
        </p:spPr>
        <p:txBody>
          <a:bodyPr wrap="square" rtlCol="0">
            <a:spAutoFit/>
          </a:bodyPr>
          <a:lstStyle/>
          <a:p>
            <a:r>
              <a:rPr lang="en-US" altLang="zh-CN" sz="2800" dirty="0">
                <a:solidFill>
                  <a:srgbClr val="FF0000"/>
                </a:solidFill>
                <a:latin typeface="Calibri" panose="020F0502020204030204" pitchFamily="34" charset="0"/>
                <a:cs typeface="Times New Roman" panose="02020603050405020304" pitchFamily="18" charset="0"/>
              </a:rPr>
              <a:t>attention</a:t>
            </a:r>
            <a:endParaRPr lang="zh-CN" altLang="en-US" sz="2800" dirty="0">
              <a:solidFill>
                <a:srgbClr val="FF0000"/>
              </a:solidFill>
              <a:latin typeface="Calibri" panose="020F0502020204030204" pitchFamily="34"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7" grpId="0"/>
      <p:bldP spid="18" grpId="0"/>
      <p:bldP spid="19"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1767</Words>
  <Application>Microsoft Office PowerPoint</Application>
  <PresentationFormat>宽屏</PresentationFormat>
  <Paragraphs>348</Paragraphs>
  <Slides>21</Slides>
  <Notes>20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21</vt:i4>
      </vt:variant>
    </vt:vector>
  </HeadingPairs>
  <TitlesOfParts>
    <vt:vector size="31" baseType="lpstr">
      <vt:lpstr>HelveticaNeue</vt:lpstr>
      <vt:lpstr>等线</vt:lpstr>
      <vt:lpstr>等线 Light</vt:lpstr>
      <vt:lpstr>华文新魏</vt:lpstr>
      <vt:lpstr>宋体</vt:lpstr>
      <vt:lpstr>Arial</vt:lpstr>
      <vt:lpstr>Calibri</vt:lpstr>
      <vt:lpstr>Cambria</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棕色阅读分享推荐学习通用PPT模板</dc:title>
  <dc:creator>Dell</dc:creator>
  <cp:lastModifiedBy>Windows 用户</cp:lastModifiedBy>
  <cp:revision>104</cp:revision>
  <dcterms:created xsi:type="dcterms:W3CDTF">2017-08-09T01:43:00Z</dcterms:created>
  <dcterms:modified xsi:type="dcterms:W3CDTF">2019-07-09T02:29:52Z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2052-11.1.0.8472</vt:lpwstr>
  </property>
</Properties>
</file>