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364" r:id="rId2"/>
    <p:sldId id="363" r:id="rId3"/>
    <p:sldId id="264" r:id="rId4"/>
    <p:sldId id="330" r:id="rId5"/>
    <p:sldId id="285" r:id="rId6"/>
    <p:sldId id="286" r:id="rId7"/>
    <p:sldId id="287" r:id="rId8"/>
    <p:sldId id="288" r:id="rId9"/>
    <p:sldId id="289" r:id="rId10"/>
    <p:sldId id="290" r:id="rId11"/>
    <p:sldId id="293" r:id="rId12"/>
    <p:sldId id="294" r:id="rId13"/>
    <p:sldId id="295" r:id="rId14"/>
    <p:sldId id="308" r:id="rId15"/>
    <p:sldId id="309" r:id="rId16"/>
    <p:sldId id="322" r:id="rId17"/>
    <p:sldId id="323" r:id="rId18"/>
    <p:sldId id="324" r:id="rId19"/>
    <p:sldId id="325" r:id="rId20"/>
    <p:sldId id="326" r:id="rId21"/>
    <p:sldId id="327" r:id="rId22"/>
    <p:sldId id="280"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09">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3300"/>
    <a:srgbClr val="E0ECF0"/>
    <a:srgbClr val="D1EBFF"/>
    <a:srgbClr val="D1F7FF"/>
    <a:srgbClr val="22ACEC"/>
    <a:srgbClr val="FCB302"/>
    <a:srgbClr val="FED100"/>
    <a:srgbClr val="FAB204"/>
    <a:srgbClr val="FAAC04"/>
    <a:srgbClr val="7ED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0" autoAdjust="0"/>
    <p:restoredTop sz="94660"/>
  </p:normalViewPr>
  <p:slideViewPr>
    <p:cSldViewPr snapToGrid="0">
      <p:cViewPr varScale="1">
        <p:scale>
          <a:sx n="76" d="100"/>
          <a:sy n="76" d="100"/>
        </p:scale>
        <p:origin x="510" y="90"/>
      </p:cViewPr>
      <p:guideLst>
        <p:guide orient="horz" pos="190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2019/7/9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8DB6B-1F6A-45C1-B002-D22550F60E14}" type="datetimeFigureOut">
              <a:rPr lang="zh-CN" altLang="en-US" smtClean="0"/>
              <a:t>2019/7/9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3C272-B367-41A5-8460-5A329737240C}"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085A-AAE6-478F-8DE7-627C252BB344}" type="datetimeFigureOut">
              <a:rPr lang="zh-CN" altLang="en-US" smtClean="0"/>
              <a:t>2019/7/9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313A-850A-49C8-83FF-39DC4E497518}" type="slidenum">
              <a:rPr lang="zh-CN" altLang="en-US" smtClean="0"/>
              <a:t>‹#›</a:t>
            </a:fld>
            <a:endParaRPr lang="zh-CN" altLang="en-US"/>
          </a:p>
        </p:txBody>
      </p:sp>
      <p:pic>
        <p:nvPicPr>
          <p:cNvPr id="7" name="图片 6">
            <a:extLst>
              <a:ext uri="{FF2B5EF4-FFF2-40B4-BE49-F238E27FC236}">
                <a16:creationId xmlns:a16="http://schemas.microsoft.com/office/drawing/2014/main" id="{C057CA2F-C6FF-4742-8F13-DC07FE5A5712}"/>
              </a:ext>
            </a:extLst>
          </p:cNvPr>
          <p:cNvPicPr>
            <a:picLocks noChangeAspect="1"/>
          </p:cNvPicPr>
          <p:nvPr userDrawn="1"/>
        </p:nvPicPr>
        <p:blipFill>
          <a:blip r:embed="rId13" cstate="print">
            <a:alphaModFix amt="60000"/>
            <a:extLst>
              <a:ext uri="{28A0092B-C50C-407E-A947-70E740481C1C}">
                <a14:useLocalDpi xmlns:a14="http://schemas.microsoft.com/office/drawing/2010/main" val="0"/>
              </a:ext>
            </a:extLst>
          </a:blip>
          <a:stretch>
            <a:fillRect/>
          </a:stretch>
        </p:blipFill>
        <p:spPr>
          <a:xfrm>
            <a:off x="6785721" y="2041639"/>
            <a:ext cx="3333358" cy="10778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2504" y="1190484"/>
            <a:ext cx="6096000" cy="5016758"/>
          </a:xfrm>
          <a:prstGeom prst="rect">
            <a:avLst/>
          </a:prstGeom>
        </p:spPr>
        <p:txBody>
          <a:bodyPr>
            <a:spAutoFit/>
          </a:bodyPr>
          <a:lstStyle/>
          <a:p>
            <a:r>
              <a:rPr lang="zh-CN" altLang="en-US" sz="4000" b="1" dirty="0">
                <a:solidFill>
                  <a:srgbClr val="FF0000"/>
                </a:solidFill>
                <a:latin typeface="HelveticaNeue" charset="0"/>
              </a:rPr>
              <a:t>感恩遇见，相互成就，本课件资料仅供您个人参考、教学使用，严禁自行在网络传播，违者依知识产权法追究法律责任。</a:t>
            </a:r>
            <a:endParaRPr lang="en-US" altLang="zh-CN" sz="4000" b="1" dirty="0">
              <a:solidFill>
                <a:srgbClr val="FF0000"/>
              </a:solidFill>
              <a:latin typeface="HelveticaNeue" charset="0"/>
            </a:endParaRPr>
          </a:p>
          <a:p>
            <a:endParaRPr lang="en-US" altLang="zh-CN" sz="4000" b="1" dirty="0">
              <a:solidFill>
                <a:srgbClr val="FF0000"/>
              </a:solidFill>
              <a:latin typeface="HelveticaNeue" charset="0"/>
            </a:endParaRPr>
          </a:p>
          <a:p>
            <a:r>
              <a:rPr lang="zh-CN" altLang="en-US" sz="4000" b="1" dirty="0">
                <a:solidFill>
                  <a:srgbClr val="FF0000"/>
                </a:solidFill>
                <a:latin typeface="HelveticaNeue" charset="0"/>
              </a:rPr>
              <a:t>更多教学资源请关注</a:t>
            </a:r>
            <a:endParaRPr lang="en-US" altLang="zh-CN" sz="4000" b="1" dirty="0">
              <a:solidFill>
                <a:srgbClr val="FF0000"/>
              </a:solidFill>
              <a:latin typeface="HelveticaNeue" charset="0"/>
            </a:endParaRPr>
          </a:p>
          <a:p>
            <a:r>
              <a:rPr lang="zh-CN" altLang="en-US" sz="4000" b="1" dirty="0">
                <a:solidFill>
                  <a:srgbClr val="FF0000"/>
                </a:solidFill>
                <a:latin typeface="HelveticaNeue" charset="0"/>
              </a:rPr>
              <a:t>公众号：溯恩高中英语</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595" y="2503014"/>
            <a:ext cx="3276600" cy="3276600"/>
          </a:xfrm>
          <a:prstGeom prst="rect">
            <a:avLst/>
          </a:prstGeom>
        </p:spPr>
      </p:pic>
      <p:sp>
        <p:nvSpPr>
          <p:cNvPr id="4" name="矩形 3"/>
          <p:cNvSpPr/>
          <p:nvPr/>
        </p:nvSpPr>
        <p:spPr>
          <a:xfrm>
            <a:off x="6990735" y="1190484"/>
            <a:ext cx="5201265" cy="1015663"/>
          </a:xfrm>
          <a:prstGeom prst="rect">
            <a:avLst/>
          </a:prstGeom>
        </p:spPr>
        <p:txBody>
          <a:bodyPr wrap="square">
            <a:spAutoFit/>
          </a:bodyPr>
          <a:lstStyle/>
          <a:p>
            <a:r>
              <a:rPr lang="zh-CN" altLang="en-US" sz="6000" b="1">
                <a:latin typeface="华文新魏" panose="02010800040101010101" pitchFamily="2" charset="-122"/>
                <a:ea typeface="华文新魏" panose="02010800040101010101" pitchFamily="2" charset="-122"/>
              </a:rPr>
              <a:t>知识产权声明</a:t>
            </a:r>
            <a:endParaRPr lang="zh-CN" altLang="en-US" sz="6000" b="1" dirty="0">
              <a:latin typeface="华文新魏" panose="02010800040101010101" pitchFamily="2" charset="-122"/>
              <a:ea typeface="华文新魏" panose="02010800040101010101" pitchFamily="2" charset="-122"/>
            </a:endParaRPr>
          </a:p>
        </p:txBody>
      </p:sp>
      <p:pic>
        <p:nvPicPr>
          <p:cNvPr id="6" name="图片 5"/>
          <p:cNvPicPr>
            <a:picLocks noChangeAspect="1"/>
          </p:cNvPicPr>
          <p:nvPr/>
        </p:nvPicPr>
        <p:blipFill>
          <a:blip r:embed="rId3" cstate="print">
            <a:alphaModFix amt="60000"/>
            <a:extLst>
              <a:ext uri="{28A0092B-C50C-407E-A947-70E740481C1C}">
                <a14:useLocalDpi xmlns:a14="http://schemas.microsoft.com/office/drawing/2010/main" val="0"/>
              </a:ext>
            </a:extLst>
          </a:blip>
          <a:stretch>
            <a:fillRect/>
          </a:stretch>
        </p:blipFill>
        <p:spPr>
          <a:xfrm>
            <a:off x="7687595" y="112631"/>
            <a:ext cx="3333358" cy="1077853"/>
          </a:xfrm>
          <a:prstGeom prst="rect">
            <a:avLst/>
          </a:prstGeom>
        </p:spPr>
      </p:pic>
    </p:spTree>
    <p:extLst>
      <p:ext uri="{BB962C8B-B14F-4D97-AF65-F5344CB8AC3E}">
        <p14:creationId xmlns:p14="http://schemas.microsoft.com/office/powerpoint/2010/main" val="26467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988485"/>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遣词造句</a:t>
            </a:r>
          </a:p>
        </p:txBody>
      </p:sp>
      <p:sp>
        <p:nvSpPr>
          <p:cNvPr id="23" name="平行四边形 22"/>
          <p:cNvSpPr/>
          <p:nvPr/>
        </p:nvSpPr>
        <p:spPr>
          <a:xfrm>
            <a:off x="3750119" y="872063"/>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sp>
        <p:nvSpPr>
          <p:cNvPr id="3" name="文本框 2"/>
          <p:cNvSpPr txBox="1"/>
          <p:nvPr/>
        </p:nvSpPr>
        <p:spPr>
          <a:xfrm>
            <a:off x="4826000" y="2136775"/>
            <a:ext cx="2540000" cy="645160"/>
          </a:xfrm>
          <a:prstGeom prst="rect">
            <a:avLst/>
          </a:prstGeom>
          <a:noFill/>
        </p:spPr>
        <p:txBody>
          <a:bodyPr wrap="square" rtlCol="0" anchor="t">
            <a:spAutoFit/>
          </a:bodyPr>
          <a:lstStyle/>
          <a:p>
            <a:endParaRPr lang="zh-CN" altLang="en-US"/>
          </a:p>
          <a:p>
            <a:endParaRPr lang="zh-CN" altLang="en-US"/>
          </a:p>
        </p:txBody>
      </p:sp>
      <p:sp>
        <p:nvSpPr>
          <p:cNvPr id="15" name="TextBox 14"/>
          <p:cNvSpPr txBox="1"/>
          <p:nvPr/>
        </p:nvSpPr>
        <p:spPr>
          <a:xfrm>
            <a:off x="765810" y="1757749"/>
            <a:ext cx="11180781" cy="4399915"/>
          </a:xfrm>
          <a:prstGeom prst="rect">
            <a:avLst/>
          </a:prstGeom>
          <a:noFill/>
        </p:spPr>
        <p:txBody>
          <a:bodyPr wrap="square" rtlCol="0">
            <a:spAutoFit/>
          </a:bodyPr>
          <a:lstStyle/>
          <a:p>
            <a:pPr marL="514350" indent="-514350"/>
            <a:r>
              <a:rPr lang="en-US" altLang="zh-CN" sz="2800" dirty="0">
                <a:solidFill>
                  <a:srgbClr val="22ACEC"/>
                </a:solidFill>
                <a:latin typeface="Calibri" panose="020F0502020204030204" pitchFamily="34" charset="0"/>
                <a:cs typeface="Times New Roman" panose="02020603050405020304" pitchFamily="18" charset="0"/>
              </a:rPr>
              <a:t>Group 1: astronomy; solar system; theory </a:t>
            </a:r>
          </a:p>
          <a:p>
            <a:pPr marL="514350" indent="-514350"/>
            <a:endParaRPr lang="en-US" altLang="zh-CN" sz="2800" dirty="0">
              <a:solidFill>
                <a:srgbClr val="22ACEC"/>
              </a:solidFill>
              <a:latin typeface="Calibri" panose="020F0502020204030204" pitchFamily="34" charset="0"/>
              <a:cs typeface="Times New Roman" panose="02020603050405020304" pitchFamily="18" charset="0"/>
            </a:endParaRPr>
          </a:p>
          <a:p>
            <a:pPr marL="514350" indent="-514350"/>
            <a:r>
              <a:rPr lang="en-US" altLang="zh-CN" sz="2800" dirty="0">
                <a:solidFill>
                  <a:srgbClr val="22ACEC"/>
                </a:solidFill>
                <a:latin typeface="Calibri" panose="020F0502020204030204" pitchFamily="34" charset="0"/>
                <a:cs typeface="Times New Roman" panose="02020603050405020304" pitchFamily="18" charset="0"/>
              </a:rPr>
              <a:t>Group 2: unlike; atmosphere; oxygen</a:t>
            </a:r>
          </a:p>
          <a:p>
            <a:pPr marL="514350" indent="-514350"/>
            <a:endParaRPr lang="en-US" altLang="zh-CN" sz="2800" dirty="0">
              <a:solidFill>
                <a:srgbClr val="22ACEC"/>
              </a:solidFill>
              <a:latin typeface="Calibri" panose="020F0502020204030204" pitchFamily="34" charset="0"/>
              <a:cs typeface="Times New Roman" panose="02020603050405020304" pitchFamily="18" charset="0"/>
            </a:endParaRPr>
          </a:p>
          <a:p>
            <a:pPr marL="514350" indent="-514350"/>
            <a:r>
              <a:rPr lang="en-US" altLang="zh-CN" sz="2800" dirty="0">
                <a:solidFill>
                  <a:srgbClr val="22ACEC"/>
                </a:solidFill>
                <a:latin typeface="Calibri" panose="020F0502020204030204" pitchFamily="34" charset="0"/>
                <a:cs typeface="Times New Roman" panose="02020603050405020304" pitchFamily="18" charset="0"/>
              </a:rPr>
              <a:t>Group 3: fundamental; acid; harmful</a:t>
            </a:r>
          </a:p>
          <a:p>
            <a:pPr marL="514350" indent="-514350"/>
            <a:endParaRPr lang="en-US" altLang="zh-CN" sz="2800" dirty="0">
              <a:solidFill>
                <a:srgbClr val="22ACEC"/>
              </a:solidFill>
              <a:latin typeface="Calibri" panose="020F0502020204030204" pitchFamily="34" charset="0"/>
              <a:cs typeface="Times New Roman" panose="02020603050405020304" pitchFamily="18" charset="0"/>
            </a:endParaRPr>
          </a:p>
          <a:p>
            <a:pPr marL="514350" indent="-514350"/>
            <a:r>
              <a:rPr lang="en-US" altLang="zh-CN" sz="2800" dirty="0">
                <a:solidFill>
                  <a:srgbClr val="22ACEC"/>
                </a:solidFill>
                <a:latin typeface="Calibri" panose="020F0502020204030204" pitchFamily="34" charset="0"/>
                <a:cs typeface="Times New Roman" panose="02020603050405020304" pitchFamily="18" charset="0"/>
                <a:sym typeface="+mn-ea"/>
              </a:rPr>
              <a:t>Group 4: puzzle; give birth to; multiply</a:t>
            </a:r>
          </a:p>
          <a:p>
            <a:pPr marL="514350" indent="-514350"/>
            <a:endParaRPr lang="en-US" altLang="zh-CN" sz="2800" dirty="0">
              <a:solidFill>
                <a:srgbClr val="22ACEC"/>
              </a:solidFill>
              <a:latin typeface="Calibri" panose="020F0502020204030204" pitchFamily="34" charset="0"/>
              <a:cs typeface="Times New Roman" panose="02020603050405020304" pitchFamily="18" charset="0"/>
              <a:sym typeface="+mn-ea"/>
            </a:endParaRPr>
          </a:p>
          <a:p>
            <a:pPr marL="514350" indent="-514350"/>
            <a:r>
              <a:rPr lang="en-US" altLang="zh-CN" sz="2800" dirty="0">
                <a:solidFill>
                  <a:srgbClr val="22ACEC"/>
                </a:solidFill>
                <a:latin typeface="Calibri" panose="020F0502020204030204" pitchFamily="34" charset="0"/>
                <a:cs typeface="Times New Roman" panose="02020603050405020304" pitchFamily="18" charset="0"/>
                <a:sym typeface="+mn-ea"/>
              </a:rPr>
              <a:t> </a:t>
            </a:r>
          </a:p>
          <a:p>
            <a:pPr marL="514350" indent="-514350"/>
            <a:r>
              <a:rPr lang="en-US" altLang="zh-CN" sz="2800" dirty="0">
                <a:solidFill>
                  <a:srgbClr val="22ACEC"/>
                </a:solidFill>
                <a:latin typeface="Calibri" panose="020F0502020204030204" pitchFamily="34" charset="0"/>
                <a:cs typeface="Times New Roman" panose="02020603050405020304" pitchFamily="18" charset="0"/>
              </a:rPr>
              <a:t>Group 5: gentle; cheer up; get the hang of</a:t>
            </a:r>
          </a:p>
        </p:txBody>
      </p:sp>
      <p:sp>
        <p:nvSpPr>
          <p:cNvPr id="8" name="矩形 7"/>
          <p:cNvSpPr/>
          <p:nvPr/>
        </p:nvSpPr>
        <p:spPr>
          <a:xfrm>
            <a:off x="864236" y="2229785"/>
            <a:ext cx="10721340" cy="460375"/>
          </a:xfrm>
          <a:prstGeom prst="rect">
            <a:avLst/>
          </a:prstGeom>
        </p:spPr>
        <p:txBody>
          <a:bodyPr wrap="square">
            <a:spAutoFit/>
          </a:bodyPr>
          <a:lstStyle/>
          <a:p>
            <a:r>
              <a:rPr lang="en-US" sz="2400" dirty="0">
                <a:latin typeface="Calibri" panose="020F0502020204030204" pitchFamily="34" charset="0"/>
              </a:rPr>
              <a:t>Astronomy is the theory about the solar system and the whole universe.  </a:t>
            </a:r>
          </a:p>
        </p:txBody>
      </p:sp>
      <p:sp>
        <p:nvSpPr>
          <p:cNvPr id="9" name="矩形 8"/>
          <p:cNvSpPr/>
          <p:nvPr/>
        </p:nvSpPr>
        <p:spPr>
          <a:xfrm>
            <a:off x="815341" y="3047030"/>
            <a:ext cx="10721340" cy="460375"/>
          </a:xfrm>
          <a:prstGeom prst="rect">
            <a:avLst/>
          </a:prstGeom>
        </p:spPr>
        <p:txBody>
          <a:bodyPr wrap="square">
            <a:spAutoFit/>
          </a:bodyPr>
          <a:lstStyle/>
          <a:p>
            <a:r>
              <a:rPr lang="en-US" sz="2400" dirty="0">
                <a:latin typeface="Calibri" panose="020F0502020204030204" pitchFamily="34" charset="0"/>
              </a:rPr>
              <a:t>Unlike Earth,  no oxygen can be found in the atmosphere of this planet. </a:t>
            </a:r>
          </a:p>
        </p:txBody>
      </p:sp>
      <p:sp>
        <p:nvSpPr>
          <p:cNvPr id="11" name="矩形 10"/>
          <p:cNvSpPr/>
          <p:nvPr/>
        </p:nvSpPr>
        <p:spPr>
          <a:xfrm>
            <a:off x="815341" y="3977305"/>
            <a:ext cx="10721340" cy="460375"/>
          </a:xfrm>
          <a:prstGeom prst="rect">
            <a:avLst/>
          </a:prstGeom>
        </p:spPr>
        <p:txBody>
          <a:bodyPr wrap="square">
            <a:spAutoFit/>
          </a:bodyPr>
          <a:lstStyle/>
          <a:p>
            <a:r>
              <a:rPr lang="en-US" sz="2400" dirty="0">
                <a:latin typeface="Calibri" panose="020F0502020204030204" pitchFamily="34" charset="0"/>
              </a:rPr>
              <a:t>Acid is fundamental to life, but can be harmful if taken too much. </a:t>
            </a:r>
          </a:p>
        </p:txBody>
      </p:sp>
      <p:sp>
        <p:nvSpPr>
          <p:cNvPr id="4" name="矩形 3"/>
          <p:cNvSpPr/>
          <p:nvPr/>
        </p:nvSpPr>
        <p:spPr>
          <a:xfrm>
            <a:off x="815340" y="4807585"/>
            <a:ext cx="11390630" cy="829945"/>
          </a:xfrm>
          <a:prstGeom prst="rect">
            <a:avLst/>
          </a:prstGeom>
        </p:spPr>
        <p:txBody>
          <a:bodyPr wrap="square">
            <a:spAutoFit/>
          </a:bodyPr>
          <a:lstStyle/>
          <a:p>
            <a:r>
              <a:rPr lang="en-US" sz="2400" dirty="0">
                <a:latin typeface="Calibri" panose="020F0502020204030204" pitchFamily="34" charset="0"/>
              </a:rPr>
              <a:t>It is a puzzle why rabbits in this area multiplied so rapidly as they didn't seem give birth to any new babies. </a:t>
            </a:r>
          </a:p>
        </p:txBody>
      </p:sp>
      <p:sp>
        <p:nvSpPr>
          <p:cNvPr id="5" name="矩形 4"/>
          <p:cNvSpPr/>
          <p:nvPr/>
        </p:nvSpPr>
        <p:spPr>
          <a:xfrm>
            <a:off x="800100" y="5934710"/>
            <a:ext cx="11082020" cy="829945"/>
          </a:xfrm>
          <a:prstGeom prst="rect">
            <a:avLst/>
          </a:prstGeom>
        </p:spPr>
        <p:txBody>
          <a:bodyPr wrap="square">
            <a:spAutoFit/>
          </a:bodyPr>
          <a:lstStyle/>
          <a:p>
            <a:r>
              <a:rPr lang="en-US" sz="2400" dirty="0">
                <a:latin typeface="Calibri" panose="020F0502020204030204" pitchFamily="34" charset="0"/>
              </a:rPr>
              <a:t>So gentle and warm-hearted the physicist is that he cheers us up and helps us get the hang of  the topic.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p:bldP spid="9" grpId="0"/>
      <p:bldP spid="11"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988485"/>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核心词汇</a:t>
            </a:r>
          </a:p>
        </p:txBody>
      </p:sp>
      <p:sp>
        <p:nvSpPr>
          <p:cNvPr id="23" name="平行四边形 22"/>
          <p:cNvSpPr/>
          <p:nvPr/>
        </p:nvSpPr>
        <p:spPr>
          <a:xfrm>
            <a:off x="3750119" y="872063"/>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sp>
        <p:nvSpPr>
          <p:cNvPr id="3" name="文本框 2"/>
          <p:cNvSpPr txBox="1"/>
          <p:nvPr/>
        </p:nvSpPr>
        <p:spPr>
          <a:xfrm>
            <a:off x="4826000" y="2136775"/>
            <a:ext cx="2540000" cy="645160"/>
          </a:xfrm>
          <a:prstGeom prst="rect">
            <a:avLst/>
          </a:prstGeom>
          <a:noFill/>
        </p:spPr>
        <p:txBody>
          <a:bodyPr wrap="square" rtlCol="0" anchor="t">
            <a:spAutoFit/>
          </a:bodyPr>
          <a:lstStyle/>
          <a:p>
            <a:endParaRPr lang="zh-CN" altLang="en-US"/>
          </a:p>
          <a:p>
            <a:endParaRPr lang="zh-CN" altLang="en-US"/>
          </a:p>
        </p:txBody>
      </p:sp>
      <p:sp>
        <p:nvSpPr>
          <p:cNvPr id="4" name="Rectangle 18"/>
          <p:cNvSpPr>
            <a:spLocks noChangeArrowheads="1"/>
          </p:cNvSpPr>
          <p:nvPr/>
        </p:nvSpPr>
        <p:spPr bwMode="auto">
          <a:xfrm>
            <a:off x="546469" y="1904334"/>
            <a:ext cx="2497541"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altLang="zh-CN" sz="2800" b="1" dirty="0">
                <a:latin typeface="Times New Roman" panose="02020603050405020304" pitchFamily="18" charset="0"/>
                <a:cs typeface="Times New Roman" panose="02020603050405020304" pitchFamily="18" charset="0"/>
              </a:rPr>
              <a:t>1. puzzle</a:t>
            </a:r>
            <a:endParaRPr lang="en-US" altLang="zh-CN" sz="2800" dirty="0">
              <a:solidFill>
                <a:schemeClr val="bg1"/>
              </a:solidFill>
              <a:latin typeface="宋体" panose="02010600030101010101" pitchFamily="2" charset="-122"/>
              <a:ea typeface="宋体" panose="02010600030101010101" pitchFamily="2" charset="-122"/>
              <a:cs typeface="宋体" panose="02010600030101010101" pitchFamily="2" charset="-122"/>
              <a:sym typeface="Arial" panose="020B0604020202020204"/>
            </a:endParaRPr>
          </a:p>
        </p:txBody>
      </p:sp>
      <p:sp>
        <p:nvSpPr>
          <p:cNvPr id="10" name="矩形 9"/>
          <p:cNvSpPr/>
          <p:nvPr/>
        </p:nvSpPr>
        <p:spPr>
          <a:xfrm>
            <a:off x="3150296" y="1858423"/>
            <a:ext cx="1189990" cy="521970"/>
          </a:xfrm>
          <a:prstGeom prst="rect">
            <a:avLst/>
          </a:prstGeom>
        </p:spPr>
        <p:txBody>
          <a:bodyPr wrap="none">
            <a:spAutoFit/>
          </a:bodyPr>
          <a:lstStyle/>
          <a:p>
            <a:pPr algn="ctr" fontAlgn="base">
              <a:spcBef>
                <a:spcPct val="0"/>
              </a:spcBef>
              <a:spcAft>
                <a:spcPct val="0"/>
              </a:spcAft>
            </a:pPr>
            <a:r>
              <a:rPr lang="en-US" sz="2800" b="1" dirty="0">
                <a:solidFill>
                  <a:schemeClr val="accent1"/>
                </a:solidFill>
                <a:latin typeface="Times New Roman" panose="02020603050405020304" pitchFamily="18" charset="0"/>
                <a:cs typeface="Times New Roman" panose="02020603050405020304" pitchFamily="18" charset="0"/>
              </a:rPr>
              <a:t>n. &amp; v.</a:t>
            </a:r>
            <a:endParaRPr lang="en-US" sz="2800" b="1"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a:endParaRPr>
          </a:p>
        </p:txBody>
      </p:sp>
      <p:sp>
        <p:nvSpPr>
          <p:cNvPr id="5" name="矩形 43"/>
          <p:cNvSpPr>
            <a:spLocks noChangeArrowheads="1"/>
          </p:cNvSpPr>
          <p:nvPr/>
        </p:nvSpPr>
        <p:spPr bwMode="auto">
          <a:xfrm>
            <a:off x="1089660" y="2380615"/>
            <a:ext cx="9820275" cy="402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zh-CN" sz="2800" dirty="0">
                <a:latin typeface="Calibri" panose="020F0502020204030204" pitchFamily="34" charset="0"/>
                <a:ea typeface="宋体" panose="02010600030101010101" pitchFamily="2" charset="-122"/>
                <a:cs typeface="Times New Roman" panose="02020603050405020304" pitchFamily="18" charset="0"/>
              </a:rPr>
              <a:t>写出例句中</a:t>
            </a:r>
            <a:r>
              <a:rPr lang="en-US" altLang="zh-CN" sz="2800" dirty="0">
                <a:latin typeface="Calibri" panose="020F0502020204030204" pitchFamily="34" charset="0"/>
                <a:ea typeface="宋体" panose="02010600030101010101" pitchFamily="2" charset="-122"/>
                <a:cs typeface="Times New Roman" panose="02020603050405020304" pitchFamily="18" charset="0"/>
              </a:rPr>
              <a:t>puzzle</a:t>
            </a:r>
            <a:r>
              <a:rPr lang="zh-CN" altLang="en-US" sz="2800" dirty="0">
                <a:latin typeface="Calibri" panose="020F0502020204030204" pitchFamily="34" charset="0"/>
                <a:ea typeface="宋体" panose="02010600030101010101" pitchFamily="2" charset="-122"/>
                <a:cs typeface="Times New Roman" panose="02020603050405020304" pitchFamily="18" charset="0"/>
              </a:rPr>
              <a:t>的词性和含义</a:t>
            </a:r>
            <a:endParaRPr lang="en-US" altLang="zh-CN" sz="2800" dirty="0">
              <a:latin typeface="Calibri" panose="020F0502020204030204" pitchFamily="34" charset="0"/>
              <a:ea typeface="宋体" panose="02010600030101010101" pitchFamily="2" charset="-122"/>
              <a:cs typeface="Times New Roman" panose="02020603050405020304" pitchFamily="18" charset="0"/>
            </a:endParaRPr>
          </a:p>
          <a:p>
            <a:pPr indent="0" eaLnBrk="0" hangingPunct="0">
              <a:lnSpc>
                <a:spcPct val="115000"/>
              </a:lnSpc>
              <a:buNone/>
            </a:pPr>
            <a:r>
              <a:rPr lang="en-US" altLang="zh-CN" sz="2800" dirty="0">
                <a:latin typeface="Calibri" panose="020F0502020204030204" pitchFamily="34" charset="0"/>
                <a:ea typeface="宋体" panose="02010600030101010101" pitchFamily="2" charset="-122"/>
                <a:cs typeface="Times New Roman" panose="02020603050405020304" pitchFamily="18" charset="0"/>
              </a:rPr>
              <a:t>My sister </a:t>
            </a:r>
            <a:r>
              <a:rPr lang="en-US" altLang="zh-CN" sz="2800" dirty="0">
                <a:solidFill>
                  <a:srgbClr val="FF0000"/>
                </a:solidFill>
                <a:latin typeface="Calibri" panose="020F0502020204030204" pitchFamily="34" charset="0"/>
                <a:ea typeface="宋体" panose="02010600030101010101" pitchFamily="2" charset="-122"/>
                <a:cs typeface="Times New Roman" panose="02020603050405020304" pitchFamily="18" charset="0"/>
              </a:rPr>
              <a:t>puzzle</a:t>
            </a:r>
            <a:r>
              <a:rPr lang="en-US" altLang="zh-CN" sz="2800" dirty="0">
                <a:latin typeface="Calibri" panose="020F0502020204030204" pitchFamily="34" charset="0"/>
                <a:ea typeface="宋体" panose="02010600030101010101" pitchFamily="2" charset="-122"/>
                <a:cs typeface="Times New Roman" panose="02020603050405020304" pitchFamily="18" charset="0"/>
              </a:rPr>
              <a:t>s me and causes my anxiety.</a:t>
            </a:r>
          </a:p>
          <a:p>
            <a:pPr indent="0" eaLnBrk="0" hangingPunct="0">
              <a:lnSpc>
                <a:spcPct val="115000"/>
              </a:lnSpc>
              <a:buNone/>
            </a:pPr>
            <a:r>
              <a:rPr lang="en-US" altLang="zh-CN" sz="2800" dirty="0">
                <a:latin typeface="Calibri" panose="020F0502020204030204" pitchFamily="34" charset="0"/>
                <a:ea typeface="宋体" panose="02010600030101010101" pitchFamily="2" charset="-122"/>
                <a:cs typeface="Times New Roman" panose="02020603050405020304" pitchFamily="18" charset="0"/>
              </a:rPr>
              <a:t>What </a:t>
            </a:r>
            <a:r>
              <a:rPr lang="en-US" altLang="zh-CN" sz="2800" dirty="0">
                <a:solidFill>
                  <a:srgbClr val="FF0000"/>
                </a:solidFill>
                <a:latin typeface="Calibri" panose="020F0502020204030204" pitchFamily="34" charset="0"/>
                <a:ea typeface="宋体" panose="02010600030101010101" pitchFamily="2" charset="-122"/>
                <a:cs typeface="Times New Roman" panose="02020603050405020304" pitchFamily="18" charset="0"/>
              </a:rPr>
              <a:t>puzzle</a:t>
            </a:r>
            <a:r>
              <a:rPr lang="en-US" altLang="zh-CN" sz="2800" dirty="0">
                <a:latin typeface="Calibri" panose="020F0502020204030204" pitchFamily="34" charset="0"/>
                <a:ea typeface="宋体" panose="02010600030101010101" pitchFamily="2" charset="-122"/>
                <a:cs typeface="Times New Roman" panose="02020603050405020304" pitchFamily="18" charset="0"/>
              </a:rPr>
              <a:t>s me is why he left the country without telling anyone.</a:t>
            </a:r>
          </a:p>
          <a:p>
            <a:pPr indent="0" eaLnBrk="0" hangingPunct="0">
              <a:lnSpc>
                <a:spcPct val="115000"/>
              </a:lnSpc>
              <a:buNone/>
            </a:pPr>
            <a:r>
              <a:rPr lang="en-US" sz="28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v. </a:t>
            </a:r>
            <a:r>
              <a:rPr lang="zh-CN" altLang="en-US" sz="28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使</a:t>
            </a:r>
            <a:r>
              <a:rPr lang="en-US" altLang="zh-CN" sz="28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迷惑不解</a:t>
            </a:r>
            <a:endParaRPr lang="en-US" altLang="zh-CN" sz="2800" dirty="0">
              <a:latin typeface="Calibri" panose="020F0502020204030204" pitchFamily="34" charset="0"/>
              <a:ea typeface="宋体" panose="02010600030101010101" pitchFamily="2" charset="-122"/>
              <a:cs typeface="Times New Roman" panose="02020603050405020304" pitchFamily="18" charset="0"/>
            </a:endParaRPr>
          </a:p>
          <a:p>
            <a:pPr indent="0" eaLnBrk="0" hangingPunct="0">
              <a:lnSpc>
                <a:spcPct val="115000"/>
              </a:lnSpc>
              <a:buNone/>
            </a:pPr>
            <a:r>
              <a:rPr lang="en-US" altLang="zh-CN" sz="2800" dirty="0">
                <a:latin typeface="Calibri" panose="020F0502020204030204" pitchFamily="34" charset="0"/>
                <a:ea typeface="宋体" panose="02010600030101010101" pitchFamily="2" charset="-122"/>
                <a:cs typeface="Times New Roman" panose="02020603050405020304" pitchFamily="18" charset="0"/>
              </a:rPr>
              <a:t>The rise in accidents remains a </a:t>
            </a:r>
            <a:r>
              <a:rPr lang="en-US" altLang="zh-CN" sz="2800" dirty="0">
                <a:solidFill>
                  <a:srgbClr val="FF0000"/>
                </a:solidFill>
                <a:latin typeface="Calibri" panose="020F0502020204030204" pitchFamily="34" charset="0"/>
                <a:ea typeface="宋体" panose="02010600030101010101" pitchFamily="2" charset="-122"/>
                <a:cs typeface="Times New Roman" panose="02020603050405020304" pitchFamily="18" charset="0"/>
              </a:rPr>
              <a:t>puzzle</a:t>
            </a:r>
            <a:r>
              <a:rPr lang="en-US" altLang="zh-CN" sz="2800" dirty="0">
                <a:latin typeface="Calibri" panose="020F0502020204030204" pitchFamily="34" charset="0"/>
                <a:ea typeface="宋体" panose="02010600030101010101" pitchFamily="2" charset="-122"/>
                <a:cs typeface="Times New Roman" panose="02020603050405020304" pitchFamily="18" charset="0"/>
              </a:rPr>
              <a:t>. </a:t>
            </a:r>
          </a:p>
          <a:p>
            <a:pPr indent="0" eaLnBrk="0" hangingPunct="0">
              <a:lnSpc>
                <a:spcPct val="115000"/>
              </a:lnSpc>
              <a:buNone/>
            </a:pPr>
            <a:r>
              <a:rPr lang="en-US" altLang="zh-CN" sz="2800" dirty="0">
                <a:latin typeface="Calibri" panose="020F0502020204030204" pitchFamily="34" charset="0"/>
                <a:ea typeface="宋体" panose="02010600030101010101" pitchFamily="2" charset="-122"/>
                <a:cs typeface="Times New Roman" panose="02020603050405020304" pitchFamily="18" charset="0"/>
              </a:rPr>
              <a:t>He thought he had solved the </a:t>
            </a:r>
            <a:r>
              <a:rPr lang="en-US" altLang="zh-CN" sz="2800" dirty="0">
                <a:solidFill>
                  <a:srgbClr val="FF0000"/>
                </a:solidFill>
                <a:latin typeface="Calibri" panose="020F0502020204030204" pitchFamily="34" charset="0"/>
                <a:ea typeface="宋体" panose="02010600030101010101" pitchFamily="2" charset="-122"/>
                <a:cs typeface="Times New Roman" panose="02020603050405020304" pitchFamily="18" charset="0"/>
              </a:rPr>
              <a:t>puzzle</a:t>
            </a:r>
            <a:r>
              <a:rPr lang="en-US" altLang="zh-CN" sz="2800" dirty="0">
                <a:latin typeface="Calibri" panose="020F0502020204030204" pitchFamily="34" charset="0"/>
                <a:ea typeface="宋体" panose="02010600030101010101" pitchFamily="2" charset="-122"/>
                <a:cs typeface="Times New Roman" panose="02020603050405020304" pitchFamily="18" charset="0"/>
              </a:rPr>
              <a:t>. </a:t>
            </a:r>
          </a:p>
          <a:p>
            <a:pPr indent="0" eaLnBrk="0" hangingPunct="0">
              <a:lnSpc>
                <a:spcPct val="115000"/>
              </a:lnSpc>
              <a:buNone/>
            </a:pPr>
            <a:r>
              <a:rPr lang="en-US" sz="28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n. </a:t>
            </a:r>
            <a:r>
              <a:rPr lang="zh-CN" altLang="en-US" sz="28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谜一样的人或事物，难题</a:t>
            </a:r>
            <a:endParaRPr lang="en-US" altLang="zh-CN" sz="2800" dirty="0">
              <a:latin typeface="Calibri" panose="020F0502020204030204" pitchFamily="34" charset="0"/>
              <a:ea typeface="宋体" panose="02010600030101010101" pitchFamily="2" charset="-122"/>
              <a:cs typeface="Times New Roman" panose="02020603050405020304" pitchFamily="18" charset="0"/>
            </a:endParaRPr>
          </a:p>
          <a:p>
            <a:pPr indent="0" eaLnBrk="0" hangingPunct="0">
              <a:lnSpc>
                <a:spcPct val="115000"/>
              </a:lnSpc>
              <a:buNone/>
            </a:pPr>
            <a:endParaRPr lang="zh-CN" altLang="en-US" sz="28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linds(horizont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blinds(horizontal)">
                                      <p:cBhvr>
                                        <p:cTn id="12" dur="500"/>
                                        <p:tgtEl>
                                          <p:spTgt spid="5">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1"/>
                                        </p:tgtEl>
                                      </p:cBhvr>
                                    </p:animEffect>
                                    <p:animScale>
                                      <p:cBhvr>
                                        <p:cTn id="17"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2073844" y="988485"/>
            <a:ext cx="730885"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Quiz</a:t>
            </a:r>
          </a:p>
        </p:txBody>
      </p:sp>
      <p:sp>
        <p:nvSpPr>
          <p:cNvPr id="23" name="平行四边形 22"/>
          <p:cNvSpPr/>
          <p:nvPr/>
        </p:nvSpPr>
        <p:spPr>
          <a:xfrm>
            <a:off x="3750310" y="871855"/>
            <a:ext cx="2606675"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3200">
                <a:solidFill>
                  <a:schemeClr val="tx1"/>
                </a:solidFill>
                <a:latin typeface="宋体" panose="02010600030101010101" pitchFamily="2" charset="-122"/>
                <a:ea typeface="宋体" panose="02010600030101010101" pitchFamily="2" charset="-122"/>
                <a:sym typeface="Arial" panose="020B0604020202020204"/>
              </a:rPr>
              <a:t>翻译</a:t>
            </a:r>
          </a:p>
        </p:txBody>
      </p:sp>
      <p:cxnSp>
        <p:nvCxnSpPr>
          <p:cNvPr id="13" name="直接连接符 12"/>
          <p:cNvCxnSpPr/>
          <p:nvPr/>
        </p:nvCxnSpPr>
        <p:spPr>
          <a:xfrm>
            <a:off x="3616212" y="4437425"/>
            <a:ext cx="0" cy="1323382"/>
          </a:xfrm>
          <a:prstGeom prst="line">
            <a:avLst/>
          </a:prstGeom>
          <a:noFill/>
          <a:ln w="19050" cap="flat" cmpd="sng" algn="ctr">
            <a:solidFill>
              <a:srgbClr val="7D7D7D">
                <a:lumMod val="20000"/>
                <a:lumOff val="80000"/>
              </a:srgbClr>
            </a:solidFill>
            <a:prstDash val="solid"/>
            <a:miter lim="800000"/>
          </a:ln>
          <a:effectLst/>
        </p:spPr>
      </p:cxn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sp>
        <p:nvSpPr>
          <p:cNvPr id="3" name="文本框 2"/>
          <p:cNvSpPr txBox="1"/>
          <p:nvPr/>
        </p:nvSpPr>
        <p:spPr>
          <a:xfrm>
            <a:off x="4826000" y="2136775"/>
            <a:ext cx="2540000" cy="645160"/>
          </a:xfrm>
          <a:prstGeom prst="rect">
            <a:avLst/>
          </a:prstGeom>
          <a:noFill/>
        </p:spPr>
        <p:txBody>
          <a:bodyPr wrap="square" rtlCol="0" anchor="t">
            <a:spAutoFit/>
          </a:bodyPr>
          <a:lstStyle/>
          <a:p>
            <a:endParaRPr lang="zh-CN" altLang="en-US"/>
          </a:p>
          <a:p>
            <a:endParaRPr lang="zh-CN" altLang="en-US"/>
          </a:p>
        </p:txBody>
      </p:sp>
      <p:sp>
        <p:nvSpPr>
          <p:cNvPr id="5" name="矩形 43"/>
          <p:cNvSpPr>
            <a:spLocks noChangeArrowheads="1"/>
          </p:cNvSpPr>
          <p:nvPr/>
        </p:nvSpPr>
        <p:spPr bwMode="auto">
          <a:xfrm>
            <a:off x="1507490" y="2380615"/>
            <a:ext cx="1021905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endParaRPr lang="en-US" sz="28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 name="文本框 3"/>
          <p:cNvSpPr txBox="1"/>
          <p:nvPr/>
        </p:nvSpPr>
        <p:spPr>
          <a:xfrm>
            <a:off x="1403985" y="2185035"/>
            <a:ext cx="9669780" cy="953135"/>
          </a:xfrm>
          <a:prstGeom prst="rect">
            <a:avLst/>
          </a:prstGeom>
          <a:noFill/>
        </p:spPr>
        <p:txBody>
          <a:bodyPr wrap="square" rtlCol="0">
            <a:spAutoFit/>
          </a:bodyPr>
          <a:lstStyle/>
          <a:p>
            <a:r>
              <a:rPr lang="zh-CN" altLang="en-US" sz="2800">
                <a:solidFill>
                  <a:srgbClr val="FF0000"/>
                </a:solidFill>
                <a:latin typeface="Calibri" panose="020F0502020204030204" pitchFamily="34" charset="0"/>
                <a:cs typeface="Calibri" panose="020F0502020204030204" pitchFamily="34" charset="0"/>
              </a:rPr>
              <a:t>令</a:t>
            </a:r>
            <a:r>
              <a:rPr lang="zh-CN" altLang="en-US" sz="2800">
                <a:latin typeface="Calibri" panose="020F0502020204030204" pitchFamily="34" charset="0"/>
                <a:cs typeface="Calibri" panose="020F0502020204030204" pitchFamily="34" charset="0"/>
              </a:rPr>
              <a:t>布朗先生</a:t>
            </a:r>
            <a:r>
              <a:rPr lang="zh-CN" altLang="en-US" sz="2800">
                <a:solidFill>
                  <a:srgbClr val="FF0000"/>
                </a:solidFill>
                <a:latin typeface="Calibri" panose="020F0502020204030204" pitchFamily="34" charset="0"/>
                <a:cs typeface="Calibri" panose="020F0502020204030204" pitchFamily="34" charset="0"/>
              </a:rPr>
              <a:t>不解的</a:t>
            </a:r>
            <a:r>
              <a:rPr lang="zh-CN" altLang="en-US" sz="2800">
                <a:latin typeface="Calibri" panose="020F0502020204030204" pitchFamily="34" charset="0"/>
                <a:cs typeface="Calibri" panose="020F0502020204030204" pitchFamily="34" charset="0"/>
              </a:rPr>
              <a:t>是，约翰是如何解开这个</a:t>
            </a:r>
            <a:r>
              <a:rPr lang="zh-CN" altLang="en-US" sz="2800">
                <a:solidFill>
                  <a:srgbClr val="FF0000"/>
                </a:solidFill>
                <a:latin typeface="Calibri" panose="020F0502020204030204" pitchFamily="34" charset="0"/>
                <a:cs typeface="Calibri" panose="020F0502020204030204" pitchFamily="34" charset="0"/>
              </a:rPr>
              <a:t>难题</a:t>
            </a:r>
            <a:r>
              <a:rPr lang="zh-CN" altLang="en-US" sz="2800">
                <a:latin typeface="Calibri" panose="020F0502020204030204" pitchFamily="34" charset="0"/>
                <a:cs typeface="Calibri" panose="020F0502020204030204" pitchFamily="34" charset="0"/>
              </a:rPr>
              <a:t>的。</a:t>
            </a:r>
          </a:p>
          <a:p>
            <a:r>
              <a:rPr lang="en-US" altLang="zh-CN" sz="2800">
                <a:latin typeface="Calibri" panose="020F0502020204030204" pitchFamily="34" charset="0"/>
                <a:cs typeface="Calibri" panose="020F0502020204030204" pitchFamily="34" charset="0"/>
              </a:rPr>
              <a:t>What puzzles Mr. Brown is how John solved the puzzle. </a:t>
            </a:r>
          </a:p>
        </p:txBody>
      </p:sp>
      <p:pic>
        <p:nvPicPr>
          <p:cNvPr id="9" name="图片 8"/>
          <p:cNvPicPr>
            <a:picLocks noChangeAspect="1"/>
          </p:cNvPicPr>
          <p:nvPr/>
        </p:nvPicPr>
        <p:blipFill>
          <a:blip r:embed="rId5"/>
          <a:stretch>
            <a:fillRect/>
          </a:stretch>
        </p:blipFill>
        <p:spPr>
          <a:xfrm>
            <a:off x="3307715" y="3557905"/>
            <a:ext cx="4744085" cy="270383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21"/>
                                        </p:tgtEl>
                                      </p:cBhvr>
                                    </p:animEffect>
                                    <p:animScale>
                                      <p:cBhvr>
                                        <p:cTn id="12"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988485"/>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核心词汇</a:t>
            </a:r>
          </a:p>
        </p:txBody>
      </p:sp>
      <p:sp>
        <p:nvSpPr>
          <p:cNvPr id="23" name="平行四边形 22"/>
          <p:cNvSpPr/>
          <p:nvPr/>
        </p:nvSpPr>
        <p:spPr>
          <a:xfrm>
            <a:off x="3750119" y="872063"/>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sp>
        <p:nvSpPr>
          <p:cNvPr id="3" name="文本框 2"/>
          <p:cNvSpPr txBox="1"/>
          <p:nvPr/>
        </p:nvSpPr>
        <p:spPr>
          <a:xfrm>
            <a:off x="4826000" y="2136775"/>
            <a:ext cx="2540000" cy="645160"/>
          </a:xfrm>
          <a:prstGeom prst="rect">
            <a:avLst/>
          </a:prstGeom>
          <a:noFill/>
        </p:spPr>
        <p:txBody>
          <a:bodyPr wrap="square" rtlCol="0" anchor="t">
            <a:spAutoFit/>
          </a:bodyPr>
          <a:lstStyle/>
          <a:p>
            <a:endParaRPr lang="zh-CN" altLang="en-US"/>
          </a:p>
          <a:p>
            <a:endParaRPr lang="zh-CN" altLang="en-US"/>
          </a:p>
        </p:txBody>
      </p:sp>
      <p:sp>
        <p:nvSpPr>
          <p:cNvPr id="4" name="Rectangle 18"/>
          <p:cNvSpPr>
            <a:spLocks noChangeArrowheads="1"/>
          </p:cNvSpPr>
          <p:nvPr/>
        </p:nvSpPr>
        <p:spPr bwMode="auto">
          <a:xfrm>
            <a:off x="685470" y="1949863"/>
            <a:ext cx="2497541"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altLang="zh-CN" sz="2800" b="1" dirty="0">
                <a:latin typeface="Times New Roman" panose="02020603050405020304" pitchFamily="18" charset="0"/>
                <a:cs typeface="Times New Roman" panose="02020603050405020304" pitchFamily="18" charset="0"/>
              </a:rPr>
              <a:t>2. pull</a:t>
            </a:r>
            <a:endParaRPr lang="en-US" altLang="zh-CN" sz="2800" dirty="0">
              <a:solidFill>
                <a:schemeClr val="bg1"/>
              </a:solidFill>
              <a:latin typeface="宋体" panose="02010600030101010101" pitchFamily="2" charset="-122"/>
              <a:ea typeface="宋体" panose="02010600030101010101" pitchFamily="2" charset="-122"/>
              <a:cs typeface="宋体" panose="02010600030101010101" pitchFamily="2" charset="-122"/>
              <a:sym typeface="Arial" panose="020B0604020202020204"/>
            </a:endParaRPr>
          </a:p>
        </p:txBody>
      </p:sp>
      <p:sp>
        <p:nvSpPr>
          <p:cNvPr id="10" name="矩形 9"/>
          <p:cNvSpPr/>
          <p:nvPr/>
        </p:nvSpPr>
        <p:spPr>
          <a:xfrm>
            <a:off x="2961701" y="1904143"/>
            <a:ext cx="1278890" cy="521970"/>
          </a:xfrm>
          <a:prstGeom prst="rect">
            <a:avLst/>
          </a:prstGeom>
        </p:spPr>
        <p:txBody>
          <a:bodyPr wrap="none">
            <a:spAutoFit/>
          </a:bodyPr>
          <a:lstStyle/>
          <a:p>
            <a:pPr algn="ctr" fontAlgn="base">
              <a:spcBef>
                <a:spcPct val="0"/>
              </a:spcBef>
              <a:spcAft>
                <a:spcPct val="0"/>
              </a:spcAft>
            </a:pPr>
            <a:r>
              <a:rPr lang="en-US" sz="2800" b="1"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a:rPr>
              <a:t>v. &amp; n. </a:t>
            </a:r>
          </a:p>
        </p:txBody>
      </p:sp>
      <p:sp>
        <p:nvSpPr>
          <p:cNvPr id="5" name="矩形 43"/>
          <p:cNvSpPr>
            <a:spLocks noChangeArrowheads="1"/>
          </p:cNvSpPr>
          <p:nvPr/>
        </p:nvSpPr>
        <p:spPr bwMode="auto">
          <a:xfrm>
            <a:off x="906780" y="2426335"/>
            <a:ext cx="6917690" cy="402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zh-CN" altLang="en-US"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将例句中</a:t>
            </a: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pull</a:t>
            </a:r>
            <a:r>
              <a:rPr lang="zh-CN" altLang="en-US"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的含义与右边中文意思匹配。</a:t>
            </a:r>
            <a:endPar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a:p>
            <a:pPr marL="457200" indent="-457200" eaLnBrk="0" hangingPunct="0">
              <a:lnSpc>
                <a:spcPct val="115000"/>
              </a:lnSpc>
              <a:buFont typeface="Arial" panose="020B0604020202020204" pitchFamily="34" charset="0"/>
              <a:buChar char="•"/>
            </a:pP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I helped </a:t>
            </a:r>
            <a:r>
              <a:rPr lang="en-US" altLang="zh-CN" sz="2800" dirty="0">
                <a:solidFill>
                  <a:srgbClr val="FF0000"/>
                </a:solidFill>
                <a:latin typeface="Calibri" panose="020F0502020204030204" pitchFamily="34" charset="0"/>
                <a:ea typeface="宋体" panose="02010600030101010101" pitchFamily="2" charset="-122"/>
                <a:cs typeface="Times New Roman" panose="02020603050405020304" pitchFamily="18" charset="0"/>
              </a:rPr>
              <a:t>pull</a:t>
            </a: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 him out of the water.</a:t>
            </a:r>
          </a:p>
          <a:p>
            <a:pPr marL="457200" indent="-457200" eaLnBrk="0" hangingPunct="0">
              <a:lnSpc>
                <a:spcPct val="115000"/>
              </a:lnSpc>
              <a:buFont typeface="Arial" panose="020B0604020202020204" pitchFamily="34" charset="0"/>
              <a:buChar char="•"/>
            </a:pP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He </a:t>
            </a:r>
            <a:r>
              <a:rPr lang="en-US" altLang="zh-CN" sz="2800" dirty="0">
                <a:solidFill>
                  <a:srgbClr val="FF0000"/>
                </a:solidFill>
                <a:latin typeface="Calibri" panose="020F0502020204030204" pitchFamily="34" charset="0"/>
                <a:ea typeface="宋体" panose="02010600030101010101" pitchFamily="2" charset="-122"/>
                <a:cs typeface="Times New Roman" panose="02020603050405020304" pitchFamily="18" charset="0"/>
              </a:rPr>
              <a:t>pull</a:t>
            </a: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ed the slip of paper from his shirt pocket.  </a:t>
            </a:r>
          </a:p>
          <a:p>
            <a:pPr marL="457200" indent="-457200" eaLnBrk="0" hangingPunct="0">
              <a:lnSpc>
                <a:spcPct val="115000"/>
              </a:lnSpc>
              <a:buFont typeface="Arial" panose="020B0604020202020204" pitchFamily="34" charset="0"/>
              <a:buChar char="•"/>
            </a:pPr>
            <a:r>
              <a:rPr lang="en-US" altLang="zh-CN" sz="2800" dirty="0">
                <a:latin typeface="Calibri" panose="020F0502020204030204" pitchFamily="34" charset="0"/>
                <a:ea typeface="宋体" panose="02010600030101010101" pitchFamily="2" charset="-122"/>
                <a:cs typeface="Times New Roman" panose="02020603050405020304" pitchFamily="18" charset="0"/>
                <a:sym typeface="+mn-ea"/>
              </a:rPr>
              <a:t>I gave the door a sharp</a:t>
            </a:r>
            <a:r>
              <a:rPr lang="en-US" altLang="zh-CN" sz="2800" dirty="0">
                <a:solidFill>
                  <a:srgbClr val="FF0000"/>
                </a:solidFill>
                <a:latin typeface="Calibri" panose="020F0502020204030204" pitchFamily="34" charset="0"/>
                <a:ea typeface="宋体" panose="02010600030101010101" pitchFamily="2" charset="-122"/>
                <a:cs typeface="Times New Roman" panose="02020603050405020304" pitchFamily="18" charset="0"/>
                <a:sym typeface="+mn-ea"/>
              </a:rPr>
              <a:t> pull</a:t>
            </a:r>
            <a:r>
              <a:rPr lang="en-US" altLang="zh-CN" sz="2800" dirty="0">
                <a:latin typeface="Calibri" panose="020F0502020204030204" pitchFamily="34" charset="0"/>
                <a:ea typeface="宋体" panose="02010600030101010101" pitchFamily="2" charset="-122"/>
                <a:cs typeface="Times New Roman" panose="02020603050405020304" pitchFamily="18" charset="0"/>
                <a:sym typeface="+mn-ea"/>
              </a:rPr>
              <a:t> and it opened.</a:t>
            </a:r>
          </a:p>
          <a:p>
            <a:pPr marL="457200" indent="-457200" eaLnBrk="0" hangingPunct="0">
              <a:lnSpc>
                <a:spcPct val="115000"/>
              </a:lnSpc>
              <a:buFont typeface="Arial" panose="020B0604020202020204" pitchFamily="34" charset="0"/>
              <a:buChar char="•"/>
            </a:pP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Huges </a:t>
            </a:r>
            <a:r>
              <a:rPr lang="en-US" altLang="zh-CN" sz="2800" dirty="0">
                <a:solidFill>
                  <a:srgbClr val="FF0000"/>
                </a:solidFill>
                <a:latin typeface="Calibri" panose="020F0502020204030204" pitchFamily="34" charset="0"/>
                <a:ea typeface="宋体" panose="02010600030101010101" pitchFamily="2" charset="-122"/>
                <a:cs typeface="Times New Roman" panose="02020603050405020304" pitchFamily="18" charset="0"/>
              </a:rPr>
              <a:t>pull</a:t>
            </a: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ed himself slowly to his feet. </a:t>
            </a:r>
          </a:p>
          <a:p>
            <a:pPr marL="457200" indent="-457200" eaLnBrk="0" hangingPunct="0">
              <a:lnSpc>
                <a:spcPct val="115000"/>
              </a:lnSpc>
              <a:buFont typeface="Arial" panose="020B0604020202020204" pitchFamily="34" charset="0"/>
              <a:buChar char="•"/>
            </a:pP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He </a:t>
            </a:r>
            <a:r>
              <a:rPr lang="en-US" altLang="zh-CN" sz="2800" dirty="0">
                <a:solidFill>
                  <a:srgbClr val="FF0000"/>
                </a:solidFill>
                <a:latin typeface="Calibri" panose="020F0502020204030204" pitchFamily="34" charset="0"/>
                <a:ea typeface="宋体" panose="02010600030101010101" pitchFamily="2" charset="-122"/>
                <a:cs typeface="Times New Roman" panose="02020603050405020304" pitchFamily="18" charset="0"/>
              </a:rPr>
              <a:t>pull</a:t>
            </a: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ed to a stop behind a pickup truck.  </a:t>
            </a:r>
          </a:p>
          <a:p>
            <a:pPr eaLnBrk="0" hangingPunct="0">
              <a:lnSpc>
                <a:spcPct val="115000"/>
              </a:lnSpc>
            </a:pPr>
            <a:endPar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7" name="文本框 6"/>
          <p:cNvSpPr txBox="1"/>
          <p:nvPr/>
        </p:nvSpPr>
        <p:spPr>
          <a:xfrm>
            <a:off x="8735695" y="3030855"/>
            <a:ext cx="2756535" cy="521970"/>
          </a:xfrm>
          <a:prstGeom prst="rect">
            <a:avLst/>
          </a:prstGeom>
          <a:noFill/>
        </p:spPr>
        <p:txBody>
          <a:bodyPr wrap="square" rtlCol="0">
            <a:spAutoFit/>
          </a:bodyPr>
          <a:lstStyle/>
          <a:p>
            <a:r>
              <a:rPr lang="en-US" sz="2800">
                <a:solidFill>
                  <a:srgbClr val="0070C0"/>
                </a:solidFill>
                <a:latin typeface="Times New Roman" panose="02020603050405020304" pitchFamily="18" charset="0"/>
                <a:cs typeface="Times New Roman" panose="02020603050405020304" pitchFamily="18" charset="0"/>
              </a:rPr>
              <a:t>v. </a:t>
            </a:r>
            <a:r>
              <a:rPr lang="zh-CN" altLang="en-US" sz="2800">
                <a:solidFill>
                  <a:srgbClr val="0070C0"/>
                </a:solidFill>
                <a:latin typeface="Times New Roman" panose="02020603050405020304" pitchFamily="18" charset="0"/>
                <a:cs typeface="Times New Roman" panose="02020603050405020304" pitchFamily="18" charset="0"/>
              </a:rPr>
              <a:t>掏出</a:t>
            </a:r>
          </a:p>
        </p:txBody>
      </p:sp>
      <p:sp>
        <p:nvSpPr>
          <p:cNvPr id="11" name="文本框 10"/>
          <p:cNvSpPr txBox="1"/>
          <p:nvPr/>
        </p:nvSpPr>
        <p:spPr>
          <a:xfrm>
            <a:off x="8752840" y="4858385"/>
            <a:ext cx="2756535" cy="521970"/>
          </a:xfrm>
          <a:prstGeom prst="rect">
            <a:avLst/>
          </a:prstGeom>
          <a:noFill/>
        </p:spPr>
        <p:txBody>
          <a:bodyPr wrap="square" rtlCol="0">
            <a:spAutoFit/>
          </a:bodyPr>
          <a:lstStyle/>
          <a:p>
            <a:r>
              <a:rPr lang="en-US" altLang="zh-CN" sz="2800">
                <a:solidFill>
                  <a:srgbClr val="0070C0"/>
                </a:solidFill>
                <a:latin typeface="Times New Roman" panose="02020603050405020304" pitchFamily="18" charset="0"/>
                <a:cs typeface="Times New Roman" panose="02020603050405020304" pitchFamily="18" charset="0"/>
              </a:rPr>
              <a:t>v. </a:t>
            </a:r>
            <a:r>
              <a:rPr lang="zh-CN" altLang="en-US" sz="2800">
                <a:solidFill>
                  <a:srgbClr val="0070C0"/>
                </a:solidFill>
                <a:latin typeface="Times New Roman" panose="02020603050405020304" pitchFamily="18" charset="0"/>
                <a:cs typeface="Times New Roman" panose="02020603050405020304" pitchFamily="18" charset="0"/>
              </a:rPr>
              <a:t>停车</a:t>
            </a:r>
          </a:p>
        </p:txBody>
      </p:sp>
      <p:sp>
        <p:nvSpPr>
          <p:cNvPr id="12" name="文本框 11"/>
          <p:cNvSpPr txBox="1"/>
          <p:nvPr/>
        </p:nvSpPr>
        <p:spPr>
          <a:xfrm>
            <a:off x="8735695" y="3665855"/>
            <a:ext cx="2756535" cy="521970"/>
          </a:xfrm>
          <a:prstGeom prst="rect">
            <a:avLst/>
          </a:prstGeom>
          <a:noFill/>
        </p:spPr>
        <p:txBody>
          <a:bodyPr wrap="square" rtlCol="0">
            <a:spAutoFit/>
          </a:bodyPr>
          <a:lstStyle/>
          <a:p>
            <a:r>
              <a:rPr lang="en-US" altLang="zh-CN" sz="2800">
                <a:solidFill>
                  <a:srgbClr val="0070C0"/>
                </a:solidFill>
                <a:latin typeface="Times New Roman" panose="02020603050405020304" pitchFamily="18" charset="0"/>
                <a:cs typeface="Times New Roman" panose="02020603050405020304" pitchFamily="18" charset="0"/>
              </a:rPr>
              <a:t>v. </a:t>
            </a:r>
            <a:r>
              <a:rPr lang="zh-CN" altLang="en-US" sz="2800">
                <a:solidFill>
                  <a:srgbClr val="0070C0"/>
                </a:solidFill>
                <a:latin typeface="Times New Roman" panose="02020603050405020304" pitchFamily="18" charset="0"/>
                <a:cs typeface="Times New Roman" panose="02020603050405020304" pitchFamily="18" charset="0"/>
              </a:rPr>
              <a:t>（使劲）移动</a:t>
            </a:r>
          </a:p>
        </p:txBody>
      </p:sp>
      <p:sp>
        <p:nvSpPr>
          <p:cNvPr id="14" name="文本框 13"/>
          <p:cNvSpPr txBox="1"/>
          <p:nvPr/>
        </p:nvSpPr>
        <p:spPr>
          <a:xfrm>
            <a:off x="8735695" y="4336415"/>
            <a:ext cx="2756535" cy="521970"/>
          </a:xfrm>
          <a:prstGeom prst="rect">
            <a:avLst/>
          </a:prstGeom>
          <a:noFill/>
        </p:spPr>
        <p:txBody>
          <a:bodyPr wrap="square" rtlCol="0">
            <a:spAutoFit/>
          </a:bodyPr>
          <a:lstStyle/>
          <a:p>
            <a:r>
              <a:rPr lang="en-US" altLang="zh-CN" sz="2800">
                <a:solidFill>
                  <a:srgbClr val="0070C0"/>
                </a:solidFill>
                <a:latin typeface="Times New Roman" panose="02020603050405020304" pitchFamily="18" charset="0"/>
                <a:cs typeface="Times New Roman" panose="02020603050405020304" pitchFamily="18" charset="0"/>
              </a:rPr>
              <a:t>v. </a:t>
            </a:r>
            <a:r>
              <a:rPr lang="zh-CN" altLang="en-US" sz="2800">
                <a:solidFill>
                  <a:srgbClr val="0070C0"/>
                </a:solidFill>
                <a:latin typeface="Calibri" panose="020F0502020204030204" pitchFamily="34" charset="0"/>
                <a:cs typeface="Calibri" panose="020F0502020204030204" pitchFamily="34" charset="0"/>
              </a:rPr>
              <a:t>拉</a:t>
            </a:r>
          </a:p>
        </p:txBody>
      </p:sp>
      <p:cxnSp>
        <p:nvCxnSpPr>
          <p:cNvPr id="18" name="直接连接符 17"/>
          <p:cNvCxnSpPr/>
          <p:nvPr/>
        </p:nvCxnSpPr>
        <p:spPr>
          <a:xfrm flipH="1" flipV="1">
            <a:off x="6863715" y="3244215"/>
            <a:ext cx="1843405" cy="12846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8752840" y="5529580"/>
            <a:ext cx="2756535" cy="521970"/>
          </a:xfrm>
          <a:prstGeom prst="rect">
            <a:avLst/>
          </a:prstGeom>
          <a:noFill/>
        </p:spPr>
        <p:txBody>
          <a:bodyPr wrap="square" rtlCol="0">
            <a:spAutoFit/>
          </a:bodyPr>
          <a:lstStyle/>
          <a:p>
            <a:r>
              <a:rPr lang="en-US" altLang="zh-CN" sz="2800">
                <a:solidFill>
                  <a:srgbClr val="0070C0"/>
                </a:solidFill>
                <a:latin typeface="Times New Roman" panose="02020603050405020304" pitchFamily="18" charset="0"/>
                <a:cs typeface="Times New Roman" panose="02020603050405020304" pitchFamily="18" charset="0"/>
              </a:rPr>
              <a:t>n. </a:t>
            </a:r>
            <a:r>
              <a:rPr lang="zh-CN" altLang="en-US" sz="2800">
                <a:solidFill>
                  <a:srgbClr val="0070C0"/>
                </a:solidFill>
                <a:latin typeface="Times New Roman" panose="02020603050405020304" pitchFamily="18" charset="0"/>
                <a:cs typeface="Times New Roman" panose="02020603050405020304" pitchFamily="18" charset="0"/>
              </a:rPr>
              <a:t>拉；拽；扯</a:t>
            </a:r>
          </a:p>
        </p:txBody>
      </p:sp>
      <p:cxnSp>
        <p:nvCxnSpPr>
          <p:cNvPr id="19" name="直接连接符 18"/>
          <p:cNvCxnSpPr/>
          <p:nvPr/>
        </p:nvCxnSpPr>
        <p:spPr>
          <a:xfrm flipH="1">
            <a:off x="7079615" y="3435985"/>
            <a:ext cx="1626870" cy="5187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7320915" y="4010025"/>
            <a:ext cx="1671955" cy="11950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7343140" y="5241925"/>
            <a:ext cx="1626870" cy="5187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9" idx="1"/>
          </p:cNvCxnSpPr>
          <p:nvPr/>
        </p:nvCxnSpPr>
        <p:spPr>
          <a:xfrm flipH="1" flipV="1">
            <a:off x="7501890" y="4706620"/>
            <a:ext cx="1250950" cy="10839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21"/>
                                        </p:tgtEl>
                                      </p:cBhvr>
                                    </p:animEffect>
                                    <p:animScale>
                                      <p:cBhvr>
                                        <p:cTn id="32"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2073844" y="988485"/>
            <a:ext cx="730885"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Quiz</a:t>
            </a:r>
          </a:p>
        </p:txBody>
      </p:sp>
      <p:sp>
        <p:nvSpPr>
          <p:cNvPr id="23" name="平行四边形 22"/>
          <p:cNvSpPr/>
          <p:nvPr/>
        </p:nvSpPr>
        <p:spPr>
          <a:xfrm>
            <a:off x="3750310" y="871855"/>
            <a:ext cx="5288915"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chemeClr val="tx1"/>
                </a:solidFill>
                <a:latin typeface="宋体" panose="02010600030101010101" pitchFamily="2" charset="-122"/>
                <a:ea typeface="宋体" panose="02010600030101010101" pitchFamily="2" charset="-122"/>
                <a:sym typeface="Arial" panose="020B0604020202020204"/>
              </a:rPr>
              <a:t>根据图片写相关句子</a:t>
            </a:r>
            <a:endParaRPr lang="en-US" altLang="zh-CN" sz="3200">
              <a:solidFill>
                <a:schemeClr val="tx1"/>
              </a:solidFill>
              <a:latin typeface="宋体" panose="02010600030101010101" pitchFamily="2" charset="-122"/>
              <a:ea typeface="宋体" panose="02010600030101010101" pitchFamily="2" charset="-122"/>
              <a:sym typeface="Arial" panose="020B0604020202020204"/>
            </a:endParaRPr>
          </a:p>
        </p:txBody>
      </p:sp>
      <p:cxnSp>
        <p:nvCxnSpPr>
          <p:cNvPr id="6" name="直接连接符 5"/>
          <p:cNvCxnSpPr/>
          <p:nvPr/>
        </p:nvCxnSpPr>
        <p:spPr>
          <a:xfrm>
            <a:off x="3627099" y="2864435"/>
            <a:ext cx="0" cy="1323382"/>
          </a:xfrm>
          <a:prstGeom prst="line">
            <a:avLst/>
          </a:prstGeom>
          <a:noFill/>
          <a:ln w="19050" cap="flat" cmpd="sng" algn="ctr">
            <a:solidFill>
              <a:srgbClr val="7D7D7D">
                <a:lumMod val="20000"/>
                <a:lumOff val="80000"/>
              </a:srgbClr>
            </a:solidFill>
            <a:prstDash val="solid"/>
            <a:miter lim="800000"/>
          </a:ln>
          <a:effectLst/>
        </p:spPr>
      </p:cxn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sp>
        <p:nvSpPr>
          <p:cNvPr id="3" name="文本框 2"/>
          <p:cNvSpPr txBox="1"/>
          <p:nvPr/>
        </p:nvSpPr>
        <p:spPr>
          <a:xfrm>
            <a:off x="4826000" y="2136775"/>
            <a:ext cx="2540000" cy="645160"/>
          </a:xfrm>
          <a:prstGeom prst="rect">
            <a:avLst/>
          </a:prstGeom>
          <a:noFill/>
        </p:spPr>
        <p:txBody>
          <a:bodyPr wrap="square" rtlCol="0" anchor="t">
            <a:spAutoFit/>
          </a:bodyPr>
          <a:lstStyle/>
          <a:p>
            <a:endParaRPr lang="zh-CN" altLang="en-US"/>
          </a:p>
          <a:p>
            <a:endParaRPr lang="zh-CN" altLang="en-US"/>
          </a:p>
        </p:txBody>
      </p:sp>
      <p:sp>
        <p:nvSpPr>
          <p:cNvPr id="9" name="文本框 8"/>
          <p:cNvSpPr txBox="1"/>
          <p:nvPr/>
        </p:nvSpPr>
        <p:spPr>
          <a:xfrm>
            <a:off x="874395" y="5494020"/>
            <a:ext cx="4879340" cy="953135"/>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They fought and pulled each other's hair. </a:t>
            </a:r>
          </a:p>
        </p:txBody>
      </p:sp>
      <p:sp>
        <p:nvSpPr>
          <p:cNvPr id="11" name="文本框 10"/>
          <p:cNvSpPr txBox="1"/>
          <p:nvPr/>
        </p:nvSpPr>
        <p:spPr>
          <a:xfrm>
            <a:off x="6379210" y="5494020"/>
            <a:ext cx="6191885" cy="953135"/>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The bus pulled to a stop at the stop station.</a:t>
            </a:r>
          </a:p>
        </p:txBody>
      </p:sp>
      <p:pic>
        <p:nvPicPr>
          <p:cNvPr id="5" name="图片 4"/>
          <p:cNvPicPr>
            <a:picLocks noChangeAspect="1"/>
          </p:cNvPicPr>
          <p:nvPr/>
        </p:nvPicPr>
        <p:blipFill>
          <a:blip r:embed="rId5"/>
          <a:srcRect b="6677"/>
          <a:stretch>
            <a:fillRect/>
          </a:stretch>
        </p:blipFill>
        <p:spPr>
          <a:xfrm>
            <a:off x="874395" y="2228215"/>
            <a:ext cx="4719955" cy="3124835"/>
          </a:xfrm>
          <a:prstGeom prst="rect">
            <a:avLst/>
          </a:prstGeom>
        </p:spPr>
      </p:pic>
      <p:pic>
        <p:nvPicPr>
          <p:cNvPr id="8" name="图片 7"/>
          <p:cNvPicPr>
            <a:picLocks noChangeAspect="1"/>
          </p:cNvPicPr>
          <p:nvPr/>
        </p:nvPicPr>
        <p:blipFill>
          <a:blip r:embed="rId6"/>
          <a:srcRect b="4242"/>
          <a:stretch>
            <a:fillRect/>
          </a:stretch>
        </p:blipFill>
        <p:spPr>
          <a:xfrm>
            <a:off x="6570345" y="2310130"/>
            <a:ext cx="4691380" cy="318325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1"/>
                                        </p:tgtEl>
                                      </p:cBhvr>
                                    </p:animEffect>
                                    <p:animScale>
                                      <p:cBhvr>
                                        <p:cTn id="17"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988485"/>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核心词汇</a:t>
            </a:r>
          </a:p>
        </p:txBody>
      </p:sp>
      <p:sp>
        <p:nvSpPr>
          <p:cNvPr id="23" name="平行四边形 22"/>
          <p:cNvSpPr/>
          <p:nvPr/>
        </p:nvSpPr>
        <p:spPr>
          <a:xfrm>
            <a:off x="3750119" y="872063"/>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sp>
        <p:nvSpPr>
          <p:cNvPr id="4" name="Rectangle 18"/>
          <p:cNvSpPr>
            <a:spLocks noChangeArrowheads="1"/>
          </p:cNvSpPr>
          <p:nvPr/>
        </p:nvSpPr>
        <p:spPr bwMode="auto">
          <a:xfrm>
            <a:off x="754749" y="1950054"/>
            <a:ext cx="2497541"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altLang="zh-CN" sz="2800" b="1" dirty="0">
                <a:latin typeface="Times New Roman" panose="02020603050405020304" pitchFamily="18" charset="0"/>
                <a:cs typeface="Times New Roman" panose="02020603050405020304" pitchFamily="18" charset="0"/>
              </a:rPr>
              <a:t>3. exsit</a:t>
            </a:r>
            <a:endParaRPr lang="en-US" altLang="zh-CN" sz="2800" dirty="0">
              <a:solidFill>
                <a:schemeClr val="bg1"/>
              </a:solidFill>
              <a:latin typeface="宋体" panose="02010600030101010101" pitchFamily="2" charset="-122"/>
              <a:ea typeface="宋体" panose="02010600030101010101" pitchFamily="2" charset="-122"/>
              <a:cs typeface="宋体" panose="02010600030101010101" pitchFamily="2" charset="-122"/>
              <a:sym typeface="Arial" panose="020B0604020202020204"/>
            </a:endParaRPr>
          </a:p>
        </p:txBody>
      </p:sp>
      <p:sp>
        <p:nvSpPr>
          <p:cNvPr id="5" name="矩形 43"/>
          <p:cNvSpPr>
            <a:spLocks noChangeArrowheads="1"/>
          </p:cNvSpPr>
          <p:nvPr/>
        </p:nvSpPr>
        <p:spPr bwMode="auto">
          <a:xfrm>
            <a:off x="1391285" y="2380615"/>
            <a:ext cx="10219055" cy="402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zh-CN" altLang="en-US" sz="2800" dirty="0">
                <a:solidFill>
                  <a:schemeClr val="tx1"/>
                </a:solidFill>
                <a:latin typeface="Calibri" panose="020F0502020204030204" pitchFamily="34" charset="0"/>
                <a:ea typeface="宋体" panose="02010600030101010101" pitchFamily="2" charset="-122"/>
              </a:rPr>
              <a:t>写出例句中</a:t>
            </a:r>
            <a:r>
              <a:rPr lang="en-US" altLang="zh-CN" sz="2800" dirty="0">
                <a:solidFill>
                  <a:schemeClr val="tx1"/>
                </a:solidFill>
                <a:latin typeface="Calibri" panose="020F0502020204030204" pitchFamily="34" charset="0"/>
                <a:ea typeface="宋体" panose="02010600030101010101" pitchFamily="2" charset="-122"/>
              </a:rPr>
              <a:t>exist</a:t>
            </a:r>
            <a:r>
              <a:rPr lang="zh-CN" altLang="en-US" sz="2800" dirty="0">
                <a:solidFill>
                  <a:schemeClr val="tx1"/>
                </a:solidFill>
                <a:latin typeface="Calibri" panose="020F0502020204030204" pitchFamily="34" charset="0"/>
                <a:ea typeface="宋体" panose="02010600030101010101" pitchFamily="2" charset="-122"/>
              </a:rPr>
              <a:t>相关意思</a:t>
            </a:r>
            <a:endParaRPr lang="zh-CN" altLang="en-US" sz="2800" dirty="0">
              <a:solidFill>
                <a:srgbClr val="0070C0"/>
              </a:solidFill>
              <a:latin typeface="Calibri" panose="020F0502020204030204" pitchFamily="34" charset="0"/>
              <a:ea typeface="宋体" panose="02010600030101010101" pitchFamily="2" charset="-122"/>
            </a:endParaRPr>
          </a:p>
          <a:p>
            <a:pPr eaLnBrk="0" hangingPunct="0">
              <a:lnSpc>
                <a:spcPct val="115000"/>
              </a:lnSpc>
            </a:pP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He thought that if he couldn't see something, it didn't </a:t>
            </a:r>
            <a:r>
              <a:rPr lang="en-US" altLang="zh-CN" sz="2800" dirty="0">
                <a:solidFill>
                  <a:srgbClr val="FF0000"/>
                </a:solidFill>
                <a:latin typeface="Calibri" panose="020F0502020204030204" pitchFamily="34" charset="0"/>
                <a:ea typeface="宋体" panose="02010600030101010101" pitchFamily="2" charset="-122"/>
                <a:cs typeface="Times New Roman" panose="02020603050405020304" pitchFamily="18" charset="0"/>
              </a:rPr>
              <a:t>exist</a:t>
            </a: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a:t>
            </a:r>
          </a:p>
          <a:p>
            <a:pPr eaLnBrk="0" hangingPunct="0">
              <a:lnSpc>
                <a:spcPct val="115000"/>
              </a:lnSpc>
            </a:pP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Research opportunities</a:t>
            </a:r>
            <a:r>
              <a:rPr lang="en-US" altLang="zh-CN" sz="2800" dirty="0">
                <a:solidFill>
                  <a:srgbClr val="FF0000"/>
                </a:solidFill>
                <a:latin typeface="Calibri" panose="020F0502020204030204" pitchFamily="34" charset="0"/>
                <a:ea typeface="宋体" panose="02010600030101010101" pitchFamily="2" charset="-122"/>
                <a:cs typeface="Times New Roman" panose="02020603050405020304" pitchFamily="18" charset="0"/>
              </a:rPr>
              <a:t> exsit</a:t>
            </a: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 in a wide range of areas.</a:t>
            </a:r>
          </a:p>
          <a:p>
            <a:pPr eaLnBrk="0" hangingPunct="0">
              <a:lnSpc>
                <a:spcPct val="115000"/>
              </a:lnSpc>
            </a:pP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Does life </a:t>
            </a:r>
            <a:r>
              <a:rPr lang="en-US" altLang="zh-CN" sz="2800" dirty="0">
                <a:solidFill>
                  <a:srgbClr val="FF0000"/>
                </a:solidFill>
                <a:latin typeface="Calibri" panose="020F0502020204030204" pitchFamily="34" charset="0"/>
                <a:ea typeface="宋体" panose="02010600030101010101" pitchFamily="2" charset="-122"/>
                <a:cs typeface="Times New Roman" panose="02020603050405020304" pitchFamily="18" charset="0"/>
              </a:rPr>
              <a:t>exsit</a:t>
            </a: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 on other planets?</a:t>
            </a:r>
          </a:p>
          <a:p>
            <a:pPr eaLnBrk="0" hangingPunct="0">
              <a:lnSpc>
                <a:spcPct val="115000"/>
              </a:lnSpc>
            </a:pPr>
            <a:r>
              <a:rPr lang="zh-CN" altLang="en-US" sz="2800" dirty="0">
                <a:solidFill>
                  <a:srgbClr val="0070C0"/>
                </a:solidFill>
                <a:latin typeface="Calibri" panose="020F0502020204030204" pitchFamily="34" charset="0"/>
                <a:ea typeface="宋体" panose="02010600030101010101" pitchFamily="2" charset="-122"/>
                <a:cs typeface="Times New Roman" panose="02020603050405020304" pitchFamily="18" charset="0"/>
              </a:rPr>
              <a:t>存在；实际上有</a:t>
            </a:r>
            <a:endPar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a:p>
            <a:pPr eaLnBrk="0" hangingPunct="0">
              <a:lnSpc>
                <a:spcPct val="115000"/>
              </a:lnSpc>
            </a:pP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We </a:t>
            </a:r>
            <a:r>
              <a:rPr lang="en-US" altLang="zh-CN" sz="2800" dirty="0">
                <a:solidFill>
                  <a:srgbClr val="FF0000"/>
                </a:solidFill>
                <a:latin typeface="Calibri" panose="020F0502020204030204" pitchFamily="34" charset="0"/>
                <a:ea typeface="宋体" panose="02010600030101010101" pitchFamily="2" charset="-122"/>
                <a:cs typeface="Times New Roman" panose="02020603050405020304" pitchFamily="18" charset="0"/>
              </a:rPr>
              <a:t>exist</a:t>
            </a: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ed on a diet of rice.</a:t>
            </a:r>
          </a:p>
          <a:p>
            <a:pPr eaLnBrk="0" hangingPunct="0">
              <a:lnSpc>
                <a:spcPct val="115000"/>
              </a:lnSpc>
            </a:pP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They can't </a:t>
            </a:r>
            <a:r>
              <a:rPr lang="en-US" altLang="zh-CN" sz="2800" dirty="0">
                <a:solidFill>
                  <a:srgbClr val="FF0000"/>
                </a:solidFill>
                <a:latin typeface="Calibri" panose="020F0502020204030204" pitchFamily="34" charset="0"/>
                <a:ea typeface="宋体" panose="02010600030101010101" pitchFamily="2" charset="-122"/>
                <a:cs typeface="Times New Roman" panose="02020603050405020304" pitchFamily="18" charset="0"/>
              </a:rPr>
              <a:t>exist </a:t>
            </a: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on the money he's earning. </a:t>
            </a:r>
          </a:p>
          <a:p>
            <a:pPr eaLnBrk="0" hangingPunct="0">
              <a:lnSpc>
                <a:spcPct val="115000"/>
              </a:lnSpc>
            </a:pPr>
            <a:r>
              <a:rPr lang="zh-CN" altLang="en-US" sz="2800" dirty="0">
                <a:solidFill>
                  <a:srgbClr val="0070C0"/>
                </a:solidFill>
                <a:latin typeface="Calibri" panose="020F0502020204030204" pitchFamily="34" charset="0"/>
                <a:ea typeface="宋体" panose="02010600030101010101" pitchFamily="2" charset="-122"/>
                <a:cs typeface="Times New Roman" panose="02020603050405020304" pitchFamily="18" charset="0"/>
              </a:rPr>
              <a:t>（尤其在困境或贫困中）生活，生存</a:t>
            </a:r>
          </a:p>
        </p:txBody>
      </p:sp>
      <p:sp>
        <p:nvSpPr>
          <p:cNvPr id="8" name="矩形 7"/>
          <p:cNvSpPr/>
          <p:nvPr/>
        </p:nvSpPr>
        <p:spPr>
          <a:xfrm>
            <a:off x="3149978" y="1949863"/>
            <a:ext cx="518795" cy="521970"/>
          </a:xfrm>
          <a:prstGeom prst="rect">
            <a:avLst/>
          </a:prstGeom>
        </p:spPr>
        <p:txBody>
          <a:bodyPr wrap="none">
            <a:spAutoFit/>
          </a:bodyPr>
          <a:lstStyle/>
          <a:p>
            <a:pPr algn="ctr" fontAlgn="base">
              <a:spcBef>
                <a:spcPct val="0"/>
              </a:spcBef>
              <a:spcAft>
                <a:spcPct val="0"/>
              </a:spcAft>
            </a:pPr>
            <a:r>
              <a:rPr lang="en-US" sz="2800" b="1"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a:rPr>
              <a:t>v. </a:t>
            </a:r>
          </a:p>
        </p:txBody>
      </p:sp>
      <p:sp>
        <p:nvSpPr>
          <p:cNvPr id="3" name="文本框 2"/>
          <p:cNvSpPr txBox="1"/>
          <p:nvPr/>
        </p:nvSpPr>
        <p:spPr>
          <a:xfrm>
            <a:off x="1468120" y="6310630"/>
            <a:ext cx="6221730" cy="521970"/>
          </a:xfrm>
          <a:prstGeom prst="rect">
            <a:avLst/>
          </a:prstGeom>
          <a:noFill/>
        </p:spPr>
        <p:txBody>
          <a:bodyPr wrap="square" rtlCol="0">
            <a:spAutoFit/>
          </a:bodyPr>
          <a:lstStyle/>
          <a:p>
            <a:r>
              <a:rPr lang="zh-CN" altLang="en-US" sz="2800">
                <a:solidFill>
                  <a:srgbClr val="0070C0"/>
                </a:solidFill>
              </a:rPr>
              <a:t>派生词</a:t>
            </a:r>
            <a:r>
              <a:rPr lang="zh-CN" altLang="en-US" sz="2800"/>
              <a:t> </a:t>
            </a:r>
            <a:r>
              <a:rPr lang="en-US" altLang="zh-CN" sz="2800">
                <a:latin typeface="Calibri" panose="020F0502020204030204" pitchFamily="34" charset="0"/>
                <a:cs typeface="Calibri" panose="020F0502020204030204" pitchFamily="34" charset="0"/>
              </a:rPr>
              <a:t>existence n. </a:t>
            </a:r>
            <a:r>
              <a:rPr lang="zh-CN" altLang="en-US" sz="2800">
                <a:latin typeface="Calibri" panose="020F0502020204030204" pitchFamily="34" charset="0"/>
                <a:cs typeface="Calibri" panose="020F0502020204030204" pitchFamily="34" charset="0"/>
              </a:rPr>
              <a:t>存在</a:t>
            </a:r>
            <a:r>
              <a:rPr lang="en-US" altLang="zh-CN" sz="2800">
                <a:latin typeface="Calibri" panose="020F0502020204030204" pitchFamily="34" charset="0"/>
                <a:cs typeface="Calibri" panose="020F0502020204030204" pitchFamily="34" charset="0"/>
              </a:rPr>
              <a:t>, </a:t>
            </a:r>
            <a:r>
              <a:rPr lang="zh-CN" altLang="en-US" sz="2800">
                <a:latin typeface="Calibri" panose="020F0502020204030204" pitchFamily="34" charset="0"/>
                <a:cs typeface="Calibri" panose="020F0502020204030204" pitchFamily="34" charset="0"/>
              </a:rPr>
              <a:t>生存</a:t>
            </a:r>
            <a:r>
              <a:rPr lang="en-US" altLang="zh-CN" sz="2800"/>
              <a: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blinds(horizontal)">
                                      <p:cBhvr>
                                        <p:cTn id="12" dur="500"/>
                                        <p:tgtEl>
                                          <p:spTgt spid="5">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21"/>
                                        </p:tgtEl>
                                      </p:cBhvr>
                                    </p:animEffect>
                                    <p:animScale>
                                      <p:cBhvr>
                                        <p:cTn id="22"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2073844" y="988485"/>
            <a:ext cx="730885"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Quiz</a:t>
            </a:r>
          </a:p>
        </p:txBody>
      </p:sp>
      <p:sp>
        <p:nvSpPr>
          <p:cNvPr id="23" name="平行四边形 22"/>
          <p:cNvSpPr/>
          <p:nvPr/>
        </p:nvSpPr>
        <p:spPr>
          <a:xfrm>
            <a:off x="3750310" y="871855"/>
            <a:ext cx="2370455"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chemeClr val="tx1"/>
                </a:solidFill>
                <a:latin typeface="宋体" panose="02010600030101010101" pitchFamily="2" charset="-122"/>
                <a:ea typeface="宋体" panose="02010600030101010101" pitchFamily="2" charset="-122"/>
                <a:sym typeface="Arial" panose="020B0604020202020204"/>
              </a:rPr>
              <a:t>名言翻译</a:t>
            </a:r>
          </a:p>
        </p:txBody>
      </p: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sp>
        <p:nvSpPr>
          <p:cNvPr id="3" name="文本框 2"/>
          <p:cNvSpPr txBox="1"/>
          <p:nvPr/>
        </p:nvSpPr>
        <p:spPr>
          <a:xfrm>
            <a:off x="1160145" y="2094865"/>
            <a:ext cx="9906635" cy="4399915"/>
          </a:xfrm>
          <a:prstGeom prst="rect">
            <a:avLst/>
          </a:prstGeom>
          <a:noFill/>
        </p:spPr>
        <p:txBody>
          <a:bodyPr wrap="square" rtlCol="0">
            <a:spAutoFit/>
          </a:bodyPr>
          <a:lstStyle/>
          <a:p>
            <a:r>
              <a:rPr lang="zh-CN" altLang="en-US" sz="2800"/>
              <a:t>我想要生活，而不仅仅是生存。</a:t>
            </a:r>
          </a:p>
          <a:p>
            <a:r>
              <a:rPr lang="zh-CN" altLang="en-US" sz="2800">
                <a:latin typeface="Calibri" panose="020F0502020204030204" pitchFamily="34" charset="0"/>
                <a:cs typeface="Calibri" panose="020F0502020204030204" pitchFamily="34" charset="0"/>
              </a:rPr>
              <a:t>I intend to live life, not just </a:t>
            </a:r>
            <a:r>
              <a:rPr lang="zh-CN" altLang="en-US" sz="2800">
                <a:solidFill>
                  <a:srgbClr val="FF0000"/>
                </a:solidFill>
                <a:latin typeface="Calibri" panose="020F0502020204030204" pitchFamily="34" charset="0"/>
                <a:cs typeface="Calibri" panose="020F0502020204030204" pitchFamily="34" charset="0"/>
              </a:rPr>
              <a:t>exist</a:t>
            </a:r>
            <a:r>
              <a:rPr lang="zh-CN" altLang="en-US" sz="2800">
                <a:latin typeface="Calibri" panose="020F0502020204030204" pitchFamily="34" charset="0"/>
                <a:cs typeface="Calibri" panose="020F0502020204030204" pitchFamily="34" charset="0"/>
              </a:rPr>
              <a:t>. </a:t>
            </a:r>
            <a:r>
              <a:rPr lang="en-US" altLang="zh-CN" sz="2800">
                <a:latin typeface="Calibri" panose="020F0502020204030204" pitchFamily="34" charset="0"/>
                <a:cs typeface="Calibri" panose="020F0502020204030204" pitchFamily="34" charset="0"/>
              </a:rPr>
              <a:t>(by </a:t>
            </a:r>
            <a:r>
              <a:rPr lang="zh-CN" altLang="en-US" sz="2800">
                <a:latin typeface="Calibri" panose="020F0502020204030204" pitchFamily="34" charset="0"/>
                <a:cs typeface="Calibri" panose="020F0502020204030204" pitchFamily="34" charset="0"/>
              </a:rPr>
              <a:t>George Takei</a:t>
            </a:r>
            <a:r>
              <a:rPr lang="en-US" altLang="zh-CN" sz="2800">
                <a:latin typeface="Calibri" panose="020F0502020204030204" pitchFamily="34" charset="0"/>
                <a:cs typeface="Calibri" panose="020F0502020204030204" pitchFamily="34" charset="0"/>
              </a:rPr>
              <a:t>)</a:t>
            </a:r>
          </a:p>
          <a:p>
            <a:endParaRPr lang="zh-CN" altLang="en-US" sz="2800">
              <a:latin typeface="Calibri" panose="020F0502020204030204" pitchFamily="34" charset="0"/>
              <a:cs typeface="Calibri" panose="020F0502020204030204" pitchFamily="34" charset="0"/>
            </a:endParaRPr>
          </a:p>
          <a:p>
            <a:r>
              <a:rPr lang="zh-CN" altLang="en-US" sz="2800">
                <a:latin typeface="Calibri" panose="020F0502020204030204" pitchFamily="34" charset="0"/>
                <a:cs typeface="Calibri" panose="020F0502020204030204" pitchFamily="34" charset="0"/>
              </a:rPr>
              <a:t>恐惧不存在于任何地方，只存在于头脑中。</a:t>
            </a:r>
          </a:p>
          <a:p>
            <a:r>
              <a:rPr lang="zh-CN" altLang="en-US" sz="2800">
                <a:latin typeface="Calibri" panose="020F0502020204030204" pitchFamily="34" charset="0"/>
                <a:cs typeface="Calibri" panose="020F0502020204030204" pitchFamily="34" charset="0"/>
              </a:rPr>
              <a:t>Fear doesn't </a:t>
            </a:r>
            <a:r>
              <a:rPr lang="zh-CN" altLang="en-US" sz="2800">
                <a:solidFill>
                  <a:srgbClr val="FF0000"/>
                </a:solidFill>
                <a:latin typeface="Calibri" panose="020F0502020204030204" pitchFamily="34" charset="0"/>
                <a:cs typeface="Calibri" panose="020F0502020204030204" pitchFamily="34" charset="0"/>
              </a:rPr>
              <a:t>exist</a:t>
            </a:r>
            <a:r>
              <a:rPr lang="zh-CN" altLang="en-US" sz="2800">
                <a:latin typeface="Calibri" panose="020F0502020204030204" pitchFamily="34" charset="0"/>
                <a:cs typeface="Calibri" panose="020F0502020204030204" pitchFamily="34" charset="0"/>
              </a:rPr>
              <a:t> anywhere except in the mind. </a:t>
            </a:r>
            <a:r>
              <a:rPr lang="en-US" altLang="zh-CN" sz="2800">
                <a:latin typeface="Calibri" panose="020F0502020204030204" pitchFamily="34" charset="0"/>
                <a:cs typeface="Calibri" panose="020F0502020204030204" pitchFamily="34" charset="0"/>
              </a:rPr>
              <a:t>(by </a:t>
            </a:r>
            <a:r>
              <a:rPr lang="zh-CN" altLang="en-US" sz="2800">
                <a:latin typeface="Calibri" panose="020F0502020204030204" pitchFamily="34" charset="0"/>
                <a:cs typeface="Calibri" panose="020F0502020204030204" pitchFamily="34" charset="0"/>
              </a:rPr>
              <a:t>Dale Carnegie</a:t>
            </a:r>
            <a:r>
              <a:rPr lang="en-US" altLang="zh-CN" sz="2800">
                <a:latin typeface="Calibri" panose="020F0502020204030204" pitchFamily="34" charset="0"/>
                <a:cs typeface="Calibri" panose="020F0502020204030204" pitchFamily="34" charset="0"/>
              </a:rPr>
              <a:t>)</a:t>
            </a:r>
            <a:endParaRPr lang="zh-CN" altLang="en-US" sz="2800">
              <a:latin typeface="Calibri" panose="020F0502020204030204" pitchFamily="34" charset="0"/>
              <a:cs typeface="Calibri" panose="020F0502020204030204" pitchFamily="34" charset="0"/>
            </a:endParaRPr>
          </a:p>
          <a:p>
            <a:endParaRPr lang="zh-CN" altLang="en-US" sz="2800">
              <a:latin typeface="Calibri" panose="020F0502020204030204" pitchFamily="34" charset="0"/>
              <a:cs typeface="Calibri" panose="020F0502020204030204" pitchFamily="34" charset="0"/>
            </a:endParaRPr>
          </a:p>
          <a:p>
            <a:r>
              <a:rPr lang="zh-CN" altLang="en-US" sz="2800">
                <a:latin typeface="Calibri" panose="020F0502020204030204" pitchFamily="34" charset="0"/>
                <a:cs typeface="Calibri" panose="020F0502020204030204" pitchFamily="34" charset="0"/>
              </a:rPr>
              <a:t>解决问题的第一步是认识到它的存在。</a:t>
            </a:r>
          </a:p>
          <a:p>
            <a:r>
              <a:rPr lang="zh-CN" altLang="en-US" sz="2800">
                <a:latin typeface="Calibri" panose="020F0502020204030204" pitchFamily="34" charset="0"/>
                <a:cs typeface="Calibri" panose="020F0502020204030204" pitchFamily="34" charset="0"/>
              </a:rPr>
              <a:t>The first step in solving a problem is to recognize that it does</a:t>
            </a:r>
            <a:r>
              <a:rPr lang="zh-CN" altLang="en-US" sz="2800">
                <a:solidFill>
                  <a:srgbClr val="FF0000"/>
                </a:solidFill>
                <a:latin typeface="Calibri" panose="020F0502020204030204" pitchFamily="34" charset="0"/>
                <a:cs typeface="Calibri" panose="020F0502020204030204" pitchFamily="34" charset="0"/>
              </a:rPr>
              <a:t> exist</a:t>
            </a:r>
            <a:r>
              <a:rPr lang="zh-CN" altLang="en-US" sz="2800">
                <a:latin typeface="Calibri" panose="020F0502020204030204" pitchFamily="34" charset="0"/>
                <a:cs typeface="Calibri" panose="020F0502020204030204" pitchFamily="34" charset="0"/>
              </a:rPr>
              <a:t>. </a:t>
            </a:r>
            <a:r>
              <a:rPr lang="en-US" altLang="zh-CN" sz="2800">
                <a:latin typeface="Calibri" panose="020F0502020204030204" pitchFamily="34" charset="0"/>
                <a:cs typeface="Calibri" panose="020F0502020204030204" pitchFamily="34" charset="0"/>
              </a:rPr>
              <a:t>(by </a:t>
            </a:r>
            <a:r>
              <a:rPr lang="zh-CN" altLang="en-US" sz="2800">
                <a:latin typeface="Calibri" panose="020F0502020204030204" pitchFamily="34" charset="0"/>
                <a:cs typeface="Calibri" panose="020F0502020204030204" pitchFamily="34" charset="0"/>
              </a:rPr>
              <a:t>Zig Ziglar</a:t>
            </a:r>
            <a:r>
              <a:rPr lang="en-US" altLang="zh-CN" sz="2800">
                <a:latin typeface="Calibri" panose="020F0502020204030204" pitchFamily="34" charset="0"/>
                <a:cs typeface="Calibri" panose="020F0502020204030204" pitchFamily="34" charset="0"/>
              </a:rPr>
              <a:t>)</a:t>
            </a:r>
            <a:endParaRPr lang="zh-CN" altLang="en-US" sz="2800">
              <a:latin typeface="Calibri" panose="020F0502020204030204" pitchFamily="34" charset="0"/>
              <a:cs typeface="Calibri" panose="020F0502020204030204" pitchFamily="34" charset="0"/>
            </a:endParaRPr>
          </a:p>
          <a:p>
            <a:endParaRPr lang="zh-CN" altLang="en-US" sz="2800">
              <a:latin typeface="Calibri" panose="020F0502020204030204" pitchFamily="34" charset="0"/>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21"/>
                                        </p:tgtEl>
                                      </p:cBhvr>
                                    </p:animEffect>
                                    <p:animScale>
                                      <p:cBhvr>
                                        <p:cTn id="22"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988485"/>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核心词汇</a:t>
            </a:r>
          </a:p>
        </p:txBody>
      </p:sp>
      <p:sp>
        <p:nvSpPr>
          <p:cNvPr id="23" name="平行四边形 22"/>
          <p:cNvSpPr/>
          <p:nvPr/>
        </p:nvSpPr>
        <p:spPr>
          <a:xfrm>
            <a:off x="3750119" y="872063"/>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sp>
        <p:nvSpPr>
          <p:cNvPr id="4" name="Rectangle 18"/>
          <p:cNvSpPr>
            <a:spLocks noChangeArrowheads="1"/>
          </p:cNvSpPr>
          <p:nvPr/>
        </p:nvSpPr>
        <p:spPr bwMode="auto">
          <a:xfrm>
            <a:off x="745224" y="1904334"/>
            <a:ext cx="2497541"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altLang="zh-CN" sz="2800" b="1" dirty="0">
                <a:latin typeface="Times New Roman" panose="02020603050405020304" pitchFamily="18" charset="0"/>
                <a:cs typeface="Times New Roman" panose="02020603050405020304" pitchFamily="18" charset="0"/>
              </a:rPr>
              <a:t>4. violent</a:t>
            </a:r>
            <a:endParaRPr lang="en-US" altLang="zh-CN" sz="2800" dirty="0">
              <a:solidFill>
                <a:schemeClr val="bg1"/>
              </a:solidFill>
              <a:latin typeface="宋体" panose="02010600030101010101" pitchFamily="2" charset="-122"/>
              <a:ea typeface="宋体" panose="02010600030101010101" pitchFamily="2" charset="-122"/>
              <a:cs typeface="宋体" panose="02010600030101010101" pitchFamily="2" charset="-122"/>
              <a:sym typeface="Arial" panose="020B0604020202020204"/>
            </a:endParaRPr>
          </a:p>
        </p:txBody>
      </p:sp>
      <p:sp>
        <p:nvSpPr>
          <p:cNvPr id="5" name="矩形 43"/>
          <p:cNvSpPr>
            <a:spLocks noChangeArrowheads="1"/>
          </p:cNvSpPr>
          <p:nvPr/>
        </p:nvSpPr>
        <p:spPr bwMode="auto">
          <a:xfrm>
            <a:off x="745490" y="2988310"/>
            <a:ext cx="8302625" cy="254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marL="457200" indent="-457200" eaLnBrk="0" hangingPunct="0">
              <a:lnSpc>
                <a:spcPct val="115000"/>
              </a:lnSpc>
              <a:buFont typeface="Arial" panose="020B0604020202020204" pitchFamily="34" charset="0"/>
              <a:buChar char="•"/>
            </a:pP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The crowd suddenly turned </a:t>
            </a:r>
            <a:r>
              <a:rPr lang="en-US" altLang="zh-CN" sz="2800" dirty="0">
                <a:solidFill>
                  <a:srgbClr val="FF0000"/>
                </a:solidFill>
                <a:latin typeface="Calibri" panose="020F0502020204030204" pitchFamily="34" charset="0"/>
                <a:ea typeface="宋体" panose="02010600030101010101" pitchFamily="2" charset="-122"/>
                <a:cs typeface="Times New Roman" panose="02020603050405020304" pitchFamily="18" charset="0"/>
              </a:rPr>
              <a:t>violent</a:t>
            </a: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a:t>
            </a:r>
          </a:p>
          <a:p>
            <a:pPr marL="457200" indent="-457200" eaLnBrk="0" hangingPunct="0">
              <a:lnSpc>
                <a:spcPct val="115000"/>
              </a:lnSpc>
              <a:buFont typeface="Arial" panose="020B0604020202020204" pitchFamily="34" charset="0"/>
              <a:buChar char="•"/>
            </a:pP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I took a </a:t>
            </a:r>
            <a:r>
              <a:rPr lang="en-US" altLang="zh-CN" sz="2800" dirty="0">
                <a:solidFill>
                  <a:srgbClr val="FF0000"/>
                </a:solidFill>
                <a:latin typeface="Calibri" panose="020F0502020204030204" pitchFamily="34" charset="0"/>
                <a:ea typeface="宋体" panose="02010600030101010101" pitchFamily="2" charset="-122"/>
                <a:cs typeface="Times New Roman" panose="02020603050405020304" pitchFamily="18" charset="0"/>
              </a:rPr>
              <a:t>violent</a:t>
            </a: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 dislike to him.  </a:t>
            </a:r>
          </a:p>
          <a:p>
            <a:pPr marL="457200" indent="-457200" eaLnBrk="0" hangingPunct="0">
              <a:lnSpc>
                <a:spcPct val="115000"/>
              </a:lnSpc>
              <a:buFont typeface="Arial" panose="020B0604020202020204" pitchFamily="34" charset="0"/>
              <a:buChar char="•"/>
            </a:pP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Her dress was a </a:t>
            </a:r>
            <a:r>
              <a:rPr lang="en-US" altLang="zh-CN" sz="2800" dirty="0">
                <a:solidFill>
                  <a:srgbClr val="FF0000"/>
                </a:solidFill>
                <a:latin typeface="Calibri" panose="020F0502020204030204" pitchFamily="34" charset="0"/>
                <a:ea typeface="宋体" panose="02010600030101010101" pitchFamily="2" charset="-122"/>
                <a:cs typeface="Times New Roman" panose="02020603050405020304" pitchFamily="18" charset="0"/>
              </a:rPr>
              <a:t>violent</a:t>
            </a: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 pink. </a:t>
            </a:r>
          </a:p>
          <a:p>
            <a:pPr marL="457200" indent="-457200" eaLnBrk="0" hangingPunct="0">
              <a:lnSpc>
                <a:spcPct val="115000"/>
              </a:lnSpc>
              <a:buFont typeface="Arial" panose="020B0604020202020204" pitchFamily="34" charset="0"/>
              <a:buChar char="•"/>
            </a:pPr>
            <a:endPar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a:p>
            <a:pPr eaLnBrk="0" hangingPunct="0">
              <a:lnSpc>
                <a:spcPct val="115000"/>
              </a:lnSpc>
            </a:pPr>
            <a:endPar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7" name="矩形 43"/>
          <p:cNvSpPr>
            <a:spLocks noChangeArrowheads="1"/>
          </p:cNvSpPr>
          <p:nvPr/>
        </p:nvSpPr>
        <p:spPr bwMode="auto">
          <a:xfrm>
            <a:off x="906780" y="2426335"/>
            <a:ext cx="67849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zh-CN" altLang="en-US"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根据例句写出</a:t>
            </a:r>
            <a:r>
              <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violent</a:t>
            </a:r>
            <a:r>
              <a:rPr lang="zh-CN" altLang="en-US"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的可能意思</a:t>
            </a:r>
            <a:endParaRPr lang="en-US" altLang="zh-CN" sz="28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8" name="矩形 7"/>
          <p:cNvSpPr/>
          <p:nvPr/>
        </p:nvSpPr>
        <p:spPr>
          <a:xfrm>
            <a:off x="3144898" y="1904143"/>
            <a:ext cx="942975" cy="521970"/>
          </a:xfrm>
          <a:prstGeom prst="rect">
            <a:avLst/>
          </a:prstGeom>
        </p:spPr>
        <p:txBody>
          <a:bodyPr wrap="none">
            <a:spAutoFit/>
          </a:bodyPr>
          <a:lstStyle/>
          <a:p>
            <a:pPr algn="ctr" fontAlgn="base">
              <a:spcBef>
                <a:spcPct val="0"/>
              </a:spcBef>
              <a:spcAft>
                <a:spcPct val="0"/>
              </a:spcAft>
            </a:pPr>
            <a:r>
              <a:rPr lang="en-US" sz="2800" b="1"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a:rPr>
              <a:t>adj.  </a:t>
            </a:r>
          </a:p>
        </p:txBody>
      </p:sp>
      <p:sp>
        <p:nvSpPr>
          <p:cNvPr id="12" name="矩形 43"/>
          <p:cNvSpPr>
            <a:spLocks noChangeArrowheads="1"/>
          </p:cNvSpPr>
          <p:nvPr/>
        </p:nvSpPr>
        <p:spPr bwMode="auto">
          <a:xfrm>
            <a:off x="8002905" y="2818130"/>
            <a:ext cx="199326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zh-CN" sz="2800" dirty="0">
                <a:solidFill>
                  <a:srgbClr val="0070C0"/>
                </a:solidFill>
                <a:latin typeface="Calibri" panose="020F0502020204030204" pitchFamily="34" charset="0"/>
                <a:ea typeface="宋体" panose="02010600030101010101" pitchFamily="2" charset="-122"/>
                <a:cs typeface="Times New Roman" panose="02020603050405020304" pitchFamily="18" charset="0"/>
              </a:rPr>
              <a:t>暴力的</a:t>
            </a:r>
          </a:p>
        </p:txBody>
      </p:sp>
      <p:sp>
        <p:nvSpPr>
          <p:cNvPr id="9" name="矩形 43"/>
          <p:cNvSpPr>
            <a:spLocks noChangeArrowheads="1"/>
          </p:cNvSpPr>
          <p:nvPr/>
        </p:nvSpPr>
        <p:spPr bwMode="auto">
          <a:xfrm>
            <a:off x="8002905" y="3499485"/>
            <a:ext cx="273621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zh-CN" sz="2800" dirty="0">
                <a:solidFill>
                  <a:srgbClr val="0070C0"/>
                </a:solidFill>
                <a:latin typeface="Calibri" panose="020F0502020204030204" pitchFamily="34" charset="0"/>
                <a:ea typeface="宋体" panose="02010600030101010101" pitchFamily="2" charset="-122"/>
                <a:cs typeface="Times New Roman" panose="02020603050405020304" pitchFamily="18" charset="0"/>
              </a:rPr>
              <a:t>猛烈的；剧烈的</a:t>
            </a:r>
          </a:p>
        </p:txBody>
      </p:sp>
      <p:sp>
        <p:nvSpPr>
          <p:cNvPr id="10" name="矩形 43"/>
          <p:cNvSpPr>
            <a:spLocks noChangeArrowheads="1"/>
          </p:cNvSpPr>
          <p:nvPr/>
        </p:nvSpPr>
        <p:spPr bwMode="auto">
          <a:xfrm>
            <a:off x="8002905" y="4105275"/>
            <a:ext cx="247205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zh-CN" altLang="en-US" sz="2800" dirty="0">
                <a:solidFill>
                  <a:srgbClr val="0070C0"/>
                </a:solidFill>
                <a:latin typeface="Calibri" panose="020F0502020204030204" pitchFamily="34" charset="0"/>
                <a:ea typeface="宋体" panose="02010600030101010101" pitchFamily="2" charset="-122"/>
                <a:cs typeface="Times New Roman" panose="02020603050405020304" pitchFamily="18" charset="0"/>
              </a:rPr>
              <a:t>鲜艳夺目的</a:t>
            </a:r>
          </a:p>
        </p:txBody>
      </p:sp>
      <p:sp>
        <p:nvSpPr>
          <p:cNvPr id="3" name="矩形 43"/>
          <p:cNvSpPr>
            <a:spLocks noChangeArrowheads="1"/>
          </p:cNvSpPr>
          <p:nvPr/>
        </p:nvSpPr>
        <p:spPr bwMode="auto">
          <a:xfrm>
            <a:off x="1160145" y="4862195"/>
            <a:ext cx="560514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zh-CN" altLang="en-US" sz="2800" dirty="0">
                <a:solidFill>
                  <a:schemeClr val="tx1"/>
                </a:solidFill>
                <a:latin typeface="Calibri" panose="020F0502020204030204" pitchFamily="34" charset="0"/>
                <a:ea typeface="宋体" panose="02010600030101010101" pitchFamily="2" charset="-122"/>
                <a:cs typeface="Times New Roman" panose="02020603050405020304" pitchFamily="18" charset="0"/>
              </a:rPr>
              <a:t>派生词</a:t>
            </a:r>
            <a:endParaRPr lang="zh-CN" altLang="en-US" sz="2800" dirty="0">
              <a:solidFill>
                <a:srgbClr val="0070C0"/>
              </a:solidFill>
              <a:latin typeface="Calibri" panose="020F0502020204030204" pitchFamily="34" charset="0"/>
              <a:ea typeface="宋体" panose="02010600030101010101" pitchFamily="2" charset="-122"/>
              <a:cs typeface="Times New Roman" panose="02020603050405020304" pitchFamily="18" charset="0"/>
            </a:endParaRPr>
          </a:p>
          <a:p>
            <a:pPr eaLnBrk="0" hangingPunct="0">
              <a:lnSpc>
                <a:spcPct val="115000"/>
              </a:lnSpc>
            </a:pPr>
            <a:r>
              <a:rPr lang="en-US" altLang="zh-CN" sz="2800" dirty="0">
                <a:solidFill>
                  <a:srgbClr val="0070C0"/>
                </a:solidFill>
                <a:latin typeface="Calibri" panose="020F0502020204030204" pitchFamily="34" charset="0"/>
                <a:ea typeface="宋体" panose="02010600030101010101" pitchFamily="2" charset="-122"/>
                <a:cs typeface="Times New Roman" panose="02020603050405020304" pitchFamily="18" charset="0"/>
              </a:rPr>
              <a:t>violence </a:t>
            </a:r>
            <a:r>
              <a:rPr lang="en-US" altLang="zh-CN" sz="28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n. </a:t>
            </a:r>
            <a:r>
              <a:rPr lang="zh-CN" altLang="en-US" sz="2800" dirty="0">
                <a:solidFill>
                  <a:srgbClr val="0070C0"/>
                </a:solidFill>
                <a:latin typeface="Calibri" panose="020F0502020204030204" pitchFamily="34" charset="0"/>
                <a:ea typeface="宋体" panose="02010600030101010101" pitchFamily="2" charset="-122"/>
                <a:cs typeface="Times New Roman" panose="02020603050405020304" pitchFamily="18" charset="0"/>
              </a:rPr>
              <a:t>暴力，暴行，狂热</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P spid="9" grpId="0"/>
      <p:bldP spid="10"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2073844" y="988485"/>
            <a:ext cx="730885"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Quiz</a:t>
            </a:r>
          </a:p>
        </p:txBody>
      </p:sp>
      <p:sp>
        <p:nvSpPr>
          <p:cNvPr id="23" name="平行四边形 22"/>
          <p:cNvSpPr/>
          <p:nvPr/>
        </p:nvSpPr>
        <p:spPr>
          <a:xfrm>
            <a:off x="3750310" y="871855"/>
            <a:ext cx="2907665"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chemeClr val="tx1"/>
                </a:solidFill>
                <a:latin typeface="宋体" panose="02010600030101010101" pitchFamily="2" charset="-122"/>
                <a:ea typeface="宋体" panose="02010600030101010101" pitchFamily="2" charset="-122"/>
                <a:sym typeface="Arial" panose="020B0604020202020204"/>
              </a:rPr>
              <a:t>台词翻译</a:t>
            </a:r>
          </a:p>
        </p:txBody>
      </p: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sp>
        <p:nvSpPr>
          <p:cNvPr id="5" name="文本框 4"/>
          <p:cNvSpPr txBox="1"/>
          <p:nvPr/>
        </p:nvSpPr>
        <p:spPr>
          <a:xfrm>
            <a:off x="6657975" y="1955800"/>
            <a:ext cx="3872865" cy="521970"/>
          </a:xfrm>
          <a:prstGeom prst="rect">
            <a:avLst/>
          </a:prstGeom>
          <a:noFill/>
        </p:spPr>
        <p:txBody>
          <a:bodyPr wrap="square" rtlCol="0" anchor="t">
            <a:spAutoFit/>
          </a:bodyPr>
          <a:lstStyle/>
          <a:p>
            <a:r>
              <a:rPr lang="en-US" sz="2800">
                <a:latin typeface="Calibri" panose="020F0502020204030204" pitchFamily="34" charset="0"/>
                <a:cs typeface="Calibri" panose="020F0502020204030204" pitchFamily="34" charset="0"/>
              </a:rPr>
              <a:t> </a:t>
            </a:r>
          </a:p>
        </p:txBody>
      </p:sp>
      <p:pic>
        <p:nvPicPr>
          <p:cNvPr id="3" name="图片 2"/>
          <p:cNvPicPr>
            <a:picLocks noChangeAspect="1"/>
          </p:cNvPicPr>
          <p:nvPr/>
        </p:nvPicPr>
        <p:blipFill>
          <a:blip r:embed="rId5"/>
          <a:stretch>
            <a:fillRect/>
          </a:stretch>
        </p:blipFill>
        <p:spPr>
          <a:xfrm>
            <a:off x="94615" y="1955800"/>
            <a:ext cx="5783580" cy="3534410"/>
          </a:xfrm>
          <a:prstGeom prst="rect">
            <a:avLst/>
          </a:prstGeom>
        </p:spPr>
      </p:pic>
      <p:pic>
        <p:nvPicPr>
          <p:cNvPr id="7" name="图片 6"/>
          <p:cNvPicPr>
            <a:picLocks noChangeAspect="1"/>
          </p:cNvPicPr>
          <p:nvPr/>
        </p:nvPicPr>
        <p:blipFill>
          <a:blip r:embed="rId6"/>
          <a:stretch>
            <a:fillRect/>
          </a:stretch>
        </p:blipFill>
        <p:spPr>
          <a:xfrm>
            <a:off x="6031230" y="1955800"/>
            <a:ext cx="5798820" cy="3535045"/>
          </a:xfrm>
          <a:prstGeom prst="rect">
            <a:avLst/>
          </a:prstGeom>
        </p:spPr>
      </p:pic>
      <p:sp>
        <p:nvSpPr>
          <p:cNvPr id="8" name="矩形 7"/>
          <p:cNvSpPr/>
          <p:nvPr/>
        </p:nvSpPr>
        <p:spPr>
          <a:xfrm>
            <a:off x="1045845" y="4674235"/>
            <a:ext cx="3907155" cy="294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976745" y="4674235"/>
            <a:ext cx="3907155" cy="294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1"/>
                                        </p:tgtEl>
                                      </p:cBhvr>
                                    </p:animEffect>
                                    <p:animScale>
                                      <p:cBhvr>
                                        <p:cTn id="17"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988485"/>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核心词汇</a:t>
            </a:r>
          </a:p>
        </p:txBody>
      </p:sp>
      <p:sp>
        <p:nvSpPr>
          <p:cNvPr id="23" name="平行四边形 22"/>
          <p:cNvSpPr/>
          <p:nvPr/>
        </p:nvSpPr>
        <p:spPr>
          <a:xfrm>
            <a:off x="3750119" y="872063"/>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sp>
        <p:nvSpPr>
          <p:cNvPr id="4" name="Rectangle 18"/>
          <p:cNvSpPr>
            <a:spLocks noChangeArrowheads="1"/>
          </p:cNvSpPr>
          <p:nvPr/>
        </p:nvSpPr>
        <p:spPr bwMode="auto">
          <a:xfrm>
            <a:off x="684264" y="1950054"/>
            <a:ext cx="2497541"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altLang="zh-CN" sz="2800" b="1" dirty="0">
                <a:latin typeface="Times New Roman" panose="02020603050405020304" pitchFamily="18" charset="0"/>
                <a:cs typeface="Times New Roman" panose="02020603050405020304" pitchFamily="18" charset="0"/>
              </a:rPr>
              <a:t>5. theory</a:t>
            </a:r>
            <a:endParaRPr lang="en-US" altLang="zh-CN" sz="2800" dirty="0">
              <a:solidFill>
                <a:schemeClr val="bg1"/>
              </a:solidFill>
              <a:latin typeface="宋体" panose="02010600030101010101" pitchFamily="2" charset="-122"/>
              <a:ea typeface="宋体" panose="02010600030101010101" pitchFamily="2" charset="-122"/>
              <a:cs typeface="宋体" panose="02010600030101010101" pitchFamily="2" charset="-122"/>
              <a:sym typeface="Arial" panose="020B0604020202020204"/>
            </a:endParaRPr>
          </a:p>
        </p:txBody>
      </p:sp>
      <p:sp>
        <p:nvSpPr>
          <p:cNvPr id="8" name="矩形 7"/>
          <p:cNvSpPr/>
          <p:nvPr/>
        </p:nvSpPr>
        <p:spPr>
          <a:xfrm>
            <a:off x="3337303" y="1904143"/>
            <a:ext cx="558165" cy="521970"/>
          </a:xfrm>
          <a:prstGeom prst="rect">
            <a:avLst/>
          </a:prstGeom>
        </p:spPr>
        <p:txBody>
          <a:bodyPr wrap="none">
            <a:spAutoFit/>
          </a:bodyPr>
          <a:lstStyle/>
          <a:p>
            <a:pPr algn="ctr" fontAlgn="base">
              <a:spcBef>
                <a:spcPct val="0"/>
              </a:spcBef>
              <a:spcAft>
                <a:spcPct val="0"/>
              </a:spcAft>
            </a:pPr>
            <a:r>
              <a:rPr lang="en-US" sz="2800" b="1"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a:rPr>
              <a:t>n. </a:t>
            </a:r>
          </a:p>
        </p:txBody>
      </p:sp>
      <p:sp>
        <p:nvSpPr>
          <p:cNvPr id="6" name="矩形 43"/>
          <p:cNvSpPr>
            <a:spLocks noChangeArrowheads="1"/>
          </p:cNvSpPr>
          <p:nvPr/>
        </p:nvSpPr>
        <p:spPr bwMode="auto">
          <a:xfrm>
            <a:off x="684530" y="2647315"/>
            <a:ext cx="8997950" cy="452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zh-CN" altLang="en-US" sz="2800" dirty="0">
                <a:solidFill>
                  <a:schemeClr val="tx1"/>
                </a:solidFill>
                <a:latin typeface="Calibri" panose="020F0502020204030204" pitchFamily="34" charset="0"/>
                <a:cs typeface="Times New Roman" panose="02020603050405020304" pitchFamily="18" charset="0"/>
              </a:rPr>
              <a:t>根据例句推断有关</a:t>
            </a:r>
            <a:r>
              <a:rPr lang="en-US" altLang="zh-CN" sz="2800" dirty="0">
                <a:solidFill>
                  <a:schemeClr val="tx1"/>
                </a:solidFill>
                <a:latin typeface="Calibri" panose="020F0502020204030204" pitchFamily="34" charset="0"/>
                <a:cs typeface="Times New Roman" panose="02020603050405020304" pitchFamily="18" charset="0"/>
              </a:rPr>
              <a:t>theory</a:t>
            </a:r>
            <a:r>
              <a:rPr lang="zh-CN" altLang="en-US" sz="2800" dirty="0">
                <a:solidFill>
                  <a:schemeClr val="tx1"/>
                </a:solidFill>
                <a:latin typeface="Calibri" panose="020F0502020204030204" pitchFamily="34" charset="0"/>
                <a:cs typeface="Times New Roman" panose="02020603050405020304" pitchFamily="18" charset="0"/>
              </a:rPr>
              <a:t>的搭配</a:t>
            </a:r>
          </a:p>
          <a:p>
            <a:pPr marL="457200" indent="-457200" eaLnBrk="0" hangingPunct="0">
              <a:lnSpc>
                <a:spcPct val="115000"/>
              </a:lnSpc>
              <a:buFont typeface="Arial" panose="020B0604020202020204" pitchFamily="34" charset="0"/>
              <a:buChar char="•"/>
            </a:pPr>
            <a:r>
              <a:rPr lang="en-US" altLang="zh-CN" sz="2800" dirty="0">
                <a:solidFill>
                  <a:schemeClr val="tx1"/>
                </a:solidFill>
                <a:latin typeface="Calibri" panose="020F0502020204030204" pitchFamily="34" charset="0"/>
                <a:cs typeface="Times New Roman" panose="02020603050405020304" pitchFamily="18" charset="0"/>
              </a:rPr>
              <a:t>These birds helped Darwin develop his theory of natural selection.</a:t>
            </a:r>
          </a:p>
          <a:p>
            <a:pPr marL="457200" indent="-457200" eaLnBrk="0" hangingPunct="0">
              <a:lnSpc>
                <a:spcPct val="115000"/>
              </a:lnSpc>
              <a:buFont typeface="Arial" panose="020B0604020202020204" pitchFamily="34" charset="0"/>
              <a:buChar char="•"/>
            </a:pPr>
            <a:r>
              <a:rPr lang="en-US" altLang="zh-CN" sz="2800" dirty="0">
                <a:solidFill>
                  <a:schemeClr val="tx1"/>
                </a:solidFill>
                <a:latin typeface="Calibri" panose="020F0502020204030204" pitchFamily="34" charset="0"/>
                <a:cs typeface="Times New Roman" panose="02020603050405020304" pitchFamily="18" charset="0"/>
              </a:rPr>
              <a:t>Researchers gave workers a questinnaire to test that theory.</a:t>
            </a:r>
          </a:p>
          <a:p>
            <a:pPr marL="457200" indent="-457200" eaLnBrk="0" hangingPunct="0">
              <a:lnSpc>
                <a:spcPct val="115000"/>
              </a:lnSpc>
              <a:buFont typeface="Arial" panose="020B0604020202020204" pitchFamily="34" charset="0"/>
              <a:buChar char="•"/>
            </a:pPr>
            <a:r>
              <a:rPr lang="en-US" altLang="zh-CN" sz="2800" dirty="0">
                <a:solidFill>
                  <a:schemeClr val="tx1"/>
                </a:solidFill>
                <a:latin typeface="Calibri" panose="020F0502020204030204" pitchFamily="34" charset="0"/>
                <a:cs typeface="Times New Roman" panose="02020603050405020304" pitchFamily="18" charset="0"/>
              </a:rPr>
              <a:t>No evidence emerged to prove either theory.</a:t>
            </a:r>
          </a:p>
          <a:p>
            <a:pPr marL="457200" indent="-457200" eaLnBrk="0" hangingPunct="0">
              <a:lnSpc>
                <a:spcPct val="115000"/>
              </a:lnSpc>
              <a:buFont typeface="Arial" panose="020B0604020202020204" pitchFamily="34" charset="0"/>
              <a:buChar char="•"/>
            </a:pPr>
            <a:r>
              <a:rPr lang="en-US" altLang="zh-CN" sz="2800" dirty="0">
                <a:solidFill>
                  <a:schemeClr val="tx1"/>
                </a:solidFill>
                <a:latin typeface="Calibri" panose="020F0502020204030204" pitchFamily="34" charset="0"/>
                <a:cs typeface="Times New Roman" panose="02020603050405020304" pitchFamily="18" charset="0"/>
              </a:rPr>
              <a:t>Modern research strongly supports this theory.</a:t>
            </a:r>
          </a:p>
          <a:p>
            <a:pPr marL="457200" indent="-457200" eaLnBrk="0" hangingPunct="0">
              <a:lnSpc>
                <a:spcPct val="115000"/>
              </a:lnSpc>
              <a:buFont typeface="Arial" panose="020B0604020202020204" pitchFamily="34" charset="0"/>
              <a:buChar char="•"/>
            </a:pPr>
            <a:r>
              <a:rPr lang="en-US" altLang="zh-CN" sz="2800" dirty="0">
                <a:solidFill>
                  <a:schemeClr val="tx1"/>
                </a:solidFill>
                <a:latin typeface="Calibri" panose="020F0502020204030204" pitchFamily="34" charset="0"/>
                <a:cs typeface="Times New Roman" panose="02020603050405020304" pitchFamily="18" charset="0"/>
              </a:rPr>
              <a:t>In theory, everyone will have to pay the new tax. </a:t>
            </a:r>
          </a:p>
          <a:p>
            <a:pPr indent="0" eaLnBrk="0" hangingPunct="0">
              <a:lnSpc>
                <a:spcPct val="115000"/>
              </a:lnSpc>
              <a:buFont typeface="Arial" panose="020B0604020202020204" pitchFamily="34" charset="0"/>
              <a:buNone/>
            </a:pPr>
            <a:endParaRPr lang="en-US" sz="28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9" name="矩形 43"/>
          <p:cNvSpPr>
            <a:spLocks noChangeArrowheads="1"/>
          </p:cNvSpPr>
          <p:nvPr/>
        </p:nvSpPr>
        <p:spPr bwMode="auto">
          <a:xfrm>
            <a:off x="7798435" y="3666490"/>
            <a:ext cx="413448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en-US" altLang="zh-CN" sz="2800" dirty="0">
                <a:solidFill>
                  <a:srgbClr val="0070C0"/>
                </a:solidFill>
                <a:latin typeface="Calibri" panose="020F0502020204030204" pitchFamily="34" charset="0"/>
                <a:ea typeface="宋体" panose="02010600030101010101" pitchFamily="2" charset="-122"/>
                <a:cs typeface="Times New Roman" panose="02020603050405020304" pitchFamily="18" charset="0"/>
              </a:rPr>
              <a:t>develop a theory </a:t>
            </a:r>
            <a:r>
              <a:rPr lang="zh-CN" altLang="en-US" sz="2800" dirty="0">
                <a:solidFill>
                  <a:srgbClr val="0070C0"/>
                </a:solidFill>
                <a:latin typeface="Calibri" panose="020F0502020204030204" pitchFamily="34" charset="0"/>
                <a:ea typeface="宋体" panose="02010600030101010101" pitchFamily="2" charset="-122"/>
                <a:cs typeface="Times New Roman" panose="02020603050405020304" pitchFamily="18" charset="0"/>
              </a:rPr>
              <a:t>提出理论</a:t>
            </a:r>
          </a:p>
        </p:txBody>
      </p:sp>
      <p:sp>
        <p:nvSpPr>
          <p:cNvPr id="10" name="矩形 43"/>
          <p:cNvSpPr>
            <a:spLocks noChangeArrowheads="1"/>
          </p:cNvSpPr>
          <p:nvPr/>
        </p:nvSpPr>
        <p:spPr bwMode="auto">
          <a:xfrm>
            <a:off x="7798435" y="4627245"/>
            <a:ext cx="373126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en-US" altLang="zh-CN" sz="2800" dirty="0">
                <a:solidFill>
                  <a:srgbClr val="0070C0"/>
                </a:solidFill>
                <a:latin typeface="Calibri" panose="020F0502020204030204" pitchFamily="34" charset="0"/>
                <a:ea typeface="宋体" panose="02010600030101010101" pitchFamily="2" charset="-122"/>
                <a:cs typeface="Times New Roman" panose="02020603050405020304" pitchFamily="18" charset="0"/>
              </a:rPr>
              <a:t>test a theory </a:t>
            </a:r>
            <a:r>
              <a:rPr lang="zh-CN" altLang="en-US" sz="2800" dirty="0">
                <a:solidFill>
                  <a:srgbClr val="0070C0"/>
                </a:solidFill>
                <a:latin typeface="Calibri" panose="020F0502020204030204" pitchFamily="34" charset="0"/>
                <a:ea typeface="宋体" panose="02010600030101010101" pitchFamily="2" charset="-122"/>
                <a:cs typeface="Times New Roman" panose="02020603050405020304" pitchFamily="18" charset="0"/>
              </a:rPr>
              <a:t>测试理论</a:t>
            </a:r>
          </a:p>
        </p:txBody>
      </p:sp>
      <p:sp>
        <p:nvSpPr>
          <p:cNvPr id="11" name="矩形 43"/>
          <p:cNvSpPr>
            <a:spLocks noChangeArrowheads="1"/>
          </p:cNvSpPr>
          <p:nvPr/>
        </p:nvSpPr>
        <p:spPr bwMode="auto">
          <a:xfrm>
            <a:off x="7798435" y="5087620"/>
            <a:ext cx="479933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en-US" altLang="zh-CN" sz="2800" dirty="0">
                <a:solidFill>
                  <a:srgbClr val="0070C0"/>
                </a:solidFill>
                <a:latin typeface="Calibri" panose="020F0502020204030204" pitchFamily="34" charset="0"/>
                <a:ea typeface="宋体" panose="02010600030101010101" pitchFamily="2" charset="-122"/>
                <a:cs typeface="Times New Roman" panose="02020603050405020304" pitchFamily="18" charset="0"/>
              </a:rPr>
              <a:t>prove a theory </a:t>
            </a:r>
            <a:r>
              <a:rPr lang="zh-CN" altLang="en-US" sz="2800" dirty="0">
                <a:solidFill>
                  <a:srgbClr val="0070C0"/>
                </a:solidFill>
                <a:latin typeface="Calibri" panose="020F0502020204030204" pitchFamily="34" charset="0"/>
                <a:ea typeface="宋体" panose="02010600030101010101" pitchFamily="2" charset="-122"/>
                <a:cs typeface="Times New Roman" panose="02020603050405020304" pitchFamily="18" charset="0"/>
              </a:rPr>
              <a:t>证明理论</a:t>
            </a:r>
          </a:p>
        </p:txBody>
      </p:sp>
      <p:sp>
        <p:nvSpPr>
          <p:cNvPr id="12" name="矩形 43"/>
          <p:cNvSpPr>
            <a:spLocks noChangeArrowheads="1"/>
          </p:cNvSpPr>
          <p:nvPr/>
        </p:nvSpPr>
        <p:spPr bwMode="auto">
          <a:xfrm>
            <a:off x="8072120" y="5619115"/>
            <a:ext cx="40671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en-US" altLang="zh-CN" sz="2800" dirty="0">
                <a:solidFill>
                  <a:srgbClr val="0070C0"/>
                </a:solidFill>
                <a:latin typeface="Calibri" panose="020F0502020204030204" pitchFamily="34" charset="0"/>
                <a:ea typeface="宋体" panose="02010600030101010101" pitchFamily="2" charset="-122"/>
                <a:cs typeface="Times New Roman" panose="02020603050405020304" pitchFamily="18" charset="0"/>
              </a:rPr>
              <a:t>support a theory </a:t>
            </a:r>
            <a:r>
              <a:rPr lang="zh-CN" altLang="en-US" sz="2800" dirty="0">
                <a:solidFill>
                  <a:srgbClr val="0070C0"/>
                </a:solidFill>
                <a:latin typeface="Calibri" panose="020F0502020204030204" pitchFamily="34" charset="0"/>
                <a:ea typeface="宋体" panose="02010600030101010101" pitchFamily="2" charset="-122"/>
                <a:cs typeface="Times New Roman" panose="02020603050405020304" pitchFamily="18" charset="0"/>
              </a:rPr>
              <a:t>支持理论</a:t>
            </a:r>
          </a:p>
        </p:txBody>
      </p:sp>
      <p:sp>
        <p:nvSpPr>
          <p:cNvPr id="14" name="矩形 43"/>
          <p:cNvSpPr>
            <a:spLocks noChangeArrowheads="1"/>
          </p:cNvSpPr>
          <p:nvPr/>
        </p:nvSpPr>
        <p:spPr bwMode="auto">
          <a:xfrm>
            <a:off x="8270875" y="6089650"/>
            <a:ext cx="344360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en-US" sz="2800" dirty="0">
                <a:solidFill>
                  <a:srgbClr val="0070C0"/>
                </a:solidFill>
                <a:latin typeface="Calibri" panose="020F0502020204030204" pitchFamily="34" charset="0"/>
                <a:ea typeface="宋体" panose="02010600030101010101" pitchFamily="2" charset="-122"/>
                <a:cs typeface="Times New Roman" panose="02020603050405020304" pitchFamily="18" charset="0"/>
              </a:rPr>
              <a:t>in theory </a:t>
            </a:r>
            <a:r>
              <a:rPr lang="zh-CN" altLang="en-US" sz="2800" dirty="0">
                <a:solidFill>
                  <a:srgbClr val="0070C0"/>
                </a:solidFill>
                <a:latin typeface="Calibri" panose="020F0502020204030204" pitchFamily="34" charset="0"/>
                <a:ea typeface="宋体" panose="02010600030101010101" pitchFamily="2" charset="-122"/>
                <a:cs typeface="Times New Roman" panose="02020603050405020304" pitchFamily="18" charset="0"/>
              </a:rPr>
              <a:t>理论上</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21"/>
                                        </p:tgtEl>
                                      </p:cBhvr>
                                    </p:animEffect>
                                    <p:animScale>
                                      <p:cBhvr>
                                        <p:cTn id="32"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9" grpId="0"/>
      <p:bldP spid="10" grpId="0"/>
      <p:bldP spid="11"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2068546" y="3225439"/>
            <a:ext cx="2199969" cy="2199969"/>
          </a:xfrm>
          <a:prstGeom prst="ellipse">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6" name="平行四边形 5"/>
          <p:cNvSpPr/>
          <p:nvPr/>
        </p:nvSpPr>
        <p:spPr>
          <a:xfrm>
            <a:off x="3031490" y="1051560"/>
            <a:ext cx="6424295" cy="925195"/>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4" name="椭圆 3"/>
          <p:cNvSpPr/>
          <p:nvPr/>
        </p:nvSpPr>
        <p:spPr bwMode="auto">
          <a:xfrm>
            <a:off x="2242021" y="3398913"/>
            <a:ext cx="1853017" cy="1853016"/>
          </a:xfrm>
          <a:prstGeom prst="ellipse">
            <a:avLst/>
          </a:prstGeom>
          <a:blipFill rotWithShape="1">
            <a:blip r:embed="rId3"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21899" tIns="60949" rIns="121899" bIns="60949" numCol="1" rtlCol="0" anchor="t" anchorCtr="0" compatLnSpc="1"/>
          <a:lstStyle/>
          <a:p>
            <a:pPr defTabSz="913765"/>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5" name="Rectangle 18"/>
          <p:cNvSpPr>
            <a:spLocks noChangeArrowheads="1"/>
          </p:cNvSpPr>
          <p:nvPr/>
        </p:nvSpPr>
        <p:spPr bwMode="auto">
          <a:xfrm>
            <a:off x="3126740" y="1092200"/>
            <a:ext cx="6233795" cy="86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sz="2800" b="1" dirty="0">
                <a:solidFill>
                  <a:schemeClr val="bg1"/>
                </a:solidFill>
                <a:latin typeface="Arial" panose="020B0604020202020204"/>
                <a:ea typeface="微软雅黑" panose="020B0503020204020204" charset="-122"/>
                <a:sym typeface="Arial" panose="020B0604020202020204"/>
              </a:rPr>
              <a:t>B3U4</a:t>
            </a:r>
            <a:endParaRPr lang="en-US" altLang="zh-CN" sz="2800" b="1" dirty="0">
              <a:solidFill>
                <a:schemeClr val="bg1"/>
              </a:solidFill>
              <a:latin typeface="Calibri" panose="020F0502020204030204" pitchFamily="34" charset="0"/>
              <a:ea typeface="微软雅黑" panose="020B0503020204020204" charset="-122"/>
              <a:cs typeface="宋体" panose="02010600030101010101" pitchFamily="2" charset="-122"/>
              <a:sym typeface="Arial" panose="020B0604020202020204"/>
            </a:endParaRPr>
          </a:p>
          <a:p>
            <a:pPr algn="ctr" fontAlgn="base">
              <a:spcBef>
                <a:spcPct val="0"/>
              </a:spcBef>
              <a:spcAft>
                <a:spcPct val="0"/>
              </a:spcAft>
            </a:pPr>
            <a:r>
              <a:rPr lang="en-US" sz="2800" b="1" dirty="0">
                <a:solidFill>
                  <a:schemeClr val="bg1"/>
                </a:solidFill>
                <a:latin typeface="Arial" panose="020B0604020202020204"/>
                <a:ea typeface="微软雅黑" panose="020B0503020204020204" charset="-122"/>
                <a:sym typeface="Arial" panose="020B0604020202020204"/>
              </a:rPr>
              <a:t>Astronomy: the science of the stars</a:t>
            </a:r>
            <a:endParaRPr lang="en-US" altLang="zh-CN" sz="2800" b="1" dirty="0">
              <a:solidFill>
                <a:schemeClr val="bg1"/>
              </a:solidFill>
              <a:latin typeface="Arial" panose="020B0604020202020204"/>
              <a:ea typeface="微软雅黑" panose="020B0503020204020204" charset="-122"/>
              <a:cs typeface="宋体" panose="02010600030101010101" pitchFamily="2" charset="-122"/>
              <a:sym typeface="Arial" panose="020B0604020202020204"/>
            </a:endParaRPr>
          </a:p>
        </p:txBody>
      </p:sp>
      <p:cxnSp>
        <p:nvCxnSpPr>
          <p:cNvPr id="8" name="直接连接符 7"/>
          <p:cNvCxnSpPr/>
          <p:nvPr/>
        </p:nvCxnSpPr>
        <p:spPr>
          <a:xfrm>
            <a:off x="4552435" y="2778768"/>
            <a:ext cx="0" cy="3094074"/>
          </a:xfrm>
          <a:prstGeom prst="line">
            <a:avLst/>
          </a:prstGeom>
          <a:ln w="28575">
            <a:solidFill>
              <a:srgbClr val="22ACEC"/>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552435" y="3790880"/>
            <a:ext cx="7492123" cy="1985159"/>
          </a:xfrm>
          <a:prstGeom prst="rect">
            <a:avLst/>
          </a:prstGeom>
          <a:noFill/>
        </p:spPr>
        <p:txBody>
          <a:bodyPr wrap="square" rtlCol="0">
            <a:spAutoFit/>
          </a:bodyPr>
          <a:lstStyle/>
          <a:p>
            <a:pPr>
              <a:lnSpc>
                <a:spcPct val="150000"/>
              </a:lnSpc>
            </a:pPr>
            <a:r>
              <a:rPr lang="en-US" altLang="zh-CN" sz="4000" dirty="0">
                <a:latin typeface="Calibri" panose="020F0502020204030204" pitchFamily="34" charset="0"/>
                <a:ea typeface="微软雅黑" panose="020B0503020204020204" charset="-122"/>
                <a:cs typeface="宋体" panose="02010600030101010101" pitchFamily="2" charset="-122"/>
                <a:sym typeface="Arial" panose="020B0604020202020204"/>
              </a:rPr>
              <a:t>New Words  and Expressions</a:t>
            </a:r>
          </a:p>
          <a:p>
            <a:pPr>
              <a:lnSpc>
                <a:spcPct val="150000"/>
              </a:lnSpc>
            </a:pPr>
            <a:endParaRPr lang="en-US" altLang="zh-CN" sz="1400" dirty="0">
              <a:solidFill>
                <a:schemeClr val="bg2">
                  <a:lumMod val="50000"/>
                </a:schemeClr>
              </a:solidFill>
              <a:latin typeface="Calibri" panose="020F0502020204030204" pitchFamily="34" charset="0"/>
              <a:ea typeface="微软雅黑" panose="020B0503020204020204" charset="-122"/>
              <a:sym typeface="Arial" panose="020B0604020202020204"/>
            </a:endParaRPr>
          </a:p>
          <a:p>
            <a:pPr>
              <a:lnSpc>
                <a:spcPct val="150000"/>
              </a:lnSpc>
            </a:pPr>
            <a:endParaRPr lang="en-US" altLang="zh-CN" sz="1400" dirty="0">
              <a:solidFill>
                <a:schemeClr val="bg2">
                  <a:lumMod val="50000"/>
                </a:schemeClr>
              </a:solidFill>
              <a:latin typeface="Calibri" panose="020F0502020204030204" pitchFamily="34" charset="0"/>
              <a:ea typeface="微软雅黑" panose="020B0503020204020204" charset="-122"/>
              <a:sym typeface="Arial" panose="020B0604020202020204"/>
            </a:endParaRPr>
          </a:p>
          <a:p>
            <a:pPr>
              <a:lnSpc>
                <a:spcPct val="150000"/>
              </a:lnSpc>
            </a:pPr>
            <a:endParaRPr lang="zh-CN" altLang="en-US" sz="1400" dirty="0">
              <a:solidFill>
                <a:schemeClr val="bg2">
                  <a:lumMod val="50000"/>
                </a:schemeClr>
              </a:solidFill>
              <a:latin typeface="Calibri" panose="020F0502020204030204" pitchFamily="34" charset="0"/>
              <a:ea typeface="微软雅黑" panose="020B0503020204020204" charset="-122"/>
              <a:sym typeface="Arial" panose="020B0604020202020204"/>
            </a:endParaRPr>
          </a:p>
        </p:txBody>
      </p:sp>
      <p:sp>
        <p:nvSpPr>
          <p:cNvPr id="11" name="平行四边形 10"/>
          <p:cNvSpPr/>
          <p:nvPr/>
        </p:nvSpPr>
        <p:spPr>
          <a:xfrm>
            <a:off x="2285973" y="1214423"/>
            <a:ext cx="745739" cy="739515"/>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2" name="平行四边形 11"/>
          <p:cNvSpPr/>
          <p:nvPr/>
        </p:nvSpPr>
        <p:spPr>
          <a:xfrm>
            <a:off x="9455170" y="1236966"/>
            <a:ext cx="745739" cy="739515"/>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2073844" y="988485"/>
            <a:ext cx="730885"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Quiz</a:t>
            </a:r>
          </a:p>
        </p:txBody>
      </p:sp>
      <p:sp>
        <p:nvSpPr>
          <p:cNvPr id="23" name="平行四边形 22"/>
          <p:cNvSpPr/>
          <p:nvPr/>
        </p:nvSpPr>
        <p:spPr>
          <a:xfrm>
            <a:off x="3750310" y="871855"/>
            <a:ext cx="3299460"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chemeClr val="tx1"/>
                </a:solidFill>
                <a:latin typeface="宋体" panose="02010600030101010101" pitchFamily="2" charset="-122"/>
                <a:ea typeface="宋体" panose="02010600030101010101" pitchFamily="2" charset="-122"/>
                <a:sym typeface="Arial" panose="020B0604020202020204"/>
              </a:rPr>
              <a:t>名言翻译</a:t>
            </a:r>
          </a:p>
        </p:txBody>
      </p: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sp>
        <p:nvSpPr>
          <p:cNvPr id="3" name="矩形 43"/>
          <p:cNvSpPr>
            <a:spLocks noChangeArrowheads="1"/>
          </p:cNvSpPr>
          <p:nvPr/>
        </p:nvSpPr>
        <p:spPr bwMode="auto">
          <a:xfrm>
            <a:off x="1089660" y="1824355"/>
            <a:ext cx="10219055" cy="254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endParaRPr sz="2800" dirty="0">
              <a:solidFill>
                <a:schemeClr val="tx1"/>
              </a:solidFill>
              <a:latin typeface="Calibri" panose="020F0502020204030204" pitchFamily="34" charset="0"/>
              <a:ea typeface="宋体" panose="02010600030101010101" pitchFamily="2" charset="-122"/>
            </a:endParaRPr>
          </a:p>
          <a:p>
            <a:pPr algn="l" eaLnBrk="0" hangingPunct="0">
              <a:lnSpc>
                <a:spcPct val="115000"/>
              </a:lnSpc>
            </a:pPr>
            <a:endParaRPr sz="2800" dirty="0">
              <a:solidFill>
                <a:schemeClr val="tx1"/>
              </a:solidFill>
              <a:latin typeface="Calibri" panose="020F0502020204030204" pitchFamily="34" charset="0"/>
              <a:ea typeface="宋体" panose="02010600030101010101" pitchFamily="2" charset="-122"/>
            </a:endParaRPr>
          </a:p>
          <a:p>
            <a:pPr eaLnBrk="0" hangingPunct="0">
              <a:lnSpc>
                <a:spcPct val="115000"/>
              </a:lnSpc>
            </a:pPr>
            <a:endParaRPr sz="2800" dirty="0">
              <a:solidFill>
                <a:schemeClr val="tx1"/>
              </a:solidFill>
              <a:latin typeface="Calibri" panose="020F0502020204030204" pitchFamily="34" charset="0"/>
              <a:ea typeface="宋体" panose="02010600030101010101" pitchFamily="2" charset="-122"/>
            </a:endParaRPr>
          </a:p>
          <a:p>
            <a:pPr eaLnBrk="0" hangingPunct="0">
              <a:lnSpc>
                <a:spcPct val="115000"/>
              </a:lnSpc>
            </a:pPr>
            <a:endParaRPr sz="2800" dirty="0">
              <a:solidFill>
                <a:schemeClr val="tx1"/>
              </a:solidFill>
              <a:latin typeface="Calibri" panose="020F0502020204030204" pitchFamily="34" charset="0"/>
              <a:ea typeface="宋体" panose="02010600030101010101" pitchFamily="2" charset="-122"/>
            </a:endParaRPr>
          </a:p>
          <a:p>
            <a:pPr eaLnBrk="0" hangingPunct="0">
              <a:lnSpc>
                <a:spcPct val="115000"/>
              </a:lnSpc>
            </a:pPr>
            <a:endParaRPr sz="2800" dirty="0">
              <a:solidFill>
                <a:schemeClr val="tx1"/>
              </a:solidFill>
              <a:latin typeface="Calibri" panose="020F0502020204030204" pitchFamily="34" charset="0"/>
              <a:ea typeface="宋体" panose="02010600030101010101" pitchFamily="2" charset="-122"/>
            </a:endParaRPr>
          </a:p>
        </p:txBody>
      </p:sp>
      <p:pic>
        <p:nvPicPr>
          <p:cNvPr id="5" name="图片 4"/>
          <p:cNvPicPr>
            <a:picLocks noChangeAspect="1"/>
          </p:cNvPicPr>
          <p:nvPr/>
        </p:nvPicPr>
        <p:blipFill>
          <a:blip r:embed="rId5"/>
          <a:stretch>
            <a:fillRect/>
          </a:stretch>
        </p:blipFill>
        <p:spPr>
          <a:xfrm>
            <a:off x="1270" y="1995805"/>
            <a:ext cx="5967730" cy="3662045"/>
          </a:xfrm>
          <a:prstGeom prst="rect">
            <a:avLst/>
          </a:prstGeom>
        </p:spPr>
      </p:pic>
      <p:pic>
        <p:nvPicPr>
          <p:cNvPr id="6" name="图片 5"/>
          <p:cNvPicPr>
            <a:picLocks noChangeAspect="1"/>
          </p:cNvPicPr>
          <p:nvPr/>
        </p:nvPicPr>
        <p:blipFill>
          <a:blip r:embed="rId6"/>
          <a:stretch>
            <a:fillRect/>
          </a:stretch>
        </p:blipFill>
        <p:spPr>
          <a:xfrm>
            <a:off x="6116320" y="1996440"/>
            <a:ext cx="5966460" cy="3661410"/>
          </a:xfrm>
          <a:prstGeom prst="rect">
            <a:avLst/>
          </a:prstGeom>
        </p:spPr>
      </p:pic>
      <p:sp>
        <p:nvSpPr>
          <p:cNvPr id="7" name="矩形 6"/>
          <p:cNvSpPr/>
          <p:nvPr/>
        </p:nvSpPr>
        <p:spPr>
          <a:xfrm>
            <a:off x="1104900" y="4747895"/>
            <a:ext cx="3641725" cy="339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049770" y="4747895"/>
            <a:ext cx="4157345" cy="339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1"/>
                                        </p:tgtEl>
                                      </p:cBhvr>
                                    </p:animEffect>
                                    <p:animScale>
                                      <p:cBhvr>
                                        <p:cTn id="17"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 grpId="0" animBg="1"/>
      <p:bldP spid="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988485"/>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即学即用</a:t>
            </a:r>
          </a:p>
        </p:txBody>
      </p:sp>
      <p:cxnSp>
        <p:nvCxnSpPr>
          <p:cNvPr id="13" name="直接连接符 12"/>
          <p:cNvCxnSpPr/>
          <p:nvPr/>
        </p:nvCxnSpPr>
        <p:spPr>
          <a:xfrm>
            <a:off x="3616212" y="4437425"/>
            <a:ext cx="0" cy="1323382"/>
          </a:xfrm>
          <a:prstGeom prst="line">
            <a:avLst/>
          </a:prstGeom>
          <a:noFill/>
          <a:ln w="19050" cap="flat" cmpd="sng" algn="ctr">
            <a:solidFill>
              <a:srgbClr val="7D7D7D">
                <a:lumMod val="20000"/>
                <a:lumOff val="80000"/>
              </a:srgbClr>
            </a:solidFill>
            <a:prstDash val="solid"/>
            <a:miter lim="800000"/>
          </a:ln>
          <a:effectLst/>
        </p:spPr>
      </p:cxn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sp>
        <p:nvSpPr>
          <p:cNvPr id="6" name="矩形 5"/>
          <p:cNvSpPr/>
          <p:nvPr/>
        </p:nvSpPr>
        <p:spPr>
          <a:xfrm>
            <a:off x="334010" y="1718945"/>
            <a:ext cx="11524615" cy="4629785"/>
          </a:xfrm>
          <a:prstGeom prst="rect">
            <a:avLst/>
          </a:prstGeom>
          <a:solidFill>
            <a:srgbClr val="E0E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800" dirty="0">
                <a:solidFill>
                  <a:schemeClr val="tx1"/>
                </a:solidFill>
                <a:latin typeface="Calibri" panose="020F0502020204030204" pitchFamily="34" charset="0"/>
                <a:ea typeface="微软雅黑" panose="020B0503020204020204" charset="-122"/>
                <a:sym typeface="Arial" panose="020B0604020202020204"/>
              </a:rPr>
              <a:t>        </a:t>
            </a:r>
            <a:r>
              <a:rPr lang="zh-CN" altLang="en-US" sz="2800" dirty="0">
                <a:solidFill>
                  <a:schemeClr val="tx1"/>
                </a:solidFill>
                <a:latin typeface="Calibri" panose="020F0502020204030204" pitchFamily="34" charset="0"/>
                <a:ea typeface="微软雅黑" panose="020B0503020204020204" charset="-122"/>
                <a:sym typeface="Arial" panose="020B0604020202020204"/>
              </a:rPr>
              <a:t>There are many </a:t>
            </a:r>
            <a:r>
              <a:rPr lang="en-US" altLang="zh-CN" sz="2800" dirty="0">
                <a:solidFill>
                  <a:schemeClr val="tx1"/>
                </a:solidFill>
                <a:latin typeface="Calibri" panose="020F0502020204030204" pitchFamily="34" charset="0"/>
                <a:ea typeface="微软雅黑" panose="020B0503020204020204" charset="-122"/>
                <a:sym typeface="Arial" panose="020B0604020202020204"/>
              </a:rPr>
              <a:t>________</a:t>
            </a:r>
            <a:r>
              <a:rPr lang="zh-CN" altLang="en-US" sz="2800" dirty="0">
                <a:solidFill>
                  <a:schemeClr val="tx1"/>
                </a:solidFill>
                <a:latin typeface="Calibri" panose="020F0502020204030204" pitchFamily="34" charset="0"/>
                <a:ea typeface="微软雅黑" panose="020B0503020204020204" charset="-122"/>
                <a:sym typeface="Arial" panose="020B0604020202020204"/>
              </a:rPr>
              <a:t> on the origin of life on Earth. One theory has something to do with </a:t>
            </a:r>
            <a:r>
              <a:rPr lang="en-US" altLang="zh-CN" sz="2800" dirty="0">
                <a:solidFill>
                  <a:schemeClr val="tx1"/>
                </a:solidFill>
                <a:latin typeface="Calibri" panose="020F0502020204030204" pitchFamily="34" charset="0"/>
                <a:ea typeface="微软雅黑" panose="020B0503020204020204" charset="-122"/>
                <a:sym typeface="Arial" panose="020B0604020202020204"/>
              </a:rPr>
              <a:t>________</a:t>
            </a:r>
            <a:r>
              <a:rPr lang="zh-CN" altLang="en-US" sz="2800" dirty="0">
                <a:solidFill>
                  <a:schemeClr val="tx1"/>
                </a:solidFill>
                <a:latin typeface="Calibri" panose="020F0502020204030204" pitchFamily="34" charset="0"/>
                <a:ea typeface="微软雅黑" panose="020B0503020204020204" charset="-122"/>
                <a:sym typeface="Arial" panose="020B0604020202020204"/>
              </a:rPr>
              <a:t>. According to this theory, all the different forms of life that occur today on planet earth, have been created by God. The second theory holds that lightening </a:t>
            </a:r>
            <a:r>
              <a:rPr lang="en-US" altLang="zh-CN" sz="2800" dirty="0">
                <a:solidFill>
                  <a:schemeClr val="tx1"/>
                </a:solidFill>
                <a:latin typeface="Calibri" panose="020F0502020204030204" pitchFamily="34" charset="0"/>
                <a:ea typeface="微软雅黑" panose="020B0503020204020204" charset="-122"/>
                <a:sym typeface="Arial" panose="020B0604020202020204"/>
              </a:rPr>
              <a:t>____________</a:t>
            </a:r>
            <a:r>
              <a:rPr lang="zh-CN" altLang="en-US" sz="2800" dirty="0">
                <a:solidFill>
                  <a:schemeClr val="tx1"/>
                </a:solidFill>
                <a:latin typeface="Calibri" panose="020F0502020204030204" pitchFamily="34" charset="0"/>
                <a:ea typeface="微软雅黑" panose="020B0503020204020204" charset="-122"/>
                <a:sym typeface="Arial" panose="020B0604020202020204"/>
              </a:rPr>
              <a:t> life, as it can make amino acids (氨基酸) and sugars from an </a:t>
            </a:r>
            <a:r>
              <a:rPr lang="en-US" altLang="zh-CN" sz="2800" dirty="0">
                <a:solidFill>
                  <a:schemeClr val="tx1"/>
                </a:solidFill>
                <a:latin typeface="Calibri" panose="020F0502020204030204" pitchFamily="34" charset="0"/>
                <a:ea typeface="微软雅黑" panose="020B0503020204020204" charset="-122"/>
                <a:sym typeface="Arial" panose="020B0604020202020204"/>
              </a:rPr>
              <a:t>__________</a:t>
            </a:r>
            <a:r>
              <a:rPr lang="zh-CN" altLang="en-US" sz="2800" dirty="0">
                <a:solidFill>
                  <a:schemeClr val="tx1"/>
                </a:solidFill>
                <a:latin typeface="Calibri" panose="020F0502020204030204" pitchFamily="34" charset="0"/>
                <a:ea typeface="微软雅黑" panose="020B0503020204020204" charset="-122"/>
                <a:sym typeface="Arial" panose="020B0604020202020204"/>
              </a:rPr>
              <a:t> with water. Life may also develop from molecules (分子) such as RNA, which still </a:t>
            </a:r>
            <a:r>
              <a:rPr lang="en-US" altLang="zh-CN" sz="2800" dirty="0">
                <a:solidFill>
                  <a:schemeClr val="tx1"/>
                </a:solidFill>
                <a:latin typeface="Calibri" panose="020F0502020204030204" pitchFamily="34" charset="0"/>
                <a:ea typeface="微软雅黑" panose="020B0503020204020204" charset="-122"/>
                <a:sym typeface="Arial" panose="020B0604020202020204"/>
              </a:rPr>
              <a:t>_____</a:t>
            </a:r>
            <a:r>
              <a:rPr lang="zh-CN" altLang="en-US" sz="2800" dirty="0">
                <a:solidFill>
                  <a:schemeClr val="tx1"/>
                </a:solidFill>
                <a:latin typeface="Calibri" panose="020F0502020204030204" pitchFamily="34" charset="0"/>
                <a:ea typeface="微软雅黑" panose="020B0503020204020204" charset="-122"/>
                <a:sym typeface="Arial" panose="020B0604020202020204"/>
              </a:rPr>
              <a:t> and performs roles in the living things. Another theory is that life did not begin on Earth at all, but was brought here from elsewhere in space. So you are probably from the stone </a:t>
            </a:r>
            <a:r>
              <a:rPr lang="en-US" altLang="zh-CN" sz="2800" dirty="0">
                <a:solidFill>
                  <a:schemeClr val="tx1"/>
                </a:solidFill>
                <a:latin typeface="Calibri" panose="020F0502020204030204" pitchFamily="34" charset="0"/>
                <a:ea typeface="微软雅黑" panose="020B0503020204020204" charset="-122"/>
                <a:sym typeface="Arial" panose="020B0604020202020204"/>
              </a:rPr>
              <a:t>from the universe </a:t>
            </a:r>
            <a:r>
              <a:rPr lang="zh-CN" altLang="en-US" sz="2800" dirty="0">
                <a:solidFill>
                  <a:schemeClr val="tx1"/>
                </a:solidFill>
                <a:latin typeface="Calibri" panose="020F0502020204030204" pitchFamily="34" charset="0"/>
                <a:ea typeface="微软雅黑" panose="020B0503020204020204" charset="-122"/>
                <a:sym typeface="Arial" panose="020B0604020202020204"/>
              </a:rPr>
              <a:t>that </a:t>
            </a:r>
            <a:r>
              <a:rPr lang="en-US" altLang="zh-CN" sz="2800" dirty="0">
                <a:solidFill>
                  <a:schemeClr val="tx1"/>
                </a:solidFill>
                <a:latin typeface="Calibri" panose="020F0502020204030204" pitchFamily="34" charset="0"/>
                <a:ea typeface="微软雅黑" panose="020B0503020204020204" charset="-122"/>
                <a:sym typeface="Arial" panose="020B0604020202020204"/>
              </a:rPr>
              <a:t>_________</a:t>
            </a:r>
            <a:r>
              <a:rPr lang="zh-CN" altLang="en-US" sz="2800" dirty="0">
                <a:solidFill>
                  <a:schemeClr val="tx1"/>
                </a:solidFill>
                <a:latin typeface="Calibri" panose="020F0502020204030204" pitchFamily="34" charset="0"/>
                <a:ea typeface="微软雅黑" panose="020B0503020204020204" charset="-122"/>
                <a:sym typeface="Arial" panose="020B0604020202020204"/>
              </a:rPr>
              <a:t> on the Earth . Despite all of these theories, how life began on Earth still remains a </a:t>
            </a:r>
            <a:r>
              <a:rPr lang="en-US" altLang="zh-CN" sz="2800" dirty="0">
                <a:solidFill>
                  <a:schemeClr val="tx1"/>
                </a:solidFill>
                <a:latin typeface="Calibri" panose="020F0502020204030204" pitchFamily="34" charset="0"/>
                <a:ea typeface="微软雅黑" panose="020B0503020204020204" charset="-122"/>
                <a:sym typeface="Arial" panose="020B0604020202020204"/>
              </a:rPr>
              <a:t>_______</a:t>
            </a:r>
            <a:r>
              <a:rPr lang="zh-CN" altLang="en-US" sz="2800" dirty="0">
                <a:solidFill>
                  <a:schemeClr val="tx1"/>
                </a:solidFill>
                <a:latin typeface="Calibri" panose="020F0502020204030204" pitchFamily="34" charset="0"/>
                <a:ea typeface="微软雅黑" panose="020B0503020204020204" charset="-122"/>
                <a:sym typeface="Arial" panose="020B0604020202020204"/>
              </a:rPr>
              <a:t>.</a:t>
            </a:r>
          </a:p>
        </p:txBody>
      </p:sp>
      <p:sp>
        <p:nvSpPr>
          <p:cNvPr id="14" name="文本框 13"/>
          <p:cNvSpPr txBox="1"/>
          <p:nvPr/>
        </p:nvSpPr>
        <p:spPr>
          <a:xfrm>
            <a:off x="3686175" y="1812925"/>
            <a:ext cx="1375410" cy="521970"/>
          </a:xfrm>
          <a:prstGeom prst="rect">
            <a:avLst/>
          </a:prstGeom>
          <a:noFill/>
        </p:spPr>
        <p:txBody>
          <a:bodyPr wrap="none" rtlCol="0" anchor="t">
            <a:spAutoFit/>
          </a:bodyPr>
          <a:lstStyle/>
          <a:p>
            <a:r>
              <a:rPr lang="en-US" sz="2800">
                <a:solidFill>
                  <a:srgbClr val="FF0000"/>
                </a:solidFill>
                <a:latin typeface="Calibri" panose="020F0502020204030204" pitchFamily="34" charset="0"/>
                <a:sym typeface="+mn-ea"/>
              </a:rPr>
              <a:t>theories</a:t>
            </a:r>
          </a:p>
        </p:txBody>
      </p:sp>
      <p:sp>
        <p:nvSpPr>
          <p:cNvPr id="12" name="文本框 11"/>
          <p:cNvSpPr txBox="1"/>
          <p:nvPr/>
        </p:nvSpPr>
        <p:spPr>
          <a:xfrm>
            <a:off x="3860800" y="2228850"/>
            <a:ext cx="1266190" cy="521970"/>
          </a:xfrm>
          <a:prstGeom prst="rect">
            <a:avLst/>
          </a:prstGeom>
          <a:noFill/>
        </p:spPr>
        <p:txBody>
          <a:bodyPr wrap="none" rtlCol="0" anchor="t">
            <a:spAutoFit/>
          </a:bodyPr>
          <a:lstStyle/>
          <a:p>
            <a:r>
              <a:rPr lang="en-US" sz="2800">
                <a:solidFill>
                  <a:srgbClr val="FF0000"/>
                </a:solidFill>
                <a:latin typeface="Calibri" panose="020F0502020204030204" pitchFamily="34" charset="0"/>
                <a:sym typeface="+mn-ea"/>
              </a:rPr>
              <a:t>religion</a:t>
            </a:r>
          </a:p>
        </p:txBody>
      </p:sp>
      <p:sp>
        <p:nvSpPr>
          <p:cNvPr id="15" name="文本框 14"/>
          <p:cNvSpPr txBox="1"/>
          <p:nvPr/>
        </p:nvSpPr>
        <p:spPr>
          <a:xfrm>
            <a:off x="5812790" y="3074670"/>
            <a:ext cx="2004060" cy="521970"/>
          </a:xfrm>
          <a:prstGeom prst="rect">
            <a:avLst/>
          </a:prstGeom>
          <a:noFill/>
        </p:spPr>
        <p:txBody>
          <a:bodyPr wrap="none" rtlCol="0" anchor="t">
            <a:spAutoFit/>
          </a:bodyPr>
          <a:lstStyle/>
          <a:p>
            <a:r>
              <a:rPr lang="en-US" sz="2800">
                <a:solidFill>
                  <a:srgbClr val="FF0000"/>
                </a:solidFill>
                <a:latin typeface="Calibri" panose="020F0502020204030204" pitchFamily="34" charset="0"/>
                <a:sym typeface="+mn-ea"/>
              </a:rPr>
              <a:t>gave birth to</a:t>
            </a:r>
          </a:p>
        </p:txBody>
      </p:sp>
      <p:sp>
        <p:nvSpPr>
          <p:cNvPr id="16" name="文本框 15"/>
          <p:cNvSpPr txBox="1"/>
          <p:nvPr/>
        </p:nvSpPr>
        <p:spPr>
          <a:xfrm>
            <a:off x="5852160" y="3552825"/>
            <a:ext cx="1925320" cy="521970"/>
          </a:xfrm>
          <a:prstGeom prst="rect">
            <a:avLst/>
          </a:prstGeom>
          <a:noFill/>
        </p:spPr>
        <p:txBody>
          <a:bodyPr wrap="none" rtlCol="0" anchor="t">
            <a:spAutoFit/>
          </a:bodyPr>
          <a:lstStyle/>
          <a:p>
            <a:pPr algn="l"/>
            <a:r>
              <a:rPr lang="en-US" sz="2800">
                <a:solidFill>
                  <a:srgbClr val="FF0000"/>
                </a:solidFill>
                <a:latin typeface="Calibri" panose="020F0502020204030204" pitchFamily="34" charset="0"/>
                <a:sym typeface="+mn-ea"/>
              </a:rPr>
              <a:t>atmosphere</a:t>
            </a:r>
          </a:p>
        </p:txBody>
      </p:sp>
      <p:sp>
        <p:nvSpPr>
          <p:cNvPr id="17" name="文本框 16"/>
          <p:cNvSpPr txBox="1"/>
          <p:nvPr/>
        </p:nvSpPr>
        <p:spPr>
          <a:xfrm>
            <a:off x="8702040" y="4001770"/>
            <a:ext cx="983615" cy="521970"/>
          </a:xfrm>
          <a:prstGeom prst="rect">
            <a:avLst/>
          </a:prstGeom>
          <a:noFill/>
        </p:spPr>
        <p:txBody>
          <a:bodyPr wrap="none" rtlCol="0" anchor="t">
            <a:spAutoFit/>
          </a:bodyPr>
          <a:lstStyle/>
          <a:p>
            <a:r>
              <a:rPr lang="en-US" sz="2800">
                <a:solidFill>
                  <a:srgbClr val="FF0000"/>
                </a:solidFill>
                <a:latin typeface="Calibri" panose="020F0502020204030204" pitchFamily="34" charset="0"/>
                <a:sym typeface="+mn-ea"/>
              </a:rPr>
              <a:t>exists</a:t>
            </a:r>
          </a:p>
        </p:txBody>
      </p:sp>
      <p:sp>
        <p:nvSpPr>
          <p:cNvPr id="18" name="文本框 17"/>
          <p:cNvSpPr txBox="1"/>
          <p:nvPr/>
        </p:nvSpPr>
        <p:spPr>
          <a:xfrm>
            <a:off x="5408295" y="5238750"/>
            <a:ext cx="1309370" cy="521970"/>
          </a:xfrm>
          <a:prstGeom prst="rect">
            <a:avLst/>
          </a:prstGeom>
          <a:noFill/>
        </p:spPr>
        <p:txBody>
          <a:bodyPr wrap="none" rtlCol="0" anchor="t">
            <a:spAutoFit/>
          </a:bodyPr>
          <a:lstStyle/>
          <a:p>
            <a:r>
              <a:rPr lang="en-US" sz="2800">
                <a:solidFill>
                  <a:srgbClr val="FF0000"/>
                </a:solidFill>
                <a:latin typeface="Calibri" panose="020F0502020204030204" pitchFamily="34" charset="0"/>
                <a:sym typeface="+mn-ea"/>
              </a:rPr>
              <a:t>crashed</a:t>
            </a:r>
          </a:p>
        </p:txBody>
      </p:sp>
      <p:sp>
        <p:nvSpPr>
          <p:cNvPr id="19" name="文本框 18"/>
          <p:cNvSpPr txBox="1"/>
          <p:nvPr/>
        </p:nvSpPr>
        <p:spPr>
          <a:xfrm>
            <a:off x="7341870" y="5687695"/>
            <a:ext cx="1096010" cy="521970"/>
          </a:xfrm>
          <a:prstGeom prst="rect">
            <a:avLst/>
          </a:prstGeom>
          <a:noFill/>
        </p:spPr>
        <p:txBody>
          <a:bodyPr wrap="none" rtlCol="0" anchor="t">
            <a:spAutoFit/>
          </a:bodyPr>
          <a:lstStyle/>
          <a:p>
            <a:r>
              <a:rPr lang="en-US" sz="2800">
                <a:solidFill>
                  <a:srgbClr val="FF0000"/>
                </a:solidFill>
                <a:latin typeface="Calibri" panose="020F0502020204030204" pitchFamily="34" charset="0"/>
                <a:sym typeface="+mn-ea"/>
              </a:rPr>
              <a:t>puzzle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21"/>
                                        </p:tgtEl>
                                      </p:cBhvr>
                                    </p:animEffect>
                                    <p:animScale>
                                      <p:cBhvr>
                                        <p:cTn id="42"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p:bldP spid="12" grpId="0"/>
      <p:bldP spid="15"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t="-9000" b="-9000"/>
          </a:stretch>
        </a:blipFill>
        <a:effectLst/>
      </p:bgPr>
    </p:bg>
    <p:spTree>
      <p:nvGrpSpPr>
        <p:cNvPr id="1" name=""/>
        <p:cNvGrpSpPr/>
        <p:nvPr/>
      </p:nvGrpSpPr>
      <p:grpSpPr>
        <a:xfrm>
          <a:off x="0" y="0"/>
          <a:ext cx="0" cy="0"/>
          <a:chOff x="0" y="0"/>
          <a:chExt cx="0" cy="0"/>
        </a:xfrm>
      </p:grpSpPr>
      <p:sp>
        <p:nvSpPr>
          <p:cNvPr id="9" name="平行四边形 8"/>
          <p:cNvSpPr/>
          <p:nvPr/>
        </p:nvSpPr>
        <p:spPr>
          <a:xfrm>
            <a:off x="3573780" y="2818130"/>
            <a:ext cx="5397500" cy="15113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0" name="Rectangle 18"/>
          <p:cNvSpPr>
            <a:spLocks noChangeArrowheads="1"/>
          </p:cNvSpPr>
          <p:nvPr/>
        </p:nvSpPr>
        <p:spPr bwMode="auto">
          <a:xfrm>
            <a:off x="4008120" y="3173730"/>
            <a:ext cx="4631690"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zh-CN" altLang="en-US" sz="3600" dirty="0">
                <a:solidFill>
                  <a:srgbClr val="22ACEC"/>
                </a:solidFill>
                <a:latin typeface="Arial" panose="020B0604020202020204"/>
                <a:ea typeface="微软雅黑" panose="020B0503020204020204" charset="-122"/>
                <a:cs typeface="宋体" panose="02010600030101010101" pitchFamily="2" charset="-122"/>
                <a:sym typeface="Arial" panose="020B0604020202020204"/>
              </a:rPr>
              <a:t>溯恩教育感谢一路有你</a:t>
            </a:r>
          </a:p>
        </p:txBody>
      </p:sp>
      <p:cxnSp>
        <p:nvCxnSpPr>
          <p:cNvPr id="16" name="直接连接符 15"/>
          <p:cNvCxnSpPr/>
          <p:nvPr/>
        </p:nvCxnSpPr>
        <p:spPr>
          <a:xfrm>
            <a:off x="4011930" y="3727450"/>
            <a:ext cx="4583430" cy="0"/>
          </a:xfrm>
          <a:prstGeom prst="line">
            <a:avLst/>
          </a:prstGeom>
          <a:ln>
            <a:solidFill>
              <a:srgbClr val="22ACEC"/>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3845981" y="3830272"/>
            <a:ext cx="309880" cy="368300"/>
          </a:xfrm>
          <a:prstGeom prst="rect">
            <a:avLst/>
          </a:prstGeom>
        </p:spPr>
        <p:txBody>
          <a:bodyPr wrap="none">
            <a:spAutoFit/>
          </a:bodyPr>
          <a:lstStyle/>
          <a:p>
            <a:endParaRPr lang="zh-CN" altLang="en-US" dirty="0">
              <a:solidFill>
                <a:srgbClr val="7ED9F9"/>
              </a:solidFill>
              <a:latin typeface="Arial" panose="020B0604020202020204"/>
              <a:ea typeface="微软雅黑" panose="020B0503020204020204" charset="-122"/>
              <a:sym typeface="Arial" panose="020B0604020202020204"/>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4"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988485"/>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重点单词</a:t>
            </a:r>
          </a:p>
        </p:txBody>
      </p:sp>
      <p:sp>
        <p:nvSpPr>
          <p:cNvPr id="23" name="平行四边形 22"/>
          <p:cNvSpPr/>
          <p:nvPr/>
        </p:nvSpPr>
        <p:spPr>
          <a:xfrm>
            <a:off x="3750119" y="872063"/>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7" name="椭圆 6"/>
          <p:cNvSpPr/>
          <p:nvPr/>
        </p:nvSpPr>
        <p:spPr>
          <a:xfrm>
            <a:off x="1283949" y="2432000"/>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10" name="椭圆 9"/>
          <p:cNvSpPr/>
          <p:nvPr/>
        </p:nvSpPr>
        <p:spPr>
          <a:xfrm>
            <a:off x="1283949" y="3940167"/>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14" name="椭圆 13"/>
          <p:cNvSpPr/>
          <p:nvPr/>
        </p:nvSpPr>
        <p:spPr>
          <a:xfrm>
            <a:off x="1283857" y="5897967"/>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sp>
        <p:nvSpPr>
          <p:cNvPr id="3" name="矩形 2"/>
          <p:cNvSpPr/>
          <p:nvPr/>
        </p:nvSpPr>
        <p:spPr>
          <a:xfrm>
            <a:off x="2327275" y="1492250"/>
            <a:ext cx="9878060" cy="5323205"/>
          </a:xfrm>
          <a:prstGeom prst="rect">
            <a:avLst/>
          </a:prstGeom>
          <a:noFill/>
        </p:spPr>
        <p:txBody>
          <a:bodyPr wrap="square">
            <a:spAutoFit/>
          </a:bodyPr>
          <a:lstStyle/>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 ________           </a:t>
            </a:r>
            <a:r>
              <a:rPr sz="2800" dirty="0">
                <a:latin typeface="Times New Roman" panose="02020603050405020304" pitchFamily="18" charset="0"/>
                <a:ea typeface="宋体" panose="02010600030101010101" pitchFamily="2" charset="-122"/>
                <a:cs typeface="Times New Roman" panose="02020603050405020304" pitchFamily="18" charset="0"/>
              </a:rPr>
              <a:t>n. 系统;体系;制度</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2. ________     	</a:t>
            </a:r>
            <a:r>
              <a:rPr sz="2800" dirty="0">
                <a:latin typeface="Times New Roman" panose="02020603050405020304" pitchFamily="18" charset="0"/>
                <a:ea typeface="宋体" panose="02010600030101010101" pitchFamily="2" charset="-122"/>
                <a:cs typeface="Times New Roman" panose="02020603050405020304" pitchFamily="18" charset="0"/>
              </a:rPr>
              <a:t>n. 学说;理论</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3. ________   	</a:t>
            </a:r>
            <a:r>
              <a:rPr sz="2800" dirty="0">
                <a:latin typeface="Times New Roman" panose="02020603050405020304" pitchFamily="18" charset="0"/>
                <a:ea typeface="宋体" panose="02010600030101010101" pitchFamily="2" charset="-122"/>
                <a:cs typeface="Times New Roman" panose="02020603050405020304" pitchFamily="18" charset="0"/>
              </a:rPr>
              <a:t>adj. </a:t>
            </a:r>
            <a:r>
              <a:rPr sz="2800" dirty="0" err="1">
                <a:latin typeface="Times New Roman" panose="02020603050405020304" pitchFamily="18" charset="0"/>
                <a:ea typeface="宋体" panose="02010600030101010101" pitchFamily="2" charset="-122"/>
                <a:cs typeface="Times New Roman" panose="02020603050405020304" pitchFamily="18" charset="0"/>
              </a:rPr>
              <a:t>猛烈的;激烈的;强暴的</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4. ________   	</a:t>
            </a:r>
            <a:r>
              <a:rPr sz="2800" dirty="0">
                <a:latin typeface="Times New Roman" panose="02020603050405020304" pitchFamily="18" charset="0"/>
                <a:ea typeface="宋体" panose="02010600030101010101" pitchFamily="2" charset="-122"/>
                <a:cs typeface="Times New Roman" panose="02020603050405020304" pitchFamily="18" charset="0"/>
              </a:rPr>
              <a:t>prep. 不同;不像</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5. ________   	</a:t>
            </a:r>
            <a:r>
              <a:rPr sz="2800" dirty="0">
                <a:latin typeface="Times New Roman" panose="02020603050405020304" pitchFamily="18" charset="0"/>
                <a:ea typeface="宋体" panose="02010600030101010101" pitchFamily="2" charset="-122"/>
                <a:cs typeface="Times New Roman" panose="02020603050405020304" pitchFamily="18" charset="0"/>
              </a:rPr>
              <a:t>adj. </a:t>
            </a:r>
            <a:r>
              <a:rPr sz="2800" dirty="0" err="1">
                <a:latin typeface="Times New Roman" panose="02020603050405020304" pitchFamily="18" charset="0"/>
                <a:ea typeface="宋体" panose="02010600030101010101" pitchFamily="2" charset="-122"/>
                <a:cs typeface="Times New Roman" panose="02020603050405020304" pitchFamily="18" charset="0"/>
              </a:rPr>
              <a:t>有害的</a:t>
            </a:r>
            <a:endParaRPr sz="28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6. ________   	</a:t>
            </a:r>
            <a:r>
              <a:rPr sz="2800" dirty="0">
                <a:latin typeface="Times New Roman" panose="02020603050405020304" pitchFamily="18" charset="0"/>
                <a:ea typeface="宋体" panose="02010600030101010101" pitchFamily="2" charset="-122"/>
                <a:cs typeface="Times New Roman" panose="02020603050405020304" pitchFamily="18" charset="0"/>
              </a:rPr>
              <a:t>vi. 存在;生存</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7. ________   	</a:t>
            </a:r>
            <a:r>
              <a:rPr sz="2800" dirty="0">
                <a:latin typeface="Times New Roman" panose="02020603050405020304" pitchFamily="18" charset="0"/>
                <a:ea typeface="宋体" panose="02010600030101010101" pitchFamily="2" charset="-122"/>
                <a:cs typeface="Times New Roman" panose="02020603050405020304" pitchFamily="18" charset="0"/>
              </a:rPr>
              <a:t>n. 谜;难题 vt. &amp; vi. (使)迷惑;(使)为难</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8. ________   	</a:t>
            </a:r>
            <a:r>
              <a:rPr sz="2800" dirty="0">
                <a:latin typeface="Times New Roman" panose="02020603050405020304" pitchFamily="18" charset="0"/>
                <a:ea typeface="宋体" panose="02010600030101010101" pitchFamily="2" charset="-122"/>
                <a:cs typeface="Times New Roman" panose="02020603050405020304" pitchFamily="18" charset="0"/>
              </a:rPr>
              <a:t>n. &amp; vt. 拉(力);拖;牵引力</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9. ________   	</a:t>
            </a:r>
            <a:r>
              <a:rPr sz="2800" dirty="0">
                <a:latin typeface="Times New Roman" panose="02020603050405020304" pitchFamily="18" charset="0"/>
                <a:ea typeface="宋体" panose="02010600030101010101" pitchFamily="2" charset="-122"/>
                <a:cs typeface="Times New Roman" panose="02020603050405020304" pitchFamily="18" charset="0"/>
              </a:rPr>
              <a:t>n. 天文学</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10.________   	</a:t>
            </a:r>
            <a:r>
              <a:rPr sz="2800" dirty="0">
                <a:latin typeface="Times New Roman" panose="02020603050405020304" pitchFamily="18" charset="0"/>
                <a:ea typeface="宋体" panose="02010600030101010101" pitchFamily="2" charset="-122"/>
                <a:cs typeface="Times New Roman" panose="02020603050405020304" pitchFamily="18" charset="0"/>
              </a:rPr>
              <a:t>n. 宗教;宗教信仰</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11. ________      	</a:t>
            </a:r>
            <a:r>
              <a:rPr sz="2800" dirty="0">
                <a:latin typeface="Times New Roman" panose="02020603050405020304" pitchFamily="18" charset="0"/>
                <a:ea typeface="宋体" panose="02010600030101010101" pitchFamily="2" charset="-122"/>
                <a:cs typeface="Times New Roman" panose="02020603050405020304" pitchFamily="18" charset="0"/>
              </a:rPr>
              <a:t>n. </a:t>
            </a:r>
            <a:r>
              <a:rPr sz="2800" dirty="0" err="1">
                <a:latin typeface="Times New Roman" panose="02020603050405020304" pitchFamily="18" charset="0"/>
                <a:ea typeface="宋体" panose="02010600030101010101" pitchFamily="2" charset="-122"/>
                <a:cs typeface="Times New Roman" panose="02020603050405020304" pitchFamily="18" charset="0"/>
              </a:rPr>
              <a:t>球体;地球仪;地球</a:t>
            </a:r>
            <a:endParaRPr sz="28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12.________   	</a:t>
            </a:r>
            <a:r>
              <a:rPr sz="2800" dirty="0">
                <a:latin typeface="Times New Roman" panose="02020603050405020304" pitchFamily="18" charset="0"/>
                <a:ea typeface="宋体" panose="02010600030101010101" pitchFamily="2" charset="-122"/>
                <a:cs typeface="Times New Roman" panose="02020603050405020304" pitchFamily="18" charset="0"/>
              </a:rPr>
              <a:t>n. 碳</a:t>
            </a:r>
          </a:p>
        </p:txBody>
      </p:sp>
      <p:sp>
        <p:nvSpPr>
          <p:cNvPr id="17" name="TextBox 16"/>
          <p:cNvSpPr txBox="1"/>
          <p:nvPr/>
        </p:nvSpPr>
        <p:spPr>
          <a:xfrm>
            <a:off x="2792519" y="1492071"/>
            <a:ext cx="1619261"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system</a:t>
            </a:r>
          </a:p>
        </p:txBody>
      </p:sp>
      <p:sp>
        <p:nvSpPr>
          <p:cNvPr id="4" name="TextBox 16"/>
          <p:cNvSpPr txBox="1"/>
          <p:nvPr/>
        </p:nvSpPr>
        <p:spPr>
          <a:xfrm>
            <a:off x="2792730" y="1910080"/>
            <a:ext cx="1949450"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theory</a:t>
            </a:r>
          </a:p>
        </p:txBody>
      </p:sp>
      <p:sp>
        <p:nvSpPr>
          <p:cNvPr id="5" name="TextBox 16"/>
          <p:cNvSpPr txBox="1"/>
          <p:nvPr/>
        </p:nvSpPr>
        <p:spPr>
          <a:xfrm>
            <a:off x="2792730" y="2342515"/>
            <a:ext cx="1948815"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violent</a:t>
            </a:r>
          </a:p>
        </p:txBody>
      </p:sp>
      <p:sp>
        <p:nvSpPr>
          <p:cNvPr id="18" name="TextBox 16"/>
          <p:cNvSpPr txBox="1"/>
          <p:nvPr/>
        </p:nvSpPr>
        <p:spPr>
          <a:xfrm>
            <a:off x="2792730" y="2788285"/>
            <a:ext cx="1948815"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unlike</a:t>
            </a:r>
          </a:p>
        </p:txBody>
      </p:sp>
      <p:sp>
        <p:nvSpPr>
          <p:cNvPr id="19" name="TextBox 16"/>
          <p:cNvSpPr txBox="1"/>
          <p:nvPr/>
        </p:nvSpPr>
        <p:spPr>
          <a:xfrm>
            <a:off x="2792730" y="3265805"/>
            <a:ext cx="1948815"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harmful</a:t>
            </a:r>
          </a:p>
        </p:txBody>
      </p:sp>
      <p:sp>
        <p:nvSpPr>
          <p:cNvPr id="20" name="TextBox 16"/>
          <p:cNvSpPr txBox="1"/>
          <p:nvPr/>
        </p:nvSpPr>
        <p:spPr>
          <a:xfrm>
            <a:off x="2792730" y="3665855"/>
            <a:ext cx="1948815"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exist</a:t>
            </a:r>
          </a:p>
        </p:txBody>
      </p:sp>
      <p:sp>
        <p:nvSpPr>
          <p:cNvPr id="24" name="TextBox 16"/>
          <p:cNvSpPr txBox="1"/>
          <p:nvPr/>
        </p:nvSpPr>
        <p:spPr>
          <a:xfrm>
            <a:off x="2792730" y="4084955"/>
            <a:ext cx="1948815"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puzzle</a:t>
            </a:r>
          </a:p>
        </p:txBody>
      </p:sp>
      <p:sp>
        <p:nvSpPr>
          <p:cNvPr id="25" name="TextBox 16"/>
          <p:cNvSpPr txBox="1"/>
          <p:nvPr/>
        </p:nvSpPr>
        <p:spPr>
          <a:xfrm>
            <a:off x="2792730" y="4519295"/>
            <a:ext cx="1948815"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pull</a:t>
            </a:r>
          </a:p>
        </p:txBody>
      </p:sp>
      <p:sp>
        <p:nvSpPr>
          <p:cNvPr id="26" name="TextBox 16"/>
          <p:cNvSpPr txBox="1"/>
          <p:nvPr/>
        </p:nvSpPr>
        <p:spPr>
          <a:xfrm>
            <a:off x="2792730" y="4961255"/>
            <a:ext cx="1948815"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astronomy</a:t>
            </a:r>
          </a:p>
        </p:txBody>
      </p:sp>
      <p:sp>
        <p:nvSpPr>
          <p:cNvPr id="27" name="TextBox 16"/>
          <p:cNvSpPr txBox="1"/>
          <p:nvPr/>
        </p:nvSpPr>
        <p:spPr>
          <a:xfrm>
            <a:off x="2792730" y="5375910"/>
            <a:ext cx="1948815"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religion</a:t>
            </a:r>
          </a:p>
        </p:txBody>
      </p:sp>
      <p:sp>
        <p:nvSpPr>
          <p:cNvPr id="28" name="TextBox 16"/>
          <p:cNvSpPr txBox="1"/>
          <p:nvPr/>
        </p:nvSpPr>
        <p:spPr>
          <a:xfrm>
            <a:off x="2793365" y="5827395"/>
            <a:ext cx="1948815"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globe</a:t>
            </a:r>
          </a:p>
        </p:txBody>
      </p:sp>
      <p:sp>
        <p:nvSpPr>
          <p:cNvPr id="30" name="TextBox 16"/>
          <p:cNvSpPr txBox="1"/>
          <p:nvPr/>
        </p:nvSpPr>
        <p:spPr>
          <a:xfrm>
            <a:off x="2793365" y="6293485"/>
            <a:ext cx="1948815"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carbon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linds(horizont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linds(horizont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linds(horizontal)">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linds(horizontal)">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linds(horizontal)">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linds(horizontal)">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21"/>
                                        </p:tgtEl>
                                      </p:cBhvr>
                                    </p:animEffect>
                                    <p:animScale>
                                      <p:cBhvr>
                                        <p:cTn id="66"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p:bldP spid="4" grpId="0"/>
      <p:bldP spid="5" grpId="0"/>
      <p:bldP spid="18" grpId="0"/>
      <p:bldP spid="19" grpId="0"/>
      <p:bldP spid="20" grpId="0"/>
      <p:bldP spid="24" grpId="0"/>
      <p:bldP spid="25" grpId="0"/>
      <p:bldP spid="26" grpId="0"/>
      <p:bldP spid="27" grpId="0"/>
      <p:bldP spid="28"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988485"/>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重点单词</a:t>
            </a:r>
          </a:p>
        </p:txBody>
      </p:sp>
      <p:sp>
        <p:nvSpPr>
          <p:cNvPr id="23" name="平行四边形 22"/>
          <p:cNvSpPr/>
          <p:nvPr/>
        </p:nvSpPr>
        <p:spPr>
          <a:xfrm>
            <a:off x="3750119" y="872063"/>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7" name="椭圆 6"/>
          <p:cNvSpPr/>
          <p:nvPr/>
        </p:nvSpPr>
        <p:spPr>
          <a:xfrm>
            <a:off x="1283949" y="2432000"/>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10" name="椭圆 9"/>
          <p:cNvSpPr/>
          <p:nvPr/>
        </p:nvSpPr>
        <p:spPr>
          <a:xfrm>
            <a:off x="1283949" y="3940167"/>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14" name="椭圆 13"/>
          <p:cNvSpPr/>
          <p:nvPr/>
        </p:nvSpPr>
        <p:spPr>
          <a:xfrm>
            <a:off x="1283857" y="5897967"/>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sp>
        <p:nvSpPr>
          <p:cNvPr id="3" name="矩形 2"/>
          <p:cNvSpPr/>
          <p:nvPr/>
        </p:nvSpPr>
        <p:spPr>
          <a:xfrm>
            <a:off x="2327275" y="1492250"/>
            <a:ext cx="9878060" cy="5295296"/>
          </a:xfrm>
          <a:prstGeom prst="rect">
            <a:avLst/>
          </a:prstGeom>
          <a:noFill/>
        </p:spPr>
        <p:txBody>
          <a:bodyPr wrap="square">
            <a:spAutoFit/>
          </a:bodyPr>
          <a:lstStyle/>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13. ___________         </a:t>
            </a:r>
            <a:r>
              <a:rPr sz="2800" dirty="0">
                <a:latin typeface="Times New Roman" panose="02020603050405020304" pitchFamily="18" charset="0"/>
                <a:ea typeface="宋体" panose="02010600030101010101" pitchFamily="2" charset="-122"/>
                <a:cs typeface="Times New Roman" panose="02020603050405020304" pitchFamily="18" charset="0"/>
              </a:rPr>
              <a:t> </a:t>
            </a:r>
            <a:r>
              <a:rPr lang="en-US" sz="2800" dirty="0">
                <a:latin typeface="Times New Roman" panose="02020603050405020304" pitchFamily="18" charset="0"/>
                <a:ea typeface="宋体" panose="02010600030101010101" pitchFamily="2" charset="-122"/>
                <a:cs typeface="Times New Roman" panose="02020603050405020304" pitchFamily="18" charset="0"/>
              </a:rPr>
              <a:t>   </a:t>
            </a:r>
            <a:r>
              <a:rPr sz="2800" dirty="0" err="1">
                <a:latin typeface="Times New Roman" panose="02020603050405020304" pitchFamily="18" charset="0"/>
                <a:ea typeface="宋体" panose="02010600030101010101" pitchFamily="2" charset="-122"/>
                <a:cs typeface="Times New Roman" panose="02020603050405020304" pitchFamily="18" charset="0"/>
              </a:rPr>
              <a:t>n.大气层;气氛</a:t>
            </a:r>
            <a:endParaRPr sz="28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14. ___________             </a:t>
            </a:r>
            <a:r>
              <a:rPr sz="2800" dirty="0">
                <a:latin typeface="Times New Roman" panose="02020603050405020304" pitchFamily="18" charset="0"/>
                <a:ea typeface="宋体" panose="02010600030101010101" pitchFamily="2" charset="-122"/>
                <a:cs typeface="Times New Roman" panose="02020603050405020304" pitchFamily="18" charset="0"/>
              </a:rPr>
              <a:t>adj. 基本的;基础的</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15. ___________   	</a:t>
            </a:r>
            <a:r>
              <a:rPr sz="2800" dirty="0">
                <a:latin typeface="Times New Roman" panose="02020603050405020304" pitchFamily="18" charset="0"/>
                <a:ea typeface="宋体" panose="02010600030101010101" pitchFamily="2" charset="-122"/>
                <a:cs typeface="Times New Roman" panose="02020603050405020304" pitchFamily="18" charset="0"/>
              </a:rPr>
              <a:t>n. </a:t>
            </a:r>
            <a:r>
              <a:rPr sz="2800" dirty="0" err="1">
                <a:latin typeface="Times New Roman" panose="02020603050405020304" pitchFamily="18" charset="0"/>
                <a:ea typeface="宋体" panose="02010600030101010101" pitchFamily="2" charset="-122"/>
                <a:cs typeface="Times New Roman" panose="02020603050405020304" pitchFamily="18" charset="0"/>
              </a:rPr>
              <a:t>链子;连锁;锁链</a:t>
            </a:r>
            <a:endParaRPr sz="28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16. ___________   	</a:t>
            </a:r>
            <a:r>
              <a:rPr sz="2800" dirty="0">
                <a:latin typeface="Times New Roman" panose="02020603050405020304" pitchFamily="18" charset="0"/>
                <a:ea typeface="宋体" panose="02010600030101010101" pitchFamily="2" charset="-122"/>
                <a:cs typeface="Times New Roman" panose="02020603050405020304" pitchFamily="18" charset="0"/>
              </a:rPr>
              <a:t>vi. &amp; vt. 乘;增加</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17. ___________   	</a:t>
            </a:r>
            <a:r>
              <a:rPr sz="2800" dirty="0">
                <a:latin typeface="Times New Roman" panose="02020603050405020304" pitchFamily="18" charset="0"/>
                <a:ea typeface="宋体" panose="02010600030101010101" pitchFamily="2" charset="-122"/>
                <a:cs typeface="Times New Roman" panose="02020603050405020304" pitchFamily="18" charset="0"/>
              </a:rPr>
              <a:t>n. 氧</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18. ___________             </a:t>
            </a:r>
            <a:r>
              <a:rPr sz="2800" dirty="0">
                <a:latin typeface="Times New Roman" panose="02020603050405020304" pitchFamily="18" charset="0"/>
                <a:ea typeface="宋体" panose="02010600030101010101" pitchFamily="2" charset="-122"/>
                <a:cs typeface="Times New Roman" panose="02020603050405020304" pitchFamily="18" charset="0"/>
              </a:rPr>
              <a:t>adv. 因此;于是</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19. ___________             </a:t>
            </a:r>
            <a:r>
              <a:rPr sz="2800" dirty="0">
                <a:latin typeface="Times New Roman" panose="02020603050405020304" pitchFamily="18" charset="0"/>
                <a:ea typeface="宋体" panose="02010600030101010101" pitchFamily="2" charset="-122"/>
                <a:cs typeface="Times New Roman" panose="02020603050405020304" pitchFamily="18" charset="0"/>
              </a:rPr>
              <a:t>n. 万有引力;重力</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20. ___________   	</a:t>
            </a:r>
            <a:r>
              <a:rPr sz="2800" dirty="0">
                <a:latin typeface="Times New Roman" panose="02020603050405020304" pitchFamily="18" charset="0"/>
                <a:ea typeface="宋体" panose="02010600030101010101" pitchFamily="2" charset="-122"/>
                <a:cs typeface="Times New Roman" panose="02020603050405020304" pitchFamily="18" charset="0"/>
              </a:rPr>
              <a:t>adj. 温和的;文雅的</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21. ___________	          </a:t>
            </a:r>
            <a:r>
              <a:rPr sz="2800" dirty="0">
                <a:latin typeface="Times New Roman" panose="02020603050405020304" pitchFamily="18" charset="0"/>
                <a:ea typeface="宋体" panose="02010600030101010101" pitchFamily="2" charset="-122"/>
                <a:cs typeface="Times New Roman" panose="02020603050405020304" pitchFamily="18" charset="0"/>
              </a:rPr>
              <a:t>n. 气候</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22. ___________   	</a:t>
            </a:r>
            <a:r>
              <a:rPr sz="2800" dirty="0">
                <a:latin typeface="Times New Roman" panose="02020603050405020304" pitchFamily="18" charset="0"/>
                <a:ea typeface="宋体" panose="02010600030101010101" pitchFamily="2" charset="-122"/>
                <a:cs typeface="Times New Roman" panose="02020603050405020304" pitchFamily="18" charset="0"/>
              </a:rPr>
              <a:t>vi. &amp; vt. 碰撞;坠落</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23. ___________      	</a:t>
            </a:r>
            <a:r>
              <a:rPr sz="2800" dirty="0">
                <a:latin typeface="Times New Roman" panose="02020603050405020304" pitchFamily="18" charset="0"/>
                <a:ea typeface="宋体" panose="02010600030101010101" pitchFamily="2" charset="-122"/>
                <a:cs typeface="Times New Roman" panose="02020603050405020304" pitchFamily="18" charset="0"/>
              </a:rPr>
              <a:t>vi. &amp; </a:t>
            </a:r>
            <a:r>
              <a:rPr sz="2800" dirty="0" err="1">
                <a:latin typeface="Times New Roman" panose="02020603050405020304" pitchFamily="18" charset="0"/>
                <a:ea typeface="宋体" panose="02010600030101010101" pitchFamily="2" charset="-122"/>
                <a:cs typeface="Times New Roman" panose="02020603050405020304" pitchFamily="18" charset="0"/>
              </a:rPr>
              <a:t>vt.</a:t>
            </a:r>
            <a:r>
              <a:rPr sz="2800" dirty="0">
                <a:latin typeface="Times New Roman" panose="02020603050405020304" pitchFamily="18" charset="0"/>
                <a:ea typeface="宋体" panose="02010600030101010101" pitchFamily="2" charset="-122"/>
                <a:cs typeface="Times New Roman" panose="02020603050405020304" pitchFamily="18" charset="0"/>
              </a:rPr>
              <a:t> (使)</a:t>
            </a:r>
            <a:r>
              <a:rPr sz="2800" dirty="0" err="1">
                <a:latin typeface="Times New Roman" panose="02020603050405020304" pitchFamily="18" charset="0"/>
                <a:ea typeface="宋体" panose="02010600030101010101" pitchFamily="2" charset="-122"/>
                <a:cs typeface="Times New Roman" panose="02020603050405020304" pitchFamily="18" charset="0"/>
              </a:rPr>
              <a:t>浮动</a:t>
            </a:r>
            <a:r>
              <a:rPr sz="2800" dirty="0">
                <a:latin typeface="Times New Roman" panose="02020603050405020304" pitchFamily="18" charset="0"/>
                <a:ea typeface="宋体" panose="02010600030101010101" pitchFamily="2" charset="-122"/>
                <a:cs typeface="Times New Roman" panose="02020603050405020304" pitchFamily="18" charset="0"/>
              </a:rPr>
              <a:t>;(使)</a:t>
            </a:r>
            <a:r>
              <a:rPr sz="2800" dirty="0" err="1">
                <a:latin typeface="Times New Roman" panose="02020603050405020304" pitchFamily="18" charset="0"/>
                <a:ea typeface="宋体" panose="02010600030101010101" pitchFamily="2" charset="-122"/>
                <a:cs typeface="Times New Roman" panose="02020603050405020304" pitchFamily="18" charset="0"/>
              </a:rPr>
              <a:t>漂浮</a:t>
            </a:r>
            <a:r>
              <a:rPr sz="2800" dirty="0">
                <a:latin typeface="Times New Roman" panose="02020603050405020304" pitchFamily="18" charset="0"/>
                <a:ea typeface="宋体" panose="02010600030101010101" pitchFamily="2" charset="-122"/>
                <a:cs typeface="Times New Roman" panose="02020603050405020304" pitchFamily="18" charset="0"/>
              </a:rPr>
              <a:t> n. </a:t>
            </a:r>
            <a:r>
              <a:rPr sz="2800" dirty="0" err="1">
                <a:latin typeface="Times New Roman" panose="02020603050405020304" pitchFamily="18" charset="0"/>
                <a:ea typeface="宋体" panose="02010600030101010101" pitchFamily="2" charset="-122"/>
                <a:cs typeface="Times New Roman" panose="02020603050405020304" pitchFamily="18" charset="0"/>
              </a:rPr>
              <a:t>漂浮物</a:t>
            </a:r>
            <a:endParaRPr sz="28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24. ___________   	n. 质量;团;块;大量; </a:t>
            </a:r>
            <a:r>
              <a:rPr sz="2800" dirty="0">
                <a:latin typeface="Times New Roman" panose="02020603050405020304" pitchFamily="18" charset="0"/>
                <a:ea typeface="宋体" panose="02010600030101010101" pitchFamily="2" charset="-122"/>
                <a:cs typeface="Times New Roman" panose="02020603050405020304" pitchFamily="18" charset="0"/>
              </a:rPr>
              <a:t>&lt;复&gt;群众</a:t>
            </a:r>
          </a:p>
        </p:txBody>
      </p:sp>
      <p:sp>
        <p:nvSpPr>
          <p:cNvPr id="17" name="TextBox 16"/>
          <p:cNvSpPr txBox="1"/>
          <p:nvPr/>
        </p:nvSpPr>
        <p:spPr>
          <a:xfrm>
            <a:off x="2926080" y="1492250"/>
            <a:ext cx="2130425"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atmosphere</a:t>
            </a:r>
          </a:p>
        </p:txBody>
      </p:sp>
      <p:sp>
        <p:nvSpPr>
          <p:cNvPr id="4" name="TextBox 16"/>
          <p:cNvSpPr txBox="1"/>
          <p:nvPr/>
        </p:nvSpPr>
        <p:spPr>
          <a:xfrm>
            <a:off x="2888615" y="1911350"/>
            <a:ext cx="2437130"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fundamental</a:t>
            </a:r>
          </a:p>
        </p:txBody>
      </p:sp>
      <p:sp>
        <p:nvSpPr>
          <p:cNvPr id="5" name="TextBox 16"/>
          <p:cNvSpPr txBox="1"/>
          <p:nvPr/>
        </p:nvSpPr>
        <p:spPr>
          <a:xfrm>
            <a:off x="2888615" y="2341245"/>
            <a:ext cx="2331085"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chain</a:t>
            </a:r>
          </a:p>
        </p:txBody>
      </p:sp>
      <p:sp>
        <p:nvSpPr>
          <p:cNvPr id="18" name="TextBox 16"/>
          <p:cNvSpPr txBox="1"/>
          <p:nvPr/>
        </p:nvSpPr>
        <p:spPr>
          <a:xfrm>
            <a:off x="2888615" y="2797810"/>
            <a:ext cx="1948815"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multiply</a:t>
            </a:r>
          </a:p>
        </p:txBody>
      </p:sp>
      <p:sp>
        <p:nvSpPr>
          <p:cNvPr id="19" name="TextBox 16"/>
          <p:cNvSpPr txBox="1"/>
          <p:nvPr/>
        </p:nvSpPr>
        <p:spPr>
          <a:xfrm>
            <a:off x="2888615" y="3198495"/>
            <a:ext cx="2538730"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oxygen </a:t>
            </a:r>
          </a:p>
        </p:txBody>
      </p:sp>
      <p:sp>
        <p:nvSpPr>
          <p:cNvPr id="20" name="TextBox 16"/>
          <p:cNvSpPr txBox="1"/>
          <p:nvPr/>
        </p:nvSpPr>
        <p:spPr>
          <a:xfrm>
            <a:off x="2888615" y="3646170"/>
            <a:ext cx="1948815"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thus </a:t>
            </a:r>
          </a:p>
        </p:txBody>
      </p:sp>
      <p:sp>
        <p:nvSpPr>
          <p:cNvPr id="24" name="TextBox 16"/>
          <p:cNvSpPr txBox="1"/>
          <p:nvPr/>
        </p:nvSpPr>
        <p:spPr>
          <a:xfrm>
            <a:off x="2888615" y="4105275"/>
            <a:ext cx="1948815"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gravity</a:t>
            </a:r>
          </a:p>
        </p:txBody>
      </p:sp>
      <p:sp>
        <p:nvSpPr>
          <p:cNvPr id="25" name="TextBox 16"/>
          <p:cNvSpPr txBox="1"/>
          <p:nvPr/>
        </p:nvSpPr>
        <p:spPr>
          <a:xfrm>
            <a:off x="2888615" y="4516120"/>
            <a:ext cx="1948815"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gentle</a:t>
            </a:r>
          </a:p>
        </p:txBody>
      </p:sp>
      <p:sp>
        <p:nvSpPr>
          <p:cNvPr id="26" name="TextBox 16"/>
          <p:cNvSpPr txBox="1"/>
          <p:nvPr/>
        </p:nvSpPr>
        <p:spPr>
          <a:xfrm>
            <a:off x="2888615" y="4968240"/>
            <a:ext cx="1948815"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climate</a:t>
            </a:r>
          </a:p>
        </p:txBody>
      </p:sp>
      <p:sp>
        <p:nvSpPr>
          <p:cNvPr id="27" name="TextBox 16"/>
          <p:cNvSpPr txBox="1"/>
          <p:nvPr/>
        </p:nvSpPr>
        <p:spPr>
          <a:xfrm>
            <a:off x="2888615" y="5403215"/>
            <a:ext cx="1948815"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crash</a:t>
            </a:r>
          </a:p>
        </p:txBody>
      </p:sp>
      <p:sp>
        <p:nvSpPr>
          <p:cNvPr id="28" name="TextBox 16"/>
          <p:cNvSpPr txBox="1"/>
          <p:nvPr/>
        </p:nvSpPr>
        <p:spPr>
          <a:xfrm>
            <a:off x="2888615" y="5852160"/>
            <a:ext cx="1948815"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float</a:t>
            </a:r>
          </a:p>
        </p:txBody>
      </p:sp>
      <p:sp>
        <p:nvSpPr>
          <p:cNvPr id="30" name="TextBox 16"/>
          <p:cNvSpPr txBox="1"/>
          <p:nvPr/>
        </p:nvSpPr>
        <p:spPr>
          <a:xfrm>
            <a:off x="2888615" y="6229350"/>
            <a:ext cx="1948815"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mass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linds(horizont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linds(horizont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linds(horizontal)">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linds(horizontal)">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linds(horizontal)">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linds(horizontal)">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21"/>
                                        </p:tgtEl>
                                      </p:cBhvr>
                                    </p:animEffect>
                                    <p:animScale>
                                      <p:cBhvr>
                                        <p:cTn id="66"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p:bldP spid="4" grpId="0"/>
      <p:bldP spid="5" grpId="0"/>
      <p:bldP spid="18" grpId="0"/>
      <p:bldP spid="19" grpId="0"/>
      <p:bldP spid="20" grpId="0"/>
      <p:bldP spid="24" grpId="0"/>
      <p:bldP spid="25" grpId="0"/>
      <p:bldP spid="26" grpId="0"/>
      <p:bldP spid="27" grpId="0"/>
      <p:bldP spid="28"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988485"/>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派生单词</a:t>
            </a:r>
          </a:p>
        </p:txBody>
      </p:sp>
      <p:sp>
        <p:nvSpPr>
          <p:cNvPr id="23" name="平行四边形 22"/>
          <p:cNvSpPr/>
          <p:nvPr/>
        </p:nvSpPr>
        <p:spPr>
          <a:xfrm>
            <a:off x="3750119" y="872063"/>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7" name="椭圆 6"/>
          <p:cNvSpPr/>
          <p:nvPr/>
        </p:nvSpPr>
        <p:spPr>
          <a:xfrm>
            <a:off x="1283949" y="2432000"/>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10" name="椭圆 9"/>
          <p:cNvSpPr/>
          <p:nvPr/>
        </p:nvSpPr>
        <p:spPr>
          <a:xfrm>
            <a:off x="1283949" y="3940167"/>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14" name="椭圆 13"/>
          <p:cNvSpPr/>
          <p:nvPr/>
        </p:nvSpPr>
        <p:spPr>
          <a:xfrm>
            <a:off x="1283857" y="5897967"/>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sp>
        <p:nvSpPr>
          <p:cNvPr id="8" name="矩形 7"/>
          <p:cNvSpPr/>
          <p:nvPr/>
        </p:nvSpPr>
        <p:spPr>
          <a:xfrm>
            <a:off x="1637030" y="1774190"/>
            <a:ext cx="11602720" cy="5028565"/>
          </a:xfrm>
          <a:prstGeom prst="rect">
            <a:avLst/>
          </a:prstGeom>
          <a:noFill/>
        </p:spPr>
        <p:txBody>
          <a:bodyPr wrap="square">
            <a:spAutoFit/>
          </a:bodyPr>
          <a:lstStyle/>
          <a:p>
            <a:pPr>
              <a:lnSpc>
                <a:spcPts val="35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1. ________       </a:t>
            </a:r>
            <a:r>
              <a:rPr sz="2400" dirty="0">
                <a:latin typeface="Times New Roman" panose="02020603050405020304" pitchFamily="18" charset="0"/>
                <a:ea typeface="宋体" panose="02010600030101010101" pitchFamily="2" charset="-122"/>
                <a:cs typeface="Times New Roman" panose="02020603050405020304" pitchFamily="18" charset="0"/>
              </a:rPr>
              <a:t>n. 天文学</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__________  </a:t>
            </a:r>
            <a:r>
              <a:rPr sz="2400" dirty="0">
                <a:latin typeface="Times New Roman" panose="02020603050405020304" pitchFamily="18" charset="0"/>
                <a:ea typeface="宋体" panose="02010600030101010101" pitchFamily="2" charset="-122"/>
                <a:cs typeface="Times New Roman" panose="02020603050405020304" pitchFamily="18" charset="0"/>
              </a:rPr>
              <a:t>n. 天文学家</a:t>
            </a:r>
          </a:p>
          <a:p>
            <a:pPr>
              <a:lnSpc>
                <a:spcPts val="35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2. ________       </a:t>
            </a:r>
            <a:r>
              <a:rPr sz="2400" dirty="0">
                <a:latin typeface="Times New Roman" panose="02020603050405020304" pitchFamily="18" charset="0"/>
                <a:ea typeface="宋体" panose="02010600030101010101" pitchFamily="2" charset="-122"/>
                <a:cs typeface="Times New Roman" panose="02020603050405020304" pitchFamily="18" charset="0"/>
              </a:rPr>
              <a:t>n. 系统;体系;制度</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_________    </a:t>
            </a:r>
            <a:r>
              <a:rPr sz="2400" dirty="0">
                <a:latin typeface="Times New Roman" panose="02020603050405020304" pitchFamily="18" charset="0"/>
                <a:ea typeface="宋体" panose="02010600030101010101" pitchFamily="2" charset="-122"/>
                <a:cs typeface="Times New Roman" panose="02020603050405020304" pitchFamily="18" charset="0"/>
              </a:rPr>
              <a:t>adj. 成体系的；系统</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p>
          <a:p>
            <a:pPr>
              <a:lnSpc>
                <a:spcPts val="35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3. ________       </a:t>
            </a:r>
            <a:r>
              <a:rPr sz="2400" dirty="0">
                <a:latin typeface="Times New Roman" panose="02020603050405020304" pitchFamily="18" charset="0"/>
                <a:ea typeface="宋体" panose="02010600030101010101" pitchFamily="2" charset="-122"/>
                <a:cs typeface="Times New Roman" panose="02020603050405020304" pitchFamily="18" charset="0"/>
              </a:rPr>
              <a:t>n. 宗教;宗教信仰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_________    adj.宗教信仰的</a:t>
            </a:r>
          </a:p>
          <a:p>
            <a:pPr>
              <a:lnSpc>
                <a:spcPts val="35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4. ________       </a:t>
            </a:r>
            <a:r>
              <a:rPr sz="2400" dirty="0">
                <a:latin typeface="Times New Roman" panose="02020603050405020304" pitchFamily="18" charset="0"/>
                <a:ea typeface="宋体" panose="02010600030101010101" pitchFamily="2" charset="-122"/>
                <a:cs typeface="Times New Roman" panose="02020603050405020304" pitchFamily="18" charset="0"/>
              </a:rPr>
              <a:t>n. 学说;理论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_________    </a:t>
            </a:r>
            <a:r>
              <a:rPr sz="2400" dirty="0">
                <a:latin typeface="Times New Roman" panose="02020603050405020304" pitchFamily="18" charset="0"/>
                <a:ea typeface="宋体" panose="02010600030101010101" pitchFamily="2" charset="-122"/>
                <a:cs typeface="Times New Roman" panose="02020603050405020304" pitchFamily="18" charset="0"/>
              </a:rPr>
              <a:t>adj.理论上的</a:t>
            </a:r>
          </a:p>
          <a:p>
            <a:pPr>
              <a:lnSpc>
                <a:spcPts val="35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5. ________       </a:t>
            </a:r>
            <a:r>
              <a:rPr sz="2400" dirty="0">
                <a:latin typeface="Times New Roman" panose="02020603050405020304" pitchFamily="18" charset="0"/>
                <a:ea typeface="宋体" panose="02010600030101010101" pitchFamily="2" charset="-122"/>
                <a:cs typeface="Times New Roman" panose="02020603050405020304" pitchFamily="18" charset="0"/>
              </a:rPr>
              <a:t>n. 球体;地球仪;地球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_________    </a:t>
            </a:r>
            <a:r>
              <a:rPr sz="2400" dirty="0">
                <a:latin typeface="Times New Roman" panose="02020603050405020304" pitchFamily="18" charset="0"/>
                <a:ea typeface="宋体" panose="02010600030101010101" pitchFamily="2" charset="-122"/>
                <a:cs typeface="Times New Roman" panose="02020603050405020304" pitchFamily="18" charset="0"/>
              </a:rPr>
              <a:t>adj. 全球性的;全世界的</a:t>
            </a:r>
          </a:p>
          <a:p>
            <a:pPr>
              <a:lnSpc>
                <a:spcPts val="35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6.</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________       </a:t>
            </a:r>
            <a:r>
              <a:rPr sz="2400">
                <a:latin typeface="Times New Roman" panose="02020603050405020304" pitchFamily="18" charset="0"/>
                <a:ea typeface="宋体" panose="02010600030101010101" pitchFamily="2" charset="-122"/>
                <a:cs typeface="Times New Roman" panose="02020603050405020304" pitchFamily="18" charset="0"/>
              </a:rPr>
              <a:t>adj. 猛烈的;激烈的;强暴的</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_________    </a:t>
            </a:r>
            <a:r>
              <a:rPr sz="2400" dirty="0">
                <a:latin typeface="Times New Roman" panose="02020603050405020304" pitchFamily="18" charset="0"/>
                <a:ea typeface="宋体" panose="02010600030101010101" pitchFamily="2" charset="-122"/>
                <a:cs typeface="Times New Roman" panose="02020603050405020304" pitchFamily="18" charset="0"/>
              </a:rPr>
              <a:t>n. 暴力；暴行</a:t>
            </a:r>
          </a:p>
          <a:p>
            <a:pPr>
              <a:lnSpc>
                <a:spcPts val="35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7. ________       </a:t>
            </a:r>
            <a:r>
              <a:rPr sz="2400">
                <a:latin typeface="Times New Roman" panose="02020603050405020304" pitchFamily="18" charset="0"/>
                <a:ea typeface="宋体" panose="02010600030101010101" pitchFamily="2" charset="-122"/>
                <a:cs typeface="Times New Roman" panose="02020603050405020304" pitchFamily="18" charset="0"/>
              </a:rPr>
              <a:t>adj. 基本的;基础的</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_________     </a:t>
            </a:r>
            <a:r>
              <a:rPr sz="2400" dirty="0">
                <a:latin typeface="Times New Roman" panose="02020603050405020304" pitchFamily="18" charset="0"/>
                <a:ea typeface="宋体" panose="02010600030101010101" pitchFamily="2" charset="-122"/>
                <a:cs typeface="Times New Roman" panose="02020603050405020304" pitchFamily="18" charset="0"/>
              </a:rPr>
              <a:t>adv. 从根本上</a:t>
            </a:r>
          </a:p>
          <a:p>
            <a:pPr>
              <a:lnSpc>
                <a:spcPts val="35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8. ________       </a:t>
            </a:r>
            <a:r>
              <a:rPr sz="2400" dirty="0">
                <a:latin typeface="Times New Roman" panose="02020603050405020304" pitchFamily="18" charset="0"/>
                <a:ea typeface="宋体" panose="02010600030101010101" pitchFamily="2" charset="-122"/>
                <a:cs typeface="Times New Roman" panose="02020603050405020304" pitchFamily="18" charset="0"/>
              </a:rPr>
              <a:t>adj. 有害的</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_________     </a:t>
            </a:r>
            <a:r>
              <a:rPr sz="2400">
                <a:latin typeface="Times New Roman" panose="02020603050405020304" pitchFamily="18" charset="0"/>
                <a:ea typeface="宋体" panose="02010600030101010101" pitchFamily="2" charset="-122"/>
                <a:cs typeface="Times New Roman" panose="02020603050405020304" pitchFamily="18" charset="0"/>
              </a:rPr>
              <a:t>n. </a:t>
            </a:r>
            <a:r>
              <a:rPr lang="en-US" sz="2400">
                <a:latin typeface="Times New Roman" panose="02020603050405020304" pitchFamily="18" charset="0"/>
                <a:ea typeface="宋体" panose="02010600030101010101" pitchFamily="2" charset="-122"/>
                <a:cs typeface="Times New Roman" panose="02020603050405020304" pitchFamily="18" charset="0"/>
              </a:rPr>
              <a:t>&amp; v. </a:t>
            </a:r>
            <a:r>
              <a:rPr sz="2400">
                <a:latin typeface="Times New Roman" panose="02020603050405020304" pitchFamily="18" charset="0"/>
                <a:ea typeface="宋体" panose="02010600030101010101" pitchFamily="2" charset="-122"/>
                <a:cs typeface="Times New Roman" panose="02020603050405020304" pitchFamily="18" charset="0"/>
              </a:rPr>
              <a:t>伤害；损害</a:t>
            </a:r>
          </a:p>
          <a:p>
            <a:pPr>
              <a:lnSpc>
                <a:spcPts val="35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9. ________       </a:t>
            </a:r>
            <a:r>
              <a:rPr sz="2400" dirty="0">
                <a:latin typeface="Times New Roman" panose="02020603050405020304" pitchFamily="18" charset="0"/>
                <a:ea typeface="宋体" panose="02010600030101010101" pitchFamily="2" charset="-122"/>
                <a:cs typeface="Times New Roman" panose="02020603050405020304" pitchFamily="18" charset="0"/>
              </a:rPr>
              <a:t>vi. &amp; vt. 乘;增加</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__________    </a:t>
            </a:r>
            <a:r>
              <a:rPr lang="en-US" sz="2400" dirty="0">
                <a:latin typeface="Times New Roman" panose="02020603050405020304" pitchFamily="18" charset="0"/>
                <a:ea typeface="宋体" panose="02010600030101010101" pitchFamily="2" charset="-122"/>
                <a:cs typeface="Times New Roman" panose="02020603050405020304" pitchFamily="18" charset="0"/>
              </a:rPr>
              <a:t>n. 相乘；增加</a:t>
            </a:r>
          </a:p>
          <a:p>
            <a:pPr>
              <a:lnSpc>
                <a:spcPts val="3500"/>
              </a:lnSpc>
            </a:pPr>
            <a:r>
              <a:rPr lang="en-US" sz="2400" dirty="0">
                <a:latin typeface="Times New Roman" panose="02020603050405020304" pitchFamily="18" charset="0"/>
                <a:ea typeface="宋体" panose="02010600030101010101" pitchFamily="2" charset="-122"/>
                <a:cs typeface="Times New Roman" panose="02020603050405020304" pitchFamily="18" charset="0"/>
              </a:rPr>
              <a:t>10._______        vi. 存在;生存                           __________   n.存在；生活方式 </a:t>
            </a:r>
          </a:p>
          <a:p>
            <a:pPr>
              <a:lnSpc>
                <a:spcPts val="3500"/>
              </a:lnSpc>
            </a:pPr>
            <a:r>
              <a:rPr lang="en-US" sz="2400" dirty="0">
                <a:latin typeface="Times New Roman" panose="02020603050405020304" pitchFamily="18" charset="0"/>
                <a:ea typeface="宋体" panose="02010600030101010101" pitchFamily="2" charset="-122"/>
                <a:cs typeface="Times New Roman" panose="02020603050405020304" pitchFamily="18" charset="0"/>
              </a:rPr>
              <a:t>11._______        n. 难题 vt. &amp; vi. (使)迷惑        __________ adj.困惑的；迷惑不解的</a:t>
            </a:r>
          </a:p>
        </p:txBody>
      </p:sp>
      <p:sp>
        <p:nvSpPr>
          <p:cNvPr id="39" name="TextBox 38"/>
          <p:cNvSpPr txBox="1"/>
          <p:nvPr/>
        </p:nvSpPr>
        <p:spPr>
          <a:xfrm>
            <a:off x="1886485" y="1812369"/>
            <a:ext cx="1619261"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astronomy</a:t>
            </a:r>
          </a:p>
        </p:txBody>
      </p:sp>
      <p:sp>
        <p:nvSpPr>
          <p:cNvPr id="9" name="TextBox 38"/>
          <p:cNvSpPr txBox="1"/>
          <p:nvPr/>
        </p:nvSpPr>
        <p:spPr>
          <a:xfrm>
            <a:off x="7373620" y="1774190"/>
            <a:ext cx="202247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astronomer</a:t>
            </a:r>
          </a:p>
        </p:txBody>
      </p:sp>
      <p:sp>
        <p:nvSpPr>
          <p:cNvPr id="11" name="TextBox 38"/>
          <p:cNvSpPr txBox="1"/>
          <p:nvPr/>
        </p:nvSpPr>
        <p:spPr>
          <a:xfrm>
            <a:off x="1887120" y="2272744"/>
            <a:ext cx="1619261"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system</a:t>
            </a:r>
          </a:p>
        </p:txBody>
      </p:sp>
      <p:sp>
        <p:nvSpPr>
          <p:cNvPr id="12" name="TextBox 38"/>
          <p:cNvSpPr txBox="1"/>
          <p:nvPr/>
        </p:nvSpPr>
        <p:spPr>
          <a:xfrm>
            <a:off x="7373520" y="2249884"/>
            <a:ext cx="1619261"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systematic</a:t>
            </a:r>
          </a:p>
        </p:txBody>
      </p:sp>
      <p:sp>
        <p:nvSpPr>
          <p:cNvPr id="15" name="TextBox 38"/>
          <p:cNvSpPr txBox="1"/>
          <p:nvPr/>
        </p:nvSpPr>
        <p:spPr>
          <a:xfrm>
            <a:off x="1887120" y="2733119"/>
            <a:ext cx="1619261"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religion</a:t>
            </a:r>
          </a:p>
        </p:txBody>
      </p:sp>
      <p:sp>
        <p:nvSpPr>
          <p:cNvPr id="16" name="TextBox 38"/>
          <p:cNvSpPr txBox="1"/>
          <p:nvPr/>
        </p:nvSpPr>
        <p:spPr>
          <a:xfrm>
            <a:off x="7404000" y="2733119"/>
            <a:ext cx="1619261"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religious</a:t>
            </a:r>
          </a:p>
        </p:txBody>
      </p:sp>
      <p:sp>
        <p:nvSpPr>
          <p:cNvPr id="29" name="TextBox 38"/>
          <p:cNvSpPr txBox="1"/>
          <p:nvPr/>
        </p:nvSpPr>
        <p:spPr>
          <a:xfrm>
            <a:off x="1887220" y="3193415"/>
            <a:ext cx="202247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theory</a:t>
            </a:r>
          </a:p>
        </p:txBody>
      </p:sp>
      <p:sp>
        <p:nvSpPr>
          <p:cNvPr id="31" name="TextBox 38"/>
          <p:cNvSpPr txBox="1"/>
          <p:nvPr/>
        </p:nvSpPr>
        <p:spPr>
          <a:xfrm>
            <a:off x="7420610" y="3193415"/>
            <a:ext cx="167703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theoretical</a:t>
            </a:r>
          </a:p>
        </p:txBody>
      </p:sp>
      <p:sp>
        <p:nvSpPr>
          <p:cNvPr id="32" name="TextBox 38"/>
          <p:cNvSpPr txBox="1"/>
          <p:nvPr/>
        </p:nvSpPr>
        <p:spPr>
          <a:xfrm>
            <a:off x="1887220" y="3584575"/>
            <a:ext cx="202247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sz="2400" b="0" dirty="0">
                <a:ea typeface="宋体" panose="02010600030101010101" pitchFamily="2" charset="-122"/>
                <a:cs typeface="Calibri" panose="020F0502020204030204" pitchFamily="34" charset="0"/>
                <a:sym typeface="+mn-ea"/>
              </a:rPr>
              <a:t>globe</a:t>
            </a:r>
            <a:r>
              <a:rPr sz="2400" b="0" dirty="0">
                <a:ea typeface="宋体" panose="02010600030101010101" pitchFamily="2" charset="-122"/>
                <a:cs typeface="Calibri" panose="020F0502020204030204" pitchFamily="34" charset="0"/>
                <a:sym typeface="+mn-ea"/>
              </a:rPr>
              <a:t> </a:t>
            </a:r>
            <a:endParaRPr lang="en-US" altLang="zh-CN" sz="2400" b="0" dirty="0">
              <a:ea typeface="宋体" panose="02010600030101010101" pitchFamily="2" charset="-122"/>
              <a:cs typeface="Calibri" panose="020F0502020204030204" pitchFamily="34" charset="0"/>
              <a:sym typeface="+mn-ea"/>
            </a:endParaRPr>
          </a:p>
        </p:txBody>
      </p:sp>
      <p:sp>
        <p:nvSpPr>
          <p:cNvPr id="33" name="TextBox 38"/>
          <p:cNvSpPr txBox="1"/>
          <p:nvPr/>
        </p:nvSpPr>
        <p:spPr>
          <a:xfrm>
            <a:off x="7420610" y="3584575"/>
            <a:ext cx="202247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global</a:t>
            </a:r>
          </a:p>
        </p:txBody>
      </p:sp>
      <p:sp>
        <p:nvSpPr>
          <p:cNvPr id="34" name="TextBox 38"/>
          <p:cNvSpPr txBox="1"/>
          <p:nvPr/>
        </p:nvSpPr>
        <p:spPr>
          <a:xfrm>
            <a:off x="1887220" y="4060825"/>
            <a:ext cx="202247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violent</a:t>
            </a:r>
          </a:p>
        </p:txBody>
      </p:sp>
      <p:sp>
        <p:nvSpPr>
          <p:cNvPr id="35" name="TextBox 38"/>
          <p:cNvSpPr txBox="1"/>
          <p:nvPr/>
        </p:nvSpPr>
        <p:spPr>
          <a:xfrm>
            <a:off x="7420610" y="4044950"/>
            <a:ext cx="1403350"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violence</a:t>
            </a:r>
          </a:p>
        </p:txBody>
      </p:sp>
      <p:sp>
        <p:nvSpPr>
          <p:cNvPr id="36" name="TextBox 38"/>
          <p:cNvSpPr txBox="1"/>
          <p:nvPr/>
        </p:nvSpPr>
        <p:spPr>
          <a:xfrm>
            <a:off x="1887220" y="4505325"/>
            <a:ext cx="202247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fundamental</a:t>
            </a:r>
          </a:p>
        </p:txBody>
      </p:sp>
      <p:sp>
        <p:nvSpPr>
          <p:cNvPr id="37" name="TextBox 38"/>
          <p:cNvSpPr txBox="1"/>
          <p:nvPr/>
        </p:nvSpPr>
        <p:spPr>
          <a:xfrm>
            <a:off x="7373620" y="4505325"/>
            <a:ext cx="202247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fundamentally</a:t>
            </a:r>
          </a:p>
        </p:txBody>
      </p:sp>
      <p:sp>
        <p:nvSpPr>
          <p:cNvPr id="38" name="TextBox 38"/>
          <p:cNvSpPr txBox="1"/>
          <p:nvPr/>
        </p:nvSpPr>
        <p:spPr>
          <a:xfrm>
            <a:off x="1887220" y="4981575"/>
            <a:ext cx="202247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harmful</a:t>
            </a:r>
          </a:p>
        </p:txBody>
      </p:sp>
      <p:sp>
        <p:nvSpPr>
          <p:cNvPr id="40" name="TextBox 38"/>
          <p:cNvSpPr txBox="1"/>
          <p:nvPr/>
        </p:nvSpPr>
        <p:spPr>
          <a:xfrm>
            <a:off x="7476490" y="4965700"/>
            <a:ext cx="1035050"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harm</a:t>
            </a:r>
          </a:p>
        </p:txBody>
      </p:sp>
      <p:sp>
        <p:nvSpPr>
          <p:cNvPr id="41" name="TextBox 38"/>
          <p:cNvSpPr txBox="1"/>
          <p:nvPr/>
        </p:nvSpPr>
        <p:spPr>
          <a:xfrm>
            <a:off x="1887220" y="5437505"/>
            <a:ext cx="202247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multiply</a:t>
            </a:r>
          </a:p>
        </p:txBody>
      </p:sp>
      <p:sp>
        <p:nvSpPr>
          <p:cNvPr id="42" name="TextBox 38"/>
          <p:cNvSpPr txBox="1"/>
          <p:nvPr/>
        </p:nvSpPr>
        <p:spPr>
          <a:xfrm>
            <a:off x="7420610" y="5437505"/>
            <a:ext cx="202247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multiplication</a:t>
            </a:r>
          </a:p>
        </p:txBody>
      </p:sp>
      <p:cxnSp>
        <p:nvCxnSpPr>
          <p:cNvPr id="46" name="直接箭头连接符 45"/>
          <p:cNvCxnSpPr/>
          <p:nvPr/>
        </p:nvCxnSpPr>
        <p:spPr>
          <a:xfrm>
            <a:off x="6992321" y="2115236"/>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6925646" y="2501951"/>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6992321" y="2962326"/>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a:off x="6992321" y="3428416"/>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a:off x="6992321" y="3938321"/>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6992321" y="4290111"/>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6992321" y="4750486"/>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6992321" y="5210861"/>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6992321" y="5560746"/>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38"/>
          <p:cNvSpPr txBox="1"/>
          <p:nvPr/>
        </p:nvSpPr>
        <p:spPr>
          <a:xfrm>
            <a:off x="2032635" y="5823585"/>
            <a:ext cx="148018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exist</a:t>
            </a:r>
          </a:p>
        </p:txBody>
      </p:sp>
      <p:sp>
        <p:nvSpPr>
          <p:cNvPr id="4" name="TextBox 38"/>
          <p:cNvSpPr txBox="1"/>
          <p:nvPr/>
        </p:nvSpPr>
        <p:spPr>
          <a:xfrm>
            <a:off x="7476490" y="5839460"/>
            <a:ext cx="202247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existence</a:t>
            </a:r>
          </a:p>
        </p:txBody>
      </p:sp>
      <p:cxnSp>
        <p:nvCxnSpPr>
          <p:cNvPr id="5" name="直接箭头连接符 4"/>
          <p:cNvCxnSpPr/>
          <p:nvPr/>
        </p:nvCxnSpPr>
        <p:spPr>
          <a:xfrm>
            <a:off x="6992321" y="6143676"/>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38"/>
          <p:cNvSpPr txBox="1"/>
          <p:nvPr/>
        </p:nvSpPr>
        <p:spPr>
          <a:xfrm>
            <a:off x="2033270" y="6299835"/>
            <a:ext cx="148018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puzzle</a:t>
            </a:r>
          </a:p>
        </p:txBody>
      </p:sp>
      <p:sp>
        <p:nvSpPr>
          <p:cNvPr id="18" name="TextBox 38"/>
          <p:cNvSpPr txBox="1"/>
          <p:nvPr/>
        </p:nvSpPr>
        <p:spPr>
          <a:xfrm>
            <a:off x="7476490" y="6283960"/>
            <a:ext cx="202247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puzzled</a:t>
            </a:r>
          </a:p>
        </p:txBody>
      </p:sp>
      <p:cxnSp>
        <p:nvCxnSpPr>
          <p:cNvPr id="19" name="直接箭头连接符 18"/>
          <p:cNvCxnSpPr/>
          <p:nvPr/>
        </p:nvCxnSpPr>
        <p:spPr>
          <a:xfrm>
            <a:off x="6992321" y="6529121"/>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linds(horizontal)">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linds(horizontal)">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linds(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blinds(horizontal)">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blinds(horizontal)">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blinds(horizontal)">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blinds(horizontal)">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blinds(horizontal)">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blinds(horizontal)">
                                      <p:cBhvr>
                                        <p:cTn id="76" dur="500"/>
                                        <p:tgtEl>
                                          <p:spTgt spid="38"/>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blinds(horizontal)">
                                      <p:cBhvr>
                                        <p:cTn id="81" dur="5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blinds(horizontal)">
                                      <p:cBhvr>
                                        <p:cTn id="86" dur="500"/>
                                        <p:tgtEl>
                                          <p:spTgt spid="41"/>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blinds(horizontal)">
                                      <p:cBhvr>
                                        <p:cTn id="91" dur="500"/>
                                        <p:tgtEl>
                                          <p:spTgt spid="42"/>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3"/>
                                        </p:tgtEl>
                                        <p:attrNameLst>
                                          <p:attrName>style.visibility</p:attrName>
                                        </p:attrNameLst>
                                      </p:cBhvr>
                                      <p:to>
                                        <p:strVal val="visible"/>
                                      </p:to>
                                    </p:set>
                                    <p:animEffect transition="in" filter="blinds(horizontal)">
                                      <p:cBhvr>
                                        <p:cTn id="96" dur="500"/>
                                        <p:tgtEl>
                                          <p:spTgt spid="3"/>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blinds(horizontal)">
                                      <p:cBhvr>
                                        <p:cTn id="101" dur="500"/>
                                        <p:tgtEl>
                                          <p:spTgt spid="4"/>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blinds(horizontal)">
                                      <p:cBhvr>
                                        <p:cTn id="106" dur="500"/>
                                        <p:tgtEl>
                                          <p:spTgt spid="17"/>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blinds(horizontal)">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26" presetClass="emph" presetSubtype="0" fill="hold" grpId="0" nodeType="clickEffect">
                                  <p:stCondLst>
                                    <p:cond delay="0"/>
                                  </p:stCondLst>
                                  <p:childTnLst>
                                    <p:animEffect transition="out" filter="fade">
                                      <p:cBhvr>
                                        <p:cTn id="115" dur="500" tmFilter="0, 0; .2, .5; .8, .5; 1, 0"/>
                                        <p:tgtEl>
                                          <p:spTgt spid="21"/>
                                        </p:tgtEl>
                                      </p:cBhvr>
                                    </p:animEffect>
                                    <p:animScale>
                                      <p:cBhvr>
                                        <p:cTn id="116"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9" grpId="0"/>
      <p:bldP spid="9" grpId="0"/>
      <p:bldP spid="11" grpId="0"/>
      <p:bldP spid="12" grpId="0"/>
      <p:bldP spid="15" grpId="0"/>
      <p:bldP spid="16" grpId="0"/>
      <p:bldP spid="29" grpId="0"/>
      <p:bldP spid="31" grpId="0"/>
      <p:bldP spid="32" grpId="0"/>
      <p:bldP spid="33" grpId="0"/>
      <p:bldP spid="34" grpId="0"/>
      <p:bldP spid="35" grpId="0"/>
      <p:bldP spid="36" grpId="0"/>
      <p:bldP spid="37" grpId="0"/>
      <p:bldP spid="38" grpId="0"/>
      <p:bldP spid="40" grpId="0"/>
      <p:bldP spid="41" grpId="0"/>
      <p:bldP spid="42" grpId="0"/>
      <p:bldP spid="3" grpId="0"/>
      <p:bldP spid="4"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988485"/>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重点短语</a:t>
            </a:r>
            <a:endPar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endParaRPr>
          </a:p>
        </p:txBody>
      </p:sp>
      <p:sp>
        <p:nvSpPr>
          <p:cNvPr id="23" name="平行四边形 22"/>
          <p:cNvSpPr/>
          <p:nvPr/>
        </p:nvSpPr>
        <p:spPr>
          <a:xfrm>
            <a:off x="3750119" y="872063"/>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7" name="椭圆 6"/>
          <p:cNvSpPr/>
          <p:nvPr/>
        </p:nvSpPr>
        <p:spPr>
          <a:xfrm>
            <a:off x="1283949" y="2432000"/>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10" name="椭圆 9"/>
          <p:cNvSpPr/>
          <p:nvPr/>
        </p:nvSpPr>
        <p:spPr>
          <a:xfrm>
            <a:off x="1283949" y="3940167"/>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14" name="椭圆 13"/>
          <p:cNvSpPr/>
          <p:nvPr/>
        </p:nvSpPr>
        <p:spPr>
          <a:xfrm>
            <a:off x="1283857" y="5897967"/>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sp>
        <p:nvSpPr>
          <p:cNvPr id="8" name="矩形 7"/>
          <p:cNvSpPr/>
          <p:nvPr/>
        </p:nvSpPr>
        <p:spPr>
          <a:xfrm>
            <a:off x="1727747" y="1681319"/>
            <a:ext cx="10058400" cy="5259070"/>
          </a:xfrm>
          <a:prstGeom prst="rect">
            <a:avLst/>
          </a:prstGeom>
          <a:noFill/>
        </p:spPr>
        <p:txBody>
          <a:bodyPr wrap="square">
            <a:spAutoFit/>
          </a:bodyPr>
          <a:lstStyle/>
          <a:p>
            <a:pPr>
              <a:lnSpc>
                <a:spcPts val="31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1.________________   </a:t>
            </a:r>
            <a:r>
              <a:rPr lang="zh-CN" altLang="en-US" sz="2400" dirty="0">
                <a:latin typeface="宋体" panose="02010600030101010101" pitchFamily="2" charset="-122"/>
                <a:ea typeface="宋体" panose="02010600030101010101" pitchFamily="2" charset="-122"/>
                <a:cs typeface="Times New Roman" panose="02020603050405020304" pitchFamily="18" charset="0"/>
              </a:rPr>
              <a:t>    </a:t>
            </a:r>
            <a:r>
              <a:rPr sz="2400" dirty="0">
                <a:latin typeface="宋体" panose="02010600030101010101" pitchFamily="2" charset="-122"/>
                <a:ea typeface="宋体" panose="02010600030101010101" pitchFamily="2" charset="-122"/>
                <a:cs typeface="Times New Roman" panose="02020603050405020304" pitchFamily="18" charset="0"/>
              </a:rPr>
              <a:t>太阳系</a:t>
            </a:r>
            <a:r>
              <a:rPr lang="zh-CN" altLang="en-US" sz="2400" dirty="0">
                <a:latin typeface="宋体" panose="02010600030101010101" pitchFamily="2" charset="-122"/>
                <a:ea typeface="宋体" panose="02010600030101010101" pitchFamily="2" charset="-122"/>
                <a:cs typeface="Times New Roman" panose="02020603050405020304" pitchFamily="18" charset="0"/>
              </a:rPr>
              <a:t> </a:t>
            </a:r>
            <a:endParaRPr lang="en-US" altLang="zh-CN" sz="2400" dirty="0">
              <a:latin typeface="宋体" panose="02010600030101010101" pitchFamily="2" charset="-122"/>
              <a:ea typeface="宋体" panose="02010600030101010101" pitchFamily="2" charset="-122"/>
              <a:cs typeface="Times New Roman" panose="02020603050405020304" pitchFamily="18" charset="0"/>
            </a:endParaRPr>
          </a:p>
          <a:p>
            <a:pPr>
              <a:lnSpc>
                <a:spcPts val="31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2.________________       </a:t>
            </a:r>
            <a:r>
              <a:rPr lang="zh-CN" altLang="en-US" sz="2400" dirty="0">
                <a:latin typeface="宋体" panose="02010600030101010101" pitchFamily="2" charset="-122"/>
                <a:ea typeface="宋体" panose="02010600030101010101" pitchFamily="2" charset="-122"/>
                <a:cs typeface="Times New Roman" panose="02020603050405020304" pitchFamily="18" charset="0"/>
              </a:rPr>
              <a:t>宇宙大爆炸;创世大爆炸</a:t>
            </a:r>
          </a:p>
          <a:p>
            <a:pPr>
              <a:lnSpc>
                <a:spcPts val="31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3.________________       </a:t>
            </a:r>
            <a:r>
              <a:rPr sz="2400" dirty="0">
                <a:latin typeface="宋体" panose="02010600030101010101" pitchFamily="2" charset="-122"/>
                <a:ea typeface="宋体" panose="02010600030101010101" pitchFamily="2" charset="-122"/>
                <a:cs typeface="Times New Roman" panose="02020603050405020304" pitchFamily="18" charset="0"/>
              </a:rPr>
              <a:t>及时;终于</a:t>
            </a:r>
          </a:p>
          <a:p>
            <a:pPr>
              <a:lnSpc>
                <a:spcPts val="31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4.________________       </a:t>
            </a:r>
            <a:r>
              <a:rPr lang="zh-CN" altLang="en-US" sz="2400" dirty="0">
                <a:latin typeface="宋体" panose="02010600030101010101" pitchFamily="2" charset="-122"/>
                <a:ea typeface="宋体" panose="02010600030101010101" pitchFamily="2" charset="-122"/>
                <a:cs typeface="Times New Roman" panose="02020603050405020304" pitchFamily="18" charset="0"/>
              </a:rPr>
              <a:t>下蛋</a:t>
            </a:r>
          </a:p>
          <a:p>
            <a:pPr>
              <a:lnSpc>
                <a:spcPts val="31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5.________________       </a:t>
            </a:r>
            <a:r>
              <a:rPr sz="2400" dirty="0">
                <a:latin typeface="宋体" panose="02010600030101010101" pitchFamily="2" charset="-122"/>
                <a:ea typeface="宋体" panose="02010600030101010101" pitchFamily="2" charset="-122"/>
                <a:cs typeface="Times New Roman" panose="02020603050405020304" pitchFamily="18" charset="0"/>
              </a:rPr>
              <a:t>产生;分娩</a:t>
            </a:r>
            <a:r>
              <a:rPr lang="en-US" altLang="zh-CN" sz="2400" dirty="0">
                <a:latin typeface="宋体" panose="02010600030101010101" pitchFamily="2" charset="-122"/>
                <a:ea typeface="宋体" panose="02010600030101010101" pitchFamily="2" charset="-122"/>
                <a:cs typeface="Times New Roman" panose="02020603050405020304" pitchFamily="18" charset="0"/>
              </a:rPr>
              <a:t>   </a:t>
            </a:r>
          </a:p>
          <a:p>
            <a:pPr>
              <a:lnSpc>
                <a:spcPts val="31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6.________________       </a:t>
            </a:r>
            <a:r>
              <a:rPr lang="zh-CN" altLang="en-US" sz="2400" dirty="0">
                <a:latin typeface="宋体" panose="02010600030101010101" pitchFamily="2" charset="-122"/>
                <a:ea typeface="宋体" panose="02010600030101010101" pitchFamily="2" charset="-122"/>
                <a:cs typeface="Times New Roman" panose="02020603050405020304" pitchFamily="18" charset="0"/>
              </a:rPr>
              <a:t>轮到某人;接着</a:t>
            </a:r>
            <a:r>
              <a:rPr lang="en-US" altLang="zh-CN" sz="2400" dirty="0">
                <a:latin typeface="宋体" panose="02010600030101010101" pitchFamily="2" charset="-122"/>
                <a:ea typeface="宋体" panose="02010600030101010101" pitchFamily="2" charset="-122"/>
                <a:cs typeface="Times New Roman" panose="02020603050405020304" pitchFamily="18" charset="0"/>
              </a:rPr>
              <a:t>    </a:t>
            </a:r>
          </a:p>
          <a:p>
            <a:pPr>
              <a:lnSpc>
                <a:spcPts val="31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7._______________        </a:t>
            </a:r>
            <a:r>
              <a:rPr lang="zh-CN" altLang="en-US" sz="2400" dirty="0">
                <a:latin typeface="宋体" panose="02010600030101010101" pitchFamily="2" charset="-122"/>
                <a:ea typeface="宋体" panose="02010600030101010101" pitchFamily="2" charset="-122"/>
                <a:cs typeface="Times New Roman" panose="02020603050405020304" pitchFamily="18" charset="0"/>
              </a:rPr>
              <a:t>二氧化碳</a:t>
            </a:r>
            <a:r>
              <a:rPr lang="en-US" altLang="zh-CN" sz="2400" dirty="0">
                <a:latin typeface="宋体" panose="02010600030101010101" pitchFamily="2" charset="-122"/>
                <a:ea typeface="宋体" panose="02010600030101010101" pitchFamily="2" charset="-122"/>
                <a:cs typeface="Times New Roman" panose="02020603050405020304" pitchFamily="18" charset="0"/>
              </a:rPr>
              <a:t> </a:t>
            </a:r>
          </a:p>
          <a:p>
            <a:pPr>
              <a:lnSpc>
                <a:spcPts val="31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8._______________        阻止;制止  </a:t>
            </a:r>
          </a:p>
          <a:p>
            <a:pPr>
              <a:lnSpc>
                <a:spcPts val="31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9._______________        感到高兴;感到振奋    </a:t>
            </a:r>
          </a:p>
          <a:p>
            <a:pPr>
              <a:lnSpc>
                <a:spcPts val="31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10._______________       既然</a:t>
            </a:r>
          </a:p>
          <a:p>
            <a:pPr>
              <a:lnSpc>
                <a:spcPts val="31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11._______________       熟悉;掌握;理解</a:t>
            </a:r>
          </a:p>
          <a:p>
            <a:pPr>
              <a:lnSpc>
                <a:spcPts val="31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12._______________       突发;爆发</a:t>
            </a:r>
          </a:p>
          <a:p>
            <a:pPr>
              <a:lnSpc>
                <a:spcPts val="31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13._______________       密切注意;当心;提防 </a:t>
            </a:r>
          </a:p>
        </p:txBody>
      </p:sp>
      <p:sp>
        <p:nvSpPr>
          <p:cNvPr id="15" name="TextBox 14"/>
          <p:cNvSpPr txBox="1"/>
          <p:nvPr/>
        </p:nvSpPr>
        <p:spPr>
          <a:xfrm>
            <a:off x="2297430" y="1681480"/>
            <a:ext cx="287337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solar system</a:t>
            </a:r>
          </a:p>
        </p:txBody>
      </p:sp>
      <p:sp>
        <p:nvSpPr>
          <p:cNvPr id="16" name="TextBox 15"/>
          <p:cNvSpPr txBox="1"/>
          <p:nvPr/>
        </p:nvSpPr>
        <p:spPr>
          <a:xfrm>
            <a:off x="2297430" y="2065716"/>
            <a:ext cx="1997840" cy="460375"/>
          </a:xfrm>
          <a:prstGeom prst="rect">
            <a:avLst/>
          </a:prstGeom>
          <a:noFill/>
        </p:spPr>
        <p:txBody>
          <a:bodyPr wrap="square" rtlCol="0">
            <a:spAutoFit/>
          </a:bodyPr>
          <a:lstStyle>
            <a:defPPr>
              <a:defRPr lang="zh-CN"/>
            </a:defPPr>
            <a:lvl1pPr>
              <a:defRPr sz="2400" b="0">
                <a:solidFill>
                  <a:srgbClr val="FF0000"/>
                </a:solidFill>
                <a:latin typeface="Calibri" panose="020F0502020204030204" pitchFamily="34" charset="0"/>
                <a:cs typeface="Times New Roman" panose="02020603050405020304" pitchFamily="18" charset="0"/>
              </a:defRPr>
            </a:lvl1pPr>
          </a:lstStyle>
          <a:p>
            <a:r>
              <a:rPr lang="en-US" dirty="0"/>
              <a:t>Big Bang</a:t>
            </a:r>
          </a:p>
        </p:txBody>
      </p:sp>
      <p:sp>
        <p:nvSpPr>
          <p:cNvPr id="9" name="TextBox 16"/>
          <p:cNvSpPr txBox="1"/>
          <p:nvPr/>
        </p:nvSpPr>
        <p:spPr>
          <a:xfrm>
            <a:off x="2297524" y="2431925"/>
            <a:ext cx="3429024" cy="460375"/>
          </a:xfrm>
          <a:prstGeom prst="rect">
            <a:avLst/>
          </a:prstGeom>
          <a:noFill/>
        </p:spPr>
        <p:txBody>
          <a:bodyPr wrap="square" rtlCol="0">
            <a:spAutoFit/>
          </a:bodyPr>
          <a:lstStyle>
            <a:defPPr>
              <a:defRPr lang="zh-CN"/>
            </a:defPPr>
            <a:lvl1pPr>
              <a:defRPr sz="2400" b="0">
                <a:solidFill>
                  <a:srgbClr val="FF0000"/>
                </a:solidFill>
                <a:latin typeface="Calibri" panose="020F0502020204030204" pitchFamily="34" charset="0"/>
                <a:cs typeface="Times New Roman" panose="02020603050405020304" pitchFamily="18" charset="0"/>
              </a:defRPr>
            </a:lvl1pPr>
          </a:lstStyle>
          <a:p>
            <a:r>
              <a:rPr lang="en-US" altLang="zh-CN" dirty="0"/>
              <a:t>in time</a:t>
            </a:r>
          </a:p>
        </p:txBody>
      </p:sp>
      <p:sp>
        <p:nvSpPr>
          <p:cNvPr id="11" name="TextBox 17"/>
          <p:cNvSpPr txBox="1"/>
          <p:nvPr/>
        </p:nvSpPr>
        <p:spPr>
          <a:xfrm>
            <a:off x="2297430" y="2846788"/>
            <a:ext cx="2952771" cy="460375"/>
          </a:xfrm>
          <a:prstGeom prst="rect">
            <a:avLst/>
          </a:prstGeom>
          <a:noFill/>
        </p:spPr>
        <p:txBody>
          <a:bodyPr wrap="square" rtlCol="0">
            <a:spAutoFit/>
          </a:bodyPr>
          <a:lstStyle>
            <a:defPPr>
              <a:defRPr lang="zh-CN"/>
            </a:defPPr>
            <a:lvl1pPr>
              <a:defRPr sz="2400" b="0">
                <a:solidFill>
                  <a:srgbClr val="FF0000"/>
                </a:solidFill>
                <a:latin typeface="Calibri" panose="020F0502020204030204" pitchFamily="34" charset="0"/>
                <a:cs typeface="Times New Roman" panose="02020603050405020304" pitchFamily="18" charset="0"/>
              </a:defRPr>
            </a:lvl1pPr>
          </a:lstStyle>
          <a:p>
            <a:r>
              <a:rPr lang="en-US" altLang="zh-CN" dirty="0"/>
              <a:t>lay eggs</a:t>
            </a:r>
          </a:p>
        </p:txBody>
      </p:sp>
      <p:sp>
        <p:nvSpPr>
          <p:cNvPr id="12" name="TextBox 18"/>
          <p:cNvSpPr txBox="1"/>
          <p:nvPr/>
        </p:nvSpPr>
        <p:spPr>
          <a:xfrm>
            <a:off x="2297430" y="3249644"/>
            <a:ext cx="2952771" cy="460375"/>
          </a:xfrm>
          <a:prstGeom prst="rect">
            <a:avLst/>
          </a:prstGeom>
          <a:noFill/>
        </p:spPr>
        <p:txBody>
          <a:bodyPr wrap="square" rtlCol="0">
            <a:spAutoFit/>
          </a:bodyPr>
          <a:lstStyle>
            <a:defPPr>
              <a:defRPr lang="zh-CN"/>
            </a:defPPr>
            <a:lvl1pPr>
              <a:defRPr sz="2400" b="0">
                <a:solidFill>
                  <a:srgbClr val="FF0000"/>
                </a:solidFill>
                <a:latin typeface="Calibri" panose="020F0502020204030204" pitchFamily="34" charset="0"/>
                <a:cs typeface="Times New Roman" panose="02020603050405020304" pitchFamily="18" charset="0"/>
              </a:defRPr>
            </a:lvl1pPr>
          </a:lstStyle>
          <a:p>
            <a:r>
              <a:rPr lang="en-US" altLang="zh-CN" dirty="0"/>
              <a:t>give birth to</a:t>
            </a:r>
          </a:p>
        </p:txBody>
      </p:sp>
      <p:sp>
        <p:nvSpPr>
          <p:cNvPr id="29" name="TextBox 18"/>
          <p:cNvSpPr txBox="1"/>
          <p:nvPr/>
        </p:nvSpPr>
        <p:spPr>
          <a:xfrm>
            <a:off x="2297430" y="3664299"/>
            <a:ext cx="2952771" cy="460375"/>
          </a:xfrm>
          <a:prstGeom prst="rect">
            <a:avLst/>
          </a:prstGeom>
          <a:noFill/>
        </p:spPr>
        <p:txBody>
          <a:bodyPr wrap="square" rtlCol="0">
            <a:spAutoFit/>
          </a:bodyPr>
          <a:lstStyle>
            <a:defPPr>
              <a:defRPr lang="zh-CN"/>
            </a:defPPr>
            <a:lvl1pPr>
              <a:defRPr sz="2400" b="0">
                <a:solidFill>
                  <a:srgbClr val="FF0000"/>
                </a:solidFill>
                <a:latin typeface="Calibri" panose="020F0502020204030204" pitchFamily="34" charset="0"/>
                <a:cs typeface="Times New Roman" panose="02020603050405020304" pitchFamily="18" charset="0"/>
              </a:defRPr>
            </a:lvl1pPr>
          </a:lstStyle>
          <a:p>
            <a:r>
              <a:rPr lang="en-US" altLang="zh-CN" dirty="0"/>
              <a:t>in one’s turn </a:t>
            </a:r>
          </a:p>
        </p:txBody>
      </p:sp>
      <p:sp>
        <p:nvSpPr>
          <p:cNvPr id="31" name="TextBox 18"/>
          <p:cNvSpPr txBox="1"/>
          <p:nvPr/>
        </p:nvSpPr>
        <p:spPr>
          <a:xfrm>
            <a:off x="2297430" y="4065619"/>
            <a:ext cx="2952771" cy="460375"/>
          </a:xfrm>
          <a:prstGeom prst="rect">
            <a:avLst/>
          </a:prstGeom>
          <a:noFill/>
        </p:spPr>
        <p:txBody>
          <a:bodyPr wrap="square" rtlCol="0">
            <a:spAutoFit/>
          </a:bodyPr>
          <a:lstStyle>
            <a:defPPr>
              <a:defRPr lang="zh-CN"/>
            </a:defPPr>
            <a:lvl1pPr>
              <a:defRPr sz="2400" b="0">
                <a:solidFill>
                  <a:srgbClr val="FF0000"/>
                </a:solidFill>
                <a:latin typeface="Calibri" panose="020F0502020204030204" pitchFamily="34" charset="0"/>
                <a:cs typeface="Times New Roman" panose="02020603050405020304" pitchFamily="18" charset="0"/>
              </a:defRPr>
            </a:lvl1pPr>
          </a:lstStyle>
          <a:p>
            <a:r>
              <a:rPr lang="en-US" altLang="zh-CN" dirty="0"/>
              <a:t>carbon dioxide</a:t>
            </a:r>
          </a:p>
        </p:txBody>
      </p:sp>
      <p:sp>
        <p:nvSpPr>
          <p:cNvPr id="32" name="TextBox 18"/>
          <p:cNvSpPr txBox="1"/>
          <p:nvPr/>
        </p:nvSpPr>
        <p:spPr>
          <a:xfrm>
            <a:off x="2297430" y="4437094"/>
            <a:ext cx="2952771" cy="460375"/>
          </a:xfrm>
          <a:prstGeom prst="rect">
            <a:avLst/>
          </a:prstGeom>
          <a:noFill/>
        </p:spPr>
        <p:txBody>
          <a:bodyPr wrap="square" rtlCol="0">
            <a:spAutoFit/>
          </a:bodyPr>
          <a:lstStyle>
            <a:defPPr>
              <a:defRPr lang="zh-CN"/>
            </a:defPPr>
            <a:lvl1pPr>
              <a:defRPr sz="2400" b="0">
                <a:solidFill>
                  <a:srgbClr val="FF0000"/>
                </a:solidFill>
                <a:latin typeface="Calibri" panose="020F0502020204030204" pitchFamily="34" charset="0"/>
                <a:cs typeface="Times New Roman" panose="02020603050405020304" pitchFamily="18" charset="0"/>
              </a:defRPr>
            </a:lvl1pPr>
          </a:lstStyle>
          <a:p>
            <a:r>
              <a:rPr lang="en-US" altLang="zh-CN" dirty="0"/>
              <a:t>prevent ... from </a:t>
            </a:r>
          </a:p>
        </p:txBody>
      </p:sp>
      <p:sp>
        <p:nvSpPr>
          <p:cNvPr id="34" name="TextBox 18"/>
          <p:cNvSpPr txBox="1"/>
          <p:nvPr/>
        </p:nvSpPr>
        <p:spPr>
          <a:xfrm>
            <a:off x="2297430" y="4837779"/>
            <a:ext cx="2952771" cy="460375"/>
          </a:xfrm>
          <a:prstGeom prst="rect">
            <a:avLst/>
          </a:prstGeom>
          <a:noFill/>
        </p:spPr>
        <p:txBody>
          <a:bodyPr wrap="square" rtlCol="0">
            <a:spAutoFit/>
          </a:bodyPr>
          <a:lstStyle>
            <a:defPPr>
              <a:defRPr lang="zh-CN"/>
            </a:defPPr>
            <a:lvl1pPr>
              <a:defRPr sz="2400" b="0">
                <a:solidFill>
                  <a:srgbClr val="FF0000"/>
                </a:solidFill>
                <a:latin typeface="Calibri" panose="020F0502020204030204" pitchFamily="34" charset="0"/>
                <a:cs typeface="Times New Roman" panose="02020603050405020304" pitchFamily="18" charset="0"/>
              </a:defRPr>
            </a:lvl1pPr>
          </a:lstStyle>
          <a:p>
            <a:r>
              <a:rPr lang="en-US" altLang="zh-CN" dirty="0"/>
              <a:t>cheer up</a:t>
            </a:r>
          </a:p>
        </p:txBody>
      </p:sp>
      <p:sp>
        <p:nvSpPr>
          <p:cNvPr id="3" name="TextBox 18"/>
          <p:cNvSpPr txBox="1"/>
          <p:nvPr/>
        </p:nvSpPr>
        <p:spPr>
          <a:xfrm>
            <a:off x="2297430" y="5182584"/>
            <a:ext cx="2952771" cy="460375"/>
          </a:xfrm>
          <a:prstGeom prst="rect">
            <a:avLst/>
          </a:prstGeom>
          <a:noFill/>
        </p:spPr>
        <p:txBody>
          <a:bodyPr wrap="square" rtlCol="0">
            <a:spAutoFit/>
          </a:bodyPr>
          <a:lstStyle>
            <a:defPPr>
              <a:defRPr lang="zh-CN"/>
            </a:defPPr>
            <a:lvl1pPr>
              <a:defRPr sz="2400" b="0">
                <a:solidFill>
                  <a:srgbClr val="FF0000"/>
                </a:solidFill>
                <a:latin typeface="Calibri" panose="020F0502020204030204" pitchFamily="34" charset="0"/>
                <a:cs typeface="Times New Roman" panose="02020603050405020304" pitchFamily="18" charset="0"/>
              </a:defRPr>
            </a:lvl1pPr>
          </a:lstStyle>
          <a:p>
            <a:r>
              <a:rPr lang="en-US" altLang="zh-CN" dirty="0"/>
              <a:t>now that</a:t>
            </a:r>
          </a:p>
        </p:txBody>
      </p:sp>
      <p:sp>
        <p:nvSpPr>
          <p:cNvPr id="4" name="TextBox 18"/>
          <p:cNvSpPr txBox="1"/>
          <p:nvPr/>
        </p:nvSpPr>
        <p:spPr>
          <a:xfrm>
            <a:off x="2297430" y="5612479"/>
            <a:ext cx="2952771" cy="460375"/>
          </a:xfrm>
          <a:prstGeom prst="rect">
            <a:avLst/>
          </a:prstGeom>
          <a:noFill/>
        </p:spPr>
        <p:txBody>
          <a:bodyPr wrap="square" rtlCol="0">
            <a:spAutoFit/>
          </a:bodyPr>
          <a:lstStyle>
            <a:defPPr>
              <a:defRPr lang="zh-CN"/>
            </a:defPPr>
            <a:lvl1pPr>
              <a:defRPr sz="2400" b="0">
                <a:solidFill>
                  <a:srgbClr val="FF0000"/>
                </a:solidFill>
                <a:latin typeface="Calibri" panose="020F0502020204030204" pitchFamily="34" charset="0"/>
                <a:cs typeface="Times New Roman" panose="02020603050405020304" pitchFamily="18" charset="0"/>
              </a:defRPr>
            </a:lvl1pPr>
          </a:lstStyle>
          <a:p>
            <a:r>
              <a:rPr lang="en-US" altLang="zh-CN" dirty="0"/>
              <a:t>get the hang of</a:t>
            </a:r>
          </a:p>
        </p:txBody>
      </p:sp>
      <p:sp>
        <p:nvSpPr>
          <p:cNvPr id="5" name="TextBox 18"/>
          <p:cNvSpPr txBox="1"/>
          <p:nvPr/>
        </p:nvSpPr>
        <p:spPr>
          <a:xfrm>
            <a:off x="2297430" y="5996940"/>
            <a:ext cx="2068195" cy="460375"/>
          </a:xfrm>
          <a:prstGeom prst="rect">
            <a:avLst/>
          </a:prstGeom>
          <a:noFill/>
        </p:spPr>
        <p:txBody>
          <a:bodyPr wrap="square" rtlCol="0">
            <a:spAutoFit/>
          </a:bodyPr>
          <a:lstStyle>
            <a:defPPr>
              <a:defRPr lang="zh-CN"/>
            </a:defPPr>
            <a:lvl1pPr>
              <a:defRPr sz="2400" b="0">
                <a:solidFill>
                  <a:srgbClr val="FF0000"/>
                </a:solidFill>
                <a:latin typeface="Calibri" panose="020F0502020204030204" pitchFamily="34" charset="0"/>
                <a:cs typeface="Times New Roman" panose="02020603050405020304" pitchFamily="18" charset="0"/>
              </a:defRPr>
            </a:lvl1pPr>
          </a:lstStyle>
          <a:p>
            <a:r>
              <a:rPr lang="en-US" altLang="zh-CN" dirty="0"/>
              <a:t>break out</a:t>
            </a:r>
          </a:p>
        </p:txBody>
      </p:sp>
      <p:sp>
        <p:nvSpPr>
          <p:cNvPr id="17" name="TextBox 18"/>
          <p:cNvSpPr txBox="1"/>
          <p:nvPr/>
        </p:nvSpPr>
        <p:spPr>
          <a:xfrm>
            <a:off x="2297430" y="6356350"/>
            <a:ext cx="2068195" cy="460375"/>
          </a:xfrm>
          <a:prstGeom prst="rect">
            <a:avLst/>
          </a:prstGeom>
          <a:noFill/>
        </p:spPr>
        <p:txBody>
          <a:bodyPr wrap="square" rtlCol="0">
            <a:spAutoFit/>
          </a:bodyPr>
          <a:lstStyle>
            <a:defPPr>
              <a:defRPr lang="zh-CN"/>
            </a:defPPr>
            <a:lvl1pPr>
              <a:defRPr sz="2400" b="0">
                <a:solidFill>
                  <a:srgbClr val="FF0000"/>
                </a:solidFill>
                <a:latin typeface="Calibri" panose="020F0502020204030204" pitchFamily="34" charset="0"/>
                <a:cs typeface="Times New Roman" panose="02020603050405020304" pitchFamily="18" charset="0"/>
              </a:defRPr>
            </a:lvl1pPr>
          </a:lstStyle>
          <a:p>
            <a:r>
              <a:rPr lang="en-US" altLang="zh-CN" dirty="0"/>
              <a:t>watch out for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linds(horizontal)">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linds(horizontal)">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linds(horizontal)">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linds(horizontal)">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blinds(horizontal)">
                                      <p:cBhvr>
                                        <p:cTn id="51" dur="5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linds(horizontal)">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linds(horizontal)">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21"/>
                                        </p:tgtEl>
                                      </p:cBhvr>
                                    </p:animEffect>
                                    <p:animScale>
                                      <p:cBhvr>
                                        <p:cTn id="66"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p:bldP spid="16" grpId="0"/>
      <p:bldP spid="9" grpId="0"/>
      <p:bldP spid="11" grpId="0"/>
      <p:bldP spid="12" grpId="0"/>
      <p:bldP spid="29" grpId="0"/>
      <p:bldP spid="31" grpId="0"/>
      <p:bldP spid="32" grpId="0"/>
      <p:bldP spid="34" grpId="0"/>
      <p:bldP spid="3" grpId="0"/>
      <p:bldP spid="4" grpId="0"/>
      <p:bldP spid="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988485"/>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词义释义</a:t>
            </a:r>
          </a:p>
        </p:txBody>
      </p:sp>
      <p:sp>
        <p:nvSpPr>
          <p:cNvPr id="23" name="平行四边形 22"/>
          <p:cNvSpPr/>
          <p:nvPr/>
        </p:nvSpPr>
        <p:spPr>
          <a:xfrm>
            <a:off x="3750119" y="872063"/>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7" name="椭圆 6"/>
          <p:cNvSpPr/>
          <p:nvPr/>
        </p:nvSpPr>
        <p:spPr>
          <a:xfrm>
            <a:off x="1283949" y="2432000"/>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10" name="椭圆 9"/>
          <p:cNvSpPr/>
          <p:nvPr/>
        </p:nvSpPr>
        <p:spPr>
          <a:xfrm>
            <a:off x="1283949" y="3940167"/>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14" name="椭圆 13"/>
          <p:cNvSpPr/>
          <p:nvPr/>
        </p:nvSpPr>
        <p:spPr>
          <a:xfrm>
            <a:off x="1283857" y="5897967"/>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sp>
        <p:nvSpPr>
          <p:cNvPr id="5" name="TextBox 4"/>
          <p:cNvSpPr txBox="1"/>
          <p:nvPr/>
        </p:nvSpPr>
        <p:spPr>
          <a:xfrm>
            <a:off x="1541780" y="1571625"/>
            <a:ext cx="10399395" cy="5262245"/>
          </a:xfrm>
          <a:prstGeom prst="rect">
            <a:avLst/>
          </a:prstGeom>
          <a:solidFill>
            <a:schemeClr val="bg1">
              <a:alpha val="77000"/>
            </a:schemeClr>
          </a:solidFill>
        </p:spPr>
        <p:txBody>
          <a:bodyPr wrap="square" rtlCol="0">
            <a:spAutoFit/>
          </a:bodyPr>
          <a:lstStyle>
            <a:defPPr>
              <a:defRPr lang="zh-CN"/>
            </a:defPPr>
            <a:lvl1pPr marL="342900" indent="-342900">
              <a:lnSpc>
                <a:spcPts val="3500"/>
              </a:lnSpc>
              <a:buAutoNum type="arabicPeriod"/>
              <a:defRPr sz="2800">
                <a:latin typeface="Calibri" panose="020F0502020204030204" pitchFamily="34" charset="0"/>
                <a:cs typeface="Times New Roman" panose="02020603050405020304" pitchFamily="18" charset="0"/>
              </a:defRPr>
            </a:lvl1pPr>
          </a:lstStyle>
          <a:p>
            <a:pPr fontAlgn="auto">
              <a:lnSpc>
                <a:spcPct val="100000"/>
              </a:lnSpc>
            </a:pPr>
            <a:r>
              <a:rPr lang="en-US" altLang="zh-CN" dirty="0"/>
              <a:t>____________ a gas that is present in air and water and is necessary for people, animals and plants to live.</a:t>
            </a:r>
          </a:p>
          <a:p>
            <a:pPr fontAlgn="auto">
              <a:lnSpc>
                <a:spcPct val="100000"/>
              </a:lnSpc>
            </a:pPr>
            <a:r>
              <a:rPr lang="en-US" altLang="zh-CN" dirty="0"/>
              <a:t>____________ the mixture of gases that surrounds the earth</a:t>
            </a:r>
          </a:p>
          <a:p>
            <a:pPr fontAlgn="auto">
              <a:lnSpc>
                <a:spcPct val="100000"/>
              </a:lnSpc>
            </a:pPr>
            <a:r>
              <a:rPr lang="en-US" altLang="zh-CN" dirty="0"/>
              <a:t>____________ </a:t>
            </a:r>
            <a:r>
              <a:rPr lang="en-US" altLang="zh-CN"/>
              <a:t>an object shaped like a ball with a map of the world on its surface, usually on a stand so that it can be turned</a:t>
            </a:r>
          </a:p>
          <a:p>
            <a:pPr fontAlgn="auto">
              <a:lnSpc>
                <a:spcPct val="100000"/>
              </a:lnSpc>
            </a:pPr>
            <a:r>
              <a:rPr lang="en-US" altLang="zh-CN" dirty="0"/>
              <a:t>____________  the belief in the existence of a god or gods</a:t>
            </a:r>
          </a:p>
          <a:p>
            <a:pPr fontAlgn="auto">
              <a:lnSpc>
                <a:spcPct val="100000"/>
              </a:lnSpc>
            </a:pPr>
            <a:r>
              <a:rPr lang="en-US" altLang="zh-CN" dirty="0"/>
              <a:t>____________   the scientific study of the life and structure of plants and animals</a:t>
            </a:r>
          </a:p>
          <a:p>
            <a:pPr fontAlgn="auto">
              <a:lnSpc>
                <a:spcPct val="100000"/>
              </a:lnSpc>
            </a:pPr>
            <a:r>
              <a:rPr lang="en-US" altLang="zh-CN" dirty="0"/>
              <a:t>____________  the scientific study of the sun, moon, stars, planets, etc.</a:t>
            </a:r>
          </a:p>
          <a:p>
            <a:pPr fontAlgn="auto">
              <a:lnSpc>
                <a:spcPct val="100000"/>
              </a:lnSpc>
            </a:pPr>
            <a:r>
              <a:rPr lang="en-US" altLang="zh-CN" dirty="0"/>
              <a:t>____________  </a:t>
            </a:r>
            <a:r>
              <a:rPr lang="en-US" altLang="zh-CN"/>
              <a:t>an electronic device that is sent into space and moves around the earth or another planet.</a:t>
            </a:r>
          </a:p>
        </p:txBody>
      </p:sp>
      <p:sp>
        <p:nvSpPr>
          <p:cNvPr id="24" name="TextBox 14"/>
          <p:cNvSpPr txBox="1"/>
          <p:nvPr/>
        </p:nvSpPr>
        <p:spPr>
          <a:xfrm>
            <a:off x="2040255" y="5001260"/>
            <a:ext cx="1989455" cy="52197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800" b="0" dirty="0">
                <a:sym typeface="+mn-ea"/>
              </a:rPr>
              <a:t>astronomy</a:t>
            </a:r>
          </a:p>
        </p:txBody>
      </p:sp>
      <p:sp>
        <p:nvSpPr>
          <p:cNvPr id="8" name="TextBox 14"/>
          <p:cNvSpPr txBox="1"/>
          <p:nvPr/>
        </p:nvSpPr>
        <p:spPr>
          <a:xfrm>
            <a:off x="2054860" y="3665855"/>
            <a:ext cx="1989455" cy="52197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800" b="0" dirty="0">
                <a:sym typeface="+mn-ea"/>
              </a:rPr>
              <a:t>religion</a:t>
            </a:r>
          </a:p>
        </p:txBody>
      </p:sp>
      <p:sp>
        <p:nvSpPr>
          <p:cNvPr id="3" name="TextBox 14"/>
          <p:cNvSpPr txBox="1"/>
          <p:nvPr/>
        </p:nvSpPr>
        <p:spPr>
          <a:xfrm>
            <a:off x="2054860" y="2806065"/>
            <a:ext cx="1989455" cy="52197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800" b="0" dirty="0">
                <a:sym typeface="+mn-ea"/>
              </a:rPr>
              <a:t>globe</a:t>
            </a:r>
          </a:p>
        </p:txBody>
      </p:sp>
      <p:sp>
        <p:nvSpPr>
          <p:cNvPr id="4" name="TextBox 14"/>
          <p:cNvSpPr txBox="1"/>
          <p:nvPr/>
        </p:nvSpPr>
        <p:spPr>
          <a:xfrm>
            <a:off x="2040255" y="2388235"/>
            <a:ext cx="1989455" cy="52197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800" b="0" dirty="0">
                <a:sym typeface="+mn-ea"/>
              </a:rPr>
              <a:t>atmosphere</a:t>
            </a:r>
          </a:p>
        </p:txBody>
      </p:sp>
      <p:sp>
        <p:nvSpPr>
          <p:cNvPr id="9" name="TextBox 14"/>
          <p:cNvSpPr txBox="1"/>
          <p:nvPr/>
        </p:nvSpPr>
        <p:spPr>
          <a:xfrm>
            <a:off x="2054860" y="1571625"/>
            <a:ext cx="1989455" cy="52197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800" b="0" dirty="0">
                <a:sym typeface="+mn-ea"/>
              </a:rPr>
              <a:t>oxygen</a:t>
            </a:r>
          </a:p>
        </p:txBody>
      </p:sp>
      <p:sp>
        <p:nvSpPr>
          <p:cNvPr id="11" name="TextBox 14"/>
          <p:cNvSpPr txBox="1"/>
          <p:nvPr/>
        </p:nvSpPr>
        <p:spPr>
          <a:xfrm>
            <a:off x="2054860" y="4105275"/>
            <a:ext cx="1989455" cy="52197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800" b="0" dirty="0">
                <a:sym typeface="+mn-ea"/>
              </a:rPr>
              <a:t>biology</a:t>
            </a:r>
          </a:p>
        </p:txBody>
      </p:sp>
      <p:sp>
        <p:nvSpPr>
          <p:cNvPr id="12" name="TextBox 14"/>
          <p:cNvSpPr txBox="1"/>
          <p:nvPr/>
        </p:nvSpPr>
        <p:spPr>
          <a:xfrm>
            <a:off x="2011045" y="5822315"/>
            <a:ext cx="1989455" cy="52197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800" b="0" dirty="0">
                <a:sym typeface="+mn-ea"/>
              </a:rPr>
              <a:t> satellite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21"/>
                                        </p:tgtEl>
                                      </p:cBhvr>
                                    </p:animEffect>
                                    <p:animScale>
                                      <p:cBhvr>
                                        <p:cTn id="42"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p:bldP spid="8" grpId="0"/>
      <p:bldP spid="3" grpId="0"/>
      <p:bldP spid="4" grpId="0"/>
      <p:bldP spid="9"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988485"/>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话题词汇</a:t>
            </a:r>
          </a:p>
        </p:txBody>
      </p:sp>
      <p:sp>
        <p:nvSpPr>
          <p:cNvPr id="23" name="平行四边形 22"/>
          <p:cNvSpPr/>
          <p:nvPr/>
        </p:nvSpPr>
        <p:spPr>
          <a:xfrm>
            <a:off x="3750119" y="872063"/>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sp>
        <p:nvSpPr>
          <p:cNvPr id="8" name="矩形 7"/>
          <p:cNvSpPr/>
          <p:nvPr/>
        </p:nvSpPr>
        <p:spPr>
          <a:xfrm>
            <a:off x="641350" y="2153920"/>
            <a:ext cx="2987040" cy="803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Times New Roman" panose="02020603050405020304" pitchFamily="18" charset="0"/>
              </a:rPr>
              <a:t>Chemical substance</a:t>
            </a:r>
          </a:p>
          <a:p>
            <a:r>
              <a:rPr lang="zh-CN" altLang="en-US" sz="2400" dirty="0">
                <a:latin typeface="Calibri" panose="020F0502020204030204" pitchFamily="34" charset="0"/>
                <a:cs typeface="Times New Roman" panose="02020603050405020304" pitchFamily="18" charset="0"/>
              </a:rPr>
              <a:t>化学物质</a:t>
            </a:r>
          </a:p>
        </p:txBody>
      </p:sp>
      <p:sp>
        <p:nvSpPr>
          <p:cNvPr id="9" name="矩形 8"/>
          <p:cNvSpPr/>
          <p:nvPr/>
        </p:nvSpPr>
        <p:spPr>
          <a:xfrm>
            <a:off x="4230205" y="2154215"/>
            <a:ext cx="7611685" cy="829945"/>
          </a:xfrm>
          <a:prstGeom prst="rect">
            <a:avLst/>
          </a:prstGeom>
          <a:solidFill>
            <a:schemeClr val="accent6">
              <a:lumMod val="20000"/>
              <a:lumOff val="80000"/>
            </a:schemeClr>
          </a:solidFill>
          <a:ln>
            <a:solidFill>
              <a:schemeClr val="tx1"/>
            </a:solidFill>
            <a:prstDash val="sysDash"/>
          </a:ln>
        </p:spPr>
        <p:txBody>
          <a:bodyPr wrap="square" rtlCol="0">
            <a:spAutoFit/>
          </a:bodyPr>
          <a:lstStyle/>
          <a:p>
            <a:pPr lvl="1"/>
            <a:r>
              <a:rPr lang="en-US" altLang="zh-CN" sz="2400" dirty="0">
                <a:solidFill>
                  <a:schemeClr val="tx1">
                    <a:lumMod val="50000"/>
                    <a:lumOff val="50000"/>
                  </a:schemeClr>
                </a:solidFill>
                <a:latin typeface="Cambria" panose="02040503050406030204" pitchFamily="18" charset="0"/>
              </a:rPr>
              <a:t>atom, carbon, nitrogen, vapour, acid, oxygen, dioxide, carbon dioxide   </a:t>
            </a:r>
          </a:p>
        </p:txBody>
      </p:sp>
      <p:sp>
        <p:nvSpPr>
          <p:cNvPr id="11" name="矩形 10"/>
          <p:cNvSpPr/>
          <p:nvPr/>
        </p:nvSpPr>
        <p:spPr>
          <a:xfrm>
            <a:off x="640080" y="3398520"/>
            <a:ext cx="2988310" cy="539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Times New Roman" panose="02020603050405020304" pitchFamily="18" charset="0"/>
              </a:rPr>
              <a:t>Scientists</a:t>
            </a:r>
          </a:p>
        </p:txBody>
      </p:sp>
      <p:sp>
        <p:nvSpPr>
          <p:cNvPr id="12" name="矩形 11"/>
          <p:cNvSpPr/>
          <p:nvPr/>
        </p:nvSpPr>
        <p:spPr>
          <a:xfrm>
            <a:off x="4230205" y="3438185"/>
            <a:ext cx="7611685" cy="460375"/>
          </a:xfrm>
          <a:prstGeom prst="rect">
            <a:avLst/>
          </a:prstGeom>
          <a:solidFill>
            <a:schemeClr val="accent6">
              <a:lumMod val="20000"/>
              <a:lumOff val="80000"/>
            </a:schemeClr>
          </a:solidFill>
          <a:ln>
            <a:solidFill>
              <a:schemeClr val="tx1"/>
            </a:solidFill>
            <a:prstDash val="sysDash"/>
          </a:ln>
        </p:spPr>
        <p:txBody>
          <a:bodyPr wrap="square" rtlCol="0">
            <a:spAutoFit/>
          </a:bodyPr>
          <a:lstStyle/>
          <a:p>
            <a:pPr lvl="1"/>
            <a:r>
              <a:rPr lang="en-US" altLang="zh-CN" sz="2400" dirty="0">
                <a:solidFill>
                  <a:schemeClr val="tx1">
                    <a:lumMod val="50000"/>
                    <a:lumOff val="50000"/>
                  </a:schemeClr>
                </a:solidFill>
                <a:latin typeface="Cambria" panose="02040503050406030204" pitchFamily="18" charset="0"/>
              </a:rPr>
              <a:t>astronomer, biologist, geologist, physicist</a:t>
            </a:r>
          </a:p>
        </p:txBody>
      </p:sp>
      <p:sp>
        <p:nvSpPr>
          <p:cNvPr id="15" name="矩形 14"/>
          <p:cNvSpPr/>
          <p:nvPr/>
        </p:nvSpPr>
        <p:spPr>
          <a:xfrm>
            <a:off x="641350" y="4541520"/>
            <a:ext cx="2987040" cy="538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Times New Roman" panose="02020603050405020304" pitchFamily="18" charset="0"/>
              </a:rPr>
              <a:t>Science</a:t>
            </a:r>
          </a:p>
        </p:txBody>
      </p:sp>
      <p:sp>
        <p:nvSpPr>
          <p:cNvPr id="16" name="矩形 15"/>
          <p:cNvSpPr/>
          <p:nvPr/>
        </p:nvSpPr>
        <p:spPr>
          <a:xfrm>
            <a:off x="4230205" y="4541815"/>
            <a:ext cx="7611685" cy="460375"/>
          </a:xfrm>
          <a:prstGeom prst="rect">
            <a:avLst/>
          </a:prstGeom>
          <a:solidFill>
            <a:schemeClr val="accent6">
              <a:lumMod val="20000"/>
              <a:lumOff val="80000"/>
            </a:schemeClr>
          </a:solidFill>
          <a:ln>
            <a:solidFill>
              <a:schemeClr val="tx1"/>
            </a:solidFill>
            <a:prstDash val="sysDash"/>
          </a:ln>
        </p:spPr>
        <p:txBody>
          <a:bodyPr wrap="square" rtlCol="0">
            <a:spAutoFit/>
          </a:bodyPr>
          <a:lstStyle/>
          <a:p>
            <a:pPr lvl="1"/>
            <a:r>
              <a:rPr lang="en-US" altLang="zh-CN" sz="2400" dirty="0">
                <a:solidFill>
                  <a:schemeClr val="tx1">
                    <a:lumMod val="50000"/>
                    <a:lumOff val="50000"/>
                  </a:schemeClr>
                </a:solidFill>
                <a:latin typeface="Cambria" panose="02040503050406030204" pitchFamily="18" charset="0"/>
              </a:rPr>
              <a:t>astronomy, religion, biology  </a:t>
            </a:r>
          </a:p>
        </p:txBody>
      </p:sp>
      <p:sp>
        <p:nvSpPr>
          <p:cNvPr id="3" name="矩形 2"/>
          <p:cNvSpPr/>
          <p:nvPr/>
        </p:nvSpPr>
        <p:spPr>
          <a:xfrm>
            <a:off x="629285" y="5760720"/>
            <a:ext cx="2987040"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Times New Roman" panose="02020603050405020304" pitchFamily="18" charset="0"/>
              </a:rPr>
              <a:t>Animals</a:t>
            </a:r>
          </a:p>
        </p:txBody>
      </p:sp>
      <p:sp>
        <p:nvSpPr>
          <p:cNvPr id="4" name="矩形 3"/>
          <p:cNvSpPr/>
          <p:nvPr/>
        </p:nvSpPr>
        <p:spPr>
          <a:xfrm>
            <a:off x="4230205" y="5751490"/>
            <a:ext cx="7611685" cy="460375"/>
          </a:xfrm>
          <a:prstGeom prst="rect">
            <a:avLst/>
          </a:prstGeom>
          <a:solidFill>
            <a:schemeClr val="accent6">
              <a:lumMod val="20000"/>
              <a:lumOff val="80000"/>
            </a:schemeClr>
          </a:solidFill>
          <a:ln>
            <a:solidFill>
              <a:schemeClr val="tx1"/>
            </a:solidFill>
            <a:prstDash val="sysDash"/>
          </a:ln>
        </p:spPr>
        <p:txBody>
          <a:bodyPr wrap="square" rtlCol="0">
            <a:spAutoFit/>
          </a:bodyPr>
          <a:lstStyle/>
          <a:p>
            <a:pPr lvl="1"/>
            <a:r>
              <a:rPr lang="en-US" altLang="zh-CN" sz="2400" dirty="0">
                <a:solidFill>
                  <a:schemeClr val="tx1">
                    <a:lumMod val="50000"/>
                    <a:lumOff val="50000"/>
                  </a:schemeClr>
                </a:solidFill>
                <a:latin typeface="Cambria" panose="02040503050406030204" pitchFamily="18" charset="0"/>
              </a:rPr>
              <a:t>shellfish, amphibian, reptile, dinosaur, mammal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21"/>
                                        </p:tgtEl>
                                      </p:cBhvr>
                                    </p:animEffect>
                                    <p:animScale>
                                      <p:cBhvr>
                                        <p:cTn id="23"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9" grpId="0" bldLvl="0" animBg="1"/>
      <p:bldP spid="12" grpId="0" bldLvl="0" animBg="1"/>
      <p:bldP spid="16" grpId="0" bldLvl="0" animBg="1"/>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988485"/>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美句赏析</a:t>
            </a:r>
          </a:p>
        </p:txBody>
      </p:sp>
      <p:sp>
        <p:nvSpPr>
          <p:cNvPr id="23" name="平行四边形 22"/>
          <p:cNvSpPr/>
          <p:nvPr/>
        </p:nvSpPr>
        <p:spPr>
          <a:xfrm>
            <a:off x="3750119" y="872063"/>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sp>
        <p:nvSpPr>
          <p:cNvPr id="3" name="文本框 2"/>
          <p:cNvSpPr txBox="1"/>
          <p:nvPr/>
        </p:nvSpPr>
        <p:spPr>
          <a:xfrm>
            <a:off x="4826000" y="2136775"/>
            <a:ext cx="2540000" cy="645160"/>
          </a:xfrm>
          <a:prstGeom prst="rect">
            <a:avLst/>
          </a:prstGeom>
          <a:noFill/>
        </p:spPr>
        <p:txBody>
          <a:bodyPr wrap="square" rtlCol="0" anchor="t">
            <a:spAutoFit/>
          </a:bodyPr>
          <a:lstStyle/>
          <a:p>
            <a:endParaRPr lang="zh-CN" altLang="en-US"/>
          </a:p>
          <a:p>
            <a:endParaRPr lang="zh-CN" altLang="en-US"/>
          </a:p>
        </p:txBody>
      </p:sp>
      <p:sp>
        <p:nvSpPr>
          <p:cNvPr id="4" name="矩形 3"/>
          <p:cNvSpPr/>
          <p:nvPr/>
        </p:nvSpPr>
        <p:spPr>
          <a:xfrm>
            <a:off x="735330" y="2034540"/>
            <a:ext cx="10882630" cy="4892675"/>
          </a:xfrm>
          <a:prstGeom prst="rect">
            <a:avLst/>
          </a:prstGeom>
        </p:spPr>
        <p:txBody>
          <a:bodyPr wrap="square">
            <a:spAutoFit/>
          </a:bodyPr>
          <a:lstStyle/>
          <a:p>
            <a:r>
              <a:rPr lang="en-US" altLang="zh-CN" sz="2400" dirty="0">
                <a:latin typeface="Calibri" panose="020F0502020204030204" pitchFamily="34" charset="0"/>
              </a:rPr>
              <a:t>Souls are not designed to _____ around in thin air.                                ---Alex Chiu</a:t>
            </a:r>
          </a:p>
          <a:p>
            <a:endParaRPr lang="en-US" altLang="zh-CN" sz="2400" dirty="0">
              <a:latin typeface="Calibri" panose="020F0502020204030204" pitchFamily="34" charset="0"/>
            </a:endParaRPr>
          </a:p>
          <a:p>
            <a:r>
              <a:rPr lang="en-US" altLang="zh-CN" sz="2400" dirty="0">
                <a:latin typeface="Calibri" panose="020F0502020204030204" pitchFamily="34" charset="0"/>
              </a:rPr>
              <a:t>When you _____ and burn, you have to pick yourself up and go on and hope to make up for it.                                                                                                          ---Burt Reynolds</a:t>
            </a:r>
          </a:p>
          <a:p>
            <a:endParaRPr lang="en-US" altLang="zh-CN" sz="2400" dirty="0">
              <a:latin typeface="Calibri" panose="020F0502020204030204" pitchFamily="34" charset="0"/>
            </a:endParaRPr>
          </a:p>
          <a:p>
            <a:r>
              <a:rPr lang="en-US" altLang="zh-CN" sz="2400" dirty="0">
                <a:latin typeface="Calibri" panose="020F0502020204030204" pitchFamily="34" charset="0"/>
              </a:rPr>
              <a:t>______ is what we expect; weather is what we get.                               ---Mark Twain</a:t>
            </a:r>
          </a:p>
          <a:p>
            <a:endParaRPr lang="en-US" altLang="zh-CN" sz="2400" dirty="0">
              <a:latin typeface="Calibri" panose="020F0502020204030204" pitchFamily="34" charset="0"/>
            </a:endParaRPr>
          </a:p>
          <a:p>
            <a:r>
              <a:rPr lang="en-US" altLang="zh-CN" sz="2400" dirty="0">
                <a:latin typeface="Calibri" panose="020F0502020204030204" pitchFamily="34" charset="0"/>
              </a:rPr>
              <a:t>A _______ word, a kind look, a good-natured smile can work wonders and accomplish miracles.                                                                                                          ---William Hazlitt</a:t>
            </a:r>
          </a:p>
          <a:p>
            <a:endParaRPr lang="en-US" altLang="zh-CN" sz="2400" dirty="0">
              <a:latin typeface="Calibri" panose="020F0502020204030204" pitchFamily="34" charset="0"/>
            </a:endParaRPr>
          </a:p>
          <a:p>
            <a:r>
              <a:rPr lang="en-US" altLang="zh-CN" sz="2400" dirty="0">
                <a:latin typeface="Calibri" panose="020F0502020204030204" pitchFamily="34" charset="0"/>
              </a:rPr>
              <a:t>Imagination makes us shape better stories, sure, but it also allows us to ________ possibilities.                                                                                                    ---Amitava Kumar</a:t>
            </a:r>
          </a:p>
          <a:p>
            <a:endParaRPr lang="en-US" altLang="zh-CN" sz="2400" dirty="0">
              <a:latin typeface="Calibri" panose="020F0502020204030204" pitchFamily="34" charset="0"/>
            </a:endParaRPr>
          </a:p>
        </p:txBody>
      </p:sp>
      <p:sp>
        <p:nvSpPr>
          <p:cNvPr id="5" name="文本框 4"/>
          <p:cNvSpPr txBox="1"/>
          <p:nvPr/>
        </p:nvSpPr>
        <p:spPr>
          <a:xfrm>
            <a:off x="4074795" y="2034540"/>
            <a:ext cx="751205" cy="460375"/>
          </a:xfrm>
          <a:prstGeom prst="rect">
            <a:avLst/>
          </a:prstGeom>
          <a:noFill/>
        </p:spPr>
        <p:txBody>
          <a:bodyPr wrap="none" rtlCol="0" anchor="t">
            <a:spAutoFit/>
          </a:bodyPr>
          <a:lstStyle/>
          <a:p>
            <a:pPr algn="l"/>
            <a:r>
              <a:rPr lang="en-US" altLang="zh-CN" sz="2400" dirty="0">
                <a:solidFill>
                  <a:srgbClr val="FF0000"/>
                </a:solidFill>
                <a:latin typeface="Calibri" panose="020F0502020204030204" pitchFamily="34" charset="0"/>
                <a:sym typeface="+mn-ea"/>
              </a:rPr>
              <a:t>float</a:t>
            </a:r>
          </a:p>
        </p:txBody>
      </p:sp>
      <p:sp>
        <p:nvSpPr>
          <p:cNvPr id="8" name="文本框 7"/>
          <p:cNvSpPr txBox="1"/>
          <p:nvPr/>
        </p:nvSpPr>
        <p:spPr>
          <a:xfrm>
            <a:off x="2092325" y="2781935"/>
            <a:ext cx="836930" cy="460375"/>
          </a:xfrm>
          <a:prstGeom prst="rect">
            <a:avLst/>
          </a:prstGeom>
          <a:noFill/>
        </p:spPr>
        <p:txBody>
          <a:bodyPr wrap="none" rtlCol="0" anchor="t">
            <a:spAutoFit/>
          </a:bodyPr>
          <a:lstStyle/>
          <a:p>
            <a:pPr algn="l"/>
            <a:r>
              <a:rPr lang="en-US" altLang="zh-CN" sz="2400" dirty="0">
                <a:solidFill>
                  <a:srgbClr val="FF0000"/>
                </a:solidFill>
                <a:latin typeface="Calibri" panose="020F0502020204030204" pitchFamily="34" charset="0"/>
                <a:sym typeface="+mn-ea"/>
              </a:rPr>
              <a:t>crash</a:t>
            </a:r>
          </a:p>
        </p:txBody>
      </p:sp>
      <p:sp>
        <p:nvSpPr>
          <p:cNvPr id="9" name="文本框 8"/>
          <p:cNvSpPr txBox="1"/>
          <p:nvPr/>
        </p:nvSpPr>
        <p:spPr>
          <a:xfrm>
            <a:off x="735330" y="3886200"/>
            <a:ext cx="1121410" cy="460375"/>
          </a:xfrm>
          <a:prstGeom prst="rect">
            <a:avLst/>
          </a:prstGeom>
          <a:noFill/>
        </p:spPr>
        <p:txBody>
          <a:bodyPr wrap="none" rtlCol="0" anchor="t">
            <a:spAutoFit/>
          </a:bodyPr>
          <a:lstStyle/>
          <a:p>
            <a:pPr algn="l"/>
            <a:r>
              <a:rPr lang="en-US" altLang="zh-CN" sz="2400" dirty="0">
                <a:solidFill>
                  <a:srgbClr val="FF0000"/>
                </a:solidFill>
                <a:latin typeface="Calibri" panose="020F0502020204030204" pitchFamily="34" charset="0"/>
                <a:sym typeface="+mn-ea"/>
              </a:rPr>
              <a:t>Climate</a:t>
            </a:r>
          </a:p>
        </p:txBody>
      </p:sp>
      <p:sp>
        <p:nvSpPr>
          <p:cNvPr id="11" name="文本框 10"/>
          <p:cNvSpPr txBox="1"/>
          <p:nvPr/>
        </p:nvSpPr>
        <p:spPr>
          <a:xfrm>
            <a:off x="1160145" y="4558665"/>
            <a:ext cx="956310" cy="460375"/>
          </a:xfrm>
          <a:prstGeom prst="rect">
            <a:avLst/>
          </a:prstGeom>
          <a:noFill/>
        </p:spPr>
        <p:txBody>
          <a:bodyPr wrap="none" rtlCol="0" anchor="t">
            <a:spAutoFit/>
          </a:bodyPr>
          <a:lstStyle/>
          <a:p>
            <a:pPr algn="l"/>
            <a:r>
              <a:rPr lang="en-US" altLang="zh-CN" sz="2400" dirty="0">
                <a:solidFill>
                  <a:srgbClr val="FF0000"/>
                </a:solidFill>
                <a:latin typeface="Calibri" panose="020F0502020204030204" pitchFamily="34" charset="0"/>
                <a:sym typeface="+mn-ea"/>
              </a:rPr>
              <a:t>gentle</a:t>
            </a:r>
          </a:p>
        </p:txBody>
      </p:sp>
      <p:sp>
        <p:nvSpPr>
          <p:cNvPr id="15" name="文本框 14"/>
          <p:cNvSpPr txBox="1"/>
          <p:nvPr/>
        </p:nvSpPr>
        <p:spPr>
          <a:xfrm>
            <a:off x="9719945" y="5658485"/>
            <a:ext cx="1195705" cy="460375"/>
          </a:xfrm>
          <a:prstGeom prst="rect">
            <a:avLst/>
          </a:prstGeom>
          <a:noFill/>
        </p:spPr>
        <p:txBody>
          <a:bodyPr wrap="none" rtlCol="0" anchor="t">
            <a:spAutoFit/>
          </a:bodyPr>
          <a:lstStyle/>
          <a:p>
            <a:pPr algn="l"/>
            <a:r>
              <a:rPr lang="en-US" altLang="zh-CN" sz="2400" dirty="0">
                <a:solidFill>
                  <a:srgbClr val="FF0000"/>
                </a:solidFill>
                <a:latin typeface="Calibri" panose="020F0502020204030204" pitchFamily="34" charset="0"/>
                <a:sym typeface="+mn-ea"/>
              </a:rPr>
              <a:t>multiply</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21"/>
                                        </p:tgtEl>
                                      </p:cBhvr>
                                    </p:animEffect>
                                    <p:animScale>
                                      <p:cBhvr>
                                        <p:cTn id="32"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p:bldP spid="8" grpId="0"/>
      <p:bldP spid="9" grpId="0"/>
      <p:bldP spid="11"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1|5.5|6.5|3.3|3.1|4.6|5|4.6|3.6|3.6|3.3|2.8|3.7"/>
</p:tagLst>
</file>

<file path=ppt/tags/tag10.xml><?xml version="1.0" encoding="utf-8"?>
<p:tagLst xmlns:a="http://schemas.openxmlformats.org/drawingml/2006/main" xmlns:r="http://schemas.openxmlformats.org/officeDocument/2006/relationships" xmlns:p="http://schemas.openxmlformats.org/presentationml/2006/main">
  <p:tag name="TIMING" val="|4.2|13.4"/>
</p:tagLst>
</file>

<file path=ppt/tags/tag11.xml><?xml version="1.0" encoding="utf-8"?>
<p:tagLst xmlns:a="http://schemas.openxmlformats.org/drawingml/2006/main" xmlns:r="http://schemas.openxmlformats.org/officeDocument/2006/relationships" xmlns:p="http://schemas.openxmlformats.org/presentationml/2006/main">
  <p:tag name="TIMING" val="|28.1|2.2|2.1|1.9|1.5|9.5"/>
</p:tagLst>
</file>

<file path=ppt/tags/tag12.xml><?xml version="1.0" encoding="utf-8"?>
<p:tagLst xmlns:a="http://schemas.openxmlformats.org/drawingml/2006/main" xmlns:r="http://schemas.openxmlformats.org/officeDocument/2006/relationships" xmlns:p="http://schemas.openxmlformats.org/presentationml/2006/main">
  <p:tag name="TIMING" val="|3.6|5.6|8"/>
</p:tagLst>
</file>

<file path=ppt/tags/tag13.xml><?xml version="1.0" encoding="utf-8"?>
<p:tagLst xmlns:a="http://schemas.openxmlformats.org/drawingml/2006/main" xmlns:r="http://schemas.openxmlformats.org/officeDocument/2006/relationships" xmlns:p="http://schemas.openxmlformats.org/presentationml/2006/main">
  <p:tag name="TIMING" val="|16.3|8.5|8.8|3.7"/>
</p:tagLst>
</file>

<file path=ppt/tags/tag14.xml><?xml version="1.0" encoding="utf-8"?>
<p:tagLst xmlns:a="http://schemas.openxmlformats.org/drawingml/2006/main" xmlns:r="http://schemas.openxmlformats.org/officeDocument/2006/relationships" xmlns:p="http://schemas.openxmlformats.org/presentationml/2006/main">
  <p:tag name="TIMING" val="|5|7.2|11.9|11.5"/>
</p:tagLst>
</file>

<file path=ppt/tags/tag15.xml><?xml version="1.0" encoding="utf-8"?>
<p:tagLst xmlns:a="http://schemas.openxmlformats.org/drawingml/2006/main" xmlns:r="http://schemas.openxmlformats.org/officeDocument/2006/relationships" xmlns:p="http://schemas.openxmlformats.org/presentationml/2006/main">
  <p:tag name="TIMING" val="|7.1|5.3|5.7|8.2|8"/>
</p:tagLst>
</file>

<file path=ppt/tags/tag16.xml><?xml version="1.0" encoding="utf-8"?>
<p:tagLst xmlns:a="http://schemas.openxmlformats.org/drawingml/2006/main" xmlns:r="http://schemas.openxmlformats.org/officeDocument/2006/relationships" xmlns:p="http://schemas.openxmlformats.org/presentationml/2006/main">
  <p:tag name="TIMING" val="|5.6|9.2|9.5"/>
</p:tagLst>
</file>

<file path=ppt/tags/tag17.xml><?xml version="1.0" encoding="utf-8"?>
<p:tagLst xmlns:a="http://schemas.openxmlformats.org/drawingml/2006/main" xmlns:r="http://schemas.openxmlformats.org/officeDocument/2006/relationships" xmlns:p="http://schemas.openxmlformats.org/presentationml/2006/main">
  <p:tag name="TIMING" val="|8.4|7.1|7|6.6|5.6|7.9"/>
</p:tagLst>
</file>

<file path=ppt/tags/tag18.xml><?xml version="1.0" encoding="utf-8"?>
<p:tagLst xmlns:a="http://schemas.openxmlformats.org/drawingml/2006/main" xmlns:r="http://schemas.openxmlformats.org/officeDocument/2006/relationships" xmlns:p="http://schemas.openxmlformats.org/presentationml/2006/main">
  <p:tag name="TIMING" val="|5|5.2|15.6"/>
</p:tagLst>
</file>

<file path=ppt/tags/tag19.xml><?xml version="1.0" encoding="utf-8"?>
<p:tagLst xmlns:a="http://schemas.openxmlformats.org/drawingml/2006/main" xmlns:r="http://schemas.openxmlformats.org/officeDocument/2006/relationships" xmlns:p="http://schemas.openxmlformats.org/presentationml/2006/main">
  <p:tag name="TIMING" val="|12.5|16.8|15.7|17.4|10|15.2|8.3|9.1"/>
</p:tagLst>
</file>

<file path=ppt/tags/tag2.xml><?xml version="1.0" encoding="utf-8"?>
<p:tagLst xmlns:a="http://schemas.openxmlformats.org/drawingml/2006/main" xmlns:r="http://schemas.openxmlformats.org/officeDocument/2006/relationships" xmlns:p="http://schemas.openxmlformats.org/presentationml/2006/main">
  <p:tag name="TIMING" val="|2|3.4|4.1|3.4|3.3|3.9|4.2|3.9|4.4|4.7|4.4|4.1|3.5"/>
</p:tagLst>
</file>

<file path=ppt/tags/tag20.xml><?xml version="1.0" encoding="utf-8"?>
<p:tagLst xmlns:a="http://schemas.openxmlformats.org/drawingml/2006/main" xmlns:r="http://schemas.openxmlformats.org/officeDocument/2006/relationships" xmlns:p="http://schemas.openxmlformats.org/presentationml/2006/main">
  <p:tag name="TIMING" val="|0.4|3.2"/>
</p:tagLst>
</file>

<file path=ppt/tags/tag3.xml><?xml version="1.0" encoding="utf-8"?>
<p:tagLst xmlns:a="http://schemas.openxmlformats.org/drawingml/2006/main" xmlns:r="http://schemas.openxmlformats.org/officeDocument/2006/relationships" xmlns:p="http://schemas.openxmlformats.org/presentationml/2006/main">
  <p:tag name="TIMING" val="|2.5|3.3|3.3|3.1|3.8|3.6|4.3|3.4|3.8|2.4|3.2|3.2|3.7|3.2|3.7|2.9|2.5|3|2.6|2.7|2.9|2.7|6.2"/>
</p:tagLst>
</file>

<file path=ppt/tags/tag4.xml><?xml version="1.0" encoding="utf-8"?>
<p:tagLst xmlns:a="http://schemas.openxmlformats.org/drawingml/2006/main" xmlns:r="http://schemas.openxmlformats.org/officeDocument/2006/relationships" xmlns:p="http://schemas.openxmlformats.org/presentationml/2006/main">
  <p:tag name="TIMING" val="|4.7|6.1|5|5.9|5|4.5|4.4|4.3|5.2|4.6|5|5|4.3|6.6"/>
</p:tagLst>
</file>

<file path=ppt/tags/tag5.xml><?xml version="1.0" encoding="utf-8"?>
<p:tagLst xmlns:a="http://schemas.openxmlformats.org/drawingml/2006/main" xmlns:r="http://schemas.openxmlformats.org/officeDocument/2006/relationships" xmlns:p="http://schemas.openxmlformats.org/presentationml/2006/main">
  <p:tag name="TIMING" val="|5.6|7.1|10.7|6.9|7.1|5.7|7.9|7.6"/>
</p:tagLst>
</file>

<file path=ppt/tags/tag6.xml><?xml version="1.0" encoding="utf-8"?>
<p:tagLst xmlns:a="http://schemas.openxmlformats.org/drawingml/2006/main" xmlns:r="http://schemas.openxmlformats.org/officeDocument/2006/relationships" xmlns:p="http://schemas.openxmlformats.org/presentationml/2006/main">
  <p:tag name="TIMING" val="|2|4.5|3.5|5.7|15"/>
</p:tagLst>
</file>

<file path=ppt/tags/tag7.xml><?xml version="1.0" encoding="utf-8"?>
<p:tagLst xmlns:a="http://schemas.openxmlformats.org/drawingml/2006/main" xmlns:r="http://schemas.openxmlformats.org/officeDocument/2006/relationships" xmlns:p="http://schemas.openxmlformats.org/presentationml/2006/main">
  <p:tag name="TIMING" val="|5.3|8.8|11|9.1|19|7.3"/>
</p:tagLst>
</file>

<file path=ppt/tags/tag8.xml><?xml version="1.0" encoding="utf-8"?>
<p:tagLst xmlns:a="http://schemas.openxmlformats.org/drawingml/2006/main" xmlns:r="http://schemas.openxmlformats.org/officeDocument/2006/relationships" xmlns:p="http://schemas.openxmlformats.org/presentationml/2006/main">
  <p:tag name="TIMING" val="|11.3|11.3|10.6|9.8|12.3|15.1"/>
</p:tagLst>
</file>

<file path=ppt/tags/tag9.xml><?xml version="1.0" encoding="utf-8"?>
<p:tagLst xmlns:a="http://schemas.openxmlformats.org/drawingml/2006/main" xmlns:r="http://schemas.openxmlformats.org/officeDocument/2006/relationships" xmlns:p="http://schemas.openxmlformats.org/presentationml/2006/main">
  <p:tag name="TIMING" val="|9.4|9.4|11.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1510</Words>
  <Application>Microsoft Office PowerPoint</Application>
  <PresentationFormat>宽屏</PresentationFormat>
  <Paragraphs>295</Paragraphs>
  <Slides>22</Slides>
  <Notes>21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HelveticaNeue</vt:lpstr>
      <vt:lpstr>等线</vt:lpstr>
      <vt:lpstr>等线 Light</vt:lpstr>
      <vt:lpstr>华文新魏</vt:lpstr>
      <vt:lpstr>宋体</vt:lpstr>
      <vt:lpstr>Arial</vt:lpstr>
      <vt:lpstr>Calibri</vt:lpstr>
      <vt:lpstr>Cambria</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棕色阅读分享推荐学习通用PPT模板</dc:title>
  <dc:creator>Dell</dc:creator>
  <cp:lastModifiedBy>Windows 用户</cp:lastModifiedBy>
  <cp:revision>161</cp:revision>
  <dcterms:created xsi:type="dcterms:W3CDTF">2017-08-09T01:43:00Z</dcterms:created>
  <dcterms:modified xsi:type="dcterms:W3CDTF">2019-07-09T02:34:57Z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