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1" r:id="rId2"/>
    <p:sldId id="350" r:id="rId3"/>
    <p:sldId id="264" r:id="rId4"/>
    <p:sldId id="330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308" r:id="rId15"/>
    <p:sldId id="309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4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52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085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6555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9565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2418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3380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6677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60545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68393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8535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1806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51595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458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43724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6667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1108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7742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3294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7333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3862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6458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7514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42B085-2F56-4CC9-9AA3-0169050B84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6280" y="1571694"/>
            <a:ext cx="11180781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1: achievement; specialist; connection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2: behave; worthwhile; observe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Group 3: outspoken; lead a ... life; inspire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4: come across; refer to; intend</a:t>
            </a: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4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r>
              <a:rPr lang="en-US" altLang="zh-CN" sz="2400" dirty="0">
                <a:solidFill>
                  <a:srgbClr val="22ACEC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Group 5: by chance; shade; nest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5341" y="2034840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After studying the connections between humans and animals for many years, the specialist made a great achievement in this field.  </a:t>
            </a:r>
          </a:p>
        </p:txBody>
      </p:sp>
      <p:sp>
        <p:nvSpPr>
          <p:cNvPr id="9" name="矩形 8"/>
          <p:cNvSpPr/>
          <p:nvPr/>
        </p:nvSpPr>
        <p:spPr>
          <a:xfrm>
            <a:off x="815341" y="3074970"/>
            <a:ext cx="107213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It is worthwhile to observe the rules and behave yourself. </a:t>
            </a:r>
          </a:p>
        </p:txBody>
      </p:sp>
      <p:sp>
        <p:nvSpPr>
          <p:cNvPr id="11" name="矩形 10"/>
          <p:cNvSpPr/>
          <p:nvPr/>
        </p:nvSpPr>
        <p:spPr>
          <a:xfrm>
            <a:off x="815341" y="3819825"/>
            <a:ext cx="107213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An outspoken supporter of enviornment protection, she leads a busy life and has inspired a lot of people. </a:t>
            </a:r>
          </a:p>
        </p:txBody>
      </p:sp>
      <p:sp>
        <p:nvSpPr>
          <p:cNvPr id="4" name="矩形 3"/>
          <p:cNvSpPr/>
          <p:nvPr/>
        </p:nvSpPr>
        <p:spPr>
          <a:xfrm>
            <a:off x="815340" y="4930775"/>
            <a:ext cx="110820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If you intend to learn English well, you'd better refer to a dictionary when you come across new words. </a:t>
            </a:r>
          </a:p>
        </p:txBody>
      </p:sp>
      <p:sp>
        <p:nvSpPr>
          <p:cNvPr id="5" name="矩形 4"/>
          <p:cNvSpPr/>
          <p:nvPr/>
        </p:nvSpPr>
        <p:spPr>
          <a:xfrm>
            <a:off x="815340" y="5971540"/>
            <a:ext cx="11082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We sat down in the shade of the tree and a nest fell down by chance.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1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behave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85918" y="1949863"/>
            <a:ext cx="4298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219835" y="2668270"/>
            <a:ext cx="755015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写出例句中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behave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相关表达的意思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behaved in a very responsible way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behaved as if/though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nothing had happened.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want you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behave yourselves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while I'm away.</a:t>
            </a:r>
          </a:p>
          <a:p>
            <a:pPr marL="457200" indent="-45720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is 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badly-behaved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class. </a:t>
            </a:r>
          </a:p>
          <a:p>
            <a:pPr eaLnBrk="0" hangingPunct="0">
              <a:lnSpc>
                <a:spcPct val="115000"/>
              </a:lnSpc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9985" y="4627245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表现得体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64600" y="5193030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不守规矩的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69985" y="335343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表现得很有责任心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69985" y="4016375"/>
            <a:ext cx="3283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显得像是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19835" y="5715000"/>
            <a:ext cx="32835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派生词</a:t>
            </a:r>
            <a:endParaRPr lang="zh-CN" altLang="en-US" sz="28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behaviour n. </a:t>
            </a:r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行为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2" grpId="0"/>
      <p:bldP spid="14" grpId="0"/>
      <p:bldP spid="2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742632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用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behave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相关表达补充完整句子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1507490" y="2380615"/>
            <a:ext cx="1021905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7490" y="2380615"/>
            <a:ext cx="9669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You will get some candies if you _______________.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490" y="3429000"/>
            <a:ext cx="9669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2. When he was asked to admit the mistake, he _______________________________.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07490" y="4838065"/>
            <a:ext cx="9669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He is a _____________ boy, as he never fails to greet teachers.</a:t>
            </a:r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9070" y="234251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behave yourself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95755" y="3860165"/>
            <a:ext cx="597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behaved as if nothing had happened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52115" y="483806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well-behaved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observe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6835" y="1891348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791845" y="2689860"/>
            <a:ext cx="8818880" cy="30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将例句中</a:t>
            </a:r>
            <a:r>
              <a:rPr lang="en-US" altLang="zh-CN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observe</a:t>
            </a:r>
            <a:r>
              <a:rPr lang="zh-CN" altLang="en-US" sz="2800" dirty="0">
                <a:solidFill>
                  <a:srgbClr val="25252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相关意思与右边中文意思匹配。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police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observe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a man enter the bank.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felt he was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observing 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everything I did.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will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observe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Thanksgiving with family members. </a:t>
            </a:r>
          </a:p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crowd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 a minute's silence in memory of those who had died. 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06585" y="4309110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看到；注意到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06585" y="5013325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观察；监视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36455" y="3787140"/>
            <a:ext cx="2557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庆祝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90610" y="3265170"/>
            <a:ext cx="3603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遵守（规则、法律等）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8830310" y="3716020"/>
            <a:ext cx="397510" cy="11055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594090" y="4187825"/>
            <a:ext cx="1142365" cy="382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694930" y="3583305"/>
            <a:ext cx="1811655" cy="1071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7090410" y="4055110"/>
            <a:ext cx="2416175" cy="12179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416935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改写句子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55370" y="1924685"/>
            <a:ext cx="1008126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The rules should be obeyed by all members.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rules should be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 by all members.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2. How do you celebrate New Year?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New Year?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3. Have you noticed any changes lately?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 you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 any changes lately?</a:t>
            </a:r>
          </a:p>
        </p:txBody>
      </p:sp>
      <p:sp>
        <p:nvSpPr>
          <p:cNvPr id="5" name="右箭头 4"/>
          <p:cNvSpPr/>
          <p:nvPr/>
        </p:nvSpPr>
        <p:spPr>
          <a:xfrm>
            <a:off x="1208405" y="2448560"/>
            <a:ext cx="574675" cy="3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208405" y="4187825"/>
            <a:ext cx="574675" cy="3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1208405" y="5892165"/>
            <a:ext cx="574675" cy="39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deliver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2380615"/>
            <a:ext cx="11000105" cy="452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根据例句写出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deliver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的相关短语及意思</a:t>
            </a:r>
            <a:endParaRPr lang="zh-CN" altLang="en-US" sz="28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The Canadians plan to deliver more food to Southern Somalia (</a:t>
            </a:r>
            <a:r>
              <a:rPr lang="zh-CN" alt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索拉里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sth to sb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把某物递送给某人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The president will deliver a speech about schools.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a speech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发表演讲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They rushed her to hospital where doctors delivered her baby.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one's baby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接生小孩</a:t>
            </a: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She always delivers on her promise.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deliver on one's promise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信守诺言</a:t>
            </a:r>
          </a:p>
        </p:txBody>
      </p:sp>
      <p:sp>
        <p:nvSpPr>
          <p:cNvPr id="8" name="矩形 7"/>
          <p:cNvSpPr/>
          <p:nvPr/>
        </p:nvSpPr>
        <p:spPr>
          <a:xfrm>
            <a:off x="3231258" y="1897611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88874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根据图片写句子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矩形 43"/>
          <p:cNvSpPr>
            <a:spLocks noChangeArrowheads="1"/>
          </p:cNvSpPr>
          <p:nvPr/>
        </p:nvSpPr>
        <p:spPr bwMode="auto">
          <a:xfrm>
            <a:off x="592455" y="5171440"/>
            <a:ext cx="5427980" cy="13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Queen Elizabeth is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delivering a speech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to share her annual Chirstmas message. </a:t>
            </a: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5" y="2044700"/>
            <a:ext cx="5314950" cy="2914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415" y="2044700"/>
            <a:ext cx="5143500" cy="2914650"/>
          </a:xfrm>
          <a:prstGeom prst="rect">
            <a:avLst/>
          </a:prstGeom>
        </p:spPr>
      </p:pic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6495415" y="5262880"/>
            <a:ext cx="542798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doctor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delivered the baby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. </a:t>
            </a:r>
            <a:endParaRPr lang="en-US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crowd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906780" y="3218815"/>
            <a:ext cx="8685530" cy="254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small crowd had gathered outside the church.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all crowded into her office to sing “Happy Birthday”.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prefers to be one of the crowd. </a:t>
            </a:r>
          </a:p>
          <a:p>
            <a:pPr marL="457200" indent="-457200" eaLnBrk="0" hangingPunct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Memories crowded his mind. </a:t>
            </a:r>
          </a:p>
          <a:p>
            <a:pPr indent="0"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1160145" y="2380615"/>
            <a:ext cx="585597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利用例句找出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crowd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的词性和用法</a:t>
            </a:r>
            <a:endParaRPr lang="zh-CN" alt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2491" y="1904143"/>
            <a:ext cx="13677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n. &amp; v.  </a:t>
            </a: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9282430" y="3218815"/>
            <a:ext cx="18516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人群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8839200" y="4208780"/>
            <a:ext cx="229489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凡夫俗子</a:t>
            </a: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695180" y="3780790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拥挤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8397240" y="4818380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涌上（脑海）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80746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根据图片用</a:t>
            </a:r>
            <a:r>
              <a:rPr lang="en-US" altLang="zh-CN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crowd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的不同词性写表达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165" y="1955800"/>
            <a:ext cx="5782945" cy="3245485"/>
          </a:xfrm>
          <a:prstGeom prst="rect">
            <a:avLst/>
          </a:prstGeom>
        </p:spPr>
      </p:pic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2523490" y="5363210"/>
            <a:ext cx="7107555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1.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Crowd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 of people poured into the street.  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 Thousands of people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crowd</a:t>
            </a:r>
            <a:r>
              <a:rPr lang="en-US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ed the street.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06514" y="1950054"/>
            <a:ext cx="2497541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refer</a:t>
            </a: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6988" y="1904143"/>
            <a:ext cx="5187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/>
              </a:rPr>
              <a:t>v.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906780" y="2656205"/>
            <a:ext cx="10219055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写出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 to</a:t>
            </a:r>
            <a:r>
              <a:rPr lang="zh-CN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在例句中的含义。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Her mother never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referred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him again.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paragraph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refers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events of last year.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may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refer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your notes if you want. 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My doctor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 me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specialist. </a:t>
            </a: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43"/>
          <p:cNvSpPr>
            <a:spLocks noChangeArrowheads="1"/>
          </p:cNvSpPr>
          <p:nvPr/>
        </p:nvSpPr>
        <p:spPr bwMode="auto">
          <a:xfrm>
            <a:off x="8353425" y="3148330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提起</a:t>
            </a:r>
          </a:p>
        </p:txBody>
      </p:sp>
      <p:sp>
        <p:nvSpPr>
          <p:cNvPr id="5" name="矩形 43"/>
          <p:cNvSpPr>
            <a:spLocks noChangeArrowheads="1"/>
          </p:cNvSpPr>
          <p:nvPr/>
        </p:nvSpPr>
        <p:spPr bwMode="auto">
          <a:xfrm>
            <a:off x="8324215" y="3651885"/>
            <a:ext cx="233870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描述；涉及</a:t>
            </a:r>
            <a:endParaRPr lang="zh-CN" sz="28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43"/>
          <p:cNvSpPr>
            <a:spLocks noChangeArrowheads="1"/>
          </p:cNvSpPr>
          <p:nvPr/>
        </p:nvSpPr>
        <p:spPr bwMode="auto">
          <a:xfrm>
            <a:off x="8353425" y="4074795"/>
            <a:ext cx="160083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查阅</a:t>
            </a: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7458075" y="4636770"/>
            <a:ext cx="432879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送交给（以求帮助等）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333731" y="1051391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428981" y="1045838"/>
            <a:ext cx="5143536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4U1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Women of achievement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073844" y="988485"/>
            <a:ext cx="73088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310" y="871855"/>
            <a:ext cx="3299460" cy="699770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/>
              </a:rPr>
              <a:t>台词翻译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95" y="2025015"/>
            <a:ext cx="5888355" cy="3632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805" y="2025015"/>
            <a:ext cx="5988050" cy="36309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4710" y="4777105"/>
            <a:ext cx="4570095" cy="3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96100" y="4777105"/>
            <a:ext cx="4570095" cy="3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4010" y="2115820"/>
            <a:ext cx="11524615" cy="364490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350" y="2384425"/>
            <a:ext cx="1090866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latin typeface="Calibri" panose="020F0502020204030204" pitchFamily="34" charset="0"/>
              </a:rPr>
              <a:t>Emma Watson is a British actress born in 1990, who is best known as Hermione in Harry Potter movies. Besides being an actor, Emma is also an activist ________ for the rights of women. On Sep. 20, 2014, she _______ a speech about gender inequality and began the HeForShe ___________. She ________ that women should not be _________________ and should be ________. Her ideas are greatly _________. For Emma, she will _________ her efforts for women’s rights.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78965" y="3168015"/>
            <a:ext cx="1262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arguing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99675" y="3168015"/>
            <a:ext cx="15271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delivered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66275" y="3660775"/>
            <a:ext cx="15773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campaign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13815" y="4048125"/>
            <a:ext cx="1518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observed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64350" y="4048125"/>
            <a:ext cx="28746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looked down upon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45540" y="4482465"/>
            <a:ext cx="16109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respected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7010" y="4482465"/>
            <a:ext cx="1878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supported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8205" y="4926330"/>
            <a:ext cx="1878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carry 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55" y="102870"/>
            <a:ext cx="1258570" cy="1887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27747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27747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</a:t>
            </a:r>
            <a:r>
              <a:rPr 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人类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运动；战役 vi. 作战；参加运动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举动；（举止或行为）表现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荫；阴凉处 vt. 遮住光线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观察；观测；遵守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n. 尊敬；尊重；敬意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讨论；辩论；争论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人群；观众 vt. 挤满；使拥挤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n. &amp; vt. 支持；拥护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vi. 谈到；查阅；参考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计划；打算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vt. 递送；生（小孩儿）；发表（演说等）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7747" y="1498600"/>
            <a:ext cx="212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human being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27747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campaign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27747" y="23425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behave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27747" y="274383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shade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27747" y="31680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observe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27747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respect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27747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argue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27747" y="451929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crowd 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27747" y="49612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 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27747" y="540321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refer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27747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intend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27747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deliver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79453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879453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7275" y="1492250"/>
            <a:ext cx="9878060" cy="532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________         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成就；功绩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________  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项目；工程；规划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专家；专业工作</a:t>
            </a:r>
            <a:r>
              <a:rPr 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者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连接；关系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________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n. 组织；机构；团体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________   	adj. 值得的；值得做的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联系；关系；结合；纽带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直言的；坦诚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款待；娱乐；娱乐表演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鼓舞；激发；启示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________      	</a:t>
            </a:r>
            <a:r>
              <a:rPr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谦虚的；谦让的；适度的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24.________   	</a:t>
            </a:r>
            <a:r>
              <a:rPr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考虑周到的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9453" y="1492250"/>
            <a:ext cx="2131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achievement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2879453" y="1910080"/>
            <a:ext cx="194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2879453" y="234251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specialist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879453" y="27978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connection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879453" y="3197225"/>
            <a:ext cx="214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879453" y="366585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worthwhile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2879453" y="410527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bond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879453" y="4490085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outspoken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2879453" y="4968240"/>
            <a:ext cx="2508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entertainment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2879453" y="537591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inspire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2879453" y="576072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modest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2879453" y="6229350"/>
            <a:ext cx="1948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4" grpId="0"/>
      <p:bldP spid="5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3832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838325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1780" y="1774190"/>
            <a:ext cx="11148695" cy="457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1.____________ 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成就；功绩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_________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完成；达到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连接；关系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________    v.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连接；接通；沟通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组织；机构；团体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组建；安排；管理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观察；观测；遵守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观察；观测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n. 尊敬；尊重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尊敬的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；表示敬意的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&amp; vi. 讨论；辩论；争论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争论；争辩；争吵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7._____________  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款待；娱乐        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   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v. 娱乐；款待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 鼓舞；激发；启示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__________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灵感；鼓舞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&amp; vt. 支持；拥护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________   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支持者；拥护者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___________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adj. 考虑周到的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___________   n. 考虑；体谅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38325" y="177419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achievement</a:t>
            </a:r>
          </a:p>
        </p:txBody>
      </p:sp>
      <p:sp>
        <p:nvSpPr>
          <p:cNvPr id="9" name="TextBox 38"/>
          <p:cNvSpPr txBox="1"/>
          <p:nvPr/>
        </p:nvSpPr>
        <p:spPr>
          <a:xfrm>
            <a:off x="7373520" y="17741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achieve</a:t>
            </a:r>
          </a:p>
        </p:txBody>
      </p:sp>
      <p:sp>
        <p:nvSpPr>
          <p:cNvPr id="11" name="TextBox 38"/>
          <p:cNvSpPr txBox="1"/>
          <p:nvPr/>
        </p:nvSpPr>
        <p:spPr>
          <a:xfrm>
            <a:off x="1838325" y="22727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connection</a:t>
            </a:r>
          </a:p>
        </p:txBody>
      </p:sp>
      <p:sp>
        <p:nvSpPr>
          <p:cNvPr id="12" name="TextBox 38"/>
          <p:cNvSpPr txBox="1"/>
          <p:nvPr/>
        </p:nvSpPr>
        <p:spPr>
          <a:xfrm>
            <a:off x="7373520" y="2234644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connect</a:t>
            </a:r>
          </a:p>
        </p:txBody>
      </p:sp>
      <p:sp>
        <p:nvSpPr>
          <p:cNvPr id="15" name="TextBox 38"/>
          <p:cNvSpPr txBox="1"/>
          <p:nvPr/>
        </p:nvSpPr>
        <p:spPr>
          <a:xfrm>
            <a:off x="1838325" y="2733040"/>
            <a:ext cx="181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organization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7373520" y="2695019"/>
            <a:ext cx="161926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organize</a:t>
            </a:r>
          </a:p>
        </p:txBody>
      </p:sp>
      <p:sp>
        <p:nvSpPr>
          <p:cNvPr id="29" name="TextBox 38"/>
          <p:cNvSpPr txBox="1"/>
          <p:nvPr/>
        </p:nvSpPr>
        <p:spPr>
          <a:xfrm>
            <a:off x="1838325" y="31934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observe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7373520" y="315531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observation</a:t>
            </a:r>
          </a:p>
        </p:txBody>
      </p:sp>
      <p:sp>
        <p:nvSpPr>
          <p:cNvPr id="32" name="TextBox 38"/>
          <p:cNvSpPr txBox="1"/>
          <p:nvPr/>
        </p:nvSpPr>
        <p:spPr>
          <a:xfrm>
            <a:off x="1838325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respect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7373520" y="360045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respectful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1838325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argue</a:t>
            </a:r>
          </a:p>
        </p:txBody>
      </p:sp>
      <p:sp>
        <p:nvSpPr>
          <p:cNvPr id="35" name="TextBox 38"/>
          <p:cNvSpPr txBox="1"/>
          <p:nvPr/>
        </p:nvSpPr>
        <p:spPr>
          <a:xfrm>
            <a:off x="7373520" y="406082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argument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838325" y="452120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entertainment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73520" y="443738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entertain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38325" y="498157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inspire</a:t>
            </a:r>
          </a:p>
        </p:txBody>
      </p:sp>
      <p:sp>
        <p:nvSpPr>
          <p:cNvPr id="40" name="TextBox 38"/>
          <p:cNvSpPr txBox="1"/>
          <p:nvPr/>
        </p:nvSpPr>
        <p:spPr>
          <a:xfrm>
            <a:off x="7373520" y="489775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inspiration</a:t>
            </a:r>
          </a:p>
        </p:txBody>
      </p:sp>
      <p:sp>
        <p:nvSpPr>
          <p:cNvPr id="41" name="TextBox 38"/>
          <p:cNvSpPr txBox="1"/>
          <p:nvPr/>
        </p:nvSpPr>
        <p:spPr>
          <a:xfrm>
            <a:off x="1838325" y="539369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support</a:t>
            </a:r>
          </a:p>
        </p:txBody>
      </p:sp>
      <p:sp>
        <p:nvSpPr>
          <p:cNvPr id="42" name="TextBox 38"/>
          <p:cNvSpPr txBox="1"/>
          <p:nvPr/>
        </p:nvSpPr>
        <p:spPr>
          <a:xfrm>
            <a:off x="7373520" y="5331460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supporter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2124075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considerate</a:t>
            </a:r>
          </a:p>
        </p:txBody>
      </p:sp>
      <p:sp>
        <p:nvSpPr>
          <p:cNvPr id="44" name="TextBox 38"/>
          <p:cNvSpPr txBox="1"/>
          <p:nvPr/>
        </p:nvSpPr>
        <p:spPr>
          <a:xfrm>
            <a:off x="7373520" y="5818505"/>
            <a:ext cx="202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0" dirty="0"/>
              <a:t>consideration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6992321" y="211523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6992321" y="250195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6992321" y="296232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992321" y="342841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6992321" y="393832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92321" y="429011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992321" y="4750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992321" y="521086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6992321" y="556074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992321" y="604779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9" grpId="0"/>
      <p:bldP spid="11" grpId="0"/>
      <p:bldP spid="12" grpId="0"/>
      <p:bldP spid="15" grpId="0"/>
      <p:bldP spid="1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3931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39315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27747" y="2534124"/>
            <a:ext cx="10058400" cy="327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1.________________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离开；起程；出发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过着……的生活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（想法、问题等）涌上心头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蔑视；瞧不起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5.________________       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查阅；参考；谈到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6.________________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（偶然）遇见；碰见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7._______________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继续；坚持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9315" y="2432050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b="0" dirty="0"/>
              <a:t>move off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9315" y="2864546"/>
            <a:ext cx="1997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lead a … life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139315" y="3266950"/>
            <a:ext cx="34290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crowd in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139315" y="3683635"/>
            <a:ext cx="3468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look down upon/on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139315" y="409736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by chance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2139315" y="4437094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come across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2139315" y="4837779"/>
            <a:ext cx="2952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800" dirty="0"/>
              <a:t>carry 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/>
      <p:bldP spid="9" grpId="0"/>
      <p:bldP spid="11" grpId="0"/>
      <p:bldP spid="12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词义释义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09912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283949" y="2432000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83949" y="39401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099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283857" y="589796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780" y="1807210"/>
            <a:ext cx="10451465" cy="489267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films/movies, music, etc. used to entertain people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having or involving expert knowledge of a particular area of work, study or medicine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</a:t>
            </a:r>
            <a:r>
              <a:rPr lang="en-US" altLang="zh-CN" sz="2400"/>
              <a:t>a sudden serious and dangerous event or situation which needs immediate action to deal with it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an organization that has a particular purpose, especially one that is connected with education or a particular profession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practical or financial help that is provided, often by the government, for people or animals that need it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the group of people who have gathered to watch or listen to something</a:t>
            </a:r>
          </a:p>
          <a:p>
            <a:pPr fontAlgn="auto">
              <a:lnSpc>
                <a:spcPct val="100000"/>
              </a:lnSpc>
            </a:pPr>
            <a:r>
              <a:rPr lang="en-US" altLang="zh-CN" sz="2400" dirty="0"/>
              <a:t>____________  </a:t>
            </a:r>
            <a:r>
              <a:rPr lang="en-US" altLang="zh-CN" sz="2400"/>
              <a:t>a planned piece of work that is designed to find information about something, to produce something new, or to improve something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15185" y="436626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welfare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115185" y="576072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project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115185" y="362204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institute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115185" y="2166620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specialist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860550" y="1776095"/>
            <a:ext cx="2498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entertainment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5185" y="504888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audience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115185" y="2864485"/>
            <a:ext cx="1989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0" dirty="0">
                <a:sym typeface="+mn-ea"/>
              </a:rPr>
              <a:t>emergency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9445" y="2325370"/>
            <a:ext cx="31108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Qualities</a:t>
            </a:r>
          </a:p>
        </p:txBody>
      </p:sp>
      <p:sp>
        <p:nvSpPr>
          <p:cNvPr id="9" name="矩形 8"/>
          <p:cNvSpPr/>
          <p:nvPr/>
        </p:nvSpPr>
        <p:spPr>
          <a:xfrm>
            <a:off x="4186555" y="2179955"/>
            <a:ext cx="693356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outspoken, considerate, kindness, modest, determination, inspire   </a:t>
            </a:r>
          </a:p>
        </p:txBody>
      </p:sp>
      <p:sp>
        <p:nvSpPr>
          <p:cNvPr id="11" name="矩形 10"/>
          <p:cNvSpPr/>
          <p:nvPr/>
        </p:nvSpPr>
        <p:spPr>
          <a:xfrm>
            <a:off x="639445" y="3898265"/>
            <a:ext cx="3110865" cy="53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Behaviours</a:t>
            </a:r>
          </a:p>
        </p:txBody>
      </p:sp>
      <p:sp>
        <p:nvSpPr>
          <p:cNvPr id="12" name="矩形 11"/>
          <p:cNvSpPr/>
          <p:nvPr/>
        </p:nvSpPr>
        <p:spPr>
          <a:xfrm>
            <a:off x="4186555" y="3796030"/>
            <a:ext cx="697738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campaign, observe, respect, argue, refer to, deliver, support, carry 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7206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28086" y="988485"/>
            <a:ext cx="142240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美句赏析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7206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27099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616212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824865"/>
            <a:ext cx="762000" cy="746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6000" y="213677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5331" y="2034840"/>
            <a:ext cx="1072134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Without failure there is no _____________.                                         ---John C. Maxwell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___________with other people affect not only the quality of our lives but also our survival.                                                                                                               ---Dean Ornish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Creative thinking _______ ideas. Ideas _______ change.        ---Barbara Januszkiewicz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The only true source of politeness is ____________.             ---William Gilmore Simms</a:t>
            </a:r>
          </a:p>
          <a:p>
            <a:endParaRPr lang="en-US" altLang="zh-CN" sz="2400" dirty="0">
              <a:latin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</a:rPr>
              <a:t>Success is full of promise till one gets it, and then it seems like a ____ from which the bird has flown.                                                                                    ---Henry Ward Beecher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88155" y="2034540"/>
            <a:ext cx="17780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achievement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5330" y="2781935"/>
            <a:ext cx="17189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Connections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33065" y="3847011"/>
            <a:ext cx="11347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inspires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0550" y="3806280"/>
            <a:ext cx="10153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inspire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45100" y="4572725"/>
            <a:ext cx="18662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consideration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02675" y="5314950"/>
            <a:ext cx="7124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nest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8" grpId="0"/>
      <p:bldP spid="9" grpId="0"/>
      <p:bldP spid="11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|2.4|2.9|2.3|2|1.8|1.4|4.4|3.7|2.4|4.1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5|10.2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4.6|4.6|4.4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7|10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5.8|8.6|6.7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9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1|5.7|4.2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4|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6|5.2|5.8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1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5|6.8|7.6|4.4|5.1|5|6.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|5.5|4.1|3.7|4.5|3.9|2.8|5.6|3.5|2.7|2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2.6|2.1|1.8|2.2|1.9|2.2|2.5|1|3.3|1.8|3.1|2.8|4.2|2.3|4.3|3.1|1.5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3|2.1|2.5|2.5|2.8|4.4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8|7.1|9.4|11.2|6.1|11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7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1|6.2|3.3|9.8|11.9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7|15.6|13.3|12.5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3|5.1|3.7|5.6|3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1372</Words>
  <Application>Microsoft Office PowerPoint</Application>
  <PresentationFormat>宽屏</PresentationFormat>
  <Paragraphs>282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112</cp:revision>
  <dcterms:created xsi:type="dcterms:W3CDTF">2017-08-09T01:43:00Z</dcterms:created>
  <dcterms:modified xsi:type="dcterms:W3CDTF">2019-07-09T02:37:33Z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