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19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818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094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1459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6038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3352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95225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9845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1256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81929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3656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7674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63167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9480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99331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6681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8634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1104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9778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6878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4061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9319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2133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B09B19-984D-4CA5-80E6-EF67BD2681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87" y="939349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" y="1571694"/>
            <a:ext cx="11180781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sunburnt; lead to; decade; output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disturbing; rid ... of; pest; nutrition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thanks to; keep ... free from; hunger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would rather; focus on; comment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5: build up; confuse; be satisfied with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5341" y="203484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Decades of work in agriculture leads to his sunburnt skin as well as high output in crops.  </a:t>
            </a:r>
          </a:p>
        </p:txBody>
      </p:sp>
      <p:sp>
        <p:nvSpPr>
          <p:cNvPr id="9" name="矩形 8"/>
          <p:cNvSpPr/>
          <p:nvPr/>
        </p:nvSpPr>
        <p:spPr>
          <a:xfrm>
            <a:off x="815341" y="307497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It is disturbing that the pest is hard to rid of, for which a lot of plants fail to get enough nutrition.  </a:t>
            </a:r>
          </a:p>
        </p:txBody>
      </p:sp>
      <p:sp>
        <p:nvSpPr>
          <p:cNvPr id="11" name="矩形 10"/>
          <p:cNvSpPr/>
          <p:nvPr/>
        </p:nvSpPr>
        <p:spPr>
          <a:xfrm>
            <a:off x="815341" y="4188125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Thanks to Yuan Longping, the new crop keeps many people free from hunger. </a:t>
            </a:r>
          </a:p>
        </p:txBody>
      </p:sp>
      <p:sp>
        <p:nvSpPr>
          <p:cNvPr id="4" name="矩形 3"/>
          <p:cNvSpPr/>
          <p:nvPr/>
        </p:nvSpPr>
        <p:spPr>
          <a:xfrm>
            <a:off x="765810" y="493077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 would rather focus on my own work than comment on others' lives. </a:t>
            </a:r>
          </a:p>
        </p:txBody>
      </p:sp>
      <p:sp>
        <p:nvSpPr>
          <p:cNvPr id="5" name="矩形 4"/>
          <p:cNvSpPr/>
          <p:nvPr/>
        </p:nvSpPr>
        <p:spPr>
          <a:xfrm>
            <a:off x="815340" y="5662295"/>
            <a:ext cx="11082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Once you build up confidence, you will </a:t>
            </a:r>
            <a:r>
              <a:rPr lang="en-US" sz="2400" dirty="0">
                <a:latin typeface="Calibri" panose="020F0502020204030204" pitchFamily="34" charset="0"/>
                <a:sym typeface="+mn-ea"/>
              </a:rPr>
              <a:t>be satisfied with your own life and </a:t>
            </a:r>
            <a:r>
              <a:rPr lang="en-US" sz="2400" dirty="0">
                <a:latin typeface="Calibri" panose="020F0502020204030204" pitchFamily="34" charset="0"/>
              </a:rPr>
              <a:t>not be confused by others' words.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struggle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85918" y="1949863"/>
            <a:ext cx="4298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595630" y="2540176"/>
            <a:ext cx="7550150" cy="3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写出例句中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struggle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的相关表达和意思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is struggling to bring up family alone.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airline is struggling with high costs.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Millions of people are struggling for survival.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struggled against cancer for two years.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18780" y="2781935"/>
            <a:ext cx="3736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struggle to do </a:t>
            </a:r>
            <a:r>
              <a:rPr lang="en-US" altLang="zh-CN" sz="2800" dirty="0" err="1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sth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艰难做某事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19835" y="5715000"/>
            <a:ext cx="45948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派生词</a:t>
            </a:r>
            <a:endParaRPr lang="zh-CN" altLang="en-US" sz="28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struggle 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挣扎；奋斗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21631" y="4047712"/>
            <a:ext cx="439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struggle with sth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努力应付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50810" y="4528820"/>
            <a:ext cx="439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struggle for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sth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为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奋斗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55840" y="5009928"/>
            <a:ext cx="439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struggle against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sth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与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抗争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1" grpId="0"/>
      <p:bldP spid="7" grpId="0"/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09245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" y="2136775"/>
            <a:ext cx="5927090" cy="3457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805" y="2136775"/>
            <a:ext cx="5853430" cy="35013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16330" y="4880610"/>
            <a:ext cx="3937000" cy="23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39940" y="4880610"/>
            <a:ext cx="3937000" cy="23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expand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1748" y="194986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91845" y="2689860"/>
            <a:ext cx="8818880" cy="30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将例句中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expand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相关意思与右边中文意思匹配。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Water expands as it freezes.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hotel wnats to expand its business by adding a swimming pool.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repeated the question and waited for her to expand. 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child's vocabulary expands through reading. 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4040" y="3665855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细谈；详述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31960" y="4509770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拓展【业务】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67115" y="5205095"/>
            <a:ext cx="360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（使）扩大；增加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 flipV="1">
            <a:off x="5574223" y="3526126"/>
            <a:ext cx="3373562" cy="19736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152130" y="4068445"/>
            <a:ext cx="1458595" cy="7531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078470" y="5485130"/>
            <a:ext cx="854710" cy="292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8707710" y="3998913"/>
            <a:ext cx="943610" cy="605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1693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0" y="1571625"/>
            <a:ext cx="4064000" cy="5243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08405" y="3223260"/>
            <a:ext cx="334645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/>
              <a:t>只有努力到极限，你才能拓展你的能力。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225" y="1571308"/>
            <a:ext cx="4064000" cy="52444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858635" y="2880042"/>
            <a:ext cx="3704590" cy="225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没有人敢冒险之时便是拓展的最佳时机。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regret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380615"/>
            <a:ext cx="11000105" cy="45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regret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的相关表达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I regret leaving school so young.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regret doing sth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后悔做某事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I regret that I will be unable to attend.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regret that ...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后悔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 ...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I lost touch with her, much to my regret.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to one's regret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让某人遗憾的是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I decided with some regret that it was some to move on.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with regret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遗憾地</a:t>
            </a:r>
          </a:p>
        </p:txBody>
      </p:sp>
      <p:sp>
        <p:nvSpPr>
          <p:cNvPr id="8" name="矩形 7"/>
          <p:cNvSpPr/>
          <p:nvPr/>
        </p:nvSpPr>
        <p:spPr>
          <a:xfrm>
            <a:off x="3150296" y="190414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88874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一句多译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矩形 43"/>
          <p:cNvSpPr>
            <a:spLocks noChangeArrowheads="1"/>
          </p:cNvSpPr>
          <p:nvPr/>
        </p:nvSpPr>
        <p:spPr bwMode="auto">
          <a:xfrm>
            <a:off x="1160145" y="2310130"/>
            <a:ext cx="1002792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很抱歉，我不能参加你的生日派对。</a:t>
            </a:r>
          </a:p>
          <a:p>
            <a:pPr marL="457200" indent="-4572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really regret that I will be unable to attend your birthday party. </a:t>
            </a:r>
          </a:p>
          <a:p>
            <a:pPr marL="457200" indent="-4572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Much to my regret that I am unable to attend your birthday party.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6624"/>
          <a:stretch>
            <a:fillRect/>
          </a:stretch>
        </p:blipFill>
        <p:spPr>
          <a:xfrm>
            <a:off x="4081780" y="3440430"/>
            <a:ext cx="3416300" cy="3317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reduce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009650" y="3218815"/>
            <a:ext cx="8685530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Giving up smoking reduces the risk of heart disease.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Costs have been reduced by 20% over the past year.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number of employees was reduced from 40 to 25.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089660" y="2585720"/>
            <a:ext cx="58559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利用例句找出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用法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2538" y="1904143"/>
            <a:ext cx="6076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9370695" y="3147695"/>
            <a:ext cx="18516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sth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8220075" y="4533265"/>
            <a:ext cx="3651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reduce from sth to sth</a:t>
            </a: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503410" y="3709670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reduce sth by sth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1403350" y="5382895"/>
            <a:ext cx="631952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派生词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reduction n.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减少，下降，缩小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4551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看图造句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6063615" y="2882265"/>
            <a:ext cx="5737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number of households who are earning middle-class incomes have been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from 50.3% to 42.2% over the past four decades. </a:t>
            </a:r>
            <a:endParaRPr lang="zh-CN" alt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" y="2009140"/>
            <a:ext cx="5265420" cy="4341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comment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4296" y="190414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906780" y="2656205"/>
            <a:ext cx="1087945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根据例句写出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相关搭配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She made helpful comments on my work.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Have you any comment to make about the cause of the disaster?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don't feel I can comment on their decision.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One student commented that she preferred literature to social science.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1277620" y="5198745"/>
            <a:ext cx="5051425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make comments on/about sth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comment on sth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comment that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M</a:t>
            </a:r>
            <a:r>
              <a:rPr lang="en-US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4U2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Working the land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9660" y="2256790"/>
            <a:ext cx="96119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我相信言论自由，但我也相信我们应该有权评论言论自由。</a:t>
            </a:r>
          </a:p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I believe in freedom of speech, but I believe we should also have the right to 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freedom of speech.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Stockwell Day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无可奉告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是个很好的表达。我经常使用这个表达。</a:t>
            </a:r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comment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' is a splendid expression. I am using it again and again.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Winston Churchill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010" y="1941195"/>
            <a:ext cx="11524615" cy="463550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350" y="2058670"/>
            <a:ext cx="1090866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anose="020F0502020204030204" pitchFamily="34" charset="0"/>
              </a:rPr>
              <a:t>         Zhuang </a:t>
            </a:r>
            <a:r>
              <a:rPr lang="en-US" altLang="zh-CN" sz="2800" dirty="0" err="1">
                <a:latin typeface="Calibri" panose="020F0502020204030204" pitchFamily="34" charset="0"/>
              </a:rPr>
              <a:t>Qiaosheng</a:t>
            </a:r>
            <a:r>
              <a:rPr lang="en-US" altLang="zh-CN" sz="2800" dirty="0">
                <a:latin typeface="Calibri" panose="020F0502020204030204" pitchFamily="34" charset="0"/>
              </a:rPr>
              <a:t> is the most famous wheat (</a:t>
            </a:r>
            <a:r>
              <a:rPr lang="en-US" altLang="zh-CN" sz="2800" dirty="0" err="1">
                <a:latin typeface="Calibri" panose="020F0502020204030204" pitchFamily="34" charset="0"/>
              </a:rPr>
              <a:t>小麦</a:t>
            </a:r>
            <a:r>
              <a:rPr lang="en-US" altLang="zh-CN" sz="2800" dirty="0">
                <a:latin typeface="Calibri" panose="020F0502020204030204" pitchFamily="34" charset="0"/>
              </a:rPr>
              <a:t>) scientist in China. Despite a very difficult situation and poor condition, Zhuang _________ his work in wheat research and has made great achievements, _________much higher grain increase. One of his great discoveries is to _____ the wheat _________ some diseases, which therefore increases the output. Zhuang is also a pioneer in promoting wheat production in Tibet. _________ him, more and more wheat is able to grow there. Zhuang is never _____________ his work and devotes more than six decades to the wheat study. People ________ that he is a hardworking and modest scientist.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1350" y="2864485"/>
            <a:ext cx="17659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focused 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8025" y="3273425"/>
            <a:ext cx="16992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leading to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1050" y="3733165"/>
            <a:ext cx="873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keep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03905" y="3733165"/>
            <a:ext cx="1542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free from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6970" y="4605020"/>
            <a:ext cx="15805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Thanks to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43605" y="5036907"/>
            <a:ext cx="21018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satisfied with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00775" y="5461810"/>
            <a:ext cx="15646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comment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815" y="531495"/>
            <a:ext cx="1152525" cy="133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62432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76243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斗争；拼搏；努力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使变大；伸展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摆脱；除去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因为；所以；因而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输出；出口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遗憾；惋惜 n. 遗憾；懊悔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焦点；中心点 vt. 集中；聚集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减少；减缩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n. 评论；议论 vi. &amp; vt. 表达意见；作出评论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晒黑的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十年；十年期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特级的；超级的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2432" y="1498600"/>
            <a:ext cx="212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struggle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762432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expand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762432" y="23425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rid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762432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therefore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762432" y="31680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export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762432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regret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762432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focus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762432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reduce 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762432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762432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sunburnt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762432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decade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762432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super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66390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66390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产量；输出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庄稼；农作物；产量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饥饿；欲望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（使）饥饿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引起烦恼的；令人不安的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&amp; vi. 循环；流传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n. 战役；战斗；较量 vt. &amp; vi. 搏斗；奋斗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自由；自主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配备；装备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工作；职业；占领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营养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滋养；食物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画底线标出；强调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总结；摘要；概要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6390" y="1492250"/>
            <a:ext cx="2131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66390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crop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66390" y="234251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hunger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66390" y="27978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disturbing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66390" y="3197225"/>
            <a:ext cx="214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circulate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66390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battle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66390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freedom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66390" y="44900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66390" y="4968240"/>
            <a:ext cx="2508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occupation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66390" y="5375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nutrition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66390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underline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66390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summary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15161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15161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502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饥饿 v. （使）饥饿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_________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饥饿的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引起烦恼的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________    v.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打扰；干扰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使变大；伸展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n.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扩张；膨胀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循环；流传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循环；流通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配备；装备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__________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设备；装备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工作；职业；占领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占据；占领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使迷惑；使为难        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    n.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困惑；混淆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遗憾；惋惜 n. 遗憾；懊悔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__________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后悔的；失望的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发现；发觉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发现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vt. 减少；减缩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_________   n. 降低；减少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n. 总结；摘要；概要                 ___________ v . 总结；概述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15161" y="177419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hunger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520" y="17741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hungry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915161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disturbing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346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disturb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915161" y="2733040"/>
            <a:ext cx="181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expand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expansion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915161" y="31934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circulate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520" y="31553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circulation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915161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equip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73735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equipment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915161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occupation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5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occupy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915161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confuse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520" y="443738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confusion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15161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regret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520" y="489775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regretful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915161" y="538734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discovery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520" y="533146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discover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1915161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reduce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37352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reduction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8"/>
          <p:cNvSpPr txBox="1"/>
          <p:nvPr/>
        </p:nvSpPr>
        <p:spPr>
          <a:xfrm>
            <a:off x="1915161" y="627888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summary</a:t>
            </a:r>
          </a:p>
        </p:txBody>
      </p:sp>
      <p:sp>
        <p:nvSpPr>
          <p:cNvPr id="4" name="TextBox 38"/>
          <p:cNvSpPr txBox="1"/>
          <p:nvPr/>
        </p:nvSpPr>
        <p:spPr>
          <a:xfrm>
            <a:off x="7373520" y="627888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summarize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6992321" y="650816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86610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86610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2534124"/>
            <a:ext cx="10058400" cy="327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幸亏；由于；因为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摆脱；除去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对……感到满意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宁愿；宁可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逐渐增强；建立；开发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导致；造成（后果）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使……免受（影响；害等）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________________               集中（注意力、精力等）于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6610" y="2432050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/>
              <a:t>thanks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6610" y="2864546"/>
            <a:ext cx="1997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rid… of 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086610" y="3266950"/>
            <a:ext cx="3429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be satisfied with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086610" y="3683635"/>
            <a:ext cx="346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would rather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086610" y="409736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build up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086610" y="4437094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lead to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086610" y="4838065"/>
            <a:ext cx="407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keep … free from/of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2086610" y="5238750"/>
            <a:ext cx="407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focus 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807210"/>
            <a:ext cx="10451465" cy="48310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dirty="0"/>
              <a:t>____________ a plant that is grown in large quantities, especially as food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the simplest and smallest forms of life.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</a:t>
            </a:r>
            <a:r>
              <a:rPr lang="en-US" altLang="zh-CN"/>
              <a:t>an insect or animal that destroys plants, food, etc.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the process by which living things receive the food necessary for them to grow and be healthy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a collection of information shown in numbers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the legal right of belonging to a particular nation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 </a:t>
            </a:r>
            <a:r>
              <a:rPr lang="en-US" altLang="zh-CN"/>
              <a:t>a job or profession</a:t>
            </a:r>
          </a:p>
          <a:p>
            <a:pPr fontAlgn="auto">
              <a:lnSpc>
                <a:spcPct val="100000"/>
              </a:lnSpc>
            </a:pPr>
            <a:r>
              <a:rPr lang="en-US" altLang="zh-CN"/>
              <a:t>____________  the top layer of the earth in which plants, trees, etc. grow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092325" y="434975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statistic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2107565" y="180721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crop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2048510" y="476694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nationality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019300" y="519811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occupation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2090420" y="259905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bacteria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092325" y="306641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pest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2106930" y="349758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nutrition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2107565" y="562356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soil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3" grpId="0"/>
      <p:bldP spid="4" grpId="0"/>
      <p:bldP spid="18" grpId="0"/>
      <p:bldP spid="19" grpId="0"/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9445" y="2074545"/>
            <a:ext cx="3110865" cy="93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Words related to agricultural products</a:t>
            </a:r>
          </a:p>
        </p:txBody>
      </p:sp>
      <p:sp>
        <p:nvSpPr>
          <p:cNvPr id="9" name="矩形 8"/>
          <p:cNvSpPr/>
          <p:nvPr/>
        </p:nvSpPr>
        <p:spPr>
          <a:xfrm>
            <a:off x="4208780" y="1942465"/>
            <a:ext cx="693356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crops, hybrid, output, sorghum, grain, peanut, production, soybean, chemical, organic, bacteria, pest</a:t>
            </a:r>
          </a:p>
        </p:txBody>
      </p:sp>
      <p:sp>
        <p:nvSpPr>
          <p:cNvPr id="11" name="矩形 10"/>
          <p:cNvSpPr/>
          <p:nvPr/>
        </p:nvSpPr>
        <p:spPr>
          <a:xfrm>
            <a:off x="639445" y="3898265"/>
            <a:ext cx="31108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Methods of agriculture</a:t>
            </a:r>
          </a:p>
        </p:txBody>
      </p:sp>
      <p:sp>
        <p:nvSpPr>
          <p:cNvPr id="12" name="矩形 11"/>
          <p:cNvSpPr/>
          <p:nvPr/>
        </p:nvSpPr>
        <p:spPr>
          <a:xfrm>
            <a:off x="4186555" y="3796030"/>
            <a:ext cx="697738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equip, fertilizer, nutrition, mineral, soil, industrial   </a:t>
            </a:r>
          </a:p>
        </p:txBody>
      </p:sp>
      <p:sp>
        <p:nvSpPr>
          <p:cNvPr id="3" name="矩形 2"/>
          <p:cNvSpPr/>
          <p:nvPr/>
        </p:nvSpPr>
        <p:spPr>
          <a:xfrm>
            <a:off x="639445" y="5221605"/>
            <a:ext cx="3110865" cy="729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Agricultural achievements</a:t>
            </a:r>
          </a:p>
        </p:txBody>
      </p:sp>
      <p:sp>
        <p:nvSpPr>
          <p:cNvPr id="4" name="矩形 3"/>
          <p:cNvSpPr/>
          <p:nvPr/>
        </p:nvSpPr>
        <p:spPr>
          <a:xfrm>
            <a:off x="4208780" y="5221605"/>
            <a:ext cx="6977380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super, hunger, expand, circulate, thanks to, rid...of, be satisfied with, freedom, export, build up, lead to, reduce, keep … free from/of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2034840"/>
            <a:ext cx="1072134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The _______ for love is much more difficult to remove than the _______ for bread.       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---Mother Teresa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Sometimes by losing a _____ you find a new way to win the war.        ---Donald Trump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Just living is not enough... one must have sunshine, _________, and a little flower.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---Hans Christian Andersen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Never _______ a single defeat with a final defeat.                            ---F. Scott Fitzgerald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The greatest ________ of all time is that a person can change his future by merely changing his attitude.                                                                                   ---Oprah Winfrey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93150" y="2034540"/>
            <a:ext cx="1061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hunger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87115" y="3140075"/>
            <a:ext cx="9074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battle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23125" y="3863249"/>
            <a:ext cx="12446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freedom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25600" y="4927600"/>
            <a:ext cx="11518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confuse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95220" y="5682615"/>
            <a:ext cx="13487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discovery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3500" y="2034540"/>
            <a:ext cx="1061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hunger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8" grpId="0"/>
      <p:bldP spid="9" grpId="0"/>
      <p:bldP spid="11" grpId="0"/>
      <p:bldP spid="1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|3.7|4.2|3.3|5.9|7.5|1.6|7.2|3.1|3.8|4.5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6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2|4.7|6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8|5.4|11.2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1|8.2|2.6|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6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3.2|7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7.7|7|2.9|13.3|8.5|7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2|7.4|3.4|3.9|5.1|2.5|2.4|4.1|4.3|6.3|3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2.1|1.8|2.1|2.2|5.6|3.5|2.4|0.8|1.7|2.1|3.9|2.6|6.2|3.1|5.4|3.6|3.2|3.4|3.8|2.7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2.8|3.6|4.9|3.7|4|5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8|5.4|7.1|5.1|7.6|5.4|7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4|10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.5|9.7|12.4|5.5|5.4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.8|6.1|7|5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4|4.5|5|1.9|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1540</Words>
  <Application>Microsoft Office PowerPoint</Application>
  <PresentationFormat>宽屏</PresentationFormat>
  <Paragraphs>280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136</cp:revision>
  <dcterms:created xsi:type="dcterms:W3CDTF">2017-08-09T01:43:00Z</dcterms:created>
  <dcterms:modified xsi:type="dcterms:W3CDTF">2019-07-09T02:38:30Z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