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256" r:id="rId2"/>
    <p:sldId id="265" r:id="rId3"/>
    <p:sldId id="354" r:id="rId4"/>
    <p:sldId id="349" r:id="rId5"/>
    <p:sldId id="357" r:id="rId6"/>
    <p:sldId id="355" r:id="rId7"/>
    <p:sldId id="356" r:id="rId8"/>
    <p:sldId id="358" r:id="rId9"/>
    <p:sldId id="359" r:id="rId10"/>
    <p:sldId id="361" r:id="rId11"/>
    <p:sldId id="360" r:id="rId12"/>
    <p:sldId id="362" r:id="rId13"/>
    <p:sldId id="363" r:id="rId14"/>
    <p:sldId id="364" r:id="rId15"/>
    <p:sldId id="365" r:id="rId16"/>
    <p:sldId id="366" r:id="rId17"/>
    <p:sldId id="367" r:id="rId18"/>
    <p:sldId id="368" r:id="rId19"/>
    <p:sldId id="391" r:id="rId20"/>
    <p:sldId id="369" r:id="rId21"/>
    <p:sldId id="370" r:id="rId22"/>
    <p:sldId id="371" r:id="rId23"/>
    <p:sldId id="372" r:id="rId24"/>
    <p:sldId id="373" r:id="rId25"/>
    <p:sldId id="374" r:id="rId26"/>
    <p:sldId id="375" r:id="rId27"/>
    <p:sldId id="376" r:id="rId28"/>
    <p:sldId id="377" r:id="rId29"/>
    <p:sldId id="378" r:id="rId30"/>
    <p:sldId id="380" r:id="rId31"/>
    <p:sldId id="392" r:id="rId32"/>
    <p:sldId id="382" r:id="rId33"/>
    <p:sldId id="383" r:id="rId34"/>
    <p:sldId id="384" r:id="rId35"/>
    <p:sldId id="385" r:id="rId36"/>
    <p:sldId id="386" r:id="rId37"/>
    <p:sldId id="390" r:id="rId38"/>
    <p:sldId id="387" r:id="rId39"/>
    <p:sldId id="388" r:id="rId40"/>
    <p:sldId id="389" r:id="rId41"/>
    <p:sldId id="280"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8468"/>
    <a:srgbClr val="1D4B1C"/>
    <a:srgbClr val="03B25E"/>
    <a:srgbClr val="0B9764"/>
    <a:srgbClr val="F4F9F5"/>
    <a:srgbClr val="4BB08C"/>
    <a:srgbClr val="F8FAF9"/>
    <a:srgbClr val="EEF7F2"/>
    <a:srgbClr val="DCEFE7"/>
    <a:srgbClr val="E7F2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82" autoAdjust="0"/>
    <p:restoredTop sz="86406" autoAdjust="0"/>
  </p:normalViewPr>
  <p:slideViewPr>
    <p:cSldViewPr snapToGrid="0" showGuides="1">
      <p:cViewPr varScale="1">
        <p:scale>
          <a:sx n="104" d="100"/>
          <a:sy n="104" d="100"/>
        </p:scale>
        <p:origin x="800" y="2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2019/7/31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2019/7/31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2019/7/31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2019/7/31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2019/7/31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2019/7/31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2019/7/31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2019/7/31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15AC8B-95B6-45DB-8114-546E2664D038}" type="datetimeFigureOut">
              <a:rPr lang="zh-CN" altLang="en-US" smtClean="0"/>
              <a:t>2019/7/31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15AC8B-95B6-45DB-8114-546E2664D038}" type="datetimeFigureOut">
              <a:rPr lang="zh-CN" altLang="en-US" smtClean="0"/>
              <a:t>2019/7/31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15AC8B-95B6-45DB-8114-546E2664D038}" type="datetimeFigureOut">
              <a:rPr lang="zh-CN" altLang="en-US" smtClean="0"/>
              <a:t>2019/7/31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2019/7/31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2019/7/31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B628663-7D1B-4B29-91AD-B6BBBE03A32E}"/>
              </a:ext>
            </a:extLst>
          </p:cNvPr>
          <p:cNvPicPr>
            <a:picLocks noChangeAspect="1"/>
          </p:cNvPicPr>
          <p:nvPr userDrawn="1"/>
        </p:nvPicPr>
        <p:blipFill>
          <a:blip r:embed="rId13"/>
          <a:stretch>
            <a:fillRect/>
          </a:stretch>
        </p:blipFill>
        <p:spPr>
          <a:xfrm>
            <a:off x="10124660" y="0"/>
            <a:ext cx="2067339" cy="1429789"/>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5AC8B-95B6-45DB-8114-546E2664D038}" type="datetimeFigureOut">
              <a:rPr lang="zh-CN" altLang="en-US" smtClean="0"/>
              <a:t>2019/7/31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5A729-F40E-4836-82E8-4A692D72DAD5}" type="slidenum">
              <a:rPr lang="zh-CN" altLang="en-US" smtClean="0"/>
              <a:t>‹#›</a:t>
            </a:fld>
            <a:endParaRPr lang="zh-CN" altLang="en-US"/>
          </a:p>
        </p:txBody>
      </p:sp>
      <p:pic>
        <p:nvPicPr>
          <p:cNvPr id="8" name="图片 7">
            <a:extLst>
              <a:ext uri="{FF2B5EF4-FFF2-40B4-BE49-F238E27FC236}">
                <a16:creationId xmlns:a16="http://schemas.microsoft.com/office/drawing/2014/main" id="{93705431-DCA8-40EE-AF74-F7544CAA604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596745" y="230188"/>
            <a:ext cx="3334236" cy="10789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2" name="原创设计师QQ：598969553              _2"/>
          <p:cNvSpPr txBox="1"/>
          <p:nvPr/>
        </p:nvSpPr>
        <p:spPr>
          <a:xfrm>
            <a:off x="6232521" y="5655553"/>
            <a:ext cx="5922384" cy="584775"/>
          </a:xfrm>
          <a:prstGeom prst="rect">
            <a:avLst/>
          </a:prstGeom>
          <a:noFill/>
        </p:spPr>
        <p:txBody>
          <a:bodyPr wrap="square" rtlCol="0">
            <a:spAutoFit/>
          </a:bodyPr>
          <a:lstStyle/>
          <a:p>
            <a:pPr algn="ctr"/>
            <a:r>
              <a:rPr lang="zh-CN" altLang="en-US" sz="3200" spc="300" dirty="0">
                <a:solidFill>
                  <a:srgbClr val="0B9764"/>
                </a:solidFill>
                <a:latin typeface="Comic Sans MS" panose="030F0702030302020204" charset="0"/>
                <a:ea typeface="微软雅黑" panose="020B0503020204020204" pitchFamily="34" charset="-122"/>
                <a:cs typeface="Comic Sans MS" panose="030F0702030302020204" charset="0"/>
              </a:rPr>
              <a:t>溯恩英语编辑部</a:t>
            </a:r>
            <a:endParaRPr lang="zh-CN" altLang="zh-CN" sz="3200" spc="300" dirty="0">
              <a:solidFill>
                <a:srgbClr val="0B9764"/>
              </a:solidFill>
              <a:latin typeface="Comic Sans MS" panose="030F0702030302020204" charset="0"/>
              <a:ea typeface="微软雅黑" panose="020B0503020204020204" pitchFamily="34" charset="-122"/>
              <a:cs typeface="Comic Sans MS" panose="030F0702030302020204" charset="0"/>
            </a:endParaRPr>
          </a:p>
        </p:txBody>
      </p:sp>
      <p:sp>
        <p:nvSpPr>
          <p:cNvPr id="5" name="矩形 4"/>
          <p:cNvSpPr/>
          <p:nvPr/>
        </p:nvSpPr>
        <p:spPr>
          <a:xfrm>
            <a:off x="1649943" y="708193"/>
            <a:ext cx="4088249" cy="600229"/>
          </a:xfrm>
          <a:prstGeom prst="rect">
            <a:avLst/>
          </a:prstGeom>
        </p:spPr>
        <p:txBody>
          <a:bodyPr wrap="square">
            <a:spAutoFit/>
          </a:bodyPr>
          <a:lstStyle/>
          <a:p>
            <a:pPr algn="ctr">
              <a:lnSpc>
                <a:spcPct val="130000"/>
              </a:lnSpc>
            </a:pPr>
            <a:r>
              <a:rPr lang="en-US" altLang="zh-CN" sz="2800" b="1" dirty="0">
                <a:solidFill>
                  <a:schemeClr val="tx1">
                    <a:lumMod val="65000"/>
                    <a:lumOff val="35000"/>
                  </a:schemeClr>
                </a:solidFill>
                <a:cs typeface="+mn-ea"/>
                <a:sym typeface="+mn-lt"/>
              </a:rPr>
              <a:t>TED</a:t>
            </a:r>
            <a:r>
              <a:rPr lang="zh-CN" altLang="en-US" sz="2800" b="1" dirty="0">
                <a:solidFill>
                  <a:schemeClr val="tx1">
                    <a:lumMod val="65000"/>
                    <a:lumOff val="35000"/>
                  </a:schemeClr>
                </a:solidFill>
                <a:cs typeface="+mn-ea"/>
                <a:sym typeface="+mn-lt"/>
              </a:rPr>
              <a:t>演讲 </a:t>
            </a:r>
            <a:r>
              <a:rPr lang="en-US" altLang="zh-CN" sz="2800" b="1" dirty="0">
                <a:solidFill>
                  <a:schemeClr val="tx1">
                    <a:lumMod val="65000"/>
                    <a:lumOff val="35000"/>
                  </a:schemeClr>
                </a:solidFill>
                <a:cs typeface="+mn-ea"/>
                <a:sym typeface="+mn-lt"/>
              </a:rPr>
              <a:t>— </a:t>
            </a:r>
            <a:r>
              <a:rPr lang="zh-CN" altLang="en-US" sz="2800" b="1" dirty="0">
                <a:solidFill>
                  <a:schemeClr val="tx1">
                    <a:lumMod val="65000"/>
                    <a:lumOff val="35000"/>
                  </a:schemeClr>
                </a:solidFill>
                <a:cs typeface="+mn-ea"/>
                <a:sym typeface="+mn-lt"/>
              </a:rPr>
              <a:t>李世默</a:t>
            </a:r>
          </a:p>
        </p:txBody>
      </p:sp>
      <p:sp>
        <p:nvSpPr>
          <p:cNvPr id="3" name="原创设计师QQ：598969553              _2"/>
          <p:cNvSpPr txBox="1"/>
          <p:nvPr/>
        </p:nvSpPr>
        <p:spPr>
          <a:xfrm>
            <a:off x="2389032" y="1429789"/>
            <a:ext cx="8318724" cy="2587888"/>
          </a:xfrm>
          <a:prstGeom prst="rect">
            <a:avLst/>
          </a:prstGeom>
          <a:noFill/>
        </p:spPr>
        <p:txBody>
          <a:bodyPr wrap="square" rtlCol="0">
            <a:spAutoFit/>
          </a:bodyPr>
          <a:lstStyle/>
          <a:p>
            <a:r>
              <a:rPr lang="en-US" altLang="zh-CN" sz="7200" b="1" spc="300" dirty="0">
                <a:solidFill>
                  <a:srgbClr val="0B9764"/>
                </a:solidFill>
                <a:latin typeface="MV Boli" panose="02000500030200090000" pitchFamily="2" charset="0"/>
                <a:ea typeface="微软雅黑" panose="020B0503020204020204" pitchFamily="34" charset="-122"/>
                <a:cs typeface="MV Boli" panose="02000500030200090000" pitchFamily="2" charset="0"/>
              </a:rPr>
              <a:t>C</a:t>
            </a:r>
            <a:r>
              <a:rPr lang="en-US" altLang="zh-CN" sz="4800" b="1" spc="300" dirty="0">
                <a:solidFill>
                  <a:srgbClr val="0B9764"/>
                </a:solidFill>
                <a:latin typeface="MV Boli" panose="02000500030200090000" pitchFamily="2" charset="0"/>
                <a:ea typeface="微软雅黑" panose="020B0503020204020204" pitchFamily="34" charset="-122"/>
                <a:cs typeface="MV Boli" panose="02000500030200090000" pitchFamily="2" charset="0"/>
              </a:rPr>
              <a:t>hina and </a:t>
            </a:r>
          </a:p>
          <a:p>
            <a:r>
              <a:rPr lang="en-US" altLang="zh-CN" sz="3800" b="1" spc="300" dirty="0">
                <a:solidFill>
                  <a:srgbClr val="0B9764"/>
                </a:solidFill>
                <a:latin typeface="MV Boli" panose="02000500030200090000" pitchFamily="2" charset="0"/>
                <a:ea typeface="微软雅黑" panose="020B0503020204020204" pitchFamily="34" charset="-122"/>
                <a:cs typeface="MV Boli" panose="02000500030200090000" pitchFamily="2" charset="0"/>
              </a:rPr>
              <a:t>the End of Meta-Narratives</a:t>
            </a:r>
          </a:p>
          <a:p>
            <a:pPr>
              <a:lnSpc>
                <a:spcPts val="1700"/>
              </a:lnSpc>
            </a:pPr>
            <a:r>
              <a:rPr lang="en-US" altLang="zh-CN" sz="3800" b="1" spc="300" dirty="0">
                <a:solidFill>
                  <a:srgbClr val="0B9764"/>
                </a:solidFill>
                <a:latin typeface="Comic Sans MS" panose="030F0702030302020204" charset="0"/>
                <a:ea typeface="微软雅黑" panose="020B0503020204020204" pitchFamily="34" charset="-122"/>
                <a:cs typeface="Comic Sans MS" panose="030F0702030302020204" charset="0"/>
              </a:rPr>
              <a:t> </a:t>
            </a:r>
          </a:p>
          <a:p>
            <a:r>
              <a:rPr lang="zh-CN" altLang="en-US" sz="3800" b="1" spc="300" dirty="0">
                <a:solidFill>
                  <a:srgbClr val="0B9764"/>
                </a:solidFill>
                <a:latin typeface="Comic Sans MS" panose="030F0702030302020204" charset="0"/>
                <a:ea typeface="微软雅黑" panose="020B0503020204020204" pitchFamily="34" charset="-122"/>
                <a:cs typeface="Comic Sans MS" panose="030F0702030302020204" charset="0"/>
              </a:rPr>
              <a:t>   中国崛起与“元叙事”终结</a:t>
            </a:r>
            <a:endParaRPr lang="en-US" altLang="zh-CN" sz="3800" b="1" spc="300" dirty="0">
              <a:solidFill>
                <a:srgbClr val="0B9764"/>
              </a:solidFill>
              <a:latin typeface="Comic Sans MS" panose="030F0702030302020204" charset="0"/>
              <a:ea typeface="微软雅黑" panose="020B0503020204020204" pitchFamily="34" charset="-122"/>
              <a:cs typeface="Comic Sans MS" panose="030F0702030302020204" charset="0"/>
            </a:endParaRPr>
          </a:p>
        </p:txBody>
      </p:sp>
      <p:pic>
        <p:nvPicPr>
          <p:cNvPr id="4" name="图片 3">
            <a:extLst>
              <a:ext uri="{FF2B5EF4-FFF2-40B4-BE49-F238E27FC236}">
                <a16:creationId xmlns:a16="http://schemas.microsoft.com/office/drawing/2014/main" id="{502439F3-8172-4B8F-9FEE-E5F02C1724D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p:blipFill>
        <p:spPr>
          <a:xfrm>
            <a:off x="5738193" y="4812590"/>
            <a:ext cx="1826937" cy="1685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800"/>
                            </p:stCondLst>
                            <p:childTnLst>
                              <p:par>
                                <p:cTn id="10" presetID="23" presetClass="entr" presetSubtype="32"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4*#ppt_w"/>
                                          </p:val>
                                        </p:tav>
                                        <p:tav tm="100000">
                                          <p:val>
                                            <p:strVal val="#ppt_w"/>
                                          </p:val>
                                        </p:tav>
                                      </p:tavLst>
                                    </p:anim>
                                    <p:anim calcmode="lin" valueType="num">
                                      <p:cBhvr>
                                        <p:cTn id="13"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319559" y="1074280"/>
            <a:ext cx="11707209" cy="1569660"/>
          </a:xfrm>
          <a:prstGeom prst="rect">
            <a:avLst/>
          </a:prstGeom>
        </p:spPr>
        <p:txBody>
          <a:bodyPr wrap="square">
            <a:spAutoFit/>
          </a:bodyPr>
          <a:lstStyle/>
          <a:p>
            <a:r>
              <a:rPr lang="en-US" altLang="zh-CN" sz="2400" b="1" dirty="0"/>
              <a:t>     Because they are all rational, once </a:t>
            </a:r>
            <a:r>
              <a:rPr lang="en-US" altLang="zh-CN" sz="2400" b="1" u="sng" dirty="0"/>
              <a:t>                </a:t>
            </a:r>
            <a:r>
              <a:rPr lang="en-US" altLang="zh-CN" sz="2400" b="1" dirty="0"/>
              <a:t> the vote they produce good government and live happily ever after – paradise on earth. Sooner or later, electoral democracy will be the only political system for all countries and all peoples, </a:t>
            </a:r>
            <a:r>
              <a:rPr lang="en-US" altLang="zh-CN" sz="2400" b="1" u="sng" dirty="0"/>
              <a:t>                 </a:t>
            </a:r>
            <a:r>
              <a:rPr lang="en-US" altLang="zh-CN" sz="2400" b="1" dirty="0"/>
              <a:t> a free market to make them all rich.    </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342433" y="2690350"/>
            <a:ext cx="11396682" cy="1569660"/>
          </a:xfrm>
          <a:prstGeom prst="rect">
            <a:avLst/>
          </a:prstGeom>
        </p:spPr>
        <p:txBody>
          <a:bodyPr wrap="square">
            <a:spAutoFit/>
          </a:bodyPr>
          <a:lstStyle/>
          <a:p>
            <a:r>
              <a:rPr lang="zh-CN" altLang="en-US" sz="2400" b="1" dirty="0">
                <a:solidFill>
                  <a:prstClr val="black"/>
                </a:solidFill>
              </a:rPr>
              <a:t>     因为每一个个人都是理性的，一旦有了权选举，必然会选出好政府，随后就可以在好政府的领导下，过上幸福的生活，相当于实现大同社会</a:t>
            </a:r>
            <a:r>
              <a:rPr lang="en-US" altLang="zh-CN" sz="2400" b="1" dirty="0">
                <a:solidFill>
                  <a:prstClr val="black"/>
                </a:solidFill>
              </a:rPr>
              <a:t>——</a:t>
            </a:r>
            <a:r>
              <a:rPr lang="zh-CN" altLang="en-US" sz="2400" b="1" dirty="0">
                <a:solidFill>
                  <a:prstClr val="black"/>
                </a:solidFill>
              </a:rPr>
              <a:t>又是一个人间天堂。选举民主制将成为所有国家和民族唯一的政治制度，再加上一个自由放任的市场让他们发财。</a:t>
            </a:r>
            <a:endParaRPr lang="zh-CN" altLang="en-US" dirty="0"/>
          </a:p>
        </p:txBody>
      </p:sp>
      <p:sp>
        <p:nvSpPr>
          <p:cNvPr id="2" name="矩形 1">
            <a:extLst>
              <a:ext uri="{FF2B5EF4-FFF2-40B4-BE49-F238E27FC236}">
                <a16:creationId xmlns:a16="http://schemas.microsoft.com/office/drawing/2014/main" id="{EC50BF47-EFF0-4B3F-B090-FA5141E16B3F}"/>
              </a:ext>
            </a:extLst>
          </p:cNvPr>
          <p:cNvSpPr/>
          <p:nvPr/>
        </p:nvSpPr>
        <p:spPr>
          <a:xfrm>
            <a:off x="5303694" y="1074280"/>
            <a:ext cx="869469" cy="461665"/>
          </a:xfrm>
          <a:prstGeom prst="rect">
            <a:avLst/>
          </a:prstGeom>
        </p:spPr>
        <p:txBody>
          <a:bodyPr wrap="none">
            <a:spAutoFit/>
          </a:bodyPr>
          <a:lstStyle/>
          <a:p>
            <a:r>
              <a:rPr lang="en-US" altLang="zh-CN" sz="2400" b="1" dirty="0">
                <a:solidFill>
                  <a:srgbClr val="508468"/>
                </a:solidFill>
              </a:rPr>
              <a:t>given</a:t>
            </a:r>
            <a:endParaRPr lang="zh-CN" altLang="en-US" dirty="0">
              <a:solidFill>
                <a:srgbClr val="508468"/>
              </a:solidFill>
            </a:endParaRPr>
          </a:p>
        </p:txBody>
      </p:sp>
      <p:sp>
        <p:nvSpPr>
          <p:cNvPr id="5" name="矩形 4">
            <a:extLst>
              <a:ext uri="{FF2B5EF4-FFF2-40B4-BE49-F238E27FC236}">
                <a16:creationId xmlns:a16="http://schemas.microsoft.com/office/drawing/2014/main" id="{55B6F1A7-B3F2-4E8E-8F5F-FC40D85E8E0D}"/>
              </a:ext>
            </a:extLst>
          </p:cNvPr>
          <p:cNvSpPr/>
          <p:nvPr/>
        </p:nvSpPr>
        <p:spPr>
          <a:xfrm>
            <a:off x="1647385" y="5692050"/>
            <a:ext cx="6096000" cy="646331"/>
          </a:xfrm>
          <a:prstGeom prst="rect">
            <a:avLst/>
          </a:prstGeom>
          <a:ln>
            <a:solidFill>
              <a:srgbClr val="92D050"/>
            </a:solidFill>
          </a:ln>
        </p:spPr>
        <p:txBody>
          <a:bodyPr>
            <a:spAutoFit/>
          </a:bodyPr>
          <a:lstStyle/>
          <a:p>
            <a:r>
              <a:rPr lang="pt-BR" altLang="zh-CN" b="1" dirty="0"/>
              <a:t>electoral </a:t>
            </a:r>
            <a:r>
              <a:rPr lang="zh-CN" altLang="pt-BR" b="1" dirty="0"/>
              <a:t> </a:t>
            </a:r>
            <a:r>
              <a:rPr lang="pt-BR" altLang="zh-CN" b="1" dirty="0"/>
              <a:t>/ɪ'lektərəl/ </a:t>
            </a:r>
            <a:r>
              <a:rPr lang="en-US" altLang="zh-CN" b="1" dirty="0"/>
              <a:t>adj. </a:t>
            </a:r>
            <a:r>
              <a:rPr lang="zh-CN" altLang="en-US" b="1" dirty="0"/>
              <a:t>选举的；选举人的</a:t>
            </a:r>
            <a:endParaRPr lang="en-US" altLang="zh-CN" b="1" dirty="0"/>
          </a:p>
          <a:p>
            <a:r>
              <a:rPr lang="en-US" altLang="zh-CN" b="1" dirty="0"/>
              <a:t>democracy </a:t>
            </a:r>
            <a:r>
              <a:rPr lang="zh-CN" altLang="en-US" b="1" dirty="0"/>
              <a:t> </a:t>
            </a:r>
            <a:r>
              <a:rPr lang="en-US" altLang="zh-CN" b="1" dirty="0"/>
              <a:t>/</a:t>
            </a:r>
            <a:r>
              <a:rPr lang="en-US" altLang="zh-CN" b="1" dirty="0" err="1"/>
              <a:t>dɪ'mɒkrəsɪ</a:t>
            </a:r>
            <a:r>
              <a:rPr lang="en-US" altLang="zh-CN" b="1" dirty="0"/>
              <a:t>/ n. </a:t>
            </a:r>
            <a:r>
              <a:rPr lang="zh-CN" altLang="en-US" b="1" dirty="0"/>
              <a:t>民主，民主主义；民主政治</a:t>
            </a:r>
            <a:endParaRPr lang="en-US" altLang="zh-CN" b="1" dirty="0"/>
          </a:p>
        </p:txBody>
      </p:sp>
      <p:sp>
        <p:nvSpPr>
          <p:cNvPr id="8" name="矩形 7">
            <a:extLst>
              <a:ext uri="{FF2B5EF4-FFF2-40B4-BE49-F238E27FC236}">
                <a16:creationId xmlns:a16="http://schemas.microsoft.com/office/drawing/2014/main" id="{24B4C62E-B237-456C-A023-547D0ACCD1C0}"/>
              </a:ext>
            </a:extLst>
          </p:cNvPr>
          <p:cNvSpPr/>
          <p:nvPr/>
        </p:nvSpPr>
        <p:spPr>
          <a:xfrm>
            <a:off x="7861978" y="1815443"/>
            <a:ext cx="761747" cy="461665"/>
          </a:xfrm>
          <a:prstGeom prst="rect">
            <a:avLst/>
          </a:prstGeom>
        </p:spPr>
        <p:txBody>
          <a:bodyPr wrap="none">
            <a:spAutoFit/>
          </a:bodyPr>
          <a:lstStyle/>
          <a:p>
            <a:r>
              <a:rPr lang="en-US" altLang="zh-CN" sz="2400" b="1" dirty="0">
                <a:solidFill>
                  <a:srgbClr val="508468"/>
                </a:solidFill>
              </a:rPr>
              <a:t>with</a:t>
            </a:r>
            <a:endParaRPr lang="zh-CN" altLang="en-US" dirty="0">
              <a:solidFill>
                <a:srgbClr val="508468"/>
              </a:solidFill>
            </a:endParaRPr>
          </a:p>
        </p:txBody>
      </p:sp>
    </p:spTree>
    <p:extLst>
      <p:ext uri="{BB962C8B-B14F-4D97-AF65-F5344CB8AC3E}">
        <p14:creationId xmlns:p14="http://schemas.microsoft.com/office/powerpoint/2010/main" val="149001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216345" y="1077380"/>
            <a:ext cx="11707209" cy="2308324"/>
          </a:xfrm>
          <a:prstGeom prst="rect">
            <a:avLst/>
          </a:prstGeom>
        </p:spPr>
        <p:txBody>
          <a:bodyPr wrap="square">
            <a:spAutoFit/>
          </a:bodyPr>
          <a:lstStyle/>
          <a:p>
            <a:r>
              <a:rPr lang="en-US" altLang="zh-CN" sz="2400" b="1" dirty="0"/>
              <a:t>    But before we get there, however, we </a:t>
            </a:r>
            <a:r>
              <a:rPr lang="en-US" altLang="zh-CN" sz="2400" b="1" u="sng" dirty="0"/>
              <a:t>                               </a:t>
            </a:r>
            <a:r>
              <a:rPr lang="en-US" altLang="zh-CN" sz="2400" b="1" dirty="0"/>
              <a:t> a struggle of good </a:t>
            </a:r>
            <a:r>
              <a:rPr lang="en-US" altLang="zh-CN" sz="2400" b="1" u="sng" dirty="0"/>
              <a:t>                 </a:t>
            </a:r>
            <a:r>
              <a:rPr lang="en-US" altLang="zh-CN" sz="2400" b="1" dirty="0"/>
              <a:t> evil. Good </a:t>
            </a:r>
            <a:r>
              <a:rPr lang="en-US" altLang="zh-CN" sz="2400" b="1" u="sng" dirty="0"/>
              <a:t>                       </a:t>
            </a:r>
            <a:r>
              <a:rPr lang="en-US" altLang="zh-CN" sz="2400" b="1" dirty="0"/>
              <a:t> those who are democracies charged with the mission of spreading it around the globe, sometimes by force, against the evil of those who do not hold elections.</a:t>
            </a:r>
          </a:p>
          <a:p>
            <a:r>
              <a:rPr lang="en-US" altLang="zh-CN" sz="2400" b="1" dirty="0"/>
              <a:t>    A new world order.. </a:t>
            </a:r>
            <a:endParaRPr lang="zh-CN" altLang="en-US" sz="2400" b="1" dirty="0"/>
          </a:p>
          <a:p>
            <a:r>
              <a:rPr lang="en-US" altLang="zh-CN" sz="2400" b="1" dirty="0"/>
              <a:t>    ending tyranny of our world... </a:t>
            </a:r>
            <a:endParaRPr lang="zh-CN" altLang="en-US" sz="2400" b="1" dirty="0"/>
          </a:p>
          <a:p>
            <a:r>
              <a:rPr lang="en-US" altLang="zh-CN" sz="2400" b="1" dirty="0"/>
              <a:t>    A single standard for all...Who would hold power. </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828800" y="3360748"/>
            <a:ext cx="10052686" cy="2308324"/>
          </a:xfrm>
          <a:prstGeom prst="rect">
            <a:avLst/>
          </a:prstGeom>
        </p:spPr>
        <p:txBody>
          <a:bodyPr wrap="square">
            <a:spAutoFit/>
          </a:bodyPr>
          <a:lstStyle/>
          <a:p>
            <a:r>
              <a:rPr lang="zh-CN" altLang="en-US" sz="2400" b="1" dirty="0">
                <a:solidFill>
                  <a:prstClr val="black"/>
                </a:solidFill>
              </a:rPr>
              <a:t>     当然，在实现这个目标之前，我们必须投身于正义与邪恶的斗争，即正义的民主与邪恶的不民主之间的斗争。前者肩负着在全世界推动民主的使命，必要时甚至可以动用武力，来打击那些不投票不选举的邪恶势力。</a:t>
            </a:r>
            <a:endParaRPr lang="en-US" altLang="zh-CN" sz="2400" b="1" dirty="0">
              <a:solidFill>
                <a:prstClr val="black"/>
              </a:solidFill>
            </a:endParaRPr>
          </a:p>
          <a:p>
            <a:r>
              <a:rPr lang="zh-CN" altLang="en-US" sz="2400" b="1" dirty="0">
                <a:solidFill>
                  <a:prstClr val="black"/>
                </a:solidFill>
              </a:rPr>
              <a:t>     老布什：一个新的社会秩序</a:t>
            </a:r>
            <a:endParaRPr lang="en-US" altLang="zh-CN" sz="2400" b="1" dirty="0">
              <a:solidFill>
                <a:prstClr val="black"/>
              </a:solidFill>
            </a:endParaRPr>
          </a:p>
          <a:p>
            <a:r>
              <a:rPr lang="zh-CN" altLang="en-US" sz="2400" b="1" dirty="0">
                <a:solidFill>
                  <a:prstClr val="black"/>
                </a:solidFill>
              </a:rPr>
              <a:t>     小布什：停止世界专横暴政</a:t>
            </a:r>
            <a:endParaRPr lang="en-US" altLang="zh-CN" sz="2400" b="1" dirty="0">
              <a:solidFill>
                <a:prstClr val="black"/>
              </a:solidFill>
            </a:endParaRPr>
          </a:p>
          <a:p>
            <a:r>
              <a:rPr lang="zh-CN" altLang="en-US" sz="2400" b="1" dirty="0">
                <a:solidFill>
                  <a:prstClr val="black"/>
                </a:solidFill>
              </a:rPr>
              <a:t>     奥巴马：所有执政者的金科玉律</a:t>
            </a:r>
          </a:p>
        </p:txBody>
      </p:sp>
      <p:sp>
        <p:nvSpPr>
          <p:cNvPr id="2" name="矩形 1">
            <a:extLst>
              <a:ext uri="{FF2B5EF4-FFF2-40B4-BE49-F238E27FC236}">
                <a16:creationId xmlns:a16="http://schemas.microsoft.com/office/drawing/2014/main" id="{82D0204B-40CB-4F30-8C45-9072780B7A5A}"/>
              </a:ext>
            </a:extLst>
          </p:cNvPr>
          <p:cNvSpPr/>
          <p:nvPr/>
        </p:nvSpPr>
        <p:spPr>
          <a:xfrm>
            <a:off x="9973390" y="1056731"/>
            <a:ext cx="1097673" cy="461665"/>
          </a:xfrm>
          <a:prstGeom prst="rect">
            <a:avLst/>
          </a:prstGeom>
        </p:spPr>
        <p:txBody>
          <a:bodyPr wrap="none">
            <a:spAutoFit/>
          </a:bodyPr>
          <a:lstStyle/>
          <a:p>
            <a:r>
              <a:rPr lang="en-US" altLang="zh-CN" sz="2400" b="1" dirty="0">
                <a:solidFill>
                  <a:srgbClr val="508468"/>
                </a:solidFill>
              </a:rPr>
              <a:t>against</a:t>
            </a:r>
            <a:endParaRPr lang="zh-CN" altLang="en-US" dirty="0">
              <a:solidFill>
                <a:srgbClr val="508468"/>
              </a:solidFill>
            </a:endParaRPr>
          </a:p>
        </p:txBody>
      </p:sp>
      <p:sp>
        <p:nvSpPr>
          <p:cNvPr id="5" name="矩形 4">
            <a:extLst>
              <a:ext uri="{FF2B5EF4-FFF2-40B4-BE49-F238E27FC236}">
                <a16:creationId xmlns:a16="http://schemas.microsoft.com/office/drawing/2014/main" id="{9924D3B3-7D25-4BB0-8354-EADD4D220940}"/>
              </a:ext>
            </a:extLst>
          </p:cNvPr>
          <p:cNvSpPr/>
          <p:nvPr/>
        </p:nvSpPr>
        <p:spPr>
          <a:xfrm>
            <a:off x="5427197" y="1067441"/>
            <a:ext cx="2121863" cy="461665"/>
          </a:xfrm>
          <a:prstGeom prst="rect">
            <a:avLst/>
          </a:prstGeom>
        </p:spPr>
        <p:txBody>
          <a:bodyPr wrap="none">
            <a:spAutoFit/>
          </a:bodyPr>
          <a:lstStyle/>
          <a:p>
            <a:r>
              <a:rPr lang="en-US" altLang="zh-CN" sz="2400" b="1" dirty="0">
                <a:solidFill>
                  <a:srgbClr val="508468"/>
                </a:solidFill>
              </a:rPr>
              <a:t>are engaged in </a:t>
            </a:r>
            <a:endParaRPr lang="zh-CN" altLang="en-US" dirty="0">
              <a:solidFill>
                <a:srgbClr val="508468"/>
              </a:solidFill>
            </a:endParaRPr>
          </a:p>
        </p:txBody>
      </p:sp>
      <p:sp>
        <p:nvSpPr>
          <p:cNvPr id="8" name="矩形 7">
            <a:extLst>
              <a:ext uri="{FF2B5EF4-FFF2-40B4-BE49-F238E27FC236}">
                <a16:creationId xmlns:a16="http://schemas.microsoft.com/office/drawing/2014/main" id="{EA5946FA-CBEB-4124-8BCC-BFABA7A9F7AE}"/>
              </a:ext>
            </a:extLst>
          </p:cNvPr>
          <p:cNvSpPr/>
          <p:nvPr/>
        </p:nvSpPr>
        <p:spPr>
          <a:xfrm>
            <a:off x="1120937" y="1425160"/>
            <a:ext cx="1587486" cy="461665"/>
          </a:xfrm>
          <a:prstGeom prst="rect">
            <a:avLst/>
          </a:prstGeom>
        </p:spPr>
        <p:txBody>
          <a:bodyPr wrap="none">
            <a:spAutoFit/>
          </a:bodyPr>
          <a:lstStyle/>
          <a:p>
            <a:r>
              <a:rPr lang="en-US" altLang="zh-CN" sz="2400" b="1" dirty="0">
                <a:solidFill>
                  <a:srgbClr val="508468"/>
                </a:solidFill>
              </a:rPr>
              <a:t>belongs to </a:t>
            </a:r>
            <a:endParaRPr lang="zh-CN" altLang="en-US" dirty="0">
              <a:solidFill>
                <a:srgbClr val="508468"/>
              </a:solidFill>
            </a:endParaRPr>
          </a:p>
        </p:txBody>
      </p:sp>
      <p:sp>
        <p:nvSpPr>
          <p:cNvPr id="17" name="矩形 16">
            <a:extLst>
              <a:ext uri="{FF2B5EF4-FFF2-40B4-BE49-F238E27FC236}">
                <a16:creationId xmlns:a16="http://schemas.microsoft.com/office/drawing/2014/main" id="{6936732D-ECF9-4E1E-9C18-17117DA0E9D1}"/>
              </a:ext>
            </a:extLst>
          </p:cNvPr>
          <p:cNvSpPr/>
          <p:nvPr/>
        </p:nvSpPr>
        <p:spPr>
          <a:xfrm>
            <a:off x="1630136" y="5753563"/>
            <a:ext cx="7407847" cy="923330"/>
          </a:xfrm>
          <a:prstGeom prst="rect">
            <a:avLst/>
          </a:prstGeom>
          <a:ln>
            <a:solidFill>
              <a:srgbClr val="92D050"/>
            </a:solidFill>
          </a:ln>
        </p:spPr>
        <p:txBody>
          <a:bodyPr wrap="square">
            <a:spAutoFit/>
          </a:bodyPr>
          <a:lstStyle/>
          <a:p>
            <a:r>
              <a:rPr lang="en-US" altLang="zh-CN" b="1" dirty="0"/>
              <a:t>be charged with </a:t>
            </a:r>
            <a:r>
              <a:rPr lang="zh-CN" altLang="en-US" b="1" dirty="0"/>
              <a:t>承担，被控告；充满</a:t>
            </a:r>
            <a:endParaRPr lang="en-US" altLang="zh-CN" b="1" dirty="0"/>
          </a:p>
          <a:p>
            <a:r>
              <a:rPr lang="pt-BR" altLang="zh-CN" b="1" dirty="0"/>
              <a:t>mission </a:t>
            </a:r>
            <a:r>
              <a:rPr lang="zh-CN" altLang="pt-BR" b="1" dirty="0"/>
              <a:t> </a:t>
            </a:r>
            <a:r>
              <a:rPr lang="pt-BR" altLang="zh-CN" b="1" dirty="0"/>
              <a:t>/‘mɪʃən/ </a:t>
            </a:r>
            <a:r>
              <a:rPr lang="en-US" altLang="zh-CN" b="1" dirty="0"/>
              <a:t>n. </a:t>
            </a:r>
            <a:r>
              <a:rPr lang="zh-CN" altLang="en-US" b="1" dirty="0"/>
              <a:t>使命，任务；代表团；布道  </a:t>
            </a:r>
            <a:r>
              <a:rPr lang="en-US" altLang="zh-CN" b="1" dirty="0" err="1"/>
              <a:t>vt.</a:t>
            </a:r>
            <a:r>
              <a:rPr lang="en-US" altLang="zh-CN" b="1" dirty="0"/>
              <a:t> </a:t>
            </a:r>
            <a:r>
              <a:rPr lang="zh-CN" altLang="en-US" b="1" dirty="0"/>
              <a:t>派遣；向</a:t>
            </a:r>
            <a:r>
              <a:rPr lang="en-US" altLang="zh-CN" b="1" dirty="0"/>
              <a:t>……</a:t>
            </a:r>
            <a:r>
              <a:rPr lang="zh-CN" altLang="en-US" b="1" dirty="0"/>
              <a:t>传教</a:t>
            </a:r>
            <a:endParaRPr lang="en-US" altLang="zh-CN" b="1" dirty="0"/>
          </a:p>
          <a:p>
            <a:r>
              <a:rPr lang="en-US" altLang="zh-CN" b="1" dirty="0"/>
              <a:t>tyranny </a:t>
            </a:r>
            <a:r>
              <a:rPr lang="zh-CN" altLang="en-US" b="1" dirty="0"/>
              <a:t> </a:t>
            </a:r>
            <a:r>
              <a:rPr lang="en-US" altLang="zh-CN" b="1" dirty="0"/>
              <a:t>/'</a:t>
            </a:r>
            <a:r>
              <a:rPr lang="en-US" altLang="zh-CN" b="1" dirty="0" err="1"/>
              <a:t>tɪrənɪ</a:t>
            </a:r>
            <a:r>
              <a:rPr lang="en-US" altLang="zh-CN" b="1" dirty="0"/>
              <a:t>/ n. </a:t>
            </a:r>
            <a:r>
              <a:rPr lang="zh-CN" altLang="en-US" b="1" dirty="0"/>
              <a:t>暴政；专横；严酷</a:t>
            </a:r>
          </a:p>
        </p:txBody>
      </p:sp>
    </p:spTree>
    <p:extLst>
      <p:ext uri="{BB962C8B-B14F-4D97-AF65-F5344CB8AC3E}">
        <p14:creationId xmlns:p14="http://schemas.microsoft.com/office/powerpoint/2010/main" val="334839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216345" y="1077380"/>
            <a:ext cx="11707209" cy="2308324"/>
          </a:xfrm>
          <a:prstGeom prst="rect">
            <a:avLst/>
          </a:prstGeom>
        </p:spPr>
        <p:txBody>
          <a:bodyPr wrap="square">
            <a:spAutoFit/>
          </a:bodyPr>
          <a:lstStyle/>
          <a:p>
            <a:r>
              <a:rPr lang="en-US" altLang="zh-CN" sz="2400" b="1" dirty="0"/>
              <a:t>      Now.. This story also became a best seller. According to the Freedom House, the number of countries </a:t>
            </a:r>
            <a:r>
              <a:rPr lang="en-US" altLang="zh-CN" sz="2400" b="1" u="sng" dirty="0"/>
              <a:t>                    </a:t>
            </a:r>
            <a:r>
              <a:rPr lang="en-US" altLang="zh-CN" sz="2400" b="1" dirty="0"/>
              <a:t> electoral democracy grew from 45 in 1970 to 115 in 2010. In the last 20 years, Western elites tirelessly trotted around the globe, </a:t>
            </a:r>
            <a:r>
              <a:rPr lang="en-US" altLang="zh-CN" sz="2400" b="1" u="sng" dirty="0"/>
              <a:t>                    </a:t>
            </a:r>
            <a:r>
              <a:rPr lang="en-US" altLang="zh-CN" sz="2400" b="1" dirty="0"/>
              <a:t> this prospectus – multiple political parties fight for power </a:t>
            </a:r>
            <a:r>
              <a:rPr lang="en-US" altLang="zh-CN" sz="2400" b="1" u="sng" dirty="0"/>
              <a:t>                                                           </a:t>
            </a:r>
            <a:r>
              <a:rPr lang="en-US" altLang="zh-CN" sz="2400" b="1" dirty="0"/>
              <a:t> - as the only path to salvation for the long suffering developing world. Those who buy the prospectus are destined for success and those who do not are doomed to fail.</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828800" y="3393937"/>
            <a:ext cx="9725458" cy="1938992"/>
          </a:xfrm>
          <a:prstGeom prst="rect">
            <a:avLst/>
          </a:prstGeom>
        </p:spPr>
        <p:txBody>
          <a:bodyPr wrap="square">
            <a:spAutoFit/>
          </a:bodyPr>
          <a:lstStyle/>
          <a:p>
            <a:r>
              <a:rPr lang="zh-CN" altLang="en-US" sz="2400" b="1" dirty="0">
                <a:solidFill>
                  <a:prstClr val="black"/>
                </a:solidFill>
              </a:rPr>
              <a:t>     现在，这个宏大叙事同样传播甚广。根据“自由之家”的统计，全世界采用选举民主制的国家，从</a:t>
            </a:r>
            <a:r>
              <a:rPr lang="en-US" altLang="zh-CN" sz="2400" b="1" dirty="0">
                <a:solidFill>
                  <a:prstClr val="black"/>
                </a:solidFill>
              </a:rPr>
              <a:t>1970</a:t>
            </a:r>
            <a:r>
              <a:rPr lang="zh-CN" altLang="en-US" sz="2400" b="1" dirty="0">
                <a:solidFill>
                  <a:prstClr val="black"/>
                </a:solidFill>
              </a:rPr>
              <a:t>年的</a:t>
            </a:r>
            <a:r>
              <a:rPr lang="en-US" altLang="zh-CN" sz="2400" b="1" dirty="0">
                <a:solidFill>
                  <a:prstClr val="black"/>
                </a:solidFill>
              </a:rPr>
              <a:t>45</a:t>
            </a:r>
            <a:r>
              <a:rPr lang="zh-CN" altLang="en-US" sz="2400" b="1" dirty="0">
                <a:solidFill>
                  <a:prstClr val="black"/>
                </a:solidFill>
              </a:rPr>
              <a:t>个已增至</a:t>
            </a:r>
            <a:r>
              <a:rPr lang="en-US" altLang="zh-CN" sz="2400" b="1" dirty="0">
                <a:solidFill>
                  <a:prstClr val="black"/>
                </a:solidFill>
              </a:rPr>
              <a:t>2010</a:t>
            </a:r>
            <a:r>
              <a:rPr lang="zh-CN" altLang="en-US" sz="2400" b="1" dirty="0">
                <a:solidFill>
                  <a:prstClr val="black"/>
                </a:solidFill>
              </a:rPr>
              <a:t>年的</a:t>
            </a:r>
            <a:r>
              <a:rPr lang="en-US" altLang="zh-CN" sz="2400" b="1" dirty="0">
                <a:solidFill>
                  <a:prstClr val="black"/>
                </a:solidFill>
              </a:rPr>
              <a:t>115</a:t>
            </a:r>
            <a:r>
              <a:rPr lang="zh-CN" altLang="en-US" sz="2400" b="1" dirty="0">
                <a:solidFill>
                  <a:prstClr val="black"/>
                </a:solidFill>
              </a:rPr>
              <a:t>个。近</a:t>
            </a:r>
            <a:r>
              <a:rPr lang="en-US" altLang="zh-CN" sz="2400" b="1" dirty="0">
                <a:solidFill>
                  <a:prstClr val="black"/>
                </a:solidFill>
              </a:rPr>
              <a:t>20</a:t>
            </a:r>
            <a:r>
              <a:rPr lang="zh-CN" altLang="en-US" sz="2400" b="1" dirty="0">
                <a:solidFill>
                  <a:prstClr val="black"/>
                </a:solidFill>
              </a:rPr>
              <a:t>多年来，西方的精英人士孜孜不倦地在全世界奔走，推荐选举民主这一救世良方。他们声称：实行多党选举是拯救发展中国家于水火的唯一良药。只要吃下它，就一定会实现繁荣，否则，永无翻身之日。</a:t>
            </a:r>
          </a:p>
        </p:txBody>
      </p:sp>
      <p:sp>
        <p:nvSpPr>
          <p:cNvPr id="2" name="矩形 1">
            <a:extLst>
              <a:ext uri="{FF2B5EF4-FFF2-40B4-BE49-F238E27FC236}">
                <a16:creationId xmlns:a16="http://schemas.microsoft.com/office/drawing/2014/main" id="{A6B64668-2668-4293-83B5-9ACF451344E2}"/>
              </a:ext>
            </a:extLst>
          </p:cNvPr>
          <p:cNvSpPr/>
          <p:nvPr/>
        </p:nvSpPr>
        <p:spPr>
          <a:xfrm>
            <a:off x="2923221" y="1431323"/>
            <a:ext cx="1429879" cy="461665"/>
          </a:xfrm>
          <a:prstGeom prst="rect">
            <a:avLst/>
          </a:prstGeom>
        </p:spPr>
        <p:txBody>
          <a:bodyPr wrap="none">
            <a:spAutoFit/>
          </a:bodyPr>
          <a:lstStyle/>
          <a:p>
            <a:r>
              <a:rPr lang="en-US" altLang="zh-CN" sz="2400" b="1" dirty="0">
                <a:solidFill>
                  <a:srgbClr val="508468"/>
                </a:solidFill>
              </a:rPr>
              <a:t>practicing</a:t>
            </a:r>
            <a:endParaRPr lang="zh-CN" altLang="en-US" dirty="0">
              <a:solidFill>
                <a:srgbClr val="508468"/>
              </a:solidFill>
            </a:endParaRPr>
          </a:p>
        </p:txBody>
      </p:sp>
      <p:sp>
        <p:nvSpPr>
          <p:cNvPr id="5" name="矩形 4">
            <a:extLst>
              <a:ext uri="{FF2B5EF4-FFF2-40B4-BE49-F238E27FC236}">
                <a16:creationId xmlns:a16="http://schemas.microsoft.com/office/drawing/2014/main" id="{359729A2-3F83-48C2-AE69-5D40CAA8E810}"/>
              </a:ext>
            </a:extLst>
          </p:cNvPr>
          <p:cNvSpPr/>
          <p:nvPr/>
        </p:nvSpPr>
        <p:spPr>
          <a:xfrm>
            <a:off x="1594829" y="5400602"/>
            <a:ext cx="4475120" cy="1200329"/>
          </a:xfrm>
          <a:prstGeom prst="rect">
            <a:avLst/>
          </a:prstGeom>
          <a:ln>
            <a:solidFill>
              <a:srgbClr val="92D050"/>
            </a:solidFill>
          </a:ln>
        </p:spPr>
        <p:txBody>
          <a:bodyPr wrap="square">
            <a:spAutoFit/>
          </a:bodyPr>
          <a:lstStyle/>
          <a:p>
            <a:r>
              <a:rPr lang="en-US" altLang="zh-CN" b="1" dirty="0"/>
              <a:t>elite </a:t>
            </a:r>
            <a:r>
              <a:rPr lang="zh-CN" altLang="en-US" b="1" dirty="0"/>
              <a:t> </a:t>
            </a:r>
            <a:r>
              <a:rPr lang="en-US" altLang="zh-CN" b="1" dirty="0"/>
              <a:t>/[</a:t>
            </a:r>
            <a:r>
              <a:rPr lang="en-US" altLang="zh-CN" b="1" dirty="0" err="1"/>
              <a:t>eɪˈliːt</a:t>
            </a:r>
            <a:r>
              <a:rPr lang="en-US" altLang="zh-CN" b="1" dirty="0"/>
              <a:t>]/ n. </a:t>
            </a:r>
            <a:r>
              <a:rPr lang="zh-CN" altLang="en-US" b="1" dirty="0"/>
              <a:t>精英；精华；中坚分子</a:t>
            </a:r>
            <a:endParaRPr lang="en-US" altLang="zh-CN" b="1" dirty="0"/>
          </a:p>
          <a:p>
            <a:r>
              <a:rPr lang="en-US" altLang="zh-CN" b="1" dirty="0"/>
              <a:t>trot </a:t>
            </a:r>
            <a:r>
              <a:rPr lang="zh-CN" altLang="en-US" b="1" dirty="0"/>
              <a:t> </a:t>
            </a:r>
            <a:r>
              <a:rPr lang="en-US" altLang="zh-CN" b="1" dirty="0"/>
              <a:t>/</a:t>
            </a:r>
            <a:r>
              <a:rPr lang="en-US" altLang="zh-CN" b="1" dirty="0" err="1"/>
              <a:t>trɒt</a:t>
            </a:r>
            <a:r>
              <a:rPr lang="en-US" altLang="zh-CN" b="1" dirty="0"/>
              <a:t>/ v. </a:t>
            </a:r>
            <a:r>
              <a:rPr lang="zh-CN" altLang="en-US" b="1" dirty="0"/>
              <a:t>慢跑；快步走</a:t>
            </a:r>
            <a:endParaRPr lang="en-US" altLang="zh-CN" b="1" dirty="0"/>
          </a:p>
          <a:p>
            <a:r>
              <a:rPr lang="en-US" altLang="zh-CN" b="1" dirty="0"/>
              <a:t>prospectus </a:t>
            </a:r>
            <a:r>
              <a:rPr lang="zh-CN" altLang="en-US" b="1" dirty="0"/>
              <a:t> </a:t>
            </a:r>
            <a:r>
              <a:rPr lang="en-US" altLang="zh-CN" b="1" dirty="0"/>
              <a:t>/</a:t>
            </a:r>
            <a:r>
              <a:rPr lang="en-US" altLang="zh-CN" b="1" dirty="0" err="1"/>
              <a:t>prə'spektəs</a:t>
            </a:r>
            <a:r>
              <a:rPr lang="en-US" altLang="zh-CN" b="1" dirty="0"/>
              <a:t>/n. </a:t>
            </a:r>
            <a:r>
              <a:rPr lang="zh-CN" altLang="en-US" b="1" dirty="0"/>
              <a:t>简章；章程</a:t>
            </a:r>
            <a:endParaRPr lang="en-US" altLang="zh-CN" b="1" dirty="0"/>
          </a:p>
          <a:p>
            <a:r>
              <a:rPr lang="en-US" altLang="zh-CN" b="1" dirty="0"/>
              <a:t>salvation </a:t>
            </a:r>
            <a:r>
              <a:rPr lang="zh-CN" altLang="en-US" b="1" dirty="0"/>
              <a:t> </a:t>
            </a:r>
            <a:r>
              <a:rPr lang="en-US" altLang="zh-CN" b="1" dirty="0"/>
              <a:t>/</a:t>
            </a:r>
            <a:r>
              <a:rPr lang="en-US" altLang="zh-CN" b="1" dirty="0" err="1"/>
              <a:t>sæl'veɪʃən</a:t>
            </a:r>
            <a:r>
              <a:rPr lang="en-US" altLang="zh-CN" b="1" dirty="0"/>
              <a:t>/ n. </a:t>
            </a:r>
            <a:r>
              <a:rPr lang="zh-CN" altLang="en-US" b="1" dirty="0"/>
              <a:t>拯救；救助</a:t>
            </a:r>
            <a:endParaRPr lang="en-US" altLang="zh-CN" b="1" dirty="0"/>
          </a:p>
        </p:txBody>
      </p:sp>
      <p:sp>
        <p:nvSpPr>
          <p:cNvPr id="8" name="矩形 7">
            <a:extLst>
              <a:ext uri="{FF2B5EF4-FFF2-40B4-BE49-F238E27FC236}">
                <a16:creationId xmlns:a16="http://schemas.microsoft.com/office/drawing/2014/main" id="{2E33FBB5-0988-425B-9C81-794D9194F938}"/>
              </a:ext>
            </a:extLst>
          </p:cNvPr>
          <p:cNvSpPr/>
          <p:nvPr/>
        </p:nvSpPr>
        <p:spPr>
          <a:xfrm>
            <a:off x="9412328" y="1769877"/>
            <a:ext cx="1000595" cy="461665"/>
          </a:xfrm>
          <a:prstGeom prst="rect">
            <a:avLst/>
          </a:prstGeom>
        </p:spPr>
        <p:txBody>
          <a:bodyPr wrap="none">
            <a:spAutoFit/>
          </a:bodyPr>
          <a:lstStyle/>
          <a:p>
            <a:r>
              <a:rPr lang="en-US" altLang="zh-CN" sz="2400" b="1" dirty="0">
                <a:solidFill>
                  <a:srgbClr val="508468"/>
                </a:solidFill>
              </a:rPr>
              <a:t>selling</a:t>
            </a:r>
            <a:endParaRPr lang="zh-CN" altLang="en-US" dirty="0">
              <a:solidFill>
                <a:srgbClr val="508468"/>
              </a:solidFill>
            </a:endParaRPr>
          </a:p>
        </p:txBody>
      </p:sp>
      <p:sp>
        <p:nvSpPr>
          <p:cNvPr id="17" name="矩形 16">
            <a:extLst>
              <a:ext uri="{FF2B5EF4-FFF2-40B4-BE49-F238E27FC236}">
                <a16:creationId xmlns:a16="http://schemas.microsoft.com/office/drawing/2014/main" id="{E2256E80-DAD6-4E97-A5DF-37AC76637AA0}"/>
              </a:ext>
            </a:extLst>
          </p:cNvPr>
          <p:cNvSpPr/>
          <p:nvPr/>
        </p:nvSpPr>
        <p:spPr>
          <a:xfrm>
            <a:off x="6222239" y="5415667"/>
            <a:ext cx="5545691" cy="1200329"/>
          </a:xfrm>
          <a:prstGeom prst="rect">
            <a:avLst/>
          </a:prstGeom>
          <a:ln>
            <a:solidFill>
              <a:srgbClr val="92D050"/>
            </a:solidFill>
          </a:ln>
        </p:spPr>
        <p:txBody>
          <a:bodyPr wrap="square">
            <a:spAutoFit/>
          </a:bodyPr>
          <a:lstStyle/>
          <a:p>
            <a:r>
              <a:rPr lang="en-US" altLang="zh-CN" b="1" dirty="0"/>
              <a:t>destine /'</a:t>
            </a:r>
            <a:r>
              <a:rPr lang="en-US" altLang="zh-CN" b="1" dirty="0" err="1"/>
              <a:t>destɪn</a:t>
            </a:r>
            <a:r>
              <a:rPr lang="en-US" altLang="zh-CN" b="1" dirty="0"/>
              <a:t>/ v. </a:t>
            </a:r>
            <a:r>
              <a:rPr lang="zh-CN" altLang="en-US" b="1" dirty="0"/>
              <a:t>指定，预定；区分</a:t>
            </a:r>
            <a:endParaRPr lang="en-US" altLang="zh-CN" b="1" dirty="0"/>
          </a:p>
          <a:p>
            <a:r>
              <a:rPr lang="en-US" altLang="zh-CN" b="1" dirty="0"/>
              <a:t> be destined for  </a:t>
            </a:r>
            <a:r>
              <a:rPr lang="zh-CN" altLang="en-US" b="1" dirty="0"/>
              <a:t>派往；预定</a:t>
            </a:r>
            <a:endParaRPr lang="en-US" altLang="zh-CN" b="1" dirty="0"/>
          </a:p>
          <a:p>
            <a:r>
              <a:rPr lang="en-US" altLang="zh-CN" b="1" dirty="0"/>
              <a:t>doom /</a:t>
            </a:r>
            <a:r>
              <a:rPr lang="en-US" altLang="zh-CN" b="1" dirty="0" err="1"/>
              <a:t>duːm</a:t>
            </a:r>
            <a:r>
              <a:rPr lang="en-US" altLang="zh-CN" b="1" dirty="0"/>
              <a:t>/  n. </a:t>
            </a:r>
            <a:r>
              <a:rPr lang="zh-CN" altLang="en-US" b="1" dirty="0"/>
              <a:t>厄运；死亡</a:t>
            </a:r>
            <a:r>
              <a:rPr lang="en-US" altLang="zh-CN" b="1" dirty="0" err="1"/>
              <a:t>vt.</a:t>
            </a:r>
            <a:r>
              <a:rPr lang="en-US" altLang="zh-CN" b="1" dirty="0"/>
              <a:t> </a:t>
            </a:r>
            <a:r>
              <a:rPr lang="zh-CN" altLang="en-US" b="1" dirty="0"/>
              <a:t>注定；判决；使失败</a:t>
            </a:r>
            <a:endParaRPr lang="en-US" altLang="zh-CN" b="1" dirty="0"/>
          </a:p>
          <a:p>
            <a:r>
              <a:rPr lang="en-US" altLang="zh-CN" b="1" dirty="0"/>
              <a:t>be doomed to do  </a:t>
            </a:r>
            <a:r>
              <a:rPr lang="zh-CN" altLang="en-US" b="1" dirty="0"/>
              <a:t>注定要做某事</a:t>
            </a:r>
          </a:p>
        </p:txBody>
      </p:sp>
      <p:sp>
        <p:nvSpPr>
          <p:cNvPr id="18" name="矩形 17">
            <a:extLst>
              <a:ext uri="{FF2B5EF4-FFF2-40B4-BE49-F238E27FC236}">
                <a16:creationId xmlns:a16="http://schemas.microsoft.com/office/drawing/2014/main" id="{9F893424-A09B-411C-8610-C6D2E2EC5784}"/>
              </a:ext>
            </a:extLst>
          </p:cNvPr>
          <p:cNvSpPr/>
          <p:nvPr/>
        </p:nvSpPr>
        <p:spPr>
          <a:xfrm>
            <a:off x="7133565" y="2205415"/>
            <a:ext cx="4107599" cy="461665"/>
          </a:xfrm>
          <a:prstGeom prst="rect">
            <a:avLst/>
          </a:prstGeom>
        </p:spPr>
        <p:txBody>
          <a:bodyPr wrap="none">
            <a:spAutoFit/>
          </a:bodyPr>
          <a:lstStyle/>
          <a:p>
            <a:r>
              <a:rPr lang="en-US" altLang="zh-CN" sz="2400" b="1" dirty="0">
                <a:solidFill>
                  <a:srgbClr val="508468"/>
                </a:solidFill>
              </a:rPr>
              <a:t>with everyone voting on them </a:t>
            </a:r>
            <a:endParaRPr lang="zh-CN" altLang="en-US" dirty="0">
              <a:solidFill>
                <a:srgbClr val="508468"/>
              </a:solidFill>
            </a:endParaRPr>
          </a:p>
        </p:txBody>
      </p:sp>
    </p:spTree>
    <p:extLst>
      <p:ext uri="{BB962C8B-B14F-4D97-AF65-F5344CB8AC3E}">
        <p14:creationId xmlns:p14="http://schemas.microsoft.com/office/powerpoint/2010/main" val="246330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8"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242395" y="964369"/>
            <a:ext cx="11707209" cy="2677656"/>
          </a:xfrm>
          <a:prstGeom prst="rect">
            <a:avLst/>
          </a:prstGeom>
        </p:spPr>
        <p:txBody>
          <a:bodyPr wrap="square">
            <a:spAutoFit/>
          </a:bodyPr>
          <a:lstStyle/>
          <a:p>
            <a:r>
              <a:rPr lang="en-US" altLang="zh-CN" sz="2400" b="1" dirty="0"/>
              <a:t>     But this time, the Chinese didn’t buy it. Fool me once …</a:t>
            </a:r>
          </a:p>
          <a:p>
            <a:r>
              <a:rPr lang="en-US" altLang="zh-CN" sz="2400" b="1" dirty="0"/>
              <a:t>     The rest is history. In just 30 years, China went from one of the poorest agricultural countries to the world’s second largest economy. 650 million people were lifted out of poverty. A full 80% of the world’s poverty alleviation during this period happened in China.</a:t>
            </a:r>
          </a:p>
          <a:p>
            <a:r>
              <a:rPr lang="en-US" altLang="zh-CN" sz="2400" b="1" u="sng" dirty="0"/>
              <a:t>                             </a:t>
            </a:r>
            <a:r>
              <a:rPr lang="en-US" altLang="zh-CN" sz="2400" b="1" dirty="0"/>
              <a:t>, without China’s numbers, the world’s poverty reduction</a:t>
            </a:r>
            <a:r>
              <a:rPr lang="en-US" altLang="zh-CN" sz="2400" b="1" u="sng" dirty="0"/>
              <a:t>                               </a:t>
            </a:r>
            <a:r>
              <a:rPr lang="en-US" altLang="zh-CN" sz="2400" b="1" dirty="0"/>
              <a:t> almost flat. Apparently, all the new and old democracies put together amounted to a fraction of </a:t>
            </a:r>
            <a:r>
              <a:rPr lang="en-US" altLang="zh-CN" sz="2400" b="1" u="sng" dirty="0"/>
              <a:t>                 </a:t>
            </a:r>
            <a:r>
              <a:rPr lang="en-US" altLang="zh-CN" sz="2400" b="1" dirty="0"/>
              <a:t> a single one-party state did – without voting.</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828800" y="3526613"/>
            <a:ext cx="9725458" cy="2000548"/>
          </a:xfrm>
          <a:prstGeom prst="rect">
            <a:avLst/>
          </a:prstGeom>
        </p:spPr>
        <p:txBody>
          <a:bodyPr wrap="square">
            <a:spAutoFit/>
          </a:bodyPr>
          <a:lstStyle/>
          <a:p>
            <a:r>
              <a:rPr lang="zh-CN" altLang="en-US" sz="2400" b="1" dirty="0">
                <a:solidFill>
                  <a:prstClr val="black"/>
                </a:solidFill>
              </a:rPr>
              <a:t>    </a:t>
            </a:r>
            <a:r>
              <a:rPr lang="zh-CN" altLang="en-US" sz="2000" b="1" dirty="0">
                <a:solidFill>
                  <a:prstClr val="black"/>
                </a:solidFill>
              </a:rPr>
              <a:t>但这一次，中国敬谢不敏。又把我愚弄了</a:t>
            </a:r>
            <a:r>
              <a:rPr lang="en-US" altLang="zh-CN" sz="2000" b="1" dirty="0">
                <a:solidFill>
                  <a:prstClr val="black"/>
                </a:solidFill>
              </a:rPr>
              <a:t>…</a:t>
            </a:r>
          </a:p>
          <a:p>
            <a:r>
              <a:rPr lang="zh-CN" altLang="en-US" sz="2000" b="1" dirty="0">
                <a:solidFill>
                  <a:prstClr val="black"/>
                </a:solidFill>
              </a:rPr>
              <a:t>    历史是最好的裁判。仅仅</a:t>
            </a:r>
            <a:r>
              <a:rPr lang="en-US" altLang="zh-CN" sz="2000" b="1" dirty="0">
                <a:solidFill>
                  <a:prstClr val="black"/>
                </a:solidFill>
              </a:rPr>
              <a:t>30</a:t>
            </a:r>
            <a:r>
              <a:rPr lang="zh-CN" altLang="en-US" sz="2000" b="1" dirty="0">
                <a:solidFill>
                  <a:prstClr val="black"/>
                </a:solidFill>
              </a:rPr>
              <a:t>多年间，中国就从世界上最贫困的农业国，一跃而为世界第二大经济体。实现</a:t>
            </a:r>
            <a:r>
              <a:rPr lang="en-US" altLang="zh-CN" sz="2000" b="1" dirty="0">
                <a:solidFill>
                  <a:prstClr val="black"/>
                </a:solidFill>
              </a:rPr>
              <a:t>6.5</a:t>
            </a:r>
            <a:r>
              <a:rPr lang="zh-CN" altLang="en-US" sz="2000" b="1" dirty="0">
                <a:solidFill>
                  <a:prstClr val="black"/>
                </a:solidFill>
              </a:rPr>
              <a:t>亿人脱贫。实际上，这期间全世界</a:t>
            </a:r>
            <a:r>
              <a:rPr lang="en-US" altLang="zh-CN" sz="2000" b="1" dirty="0">
                <a:solidFill>
                  <a:prstClr val="black"/>
                </a:solidFill>
              </a:rPr>
              <a:t>80%</a:t>
            </a:r>
            <a:r>
              <a:rPr lang="zh-CN" altLang="en-US" sz="2000" b="1" dirty="0">
                <a:solidFill>
                  <a:prstClr val="black"/>
                </a:solidFill>
              </a:rPr>
              <a:t>的减贫任务是由中国完成的。也就是说，如果没有中国的成绩，全世界的减贫成就不值一提。所有老的、新的民主国家的脱贫人口加起来，都不及中国一个零头。而取得这些成绩的中国，没有实行他们所谓的选举，也没有实行多党制。</a:t>
            </a:r>
          </a:p>
        </p:txBody>
      </p:sp>
      <p:sp>
        <p:nvSpPr>
          <p:cNvPr id="2" name="矩形 1">
            <a:extLst>
              <a:ext uri="{FF2B5EF4-FFF2-40B4-BE49-F238E27FC236}">
                <a16:creationId xmlns:a16="http://schemas.microsoft.com/office/drawing/2014/main" id="{EB1827D7-1EF6-49E7-B09D-2B244F4E931A}"/>
              </a:ext>
            </a:extLst>
          </p:cNvPr>
          <p:cNvSpPr/>
          <p:nvPr/>
        </p:nvSpPr>
        <p:spPr>
          <a:xfrm>
            <a:off x="1575395" y="5602233"/>
            <a:ext cx="5799502" cy="923330"/>
          </a:xfrm>
          <a:prstGeom prst="rect">
            <a:avLst/>
          </a:prstGeom>
          <a:ln>
            <a:solidFill>
              <a:srgbClr val="92D050"/>
            </a:solidFill>
          </a:ln>
        </p:spPr>
        <p:txBody>
          <a:bodyPr wrap="square">
            <a:spAutoFit/>
          </a:bodyPr>
          <a:lstStyle/>
          <a:p>
            <a:r>
              <a:rPr lang="en-US" altLang="zh-CN" b="1" dirty="0"/>
              <a:t>the rest is history </a:t>
            </a:r>
            <a:r>
              <a:rPr lang="zh-CN" altLang="en-US" b="1" dirty="0"/>
              <a:t>众所皆知</a:t>
            </a:r>
            <a:r>
              <a:rPr lang="en-US" altLang="zh-CN" b="1" dirty="0"/>
              <a:t>; </a:t>
            </a:r>
            <a:r>
              <a:rPr lang="zh-CN" altLang="en-US" b="1" dirty="0"/>
              <a:t>接下来的事情大家都知道了</a:t>
            </a:r>
            <a:endParaRPr lang="en-US" altLang="zh-CN" b="1" dirty="0"/>
          </a:p>
          <a:p>
            <a:r>
              <a:rPr lang="en-US" altLang="zh-CN" b="1" dirty="0"/>
              <a:t>be lifted out of poverty </a:t>
            </a:r>
            <a:r>
              <a:rPr lang="zh-CN" altLang="en-US" b="1" dirty="0"/>
              <a:t>摆脱贫困</a:t>
            </a:r>
            <a:endParaRPr lang="en-US" altLang="zh-CN" b="1" dirty="0"/>
          </a:p>
          <a:p>
            <a:r>
              <a:rPr lang="en-US" altLang="zh-CN" b="1" dirty="0"/>
              <a:t>alleviation </a:t>
            </a:r>
            <a:r>
              <a:rPr lang="zh-CN" altLang="en-US" b="1" dirty="0"/>
              <a:t> </a:t>
            </a:r>
            <a:r>
              <a:rPr lang="en-US" altLang="zh-CN" b="1" dirty="0"/>
              <a:t>/</a:t>
            </a:r>
            <a:r>
              <a:rPr lang="en-US" altLang="zh-CN" b="1" dirty="0" err="1"/>
              <a:t>ə,liːvɪ'eɪʃən</a:t>
            </a:r>
            <a:r>
              <a:rPr lang="en-US" altLang="zh-CN" b="1" dirty="0"/>
              <a:t>/ n. </a:t>
            </a:r>
            <a:r>
              <a:rPr lang="zh-CN" altLang="en-US" b="1" dirty="0"/>
              <a:t>缓和；镇痛物</a:t>
            </a:r>
            <a:endParaRPr lang="en-US" altLang="zh-CN" b="1" dirty="0"/>
          </a:p>
        </p:txBody>
      </p:sp>
      <p:sp>
        <p:nvSpPr>
          <p:cNvPr id="5" name="矩形 4">
            <a:extLst>
              <a:ext uri="{FF2B5EF4-FFF2-40B4-BE49-F238E27FC236}">
                <a16:creationId xmlns:a16="http://schemas.microsoft.com/office/drawing/2014/main" id="{DA2C0F4B-7517-4B4C-BE4A-25E90E827D09}"/>
              </a:ext>
            </a:extLst>
          </p:cNvPr>
          <p:cNvSpPr/>
          <p:nvPr/>
        </p:nvSpPr>
        <p:spPr>
          <a:xfrm>
            <a:off x="342433" y="2415624"/>
            <a:ext cx="2057038" cy="461665"/>
          </a:xfrm>
          <a:prstGeom prst="rect">
            <a:avLst/>
          </a:prstGeom>
        </p:spPr>
        <p:txBody>
          <a:bodyPr wrap="none">
            <a:spAutoFit/>
          </a:bodyPr>
          <a:lstStyle/>
          <a:p>
            <a:r>
              <a:rPr lang="en-US" altLang="zh-CN" sz="2400" b="1" dirty="0">
                <a:solidFill>
                  <a:srgbClr val="508468"/>
                </a:solidFill>
              </a:rPr>
              <a:t>In other words</a:t>
            </a:r>
            <a:endParaRPr lang="zh-CN" altLang="en-US" dirty="0">
              <a:solidFill>
                <a:srgbClr val="508468"/>
              </a:solidFill>
            </a:endParaRPr>
          </a:p>
        </p:txBody>
      </p:sp>
      <p:sp>
        <p:nvSpPr>
          <p:cNvPr id="8" name="矩形 7">
            <a:extLst>
              <a:ext uri="{FF2B5EF4-FFF2-40B4-BE49-F238E27FC236}">
                <a16:creationId xmlns:a16="http://schemas.microsoft.com/office/drawing/2014/main" id="{A417DD87-CD68-4895-9AD6-24BB12832669}"/>
              </a:ext>
            </a:extLst>
          </p:cNvPr>
          <p:cNvSpPr/>
          <p:nvPr/>
        </p:nvSpPr>
        <p:spPr>
          <a:xfrm>
            <a:off x="9508102" y="2373832"/>
            <a:ext cx="2441502" cy="461665"/>
          </a:xfrm>
          <a:prstGeom prst="rect">
            <a:avLst/>
          </a:prstGeom>
        </p:spPr>
        <p:txBody>
          <a:bodyPr wrap="none">
            <a:spAutoFit/>
          </a:bodyPr>
          <a:lstStyle/>
          <a:p>
            <a:r>
              <a:rPr lang="en-US" altLang="zh-CN" sz="2400" b="1" dirty="0">
                <a:solidFill>
                  <a:srgbClr val="508468"/>
                </a:solidFill>
              </a:rPr>
              <a:t>would have been </a:t>
            </a:r>
            <a:endParaRPr lang="zh-CN" altLang="en-US" dirty="0">
              <a:solidFill>
                <a:srgbClr val="508468"/>
              </a:solidFill>
            </a:endParaRPr>
          </a:p>
        </p:txBody>
      </p:sp>
      <p:cxnSp>
        <p:nvCxnSpPr>
          <p:cNvPr id="18" name="直接连接符 17">
            <a:extLst>
              <a:ext uri="{FF2B5EF4-FFF2-40B4-BE49-F238E27FC236}">
                <a16:creationId xmlns:a16="http://schemas.microsoft.com/office/drawing/2014/main" id="{19538A60-7F6F-44EF-835C-E8B195ED388B}"/>
              </a:ext>
            </a:extLst>
          </p:cNvPr>
          <p:cNvCxnSpPr/>
          <p:nvPr/>
        </p:nvCxnSpPr>
        <p:spPr>
          <a:xfrm>
            <a:off x="9701809" y="2767669"/>
            <a:ext cx="2054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BB26E520-CAE2-4F54-B20F-119B2EC5651A}"/>
              </a:ext>
            </a:extLst>
          </p:cNvPr>
          <p:cNvSpPr/>
          <p:nvPr/>
        </p:nvSpPr>
        <p:spPr>
          <a:xfrm>
            <a:off x="7511309" y="5602233"/>
            <a:ext cx="4380999" cy="923330"/>
          </a:xfrm>
          <a:prstGeom prst="rect">
            <a:avLst/>
          </a:prstGeom>
          <a:ln>
            <a:solidFill>
              <a:srgbClr val="92D050"/>
            </a:solidFill>
          </a:ln>
        </p:spPr>
        <p:txBody>
          <a:bodyPr wrap="square">
            <a:spAutoFit/>
          </a:bodyPr>
          <a:lstStyle/>
          <a:p>
            <a:r>
              <a:rPr lang="en-US" altLang="zh-CN" b="1" dirty="0"/>
              <a:t>flat  /</a:t>
            </a:r>
            <a:r>
              <a:rPr lang="en-US" altLang="zh-CN" b="1" dirty="0" err="1"/>
              <a:t>flæt</a:t>
            </a:r>
            <a:r>
              <a:rPr lang="en-US" altLang="zh-CN" b="1" dirty="0"/>
              <a:t>/ adj. </a:t>
            </a:r>
            <a:r>
              <a:rPr lang="zh-CN" altLang="en-US" b="1" dirty="0"/>
              <a:t>平的；单调的；不景气的</a:t>
            </a:r>
            <a:endParaRPr lang="en-US" altLang="zh-CN" b="1" dirty="0"/>
          </a:p>
          <a:p>
            <a:r>
              <a:rPr lang="en-US" altLang="zh-CN" b="1" dirty="0"/>
              <a:t>amounted to </a:t>
            </a:r>
            <a:r>
              <a:rPr lang="zh-CN" altLang="en-US" b="1" dirty="0"/>
              <a:t>相当于，总计为</a:t>
            </a:r>
            <a:endParaRPr lang="en-US" altLang="zh-CN" b="1" dirty="0"/>
          </a:p>
          <a:p>
            <a:r>
              <a:rPr lang="en-US" altLang="zh-CN" b="1" dirty="0"/>
              <a:t>fraction /'</a:t>
            </a:r>
            <a:r>
              <a:rPr lang="en-US" altLang="zh-CN" b="1" dirty="0" err="1"/>
              <a:t>frækʃən</a:t>
            </a:r>
            <a:r>
              <a:rPr lang="en-US" altLang="zh-CN" b="1" dirty="0"/>
              <a:t>/ n. </a:t>
            </a:r>
            <a:r>
              <a:rPr lang="zh-CN" altLang="en-US" b="1" dirty="0"/>
              <a:t>分数；部分；小部分</a:t>
            </a:r>
          </a:p>
        </p:txBody>
      </p:sp>
      <p:sp>
        <p:nvSpPr>
          <p:cNvPr id="20" name="矩形 19">
            <a:extLst>
              <a:ext uri="{FF2B5EF4-FFF2-40B4-BE49-F238E27FC236}">
                <a16:creationId xmlns:a16="http://schemas.microsoft.com/office/drawing/2014/main" id="{76D668B7-8DDF-4D48-ACA6-A926888B4ACE}"/>
              </a:ext>
            </a:extLst>
          </p:cNvPr>
          <p:cNvSpPr/>
          <p:nvPr/>
        </p:nvSpPr>
        <p:spPr>
          <a:xfrm>
            <a:off x="1828800" y="3127359"/>
            <a:ext cx="904735" cy="461665"/>
          </a:xfrm>
          <a:prstGeom prst="rect">
            <a:avLst/>
          </a:prstGeom>
        </p:spPr>
        <p:txBody>
          <a:bodyPr wrap="none">
            <a:spAutoFit/>
          </a:bodyPr>
          <a:lstStyle/>
          <a:p>
            <a:r>
              <a:rPr lang="en-US" altLang="zh-CN" sz="2400" b="1" dirty="0">
                <a:solidFill>
                  <a:srgbClr val="508468"/>
                </a:solidFill>
              </a:rPr>
              <a:t>what </a:t>
            </a:r>
            <a:endParaRPr lang="zh-CN" altLang="en-US" dirty="0">
              <a:solidFill>
                <a:srgbClr val="508468"/>
              </a:solidFill>
            </a:endParaRPr>
          </a:p>
        </p:txBody>
      </p:sp>
    </p:spTree>
    <p:extLst>
      <p:ext uri="{BB962C8B-B14F-4D97-AF65-F5344CB8AC3E}">
        <p14:creationId xmlns:p14="http://schemas.microsoft.com/office/powerpoint/2010/main" val="89310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077380"/>
            <a:ext cx="11863977" cy="2677656"/>
          </a:xfrm>
          <a:prstGeom prst="rect">
            <a:avLst/>
          </a:prstGeom>
        </p:spPr>
        <p:txBody>
          <a:bodyPr wrap="square">
            <a:spAutoFit/>
          </a:bodyPr>
          <a:lstStyle/>
          <a:p>
            <a:r>
              <a:rPr lang="en-US" altLang="zh-CN" sz="2400" b="1" dirty="0"/>
              <a:t>     See, I grew up on these things – food stamps. In Shanghai, meat was rationed to 300 grams per person per month. </a:t>
            </a:r>
            <a:r>
              <a:rPr lang="en-US" altLang="zh-CN" sz="2400" b="1" u="sng" dirty="0"/>
              <a:t>                              </a:t>
            </a:r>
            <a:r>
              <a:rPr lang="en-US" altLang="zh-CN" sz="2400" b="1" dirty="0"/>
              <a:t>, I ate all my grandmother’s portions.</a:t>
            </a:r>
          </a:p>
          <a:p>
            <a:r>
              <a:rPr lang="en-US" altLang="zh-CN" sz="2400" b="1" dirty="0"/>
              <a:t>     So, I ask myself, what’s wrong with this picture? Here I am, in my hometown, my business growing leaps and bounds, entrepreneurs are starting companies every day, middle class is expanding </a:t>
            </a:r>
            <a:r>
              <a:rPr lang="en-US" altLang="zh-CN" sz="2400" b="1" u="sng" dirty="0"/>
              <a:t>                                        </a:t>
            </a:r>
            <a:r>
              <a:rPr lang="en-US" altLang="zh-CN" sz="2400" b="1" dirty="0"/>
              <a:t> unprecedented in human history. Yet, according to the grand story none of this should be happening.</a:t>
            </a:r>
          </a:p>
          <a:p>
            <a:r>
              <a:rPr lang="en-US" altLang="zh-CN" sz="2400" b="1" dirty="0"/>
              <a:t>      So I went and did the only thing I could, I studied it.</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828800" y="3689461"/>
            <a:ext cx="9725458" cy="2000548"/>
          </a:xfrm>
          <a:prstGeom prst="rect">
            <a:avLst/>
          </a:prstGeom>
        </p:spPr>
        <p:txBody>
          <a:bodyPr wrap="square">
            <a:spAutoFit/>
          </a:bodyPr>
          <a:lstStyle/>
          <a:p>
            <a:r>
              <a:rPr lang="zh-CN" altLang="en-US" sz="2400" b="1" dirty="0">
                <a:solidFill>
                  <a:prstClr val="black"/>
                </a:solidFill>
              </a:rPr>
              <a:t>     </a:t>
            </a:r>
            <a:r>
              <a:rPr lang="zh-CN" altLang="en-US" sz="2000" b="1" dirty="0">
                <a:solidFill>
                  <a:prstClr val="black"/>
                </a:solidFill>
              </a:rPr>
              <a:t>看，我就是跟着这样的粮票长大。肉也是以每人每月三百克来分。不用说，我把外婆的那份都吃了。</a:t>
            </a:r>
            <a:endParaRPr lang="en-US" altLang="zh-CN" sz="2000" b="1" dirty="0">
              <a:solidFill>
                <a:prstClr val="black"/>
              </a:solidFill>
            </a:endParaRPr>
          </a:p>
          <a:p>
            <a:r>
              <a:rPr lang="zh-CN" altLang="en-US" sz="2000" b="1" dirty="0">
                <a:solidFill>
                  <a:prstClr val="black"/>
                </a:solidFill>
              </a:rPr>
              <a:t>     所以，我禁不住问自己，我眼前画面到底哪里不对劲儿？我的故乡上海，一切都已今非昔比，新生企业如雨后春笋般发展起来，中产阶级以史无前例的速度和规模在增长。但根据西方的那个宏大叙事，这一切繁荣景象本不应该出现。面对这一切，我开始做我唯一可以做的事，去思考！</a:t>
            </a:r>
          </a:p>
        </p:txBody>
      </p:sp>
      <p:sp>
        <p:nvSpPr>
          <p:cNvPr id="2" name="矩形 1">
            <a:extLst>
              <a:ext uri="{FF2B5EF4-FFF2-40B4-BE49-F238E27FC236}">
                <a16:creationId xmlns:a16="http://schemas.microsoft.com/office/drawing/2014/main" id="{E2EAC283-62A3-4C12-A928-05AC81397324}"/>
              </a:ext>
            </a:extLst>
          </p:cNvPr>
          <p:cNvSpPr/>
          <p:nvPr/>
        </p:nvSpPr>
        <p:spPr>
          <a:xfrm>
            <a:off x="3887038" y="1423974"/>
            <a:ext cx="2163797" cy="461665"/>
          </a:xfrm>
          <a:prstGeom prst="rect">
            <a:avLst/>
          </a:prstGeom>
        </p:spPr>
        <p:txBody>
          <a:bodyPr wrap="none">
            <a:spAutoFit/>
          </a:bodyPr>
          <a:lstStyle/>
          <a:p>
            <a:r>
              <a:rPr lang="en-US" altLang="zh-CN" sz="2400" b="1" dirty="0">
                <a:solidFill>
                  <a:srgbClr val="508468"/>
                </a:solidFill>
              </a:rPr>
              <a:t>Needless to say</a:t>
            </a:r>
            <a:endParaRPr lang="zh-CN" altLang="en-US" dirty="0">
              <a:solidFill>
                <a:srgbClr val="508468"/>
              </a:solidFill>
            </a:endParaRPr>
          </a:p>
        </p:txBody>
      </p:sp>
      <p:sp>
        <p:nvSpPr>
          <p:cNvPr id="5" name="矩形 4">
            <a:extLst>
              <a:ext uri="{FF2B5EF4-FFF2-40B4-BE49-F238E27FC236}">
                <a16:creationId xmlns:a16="http://schemas.microsoft.com/office/drawing/2014/main" id="{2708EDE6-1526-45DC-9383-D5DED20719FA}"/>
              </a:ext>
            </a:extLst>
          </p:cNvPr>
          <p:cNvSpPr/>
          <p:nvPr/>
        </p:nvSpPr>
        <p:spPr>
          <a:xfrm>
            <a:off x="1298713" y="5764082"/>
            <a:ext cx="4956314" cy="923330"/>
          </a:xfrm>
          <a:prstGeom prst="rect">
            <a:avLst/>
          </a:prstGeom>
          <a:ln>
            <a:solidFill>
              <a:srgbClr val="92D050"/>
            </a:solidFill>
          </a:ln>
        </p:spPr>
        <p:txBody>
          <a:bodyPr wrap="square">
            <a:spAutoFit/>
          </a:bodyPr>
          <a:lstStyle/>
          <a:p>
            <a:r>
              <a:rPr lang="en-US" altLang="zh-CN" b="1" dirty="0"/>
              <a:t>ration </a:t>
            </a:r>
            <a:r>
              <a:rPr lang="zh-CN" altLang="en-US" b="1" dirty="0"/>
              <a:t> </a:t>
            </a:r>
            <a:r>
              <a:rPr lang="en-US" altLang="zh-CN" b="1" dirty="0"/>
              <a:t>/‘</a:t>
            </a:r>
            <a:r>
              <a:rPr lang="en-US" altLang="zh-CN" b="1" dirty="0" err="1"/>
              <a:t>ræʃən</a:t>
            </a:r>
            <a:r>
              <a:rPr lang="en-US" altLang="zh-CN" b="1" dirty="0"/>
              <a:t>/n. </a:t>
            </a:r>
            <a:r>
              <a:rPr lang="zh-CN" altLang="en-US" b="1" dirty="0"/>
              <a:t>定量；口粮 </a:t>
            </a:r>
            <a:r>
              <a:rPr lang="en-US" altLang="zh-CN" b="1" dirty="0"/>
              <a:t>v. </a:t>
            </a:r>
            <a:r>
              <a:rPr lang="zh-CN" altLang="en-US" b="1" dirty="0"/>
              <a:t>配给；定量供应</a:t>
            </a:r>
            <a:endParaRPr lang="en-US" altLang="zh-CN" b="1" dirty="0"/>
          </a:p>
          <a:p>
            <a:r>
              <a:rPr lang="pt-BR" altLang="zh-CN" b="1" dirty="0"/>
              <a:t>portion </a:t>
            </a:r>
            <a:r>
              <a:rPr lang="zh-CN" altLang="pt-BR" b="1" dirty="0"/>
              <a:t> </a:t>
            </a:r>
            <a:r>
              <a:rPr lang="pt-BR" altLang="zh-CN" b="1" dirty="0"/>
              <a:t>/‘pɔːʃən/</a:t>
            </a:r>
            <a:r>
              <a:rPr lang="en-US" altLang="zh-CN" b="1" dirty="0"/>
              <a:t>n. </a:t>
            </a:r>
            <a:r>
              <a:rPr lang="zh-CN" altLang="en-US" b="1" dirty="0"/>
              <a:t>部分；一份  </a:t>
            </a:r>
            <a:r>
              <a:rPr lang="en-US" altLang="zh-CN" b="1" dirty="0" err="1"/>
              <a:t>vt.</a:t>
            </a:r>
            <a:r>
              <a:rPr lang="en-US" altLang="zh-CN" b="1" dirty="0"/>
              <a:t> </a:t>
            </a:r>
            <a:r>
              <a:rPr lang="zh-CN" altLang="en-US" b="1" dirty="0"/>
              <a:t>分配</a:t>
            </a:r>
            <a:endParaRPr lang="en-US" altLang="zh-CN" b="1" dirty="0"/>
          </a:p>
          <a:p>
            <a:r>
              <a:rPr lang="en-US" altLang="zh-CN" b="1" dirty="0"/>
              <a:t>leaps and bounds</a:t>
            </a:r>
            <a:r>
              <a:rPr lang="zh-CN" altLang="en-US" b="1" dirty="0"/>
              <a:t>跳跃；飞速地</a:t>
            </a:r>
            <a:r>
              <a:rPr lang="en-US" altLang="zh-CN" b="1" dirty="0"/>
              <a:t>; </a:t>
            </a:r>
            <a:r>
              <a:rPr lang="zh-CN" altLang="en-US" b="1" dirty="0"/>
              <a:t>跨越式发展</a:t>
            </a:r>
            <a:endParaRPr lang="en-US" altLang="zh-CN" b="1" dirty="0"/>
          </a:p>
        </p:txBody>
      </p:sp>
      <p:sp>
        <p:nvSpPr>
          <p:cNvPr id="8" name="矩形 7">
            <a:extLst>
              <a:ext uri="{FF2B5EF4-FFF2-40B4-BE49-F238E27FC236}">
                <a16:creationId xmlns:a16="http://schemas.microsoft.com/office/drawing/2014/main" id="{7A2C9D8C-C4FE-4C3F-90D2-F06DB51FFA8A}"/>
              </a:ext>
            </a:extLst>
          </p:cNvPr>
          <p:cNvSpPr/>
          <p:nvPr/>
        </p:nvSpPr>
        <p:spPr>
          <a:xfrm>
            <a:off x="6321033" y="5764082"/>
            <a:ext cx="5705216" cy="923330"/>
          </a:xfrm>
          <a:prstGeom prst="rect">
            <a:avLst/>
          </a:prstGeom>
          <a:ln>
            <a:solidFill>
              <a:srgbClr val="92D050"/>
            </a:solidFill>
          </a:ln>
        </p:spPr>
        <p:txBody>
          <a:bodyPr wrap="square">
            <a:spAutoFit/>
          </a:bodyPr>
          <a:lstStyle/>
          <a:p>
            <a:pPr lvl="0"/>
            <a:r>
              <a:rPr lang="fr-FR" altLang="zh-CN" b="1" dirty="0">
                <a:solidFill>
                  <a:prstClr val="black"/>
                </a:solidFill>
              </a:rPr>
              <a:t>entrepreneur </a:t>
            </a:r>
            <a:r>
              <a:rPr lang="zh-CN" altLang="fr-FR" b="1" dirty="0">
                <a:solidFill>
                  <a:prstClr val="black"/>
                </a:solidFill>
              </a:rPr>
              <a:t> </a:t>
            </a:r>
            <a:r>
              <a:rPr lang="fr-FR" altLang="zh-CN" b="1" dirty="0">
                <a:solidFill>
                  <a:prstClr val="black"/>
                </a:solidFill>
              </a:rPr>
              <a:t>/ˌɒntrəprəˈnɜːr/ n. </a:t>
            </a:r>
            <a:r>
              <a:rPr lang="zh-CN" altLang="en-US" b="1" dirty="0">
                <a:solidFill>
                  <a:prstClr val="black"/>
                </a:solidFill>
              </a:rPr>
              <a:t>企业家；创业者</a:t>
            </a:r>
            <a:endParaRPr lang="en-US" altLang="zh-CN" b="1" dirty="0">
              <a:solidFill>
                <a:prstClr val="black"/>
              </a:solidFill>
            </a:endParaRPr>
          </a:p>
          <a:p>
            <a:pPr lvl="0"/>
            <a:r>
              <a:rPr lang="en-US" altLang="zh-CN" b="1" dirty="0">
                <a:solidFill>
                  <a:prstClr val="black"/>
                </a:solidFill>
              </a:rPr>
              <a:t>unprecedented </a:t>
            </a:r>
            <a:r>
              <a:rPr lang="zh-CN" altLang="en-US" b="1" dirty="0">
                <a:solidFill>
                  <a:prstClr val="black"/>
                </a:solidFill>
              </a:rPr>
              <a:t> </a:t>
            </a:r>
            <a:r>
              <a:rPr lang="en-US" altLang="zh-CN" b="1" dirty="0">
                <a:solidFill>
                  <a:prstClr val="black"/>
                </a:solidFill>
              </a:rPr>
              <a:t>/</a:t>
            </a:r>
            <a:r>
              <a:rPr lang="en-US" altLang="zh-CN" b="1" dirty="0" err="1">
                <a:solidFill>
                  <a:prstClr val="black"/>
                </a:solidFill>
              </a:rPr>
              <a:t>ʌn‘presɪdentɪd</a:t>
            </a:r>
            <a:r>
              <a:rPr lang="en-US" altLang="zh-CN" b="1" dirty="0">
                <a:solidFill>
                  <a:prstClr val="black"/>
                </a:solidFill>
              </a:rPr>
              <a:t>/ adj. </a:t>
            </a:r>
            <a:r>
              <a:rPr lang="zh-CN" altLang="en-US" b="1" dirty="0">
                <a:solidFill>
                  <a:prstClr val="black"/>
                </a:solidFill>
              </a:rPr>
              <a:t>空前；史无前例的</a:t>
            </a:r>
            <a:endParaRPr lang="en-US" altLang="zh-CN" b="1" dirty="0">
              <a:solidFill>
                <a:prstClr val="black"/>
              </a:solidFill>
            </a:endParaRPr>
          </a:p>
          <a:p>
            <a:pPr lvl="0"/>
            <a:endParaRPr lang="zh-CN" altLang="en-US" b="1" dirty="0">
              <a:solidFill>
                <a:prstClr val="black"/>
              </a:solidFill>
            </a:endParaRPr>
          </a:p>
        </p:txBody>
      </p:sp>
      <p:sp>
        <p:nvSpPr>
          <p:cNvPr id="17" name="矩形 16">
            <a:extLst>
              <a:ext uri="{FF2B5EF4-FFF2-40B4-BE49-F238E27FC236}">
                <a16:creationId xmlns:a16="http://schemas.microsoft.com/office/drawing/2014/main" id="{C6841ACB-2CE2-4329-9C20-9850C117E985}"/>
              </a:ext>
            </a:extLst>
          </p:cNvPr>
          <p:cNvSpPr/>
          <p:nvPr/>
        </p:nvSpPr>
        <p:spPr>
          <a:xfrm>
            <a:off x="1709531" y="2556717"/>
            <a:ext cx="2580963" cy="461665"/>
          </a:xfrm>
          <a:prstGeom prst="rect">
            <a:avLst/>
          </a:prstGeom>
        </p:spPr>
        <p:txBody>
          <a:bodyPr wrap="none">
            <a:spAutoFit/>
          </a:bodyPr>
          <a:lstStyle/>
          <a:p>
            <a:r>
              <a:rPr lang="en-US" altLang="zh-CN" sz="2400" b="1" dirty="0">
                <a:solidFill>
                  <a:srgbClr val="508468"/>
                </a:solidFill>
              </a:rPr>
              <a:t>in speed and scale </a:t>
            </a:r>
            <a:endParaRPr lang="zh-CN" altLang="en-US" dirty="0">
              <a:solidFill>
                <a:srgbClr val="508468"/>
              </a:solidFill>
            </a:endParaRPr>
          </a:p>
        </p:txBody>
      </p:sp>
    </p:spTree>
    <p:extLst>
      <p:ext uri="{BB962C8B-B14F-4D97-AF65-F5344CB8AC3E}">
        <p14:creationId xmlns:p14="http://schemas.microsoft.com/office/powerpoint/2010/main" val="114276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1678" y="961456"/>
            <a:ext cx="11863977" cy="2677656"/>
          </a:xfrm>
          <a:prstGeom prst="rect">
            <a:avLst/>
          </a:prstGeom>
        </p:spPr>
        <p:txBody>
          <a:bodyPr wrap="square">
            <a:spAutoFit/>
          </a:bodyPr>
          <a:lstStyle/>
          <a:p>
            <a:r>
              <a:rPr lang="en-US" altLang="zh-CN" sz="2400" b="1" dirty="0"/>
              <a:t>     China is a one-party state – </a:t>
            </a:r>
            <a:r>
              <a:rPr lang="en-US" altLang="zh-CN" sz="2400" b="1" u="sng" dirty="0"/>
              <a:t>            </a:t>
            </a:r>
            <a:r>
              <a:rPr lang="en-US" altLang="zh-CN" sz="2400" b="1" dirty="0"/>
              <a:t> by the Chinese Communist Party – the Party; and they don’t hold elections. Three assumptions are made by the dominant political theory of our time: </a:t>
            </a:r>
            <a:r>
              <a:rPr lang="en-US" altLang="zh-CN" sz="2400" b="1" u="sng" dirty="0"/>
              <a:t>                          </a:t>
            </a:r>
            <a:r>
              <a:rPr lang="en-US" altLang="zh-CN" sz="2400" b="1" dirty="0"/>
              <a:t> must be operationally rigid, politically closed, and morally illegitimate.</a:t>
            </a:r>
          </a:p>
          <a:p>
            <a:r>
              <a:rPr lang="en-US" altLang="zh-CN" sz="2400" b="1" dirty="0"/>
              <a:t>These assumptions are wrong. The opposites are true. Adaptability, meritocracy and legitimacy are the three defining characteristics of China’s one-party system. Most political scientists would tell you that a system monopolized by a single party is by definition incapable of self-correction. It can’t survive long because it can’t adapt.</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828800" y="3645762"/>
            <a:ext cx="9725458" cy="1938992"/>
          </a:xfrm>
          <a:prstGeom prst="rect">
            <a:avLst/>
          </a:prstGeom>
        </p:spPr>
        <p:txBody>
          <a:bodyPr wrap="square">
            <a:spAutoFit/>
          </a:bodyPr>
          <a:lstStyle/>
          <a:p>
            <a:r>
              <a:rPr lang="zh-CN" altLang="en-US" sz="2000" b="1" dirty="0">
                <a:solidFill>
                  <a:prstClr val="black"/>
                </a:solidFill>
              </a:rPr>
              <a:t>      中国的确是个一党制的国家，由中国共产党长期执政，不实行西方意义上的选举。按照当代主流的政治理论，人们据此可以生成三个判断，即这个体制在体制上一定是僵化的、政治上是封闭的、道德上不具合法性的。但这些论断被证明是完全错误的。事实恰恰相反，中国的一党制具有与时俱进的能力、选贤任能的体制、深植于民心的政权合法性，这些是确保其成功的核心要素。大多数政治学家断言，一党制天生缺乏自我纠错能力，因此很难持久。</a:t>
            </a:r>
          </a:p>
        </p:txBody>
      </p:sp>
      <p:sp>
        <p:nvSpPr>
          <p:cNvPr id="2" name="矩形 1">
            <a:extLst>
              <a:ext uri="{FF2B5EF4-FFF2-40B4-BE49-F238E27FC236}">
                <a16:creationId xmlns:a16="http://schemas.microsoft.com/office/drawing/2014/main" id="{B7AA253C-7B38-4BF8-8197-1631D61399E2}"/>
              </a:ext>
            </a:extLst>
          </p:cNvPr>
          <p:cNvSpPr/>
          <p:nvPr/>
        </p:nvSpPr>
        <p:spPr>
          <a:xfrm>
            <a:off x="4166650" y="961456"/>
            <a:ext cx="623889" cy="461665"/>
          </a:xfrm>
          <a:prstGeom prst="rect">
            <a:avLst/>
          </a:prstGeom>
        </p:spPr>
        <p:txBody>
          <a:bodyPr wrap="none">
            <a:spAutoFit/>
          </a:bodyPr>
          <a:lstStyle/>
          <a:p>
            <a:r>
              <a:rPr lang="en-US" altLang="zh-CN" sz="2400" b="1" dirty="0">
                <a:solidFill>
                  <a:srgbClr val="508468"/>
                </a:solidFill>
              </a:rPr>
              <a:t>run</a:t>
            </a:r>
            <a:endParaRPr lang="zh-CN" altLang="en-US" dirty="0">
              <a:solidFill>
                <a:srgbClr val="508468"/>
              </a:solidFill>
            </a:endParaRPr>
          </a:p>
        </p:txBody>
      </p:sp>
      <p:sp>
        <p:nvSpPr>
          <p:cNvPr id="5" name="矩形 4">
            <a:extLst>
              <a:ext uri="{FF2B5EF4-FFF2-40B4-BE49-F238E27FC236}">
                <a16:creationId xmlns:a16="http://schemas.microsoft.com/office/drawing/2014/main" id="{5858A4B4-5D86-4546-A065-9FAD3F1B1D58}"/>
              </a:ext>
            </a:extLst>
          </p:cNvPr>
          <p:cNvSpPr/>
          <p:nvPr/>
        </p:nvSpPr>
        <p:spPr>
          <a:xfrm>
            <a:off x="1251295" y="5533164"/>
            <a:ext cx="5543304" cy="1200329"/>
          </a:xfrm>
          <a:prstGeom prst="rect">
            <a:avLst/>
          </a:prstGeom>
          <a:ln>
            <a:solidFill>
              <a:srgbClr val="92D050"/>
            </a:solidFill>
          </a:ln>
        </p:spPr>
        <p:txBody>
          <a:bodyPr wrap="square">
            <a:spAutoFit/>
          </a:bodyPr>
          <a:lstStyle/>
          <a:p>
            <a:r>
              <a:rPr lang="en-US" altLang="zh-CN" b="1" dirty="0"/>
              <a:t>assumption </a:t>
            </a:r>
            <a:r>
              <a:rPr lang="zh-CN" altLang="en-US" b="1" dirty="0"/>
              <a:t> </a:t>
            </a:r>
            <a:r>
              <a:rPr lang="en-US" altLang="zh-CN" b="1" dirty="0"/>
              <a:t>/</a:t>
            </a:r>
            <a:r>
              <a:rPr lang="en-US" altLang="zh-CN" b="1" dirty="0" err="1"/>
              <a:t>ə'sʌmpʃən</a:t>
            </a:r>
            <a:r>
              <a:rPr lang="en-US" altLang="zh-CN" b="1" dirty="0"/>
              <a:t>/n. </a:t>
            </a:r>
            <a:r>
              <a:rPr lang="zh-CN" altLang="en-US" b="1" dirty="0"/>
              <a:t>假定；设想；担任</a:t>
            </a:r>
            <a:endParaRPr lang="en-US" altLang="zh-CN" b="1" dirty="0"/>
          </a:p>
          <a:p>
            <a:r>
              <a:rPr lang="en-US" altLang="zh-CN" b="1" dirty="0"/>
              <a:t>dominant /'</a:t>
            </a:r>
            <a:r>
              <a:rPr lang="en-US" altLang="zh-CN" b="1" dirty="0" err="1"/>
              <a:t>dɒmɪnənt</a:t>
            </a:r>
            <a:r>
              <a:rPr lang="en-US" altLang="zh-CN" b="1" dirty="0"/>
              <a:t>/adj. </a:t>
            </a:r>
            <a:r>
              <a:rPr lang="zh-CN" altLang="en-US" b="1" dirty="0"/>
              <a:t>显性的；占优势的；统治的</a:t>
            </a:r>
            <a:endParaRPr lang="en-US" altLang="zh-CN" b="1" dirty="0"/>
          </a:p>
          <a:p>
            <a:r>
              <a:rPr lang="en-US" altLang="zh-CN" b="1" dirty="0"/>
              <a:t>rigid </a:t>
            </a:r>
            <a:r>
              <a:rPr lang="zh-CN" altLang="en-US" b="1" dirty="0"/>
              <a:t> </a:t>
            </a:r>
            <a:r>
              <a:rPr lang="en-US" altLang="zh-CN" b="1" dirty="0"/>
              <a:t>/'</a:t>
            </a:r>
            <a:r>
              <a:rPr lang="en-US" altLang="zh-CN" b="1" dirty="0" err="1"/>
              <a:t>rɪdʒɪd</a:t>
            </a:r>
            <a:r>
              <a:rPr lang="en-US" altLang="zh-CN" b="1" dirty="0"/>
              <a:t>/ adj. </a:t>
            </a:r>
            <a:r>
              <a:rPr lang="zh-CN" altLang="en-US" b="1" dirty="0"/>
              <a:t>严格的；僵硬的，死板的</a:t>
            </a:r>
            <a:endParaRPr lang="en-US" altLang="zh-CN" b="1" dirty="0"/>
          </a:p>
          <a:p>
            <a:r>
              <a:rPr lang="en-US" altLang="zh-CN" b="1" dirty="0"/>
              <a:t>illegitimate /,</a:t>
            </a:r>
            <a:r>
              <a:rPr lang="en-US" altLang="zh-CN" b="1" dirty="0" err="1"/>
              <a:t>ɪlɪ'dʒɪtɪmət</a:t>
            </a:r>
            <a:r>
              <a:rPr lang="en-US" altLang="zh-CN" b="1" dirty="0"/>
              <a:t>/ adj. </a:t>
            </a:r>
            <a:r>
              <a:rPr lang="zh-CN" altLang="en-US" b="1" dirty="0"/>
              <a:t>非法的；不合理的</a:t>
            </a:r>
            <a:endParaRPr lang="en-US" altLang="zh-CN" b="1" dirty="0"/>
          </a:p>
        </p:txBody>
      </p:sp>
      <p:sp>
        <p:nvSpPr>
          <p:cNvPr id="8" name="矩形 7">
            <a:extLst>
              <a:ext uri="{FF2B5EF4-FFF2-40B4-BE49-F238E27FC236}">
                <a16:creationId xmlns:a16="http://schemas.microsoft.com/office/drawing/2014/main" id="{6B20C055-2257-4C97-B0C2-5D2D1943B0C2}"/>
              </a:ext>
            </a:extLst>
          </p:cNvPr>
          <p:cNvSpPr/>
          <p:nvPr/>
        </p:nvSpPr>
        <p:spPr>
          <a:xfrm>
            <a:off x="6900113" y="5509420"/>
            <a:ext cx="5231650" cy="1200329"/>
          </a:xfrm>
          <a:prstGeom prst="rect">
            <a:avLst/>
          </a:prstGeom>
          <a:ln>
            <a:solidFill>
              <a:srgbClr val="92D050"/>
            </a:solidFill>
          </a:ln>
        </p:spPr>
        <p:txBody>
          <a:bodyPr wrap="square">
            <a:spAutoFit/>
          </a:bodyPr>
          <a:lstStyle/>
          <a:p>
            <a:r>
              <a:rPr lang="en-US" altLang="zh-CN" b="1" dirty="0"/>
              <a:t>legitimacy </a:t>
            </a:r>
            <a:r>
              <a:rPr lang="zh-CN" altLang="en-US" b="1" dirty="0"/>
              <a:t> </a:t>
            </a:r>
            <a:r>
              <a:rPr lang="en-US" altLang="zh-CN" b="1" dirty="0"/>
              <a:t>/</a:t>
            </a:r>
            <a:r>
              <a:rPr lang="en-US" altLang="zh-CN" b="1" dirty="0" err="1"/>
              <a:t>lɪ'dʒɪtɪməsɪ</a:t>
            </a:r>
            <a:r>
              <a:rPr lang="en-US" altLang="zh-CN" b="1" dirty="0"/>
              <a:t>/ n. </a:t>
            </a:r>
            <a:r>
              <a:rPr lang="zh-CN" altLang="en-US" b="1" dirty="0"/>
              <a:t>合法；合理；正统</a:t>
            </a:r>
            <a:endParaRPr lang="en-US" altLang="zh-CN" b="1" dirty="0"/>
          </a:p>
          <a:p>
            <a:r>
              <a:rPr lang="en-US" altLang="zh-CN" b="1" dirty="0"/>
              <a:t>meritocracy </a:t>
            </a:r>
            <a:r>
              <a:rPr lang="zh-CN" altLang="en-US" b="1" dirty="0"/>
              <a:t> </a:t>
            </a:r>
            <a:r>
              <a:rPr lang="en-US" altLang="zh-CN" b="1" dirty="0"/>
              <a:t>/,</a:t>
            </a:r>
            <a:r>
              <a:rPr lang="en-US" altLang="zh-CN" b="1" dirty="0" err="1"/>
              <a:t>merɪ‘tɒkrəsɪ</a:t>
            </a:r>
            <a:r>
              <a:rPr lang="en-US" altLang="zh-CN" b="1" dirty="0"/>
              <a:t>/</a:t>
            </a:r>
            <a:r>
              <a:rPr lang="zh-CN" altLang="en-US" b="1" dirty="0"/>
              <a:t>精英政治；任人唯贤</a:t>
            </a:r>
            <a:endParaRPr lang="en-US" altLang="zh-CN" b="1" dirty="0"/>
          </a:p>
          <a:p>
            <a:r>
              <a:rPr lang="en-US" altLang="zh-CN" b="1" dirty="0"/>
              <a:t>defining /</a:t>
            </a:r>
            <a:r>
              <a:rPr lang="en-US" altLang="zh-CN" b="1" dirty="0" err="1"/>
              <a:t>dɪ'faɪnɪŋ</a:t>
            </a:r>
            <a:r>
              <a:rPr lang="en-US" altLang="zh-CN" b="1" dirty="0"/>
              <a:t>/adj. </a:t>
            </a:r>
            <a:r>
              <a:rPr lang="zh-CN" altLang="en-US" b="1" dirty="0"/>
              <a:t>最典型的；起决定性作用的</a:t>
            </a:r>
            <a:endParaRPr lang="en-US" altLang="zh-CN" b="1" dirty="0"/>
          </a:p>
          <a:p>
            <a:r>
              <a:rPr lang="en-US" altLang="zh-CN" b="1" dirty="0"/>
              <a:t>monopolize /</a:t>
            </a:r>
            <a:r>
              <a:rPr lang="en-US" altLang="zh-CN" b="1" dirty="0" err="1"/>
              <a:t>mə'nɑpə'laɪz</a:t>
            </a:r>
            <a:r>
              <a:rPr lang="en-US" altLang="zh-CN" b="1" dirty="0"/>
              <a:t>/ </a:t>
            </a:r>
            <a:r>
              <a:rPr lang="en-US" altLang="zh-CN" b="1" dirty="0" err="1"/>
              <a:t>vt.</a:t>
            </a:r>
            <a:r>
              <a:rPr lang="en-US" altLang="zh-CN" b="1" dirty="0"/>
              <a:t> </a:t>
            </a:r>
            <a:r>
              <a:rPr lang="zh-CN" altLang="en-US" b="1" dirty="0"/>
              <a:t>垄断；独占</a:t>
            </a:r>
            <a:endParaRPr lang="en-US" altLang="zh-CN" b="1" dirty="0"/>
          </a:p>
        </p:txBody>
      </p:sp>
      <p:sp>
        <p:nvSpPr>
          <p:cNvPr id="17" name="矩形 16">
            <a:extLst>
              <a:ext uri="{FF2B5EF4-FFF2-40B4-BE49-F238E27FC236}">
                <a16:creationId xmlns:a16="http://schemas.microsoft.com/office/drawing/2014/main" id="{5E9E593C-ECB8-4DC0-9AD5-0D97C8FA3574}"/>
              </a:ext>
            </a:extLst>
          </p:cNvPr>
          <p:cNvSpPr/>
          <p:nvPr/>
        </p:nvSpPr>
        <p:spPr>
          <a:xfrm>
            <a:off x="831812" y="1697812"/>
            <a:ext cx="2039917" cy="461665"/>
          </a:xfrm>
          <a:prstGeom prst="rect">
            <a:avLst/>
          </a:prstGeom>
        </p:spPr>
        <p:txBody>
          <a:bodyPr wrap="none">
            <a:spAutoFit/>
          </a:bodyPr>
          <a:lstStyle/>
          <a:p>
            <a:r>
              <a:rPr lang="en-US" altLang="zh-CN" sz="2400" b="1" dirty="0">
                <a:solidFill>
                  <a:srgbClr val="508468"/>
                </a:solidFill>
              </a:rPr>
              <a:t>Such a system </a:t>
            </a:r>
            <a:endParaRPr lang="zh-CN" altLang="en-US" dirty="0">
              <a:solidFill>
                <a:srgbClr val="508468"/>
              </a:solidFill>
            </a:endParaRPr>
          </a:p>
        </p:txBody>
      </p:sp>
    </p:spTree>
    <p:extLst>
      <p:ext uri="{BB962C8B-B14F-4D97-AF65-F5344CB8AC3E}">
        <p14:creationId xmlns:p14="http://schemas.microsoft.com/office/powerpoint/2010/main" val="282616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077380"/>
            <a:ext cx="11863977" cy="2677656"/>
          </a:xfrm>
          <a:prstGeom prst="rect">
            <a:avLst/>
          </a:prstGeom>
        </p:spPr>
        <p:txBody>
          <a:bodyPr wrap="square">
            <a:spAutoFit/>
          </a:bodyPr>
          <a:lstStyle/>
          <a:p>
            <a:r>
              <a:rPr lang="en-US" altLang="zh-CN" sz="2400" b="1" dirty="0"/>
              <a:t> Here are the facts: During its 64 years running the largest country in the world,                     the Party’s policies was broader than </a:t>
            </a:r>
            <a:r>
              <a:rPr lang="en-US" altLang="zh-CN" sz="2400" b="1" u="sng" dirty="0"/>
              <a:t>                                     </a:t>
            </a:r>
            <a:r>
              <a:rPr lang="en-US" altLang="zh-CN" sz="2400" b="1" dirty="0"/>
              <a:t> in recent history. Radical land collectivization and the Great Leap </a:t>
            </a:r>
            <a:r>
              <a:rPr lang="en-US" altLang="zh-CN" sz="2400" b="1" dirty="0" err="1"/>
              <a:t>Foreward</a:t>
            </a:r>
            <a:r>
              <a:rPr lang="en-US" altLang="zh-CN" sz="2400" b="1" dirty="0"/>
              <a:t>, then the quasi-privatization of farmland. The Cultural Revolution, then Deng Xiaoping’s market reforms. Deng’s successor, Jiang Zemin, took the giant political step of opening up Party membership to private businesspeople – something unimaginable during Mao’s rule. The Party self-corrects in rather dramatic fashions.</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77676"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828800" y="3496158"/>
            <a:ext cx="9725458" cy="1631216"/>
          </a:xfrm>
          <a:prstGeom prst="rect">
            <a:avLst/>
          </a:prstGeom>
        </p:spPr>
        <p:txBody>
          <a:bodyPr wrap="square">
            <a:spAutoFit/>
          </a:bodyPr>
          <a:lstStyle/>
          <a:p>
            <a:r>
              <a:rPr lang="zh-CN" altLang="en-US" sz="2000" b="1" dirty="0">
                <a:solidFill>
                  <a:prstClr val="black"/>
                </a:solidFill>
              </a:rPr>
              <a:t>      但历史实践却证明这一断言过于自信。中共已经在中国这个世界上最大的国家之一连续执政</a:t>
            </a:r>
            <a:r>
              <a:rPr lang="en-US" altLang="zh-CN" sz="2000" b="1" dirty="0">
                <a:solidFill>
                  <a:prstClr val="black"/>
                </a:solidFill>
              </a:rPr>
              <a:t>64</a:t>
            </a:r>
            <a:r>
              <a:rPr lang="zh-CN" altLang="en-US" sz="2000" b="1" dirty="0">
                <a:solidFill>
                  <a:prstClr val="black"/>
                </a:solidFill>
              </a:rPr>
              <a:t>年，其政策调整的幅度超过近代任何国家。从激进的土改到“大跃进”运动，再到土地“准私有化”；从“文化大革命”到邓小平的市场化改革。邓小平的继任者江泽民更进一步，主动吸纳包括民营企业家在内的新社会阶层人士入党，而这在毛的时代是不可想象的。事实证明，中共具有超凡的与时俱进和自我纠错能力。</a:t>
            </a:r>
          </a:p>
        </p:txBody>
      </p:sp>
      <p:sp>
        <p:nvSpPr>
          <p:cNvPr id="2" name="矩形 1">
            <a:extLst>
              <a:ext uri="{FF2B5EF4-FFF2-40B4-BE49-F238E27FC236}">
                <a16:creationId xmlns:a16="http://schemas.microsoft.com/office/drawing/2014/main" id="{FF8CD6B5-9A9C-4CE5-BE8F-BC0F46BA36D1}"/>
              </a:ext>
            </a:extLst>
          </p:cNvPr>
          <p:cNvSpPr/>
          <p:nvPr/>
        </p:nvSpPr>
        <p:spPr>
          <a:xfrm>
            <a:off x="4968239" y="1466960"/>
            <a:ext cx="2534092" cy="461665"/>
          </a:xfrm>
          <a:prstGeom prst="rect">
            <a:avLst/>
          </a:prstGeom>
        </p:spPr>
        <p:txBody>
          <a:bodyPr wrap="none">
            <a:spAutoFit/>
          </a:bodyPr>
          <a:lstStyle/>
          <a:p>
            <a:r>
              <a:rPr lang="en-US" altLang="zh-CN" sz="2400" b="1" dirty="0">
                <a:solidFill>
                  <a:srgbClr val="508468"/>
                </a:solidFill>
              </a:rPr>
              <a:t>any other country </a:t>
            </a:r>
            <a:endParaRPr lang="zh-CN" altLang="en-US" dirty="0">
              <a:solidFill>
                <a:srgbClr val="508468"/>
              </a:solidFill>
            </a:endParaRPr>
          </a:p>
        </p:txBody>
      </p:sp>
      <p:sp>
        <p:nvSpPr>
          <p:cNvPr id="5" name="矩形 4">
            <a:extLst>
              <a:ext uri="{FF2B5EF4-FFF2-40B4-BE49-F238E27FC236}">
                <a16:creationId xmlns:a16="http://schemas.microsoft.com/office/drawing/2014/main" id="{4CF53057-3CFA-45AD-AC81-A9A9E94129F6}"/>
              </a:ext>
            </a:extLst>
          </p:cNvPr>
          <p:cNvSpPr/>
          <p:nvPr/>
        </p:nvSpPr>
        <p:spPr>
          <a:xfrm>
            <a:off x="10158097" y="1068082"/>
            <a:ext cx="1800045" cy="461665"/>
          </a:xfrm>
          <a:prstGeom prst="rect">
            <a:avLst/>
          </a:prstGeom>
        </p:spPr>
        <p:txBody>
          <a:bodyPr wrap="none">
            <a:spAutoFit/>
          </a:bodyPr>
          <a:lstStyle/>
          <a:p>
            <a:r>
              <a:rPr lang="en-US" altLang="zh-CN" sz="2400" b="1" dirty="0">
                <a:solidFill>
                  <a:srgbClr val="508468"/>
                </a:solidFill>
              </a:rPr>
              <a:t>the range of </a:t>
            </a:r>
            <a:endParaRPr lang="zh-CN" altLang="en-US" dirty="0">
              <a:solidFill>
                <a:srgbClr val="508468"/>
              </a:solidFill>
            </a:endParaRPr>
          </a:p>
        </p:txBody>
      </p:sp>
      <p:cxnSp>
        <p:nvCxnSpPr>
          <p:cNvPr id="17" name="直接连接符 16">
            <a:extLst>
              <a:ext uri="{FF2B5EF4-FFF2-40B4-BE49-F238E27FC236}">
                <a16:creationId xmlns:a16="http://schemas.microsoft.com/office/drawing/2014/main" id="{7695AE03-1EC0-4E9A-926B-C7967BAB0D18}"/>
              </a:ext>
            </a:extLst>
          </p:cNvPr>
          <p:cNvCxnSpPr>
            <a:cxnSpLocks/>
          </p:cNvCxnSpPr>
          <p:nvPr/>
        </p:nvCxnSpPr>
        <p:spPr>
          <a:xfrm>
            <a:off x="10255545" y="1431323"/>
            <a:ext cx="16051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A6E91DC7-743E-4A3B-87B0-D071B3805528}"/>
              </a:ext>
            </a:extLst>
          </p:cNvPr>
          <p:cNvSpPr/>
          <p:nvPr/>
        </p:nvSpPr>
        <p:spPr>
          <a:xfrm>
            <a:off x="1228556" y="5532688"/>
            <a:ext cx="5225253" cy="923330"/>
          </a:xfrm>
          <a:prstGeom prst="rect">
            <a:avLst/>
          </a:prstGeom>
          <a:ln>
            <a:solidFill>
              <a:srgbClr val="92D050"/>
            </a:solidFill>
          </a:ln>
        </p:spPr>
        <p:txBody>
          <a:bodyPr wrap="square">
            <a:spAutoFit/>
          </a:bodyPr>
          <a:lstStyle/>
          <a:p>
            <a:r>
              <a:rPr lang="en-US" altLang="zh-CN" b="1" dirty="0"/>
              <a:t>radical </a:t>
            </a:r>
            <a:r>
              <a:rPr lang="zh-CN" altLang="en-US" b="1" dirty="0"/>
              <a:t> </a:t>
            </a:r>
            <a:r>
              <a:rPr lang="en-US" altLang="zh-CN" b="1" dirty="0"/>
              <a:t>/'</a:t>
            </a:r>
            <a:r>
              <a:rPr lang="en-US" altLang="zh-CN" b="1" dirty="0" err="1"/>
              <a:t>rædɪkəl</a:t>
            </a:r>
            <a:r>
              <a:rPr lang="en-US" altLang="zh-CN" b="1" dirty="0"/>
              <a:t>/ adj. </a:t>
            </a:r>
            <a:r>
              <a:rPr lang="zh-CN" altLang="en-US" b="1" dirty="0"/>
              <a:t>激进的；根本的</a:t>
            </a:r>
            <a:endParaRPr lang="en-US" altLang="zh-CN" b="1" dirty="0"/>
          </a:p>
          <a:p>
            <a:r>
              <a:rPr lang="en-US" altLang="zh-CN" b="1" dirty="0"/>
              <a:t>collectivization /</a:t>
            </a:r>
            <a:r>
              <a:rPr lang="en-US" altLang="zh-CN" b="1" dirty="0" err="1"/>
              <a:t>kə,lɛktɪvaɪ'zeʃən</a:t>
            </a:r>
            <a:r>
              <a:rPr lang="en-US" altLang="zh-CN" b="1" dirty="0"/>
              <a:t>/n. </a:t>
            </a:r>
            <a:r>
              <a:rPr lang="zh-CN" altLang="en-US" b="1" dirty="0"/>
              <a:t>集体化</a:t>
            </a:r>
            <a:endParaRPr lang="en-US" altLang="zh-CN" b="1" dirty="0"/>
          </a:p>
          <a:p>
            <a:r>
              <a:rPr lang="en-US" altLang="zh-CN" b="1" dirty="0"/>
              <a:t>quasi- </a:t>
            </a:r>
            <a:r>
              <a:rPr lang="zh-CN" altLang="en-US" b="1" dirty="0"/>
              <a:t> </a:t>
            </a:r>
            <a:r>
              <a:rPr lang="en-US" altLang="zh-CN" b="1" dirty="0"/>
              <a:t>/'</a:t>
            </a:r>
            <a:r>
              <a:rPr lang="en-US" altLang="zh-CN" b="1" dirty="0" err="1"/>
              <a:t>kweizai</a:t>
            </a:r>
            <a:r>
              <a:rPr lang="en-US" altLang="zh-CN" b="1" dirty="0"/>
              <a:t>/ pref. </a:t>
            </a:r>
            <a:r>
              <a:rPr lang="zh-CN" altLang="en-US" b="1" dirty="0"/>
              <a:t>准；类似（用以构成复合词）</a:t>
            </a:r>
            <a:endParaRPr lang="en-US" altLang="zh-CN" b="1" dirty="0"/>
          </a:p>
        </p:txBody>
      </p:sp>
      <p:sp>
        <p:nvSpPr>
          <p:cNvPr id="20" name="矩形 19">
            <a:extLst>
              <a:ext uri="{FF2B5EF4-FFF2-40B4-BE49-F238E27FC236}">
                <a16:creationId xmlns:a16="http://schemas.microsoft.com/office/drawing/2014/main" id="{E657B6B5-302B-421C-8345-C39AE542C7FD}"/>
              </a:ext>
            </a:extLst>
          </p:cNvPr>
          <p:cNvSpPr/>
          <p:nvPr/>
        </p:nvSpPr>
        <p:spPr>
          <a:xfrm>
            <a:off x="6546574" y="5532688"/>
            <a:ext cx="5500470" cy="923330"/>
          </a:xfrm>
          <a:prstGeom prst="rect">
            <a:avLst/>
          </a:prstGeom>
          <a:ln>
            <a:solidFill>
              <a:srgbClr val="92D050"/>
            </a:solidFill>
          </a:ln>
        </p:spPr>
        <p:txBody>
          <a:bodyPr wrap="square">
            <a:spAutoFit/>
          </a:bodyPr>
          <a:lstStyle/>
          <a:p>
            <a:r>
              <a:rPr lang="en-US" altLang="zh-CN" b="1" dirty="0"/>
              <a:t>successor </a:t>
            </a:r>
            <a:r>
              <a:rPr lang="zh-CN" altLang="en-US" b="1" dirty="0"/>
              <a:t> </a:t>
            </a:r>
            <a:r>
              <a:rPr lang="en-US" altLang="zh-CN" b="1" dirty="0"/>
              <a:t>/</a:t>
            </a:r>
            <a:r>
              <a:rPr lang="en-US" altLang="zh-CN" b="1" dirty="0" err="1"/>
              <a:t>sək'sesə</a:t>
            </a:r>
            <a:r>
              <a:rPr lang="en-US" altLang="zh-CN" b="1" dirty="0"/>
              <a:t>/n. </a:t>
            </a:r>
            <a:r>
              <a:rPr lang="zh-CN" altLang="en-US" b="1" dirty="0"/>
              <a:t>继承者；后续的事物</a:t>
            </a:r>
            <a:endParaRPr lang="en-US" altLang="zh-CN" b="1" dirty="0"/>
          </a:p>
          <a:p>
            <a:r>
              <a:rPr lang="en-US" altLang="zh-CN" b="1" dirty="0"/>
              <a:t>take a giant step</a:t>
            </a:r>
            <a:r>
              <a:rPr lang="zh-CN" altLang="en-US" b="1" dirty="0"/>
              <a:t>迈出一大步</a:t>
            </a:r>
          </a:p>
          <a:p>
            <a:r>
              <a:rPr lang="en-US" altLang="zh-CN" b="1" dirty="0"/>
              <a:t>dramatic /</a:t>
            </a:r>
            <a:r>
              <a:rPr lang="en-US" altLang="zh-CN" b="1" dirty="0" err="1"/>
              <a:t>drə'mætɪk</a:t>
            </a:r>
            <a:r>
              <a:rPr lang="en-US" altLang="zh-CN" b="1" dirty="0"/>
              <a:t>/adj. </a:t>
            </a:r>
            <a:r>
              <a:rPr lang="zh-CN" altLang="en-US" b="1" dirty="0"/>
              <a:t>戏剧的；急剧的；引人注目</a:t>
            </a:r>
            <a:endParaRPr lang="en-US" altLang="zh-CN" b="1" dirty="0"/>
          </a:p>
        </p:txBody>
      </p:sp>
    </p:spTree>
    <p:extLst>
      <p:ext uri="{BB962C8B-B14F-4D97-AF65-F5344CB8AC3E}">
        <p14:creationId xmlns:p14="http://schemas.microsoft.com/office/powerpoint/2010/main" val="245102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077380"/>
            <a:ext cx="11863977" cy="1938992"/>
          </a:xfrm>
          <a:prstGeom prst="rect">
            <a:avLst/>
          </a:prstGeom>
        </p:spPr>
        <p:txBody>
          <a:bodyPr wrap="square">
            <a:spAutoFit/>
          </a:bodyPr>
          <a:lstStyle/>
          <a:p>
            <a:r>
              <a:rPr lang="en-US" altLang="zh-CN" sz="2400" b="1" dirty="0"/>
              <a:t>     Institutionally, new rules get enacted to correct previous dysfunctions. For example, term limits. Political leaders used to retain positions for life. They accumulated power and perpetuated their rules. Mao was the father of modern China, yet his prolonged rule also led to disastrous mistakes. So the Party instituted term limits with mandatory retirement age of 68 – 70.</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656521" y="3019044"/>
            <a:ext cx="9725458" cy="1938992"/>
          </a:xfrm>
          <a:prstGeom prst="rect">
            <a:avLst/>
          </a:prstGeom>
        </p:spPr>
        <p:txBody>
          <a:bodyPr wrap="square">
            <a:spAutoFit/>
          </a:bodyPr>
          <a:lstStyle/>
          <a:p>
            <a:r>
              <a:rPr lang="zh-CN" altLang="en-US" sz="2400" b="1" dirty="0">
                <a:solidFill>
                  <a:prstClr val="black"/>
                </a:solidFill>
              </a:rPr>
              <a:t>      过去实行的一些不再有效的制度也不断得到纠正和更新。比如，政治领导人的任期制，毛时期，政治领导人实际上是终身任职的。这容易导致大权独揽、不受制约等问题。毛泽东作为现代中国的缔造者，在位晚年也未能避免犯下类似的严重错误。随后，中共逐步实施了领导人的任期制，并将任职的年龄上限确定为</a:t>
            </a:r>
            <a:r>
              <a:rPr lang="en-US" altLang="zh-CN" sz="2400" b="1" dirty="0">
                <a:solidFill>
                  <a:prstClr val="black"/>
                </a:solidFill>
              </a:rPr>
              <a:t>68</a:t>
            </a:r>
            <a:r>
              <a:rPr lang="zh-CN" altLang="en-US" sz="2400" b="1" dirty="0">
                <a:solidFill>
                  <a:prstClr val="black"/>
                </a:solidFill>
              </a:rPr>
              <a:t>到</a:t>
            </a:r>
            <a:r>
              <a:rPr lang="en-US" altLang="zh-CN" sz="2400" b="1" dirty="0">
                <a:solidFill>
                  <a:prstClr val="black"/>
                </a:solidFill>
              </a:rPr>
              <a:t>70</a:t>
            </a:r>
            <a:r>
              <a:rPr lang="zh-CN" altLang="en-US" sz="2400" b="1" dirty="0">
                <a:solidFill>
                  <a:prstClr val="black"/>
                </a:solidFill>
              </a:rPr>
              <a:t>岁。</a:t>
            </a:r>
          </a:p>
        </p:txBody>
      </p:sp>
      <p:sp>
        <p:nvSpPr>
          <p:cNvPr id="2" name="矩形 1">
            <a:extLst>
              <a:ext uri="{FF2B5EF4-FFF2-40B4-BE49-F238E27FC236}">
                <a16:creationId xmlns:a16="http://schemas.microsoft.com/office/drawing/2014/main" id="{C30CD9B4-E39B-4094-B0C6-4A1DCBA9999E}"/>
              </a:ext>
            </a:extLst>
          </p:cNvPr>
          <p:cNvSpPr/>
          <p:nvPr/>
        </p:nvSpPr>
        <p:spPr>
          <a:xfrm>
            <a:off x="1449279" y="5191276"/>
            <a:ext cx="5300870" cy="1477328"/>
          </a:xfrm>
          <a:prstGeom prst="rect">
            <a:avLst/>
          </a:prstGeom>
          <a:ln>
            <a:solidFill>
              <a:srgbClr val="92D050"/>
            </a:solidFill>
          </a:ln>
        </p:spPr>
        <p:txBody>
          <a:bodyPr wrap="square">
            <a:spAutoFit/>
          </a:bodyPr>
          <a:lstStyle/>
          <a:p>
            <a:r>
              <a:rPr lang="en-US" altLang="zh-CN" b="1" dirty="0"/>
              <a:t>institutional </a:t>
            </a:r>
            <a:r>
              <a:rPr lang="zh-CN" altLang="en-US" b="1" dirty="0"/>
              <a:t> </a:t>
            </a:r>
            <a:r>
              <a:rPr lang="en-US" altLang="zh-CN" b="1" dirty="0"/>
              <a:t>/</a:t>
            </a:r>
            <a:r>
              <a:rPr lang="en-US" altLang="zh-CN" b="1" dirty="0" err="1"/>
              <a:t>ɪnstɪ'tjuːʃənəl</a:t>
            </a:r>
            <a:r>
              <a:rPr lang="en-US" altLang="zh-CN" b="1" dirty="0"/>
              <a:t>/ adj. </a:t>
            </a:r>
            <a:r>
              <a:rPr lang="zh-CN" altLang="en-US" b="1" dirty="0"/>
              <a:t>制度的；制度上的</a:t>
            </a:r>
            <a:endParaRPr lang="en-US" altLang="zh-CN" b="1" dirty="0"/>
          </a:p>
          <a:p>
            <a:r>
              <a:rPr lang="en-US" altLang="zh-CN" b="1" dirty="0"/>
              <a:t>enact </a:t>
            </a:r>
            <a:r>
              <a:rPr lang="zh-CN" altLang="en-US" b="1" dirty="0"/>
              <a:t> </a:t>
            </a:r>
            <a:r>
              <a:rPr lang="en-US" altLang="zh-CN" b="1" dirty="0"/>
              <a:t>/</a:t>
            </a:r>
            <a:r>
              <a:rPr lang="en-US" altLang="zh-CN" b="1" dirty="0" err="1"/>
              <a:t>ɪ'nækt</a:t>
            </a:r>
            <a:r>
              <a:rPr lang="en-US" altLang="zh-CN" b="1" dirty="0"/>
              <a:t>/ </a:t>
            </a:r>
            <a:r>
              <a:rPr lang="en-US" altLang="zh-CN" b="1" dirty="0" err="1"/>
              <a:t>vt.</a:t>
            </a:r>
            <a:r>
              <a:rPr lang="en-US" altLang="zh-CN" b="1" dirty="0"/>
              <a:t> </a:t>
            </a:r>
            <a:r>
              <a:rPr lang="zh-CN" altLang="en-US" b="1" dirty="0"/>
              <a:t>颁布；制定法律；扮演；发生</a:t>
            </a:r>
            <a:endParaRPr lang="en-US" altLang="zh-CN" b="1" dirty="0"/>
          </a:p>
          <a:p>
            <a:r>
              <a:rPr lang="en-US" altLang="zh-CN" b="1" dirty="0"/>
              <a:t>dysfunction </a:t>
            </a:r>
            <a:r>
              <a:rPr lang="zh-CN" altLang="en-US" b="1" dirty="0"/>
              <a:t> </a:t>
            </a:r>
            <a:r>
              <a:rPr lang="en-US" altLang="zh-CN" b="1" dirty="0"/>
              <a:t>/</a:t>
            </a:r>
            <a:r>
              <a:rPr lang="en-US" altLang="zh-CN" b="1" dirty="0" err="1"/>
              <a:t>dɪs'fʌŋkʃən</a:t>
            </a:r>
            <a:r>
              <a:rPr lang="en-US" altLang="zh-CN" b="1" dirty="0"/>
              <a:t>/ n. </a:t>
            </a:r>
            <a:r>
              <a:rPr lang="zh-CN" altLang="en-US" b="1" dirty="0"/>
              <a:t>功能紊乱；机能障碍</a:t>
            </a:r>
            <a:endParaRPr lang="en-US" altLang="zh-CN" b="1" dirty="0"/>
          </a:p>
          <a:p>
            <a:r>
              <a:rPr lang="en-US" altLang="zh-CN" b="1" dirty="0"/>
              <a:t>retain </a:t>
            </a:r>
            <a:r>
              <a:rPr lang="zh-CN" altLang="en-US" b="1" dirty="0"/>
              <a:t> </a:t>
            </a:r>
            <a:r>
              <a:rPr lang="en-US" altLang="zh-CN" b="1" dirty="0"/>
              <a:t>/</a:t>
            </a:r>
            <a:r>
              <a:rPr lang="en-US" altLang="zh-CN" b="1" dirty="0" err="1"/>
              <a:t>rɪ'teɪn</a:t>
            </a:r>
            <a:r>
              <a:rPr lang="en-US" altLang="zh-CN" b="1" dirty="0"/>
              <a:t>/</a:t>
            </a:r>
            <a:r>
              <a:rPr lang="en-US" altLang="zh-CN" b="1" dirty="0" err="1"/>
              <a:t>vt.</a:t>
            </a:r>
            <a:r>
              <a:rPr lang="en-US" altLang="zh-CN" b="1" dirty="0"/>
              <a:t> </a:t>
            </a:r>
            <a:r>
              <a:rPr lang="zh-CN" altLang="en-US" b="1" dirty="0"/>
              <a:t>保持</a:t>
            </a:r>
            <a:r>
              <a:rPr lang="en-US" altLang="zh-CN" b="1" dirty="0"/>
              <a:t>; </a:t>
            </a:r>
            <a:r>
              <a:rPr lang="zh-CN" altLang="en-US" b="1" dirty="0"/>
              <a:t>保有</a:t>
            </a:r>
            <a:r>
              <a:rPr lang="en-US" altLang="zh-CN" b="1" dirty="0"/>
              <a:t>; </a:t>
            </a:r>
            <a:r>
              <a:rPr lang="zh-CN" altLang="en-US" b="1" dirty="0"/>
              <a:t>挽留</a:t>
            </a:r>
            <a:endParaRPr lang="en-US" altLang="zh-CN" b="1" dirty="0"/>
          </a:p>
          <a:p>
            <a:r>
              <a:rPr lang="en-US" altLang="zh-CN" b="1" dirty="0"/>
              <a:t>term limits </a:t>
            </a:r>
            <a:r>
              <a:rPr lang="zh-CN" altLang="en-US" b="1" dirty="0"/>
              <a:t>任期限制</a:t>
            </a:r>
            <a:r>
              <a:rPr lang="en-US" altLang="zh-CN" b="1" dirty="0"/>
              <a:t>; </a:t>
            </a:r>
            <a:r>
              <a:rPr lang="zh-CN" altLang="en-US" b="1" dirty="0"/>
              <a:t>任职期限</a:t>
            </a:r>
          </a:p>
        </p:txBody>
      </p:sp>
      <p:sp>
        <p:nvSpPr>
          <p:cNvPr id="5" name="矩形 4">
            <a:extLst>
              <a:ext uri="{FF2B5EF4-FFF2-40B4-BE49-F238E27FC236}">
                <a16:creationId xmlns:a16="http://schemas.microsoft.com/office/drawing/2014/main" id="{444AE4EE-9829-4B43-8FCE-62B32CD6CC96}"/>
              </a:ext>
            </a:extLst>
          </p:cNvPr>
          <p:cNvSpPr/>
          <p:nvPr/>
        </p:nvSpPr>
        <p:spPr>
          <a:xfrm>
            <a:off x="6909027" y="5191276"/>
            <a:ext cx="5073797" cy="1477328"/>
          </a:xfrm>
          <a:prstGeom prst="rect">
            <a:avLst/>
          </a:prstGeom>
          <a:ln>
            <a:solidFill>
              <a:srgbClr val="92D050"/>
            </a:solidFill>
          </a:ln>
        </p:spPr>
        <p:txBody>
          <a:bodyPr wrap="square">
            <a:spAutoFit/>
          </a:bodyPr>
          <a:lstStyle/>
          <a:p>
            <a:r>
              <a:rPr lang="en-US" altLang="zh-CN" b="1" dirty="0"/>
              <a:t>perpetuate </a:t>
            </a:r>
            <a:r>
              <a:rPr lang="zh-CN" altLang="en-US" b="1" dirty="0"/>
              <a:t> </a:t>
            </a:r>
            <a:r>
              <a:rPr lang="en-US" altLang="zh-CN" b="1" dirty="0"/>
              <a:t>/</a:t>
            </a:r>
            <a:r>
              <a:rPr lang="en-US" altLang="zh-CN" b="1" dirty="0" err="1"/>
              <a:t>pə'petʃʊeɪt</a:t>
            </a:r>
            <a:r>
              <a:rPr lang="en-US" altLang="zh-CN" b="1" dirty="0"/>
              <a:t>/v. </a:t>
            </a:r>
            <a:r>
              <a:rPr lang="zh-CN" altLang="en-US" b="1" dirty="0"/>
              <a:t>使持续，使永久化</a:t>
            </a:r>
            <a:endParaRPr lang="en-US" altLang="zh-CN" b="1" dirty="0"/>
          </a:p>
          <a:p>
            <a:r>
              <a:rPr lang="en-US" altLang="zh-CN" b="1" dirty="0"/>
              <a:t>prolong </a:t>
            </a:r>
            <a:r>
              <a:rPr lang="zh-CN" altLang="en-US" b="1" dirty="0"/>
              <a:t> </a:t>
            </a:r>
            <a:r>
              <a:rPr lang="en-US" altLang="zh-CN" b="1" dirty="0"/>
              <a:t>/</a:t>
            </a:r>
            <a:r>
              <a:rPr lang="en-US" altLang="zh-CN" b="1" dirty="0" err="1"/>
              <a:t>prə'lɒŋ</a:t>
            </a:r>
            <a:r>
              <a:rPr lang="en-US" altLang="zh-CN" b="1" dirty="0"/>
              <a:t>/ </a:t>
            </a:r>
            <a:r>
              <a:rPr lang="en-US" altLang="zh-CN" b="1" dirty="0" err="1"/>
              <a:t>vt.</a:t>
            </a:r>
            <a:r>
              <a:rPr lang="en-US" altLang="zh-CN" b="1" dirty="0"/>
              <a:t> </a:t>
            </a:r>
            <a:r>
              <a:rPr lang="zh-CN" altLang="en-US" b="1" dirty="0"/>
              <a:t>延长；拖延</a:t>
            </a:r>
            <a:endParaRPr lang="en-US" altLang="zh-CN" b="1" dirty="0"/>
          </a:p>
          <a:p>
            <a:r>
              <a:rPr lang="en-US" altLang="zh-CN" b="1" dirty="0"/>
              <a:t>institute </a:t>
            </a:r>
            <a:r>
              <a:rPr lang="zh-CN" altLang="en-US" b="1" dirty="0"/>
              <a:t> </a:t>
            </a:r>
            <a:r>
              <a:rPr lang="en-US" altLang="zh-CN" b="1" dirty="0"/>
              <a:t>/'</a:t>
            </a:r>
            <a:r>
              <a:rPr lang="en-US" altLang="zh-CN" b="1" dirty="0" err="1"/>
              <a:t>ɪnstɪtjuːt</a:t>
            </a:r>
            <a:r>
              <a:rPr lang="en-US" altLang="zh-CN" b="1" dirty="0"/>
              <a:t>/ v. </a:t>
            </a:r>
            <a:r>
              <a:rPr lang="zh-CN" altLang="en-US" b="1" dirty="0"/>
              <a:t>实行，建立；授予</a:t>
            </a:r>
            <a:r>
              <a:rPr lang="en-US" altLang="zh-CN" b="1" dirty="0"/>
              <a:t>……</a:t>
            </a:r>
            <a:r>
              <a:rPr lang="zh-CN" altLang="en-US" b="1" dirty="0"/>
              <a:t>职位</a:t>
            </a:r>
            <a:endParaRPr lang="en-US" altLang="zh-CN" b="1" dirty="0"/>
          </a:p>
          <a:p>
            <a:r>
              <a:rPr lang="en-US" altLang="zh-CN" b="1" dirty="0"/>
              <a:t>mandatory </a:t>
            </a:r>
            <a:r>
              <a:rPr lang="zh-CN" altLang="en-US" b="1" dirty="0"/>
              <a:t> </a:t>
            </a:r>
            <a:r>
              <a:rPr lang="en-US" altLang="zh-CN" b="1" dirty="0"/>
              <a:t>/'</a:t>
            </a:r>
            <a:r>
              <a:rPr lang="en-US" altLang="zh-CN" b="1" dirty="0" err="1"/>
              <a:t>mændətərɪ</a:t>
            </a:r>
            <a:r>
              <a:rPr lang="en-US" altLang="zh-CN" b="1" dirty="0"/>
              <a:t>/adj. </a:t>
            </a:r>
            <a:r>
              <a:rPr lang="zh-CN" altLang="en-US" b="1" dirty="0"/>
              <a:t>强制的；命令的</a:t>
            </a:r>
            <a:endParaRPr lang="en-US" altLang="zh-CN" b="1" dirty="0"/>
          </a:p>
          <a:p>
            <a:r>
              <a:rPr lang="fr-FR" altLang="zh-CN" b="1" dirty="0"/>
              <a:t>retirement </a:t>
            </a:r>
            <a:r>
              <a:rPr lang="zh-CN" altLang="fr-FR" b="1" dirty="0"/>
              <a:t> </a:t>
            </a:r>
            <a:r>
              <a:rPr lang="fr-FR" altLang="zh-CN" b="1" dirty="0"/>
              <a:t>/rɪ'taɪəmənt/ n. </a:t>
            </a:r>
            <a:r>
              <a:rPr lang="zh-CN" altLang="en-US" b="1" dirty="0"/>
              <a:t>退休，退役</a:t>
            </a:r>
          </a:p>
        </p:txBody>
      </p:sp>
    </p:spTree>
    <p:extLst>
      <p:ext uri="{BB962C8B-B14F-4D97-AF65-F5344CB8AC3E}">
        <p14:creationId xmlns:p14="http://schemas.microsoft.com/office/powerpoint/2010/main" val="240013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077380"/>
            <a:ext cx="11863977" cy="1569660"/>
          </a:xfrm>
          <a:prstGeom prst="rect">
            <a:avLst/>
          </a:prstGeom>
        </p:spPr>
        <p:txBody>
          <a:bodyPr wrap="square">
            <a:spAutoFit/>
          </a:bodyPr>
          <a:lstStyle/>
          <a:p>
            <a:r>
              <a:rPr lang="en-US" altLang="zh-CN" sz="2400" b="1" dirty="0"/>
              <a:t>       One thing we often hear is that political reform </a:t>
            </a:r>
            <a:r>
              <a:rPr lang="en-US" altLang="zh-CN" sz="2400" b="1" u="sng" dirty="0"/>
              <a:t>                                   </a:t>
            </a:r>
            <a:r>
              <a:rPr lang="en-US" altLang="zh-CN" sz="2400" b="1" dirty="0"/>
              <a:t> economic reform and China is </a:t>
            </a:r>
            <a:r>
              <a:rPr lang="en-US" altLang="zh-CN" sz="2400" b="1" u="sng" dirty="0"/>
              <a:t>                               </a:t>
            </a:r>
            <a:r>
              <a:rPr lang="en-US" altLang="zh-CN" sz="2400" b="1" dirty="0"/>
              <a:t> political reforms. But this claim is a rhetorical trap </a:t>
            </a:r>
            <a:r>
              <a:rPr lang="en-US" altLang="zh-CN" sz="2400" b="1" u="sng" dirty="0"/>
              <a:t>                            </a:t>
            </a:r>
            <a:r>
              <a:rPr lang="en-US" altLang="zh-CN" sz="2400" b="1" dirty="0"/>
              <a:t>a political bias. Some have decided a priori what changes they want to see and only such changes can be called political reform. </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524000" y="2670313"/>
            <a:ext cx="9725458" cy="1569660"/>
          </a:xfrm>
          <a:prstGeom prst="rect">
            <a:avLst/>
          </a:prstGeom>
        </p:spPr>
        <p:txBody>
          <a:bodyPr wrap="square">
            <a:spAutoFit/>
          </a:bodyPr>
          <a:lstStyle/>
          <a:p>
            <a:r>
              <a:rPr lang="zh-CN" altLang="en-US" sz="2400" b="1" dirty="0">
                <a:solidFill>
                  <a:prstClr val="black"/>
                </a:solidFill>
              </a:rPr>
              <a:t>       最近很多人声称，相比于经济改革，中国的政治改革严重滞后，因此当前亟需在政改中取得突破。这一论断实际上是隐藏着政治偏见的话语陷阱，这个话语陷阱预设了哪些变革才算所谓的政治改革，只有实行这些特定的变革才行。</a:t>
            </a:r>
          </a:p>
        </p:txBody>
      </p:sp>
      <p:sp>
        <p:nvSpPr>
          <p:cNvPr id="2" name="矩形 1">
            <a:extLst>
              <a:ext uri="{FF2B5EF4-FFF2-40B4-BE49-F238E27FC236}">
                <a16:creationId xmlns:a16="http://schemas.microsoft.com/office/drawing/2014/main" id="{E3F28DB9-E5B0-48EF-9B8E-A9E9521CDDCA}"/>
              </a:ext>
            </a:extLst>
          </p:cNvPr>
          <p:cNvSpPr/>
          <p:nvPr/>
        </p:nvSpPr>
        <p:spPr>
          <a:xfrm>
            <a:off x="1789043" y="4956160"/>
            <a:ext cx="6866241" cy="1754326"/>
          </a:xfrm>
          <a:prstGeom prst="rect">
            <a:avLst/>
          </a:prstGeom>
          <a:ln>
            <a:solidFill>
              <a:srgbClr val="92D050"/>
            </a:solidFill>
          </a:ln>
        </p:spPr>
        <p:txBody>
          <a:bodyPr wrap="square">
            <a:spAutoFit/>
          </a:bodyPr>
          <a:lstStyle/>
          <a:p>
            <a:r>
              <a:rPr lang="en-US" altLang="zh-CN" b="1" dirty="0"/>
              <a:t>lag behind  </a:t>
            </a:r>
            <a:r>
              <a:rPr lang="zh-CN" altLang="en-US" b="1" dirty="0"/>
              <a:t>落后于；滞后</a:t>
            </a:r>
            <a:endParaRPr lang="en-US" altLang="zh-CN" b="1" dirty="0"/>
          </a:p>
          <a:p>
            <a:r>
              <a:rPr lang="en-US" altLang="zh-CN" b="1" dirty="0"/>
              <a:t>in dire need of</a:t>
            </a:r>
            <a:r>
              <a:rPr lang="zh-CN" altLang="en-US" b="1" dirty="0"/>
              <a:t>急需</a:t>
            </a:r>
            <a:endParaRPr lang="en-US" altLang="zh-CN" b="1" dirty="0"/>
          </a:p>
          <a:p>
            <a:r>
              <a:rPr lang="en-US" altLang="zh-CN" b="1" dirty="0"/>
              <a:t>dire </a:t>
            </a:r>
            <a:r>
              <a:rPr lang="zh-CN" altLang="en-US" b="1" dirty="0"/>
              <a:t> </a:t>
            </a:r>
            <a:r>
              <a:rPr lang="en-US" altLang="zh-CN" b="1" dirty="0"/>
              <a:t>/'</a:t>
            </a:r>
            <a:r>
              <a:rPr lang="en-US" altLang="zh-CN" b="1" dirty="0" err="1"/>
              <a:t>daɪə</a:t>
            </a:r>
            <a:r>
              <a:rPr lang="en-US" altLang="zh-CN" b="1" dirty="0"/>
              <a:t>/ adj. </a:t>
            </a:r>
            <a:r>
              <a:rPr lang="zh-CN" altLang="en-US" b="1" dirty="0"/>
              <a:t>可怕的；悲惨的；极端的</a:t>
            </a:r>
            <a:endParaRPr lang="en-US" altLang="zh-CN" b="1" dirty="0"/>
          </a:p>
          <a:p>
            <a:r>
              <a:rPr lang="en-US" altLang="zh-CN" b="1" dirty="0"/>
              <a:t>rhetorical </a:t>
            </a:r>
            <a:r>
              <a:rPr lang="zh-CN" altLang="en-US" b="1" dirty="0"/>
              <a:t> </a:t>
            </a:r>
            <a:r>
              <a:rPr lang="en-US" altLang="zh-CN" b="1" dirty="0"/>
              <a:t>/</a:t>
            </a:r>
            <a:r>
              <a:rPr lang="en-US" altLang="zh-CN" b="1" dirty="0" err="1"/>
              <a:t>rɪ'tɒrɪkəl</a:t>
            </a:r>
            <a:r>
              <a:rPr lang="en-US" altLang="zh-CN" b="1" dirty="0"/>
              <a:t>/ adj. </a:t>
            </a:r>
            <a:r>
              <a:rPr lang="zh-CN" altLang="en-US" b="1" dirty="0"/>
              <a:t>修辞的；修辞学的；夸张的</a:t>
            </a:r>
            <a:endParaRPr lang="en-US" altLang="zh-CN" b="1" dirty="0"/>
          </a:p>
          <a:p>
            <a:r>
              <a:rPr lang="en-US" altLang="zh-CN" b="1" dirty="0"/>
              <a:t>bias /'</a:t>
            </a:r>
            <a:r>
              <a:rPr lang="en-US" altLang="zh-CN" b="1" dirty="0" err="1"/>
              <a:t>baɪəs</a:t>
            </a:r>
            <a:r>
              <a:rPr lang="en-US" altLang="zh-CN" b="1" dirty="0"/>
              <a:t>/ n. </a:t>
            </a:r>
            <a:r>
              <a:rPr lang="zh-CN" altLang="en-US" b="1" dirty="0"/>
              <a:t>偏见；偏倚</a:t>
            </a:r>
            <a:endParaRPr lang="en-US" altLang="zh-CN" b="1" dirty="0"/>
          </a:p>
          <a:p>
            <a:r>
              <a:rPr lang="it-IT" altLang="zh-CN" b="1" dirty="0"/>
              <a:t>a priori /,eiprai'ɔ:rai/ </a:t>
            </a:r>
            <a:r>
              <a:rPr lang="en-US" altLang="zh-CN" b="1" dirty="0"/>
              <a:t>adj. </a:t>
            </a:r>
            <a:r>
              <a:rPr lang="zh-CN" altLang="en-US" b="1" dirty="0"/>
              <a:t>先天的；推理的</a:t>
            </a:r>
          </a:p>
        </p:txBody>
      </p:sp>
      <p:sp>
        <p:nvSpPr>
          <p:cNvPr id="5" name="矩形 4">
            <a:extLst>
              <a:ext uri="{FF2B5EF4-FFF2-40B4-BE49-F238E27FC236}">
                <a16:creationId xmlns:a16="http://schemas.microsoft.com/office/drawing/2014/main" id="{EF5A59B2-080D-44D2-94E2-36A4B95C3071}"/>
              </a:ext>
            </a:extLst>
          </p:cNvPr>
          <p:cNvSpPr/>
          <p:nvPr/>
        </p:nvSpPr>
        <p:spPr>
          <a:xfrm>
            <a:off x="6630171" y="1095621"/>
            <a:ext cx="2562753" cy="461665"/>
          </a:xfrm>
          <a:prstGeom prst="rect">
            <a:avLst/>
          </a:prstGeom>
        </p:spPr>
        <p:txBody>
          <a:bodyPr wrap="none">
            <a:spAutoFit/>
          </a:bodyPr>
          <a:lstStyle/>
          <a:p>
            <a:r>
              <a:rPr lang="en-US" altLang="zh-CN" sz="2400" b="1" dirty="0">
                <a:solidFill>
                  <a:srgbClr val="508468"/>
                </a:solidFill>
              </a:rPr>
              <a:t>has lagged behind </a:t>
            </a:r>
            <a:endParaRPr lang="zh-CN" altLang="en-US" dirty="0">
              <a:solidFill>
                <a:srgbClr val="508468"/>
              </a:solidFill>
            </a:endParaRPr>
          </a:p>
        </p:txBody>
      </p:sp>
      <p:sp>
        <p:nvSpPr>
          <p:cNvPr id="8" name="矩形 7">
            <a:extLst>
              <a:ext uri="{FF2B5EF4-FFF2-40B4-BE49-F238E27FC236}">
                <a16:creationId xmlns:a16="http://schemas.microsoft.com/office/drawing/2014/main" id="{BAB865D8-7F97-4EF6-9031-1566ADA9A65E}"/>
              </a:ext>
            </a:extLst>
          </p:cNvPr>
          <p:cNvSpPr/>
          <p:nvPr/>
        </p:nvSpPr>
        <p:spPr>
          <a:xfrm>
            <a:off x="1408845" y="1449961"/>
            <a:ext cx="2106410" cy="461665"/>
          </a:xfrm>
          <a:prstGeom prst="rect">
            <a:avLst/>
          </a:prstGeom>
        </p:spPr>
        <p:txBody>
          <a:bodyPr wrap="none">
            <a:spAutoFit/>
          </a:bodyPr>
          <a:lstStyle/>
          <a:p>
            <a:r>
              <a:rPr lang="en-US" altLang="zh-CN" sz="2400" b="1" dirty="0">
                <a:solidFill>
                  <a:srgbClr val="508468"/>
                </a:solidFill>
              </a:rPr>
              <a:t>in dire need of </a:t>
            </a:r>
            <a:endParaRPr lang="zh-CN" altLang="en-US" dirty="0">
              <a:solidFill>
                <a:srgbClr val="508468"/>
              </a:solidFill>
            </a:endParaRPr>
          </a:p>
        </p:txBody>
      </p:sp>
      <p:sp>
        <p:nvSpPr>
          <p:cNvPr id="17" name="矩形 16">
            <a:extLst>
              <a:ext uri="{FF2B5EF4-FFF2-40B4-BE49-F238E27FC236}">
                <a16:creationId xmlns:a16="http://schemas.microsoft.com/office/drawing/2014/main" id="{D48468F9-009C-45B9-87C9-3C83E3AFAACF}"/>
              </a:ext>
            </a:extLst>
          </p:cNvPr>
          <p:cNvSpPr/>
          <p:nvPr/>
        </p:nvSpPr>
        <p:spPr>
          <a:xfrm>
            <a:off x="9730623" y="1400545"/>
            <a:ext cx="2105063" cy="461665"/>
          </a:xfrm>
          <a:prstGeom prst="rect">
            <a:avLst/>
          </a:prstGeom>
        </p:spPr>
        <p:txBody>
          <a:bodyPr wrap="none">
            <a:spAutoFit/>
          </a:bodyPr>
          <a:lstStyle/>
          <a:p>
            <a:r>
              <a:rPr lang="en-US" altLang="zh-CN" sz="2400" b="1" dirty="0">
                <a:solidFill>
                  <a:srgbClr val="508468"/>
                </a:solidFill>
              </a:rPr>
              <a:t>hidden behind </a:t>
            </a:r>
            <a:endParaRPr lang="zh-CN" altLang="en-US" dirty="0">
              <a:solidFill>
                <a:srgbClr val="508468"/>
              </a:solidFill>
            </a:endParaRPr>
          </a:p>
        </p:txBody>
      </p:sp>
    </p:spTree>
    <p:extLst>
      <p:ext uri="{BB962C8B-B14F-4D97-AF65-F5344CB8AC3E}">
        <p14:creationId xmlns:p14="http://schemas.microsoft.com/office/powerpoint/2010/main" val="416747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077380"/>
            <a:ext cx="11863977" cy="1569660"/>
          </a:xfrm>
          <a:prstGeom prst="rect">
            <a:avLst/>
          </a:prstGeom>
        </p:spPr>
        <p:txBody>
          <a:bodyPr wrap="square">
            <a:spAutoFit/>
          </a:bodyPr>
          <a:lstStyle/>
          <a:p>
            <a:r>
              <a:rPr lang="en-US" altLang="zh-CN" sz="2400" b="1" dirty="0"/>
              <a:t>       But political reforms have never stopped. </a:t>
            </a:r>
            <a:r>
              <a:rPr lang="en-US" altLang="zh-CN" sz="2400" b="1" u="sng" dirty="0"/>
              <a:t>                                 </a:t>
            </a:r>
            <a:r>
              <a:rPr lang="en-US" altLang="zh-CN" sz="2400" b="1" dirty="0"/>
              <a:t> ten years ago, twenty years ago, and thirty years ago, just about </a:t>
            </a:r>
            <a:r>
              <a:rPr lang="en-US" altLang="zh-CN" sz="2400" b="1" u="sng" dirty="0"/>
              <a:t>                              </a:t>
            </a:r>
            <a:r>
              <a:rPr lang="en-US" altLang="zh-CN" sz="2400" b="1" dirty="0"/>
              <a:t> of Chinese society and how the country is governed, from the most local to the highest center, are unrecognizable. Such changes are </a:t>
            </a:r>
            <a:r>
              <a:rPr lang="en-US" altLang="zh-CN" sz="2400" b="1" u="sng" dirty="0"/>
              <a:t>                  </a:t>
            </a:r>
            <a:r>
              <a:rPr lang="en-US" altLang="zh-CN" sz="2400" b="1" dirty="0"/>
              <a:t> not possible without political reforms of the most fundamental kind.</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233271" y="2853778"/>
            <a:ext cx="10455146" cy="1200329"/>
          </a:xfrm>
          <a:prstGeom prst="rect">
            <a:avLst/>
          </a:prstGeom>
        </p:spPr>
        <p:txBody>
          <a:bodyPr wrap="square">
            <a:spAutoFit/>
          </a:bodyPr>
          <a:lstStyle/>
          <a:p>
            <a:r>
              <a:rPr lang="zh-CN" altLang="en-US" sz="2400" b="1" dirty="0">
                <a:solidFill>
                  <a:prstClr val="black"/>
                </a:solidFill>
              </a:rPr>
              <a:t>    事实上，中国的政治改革从未停滞。与三十年、二十年，甚至十年前相比，中国从基层到高层，从社会各领域到国家治理方式上，都发生了翻天覆地的变化。如果没有根本性的政治改革，这一切变化都是不可能的。</a:t>
            </a:r>
          </a:p>
        </p:txBody>
      </p:sp>
      <p:sp>
        <p:nvSpPr>
          <p:cNvPr id="2" name="矩形 1">
            <a:extLst>
              <a:ext uri="{FF2B5EF4-FFF2-40B4-BE49-F238E27FC236}">
                <a16:creationId xmlns:a16="http://schemas.microsoft.com/office/drawing/2014/main" id="{1FE1F595-5FC2-436F-9351-656936132C1F}"/>
              </a:ext>
            </a:extLst>
          </p:cNvPr>
          <p:cNvSpPr/>
          <p:nvPr/>
        </p:nvSpPr>
        <p:spPr>
          <a:xfrm>
            <a:off x="6022651" y="1078414"/>
            <a:ext cx="2221827" cy="461665"/>
          </a:xfrm>
          <a:prstGeom prst="rect">
            <a:avLst/>
          </a:prstGeom>
        </p:spPr>
        <p:txBody>
          <a:bodyPr wrap="none">
            <a:spAutoFit/>
          </a:bodyPr>
          <a:lstStyle/>
          <a:p>
            <a:r>
              <a:rPr lang="en-US" altLang="zh-CN" sz="2400" b="1" dirty="0">
                <a:solidFill>
                  <a:srgbClr val="508468"/>
                </a:solidFill>
              </a:rPr>
              <a:t>Compared with </a:t>
            </a:r>
            <a:endParaRPr lang="zh-CN" altLang="en-US" dirty="0">
              <a:solidFill>
                <a:srgbClr val="508468"/>
              </a:solidFill>
            </a:endParaRPr>
          </a:p>
        </p:txBody>
      </p:sp>
      <p:sp>
        <p:nvSpPr>
          <p:cNvPr id="5" name="矩形 4">
            <a:extLst>
              <a:ext uri="{FF2B5EF4-FFF2-40B4-BE49-F238E27FC236}">
                <a16:creationId xmlns:a16="http://schemas.microsoft.com/office/drawing/2014/main" id="{B69A1122-7DEF-49F9-BB50-3412DAB6248D}"/>
              </a:ext>
            </a:extLst>
          </p:cNvPr>
          <p:cNvSpPr/>
          <p:nvPr/>
        </p:nvSpPr>
        <p:spPr>
          <a:xfrm>
            <a:off x="1643646" y="5319583"/>
            <a:ext cx="7129670" cy="923330"/>
          </a:xfrm>
          <a:prstGeom prst="rect">
            <a:avLst/>
          </a:prstGeom>
          <a:ln>
            <a:solidFill>
              <a:srgbClr val="92D050"/>
            </a:solidFill>
          </a:ln>
        </p:spPr>
        <p:txBody>
          <a:bodyPr wrap="square">
            <a:spAutoFit/>
          </a:bodyPr>
          <a:lstStyle/>
          <a:p>
            <a:r>
              <a:rPr lang="en-US" altLang="zh-CN" b="1" dirty="0"/>
              <a:t>unrecognizable  </a:t>
            </a:r>
            <a:r>
              <a:rPr lang="zh-CN" altLang="en-US" b="1" dirty="0"/>
              <a:t> </a:t>
            </a:r>
            <a:r>
              <a:rPr lang="en-US" altLang="zh-CN" b="1" dirty="0"/>
              <a:t>/,</a:t>
            </a:r>
            <a:r>
              <a:rPr lang="en-US" altLang="zh-CN" b="1" dirty="0" err="1"/>
              <a:t>ʌnrɛkəɡ'naɪzəbl</a:t>
            </a:r>
            <a:r>
              <a:rPr lang="en-US" altLang="zh-CN" b="1" dirty="0"/>
              <a:t>/adj. </a:t>
            </a:r>
            <a:r>
              <a:rPr lang="zh-CN" altLang="en-US" b="1" dirty="0"/>
              <a:t>难以辨认的，无法识别的</a:t>
            </a:r>
            <a:endParaRPr lang="en-US" altLang="zh-CN" b="1" dirty="0"/>
          </a:p>
          <a:p>
            <a:r>
              <a:rPr lang="en-US" altLang="zh-CN" b="1" dirty="0"/>
              <a:t>be simply not possible  </a:t>
            </a:r>
            <a:r>
              <a:rPr lang="zh-CN" altLang="en-US" b="1" dirty="0"/>
              <a:t>根本不可能</a:t>
            </a:r>
            <a:endParaRPr lang="en-US" altLang="zh-CN" b="1" dirty="0"/>
          </a:p>
          <a:p>
            <a:r>
              <a:rPr lang="en-US" altLang="zh-CN" b="1" dirty="0"/>
              <a:t>fundamental /</a:t>
            </a:r>
            <a:r>
              <a:rPr lang="en-US" altLang="zh-CN" b="1" dirty="0" err="1"/>
              <a:t>fʌndə'mentəl</a:t>
            </a:r>
            <a:r>
              <a:rPr lang="en-US" altLang="zh-CN" b="1" dirty="0"/>
              <a:t>/ adj. </a:t>
            </a:r>
            <a:r>
              <a:rPr lang="zh-CN" altLang="en-US" b="1" dirty="0"/>
              <a:t>基本的，根本的</a:t>
            </a:r>
          </a:p>
        </p:txBody>
      </p:sp>
      <p:sp>
        <p:nvSpPr>
          <p:cNvPr id="8" name="矩形 7">
            <a:extLst>
              <a:ext uri="{FF2B5EF4-FFF2-40B4-BE49-F238E27FC236}">
                <a16:creationId xmlns:a16="http://schemas.microsoft.com/office/drawing/2014/main" id="{3613A059-739B-45CC-B6D8-427CAF60B0BA}"/>
              </a:ext>
            </a:extLst>
          </p:cNvPr>
          <p:cNvSpPr/>
          <p:nvPr/>
        </p:nvSpPr>
        <p:spPr>
          <a:xfrm>
            <a:off x="4978869" y="1451631"/>
            <a:ext cx="1863202" cy="461665"/>
          </a:xfrm>
          <a:prstGeom prst="rect">
            <a:avLst/>
          </a:prstGeom>
        </p:spPr>
        <p:txBody>
          <a:bodyPr wrap="none">
            <a:spAutoFit/>
          </a:bodyPr>
          <a:lstStyle/>
          <a:p>
            <a:r>
              <a:rPr lang="en-US" altLang="zh-CN" sz="2400" b="1" dirty="0">
                <a:solidFill>
                  <a:srgbClr val="508468"/>
                </a:solidFill>
              </a:rPr>
              <a:t>every aspect </a:t>
            </a:r>
            <a:endParaRPr lang="zh-CN" altLang="en-US" dirty="0">
              <a:solidFill>
                <a:srgbClr val="508468"/>
              </a:solidFill>
            </a:endParaRPr>
          </a:p>
        </p:txBody>
      </p:sp>
      <p:sp>
        <p:nvSpPr>
          <p:cNvPr id="17" name="矩形 16">
            <a:extLst>
              <a:ext uri="{FF2B5EF4-FFF2-40B4-BE49-F238E27FC236}">
                <a16:creationId xmlns:a16="http://schemas.microsoft.com/office/drawing/2014/main" id="{642DE853-8D61-4269-8C06-3CAF3D2C3128}"/>
              </a:ext>
            </a:extLst>
          </p:cNvPr>
          <p:cNvSpPr/>
          <p:nvPr/>
        </p:nvSpPr>
        <p:spPr>
          <a:xfrm>
            <a:off x="1828800" y="2150520"/>
            <a:ext cx="1019831" cy="461665"/>
          </a:xfrm>
          <a:prstGeom prst="rect">
            <a:avLst/>
          </a:prstGeom>
        </p:spPr>
        <p:txBody>
          <a:bodyPr wrap="none">
            <a:spAutoFit/>
          </a:bodyPr>
          <a:lstStyle/>
          <a:p>
            <a:r>
              <a:rPr lang="en-US" altLang="zh-CN" sz="2400" b="1" dirty="0">
                <a:solidFill>
                  <a:srgbClr val="508468"/>
                </a:solidFill>
              </a:rPr>
              <a:t>simply</a:t>
            </a:r>
            <a:endParaRPr lang="zh-CN" altLang="en-US" dirty="0">
              <a:solidFill>
                <a:srgbClr val="508468"/>
              </a:solidFill>
            </a:endParaRPr>
          </a:p>
        </p:txBody>
      </p:sp>
    </p:spTree>
    <p:extLst>
      <p:ext uri="{BB962C8B-B14F-4D97-AF65-F5344CB8AC3E}">
        <p14:creationId xmlns:p14="http://schemas.microsoft.com/office/powerpoint/2010/main" val="110976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8"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97" name="组合 96"/>
          <p:cNvGrpSpPr/>
          <p:nvPr/>
        </p:nvGrpSpPr>
        <p:grpSpPr>
          <a:xfrm>
            <a:off x="222293" y="680156"/>
            <a:ext cx="1101725" cy="768350"/>
            <a:chOff x="6042026" y="36513"/>
            <a:chExt cx="1120775" cy="1027113"/>
          </a:xfrm>
          <a:solidFill>
            <a:schemeClr val="tx1"/>
          </a:solidFill>
        </p:grpSpPr>
        <p:sp>
          <p:nvSpPr>
            <p:cNvPr id="101" name="Freeform 140"/>
            <p:cNvSpPr/>
            <p:nvPr/>
          </p:nvSpPr>
          <p:spPr bwMode="auto">
            <a:xfrm>
              <a:off x="6788151" y="325438"/>
              <a:ext cx="176213" cy="73025"/>
            </a:xfrm>
            <a:custGeom>
              <a:avLst/>
              <a:gdLst/>
              <a:ahLst/>
              <a:cxnLst>
                <a:cxn ang="0">
                  <a:pos x="331" y="132"/>
                </a:cxn>
                <a:cxn ang="0">
                  <a:pos x="320" y="137"/>
                </a:cxn>
                <a:cxn ang="0">
                  <a:pos x="310" y="136"/>
                </a:cxn>
                <a:cxn ang="0">
                  <a:pos x="299" y="130"/>
                </a:cxn>
                <a:cxn ang="0">
                  <a:pos x="290" y="124"/>
                </a:cxn>
                <a:cxn ang="0">
                  <a:pos x="257" y="117"/>
                </a:cxn>
                <a:cxn ang="0">
                  <a:pos x="229" y="106"/>
                </a:cxn>
                <a:cxn ang="0">
                  <a:pos x="190" y="83"/>
                </a:cxn>
                <a:cxn ang="0">
                  <a:pos x="177" y="77"/>
                </a:cxn>
                <a:cxn ang="0">
                  <a:pos x="147" y="67"/>
                </a:cxn>
                <a:cxn ang="0">
                  <a:pos x="116" y="57"/>
                </a:cxn>
                <a:cxn ang="0">
                  <a:pos x="90" y="46"/>
                </a:cxn>
                <a:cxn ang="0">
                  <a:pos x="48" y="25"/>
                </a:cxn>
                <a:cxn ang="0">
                  <a:pos x="16" y="12"/>
                </a:cxn>
                <a:cxn ang="0">
                  <a:pos x="0" y="8"/>
                </a:cxn>
                <a:cxn ang="0">
                  <a:pos x="7" y="3"/>
                </a:cxn>
                <a:cxn ang="0">
                  <a:pos x="14" y="0"/>
                </a:cxn>
                <a:cxn ang="0">
                  <a:pos x="29" y="2"/>
                </a:cxn>
                <a:cxn ang="0">
                  <a:pos x="44" y="7"/>
                </a:cxn>
                <a:cxn ang="0">
                  <a:pos x="58" y="14"/>
                </a:cxn>
                <a:cxn ang="0">
                  <a:pos x="87" y="26"/>
                </a:cxn>
                <a:cxn ang="0">
                  <a:pos x="116" y="38"/>
                </a:cxn>
                <a:cxn ang="0">
                  <a:pos x="130" y="42"/>
                </a:cxn>
                <a:cxn ang="0">
                  <a:pos x="171" y="53"/>
                </a:cxn>
                <a:cxn ang="0">
                  <a:pos x="199" y="62"/>
                </a:cxn>
                <a:cxn ang="0">
                  <a:pos x="226" y="75"/>
                </a:cxn>
                <a:cxn ang="0">
                  <a:pos x="230" y="78"/>
                </a:cxn>
                <a:cxn ang="0">
                  <a:pos x="236" y="85"/>
                </a:cxn>
                <a:cxn ang="0">
                  <a:pos x="240" y="88"/>
                </a:cxn>
                <a:cxn ang="0">
                  <a:pos x="265" y="96"/>
                </a:cxn>
                <a:cxn ang="0">
                  <a:pos x="300" y="102"/>
                </a:cxn>
                <a:cxn ang="0">
                  <a:pos x="321" y="111"/>
                </a:cxn>
                <a:cxn ang="0">
                  <a:pos x="331" y="118"/>
                </a:cxn>
                <a:cxn ang="0">
                  <a:pos x="331" y="132"/>
                </a:cxn>
              </a:cxnLst>
              <a:rect l="0" t="0" r="r" b="b"/>
              <a:pathLst>
                <a:path w="331" h="137">
                  <a:moveTo>
                    <a:pt x="331" y="132"/>
                  </a:moveTo>
                  <a:lnTo>
                    <a:pt x="331" y="132"/>
                  </a:lnTo>
                  <a:lnTo>
                    <a:pt x="326" y="136"/>
                  </a:lnTo>
                  <a:lnTo>
                    <a:pt x="320" y="137"/>
                  </a:lnTo>
                  <a:lnTo>
                    <a:pt x="315" y="137"/>
                  </a:lnTo>
                  <a:lnTo>
                    <a:pt x="310" y="136"/>
                  </a:lnTo>
                  <a:lnTo>
                    <a:pt x="304" y="133"/>
                  </a:lnTo>
                  <a:lnTo>
                    <a:pt x="299" y="130"/>
                  </a:lnTo>
                  <a:lnTo>
                    <a:pt x="290" y="124"/>
                  </a:lnTo>
                  <a:lnTo>
                    <a:pt x="290" y="124"/>
                  </a:lnTo>
                  <a:lnTo>
                    <a:pt x="273" y="122"/>
                  </a:lnTo>
                  <a:lnTo>
                    <a:pt x="257" y="117"/>
                  </a:lnTo>
                  <a:lnTo>
                    <a:pt x="242" y="112"/>
                  </a:lnTo>
                  <a:lnTo>
                    <a:pt x="229" y="106"/>
                  </a:lnTo>
                  <a:lnTo>
                    <a:pt x="202" y="91"/>
                  </a:lnTo>
                  <a:lnTo>
                    <a:pt x="190" y="83"/>
                  </a:lnTo>
                  <a:lnTo>
                    <a:pt x="177" y="77"/>
                  </a:lnTo>
                  <a:lnTo>
                    <a:pt x="177" y="77"/>
                  </a:lnTo>
                  <a:lnTo>
                    <a:pt x="162" y="71"/>
                  </a:lnTo>
                  <a:lnTo>
                    <a:pt x="147" y="67"/>
                  </a:lnTo>
                  <a:lnTo>
                    <a:pt x="131" y="63"/>
                  </a:lnTo>
                  <a:lnTo>
                    <a:pt x="116" y="57"/>
                  </a:lnTo>
                  <a:lnTo>
                    <a:pt x="116" y="57"/>
                  </a:lnTo>
                  <a:lnTo>
                    <a:pt x="90" y="46"/>
                  </a:lnTo>
                  <a:lnTo>
                    <a:pt x="62" y="32"/>
                  </a:lnTo>
                  <a:lnTo>
                    <a:pt x="48" y="25"/>
                  </a:lnTo>
                  <a:lnTo>
                    <a:pt x="32" y="19"/>
                  </a:lnTo>
                  <a:lnTo>
                    <a:pt x="16" y="12"/>
                  </a:lnTo>
                  <a:lnTo>
                    <a:pt x="0" y="8"/>
                  </a:lnTo>
                  <a:lnTo>
                    <a:pt x="0" y="8"/>
                  </a:lnTo>
                  <a:lnTo>
                    <a:pt x="3" y="5"/>
                  </a:lnTo>
                  <a:lnTo>
                    <a:pt x="7" y="3"/>
                  </a:lnTo>
                  <a:lnTo>
                    <a:pt x="10" y="1"/>
                  </a:lnTo>
                  <a:lnTo>
                    <a:pt x="14" y="0"/>
                  </a:lnTo>
                  <a:lnTo>
                    <a:pt x="22" y="0"/>
                  </a:lnTo>
                  <a:lnTo>
                    <a:pt x="29" y="2"/>
                  </a:lnTo>
                  <a:lnTo>
                    <a:pt x="37" y="4"/>
                  </a:lnTo>
                  <a:lnTo>
                    <a:pt x="44" y="7"/>
                  </a:lnTo>
                  <a:lnTo>
                    <a:pt x="58" y="14"/>
                  </a:lnTo>
                  <a:lnTo>
                    <a:pt x="58" y="14"/>
                  </a:lnTo>
                  <a:lnTo>
                    <a:pt x="72" y="19"/>
                  </a:lnTo>
                  <a:lnTo>
                    <a:pt x="87" y="26"/>
                  </a:lnTo>
                  <a:lnTo>
                    <a:pt x="102" y="33"/>
                  </a:lnTo>
                  <a:lnTo>
                    <a:pt x="116" y="38"/>
                  </a:lnTo>
                  <a:lnTo>
                    <a:pt x="116" y="38"/>
                  </a:lnTo>
                  <a:lnTo>
                    <a:pt x="130" y="42"/>
                  </a:lnTo>
                  <a:lnTo>
                    <a:pt x="144" y="46"/>
                  </a:lnTo>
                  <a:lnTo>
                    <a:pt x="171" y="53"/>
                  </a:lnTo>
                  <a:lnTo>
                    <a:pt x="185" y="56"/>
                  </a:lnTo>
                  <a:lnTo>
                    <a:pt x="199" y="62"/>
                  </a:lnTo>
                  <a:lnTo>
                    <a:pt x="213" y="67"/>
                  </a:lnTo>
                  <a:lnTo>
                    <a:pt x="226" y="75"/>
                  </a:lnTo>
                  <a:lnTo>
                    <a:pt x="226" y="75"/>
                  </a:lnTo>
                  <a:lnTo>
                    <a:pt x="230" y="78"/>
                  </a:lnTo>
                  <a:lnTo>
                    <a:pt x="234" y="81"/>
                  </a:lnTo>
                  <a:lnTo>
                    <a:pt x="236" y="85"/>
                  </a:lnTo>
                  <a:lnTo>
                    <a:pt x="240" y="88"/>
                  </a:lnTo>
                  <a:lnTo>
                    <a:pt x="240" y="88"/>
                  </a:lnTo>
                  <a:lnTo>
                    <a:pt x="253" y="93"/>
                  </a:lnTo>
                  <a:lnTo>
                    <a:pt x="265" y="96"/>
                  </a:lnTo>
                  <a:lnTo>
                    <a:pt x="289" y="100"/>
                  </a:lnTo>
                  <a:lnTo>
                    <a:pt x="300" y="102"/>
                  </a:lnTo>
                  <a:lnTo>
                    <a:pt x="312" y="106"/>
                  </a:lnTo>
                  <a:lnTo>
                    <a:pt x="321" y="111"/>
                  </a:lnTo>
                  <a:lnTo>
                    <a:pt x="327" y="114"/>
                  </a:lnTo>
                  <a:lnTo>
                    <a:pt x="331" y="118"/>
                  </a:lnTo>
                  <a:lnTo>
                    <a:pt x="331" y="118"/>
                  </a:lnTo>
                  <a:lnTo>
                    <a:pt x="331" y="132"/>
                  </a:lnTo>
                  <a:lnTo>
                    <a:pt x="331" y="132"/>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02" name="Freeform 141"/>
            <p:cNvSpPr>
              <a:spLocks noEditPoints="1"/>
            </p:cNvSpPr>
            <p:nvPr/>
          </p:nvSpPr>
          <p:spPr bwMode="auto">
            <a:xfrm>
              <a:off x="6226176" y="390525"/>
              <a:ext cx="303213" cy="239713"/>
            </a:xfrm>
            <a:custGeom>
              <a:avLst/>
              <a:gdLst/>
              <a:ahLst/>
              <a:cxnLst>
                <a:cxn ang="0">
                  <a:pos x="44" y="369"/>
                </a:cxn>
                <a:cxn ang="0">
                  <a:pos x="10" y="256"/>
                </a:cxn>
                <a:cxn ang="0">
                  <a:pos x="0" y="205"/>
                </a:cxn>
                <a:cxn ang="0">
                  <a:pos x="15" y="165"/>
                </a:cxn>
                <a:cxn ang="0">
                  <a:pos x="55" y="146"/>
                </a:cxn>
                <a:cxn ang="0">
                  <a:pos x="127" y="132"/>
                </a:cxn>
                <a:cxn ang="0">
                  <a:pos x="158" y="120"/>
                </a:cxn>
                <a:cxn ang="0">
                  <a:pos x="202" y="101"/>
                </a:cxn>
                <a:cxn ang="0">
                  <a:pos x="276" y="79"/>
                </a:cxn>
                <a:cxn ang="0">
                  <a:pos x="321" y="54"/>
                </a:cxn>
                <a:cxn ang="0">
                  <a:pos x="380" y="36"/>
                </a:cxn>
                <a:cxn ang="0">
                  <a:pos x="431" y="13"/>
                </a:cxn>
                <a:cxn ang="0">
                  <a:pos x="443" y="16"/>
                </a:cxn>
                <a:cxn ang="0">
                  <a:pos x="453" y="16"/>
                </a:cxn>
                <a:cxn ang="0">
                  <a:pos x="484" y="0"/>
                </a:cxn>
                <a:cxn ang="0">
                  <a:pos x="504" y="10"/>
                </a:cxn>
                <a:cxn ang="0">
                  <a:pos x="521" y="59"/>
                </a:cxn>
                <a:cxn ang="0">
                  <a:pos x="535" y="124"/>
                </a:cxn>
                <a:cxn ang="0">
                  <a:pos x="572" y="245"/>
                </a:cxn>
                <a:cxn ang="0">
                  <a:pos x="574" y="266"/>
                </a:cxn>
                <a:cxn ang="0">
                  <a:pos x="566" y="291"/>
                </a:cxn>
                <a:cxn ang="0">
                  <a:pos x="533" y="323"/>
                </a:cxn>
                <a:cxn ang="0">
                  <a:pos x="464" y="353"/>
                </a:cxn>
                <a:cxn ang="0">
                  <a:pos x="384" y="382"/>
                </a:cxn>
                <a:cxn ang="0">
                  <a:pos x="316" y="416"/>
                </a:cxn>
                <a:cxn ang="0">
                  <a:pos x="301" y="411"/>
                </a:cxn>
                <a:cxn ang="0">
                  <a:pos x="271" y="423"/>
                </a:cxn>
                <a:cxn ang="0">
                  <a:pos x="257" y="418"/>
                </a:cxn>
                <a:cxn ang="0">
                  <a:pos x="247" y="428"/>
                </a:cxn>
                <a:cxn ang="0">
                  <a:pos x="224" y="435"/>
                </a:cxn>
                <a:cxn ang="0">
                  <a:pos x="122" y="453"/>
                </a:cxn>
                <a:cxn ang="0">
                  <a:pos x="79" y="449"/>
                </a:cxn>
                <a:cxn ang="0">
                  <a:pos x="227" y="402"/>
                </a:cxn>
                <a:cxn ang="0">
                  <a:pos x="246" y="402"/>
                </a:cxn>
                <a:cxn ang="0">
                  <a:pos x="274" y="394"/>
                </a:cxn>
                <a:cxn ang="0">
                  <a:pos x="332" y="374"/>
                </a:cxn>
                <a:cxn ang="0">
                  <a:pos x="460" y="323"/>
                </a:cxn>
                <a:cxn ang="0">
                  <a:pos x="552" y="275"/>
                </a:cxn>
                <a:cxn ang="0">
                  <a:pos x="517" y="120"/>
                </a:cxn>
                <a:cxn ang="0">
                  <a:pos x="489" y="26"/>
                </a:cxn>
                <a:cxn ang="0">
                  <a:pos x="451" y="37"/>
                </a:cxn>
                <a:cxn ang="0">
                  <a:pos x="400" y="54"/>
                </a:cxn>
                <a:cxn ang="0">
                  <a:pos x="355" y="71"/>
                </a:cxn>
                <a:cxn ang="0">
                  <a:pos x="334" y="77"/>
                </a:cxn>
                <a:cxn ang="0">
                  <a:pos x="316" y="91"/>
                </a:cxn>
                <a:cxn ang="0">
                  <a:pos x="244" y="117"/>
                </a:cxn>
                <a:cxn ang="0">
                  <a:pos x="117" y="159"/>
                </a:cxn>
                <a:cxn ang="0">
                  <a:pos x="75" y="168"/>
                </a:cxn>
                <a:cxn ang="0">
                  <a:pos x="31" y="186"/>
                </a:cxn>
                <a:cxn ang="0">
                  <a:pos x="28" y="222"/>
                </a:cxn>
                <a:cxn ang="0">
                  <a:pos x="80" y="430"/>
                </a:cxn>
                <a:cxn ang="0">
                  <a:pos x="122" y="431"/>
                </a:cxn>
                <a:cxn ang="0">
                  <a:pos x="211" y="405"/>
                </a:cxn>
              </a:cxnLst>
              <a:rect l="0" t="0" r="r" b="b"/>
              <a:pathLst>
                <a:path w="574" h="454">
                  <a:moveTo>
                    <a:pt x="59" y="441"/>
                  </a:moveTo>
                  <a:lnTo>
                    <a:pt x="59" y="441"/>
                  </a:lnTo>
                  <a:lnTo>
                    <a:pt x="52" y="405"/>
                  </a:lnTo>
                  <a:lnTo>
                    <a:pt x="44" y="369"/>
                  </a:lnTo>
                  <a:lnTo>
                    <a:pt x="34" y="332"/>
                  </a:lnTo>
                  <a:lnTo>
                    <a:pt x="22" y="294"/>
                  </a:lnTo>
                  <a:lnTo>
                    <a:pt x="22" y="294"/>
                  </a:lnTo>
                  <a:lnTo>
                    <a:pt x="10" y="256"/>
                  </a:lnTo>
                  <a:lnTo>
                    <a:pt x="4" y="236"/>
                  </a:lnTo>
                  <a:lnTo>
                    <a:pt x="1" y="220"/>
                  </a:lnTo>
                  <a:lnTo>
                    <a:pt x="1" y="220"/>
                  </a:lnTo>
                  <a:lnTo>
                    <a:pt x="0" y="205"/>
                  </a:lnTo>
                  <a:lnTo>
                    <a:pt x="1" y="192"/>
                  </a:lnTo>
                  <a:lnTo>
                    <a:pt x="4" y="181"/>
                  </a:lnTo>
                  <a:lnTo>
                    <a:pt x="8" y="172"/>
                  </a:lnTo>
                  <a:lnTo>
                    <a:pt x="15" y="165"/>
                  </a:lnTo>
                  <a:lnTo>
                    <a:pt x="23" y="158"/>
                  </a:lnTo>
                  <a:lnTo>
                    <a:pt x="33" y="154"/>
                  </a:lnTo>
                  <a:lnTo>
                    <a:pt x="43" y="150"/>
                  </a:lnTo>
                  <a:lnTo>
                    <a:pt x="55" y="146"/>
                  </a:lnTo>
                  <a:lnTo>
                    <a:pt x="66" y="144"/>
                  </a:lnTo>
                  <a:lnTo>
                    <a:pt x="91" y="140"/>
                  </a:lnTo>
                  <a:lnTo>
                    <a:pt x="116" y="136"/>
                  </a:lnTo>
                  <a:lnTo>
                    <a:pt x="127" y="132"/>
                  </a:lnTo>
                  <a:lnTo>
                    <a:pt x="139" y="129"/>
                  </a:lnTo>
                  <a:lnTo>
                    <a:pt x="139" y="129"/>
                  </a:lnTo>
                  <a:lnTo>
                    <a:pt x="149" y="125"/>
                  </a:lnTo>
                  <a:lnTo>
                    <a:pt x="158" y="120"/>
                  </a:lnTo>
                  <a:lnTo>
                    <a:pt x="167" y="114"/>
                  </a:lnTo>
                  <a:lnTo>
                    <a:pt x="178" y="110"/>
                  </a:lnTo>
                  <a:lnTo>
                    <a:pt x="178" y="110"/>
                  </a:lnTo>
                  <a:lnTo>
                    <a:pt x="202" y="101"/>
                  </a:lnTo>
                  <a:lnTo>
                    <a:pt x="227" y="95"/>
                  </a:lnTo>
                  <a:lnTo>
                    <a:pt x="253" y="87"/>
                  </a:lnTo>
                  <a:lnTo>
                    <a:pt x="276" y="79"/>
                  </a:lnTo>
                  <a:lnTo>
                    <a:pt x="276" y="79"/>
                  </a:lnTo>
                  <a:lnTo>
                    <a:pt x="288" y="74"/>
                  </a:lnTo>
                  <a:lnTo>
                    <a:pt x="299" y="67"/>
                  </a:lnTo>
                  <a:lnTo>
                    <a:pt x="309" y="60"/>
                  </a:lnTo>
                  <a:lnTo>
                    <a:pt x="321" y="54"/>
                  </a:lnTo>
                  <a:lnTo>
                    <a:pt x="321" y="54"/>
                  </a:lnTo>
                  <a:lnTo>
                    <a:pt x="335" y="49"/>
                  </a:lnTo>
                  <a:lnTo>
                    <a:pt x="350" y="45"/>
                  </a:lnTo>
                  <a:lnTo>
                    <a:pt x="380" y="36"/>
                  </a:lnTo>
                  <a:lnTo>
                    <a:pt x="394" y="32"/>
                  </a:lnTo>
                  <a:lnTo>
                    <a:pt x="407" y="26"/>
                  </a:lnTo>
                  <a:lnTo>
                    <a:pt x="420" y="20"/>
                  </a:lnTo>
                  <a:lnTo>
                    <a:pt x="431" y="13"/>
                  </a:lnTo>
                  <a:lnTo>
                    <a:pt x="431" y="13"/>
                  </a:lnTo>
                  <a:lnTo>
                    <a:pt x="434" y="15"/>
                  </a:lnTo>
                  <a:lnTo>
                    <a:pt x="437" y="16"/>
                  </a:lnTo>
                  <a:lnTo>
                    <a:pt x="443" y="16"/>
                  </a:lnTo>
                  <a:lnTo>
                    <a:pt x="450" y="15"/>
                  </a:lnTo>
                  <a:lnTo>
                    <a:pt x="452" y="15"/>
                  </a:lnTo>
                  <a:lnTo>
                    <a:pt x="453" y="16"/>
                  </a:lnTo>
                  <a:lnTo>
                    <a:pt x="453" y="16"/>
                  </a:lnTo>
                  <a:lnTo>
                    <a:pt x="462" y="9"/>
                  </a:lnTo>
                  <a:lnTo>
                    <a:pt x="470" y="4"/>
                  </a:lnTo>
                  <a:lnTo>
                    <a:pt x="477" y="1"/>
                  </a:lnTo>
                  <a:lnTo>
                    <a:pt x="484" y="0"/>
                  </a:lnTo>
                  <a:lnTo>
                    <a:pt x="490" y="1"/>
                  </a:lnTo>
                  <a:lnTo>
                    <a:pt x="496" y="3"/>
                  </a:lnTo>
                  <a:lnTo>
                    <a:pt x="500" y="6"/>
                  </a:lnTo>
                  <a:lnTo>
                    <a:pt x="504" y="10"/>
                  </a:lnTo>
                  <a:lnTo>
                    <a:pt x="507" y="17"/>
                  </a:lnTo>
                  <a:lnTo>
                    <a:pt x="511" y="23"/>
                  </a:lnTo>
                  <a:lnTo>
                    <a:pt x="516" y="39"/>
                  </a:lnTo>
                  <a:lnTo>
                    <a:pt x="521" y="59"/>
                  </a:lnTo>
                  <a:lnTo>
                    <a:pt x="525" y="79"/>
                  </a:lnTo>
                  <a:lnTo>
                    <a:pt x="525" y="79"/>
                  </a:lnTo>
                  <a:lnTo>
                    <a:pt x="530" y="101"/>
                  </a:lnTo>
                  <a:lnTo>
                    <a:pt x="535" y="124"/>
                  </a:lnTo>
                  <a:lnTo>
                    <a:pt x="549" y="169"/>
                  </a:lnTo>
                  <a:lnTo>
                    <a:pt x="562" y="211"/>
                  </a:lnTo>
                  <a:lnTo>
                    <a:pt x="567" y="229"/>
                  </a:lnTo>
                  <a:lnTo>
                    <a:pt x="572" y="245"/>
                  </a:lnTo>
                  <a:lnTo>
                    <a:pt x="572" y="245"/>
                  </a:lnTo>
                  <a:lnTo>
                    <a:pt x="574" y="252"/>
                  </a:lnTo>
                  <a:lnTo>
                    <a:pt x="574" y="260"/>
                  </a:lnTo>
                  <a:lnTo>
                    <a:pt x="574" y="266"/>
                  </a:lnTo>
                  <a:lnTo>
                    <a:pt x="573" y="274"/>
                  </a:lnTo>
                  <a:lnTo>
                    <a:pt x="572" y="280"/>
                  </a:lnTo>
                  <a:lnTo>
                    <a:pt x="570" y="286"/>
                  </a:lnTo>
                  <a:lnTo>
                    <a:pt x="566" y="291"/>
                  </a:lnTo>
                  <a:lnTo>
                    <a:pt x="563" y="296"/>
                  </a:lnTo>
                  <a:lnTo>
                    <a:pt x="555" y="307"/>
                  </a:lnTo>
                  <a:lnTo>
                    <a:pt x="545" y="316"/>
                  </a:lnTo>
                  <a:lnTo>
                    <a:pt x="533" y="323"/>
                  </a:lnTo>
                  <a:lnTo>
                    <a:pt x="520" y="331"/>
                  </a:lnTo>
                  <a:lnTo>
                    <a:pt x="506" y="337"/>
                  </a:lnTo>
                  <a:lnTo>
                    <a:pt x="492" y="343"/>
                  </a:lnTo>
                  <a:lnTo>
                    <a:pt x="464" y="353"/>
                  </a:lnTo>
                  <a:lnTo>
                    <a:pt x="435" y="363"/>
                  </a:lnTo>
                  <a:lnTo>
                    <a:pt x="409" y="371"/>
                  </a:lnTo>
                  <a:lnTo>
                    <a:pt x="409" y="371"/>
                  </a:lnTo>
                  <a:lnTo>
                    <a:pt x="384" y="382"/>
                  </a:lnTo>
                  <a:lnTo>
                    <a:pt x="361" y="393"/>
                  </a:lnTo>
                  <a:lnTo>
                    <a:pt x="338" y="403"/>
                  </a:lnTo>
                  <a:lnTo>
                    <a:pt x="316" y="416"/>
                  </a:lnTo>
                  <a:lnTo>
                    <a:pt x="316" y="416"/>
                  </a:lnTo>
                  <a:lnTo>
                    <a:pt x="311" y="413"/>
                  </a:lnTo>
                  <a:lnTo>
                    <a:pt x="308" y="412"/>
                  </a:lnTo>
                  <a:lnTo>
                    <a:pt x="304" y="411"/>
                  </a:lnTo>
                  <a:lnTo>
                    <a:pt x="301" y="411"/>
                  </a:lnTo>
                  <a:lnTo>
                    <a:pt x="293" y="413"/>
                  </a:lnTo>
                  <a:lnTo>
                    <a:pt x="286" y="417"/>
                  </a:lnTo>
                  <a:lnTo>
                    <a:pt x="278" y="420"/>
                  </a:lnTo>
                  <a:lnTo>
                    <a:pt x="271" y="423"/>
                  </a:lnTo>
                  <a:lnTo>
                    <a:pt x="268" y="423"/>
                  </a:lnTo>
                  <a:lnTo>
                    <a:pt x="263" y="423"/>
                  </a:lnTo>
                  <a:lnTo>
                    <a:pt x="260" y="422"/>
                  </a:lnTo>
                  <a:lnTo>
                    <a:pt x="257" y="418"/>
                  </a:lnTo>
                  <a:lnTo>
                    <a:pt x="257" y="418"/>
                  </a:lnTo>
                  <a:lnTo>
                    <a:pt x="256" y="422"/>
                  </a:lnTo>
                  <a:lnTo>
                    <a:pt x="253" y="424"/>
                  </a:lnTo>
                  <a:lnTo>
                    <a:pt x="247" y="428"/>
                  </a:lnTo>
                  <a:lnTo>
                    <a:pt x="241" y="431"/>
                  </a:lnTo>
                  <a:lnTo>
                    <a:pt x="235" y="435"/>
                  </a:lnTo>
                  <a:lnTo>
                    <a:pt x="235" y="435"/>
                  </a:lnTo>
                  <a:lnTo>
                    <a:pt x="224" y="435"/>
                  </a:lnTo>
                  <a:lnTo>
                    <a:pt x="212" y="437"/>
                  </a:lnTo>
                  <a:lnTo>
                    <a:pt x="188" y="440"/>
                  </a:lnTo>
                  <a:lnTo>
                    <a:pt x="143" y="449"/>
                  </a:lnTo>
                  <a:lnTo>
                    <a:pt x="122" y="453"/>
                  </a:lnTo>
                  <a:lnTo>
                    <a:pt x="111" y="454"/>
                  </a:lnTo>
                  <a:lnTo>
                    <a:pt x="101" y="453"/>
                  </a:lnTo>
                  <a:lnTo>
                    <a:pt x="90" y="451"/>
                  </a:lnTo>
                  <a:lnTo>
                    <a:pt x="79" y="449"/>
                  </a:lnTo>
                  <a:lnTo>
                    <a:pt x="70" y="446"/>
                  </a:lnTo>
                  <a:lnTo>
                    <a:pt x="59" y="441"/>
                  </a:lnTo>
                  <a:lnTo>
                    <a:pt x="59" y="441"/>
                  </a:lnTo>
                  <a:close/>
                  <a:moveTo>
                    <a:pt x="227" y="402"/>
                  </a:moveTo>
                  <a:lnTo>
                    <a:pt x="227" y="402"/>
                  </a:lnTo>
                  <a:lnTo>
                    <a:pt x="233" y="401"/>
                  </a:lnTo>
                  <a:lnTo>
                    <a:pt x="240" y="402"/>
                  </a:lnTo>
                  <a:lnTo>
                    <a:pt x="246" y="402"/>
                  </a:lnTo>
                  <a:lnTo>
                    <a:pt x="252" y="402"/>
                  </a:lnTo>
                  <a:lnTo>
                    <a:pt x="252" y="402"/>
                  </a:lnTo>
                  <a:lnTo>
                    <a:pt x="263" y="399"/>
                  </a:lnTo>
                  <a:lnTo>
                    <a:pt x="274" y="394"/>
                  </a:lnTo>
                  <a:lnTo>
                    <a:pt x="285" y="389"/>
                  </a:lnTo>
                  <a:lnTo>
                    <a:pt x="297" y="385"/>
                  </a:lnTo>
                  <a:lnTo>
                    <a:pt x="297" y="385"/>
                  </a:lnTo>
                  <a:lnTo>
                    <a:pt x="332" y="374"/>
                  </a:lnTo>
                  <a:lnTo>
                    <a:pt x="366" y="363"/>
                  </a:lnTo>
                  <a:lnTo>
                    <a:pt x="399" y="350"/>
                  </a:lnTo>
                  <a:lnTo>
                    <a:pt x="430" y="337"/>
                  </a:lnTo>
                  <a:lnTo>
                    <a:pt x="460" y="323"/>
                  </a:lnTo>
                  <a:lnTo>
                    <a:pt x="491" y="308"/>
                  </a:lnTo>
                  <a:lnTo>
                    <a:pt x="521" y="292"/>
                  </a:lnTo>
                  <a:lnTo>
                    <a:pt x="552" y="275"/>
                  </a:lnTo>
                  <a:lnTo>
                    <a:pt x="552" y="275"/>
                  </a:lnTo>
                  <a:lnTo>
                    <a:pt x="545" y="247"/>
                  </a:lnTo>
                  <a:lnTo>
                    <a:pt x="537" y="217"/>
                  </a:lnTo>
                  <a:lnTo>
                    <a:pt x="525" y="153"/>
                  </a:lnTo>
                  <a:lnTo>
                    <a:pt x="517" y="120"/>
                  </a:lnTo>
                  <a:lnTo>
                    <a:pt x="510" y="87"/>
                  </a:lnTo>
                  <a:lnTo>
                    <a:pt x="500" y="56"/>
                  </a:lnTo>
                  <a:lnTo>
                    <a:pt x="495" y="41"/>
                  </a:lnTo>
                  <a:lnTo>
                    <a:pt x="489" y="26"/>
                  </a:lnTo>
                  <a:lnTo>
                    <a:pt x="489" y="26"/>
                  </a:lnTo>
                  <a:lnTo>
                    <a:pt x="474" y="31"/>
                  </a:lnTo>
                  <a:lnTo>
                    <a:pt x="462" y="35"/>
                  </a:lnTo>
                  <a:lnTo>
                    <a:pt x="451" y="37"/>
                  </a:lnTo>
                  <a:lnTo>
                    <a:pt x="443" y="38"/>
                  </a:lnTo>
                  <a:lnTo>
                    <a:pt x="434" y="38"/>
                  </a:lnTo>
                  <a:lnTo>
                    <a:pt x="434" y="38"/>
                  </a:lnTo>
                  <a:lnTo>
                    <a:pt x="400" y="54"/>
                  </a:lnTo>
                  <a:lnTo>
                    <a:pt x="370" y="68"/>
                  </a:lnTo>
                  <a:lnTo>
                    <a:pt x="370" y="68"/>
                  </a:lnTo>
                  <a:lnTo>
                    <a:pt x="363" y="70"/>
                  </a:lnTo>
                  <a:lnTo>
                    <a:pt x="355" y="71"/>
                  </a:lnTo>
                  <a:lnTo>
                    <a:pt x="348" y="71"/>
                  </a:lnTo>
                  <a:lnTo>
                    <a:pt x="340" y="74"/>
                  </a:lnTo>
                  <a:lnTo>
                    <a:pt x="340" y="74"/>
                  </a:lnTo>
                  <a:lnTo>
                    <a:pt x="334" y="77"/>
                  </a:lnTo>
                  <a:lnTo>
                    <a:pt x="328" y="82"/>
                  </a:lnTo>
                  <a:lnTo>
                    <a:pt x="322" y="86"/>
                  </a:lnTo>
                  <a:lnTo>
                    <a:pt x="316" y="91"/>
                  </a:lnTo>
                  <a:lnTo>
                    <a:pt x="316" y="91"/>
                  </a:lnTo>
                  <a:lnTo>
                    <a:pt x="278" y="106"/>
                  </a:lnTo>
                  <a:lnTo>
                    <a:pt x="261" y="112"/>
                  </a:lnTo>
                  <a:lnTo>
                    <a:pt x="244" y="117"/>
                  </a:lnTo>
                  <a:lnTo>
                    <a:pt x="244" y="117"/>
                  </a:lnTo>
                  <a:lnTo>
                    <a:pt x="211" y="128"/>
                  </a:lnTo>
                  <a:lnTo>
                    <a:pt x="179" y="140"/>
                  </a:lnTo>
                  <a:lnTo>
                    <a:pt x="147" y="151"/>
                  </a:lnTo>
                  <a:lnTo>
                    <a:pt x="117" y="159"/>
                  </a:lnTo>
                  <a:lnTo>
                    <a:pt x="117" y="159"/>
                  </a:lnTo>
                  <a:lnTo>
                    <a:pt x="103" y="162"/>
                  </a:lnTo>
                  <a:lnTo>
                    <a:pt x="89" y="166"/>
                  </a:lnTo>
                  <a:lnTo>
                    <a:pt x="75" y="168"/>
                  </a:lnTo>
                  <a:lnTo>
                    <a:pt x="63" y="171"/>
                  </a:lnTo>
                  <a:lnTo>
                    <a:pt x="51" y="174"/>
                  </a:lnTo>
                  <a:lnTo>
                    <a:pt x="41" y="180"/>
                  </a:lnTo>
                  <a:lnTo>
                    <a:pt x="31" y="186"/>
                  </a:lnTo>
                  <a:lnTo>
                    <a:pt x="27" y="190"/>
                  </a:lnTo>
                  <a:lnTo>
                    <a:pt x="22" y="196"/>
                  </a:lnTo>
                  <a:lnTo>
                    <a:pt x="22" y="196"/>
                  </a:lnTo>
                  <a:lnTo>
                    <a:pt x="28" y="222"/>
                  </a:lnTo>
                  <a:lnTo>
                    <a:pt x="34" y="251"/>
                  </a:lnTo>
                  <a:lnTo>
                    <a:pt x="49" y="311"/>
                  </a:lnTo>
                  <a:lnTo>
                    <a:pt x="80" y="430"/>
                  </a:lnTo>
                  <a:lnTo>
                    <a:pt x="80" y="430"/>
                  </a:lnTo>
                  <a:lnTo>
                    <a:pt x="91" y="431"/>
                  </a:lnTo>
                  <a:lnTo>
                    <a:pt x="102" y="432"/>
                  </a:lnTo>
                  <a:lnTo>
                    <a:pt x="111" y="432"/>
                  </a:lnTo>
                  <a:lnTo>
                    <a:pt x="122" y="431"/>
                  </a:lnTo>
                  <a:lnTo>
                    <a:pt x="140" y="428"/>
                  </a:lnTo>
                  <a:lnTo>
                    <a:pt x="158" y="423"/>
                  </a:lnTo>
                  <a:lnTo>
                    <a:pt x="194" y="411"/>
                  </a:lnTo>
                  <a:lnTo>
                    <a:pt x="211" y="405"/>
                  </a:lnTo>
                  <a:lnTo>
                    <a:pt x="227" y="402"/>
                  </a:lnTo>
                  <a:lnTo>
                    <a:pt x="227" y="402"/>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dirty="0"/>
            </a:p>
          </p:txBody>
        </p:sp>
        <p:sp>
          <p:nvSpPr>
            <p:cNvPr id="103" name="Freeform 142"/>
            <p:cNvSpPr/>
            <p:nvPr/>
          </p:nvSpPr>
          <p:spPr bwMode="auto">
            <a:xfrm>
              <a:off x="6315076" y="519113"/>
              <a:ext cx="165100" cy="60325"/>
            </a:xfrm>
            <a:custGeom>
              <a:avLst/>
              <a:gdLst/>
              <a:ahLst/>
              <a:cxnLst>
                <a:cxn ang="0">
                  <a:pos x="0" y="107"/>
                </a:cxn>
                <a:cxn ang="0">
                  <a:pos x="0" y="107"/>
                </a:cxn>
                <a:cxn ang="0">
                  <a:pos x="16" y="97"/>
                </a:cxn>
                <a:cxn ang="0">
                  <a:pos x="33" y="89"/>
                </a:cxn>
                <a:cxn ang="0">
                  <a:pos x="50" y="81"/>
                </a:cxn>
                <a:cxn ang="0">
                  <a:pos x="70" y="75"/>
                </a:cxn>
                <a:cxn ang="0">
                  <a:pos x="89" y="68"/>
                </a:cxn>
                <a:cxn ang="0">
                  <a:pos x="108" y="63"/>
                </a:cxn>
                <a:cxn ang="0">
                  <a:pos x="148" y="53"/>
                </a:cxn>
                <a:cxn ang="0">
                  <a:pos x="187" y="43"/>
                </a:cxn>
                <a:cxn ang="0">
                  <a:pos x="207" y="37"/>
                </a:cxn>
                <a:cxn ang="0">
                  <a:pos x="225" y="32"/>
                </a:cxn>
                <a:cxn ang="0">
                  <a:pos x="243" y="26"/>
                </a:cxn>
                <a:cxn ang="0">
                  <a:pos x="261" y="18"/>
                </a:cxn>
                <a:cxn ang="0">
                  <a:pos x="277" y="9"/>
                </a:cxn>
                <a:cxn ang="0">
                  <a:pos x="292" y="0"/>
                </a:cxn>
                <a:cxn ang="0">
                  <a:pos x="292" y="0"/>
                </a:cxn>
                <a:cxn ang="0">
                  <a:pos x="298" y="2"/>
                </a:cxn>
                <a:cxn ang="0">
                  <a:pos x="303" y="3"/>
                </a:cxn>
                <a:cxn ang="0">
                  <a:pos x="308" y="5"/>
                </a:cxn>
                <a:cxn ang="0">
                  <a:pos x="312" y="8"/>
                </a:cxn>
                <a:cxn ang="0">
                  <a:pos x="312" y="8"/>
                </a:cxn>
                <a:cxn ang="0">
                  <a:pos x="307" y="15"/>
                </a:cxn>
                <a:cxn ang="0">
                  <a:pos x="302" y="21"/>
                </a:cxn>
                <a:cxn ang="0">
                  <a:pos x="296" y="28"/>
                </a:cxn>
                <a:cxn ang="0">
                  <a:pos x="288" y="32"/>
                </a:cxn>
                <a:cxn ang="0">
                  <a:pos x="280" y="36"/>
                </a:cxn>
                <a:cxn ang="0">
                  <a:pos x="271" y="41"/>
                </a:cxn>
                <a:cxn ang="0">
                  <a:pos x="251" y="47"/>
                </a:cxn>
                <a:cxn ang="0">
                  <a:pos x="230" y="52"/>
                </a:cxn>
                <a:cxn ang="0">
                  <a:pos x="209" y="57"/>
                </a:cxn>
                <a:cxn ang="0">
                  <a:pos x="189" y="61"/>
                </a:cxn>
                <a:cxn ang="0">
                  <a:pos x="171" y="66"/>
                </a:cxn>
                <a:cxn ang="0">
                  <a:pos x="171" y="66"/>
                </a:cxn>
                <a:cxn ang="0">
                  <a:pos x="131" y="79"/>
                </a:cxn>
                <a:cxn ang="0">
                  <a:pos x="113" y="86"/>
                </a:cxn>
                <a:cxn ang="0">
                  <a:pos x="96" y="94"/>
                </a:cxn>
                <a:cxn ang="0">
                  <a:pos x="96" y="94"/>
                </a:cxn>
                <a:cxn ang="0">
                  <a:pos x="91" y="93"/>
                </a:cxn>
                <a:cxn ang="0">
                  <a:pos x="86" y="94"/>
                </a:cxn>
                <a:cxn ang="0">
                  <a:pos x="74" y="96"/>
                </a:cxn>
                <a:cxn ang="0">
                  <a:pos x="62" y="100"/>
                </a:cxn>
                <a:cxn ang="0">
                  <a:pos x="49" y="105"/>
                </a:cxn>
                <a:cxn ang="0">
                  <a:pos x="36" y="109"/>
                </a:cxn>
                <a:cxn ang="0">
                  <a:pos x="24" y="111"/>
                </a:cxn>
                <a:cxn ang="0">
                  <a:pos x="18" y="112"/>
                </a:cxn>
                <a:cxn ang="0">
                  <a:pos x="12" y="111"/>
                </a:cxn>
                <a:cxn ang="0">
                  <a:pos x="5" y="110"/>
                </a:cxn>
                <a:cxn ang="0">
                  <a:pos x="0" y="107"/>
                </a:cxn>
                <a:cxn ang="0">
                  <a:pos x="0" y="107"/>
                </a:cxn>
              </a:cxnLst>
              <a:rect l="0" t="0" r="r" b="b"/>
              <a:pathLst>
                <a:path w="312" h="112">
                  <a:moveTo>
                    <a:pt x="0" y="107"/>
                  </a:moveTo>
                  <a:lnTo>
                    <a:pt x="0" y="107"/>
                  </a:lnTo>
                  <a:lnTo>
                    <a:pt x="16" y="97"/>
                  </a:lnTo>
                  <a:lnTo>
                    <a:pt x="33" y="89"/>
                  </a:lnTo>
                  <a:lnTo>
                    <a:pt x="50" y="81"/>
                  </a:lnTo>
                  <a:lnTo>
                    <a:pt x="70" y="75"/>
                  </a:lnTo>
                  <a:lnTo>
                    <a:pt x="89" y="68"/>
                  </a:lnTo>
                  <a:lnTo>
                    <a:pt x="108" y="63"/>
                  </a:lnTo>
                  <a:lnTo>
                    <a:pt x="148" y="53"/>
                  </a:lnTo>
                  <a:lnTo>
                    <a:pt x="187" y="43"/>
                  </a:lnTo>
                  <a:lnTo>
                    <a:pt x="207" y="37"/>
                  </a:lnTo>
                  <a:lnTo>
                    <a:pt x="225" y="32"/>
                  </a:lnTo>
                  <a:lnTo>
                    <a:pt x="243" y="26"/>
                  </a:lnTo>
                  <a:lnTo>
                    <a:pt x="261" y="18"/>
                  </a:lnTo>
                  <a:lnTo>
                    <a:pt x="277" y="9"/>
                  </a:lnTo>
                  <a:lnTo>
                    <a:pt x="292" y="0"/>
                  </a:lnTo>
                  <a:lnTo>
                    <a:pt x="292" y="0"/>
                  </a:lnTo>
                  <a:lnTo>
                    <a:pt x="298" y="2"/>
                  </a:lnTo>
                  <a:lnTo>
                    <a:pt x="303" y="3"/>
                  </a:lnTo>
                  <a:lnTo>
                    <a:pt x="308" y="5"/>
                  </a:lnTo>
                  <a:lnTo>
                    <a:pt x="312" y="8"/>
                  </a:lnTo>
                  <a:lnTo>
                    <a:pt x="312" y="8"/>
                  </a:lnTo>
                  <a:lnTo>
                    <a:pt x="307" y="15"/>
                  </a:lnTo>
                  <a:lnTo>
                    <a:pt x="302" y="21"/>
                  </a:lnTo>
                  <a:lnTo>
                    <a:pt x="296" y="28"/>
                  </a:lnTo>
                  <a:lnTo>
                    <a:pt x="288" y="32"/>
                  </a:lnTo>
                  <a:lnTo>
                    <a:pt x="280" y="36"/>
                  </a:lnTo>
                  <a:lnTo>
                    <a:pt x="271" y="41"/>
                  </a:lnTo>
                  <a:lnTo>
                    <a:pt x="251" y="47"/>
                  </a:lnTo>
                  <a:lnTo>
                    <a:pt x="230" y="52"/>
                  </a:lnTo>
                  <a:lnTo>
                    <a:pt x="209" y="57"/>
                  </a:lnTo>
                  <a:lnTo>
                    <a:pt x="189" y="61"/>
                  </a:lnTo>
                  <a:lnTo>
                    <a:pt x="171" y="66"/>
                  </a:lnTo>
                  <a:lnTo>
                    <a:pt x="171" y="66"/>
                  </a:lnTo>
                  <a:lnTo>
                    <a:pt x="131" y="79"/>
                  </a:lnTo>
                  <a:lnTo>
                    <a:pt x="113" y="86"/>
                  </a:lnTo>
                  <a:lnTo>
                    <a:pt x="96" y="94"/>
                  </a:lnTo>
                  <a:lnTo>
                    <a:pt x="96" y="94"/>
                  </a:lnTo>
                  <a:lnTo>
                    <a:pt x="91" y="93"/>
                  </a:lnTo>
                  <a:lnTo>
                    <a:pt x="86" y="94"/>
                  </a:lnTo>
                  <a:lnTo>
                    <a:pt x="74" y="96"/>
                  </a:lnTo>
                  <a:lnTo>
                    <a:pt x="62" y="100"/>
                  </a:lnTo>
                  <a:lnTo>
                    <a:pt x="49" y="105"/>
                  </a:lnTo>
                  <a:lnTo>
                    <a:pt x="36" y="109"/>
                  </a:lnTo>
                  <a:lnTo>
                    <a:pt x="24" y="111"/>
                  </a:lnTo>
                  <a:lnTo>
                    <a:pt x="18" y="112"/>
                  </a:lnTo>
                  <a:lnTo>
                    <a:pt x="12" y="111"/>
                  </a:lnTo>
                  <a:lnTo>
                    <a:pt x="5" y="110"/>
                  </a:lnTo>
                  <a:lnTo>
                    <a:pt x="0" y="107"/>
                  </a:lnTo>
                  <a:lnTo>
                    <a:pt x="0" y="107"/>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04" name="Freeform 143"/>
            <p:cNvSpPr/>
            <p:nvPr/>
          </p:nvSpPr>
          <p:spPr bwMode="auto">
            <a:xfrm>
              <a:off x="6307138" y="490538"/>
              <a:ext cx="155575" cy="53975"/>
            </a:xfrm>
            <a:custGeom>
              <a:avLst/>
              <a:gdLst/>
              <a:ahLst/>
              <a:cxnLst>
                <a:cxn ang="0">
                  <a:pos x="294" y="0"/>
                </a:cxn>
                <a:cxn ang="0">
                  <a:pos x="293" y="6"/>
                </a:cxn>
                <a:cxn ang="0">
                  <a:pos x="292" y="7"/>
                </a:cxn>
                <a:cxn ang="0">
                  <a:pos x="286" y="15"/>
                </a:cxn>
                <a:cxn ang="0">
                  <a:pos x="268" y="27"/>
                </a:cxn>
                <a:cxn ang="0">
                  <a:pos x="235" y="38"/>
                </a:cxn>
                <a:cxn ang="0">
                  <a:pos x="212" y="45"/>
                </a:cxn>
                <a:cxn ang="0">
                  <a:pos x="206" y="48"/>
                </a:cxn>
                <a:cxn ang="0">
                  <a:pos x="195" y="56"/>
                </a:cxn>
                <a:cxn ang="0">
                  <a:pos x="190" y="58"/>
                </a:cxn>
                <a:cxn ang="0">
                  <a:pos x="178" y="62"/>
                </a:cxn>
                <a:cxn ang="0">
                  <a:pos x="153" y="64"/>
                </a:cxn>
                <a:cxn ang="0">
                  <a:pos x="140" y="67"/>
                </a:cxn>
                <a:cxn ang="0">
                  <a:pos x="125" y="72"/>
                </a:cxn>
                <a:cxn ang="0">
                  <a:pos x="95" y="87"/>
                </a:cxn>
                <a:cxn ang="0">
                  <a:pos x="77" y="91"/>
                </a:cxn>
                <a:cxn ang="0">
                  <a:pos x="72" y="92"/>
                </a:cxn>
                <a:cxn ang="0">
                  <a:pos x="60" y="91"/>
                </a:cxn>
                <a:cxn ang="0">
                  <a:pos x="55" y="91"/>
                </a:cxn>
                <a:cxn ang="0">
                  <a:pos x="40" y="95"/>
                </a:cxn>
                <a:cxn ang="0">
                  <a:pos x="17" y="102"/>
                </a:cxn>
                <a:cxn ang="0">
                  <a:pos x="8" y="100"/>
                </a:cxn>
                <a:cxn ang="0">
                  <a:pos x="2" y="95"/>
                </a:cxn>
                <a:cxn ang="0">
                  <a:pos x="0" y="91"/>
                </a:cxn>
                <a:cxn ang="0">
                  <a:pos x="15" y="82"/>
                </a:cxn>
                <a:cxn ang="0">
                  <a:pos x="32" y="74"/>
                </a:cxn>
                <a:cxn ang="0">
                  <a:pos x="71" y="65"/>
                </a:cxn>
                <a:cxn ang="0">
                  <a:pos x="108" y="58"/>
                </a:cxn>
                <a:cxn ang="0">
                  <a:pos x="133" y="49"/>
                </a:cxn>
                <a:cxn ang="0">
                  <a:pos x="140" y="45"/>
                </a:cxn>
                <a:cxn ang="0">
                  <a:pos x="152" y="44"/>
                </a:cxn>
                <a:cxn ang="0">
                  <a:pos x="158" y="45"/>
                </a:cxn>
                <a:cxn ang="0">
                  <a:pos x="160" y="47"/>
                </a:cxn>
                <a:cxn ang="0">
                  <a:pos x="193" y="34"/>
                </a:cxn>
                <a:cxn ang="0">
                  <a:pos x="242" y="12"/>
                </a:cxn>
                <a:cxn ang="0">
                  <a:pos x="277" y="2"/>
                </a:cxn>
                <a:cxn ang="0">
                  <a:pos x="294" y="0"/>
                </a:cxn>
              </a:cxnLst>
              <a:rect l="0" t="0" r="r" b="b"/>
              <a:pathLst>
                <a:path w="294" h="102">
                  <a:moveTo>
                    <a:pt x="294" y="0"/>
                  </a:moveTo>
                  <a:lnTo>
                    <a:pt x="294" y="0"/>
                  </a:lnTo>
                  <a:lnTo>
                    <a:pt x="294" y="4"/>
                  </a:lnTo>
                  <a:lnTo>
                    <a:pt x="293" y="6"/>
                  </a:lnTo>
                  <a:lnTo>
                    <a:pt x="292" y="7"/>
                  </a:lnTo>
                  <a:lnTo>
                    <a:pt x="292" y="7"/>
                  </a:lnTo>
                  <a:lnTo>
                    <a:pt x="289" y="11"/>
                  </a:lnTo>
                  <a:lnTo>
                    <a:pt x="286" y="15"/>
                  </a:lnTo>
                  <a:lnTo>
                    <a:pt x="277" y="22"/>
                  </a:lnTo>
                  <a:lnTo>
                    <a:pt x="268" y="27"/>
                  </a:lnTo>
                  <a:lnTo>
                    <a:pt x="258" y="30"/>
                  </a:lnTo>
                  <a:lnTo>
                    <a:pt x="235" y="38"/>
                  </a:lnTo>
                  <a:lnTo>
                    <a:pt x="224" y="41"/>
                  </a:lnTo>
                  <a:lnTo>
                    <a:pt x="212" y="45"/>
                  </a:lnTo>
                  <a:lnTo>
                    <a:pt x="212" y="45"/>
                  </a:lnTo>
                  <a:lnTo>
                    <a:pt x="206" y="48"/>
                  </a:lnTo>
                  <a:lnTo>
                    <a:pt x="200" y="52"/>
                  </a:lnTo>
                  <a:lnTo>
                    <a:pt x="195" y="56"/>
                  </a:lnTo>
                  <a:lnTo>
                    <a:pt x="190" y="58"/>
                  </a:lnTo>
                  <a:lnTo>
                    <a:pt x="190" y="58"/>
                  </a:lnTo>
                  <a:lnTo>
                    <a:pt x="184" y="60"/>
                  </a:lnTo>
                  <a:lnTo>
                    <a:pt x="178" y="62"/>
                  </a:lnTo>
                  <a:lnTo>
                    <a:pt x="166" y="63"/>
                  </a:lnTo>
                  <a:lnTo>
                    <a:pt x="153" y="64"/>
                  </a:lnTo>
                  <a:lnTo>
                    <a:pt x="140" y="67"/>
                  </a:lnTo>
                  <a:lnTo>
                    <a:pt x="140" y="67"/>
                  </a:lnTo>
                  <a:lnTo>
                    <a:pt x="133" y="70"/>
                  </a:lnTo>
                  <a:lnTo>
                    <a:pt x="125" y="72"/>
                  </a:lnTo>
                  <a:lnTo>
                    <a:pt x="111" y="79"/>
                  </a:lnTo>
                  <a:lnTo>
                    <a:pt x="95" y="87"/>
                  </a:lnTo>
                  <a:lnTo>
                    <a:pt x="87" y="89"/>
                  </a:lnTo>
                  <a:lnTo>
                    <a:pt x="77" y="91"/>
                  </a:lnTo>
                  <a:lnTo>
                    <a:pt x="77" y="91"/>
                  </a:lnTo>
                  <a:lnTo>
                    <a:pt x="72" y="92"/>
                  </a:lnTo>
                  <a:lnTo>
                    <a:pt x="66" y="91"/>
                  </a:lnTo>
                  <a:lnTo>
                    <a:pt x="60" y="91"/>
                  </a:lnTo>
                  <a:lnTo>
                    <a:pt x="55" y="91"/>
                  </a:lnTo>
                  <a:lnTo>
                    <a:pt x="55" y="91"/>
                  </a:lnTo>
                  <a:lnTo>
                    <a:pt x="47" y="93"/>
                  </a:lnTo>
                  <a:lnTo>
                    <a:pt x="40" y="95"/>
                  </a:lnTo>
                  <a:lnTo>
                    <a:pt x="25" y="101"/>
                  </a:lnTo>
                  <a:lnTo>
                    <a:pt x="17" y="102"/>
                  </a:lnTo>
                  <a:lnTo>
                    <a:pt x="11" y="101"/>
                  </a:lnTo>
                  <a:lnTo>
                    <a:pt x="8" y="100"/>
                  </a:lnTo>
                  <a:lnTo>
                    <a:pt x="4" y="98"/>
                  </a:lnTo>
                  <a:lnTo>
                    <a:pt x="2" y="95"/>
                  </a:lnTo>
                  <a:lnTo>
                    <a:pt x="0" y="91"/>
                  </a:lnTo>
                  <a:lnTo>
                    <a:pt x="0" y="91"/>
                  </a:lnTo>
                  <a:lnTo>
                    <a:pt x="8" y="86"/>
                  </a:lnTo>
                  <a:lnTo>
                    <a:pt x="15" y="82"/>
                  </a:lnTo>
                  <a:lnTo>
                    <a:pt x="24" y="77"/>
                  </a:lnTo>
                  <a:lnTo>
                    <a:pt x="32" y="74"/>
                  </a:lnTo>
                  <a:lnTo>
                    <a:pt x="51" y="69"/>
                  </a:lnTo>
                  <a:lnTo>
                    <a:pt x="71" y="65"/>
                  </a:lnTo>
                  <a:lnTo>
                    <a:pt x="90" y="62"/>
                  </a:lnTo>
                  <a:lnTo>
                    <a:pt x="108" y="58"/>
                  </a:lnTo>
                  <a:lnTo>
                    <a:pt x="125" y="53"/>
                  </a:lnTo>
                  <a:lnTo>
                    <a:pt x="133" y="49"/>
                  </a:lnTo>
                  <a:lnTo>
                    <a:pt x="140" y="45"/>
                  </a:lnTo>
                  <a:lnTo>
                    <a:pt x="140" y="45"/>
                  </a:lnTo>
                  <a:lnTo>
                    <a:pt x="146" y="45"/>
                  </a:lnTo>
                  <a:lnTo>
                    <a:pt x="152" y="44"/>
                  </a:lnTo>
                  <a:lnTo>
                    <a:pt x="156" y="45"/>
                  </a:lnTo>
                  <a:lnTo>
                    <a:pt x="158" y="45"/>
                  </a:lnTo>
                  <a:lnTo>
                    <a:pt x="160" y="47"/>
                  </a:lnTo>
                  <a:lnTo>
                    <a:pt x="160" y="47"/>
                  </a:lnTo>
                  <a:lnTo>
                    <a:pt x="177" y="42"/>
                  </a:lnTo>
                  <a:lnTo>
                    <a:pt x="193" y="34"/>
                  </a:lnTo>
                  <a:lnTo>
                    <a:pt x="226" y="19"/>
                  </a:lnTo>
                  <a:lnTo>
                    <a:pt x="242" y="12"/>
                  </a:lnTo>
                  <a:lnTo>
                    <a:pt x="259" y="7"/>
                  </a:lnTo>
                  <a:lnTo>
                    <a:pt x="277" y="2"/>
                  </a:lnTo>
                  <a:lnTo>
                    <a:pt x="286" y="1"/>
                  </a:lnTo>
                  <a:lnTo>
                    <a:pt x="294" y="0"/>
                  </a:lnTo>
                  <a:lnTo>
                    <a:pt x="294" y="0"/>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05" name="Freeform 144"/>
            <p:cNvSpPr/>
            <p:nvPr/>
          </p:nvSpPr>
          <p:spPr bwMode="auto">
            <a:xfrm>
              <a:off x="6307138" y="450850"/>
              <a:ext cx="150813" cy="60325"/>
            </a:xfrm>
            <a:custGeom>
              <a:avLst/>
              <a:gdLst/>
              <a:ahLst/>
              <a:cxnLst>
                <a:cxn ang="0">
                  <a:pos x="284" y="20"/>
                </a:cxn>
                <a:cxn ang="0">
                  <a:pos x="284" y="20"/>
                </a:cxn>
                <a:cxn ang="0">
                  <a:pos x="270" y="21"/>
                </a:cxn>
                <a:cxn ang="0">
                  <a:pos x="263" y="21"/>
                </a:cxn>
                <a:cxn ang="0">
                  <a:pos x="256" y="20"/>
                </a:cxn>
                <a:cxn ang="0">
                  <a:pos x="256" y="20"/>
                </a:cxn>
                <a:cxn ang="0">
                  <a:pos x="240" y="26"/>
                </a:cxn>
                <a:cxn ang="0">
                  <a:pos x="224" y="32"/>
                </a:cxn>
                <a:cxn ang="0">
                  <a:pos x="190" y="44"/>
                </a:cxn>
                <a:cxn ang="0">
                  <a:pos x="155" y="55"/>
                </a:cxn>
                <a:cxn ang="0">
                  <a:pos x="121" y="67"/>
                </a:cxn>
                <a:cxn ang="0">
                  <a:pos x="121" y="67"/>
                </a:cxn>
                <a:cxn ang="0">
                  <a:pos x="105" y="73"/>
                </a:cxn>
                <a:cxn ang="0">
                  <a:pos x="90" y="81"/>
                </a:cxn>
                <a:cxn ang="0">
                  <a:pos x="61" y="99"/>
                </a:cxn>
                <a:cxn ang="0">
                  <a:pos x="46" y="106"/>
                </a:cxn>
                <a:cxn ang="0">
                  <a:pos x="31" y="112"/>
                </a:cxn>
                <a:cxn ang="0">
                  <a:pos x="24" y="113"/>
                </a:cxn>
                <a:cxn ang="0">
                  <a:pos x="16" y="114"/>
                </a:cxn>
                <a:cxn ang="0">
                  <a:pos x="8" y="114"/>
                </a:cxn>
                <a:cxn ang="0">
                  <a:pos x="0" y="113"/>
                </a:cxn>
                <a:cxn ang="0">
                  <a:pos x="0" y="113"/>
                </a:cxn>
                <a:cxn ang="0">
                  <a:pos x="2" y="107"/>
                </a:cxn>
                <a:cxn ang="0">
                  <a:pos x="5" y="102"/>
                </a:cxn>
                <a:cxn ang="0">
                  <a:pos x="10" y="98"/>
                </a:cxn>
                <a:cxn ang="0">
                  <a:pos x="15" y="95"/>
                </a:cxn>
                <a:cxn ang="0">
                  <a:pos x="27" y="89"/>
                </a:cxn>
                <a:cxn ang="0">
                  <a:pos x="39" y="83"/>
                </a:cxn>
                <a:cxn ang="0">
                  <a:pos x="39" y="83"/>
                </a:cxn>
                <a:cxn ang="0">
                  <a:pos x="46" y="76"/>
                </a:cxn>
                <a:cxn ang="0">
                  <a:pos x="55" y="70"/>
                </a:cxn>
                <a:cxn ang="0">
                  <a:pos x="63" y="63"/>
                </a:cxn>
                <a:cxn ang="0">
                  <a:pos x="72" y="58"/>
                </a:cxn>
                <a:cxn ang="0">
                  <a:pos x="72" y="58"/>
                </a:cxn>
                <a:cxn ang="0">
                  <a:pos x="82" y="54"/>
                </a:cxn>
                <a:cxn ang="0">
                  <a:pos x="94" y="50"/>
                </a:cxn>
                <a:cxn ang="0">
                  <a:pos x="121" y="43"/>
                </a:cxn>
                <a:cxn ang="0">
                  <a:pos x="150" y="37"/>
                </a:cxn>
                <a:cxn ang="0">
                  <a:pos x="165" y="32"/>
                </a:cxn>
                <a:cxn ang="0">
                  <a:pos x="179" y="28"/>
                </a:cxn>
                <a:cxn ang="0">
                  <a:pos x="179" y="28"/>
                </a:cxn>
                <a:cxn ang="0">
                  <a:pos x="202" y="18"/>
                </a:cxn>
                <a:cxn ang="0">
                  <a:pos x="225" y="9"/>
                </a:cxn>
                <a:cxn ang="0">
                  <a:pos x="237" y="6"/>
                </a:cxn>
                <a:cxn ang="0">
                  <a:pos x="248" y="2"/>
                </a:cxn>
                <a:cxn ang="0">
                  <a:pos x="261" y="0"/>
                </a:cxn>
                <a:cxn ang="0">
                  <a:pos x="275" y="0"/>
                </a:cxn>
                <a:cxn ang="0">
                  <a:pos x="275" y="0"/>
                </a:cxn>
                <a:cxn ang="0">
                  <a:pos x="279" y="4"/>
                </a:cxn>
                <a:cxn ang="0">
                  <a:pos x="284" y="6"/>
                </a:cxn>
                <a:cxn ang="0">
                  <a:pos x="284" y="6"/>
                </a:cxn>
                <a:cxn ang="0">
                  <a:pos x="284" y="20"/>
                </a:cxn>
                <a:cxn ang="0">
                  <a:pos x="284" y="20"/>
                </a:cxn>
              </a:cxnLst>
              <a:rect l="0" t="0" r="r" b="b"/>
              <a:pathLst>
                <a:path w="284" h="114">
                  <a:moveTo>
                    <a:pt x="284" y="20"/>
                  </a:moveTo>
                  <a:lnTo>
                    <a:pt x="284" y="20"/>
                  </a:lnTo>
                  <a:lnTo>
                    <a:pt x="270" y="21"/>
                  </a:lnTo>
                  <a:lnTo>
                    <a:pt x="263" y="21"/>
                  </a:lnTo>
                  <a:lnTo>
                    <a:pt x="256" y="20"/>
                  </a:lnTo>
                  <a:lnTo>
                    <a:pt x="256" y="20"/>
                  </a:lnTo>
                  <a:lnTo>
                    <a:pt x="240" y="26"/>
                  </a:lnTo>
                  <a:lnTo>
                    <a:pt x="224" y="32"/>
                  </a:lnTo>
                  <a:lnTo>
                    <a:pt x="190" y="44"/>
                  </a:lnTo>
                  <a:lnTo>
                    <a:pt x="155" y="55"/>
                  </a:lnTo>
                  <a:lnTo>
                    <a:pt x="121" y="67"/>
                  </a:lnTo>
                  <a:lnTo>
                    <a:pt x="121" y="67"/>
                  </a:lnTo>
                  <a:lnTo>
                    <a:pt x="105" y="73"/>
                  </a:lnTo>
                  <a:lnTo>
                    <a:pt x="90" y="81"/>
                  </a:lnTo>
                  <a:lnTo>
                    <a:pt x="61" y="99"/>
                  </a:lnTo>
                  <a:lnTo>
                    <a:pt x="46" y="106"/>
                  </a:lnTo>
                  <a:lnTo>
                    <a:pt x="31" y="112"/>
                  </a:lnTo>
                  <a:lnTo>
                    <a:pt x="24" y="113"/>
                  </a:lnTo>
                  <a:lnTo>
                    <a:pt x="16" y="114"/>
                  </a:lnTo>
                  <a:lnTo>
                    <a:pt x="8" y="114"/>
                  </a:lnTo>
                  <a:lnTo>
                    <a:pt x="0" y="113"/>
                  </a:lnTo>
                  <a:lnTo>
                    <a:pt x="0" y="113"/>
                  </a:lnTo>
                  <a:lnTo>
                    <a:pt x="2" y="107"/>
                  </a:lnTo>
                  <a:lnTo>
                    <a:pt x="5" y="102"/>
                  </a:lnTo>
                  <a:lnTo>
                    <a:pt x="10" y="98"/>
                  </a:lnTo>
                  <a:lnTo>
                    <a:pt x="15" y="95"/>
                  </a:lnTo>
                  <a:lnTo>
                    <a:pt x="27" y="89"/>
                  </a:lnTo>
                  <a:lnTo>
                    <a:pt x="39" y="83"/>
                  </a:lnTo>
                  <a:lnTo>
                    <a:pt x="39" y="83"/>
                  </a:lnTo>
                  <a:lnTo>
                    <a:pt x="46" y="76"/>
                  </a:lnTo>
                  <a:lnTo>
                    <a:pt x="55" y="70"/>
                  </a:lnTo>
                  <a:lnTo>
                    <a:pt x="63" y="63"/>
                  </a:lnTo>
                  <a:lnTo>
                    <a:pt x="72" y="58"/>
                  </a:lnTo>
                  <a:lnTo>
                    <a:pt x="72" y="58"/>
                  </a:lnTo>
                  <a:lnTo>
                    <a:pt x="82" y="54"/>
                  </a:lnTo>
                  <a:lnTo>
                    <a:pt x="94" y="50"/>
                  </a:lnTo>
                  <a:lnTo>
                    <a:pt x="121" y="43"/>
                  </a:lnTo>
                  <a:lnTo>
                    <a:pt x="150" y="37"/>
                  </a:lnTo>
                  <a:lnTo>
                    <a:pt x="165" y="32"/>
                  </a:lnTo>
                  <a:lnTo>
                    <a:pt x="179" y="28"/>
                  </a:lnTo>
                  <a:lnTo>
                    <a:pt x="179" y="28"/>
                  </a:lnTo>
                  <a:lnTo>
                    <a:pt x="202" y="18"/>
                  </a:lnTo>
                  <a:lnTo>
                    <a:pt x="225" y="9"/>
                  </a:lnTo>
                  <a:lnTo>
                    <a:pt x="237" y="6"/>
                  </a:lnTo>
                  <a:lnTo>
                    <a:pt x="248" y="2"/>
                  </a:lnTo>
                  <a:lnTo>
                    <a:pt x="261" y="0"/>
                  </a:lnTo>
                  <a:lnTo>
                    <a:pt x="275" y="0"/>
                  </a:lnTo>
                  <a:lnTo>
                    <a:pt x="275" y="0"/>
                  </a:lnTo>
                  <a:lnTo>
                    <a:pt x="279" y="4"/>
                  </a:lnTo>
                  <a:lnTo>
                    <a:pt x="284" y="6"/>
                  </a:lnTo>
                  <a:lnTo>
                    <a:pt x="284" y="6"/>
                  </a:lnTo>
                  <a:lnTo>
                    <a:pt x="284" y="20"/>
                  </a:lnTo>
                  <a:lnTo>
                    <a:pt x="284" y="20"/>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06" name="Freeform 145"/>
            <p:cNvSpPr>
              <a:spLocks noEditPoints="1"/>
            </p:cNvSpPr>
            <p:nvPr/>
          </p:nvSpPr>
          <p:spPr bwMode="auto">
            <a:xfrm>
              <a:off x="6042026" y="36513"/>
              <a:ext cx="1120775" cy="1027113"/>
            </a:xfrm>
            <a:custGeom>
              <a:avLst/>
              <a:gdLst/>
              <a:ahLst/>
              <a:cxnLst>
                <a:cxn ang="0">
                  <a:pos x="271" y="1749"/>
                </a:cxn>
                <a:cxn ang="0">
                  <a:pos x="229" y="1518"/>
                </a:cxn>
                <a:cxn ang="0">
                  <a:pos x="198" y="1307"/>
                </a:cxn>
                <a:cxn ang="0">
                  <a:pos x="120" y="1122"/>
                </a:cxn>
                <a:cxn ang="0">
                  <a:pos x="66" y="889"/>
                </a:cxn>
                <a:cxn ang="0">
                  <a:pos x="21" y="662"/>
                </a:cxn>
                <a:cxn ang="0">
                  <a:pos x="844" y="368"/>
                </a:cxn>
                <a:cxn ang="0">
                  <a:pos x="1208" y="10"/>
                </a:cxn>
                <a:cxn ang="0">
                  <a:pos x="1875" y="246"/>
                </a:cxn>
                <a:cxn ang="0">
                  <a:pos x="2081" y="478"/>
                </a:cxn>
                <a:cxn ang="0">
                  <a:pos x="1705" y="1463"/>
                </a:cxn>
                <a:cxn ang="0">
                  <a:pos x="1257" y="1512"/>
                </a:cxn>
                <a:cxn ang="0">
                  <a:pos x="950" y="1791"/>
                </a:cxn>
                <a:cxn ang="0">
                  <a:pos x="383" y="1909"/>
                </a:cxn>
                <a:cxn ang="0">
                  <a:pos x="2049" y="516"/>
                </a:cxn>
                <a:cxn ang="0">
                  <a:pos x="1758" y="224"/>
                </a:cxn>
                <a:cxn ang="0">
                  <a:pos x="1143" y="382"/>
                </a:cxn>
                <a:cxn ang="0">
                  <a:pos x="1260" y="253"/>
                </a:cxn>
                <a:cxn ang="0">
                  <a:pos x="1694" y="271"/>
                </a:cxn>
                <a:cxn ang="0">
                  <a:pos x="1969" y="376"/>
                </a:cxn>
                <a:cxn ang="0">
                  <a:pos x="1786" y="1038"/>
                </a:cxn>
                <a:cxn ang="0">
                  <a:pos x="1607" y="1509"/>
                </a:cxn>
                <a:cxn ang="0">
                  <a:pos x="1536" y="1555"/>
                </a:cxn>
                <a:cxn ang="0">
                  <a:pos x="1790" y="976"/>
                </a:cxn>
                <a:cxn ang="0">
                  <a:pos x="1947" y="397"/>
                </a:cxn>
                <a:cxn ang="0">
                  <a:pos x="1414" y="188"/>
                </a:cxn>
                <a:cxn ang="0">
                  <a:pos x="1211" y="498"/>
                </a:cxn>
                <a:cxn ang="0">
                  <a:pos x="1230" y="1358"/>
                </a:cxn>
                <a:cxn ang="0">
                  <a:pos x="1618" y="1452"/>
                </a:cxn>
                <a:cxn ang="0">
                  <a:pos x="450" y="1888"/>
                </a:cxn>
                <a:cxn ang="0">
                  <a:pos x="1043" y="1738"/>
                </a:cxn>
                <a:cxn ang="0">
                  <a:pos x="1077" y="894"/>
                </a:cxn>
                <a:cxn ang="0">
                  <a:pos x="523" y="502"/>
                </a:cxn>
                <a:cxn ang="0">
                  <a:pos x="64" y="722"/>
                </a:cxn>
                <a:cxn ang="0">
                  <a:pos x="169" y="853"/>
                </a:cxn>
                <a:cxn ang="0">
                  <a:pos x="220" y="1048"/>
                </a:cxn>
                <a:cxn ang="0">
                  <a:pos x="290" y="1249"/>
                </a:cxn>
                <a:cxn ang="0">
                  <a:pos x="336" y="1414"/>
                </a:cxn>
                <a:cxn ang="0">
                  <a:pos x="385" y="1592"/>
                </a:cxn>
                <a:cxn ang="0">
                  <a:pos x="1184" y="121"/>
                </a:cxn>
                <a:cxn ang="0">
                  <a:pos x="1081" y="507"/>
                </a:cxn>
                <a:cxn ang="0">
                  <a:pos x="420" y="1829"/>
                </a:cxn>
                <a:cxn ang="0">
                  <a:pos x="385" y="1776"/>
                </a:cxn>
                <a:cxn ang="0">
                  <a:pos x="346" y="1721"/>
                </a:cxn>
                <a:cxn ang="0">
                  <a:pos x="385" y="1660"/>
                </a:cxn>
                <a:cxn ang="0">
                  <a:pos x="276" y="1656"/>
                </a:cxn>
                <a:cxn ang="0">
                  <a:pos x="310" y="1594"/>
                </a:cxn>
                <a:cxn ang="0">
                  <a:pos x="259" y="1522"/>
                </a:cxn>
                <a:cxn ang="0">
                  <a:pos x="344" y="1512"/>
                </a:cxn>
                <a:cxn ang="0">
                  <a:pos x="260" y="1479"/>
                </a:cxn>
                <a:cxn ang="0">
                  <a:pos x="310" y="1404"/>
                </a:cxn>
                <a:cxn ang="0">
                  <a:pos x="232" y="1390"/>
                </a:cxn>
                <a:cxn ang="0">
                  <a:pos x="286" y="1296"/>
                </a:cxn>
                <a:cxn ang="0">
                  <a:pos x="234" y="1224"/>
                </a:cxn>
                <a:cxn ang="0">
                  <a:pos x="228" y="1161"/>
                </a:cxn>
                <a:cxn ang="0">
                  <a:pos x="187" y="1075"/>
                </a:cxn>
                <a:cxn ang="0">
                  <a:pos x="175" y="1005"/>
                </a:cxn>
                <a:cxn ang="0">
                  <a:pos x="173" y="948"/>
                </a:cxn>
                <a:cxn ang="0">
                  <a:pos x="96" y="957"/>
                </a:cxn>
                <a:cxn ang="0">
                  <a:pos x="133" y="884"/>
                </a:cxn>
                <a:cxn ang="0">
                  <a:pos x="91" y="823"/>
                </a:cxn>
                <a:cxn ang="0">
                  <a:pos x="66" y="806"/>
                </a:cxn>
                <a:cxn ang="0">
                  <a:pos x="74" y="693"/>
                </a:cxn>
              </a:cxnLst>
              <a:rect l="0" t="0" r="r" b="b"/>
              <a:pathLst>
                <a:path w="2119" h="1942">
                  <a:moveTo>
                    <a:pt x="383" y="1909"/>
                  </a:moveTo>
                  <a:lnTo>
                    <a:pt x="383" y="1909"/>
                  </a:lnTo>
                  <a:lnTo>
                    <a:pt x="375" y="1915"/>
                  </a:lnTo>
                  <a:lnTo>
                    <a:pt x="365" y="1919"/>
                  </a:lnTo>
                  <a:lnTo>
                    <a:pt x="355" y="1923"/>
                  </a:lnTo>
                  <a:lnTo>
                    <a:pt x="346" y="1924"/>
                  </a:lnTo>
                  <a:lnTo>
                    <a:pt x="336" y="1923"/>
                  </a:lnTo>
                  <a:lnTo>
                    <a:pt x="331" y="1920"/>
                  </a:lnTo>
                  <a:lnTo>
                    <a:pt x="326" y="1918"/>
                  </a:lnTo>
                  <a:lnTo>
                    <a:pt x="322" y="1916"/>
                  </a:lnTo>
                  <a:lnTo>
                    <a:pt x="318" y="1912"/>
                  </a:lnTo>
                  <a:lnTo>
                    <a:pt x="315" y="1909"/>
                  </a:lnTo>
                  <a:lnTo>
                    <a:pt x="311" y="1903"/>
                  </a:lnTo>
                  <a:lnTo>
                    <a:pt x="311" y="1903"/>
                  </a:lnTo>
                  <a:lnTo>
                    <a:pt x="311" y="1894"/>
                  </a:lnTo>
                  <a:lnTo>
                    <a:pt x="311" y="1884"/>
                  </a:lnTo>
                  <a:lnTo>
                    <a:pt x="310" y="1876"/>
                  </a:lnTo>
                  <a:lnTo>
                    <a:pt x="308" y="1869"/>
                  </a:lnTo>
                  <a:lnTo>
                    <a:pt x="303" y="1857"/>
                  </a:lnTo>
                  <a:lnTo>
                    <a:pt x="298" y="1848"/>
                  </a:lnTo>
                  <a:lnTo>
                    <a:pt x="292" y="1838"/>
                  </a:lnTo>
                  <a:lnTo>
                    <a:pt x="290" y="1833"/>
                  </a:lnTo>
                  <a:lnTo>
                    <a:pt x="288" y="1827"/>
                  </a:lnTo>
                  <a:lnTo>
                    <a:pt x="288" y="1821"/>
                  </a:lnTo>
                  <a:lnTo>
                    <a:pt x="288" y="1814"/>
                  </a:lnTo>
                  <a:lnTo>
                    <a:pt x="289" y="1807"/>
                  </a:lnTo>
                  <a:lnTo>
                    <a:pt x="292" y="1798"/>
                  </a:lnTo>
                  <a:lnTo>
                    <a:pt x="292" y="1798"/>
                  </a:lnTo>
                  <a:lnTo>
                    <a:pt x="287" y="1796"/>
                  </a:lnTo>
                  <a:lnTo>
                    <a:pt x="283" y="1792"/>
                  </a:lnTo>
                  <a:lnTo>
                    <a:pt x="279" y="1789"/>
                  </a:lnTo>
                  <a:lnTo>
                    <a:pt x="276" y="1783"/>
                  </a:lnTo>
                  <a:lnTo>
                    <a:pt x="275" y="1779"/>
                  </a:lnTo>
                  <a:lnTo>
                    <a:pt x="273" y="1774"/>
                  </a:lnTo>
                  <a:lnTo>
                    <a:pt x="272" y="1762"/>
                  </a:lnTo>
                  <a:lnTo>
                    <a:pt x="271" y="1749"/>
                  </a:lnTo>
                  <a:lnTo>
                    <a:pt x="270" y="1737"/>
                  </a:lnTo>
                  <a:lnTo>
                    <a:pt x="266" y="1726"/>
                  </a:lnTo>
                  <a:lnTo>
                    <a:pt x="264" y="1720"/>
                  </a:lnTo>
                  <a:lnTo>
                    <a:pt x="261" y="1716"/>
                  </a:lnTo>
                  <a:lnTo>
                    <a:pt x="261" y="1716"/>
                  </a:lnTo>
                  <a:lnTo>
                    <a:pt x="262" y="1708"/>
                  </a:lnTo>
                  <a:lnTo>
                    <a:pt x="264" y="1702"/>
                  </a:lnTo>
                  <a:lnTo>
                    <a:pt x="268" y="1697"/>
                  </a:lnTo>
                  <a:lnTo>
                    <a:pt x="270" y="1696"/>
                  </a:lnTo>
                  <a:lnTo>
                    <a:pt x="273" y="1693"/>
                  </a:lnTo>
                  <a:lnTo>
                    <a:pt x="273" y="1693"/>
                  </a:lnTo>
                  <a:lnTo>
                    <a:pt x="269" y="1688"/>
                  </a:lnTo>
                  <a:lnTo>
                    <a:pt x="264" y="1682"/>
                  </a:lnTo>
                  <a:lnTo>
                    <a:pt x="261" y="1674"/>
                  </a:lnTo>
                  <a:lnTo>
                    <a:pt x="258" y="1666"/>
                  </a:lnTo>
                  <a:lnTo>
                    <a:pt x="256" y="1657"/>
                  </a:lnTo>
                  <a:lnTo>
                    <a:pt x="256" y="1648"/>
                  </a:lnTo>
                  <a:lnTo>
                    <a:pt x="256" y="1639"/>
                  </a:lnTo>
                  <a:lnTo>
                    <a:pt x="259" y="1630"/>
                  </a:lnTo>
                  <a:lnTo>
                    <a:pt x="259" y="1630"/>
                  </a:lnTo>
                  <a:lnTo>
                    <a:pt x="251" y="1618"/>
                  </a:lnTo>
                  <a:lnTo>
                    <a:pt x="242" y="1608"/>
                  </a:lnTo>
                  <a:lnTo>
                    <a:pt x="233" y="1596"/>
                  </a:lnTo>
                  <a:lnTo>
                    <a:pt x="226" y="1583"/>
                  </a:lnTo>
                  <a:lnTo>
                    <a:pt x="224" y="1578"/>
                  </a:lnTo>
                  <a:lnTo>
                    <a:pt x="222" y="1571"/>
                  </a:lnTo>
                  <a:lnTo>
                    <a:pt x="220" y="1565"/>
                  </a:lnTo>
                  <a:lnTo>
                    <a:pt x="220" y="1558"/>
                  </a:lnTo>
                  <a:lnTo>
                    <a:pt x="222" y="1551"/>
                  </a:lnTo>
                  <a:lnTo>
                    <a:pt x="224" y="1545"/>
                  </a:lnTo>
                  <a:lnTo>
                    <a:pt x="228" y="1538"/>
                  </a:lnTo>
                  <a:lnTo>
                    <a:pt x="234" y="1531"/>
                  </a:lnTo>
                  <a:lnTo>
                    <a:pt x="234" y="1531"/>
                  </a:lnTo>
                  <a:lnTo>
                    <a:pt x="233" y="1527"/>
                  </a:lnTo>
                  <a:lnTo>
                    <a:pt x="232" y="1524"/>
                  </a:lnTo>
                  <a:lnTo>
                    <a:pt x="229" y="1518"/>
                  </a:lnTo>
                  <a:lnTo>
                    <a:pt x="225" y="1510"/>
                  </a:lnTo>
                  <a:lnTo>
                    <a:pt x="220" y="1503"/>
                  </a:lnTo>
                  <a:lnTo>
                    <a:pt x="220" y="1503"/>
                  </a:lnTo>
                  <a:lnTo>
                    <a:pt x="223" y="1494"/>
                  </a:lnTo>
                  <a:lnTo>
                    <a:pt x="226" y="1486"/>
                  </a:lnTo>
                  <a:lnTo>
                    <a:pt x="231" y="1479"/>
                  </a:lnTo>
                  <a:lnTo>
                    <a:pt x="236" y="1473"/>
                  </a:lnTo>
                  <a:lnTo>
                    <a:pt x="236" y="1473"/>
                  </a:lnTo>
                  <a:lnTo>
                    <a:pt x="232" y="1466"/>
                  </a:lnTo>
                  <a:lnTo>
                    <a:pt x="227" y="1460"/>
                  </a:lnTo>
                  <a:lnTo>
                    <a:pt x="222" y="1455"/>
                  </a:lnTo>
                  <a:lnTo>
                    <a:pt x="217" y="1448"/>
                  </a:lnTo>
                  <a:lnTo>
                    <a:pt x="217" y="1448"/>
                  </a:lnTo>
                  <a:lnTo>
                    <a:pt x="219" y="1443"/>
                  </a:lnTo>
                  <a:lnTo>
                    <a:pt x="219" y="1439"/>
                  </a:lnTo>
                  <a:lnTo>
                    <a:pt x="218" y="1433"/>
                  </a:lnTo>
                  <a:lnTo>
                    <a:pt x="216" y="1429"/>
                  </a:lnTo>
                  <a:lnTo>
                    <a:pt x="211" y="1419"/>
                  </a:lnTo>
                  <a:lnTo>
                    <a:pt x="203" y="1410"/>
                  </a:lnTo>
                  <a:lnTo>
                    <a:pt x="197" y="1400"/>
                  </a:lnTo>
                  <a:lnTo>
                    <a:pt x="195" y="1395"/>
                  </a:lnTo>
                  <a:lnTo>
                    <a:pt x="194" y="1389"/>
                  </a:lnTo>
                  <a:lnTo>
                    <a:pt x="194" y="1385"/>
                  </a:lnTo>
                  <a:lnTo>
                    <a:pt x="196" y="1381"/>
                  </a:lnTo>
                  <a:lnTo>
                    <a:pt x="198" y="1375"/>
                  </a:lnTo>
                  <a:lnTo>
                    <a:pt x="203" y="1371"/>
                  </a:lnTo>
                  <a:lnTo>
                    <a:pt x="203" y="1371"/>
                  </a:lnTo>
                  <a:lnTo>
                    <a:pt x="197" y="1366"/>
                  </a:lnTo>
                  <a:lnTo>
                    <a:pt x="192" y="1358"/>
                  </a:lnTo>
                  <a:lnTo>
                    <a:pt x="187" y="1350"/>
                  </a:lnTo>
                  <a:lnTo>
                    <a:pt x="186" y="1341"/>
                  </a:lnTo>
                  <a:lnTo>
                    <a:pt x="186" y="1332"/>
                  </a:lnTo>
                  <a:lnTo>
                    <a:pt x="188" y="1323"/>
                  </a:lnTo>
                  <a:lnTo>
                    <a:pt x="192" y="1314"/>
                  </a:lnTo>
                  <a:lnTo>
                    <a:pt x="198" y="1307"/>
                  </a:lnTo>
                  <a:lnTo>
                    <a:pt x="198" y="1307"/>
                  </a:lnTo>
                  <a:lnTo>
                    <a:pt x="190" y="1304"/>
                  </a:lnTo>
                  <a:lnTo>
                    <a:pt x="182" y="1299"/>
                  </a:lnTo>
                  <a:lnTo>
                    <a:pt x="173" y="1293"/>
                  </a:lnTo>
                  <a:lnTo>
                    <a:pt x="166" y="1287"/>
                  </a:lnTo>
                  <a:lnTo>
                    <a:pt x="164" y="1282"/>
                  </a:lnTo>
                  <a:lnTo>
                    <a:pt x="162" y="1278"/>
                  </a:lnTo>
                  <a:lnTo>
                    <a:pt x="160" y="1274"/>
                  </a:lnTo>
                  <a:lnTo>
                    <a:pt x="160" y="1269"/>
                  </a:lnTo>
                  <a:lnTo>
                    <a:pt x="160" y="1265"/>
                  </a:lnTo>
                  <a:lnTo>
                    <a:pt x="163" y="1261"/>
                  </a:lnTo>
                  <a:lnTo>
                    <a:pt x="166" y="1257"/>
                  </a:lnTo>
                  <a:lnTo>
                    <a:pt x="170" y="1252"/>
                  </a:lnTo>
                  <a:lnTo>
                    <a:pt x="170" y="1252"/>
                  </a:lnTo>
                  <a:lnTo>
                    <a:pt x="166" y="1248"/>
                  </a:lnTo>
                  <a:lnTo>
                    <a:pt x="160" y="1243"/>
                  </a:lnTo>
                  <a:lnTo>
                    <a:pt x="156" y="1236"/>
                  </a:lnTo>
                  <a:lnTo>
                    <a:pt x="154" y="1230"/>
                  </a:lnTo>
                  <a:lnTo>
                    <a:pt x="152" y="1223"/>
                  </a:lnTo>
                  <a:lnTo>
                    <a:pt x="152" y="1216"/>
                  </a:lnTo>
                  <a:lnTo>
                    <a:pt x="153" y="1208"/>
                  </a:lnTo>
                  <a:lnTo>
                    <a:pt x="156" y="1200"/>
                  </a:lnTo>
                  <a:lnTo>
                    <a:pt x="156" y="1200"/>
                  </a:lnTo>
                  <a:lnTo>
                    <a:pt x="151" y="1196"/>
                  </a:lnTo>
                  <a:lnTo>
                    <a:pt x="144" y="1190"/>
                  </a:lnTo>
                  <a:lnTo>
                    <a:pt x="140" y="1184"/>
                  </a:lnTo>
                  <a:lnTo>
                    <a:pt x="137" y="1176"/>
                  </a:lnTo>
                  <a:lnTo>
                    <a:pt x="135" y="1169"/>
                  </a:lnTo>
                  <a:lnTo>
                    <a:pt x="135" y="1160"/>
                  </a:lnTo>
                  <a:lnTo>
                    <a:pt x="138" y="1152"/>
                  </a:lnTo>
                  <a:lnTo>
                    <a:pt x="140" y="1148"/>
                  </a:lnTo>
                  <a:lnTo>
                    <a:pt x="142" y="1144"/>
                  </a:lnTo>
                  <a:lnTo>
                    <a:pt x="142" y="1144"/>
                  </a:lnTo>
                  <a:lnTo>
                    <a:pt x="135" y="1141"/>
                  </a:lnTo>
                  <a:lnTo>
                    <a:pt x="128" y="1136"/>
                  </a:lnTo>
                  <a:lnTo>
                    <a:pt x="123" y="1129"/>
                  </a:lnTo>
                  <a:lnTo>
                    <a:pt x="120" y="1122"/>
                  </a:lnTo>
                  <a:lnTo>
                    <a:pt x="119" y="1114"/>
                  </a:lnTo>
                  <a:lnTo>
                    <a:pt x="118" y="1106"/>
                  </a:lnTo>
                  <a:lnTo>
                    <a:pt x="120" y="1097"/>
                  </a:lnTo>
                  <a:lnTo>
                    <a:pt x="123" y="1090"/>
                  </a:lnTo>
                  <a:lnTo>
                    <a:pt x="123" y="1090"/>
                  </a:lnTo>
                  <a:lnTo>
                    <a:pt x="120" y="1084"/>
                  </a:lnTo>
                  <a:lnTo>
                    <a:pt x="117" y="1079"/>
                  </a:lnTo>
                  <a:lnTo>
                    <a:pt x="109" y="1069"/>
                  </a:lnTo>
                  <a:lnTo>
                    <a:pt x="107" y="1063"/>
                  </a:lnTo>
                  <a:lnTo>
                    <a:pt x="105" y="1056"/>
                  </a:lnTo>
                  <a:lnTo>
                    <a:pt x="104" y="1049"/>
                  </a:lnTo>
                  <a:lnTo>
                    <a:pt x="104" y="1039"/>
                  </a:lnTo>
                  <a:lnTo>
                    <a:pt x="104" y="1039"/>
                  </a:lnTo>
                  <a:lnTo>
                    <a:pt x="95" y="1037"/>
                  </a:lnTo>
                  <a:lnTo>
                    <a:pt x="90" y="1032"/>
                  </a:lnTo>
                  <a:lnTo>
                    <a:pt x="86" y="1026"/>
                  </a:lnTo>
                  <a:lnTo>
                    <a:pt x="82" y="1020"/>
                  </a:lnTo>
                  <a:lnTo>
                    <a:pt x="81" y="1012"/>
                  </a:lnTo>
                  <a:lnTo>
                    <a:pt x="81" y="1004"/>
                  </a:lnTo>
                  <a:lnTo>
                    <a:pt x="83" y="987"/>
                  </a:lnTo>
                  <a:lnTo>
                    <a:pt x="84" y="971"/>
                  </a:lnTo>
                  <a:lnTo>
                    <a:pt x="84" y="963"/>
                  </a:lnTo>
                  <a:lnTo>
                    <a:pt x="82" y="956"/>
                  </a:lnTo>
                  <a:lnTo>
                    <a:pt x="80" y="950"/>
                  </a:lnTo>
                  <a:lnTo>
                    <a:pt x="76" y="945"/>
                  </a:lnTo>
                  <a:lnTo>
                    <a:pt x="69" y="942"/>
                  </a:lnTo>
                  <a:lnTo>
                    <a:pt x="60" y="941"/>
                  </a:lnTo>
                  <a:lnTo>
                    <a:pt x="60" y="941"/>
                  </a:lnTo>
                  <a:lnTo>
                    <a:pt x="58" y="925"/>
                  </a:lnTo>
                  <a:lnTo>
                    <a:pt x="56" y="916"/>
                  </a:lnTo>
                  <a:lnTo>
                    <a:pt x="56" y="909"/>
                  </a:lnTo>
                  <a:lnTo>
                    <a:pt x="56" y="901"/>
                  </a:lnTo>
                  <a:lnTo>
                    <a:pt x="59" y="895"/>
                  </a:lnTo>
                  <a:lnTo>
                    <a:pt x="61" y="893"/>
                  </a:lnTo>
                  <a:lnTo>
                    <a:pt x="63" y="890"/>
                  </a:lnTo>
                  <a:lnTo>
                    <a:pt x="66" y="889"/>
                  </a:lnTo>
                  <a:lnTo>
                    <a:pt x="71" y="888"/>
                  </a:lnTo>
                  <a:lnTo>
                    <a:pt x="71" y="888"/>
                  </a:lnTo>
                  <a:lnTo>
                    <a:pt x="62" y="879"/>
                  </a:lnTo>
                  <a:lnTo>
                    <a:pt x="58" y="873"/>
                  </a:lnTo>
                  <a:lnTo>
                    <a:pt x="53" y="868"/>
                  </a:lnTo>
                  <a:lnTo>
                    <a:pt x="50" y="861"/>
                  </a:lnTo>
                  <a:lnTo>
                    <a:pt x="49" y="854"/>
                  </a:lnTo>
                  <a:lnTo>
                    <a:pt x="49" y="846"/>
                  </a:lnTo>
                  <a:lnTo>
                    <a:pt x="51" y="838"/>
                  </a:lnTo>
                  <a:lnTo>
                    <a:pt x="51" y="838"/>
                  </a:lnTo>
                  <a:lnTo>
                    <a:pt x="43" y="828"/>
                  </a:lnTo>
                  <a:lnTo>
                    <a:pt x="37" y="823"/>
                  </a:lnTo>
                  <a:lnTo>
                    <a:pt x="33" y="816"/>
                  </a:lnTo>
                  <a:lnTo>
                    <a:pt x="29" y="809"/>
                  </a:lnTo>
                  <a:lnTo>
                    <a:pt x="24" y="800"/>
                  </a:lnTo>
                  <a:lnTo>
                    <a:pt x="22" y="791"/>
                  </a:lnTo>
                  <a:lnTo>
                    <a:pt x="21" y="780"/>
                  </a:lnTo>
                  <a:lnTo>
                    <a:pt x="21" y="780"/>
                  </a:lnTo>
                  <a:lnTo>
                    <a:pt x="22" y="777"/>
                  </a:lnTo>
                  <a:lnTo>
                    <a:pt x="23" y="773"/>
                  </a:lnTo>
                  <a:lnTo>
                    <a:pt x="24" y="768"/>
                  </a:lnTo>
                  <a:lnTo>
                    <a:pt x="24" y="764"/>
                  </a:lnTo>
                  <a:lnTo>
                    <a:pt x="24" y="764"/>
                  </a:lnTo>
                  <a:lnTo>
                    <a:pt x="20" y="751"/>
                  </a:lnTo>
                  <a:lnTo>
                    <a:pt x="16" y="739"/>
                  </a:lnTo>
                  <a:lnTo>
                    <a:pt x="6" y="718"/>
                  </a:lnTo>
                  <a:lnTo>
                    <a:pt x="2" y="707"/>
                  </a:lnTo>
                  <a:lnTo>
                    <a:pt x="0" y="697"/>
                  </a:lnTo>
                  <a:lnTo>
                    <a:pt x="0" y="692"/>
                  </a:lnTo>
                  <a:lnTo>
                    <a:pt x="1" y="687"/>
                  </a:lnTo>
                  <a:lnTo>
                    <a:pt x="2" y="681"/>
                  </a:lnTo>
                  <a:lnTo>
                    <a:pt x="5" y="675"/>
                  </a:lnTo>
                  <a:lnTo>
                    <a:pt x="5" y="675"/>
                  </a:lnTo>
                  <a:lnTo>
                    <a:pt x="7" y="671"/>
                  </a:lnTo>
                  <a:lnTo>
                    <a:pt x="12" y="668"/>
                  </a:lnTo>
                  <a:lnTo>
                    <a:pt x="21" y="662"/>
                  </a:lnTo>
                  <a:lnTo>
                    <a:pt x="31" y="657"/>
                  </a:lnTo>
                  <a:lnTo>
                    <a:pt x="36" y="654"/>
                  </a:lnTo>
                  <a:lnTo>
                    <a:pt x="41" y="651"/>
                  </a:lnTo>
                  <a:lnTo>
                    <a:pt x="41" y="651"/>
                  </a:lnTo>
                  <a:lnTo>
                    <a:pt x="38" y="647"/>
                  </a:lnTo>
                  <a:lnTo>
                    <a:pt x="38" y="643"/>
                  </a:lnTo>
                  <a:lnTo>
                    <a:pt x="39" y="640"/>
                  </a:lnTo>
                  <a:lnTo>
                    <a:pt x="41" y="637"/>
                  </a:lnTo>
                  <a:lnTo>
                    <a:pt x="44" y="628"/>
                  </a:lnTo>
                  <a:lnTo>
                    <a:pt x="45" y="623"/>
                  </a:lnTo>
                  <a:lnTo>
                    <a:pt x="46" y="617"/>
                  </a:lnTo>
                  <a:lnTo>
                    <a:pt x="46" y="617"/>
                  </a:lnTo>
                  <a:lnTo>
                    <a:pt x="106" y="596"/>
                  </a:lnTo>
                  <a:lnTo>
                    <a:pt x="166" y="577"/>
                  </a:lnTo>
                  <a:lnTo>
                    <a:pt x="228" y="558"/>
                  </a:lnTo>
                  <a:lnTo>
                    <a:pt x="290" y="540"/>
                  </a:lnTo>
                  <a:lnTo>
                    <a:pt x="353" y="523"/>
                  </a:lnTo>
                  <a:lnTo>
                    <a:pt x="416" y="504"/>
                  </a:lnTo>
                  <a:lnTo>
                    <a:pt x="480" y="485"/>
                  </a:lnTo>
                  <a:lnTo>
                    <a:pt x="543" y="463"/>
                  </a:lnTo>
                  <a:lnTo>
                    <a:pt x="543" y="463"/>
                  </a:lnTo>
                  <a:lnTo>
                    <a:pt x="554" y="464"/>
                  </a:lnTo>
                  <a:lnTo>
                    <a:pt x="565" y="464"/>
                  </a:lnTo>
                  <a:lnTo>
                    <a:pt x="576" y="463"/>
                  </a:lnTo>
                  <a:lnTo>
                    <a:pt x="587" y="460"/>
                  </a:lnTo>
                  <a:lnTo>
                    <a:pt x="607" y="452"/>
                  </a:lnTo>
                  <a:lnTo>
                    <a:pt x="628" y="444"/>
                  </a:lnTo>
                  <a:lnTo>
                    <a:pt x="628" y="444"/>
                  </a:lnTo>
                  <a:lnTo>
                    <a:pt x="657" y="434"/>
                  </a:lnTo>
                  <a:lnTo>
                    <a:pt x="688" y="425"/>
                  </a:lnTo>
                  <a:lnTo>
                    <a:pt x="720" y="415"/>
                  </a:lnTo>
                  <a:lnTo>
                    <a:pt x="753" y="405"/>
                  </a:lnTo>
                  <a:lnTo>
                    <a:pt x="753" y="405"/>
                  </a:lnTo>
                  <a:lnTo>
                    <a:pt x="776" y="396"/>
                  </a:lnTo>
                  <a:lnTo>
                    <a:pt x="800" y="386"/>
                  </a:lnTo>
                  <a:lnTo>
                    <a:pt x="844" y="368"/>
                  </a:lnTo>
                  <a:lnTo>
                    <a:pt x="865" y="359"/>
                  </a:lnTo>
                  <a:lnTo>
                    <a:pt x="886" y="353"/>
                  </a:lnTo>
                  <a:lnTo>
                    <a:pt x="908" y="349"/>
                  </a:lnTo>
                  <a:lnTo>
                    <a:pt x="919" y="348"/>
                  </a:lnTo>
                  <a:lnTo>
                    <a:pt x="929" y="348"/>
                  </a:lnTo>
                  <a:lnTo>
                    <a:pt x="929" y="348"/>
                  </a:lnTo>
                  <a:lnTo>
                    <a:pt x="942" y="360"/>
                  </a:lnTo>
                  <a:lnTo>
                    <a:pt x="951" y="368"/>
                  </a:lnTo>
                  <a:lnTo>
                    <a:pt x="959" y="374"/>
                  </a:lnTo>
                  <a:lnTo>
                    <a:pt x="959" y="374"/>
                  </a:lnTo>
                  <a:lnTo>
                    <a:pt x="965" y="395"/>
                  </a:lnTo>
                  <a:lnTo>
                    <a:pt x="970" y="416"/>
                  </a:lnTo>
                  <a:lnTo>
                    <a:pt x="983" y="460"/>
                  </a:lnTo>
                  <a:lnTo>
                    <a:pt x="996" y="505"/>
                  </a:lnTo>
                  <a:lnTo>
                    <a:pt x="1002" y="528"/>
                  </a:lnTo>
                  <a:lnTo>
                    <a:pt x="1006" y="551"/>
                  </a:lnTo>
                  <a:lnTo>
                    <a:pt x="1006" y="551"/>
                  </a:lnTo>
                  <a:lnTo>
                    <a:pt x="1042" y="457"/>
                  </a:lnTo>
                  <a:lnTo>
                    <a:pt x="1077" y="357"/>
                  </a:lnTo>
                  <a:lnTo>
                    <a:pt x="1113" y="255"/>
                  </a:lnTo>
                  <a:lnTo>
                    <a:pt x="1150" y="154"/>
                  </a:lnTo>
                  <a:lnTo>
                    <a:pt x="1150" y="154"/>
                  </a:lnTo>
                  <a:lnTo>
                    <a:pt x="1168" y="107"/>
                  </a:lnTo>
                  <a:lnTo>
                    <a:pt x="1177" y="84"/>
                  </a:lnTo>
                  <a:lnTo>
                    <a:pt x="1183" y="63"/>
                  </a:lnTo>
                  <a:lnTo>
                    <a:pt x="1183" y="63"/>
                  </a:lnTo>
                  <a:lnTo>
                    <a:pt x="1184" y="55"/>
                  </a:lnTo>
                  <a:lnTo>
                    <a:pt x="1184" y="48"/>
                  </a:lnTo>
                  <a:lnTo>
                    <a:pt x="1184" y="39"/>
                  </a:lnTo>
                  <a:lnTo>
                    <a:pt x="1185" y="36"/>
                  </a:lnTo>
                  <a:lnTo>
                    <a:pt x="1186" y="33"/>
                  </a:lnTo>
                  <a:lnTo>
                    <a:pt x="1186" y="33"/>
                  </a:lnTo>
                  <a:lnTo>
                    <a:pt x="1189" y="26"/>
                  </a:lnTo>
                  <a:lnTo>
                    <a:pt x="1195" y="21"/>
                  </a:lnTo>
                  <a:lnTo>
                    <a:pt x="1201" y="15"/>
                  </a:lnTo>
                  <a:lnTo>
                    <a:pt x="1208" y="10"/>
                  </a:lnTo>
                  <a:lnTo>
                    <a:pt x="1215" y="6"/>
                  </a:lnTo>
                  <a:lnTo>
                    <a:pt x="1223" y="3"/>
                  </a:lnTo>
                  <a:lnTo>
                    <a:pt x="1229" y="1"/>
                  </a:lnTo>
                  <a:lnTo>
                    <a:pt x="1235" y="0"/>
                  </a:lnTo>
                  <a:lnTo>
                    <a:pt x="1235" y="0"/>
                  </a:lnTo>
                  <a:lnTo>
                    <a:pt x="1241" y="1"/>
                  </a:lnTo>
                  <a:lnTo>
                    <a:pt x="1246" y="2"/>
                  </a:lnTo>
                  <a:lnTo>
                    <a:pt x="1257" y="7"/>
                  </a:lnTo>
                  <a:lnTo>
                    <a:pt x="1262" y="9"/>
                  </a:lnTo>
                  <a:lnTo>
                    <a:pt x="1268" y="10"/>
                  </a:lnTo>
                  <a:lnTo>
                    <a:pt x="1272" y="10"/>
                  </a:lnTo>
                  <a:lnTo>
                    <a:pt x="1277" y="8"/>
                  </a:lnTo>
                  <a:lnTo>
                    <a:pt x="1277" y="8"/>
                  </a:lnTo>
                  <a:lnTo>
                    <a:pt x="1278" y="10"/>
                  </a:lnTo>
                  <a:lnTo>
                    <a:pt x="1279" y="13"/>
                  </a:lnTo>
                  <a:lnTo>
                    <a:pt x="1285" y="17"/>
                  </a:lnTo>
                  <a:lnTo>
                    <a:pt x="1288" y="21"/>
                  </a:lnTo>
                  <a:lnTo>
                    <a:pt x="1290" y="23"/>
                  </a:lnTo>
                  <a:lnTo>
                    <a:pt x="1291" y="27"/>
                  </a:lnTo>
                  <a:lnTo>
                    <a:pt x="1291" y="27"/>
                  </a:lnTo>
                  <a:lnTo>
                    <a:pt x="1333" y="44"/>
                  </a:lnTo>
                  <a:lnTo>
                    <a:pt x="1375" y="59"/>
                  </a:lnTo>
                  <a:lnTo>
                    <a:pt x="1416" y="73"/>
                  </a:lnTo>
                  <a:lnTo>
                    <a:pt x="1458" y="86"/>
                  </a:lnTo>
                  <a:lnTo>
                    <a:pt x="1544" y="112"/>
                  </a:lnTo>
                  <a:lnTo>
                    <a:pt x="1588" y="126"/>
                  </a:lnTo>
                  <a:lnTo>
                    <a:pt x="1633" y="140"/>
                  </a:lnTo>
                  <a:lnTo>
                    <a:pt x="1633" y="140"/>
                  </a:lnTo>
                  <a:lnTo>
                    <a:pt x="1651" y="150"/>
                  </a:lnTo>
                  <a:lnTo>
                    <a:pt x="1669" y="161"/>
                  </a:lnTo>
                  <a:lnTo>
                    <a:pt x="1688" y="171"/>
                  </a:lnTo>
                  <a:lnTo>
                    <a:pt x="1709" y="179"/>
                  </a:lnTo>
                  <a:lnTo>
                    <a:pt x="1750" y="198"/>
                  </a:lnTo>
                  <a:lnTo>
                    <a:pt x="1792" y="214"/>
                  </a:lnTo>
                  <a:lnTo>
                    <a:pt x="1834" y="230"/>
                  </a:lnTo>
                  <a:lnTo>
                    <a:pt x="1875" y="246"/>
                  </a:lnTo>
                  <a:lnTo>
                    <a:pt x="1894" y="254"/>
                  </a:lnTo>
                  <a:lnTo>
                    <a:pt x="1912" y="263"/>
                  </a:lnTo>
                  <a:lnTo>
                    <a:pt x="1929" y="271"/>
                  </a:lnTo>
                  <a:lnTo>
                    <a:pt x="1944" y="281"/>
                  </a:lnTo>
                  <a:lnTo>
                    <a:pt x="1944" y="281"/>
                  </a:lnTo>
                  <a:lnTo>
                    <a:pt x="1960" y="283"/>
                  </a:lnTo>
                  <a:lnTo>
                    <a:pt x="1969" y="285"/>
                  </a:lnTo>
                  <a:lnTo>
                    <a:pt x="1977" y="289"/>
                  </a:lnTo>
                  <a:lnTo>
                    <a:pt x="1986" y="293"/>
                  </a:lnTo>
                  <a:lnTo>
                    <a:pt x="1994" y="297"/>
                  </a:lnTo>
                  <a:lnTo>
                    <a:pt x="2000" y="303"/>
                  </a:lnTo>
                  <a:lnTo>
                    <a:pt x="2005" y="308"/>
                  </a:lnTo>
                  <a:lnTo>
                    <a:pt x="2005" y="308"/>
                  </a:lnTo>
                  <a:lnTo>
                    <a:pt x="2015" y="309"/>
                  </a:lnTo>
                  <a:lnTo>
                    <a:pt x="2023" y="311"/>
                  </a:lnTo>
                  <a:lnTo>
                    <a:pt x="2031" y="314"/>
                  </a:lnTo>
                  <a:lnTo>
                    <a:pt x="2038" y="319"/>
                  </a:lnTo>
                  <a:lnTo>
                    <a:pt x="2051" y="327"/>
                  </a:lnTo>
                  <a:lnTo>
                    <a:pt x="2059" y="331"/>
                  </a:lnTo>
                  <a:lnTo>
                    <a:pt x="2066" y="336"/>
                  </a:lnTo>
                  <a:lnTo>
                    <a:pt x="2066" y="336"/>
                  </a:lnTo>
                  <a:lnTo>
                    <a:pt x="2089" y="345"/>
                  </a:lnTo>
                  <a:lnTo>
                    <a:pt x="2100" y="351"/>
                  </a:lnTo>
                  <a:lnTo>
                    <a:pt x="2109" y="357"/>
                  </a:lnTo>
                  <a:lnTo>
                    <a:pt x="2113" y="361"/>
                  </a:lnTo>
                  <a:lnTo>
                    <a:pt x="2117" y="365"/>
                  </a:lnTo>
                  <a:lnTo>
                    <a:pt x="2118" y="369"/>
                  </a:lnTo>
                  <a:lnTo>
                    <a:pt x="2119" y="374"/>
                  </a:lnTo>
                  <a:lnTo>
                    <a:pt x="2118" y="379"/>
                  </a:lnTo>
                  <a:lnTo>
                    <a:pt x="2116" y="384"/>
                  </a:lnTo>
                  <a:lnTo>
                    <a:pt x="2111" y="390"/>
                  </a:lnTo>
                  <a:lnTo>
                    <a:pt x="2105" y="397"/>
                  </a:lnTo>
                  <a:lnTo>
                    <a:pt x="2105" y="397"/>
                  </a:lnTo>
                  <a:lnTo>
                    <a:pt x="2100" y="418"/>
                  </a:lnTo>
                  <a:lnTo>
                    <a:pt x="2094" y="440"/>
                  </a:lnTo>
                  <a:lnTo>
                    <a:pt x="2081" y="478"/>
                  </a:lnTo>
                  <a:lnTo>
                    <a:pt x="2067" y="517"/>
                  </a:lnTo>
                  <a:lnTo>
                    <a:pt x="2061" y="537"/>
                  </a:lnTo>
                  <a:lnTo>
                    <a:pt x="2056" y="560"/>
                  </a:lnTo>
                  <a:lnTo>
                    <a:pt x="2056" y="560"/>
                  </a:lnTo>
                  <a:lnTo>
                    <a:pt x="2047" y="568"/>
                  </a:lnTo>
                  <a:lnTo>
                    <a:pt x="2041" y="579"/>
                  </a:lnTo>
                  <a:lnTo>
                    <a:pt x="2038" y="584"/>
                  </a:lnTo>
                  <a:lnTo>
                    <a:pt x="2036" y="589"/>
                  </a:lnTo>
                  <a:lnTo>
                    <a:pt x="2034" y="597"/>
                  </a:lnTo>
                  <a:lnTo>
                    <a:pt x="2033" y="603"/>
                  </a:lnTo>
                  <a:lnTo>
                    <a:pt x="2033" y="603"/>
                  </a:lnTo>
                  <a:lnTo>
                    <a:pt x="2020" y="628"/>
                  </a:lnTo>
                  <a:lnTo>
                    <a:pt x="2007" y="653"/>
                  </a:lnTo>
                  <a:lnTo>
                    <a:pt x="1997" y="678"/>
                  </a:lnTo>
                  <a:lnTo>
                    <a:pt x="1985" y="703"/>
                  </a:lnTo>
                  <a:lnTo>
                    <a:pt x="1965" y="755"/>
                  </a:lnTo>
                  <a:lnTo>
                    <a:pt x="1946" y="808"/>
                  </a:lnTo>
                  <a:lnTo>
                    <a:pt x="1911" y="915"/>
                  </a:lnTo>
                  <a:lnTo>
                    <a:pt x="1893" y="969"/>
                  </a:lnTo>
                  <a:lnTo>
                    <a:pt x="1873" y="1023"/>
                  </a:lnTo>
                  <a:lnTo>
                    <a:pt x="1873" y="1023"/>
                  </a:lnTo>
                  <a:lnTo>
                    <a:pt x="1858" y="1063"/>
                  </a:lnTo>
                  <a:lnTo>
                    <a:pt x="1841" y="1101"/>
                  </a:lnTo>
                  <a:lnTo>
                    <a:pt x="1809" y="1181"/>
                  </a:lnTo>
                  <a:lnTo>
                    <a:pt x="1809" y="1181"/>
                  </a:lnTo>
                  <a:lnTo>
                    <a:pt x="1778" y="1260"/>
                  </a:lnTo>
                  <a:lnTo>
                    <a:pt x="1746" y="1338"/>
                  </a:lnTo>
                  <a:lnTo>
                    <a:pt x="1746" y="1338"/>
                  </a:lnTo>
                  <a:lnTo>
                    <a:pt x="1742" y="1350"/>
                  </a:lnTo>
                  <a:lnTo>
                    <a:pt x="1738" y="1360"/>
                  </a:lnTo>
                  <a:lnTo>
                    <a:pt x="1731" y="1384"/>
                  </a:lnTo>
                  <a:lnTo>
                    <a:pt x="1725" y="1409"/>
                  </a:lnTo>
                  <a:lnTo>
                    <a:pt x="1718" y="1431"/>
                  </a:lnTo>
                  <a:lnTo>
                    <a:pt x="1718" y="1431"/>
                  </a:lnTo>
                  <a:lnTo>
                    <a:pt x="1713" y="1447"/>
                  </a:lnTo>
                  <a:lnTo>
                    <a:pt x="1705" y="1463"/>
                  </a:lnTo>
                  <a:lnTo>
                    <a:pt x="1691" y="1493"/>
                  </a:lnTo>
                  <a:lnTo>
                    <a:pt x="1683" y="1509"/>
                  </a:lnTo>
                  <a:lnTo>
                    <a:pt x="1678" y="1525"/>
                  </a:lnTo>
                  <a:lnTo>
                    <a:pt x="1673" y="1541"/>
                  </a:lnTo>
                  <a:lnTo>
                    <a:pt x="1672" y="1550"/>
                  </a:lnTo>
                  <a:lnTo>
                    <a:pt x="1671" y="1558"/>
                  </a:lnTo>
                  <a:lnTo>
                    <a:pt x="1671" y="1558"/>
                  </a:lnTo>
                  <a:lnTo>
                    <a:pt x="1667" y="1560"/>
                  </a:lnTo>
                  <a:lnTo>
                    <a:pt x="1665" y="1562"/>
                  </a:lnTo>
                  <a:lnTo>
                    <a:pt x="1663" y="1565"/>
                  </a:lnTo>
                  <a:lnTo>
                    <a:pt x="1661" y="1568"/>
                  </a:lnTo>
                  <a:lnTo>
                    <a:pt x="1659" y="1578"/>
                  </a:lnTo>
                  <a:lnTo>
                    <a:pt x="1657" y="1586"/>
                  </a:lnTo>
                  <a:lnTo>
                    <a:pt x="1657" y="1586"/>
                  </a:lnTo>
                  <a:lnTo>
                    <a:pt x="1643" y="1600"/>
                  </a:lnTo>
                  <a:lnTo>
                    <a:pt x="1631" y="1616"/>
                  </a:lnTo>
                  <a:lnTo>
                    <a:pt x="1631" y="1616"/>
                  </a:lnTo>
                  <a:lnTo>
                    <a:pt x="1608" y="1612"/>
                  </a:lnTo>
                  <a:lnTo>
                    <a:pt x="1583" y="1605"/>
                  </a:lnTo>
                  <a:lnTo>
                    <a:pt x="1557" y="1595"/>
                  </a:lnTo>
                  <a:lnTo>
                    <a:pt x="1529" y="1584"/>
                  </a:lnTo>
                  <a:lnTo>
                    <a:pt x="1472" y="1563"/>
                  </a:lnTo>
                  <a:lnTo>
                    <a:pt x="1444" y="1553"/>
                  </a:lnTo>
                  <a:lnTo>
                    <a:pt x="1417" y="1545"/>
                  </a:lnTo>
                  <a:lnTo>
                    <a:pt x="1417" y="1545"/>
                  </a:lnTo>
                  <a:lnTo>
                    <a:pt x="1395" y="1537"/>
                  </a:lnTo>
                  <a:lnTo>
                    <a:pt x="1373" y="1529"/>
                  </a:lnTo>
                  <a:lnTo>
                    <a:pt x="1351" y="1519"/>
                  </a:lnTo>
                  <a:lnTo>
                    <a:pt x="1330" y="1508"/>
                  </a:lnTo>
                  <a:lnTo>
                    <a:pt x="1289" y="1487"/>
                  </a:lnTo>
                  <a:lnTo>
                    <a:pt x="1268" y="1478"/>
                  </a:lnTo>
                  <a:lnTo>
                    <a:pt x="1246" y="1471"/>
                  </a:lnTo>
                  <a:lnTo>
                    <a:pt x="1246" y="1471"/>
                  </a:lnTo>
                  <a:lnTo>
                    <a:pt x="1252" y="1485"/>
                  </a:lnTo>
                  <a:lnTo>
                    <a:pt x="1255" y="1499"/>
                  </a:lnTo>
                  <a:lnTo>
                    <a:pt x="1257" y="1512"/>
                  </a:lnTo>
                  <a:lnTo>
                    <a:pt x="1258" y="1525"/>
                  </a:lnTo>
                  <a:lnTo>
                    <a:pt x="1261" y="1553"/>
                  </a:lnTo>
                  <a:lnTo>
                    <a:pt x="1263" y="1567"/>
                  </a:lnTo>
                  <a:lnTo>
                    <a:pt x="1265" y="1581"/>
                  </a:lnTo>
                  <a:lnTo>
                    <a:pt x="1265" y="1581"/>
                  </a:lnTo>
                  <a:lnTo>
                    <a:pt x="1276" y="1616"/>
                  </a:lnTo>
                  <a:lnTo>
                    <a:pt x="1281" y="1633"/>
                  </a:lnTo>
                  <a:lnTo>
                    <a:pt x="1283" y="1642"/>
                  </a:lnTo>
                  <a:lnTo>
                    <a:pt x="1284" y="1651"/>
                  </a:lnTo>
                  <a:lnTo>
                    <a:pt x="1284" y="1659"/>
                  </a:lnTo>
                  <a:lnTo>
                    <a:pt x="1284" y="1667"/>
                  </a:lnTo>
                  <a:lnTo>
                    <a:pt x="1281" y="1674"/>
                  </a:lnTo>
                  <a:lnTo>
                    <a:pt x="1278" y="1682"/>
                  </a:lnTo>
                  <a:lnTo>
                    <a:pt x="1274" y="1689"/>
                  </a:lnTo>
                  <a:lnTo>
                    <a:pt x="1269" y="1696"/>
                  </a:lnTo>
                  <a:lnTo>
                    <a:pt x="1261" y="1702"/>
                  </a:lnTo>
                  <a:lnTo>
                    <a:pt x="1253" y="1707"/>
                  </a:lnTo>
                  <a:lnTo>
                    <a:pt x="1253" y="1707"/>
                  </a:lnTo>
                  <a:lnTo>
                    <a:pt x="1241" y="1713"/>
                  </a:lnTo>
                  <a:lnTo>
                    <a:pt x="1228" y="1717"/>
                  </a:lnTo>
                  <a:lnTo>
                    <a:pt x="1213" y="1720"/>
                  </a:lnTo>
                  <a:lnTo>
                    <a:pt x="1197" y="1723"/>
                  </a:lnTo>
                  <a:lnTo>
                    <a:pt x="1162" y="1731"/>
                  </a:lnTo>
                  <a:lnTo>
                    <a:pt x="1143" y="1735"/>
                  </a:lnTo>
                  <a:lnTo>
                    <a:pt x="1125" y="1741"/>
                  </a:lnTo>
                  <a:lnTo>
                    <a:pt x="1125" y="1741"/>
                  </a:lnTo>
                  <a:lnTo>
                    <a:pt x="1114" y="1746"/>
                  </a:lnTo>
                  <a:lnTo>
                    <a:pt x="1105" y="1751"/>
                  </a:lnTo>
                  <a:lnTo>
                    <a:pt x="1095" y="1757"/>
                  </a:lnTo>
                  <a:lnTo>
                    <a:pt x="1087" y="1760"/>
                  </a:lnTo>
                  <a:lnTo>
                    <a:pt x="1087" y="1760"/>
                  </a:lnTo>
                  <a:lnTo>
                    <a:pt x="1059" y="1766"/>
                  </a:lnTo>
                  <a:lnTo>
                    <a:pt x="1034" y="1770"/>
                  </a:lnTo>
                  <a:lnTo>
                    <a:pt x="1034" y="1770"/>
                  </a:lnTo>
                  <a:lnTo>
                    <a:pt x="990" y="1781"/>
                  </a:lnTo>
                  <a:lnTo>
                    <a:pt x="950" y="1791"/>
                  </a:lnTo>
                  <a:lnTo>
                    <a:pt x="912" y="1802"/>
                  </a:lnTo>
                  <a:lnTo>
                    <a:pt x="880" y="1812"/>
                  </a:lnTo>
                  <a:lnTo>
                    <a:pt x="880" y="1812"/>
                  </a:lnTo>
                  <a:lnTo>
                    <a:pt x="877" y="1815"/>
                  </a:lnTo>
                  <a:lnTo>
                    <a:pt x="874" y="1818"/>
                  </a:lnTo>
                  <a:lnTo>
                    <a:pt x="870" y="1820"/>
                  </a:lnTo>
                  <a:lnTo>
                    <a:pt x="868" y="1823"/>
                  </a:lnTo>
                  <a:lnTo>
                    <a:pt x="868" y="1823"/>
                  </a:lnTo>
                  <a:lnTo>
                    <a:pt x="850" y="1829"/>
                  </a:lnTo>
                  <a:lnTo>
                    <a:pt x="831" y="1835"/>
                  </a:lnTo>
                  <a:lnTo>
                    <a:pt x="792" y="1843"/>
                  </a:lnTo>
                  <a:lnTo>
                    <a:pt x="755" y="1851"/>
                  </a:lnTo>
                  <a:lnTo>
                    <a:pt x="717" y="1859"/>
                  </a:lnTo>
                  <a:lnTo>
                    <a:pt x="717" y="1859"/>
                  </a:lnTo>
                  <a:lnTo>
                    <a:pt x="680" y="1869"/>
                  </a:lnTo>
                  <a:lnTo>
                    <a:pt x="646" y="1881"/>
                  </a:lnTo>
                  <a:lnTo>
                    <a:pt x="611" y="1891"/>
                  </a:lnTo>
                  <a:lnTo>
                    <a:pt x="577" y="1902"/>
                  </a:lnTo>
                  <a:lnTo>
                    <a:pt x="542" y="1911"/>
                  </a:lnTo>
                  <a:lnTo>
                    <a:pt x="523" y="1915"/>
                  </a:lnTo>
                  <a:lnTo>
                    <a:pt x="504" y="1918"/>
                  </a:lnTo>
                  <a:lnTo>
                    <a:pt x="485" y="1920"/>
                  </a:lnTo>
                  <a:lnTo>
                    <a:pt x="465" y="1923"/>
                  </a:lnTo>
                  <a:lnTo>
                    <a:pt x="443" y="1923"/>
                  </a:lnTo>
                  <a:lnTo>
                    <a:pt x="422" y="1923"/>
                  </a:lnTo>
                  <a:lnTo>
                    <a:pt x="422" y="1923"/>
                  </a:lnTo>
                  <a:lnTo>
                    <a:pt x="420" y="1929"/>
                  </a:lnTo>
                  <a:lnTo>
                    <a:pt x="416" y="1933"/>
                  </a:lnTo>
                  <a:lnTo>
                    <a:pt x="408" y="1942"/>
                  </a:lnTo>
                  <a:lnTo>
                    <a:pt x="408" y="1942"/>
                  </a:lnTo>
                  <a:lnTo>
                    <a:pt x="396" y="1935"/>
                  </a:lnTo>
                  <a:lnTo>
                    <a:pt x="392" y="1932"/>
                  </a:lnTo>
                  <a:lnTo>
                    <a:pt x="390" y="1929"/>
                  </a:lnTo>
                  <a:lnTo>
                    <a:pt x="387" y="1921"/>
                  </a:lnTo>
                  <a:lnTo>
                    <a:pt x="383" y="1909"/>
                  </a:lnTo>
                  <a:lnTo>
                    <a:pt x="383" y="1909"/>
                  </a:lnTo>
                  <a:close/>
                  <a:moveTo>
                    <a:pt x="1680" y="1473"/>
                  </a:moveTo>
                  <a:lnTo>
                    <a:pt x="1680" y="1473"/>
                  </a:lnTo>
                  <a:lnTo>
                    <a:pt x="1693" y="1430"/>
                  </a:lnTo>
                  <a:lnTo>
                    <a:pt x="1707" y="1389"/>
                  </a:lnTo>
                  <a:lnTo>
                    <a:pt x="1722" y="1349"/>
                  </a:lnTo>
                  <a:lnTo>
                    <a:pt x="1737" y="1310"/>
                  </a:lnTo>
                  <a:lnTo>
                    <a:pt x="1769" y="1232"/>
                  </a:lnTo>
                  <a:lnTo>
                    <a:pt x="1784" y="1192"/>
                  </a:lnTo>
                  <a:lnTo>
                    <a:pt x="1799" y="1153"/>
                  </a:lnTo>
                  <a:lnTo>
                    <a:pt x="1799" y="1153"/>
                  </a:lnTo>
                  <a:lnTo>
                    <a:pt x="1816" y="1103"/>
                  </a:lnTo>
                  <a:lnTo>
                    <a:pt x="1832" y="1053"/>
                  </a:lnTo>
                  <a:lnTo>
                    <a:pt x="1848" y="1002"/>
                  </a:lnTo>
                  <a:lnTo>
                    <a:pt x="1865" y="951"/>
                  </a:lnTo>
                  <a:lnTo>
                    <a:pt x="1865" y="951"/>
                  </a:lnTo>
                  <a:lnTo>
                    <a:pt x="1871" y="933"/>
                  </a:lnTo>
                  <a:lnTo>
                    <a:pt x="1879" y="916"/>
                  </a:lnTo>
                  <a:lnTo>
                    <a:pt x="1894" y="881"/>
                  </a:lnTo>
                  <a:lnTo>
                    <a:pt x="1901" y="863"/>
                  </a:lnTo>
                  <a:lnTo>
                    <a:pt x="1908" y="845"/>
                  </a:lnTo>
                  <a:lnTo>
                    <a:pt x="1913" y="827"/>
                  </a:lnTo>
                  <a:lnTo>
                    <a:pt x="1917" y="808"/>
                  </a:lnTo>
                  <a:lnTo>
                    <a:pt x="1917" y="808"/>
                  </a:lnTo>
                  <a:lnTo>
                    <a:pt x="1925" y="796"/>
                  </a:lnTo>
                  <a:lnTo>
                    <a:pt x="1931" y="784"/>
                  </a:lnTo>
                  <a:lnTo>
                    <a:pt x="1937" y="773"/>
                  </a:lnTo>
                  <a:lnTo>
                    <a:pt x="1941" y="759"/>
                  </a:lnTo>
                  <a:lnTo>
                    <a:pt x="1950" y="732"/>
                  </a:lnTo>
                  <a:lnTo>
                    <a:pt x="1954" y="717"/>
                  </a:lnTo>
                  <a:lnTo>
                    <a:pt x="1958" y="703"/>
                  </a:lnTo>
                  <a:lnTo>
                    <a:pt x="1958" y="703"/>
                  </a:lnTo>
                  <a:lnTo>
                    <a:pt x="1968" y="679"/>
                  </a:lnTo>
                  <a:lnTo>
                    <a:pt x="1979" y="655"/>
                  </a:lnTo>
                  <a:lnTo>
                    <a:pt x="2002" y="607"/>
                  </a:lnTo>
                  <a:lnTo>
                    <a:pt x="2027" y="560"/>
                  </a:lnTo>
                  <a:lnTo>
                    <a:pt x="2049" y="516"/>
                  </a:lnTo>
                  <a:lnTo>
                    <a:pt x="2049" y="516"/>
                  </a:lnTo>
                  <a:lnTo>
                    <a:pt x="2057" y="501"/>
                  </a:lnTo>
                  <a:lnTo>
                    <a:pt x="2063" y="482"/>
                  </a:lnTo>
                  <a:lnTo>
                    <a:pt x="2070" y="462"/>
                  </a:lnTo>
                  <a:lnTo>
                    <a:pt x="2074" y="441"/>
                  </a:lnTo>
                  <a:lnTo>
                    <a:pt x="2078" y="419"/>
                  </a:lnTo>
                  <a:lnTo>
                    <a:pt x="2080" y="400"/>
                  </a:lnTo>
                  <a:lnTo>
                    <a:pt x="2080" y="390"/>
                  </a:lnTo>
                  <a:lnTo>
                    <a:pt x="2080" y="383"/>
                  </a:lnTo>
                  <a:lnTo>
                    <a:pt x="2079" y="375"/>
                  </a:lnTo>
                  <a:lnTo>
                    <a:pt x="2077" y="369"/>
                  </a:lnTo>
                  <a:lnTo>
                    <a:pt x="2077" y="369"/>
                  </a:lnTo>
                  <a:lnTo>
                    <a:pt x="2050" y="356"/>
                  </a:lnTo>
                  <a:lnTo>
                    <a:pt x="2041" y="350"/>
                  </a:lnTo>
                  <a:lnTo>
                    <a:pt x="2036" y="345"/>
                  </a:lnTo>
                  <a:lnTo>
                    <a:pt x="2033" y="341"/>
                  </a:lnTo>
                  <a:lnTo>
                    <a:pt x="2033" y="341"/>
                  </a:lnTo>
                  <a:lnTo>
                    <a:pt x="2029" y="342"/>
                  </a:lnTo>
                  <a:lnTo>
                    <a:pt x="2027" y="343"/>
                  </a:lnTo>
                  <a:lnTo>
                    <a:pt x="2022" y="341"/>
                  </a:lnTo>
                  <a:lnTo>
                    <a:pt x="2018" y="340"/>
                  </a:lnTo>
                  <a:lnTo>
                    <a:pt x="2015" y="340"/>
                  </a:lnTo>
                  <a:lnTo>
                    <a:pt x="2011" y="341"/>
                  </a:lnTo>
                  <a:lnTo>
                    <a:pt x="2011" y="341"/>
                  </a:lnTo>
                  <a:lnTo>
                    <a:pt x="1995" y="331"/>
                  </a:lnTo>
                  <a:lnTo>
                    <a:pt x="1977" y="324"/>
                  </a:lnTo>
                  <a:lnTo>
                    <a:pt x="1941" y="308"/>
                  </a:lnTo>
                  <a:lnTo>
                    <a:pt x="1923" y="300"/>
                  </a:lnTo>
                  <a:lnTo>
                    <a:pt x="1905" y="292"/>
                  </a:lnTo>
                  <a:lnTo>
                    <a:pt x="1889" y="281"/>
                  </a:lnTo>
                  <a:lnTo>
                    <a:pt x="1880" y="276"/>
                  </a:lnTo>
                  <a:lnTo>
                    <a:pt x="1873" y="269"/>
                  </a:lnTo>
                  <a:lnTo>
                    <a:pt x="1873" y="269"/>
                  </a:lnTo>
                  <a:lnTo>
                    <a:pt x="1835" y="256"/>
                  </a:lnTo>
                  <a:lnTo>
                    <a:pt x="1797" y="242"/>
                  </a:lnTo>
                  <a:lnTo>
                    <a:pt x="1758" y="224"/>
                  </a:lnTo>
                  <a:lnTo>
                    <a:pt x="1719" y="207"/>
                  </a:lnTo>
                  <a:lnTo>
                    <a:pt x="1680" y="190"/>
                  </a:lnTo>
                  <a:lnTo>
                    <a:pt x="1641" y="173"/>
                  </a:lnTo>
                  <a:lnTo>
                    <a:pt x="1603" y="158"/>
                  </a:lnTo>
                  <a:lnTo>
                    <a:pt x="1564" y="145"/>
                  </a:lnTo>
                  <a:lnTo>
                    <a:pt x="1564" y="145"/>
                  </a:lnTo>
                  <a:lnTo>
                    <a:pt x="1547" y="139"/>
                  </a:lnTo>
                  <a:lnTo>
                    <a:pt x="1529" y="131"/>
                  </a:lnTo>
                  <a:lnTo>
                    <a:pt x="1492" y="119"/>
                  </a:lnTo>
                  <a:lnTo>
                    <a:pt x="1416" y="98"/>
                  </a:lnTo>
                  <a:lnTo>
                    <a:pt x="1380" y="86"/>
                  </a:lnTo>
                  <a:lnTo>
                    <a:pt x="1362" y="80"/>
                  </a:lnTo>
                  <a:lnTo>
                    <a:pt x="1344" y="73"/>
                  </a:lnTo>
                  <a:lnTo>
                    <a:pt x="1326" y="66"/>
                  </a:lnTo>
                  <a:lnTo>
                    <a:pt x="1309" y="57"/>
                  </a:lnTo>
                  <a:lnTo>
                    <a:pt x="1292" y="48"/>
                  </a:lnTo>
                  <a:lnTo>
                    <a:pt x="1277" y="38"/>
                  </a:lnTo>
                  <a:lnTo>
                    <a:pt x="1277" y="38"/>
                  </a:lnTo>
                  <a:lnTo>
                    <a:pt x="1271" y="39"/>
                  </a:lnTo>
                  <a:lnTo>
                    <a:pt x="1267" y="41"/>
                  </a:lnTo>
                  <a:lnTo>
                    <a:pt x="1263" y="44"/>
                  </a:lnTo>
                  <a:lnTo>
                    <a:pt x="1260" y="49"/>
                  </a:lnTo>
                  <a:lnTo>
                    <a:pt x="1256" y="58"/>
                  </a:lnTo>
                  <a:lnTo>
                    <a:pt x="1253" y="68"/>
                  </a:lnTo>
                  <a:lnTo>
                    <a:pt x="1253" y="68"/>
                  </a:lnTo>
                  <a:lnTo>
                    <a:pt x="1245" y="85"/>
                  </a:lnTo>
                  <a:lnTo>
                    <a:pt x="1239" y="102"/>
                  </a:lnTo>
                  <a:lnTo>
                    <a:pt x="1226" y="138"/>
                  </a:lnTo>
                  <a:lnTo>
                    <a:pt x="1214" y="174"/>
                  </a:lnTo>
                  <a:lnTo>
                    <a:pt x="1200" y="212"/>
                  </a:lnTo>
                  <a:lnTo>
                    <a:pt x="1200" y="212"/>
                  </a:lnTo>
                  <a:lnTo>
                    <a:pt x="1188" y="242"/>
                  </a:lnTo>
                  <a:lnTo>
                    <a:pt x="1179" y="270"/>
                  </a:lnTo>
                  <a:lnTo>
                    <a:pt x="1161" y="327"/>
                  </a:lnTo>
                  <a:lnTo>
                    <a:pt x="1152" y="355"/>
                  </a:lnTo>
                  <a:lnTo>
                    <a:pt x="1143" y="382"/>
                  </a:lnTo>
                  <a:lnTo>
                    <a:pt x="1134" y="407"/>
                  </a:lnTo>
                  <a:lnTo>
                    <a:pt x="1122" y="432"/>
                  </a:lnTo>
                  <a:lnTo>
                    <a:pt x="1122" y="432"/>
                  </a:lnTo>
                  <a:lnTo>
                    <a:pt x="1122" y="455"/>
                  </a:lnTo>
                  <a:lnTo>
                    <a:pt x="1122" y="455"/>
                  </a:lnTo>
                  <a:lnTo>
                    <a:pt x="1109" y="483"/>
                  </a:lnTo>
                  <a:lnTo>
                    <a:pt x="1098" y="512"/>
                  </a:lnTo>
                  <a:lnTo>
                    <a:pt x="1088" y="540"/>
                  </a:lnTo>
                  <a:lnTo>
                    <a:pt x="1079" y="569"/>
                  </a:lnTo>
                  <a:lnTo>
                    <a:pt x="1061" y="626"/>
                  </a:lnTo>
                  <a:lnTo>
                    <a:pt x="1051" y="655"/>
                  </a:lnTo>
                  <a:lnTo>
                    <a:pt x="1040" y="684"/>
                  </a:lnTo>
                  <a:lnTo>
                    <a:pt x="1040" y="684"/>
                  </a:lnTo>
                  <a:lnTo>
                    <a:pt x="1045" y="697"/>
                  </a:lnTo>
                  <a:lnTo>
                    <a:pt x="1049" y="709"/>
                  </a:lnTo>
                  <a:lnTo>
                    <a:pt x="1056" y="736"/>
                  </a:lnTo>
                  <a:lnTo>
                    <a:pt x="1063" y="764"/>
                  </a:lnTo>
                  <a:lnTo>
                    <a:pt x="1067" y="777"/>
                  </a:lnTo>
                  <a:lnTo>
                    <a:pt x="1073" y="789"/>
                  </a:lnTo>
                  <a:lnTo>
                    <a:pt x="1073" y="789"/>
                  </a:lnTo>
                  <a:lnTo>
                    <a:pt x="1090" y="735"/>
                  </a:lnTo>
                  <a:lnTo>
                    <a:pt x="1109" y="683"/>
                  </a:lnTo>
                  <a:lnTo>
                    <a:pt x="1150" y="578"/>
                  </a:lnTo>
                  <a:lnTo>
                    <a:pt x="1170" y="526"/>
                  </a:lnTo>
                  <a:lnTo>
                    <a:pt x="1189" y="474"/>
                  </a:lnTo>
                  <a:lnTo>
                    <a:pt x="1207" y="422"/>
                  </a:lnTo>
                  <a:lnTo>
                    <a:pt x="1214" y="396"/>
                  </a:lnTo>
                  <a:lnTo>
                    <a:pt x="1222" y="369"/>
                  </a:lnTo>
                  <a:lnTo>
                    <a:pt x="1222" y="369"/>
                  </a:lnTo>
                  <a:lnTo>
                    <a:pt x="1228" y="357"/>
                  </a:lnTo>
                  <a:lnTo>
                    <a:pt x="1233" y="344"/>
                  </a:lnTo>
                  <a:lnTo>
                    <a:pt x="1239" y="329"/>
                  </a:lnTo>
                  <a:lnTo>
                    <a:pt x="1243" y="315"/>
                  </a:lnTo>
                  <a:lnTo>
                    <a:pt x="1250" y="284"/>
                  </a:lnTo>
                  <a:lnTo>
                    <a:pt x="1256" y="268"/>
                  </a:lnTo>
                  <a:lnTo>
                    <a:pt x="1260" y="253"/>
                  </a:lnTo>
                  <a:lnTo>
                    <a:pt x="1260" y="253"/>
                  </a:lnTo>
                  <a:lnTo>
                    <a:pt x="1261" y="251"/>
                  </a:lnTo>
                  <a:lnTo>
                    <a:pt x="1262" y="251"/>
                  </a:lnTo>
                  <a:lnTo>
                    <a:pt x="1265" y="250"/>
                  </a:lnTo>
                  <a:lnTo>
                    <a:pt x="1269" y="249"/>
                  </a:lnTo>
                  <a:lnTo>
                    <a:pt x="1271" y="249"/>
                  </a:lnTo>
                  <a:lnTo>
                    <a:pt x="1272" y="248"/>
                  </a:lnTo>
                  <a:lnTo>
                    <a:pt x="1272" y="248"/>
                  </a:lnTo>
                  <a:lnTo>
                    <a:pt x="1273" y="234"/>
                  </a:lnTo>
                  <a:lnTo>
                    <a:pt x="1276" y="221"/>
                  </a:lnTo>
                  <a:lnTo>
                    <a:pt x="1280" y="209"/>
                  </a:lnTo>
                  <a:lnTo>
                    <a:pt x="1286" y="198"/>
                  </a:lnTo>
                  <a:lnTo>
                    <a:pt x="1290" y="186"/>
                  </a:lnTo>
                  <a:lnTo>
                    <a:pt x="1294" y="174"/>
                  </a:lnTo>
                  <a:lnTo>
                    <a:pt x="1298" y="161"/>
                  </a:lnTo>
                  <a:lnTo>
                    <a:pt x="1299" y="148"/>
                  </a:lnTo>
                  <a:lnTo>
                    <a:pt x="1299" y="148"/>
                  </a:lnTo>
                  <a:lnTo>
                    <a:pt x="1306" y="149"/>
                  </a:lnTo>
                  <a:lnTo>
                    <a:pt x="1310" y="147"/>
                  </a:lnTo>
                  <a:lnTo>
                    <a:pt x="1314" y="145"/>
                  </a:lnTo>
                  <a:lnTo>
                    <a:pt x="1315" y="141"/>
                  </a:lnTo>
                  <a:lnTo>
                    <a:pt x="1317" y="137"/>
                  </a:lnTo>
                  <a:lnTo>
                    <a:pt x="1319" y="133"/>
                  </a:lnTo>
                  <a:lnTo>
                    <a:pt x="1322" y="130"/>
                  </a:lnTo>
                  <a:lnTo>
                    <a:pt x="1326" y="129"/>
                  </a:lnTo>
                  <a:lnTo>
                    <a:pt x="1326" y="129"/>
                  </a:lnTo>
                  <a:lnTo>
                    <a:pt x="1366" y="148"/>
                  </a:lnTo>
                  <a:lnTo>
                    <a:pt x="1407" y="165"/>
                  </a:lnTo>
                  <a:lnTo>
                    <a:pt x="1449" y="183"/>
                  </a:lnTo>
                  <a:lnTo>
                    <a:pt x="1489" y="198"/>
                  </a:lnTo>
                  <a:lnTo>
                    <a:pt x="1489" y="198"/>
                  </a:lnTo>
                  <a:lnTo>
                    <a:pt x="1589" y="232"/>
                  </a:lnTo>
                  <a:lnTo>
                    <a:pt x="1638" y="249"/>
                  </a:lnTo>
                  <a:lnTo>
                    <a:pt x="1685" y="267"/>
                  </a:lnTo>
                  <a:lnTo>
                    <a:pt x="1685" y="267"/>
                  </a:lnTo>
                  <a:lnTo>
                    <a:pt x="1694" y="271"/>
                  </a:lnTo>
                  <a:lnTo>
                    <a:pt x="1700" y="277"/>
                  </a:lnTo>
                  <a:lnTo>
                    <a:pt x="1708" y="282"/>
                  </a:lnTo>
                  <a:lnTo>
                    <a:pt x="1716" y="286"/>
                  </a:lnTo>
                  <a:lnTo>
                    <a:pt x="1716" y="286"/>
                  </a:lnTo>
                  <a:lnTo>
                    <a:pt x="1725" y="290"/>
                  </a:lnTo>
                  <a:lnTo>
                    <a:pt x="1733" y="292"/>
                  </a:lnTo>
                  <a:lnTo>
                    <a:pt x="1753" y="295"/>
                  </a:lnTo>
                  <a:lnTo>
                    <a:pt x="1772" y="298"/>
                  </a:lnTo>
                  <a:lnTo>
                    <a:pt x="1782" y="300"/>
                  </a:lnTo>
                  <a:lnTo>
                    <a:pt x="1790" y="303"/>
                  </a:lnTo>
                  <a:lnTo>
                    <a:pt x="1790" y="303"/>
                  </a:lnTo>
                  <a:lnTo>
                    <a:pt x="1794" y="306"/>
                  </a:lnTo>
                  <a:lnTo>
                    <a:pt x="1799" y="310"/>
                  </a:lnTo>
                  <a:lnTo>
                    <a:pt x="1803" y="313"/>
                  </a:lnTo>
                  <a:lnTo>
                    <a:pt x="1807" y="316"/>
                  </a:lnTo>
                  <a:lnTo>
                    <a:pt x="1807" y="316"/>
                  </a:lnTo>
                  <a:lnTo>
                    <a:pt x="1817" y="321"/>
                  </a:lnTo>
                  <a:lnTo>
                    <a:pt x="1826" y="323"/>
                  </a:lnTo>
                  <a:lnTo>
                    <a:pt x="1845" y="327"/>
                  </a:lnTo>
                  <a:lnTo>
                    <a:pt x="1862" y="330"/>
                  </a:lnTo>
                  <a:lnTo>
                    <a:pt x="1870" y="333"/>
                  </a:lnTo>
                  <a:lnTo>
                    <a:pt x="1879" y="336"/>
                  </a:lnTo>
                  <a:lnTo>
                    <a:pt x="1879" y="336"/>
                  </a:lnTo>
                  <a:lnTo>
                    <a:pt x="1880" y="341"/>
                  </a:lnTo>
                  <a:lnTo>
                    <a:pt x="1882" y="344"/>
                  </a:lnTo>
                  <a:lnTo>
                    <a:pt x="1886" y="346"/>
                  </a:lnTo>
                  <a:lnTo>
                    <a:pt x="1892" y="348"/>
                  </a:lnTo>
                  <a:lnTo>
                    <a:pt x="1896" y="350"/>
                  </a:lnTo>
                  <a:lnTo>
                    <a:pt x="1900" y="352"/>
                  </a:lnTo>
                  <a:lnTo>
                    <a:pt x="1904" y="354"/>
                  </a:lnTo>
                  <a:lnTo>
                    <a:pt x="1906" y="358"/>
                  </a:lnTo>
                  <a:lnTo>
                    <a:pt x="1906" y="358"/>
                  </a:lnTo>
                  <a:lnTo>
                    <a:pt x="1923" y="360"/>
                  </a:lnTo>
                  <a:lnTo>
                    <a:pt x="1939" y="365"/>
                  </a:lnTo>
                  <a:lnTo>
                    <a:pt x="1954" y="370"/>
                  </a:lnTo>
                  <a:lnTo>
                    <a:pt x="1969" y="376"/>
                  </a:lnTo>
                  <a:lnTo>
                    <a:pt x="2000" y="391"/>
                  </a:lnTo>
                  <a:lnTo>
                    <a:pt x="2016" y="397"/>
                  </a:lnTo>
                  <a:lnTo>
                    <a:pt x="2033" y="402"/>
                  </a:lnTo>
                  <a:lnTo>
                    <a:pt x="2033" y="402"/>
                  </a:lnTo>
                  <a:lnTo>
                    <a:pt x="2034" y="405"/>
                  </a:lnTo>
                  <a:lnTo>
                    <a:pt x="2036" y="409"/>
                  </a:lnTo>
                  <a:lnTo>
                    <a:pt x="2042" y="413"/>
                  </a:lnTo>
                  <a:lnTo>
                    <a:pt x="2046" y="418"/>
                  </a:lnTo>
                  <a:lnTo>
                    <a:pt x="2048" y="420"/>
                  </a:lnTo>
                  <a:lnTo>
                    <a:pt x="2049" y="425"/>
                  </a:lnTo>
                  <a:lnTo>
                    <a:pt x="2049" y="425"/>
                  </a:lnTo>
                  <a:lnTo>
                    <a:pt x="2038" y="447"/>
                  </a:lnTo>
                  <a:lnTo>
                    <a:pt x="2029" y="470"/>
                  </a:lnTo>
                  <a:lnTo>
                    <a:pt x="2011" y="516"/>
                  </a:lnTo>
                  <a:lnTo>
                    <a:pt x="2011" y="516"/>
                  </a:lnTo>
                  <a:lnTo>
                    <a:pt x="1983" y="579"/>
                  </a:lnTo>
                  <a:lnTo>
                    <a:pt x="1954" y="644"/>
                  </a:lnTo>
                  <a:lnTo>
                    <a:pt x="1926" y="710"/>
                  </a:lnTo>
                  <a:lnTo>
                    <a:pt x="1913" y="743"/>
                  </a:lnTo>
                  <a:lnTo>
                    <a:pt x="1900" y="775"/>
                  </a:lnTo>
                  <a:lnTo>
                    <a:pt x="1900" y="775"/>
                  </a:lnTo>
                  <a:lnTo>
                    <a:pt x="1886" y="811"/>
                  </a:lnTo>
                  <a:lnTo>
                    <a:pt x="1871" y="844"/>
                  </a:lnTo>
                  <a:lnTo>
                    <a:pt x="1856" y="876"/>
                  </a:lnTo>
                  <a:lnTo>
                    <a:pt x="1843" y="910"/>
                  </a:lnTo>
                  <a:lnTo>
                    <a:pt x="1843" y="910"/>
                  </a:lnTo>
                  <a:lnTo>
                    <a:pt x="1838" y="926"/>
                  </a:lnTo>
                  <a:lnTo>
                    <a:pt x="1834" y="942"/>
                  </a:lnTo>
                  <a:lnTo>
                    <a:pt x="1829" y="958"/>
                  </a:lnTo>
                  <a:lnTo>
                    <a:pt x="1823" y="974"/>
                  </a:lnTo>
                  <a:lnTo>
                    <a:pt x="1823" y="974"/>
                  </a:lnTo>
                  <a:lnTo>
                    <a:pt x="1819" y="984"/>
                  </a:lnTo>
                  <a:lnTo>
                    <a:pt x="1814" y="992"/>
                  </a:lnTo>
                  <a:lnTo>
                    <a:pt x="1803" y="1010"/>
                  </a:lnTo>
                  <a:lnTo>
                    <a:pt x="1791" y="1030"/>
                  </a:lnTo>
                  <a:lnTo>
                    <a:pt x="1786" y="1038"/>
                  </a:lnTo>
                  <a:lnTo>
                    <a:pt x="1782" y="1048"/>
                  </a:lnTo>
                  <a:lnTo>
                    <a:pt x="1782" y="1048"/>
                  </a:lnTo>
                  <a:lnTo>
                    <a:pt x="1778" y="1057"/>
                  </a:lnTo>
                  <a:lnTo>
                    <a:pt x="1777" y="1065"/>
                  </a:lnTo>
                  <a:lnTo>
                    <a:pt x="1776" y="1071"/>
                  </a:lnTo>
                  <a:lnTo>
                    <a:pt x="1774" y="1079"/>
                  </a:lnTo>
                  <a:lnTo>
                    <a:pt x="1774" y="1079"/>
                  </a:lnTo>
                  <a:lnTo>
                    <a:pt x="1768" y="1094"/>
                  </a:lnTo>
                  <a:lnTo>
                    <a:pt x="1762" y="1109"/>
                  </a:lnTo>
                  <a:lnTo>
                    <a:pt x="1754" y="1139"/>
                  </a:lnTo>
                  <a:lnTo>
                    <a:pt x="1746" y="1170"/>
                  </a:lnTo>
                  <a:lnTo>
                    <a:pt x="1738" y="1203"/>
                  </a:lnTo>
                  <a:lnTo>
                    <a:pt x="1738" y="1203"/>
                  </a:lnTo>
                  <a:lnTo>
                    <a:pt x="1734" y="1214"/>
                  </a:lnTo>
                  <a:lnTo>
                    <a:pt x="1730" y="1224"/>
                  </a:lnTo>
                  <a:lnTo>
                    <a:pt x="1720" y="1247"/>
                  </a:lnTo>
                  <a:lnTo>
                    <a:pt x="1711" y="1268"/>
                  </a:lnTo>
                  <a:lnTo>
                    <a:pt x="1702" y="1291"/>
                  </a:lnTo>
                  <a:lnTo>
                    <a:pt x="1702" y="1291"/>
                  </a:lnTo>
                  <a:lnTo>
                    <a:pt x="1700" y="1299"/>
                  </a:lnTo>
                  <a:lnTo>
                    <a:pt x="1699" y="1309"/>
                  </a:lnTo>
                  <a:lnTo>
                    <a:pt x="1698" y="1318"/>
                  </a:lnTo>
                  <a:lnTo>
                    <a:pt x="1696" y="1327"/>
                  </a:lnTo>
                  <a:lnTo>
                    <a:pt x="1696" y="1327"/>
                  </a:lnTo>
                  <a:lnTo>
                    <a:pt x="1689" y="1345"/>
                  </a:lnTo>
                  <a:lnTo>
                    <a:pt x="1682" y="1365"/>
                  </a:lnTo>
                  <a:lnTo>
                    <a:pt x="1666" y="1402"/>
                  </a:lnTo>
                  <a:lnTo>
                    <a:pt x="1658" y="1421"/>
                  </a:lnTo>
                  <a:lnTo>
                    <a:pt x="1652" y="1441"/>
                  </a:lnTo>
                  <a:lnTo>
                    <a:pt x="1648" y="1461"/>
                  </a:lnTo>
                  <a:lnTo>
                    <a:pt x="1644" y="1481"/>
                  </a:lnTo>
                  <a:lnTo>
                    <a:pt x="1644" y="1481"/>
                  </a:lnTo>
                  <a:lnTo>
                    <a:pt x="1633" y="1493"/>
                  </a:lnTo>
                  <a:lnTo>
                    <a:pt x="1622" y="1506"/>
                  </a:lnTo>
                  <a:lnTo>
                    <a:pt x="1622" y="1506"/>
                  </a:lnTo>
                  <a:lnTo>
                    <a:pt x="1607" y="1509"/>
                  </a:lnTo>
                  <a:lnTo>
                    <a:pt x="1594" y="1515"/>
                  </a:lnTo>
                  <a:lnTo>
                    <a:pt x="1594" y="1515"/>
                  </a:lnTo>
                  <a:lnTo>
                    <a:pt x="1551" y="1502"/>
                  </a:lnTo>
                  <a:lnTo>
                    <a:pt x="1510" y="1489"/>
                  </a:lnTo>
                  <a:lnTo>
                    <a:pt x="1469" y="1475"/>
                  </a:lnTo>
                  <a:lnTo>
                    <a:pt x="1428" y="1460"/>
                  </a:lnTo>
                  <a:lnTo>
                    <a:pt x="1386" y="1444"/>
                  </a:lnTo>
                  <a:lnTo>
                    <a:pt x="1345" y="1428"/>
                  </a:lnTo>
                  <a:lnTo>
                    <a:pt x="1260" y="1393"/>
                  </a:lnTo>
                  <a:lnTo>
                    <a:pt x="1260" y="1393"/>
                  </a:lnTo>
                  <a:lnTo>
                    <a:pt x="1256" y="1390"/>
                  </a:lnTo>
                  <a:lnTo>
                    <a:pt x="1252" y="1387"/>
                  </a:lnTo>
                  <a:lnTo>
                    <a:pt x="1243" y="1382"/>
                  </a:lnTo>
                  <a:lnTo>
                    <a:pt x="1238" y="1380"/>
                  </a:lnTo>
                  <a:lnTo>
                    <a:pt x="1233" y="1378"/>
                  </a:lnTo>
                  <a:lnTo>
                    <a:pt x="1228" y="1378"/>
                  </a:lnTo>
                  <a:lnTo>
                    <a:pt x="1222" y="1379"/>
                  </a:lnTo>
                  <a:lnTo>
                    <a:pt x="1222" y="1379"/>
                  </a:lnTo>
                  <a:lnTo>
                    <a:pt x="1227" y="1397"/>
                  </a:lnTo>
                  <a:lnTo>
                    <a:pt x="1231" y="1415"/>
                  </a:lnTo>
                  <a:lnTo>
                    <a:pt x="1237" y="1432"/>
                  </a:lnTo>
                  <a:lnTo>
                    <a:pt x="1241" y="1450"/>
                  </a:lnTo>
                  <a:lnTo>
                    <a:pt x="1241" y="1450"/>
                  </a:lnTo>
                  <a:lnTo>
                    <a:pt x="1262" y="1455"/>
                  </a:lnTo>
                  <a:lnTo>
                    <a:pt x="1281" y="1460"/>
                  </a:lnTo>
                  <a:lnTo>
                    <a:pt x="1302" y="1467"/>
                  </a:lnTo>
                  <a:lnTo>
                    <a:pt x="1320" y="1476"/>
                  </a:lnTo>
                  <a:lnTo>
                    <a:pt x="1358" y="1495"/>
                  </a:lnTo>
                  <a:lnTo>
                    <a:pt x="1396" y="1515"/>
                  </a:lnTo>
                  <a:lnTo>
                    <a:pt x="1396" y="1515"/>
                  </a:lnTo>
                  <a:lnTo>
                    <a:pt x="1411" y="1521"/>
                  </a:lnTo>
                  <a:lnTo>
                    <a:pt x="1428" y="1527"/>
                  </a:lnTo>
                  <a:lnTo>
                    <a:pt x="1445" y="1533"/>
                  </a:lnTo>
                  <a:lnTo>
                    <a:pt x="1464" y="1537"/>
                  </a:lnTo>
                  <a:lnTo>
                    <a:pt x="1500" y="1546"/>
                  </a:lnTo>
                  <a:lnTo>
                    <a:pt x="1536" y="1555"/>
                  </a:lnTo>
                  <a:lnTo>
                    <a:pt x="1536" y="1555"/>
                  </a:lnTo>
                  <a:lnTo>
                    <a:pt x="1555" y="1568"/>
                  </a:lnTo>
                  <a:lnTo>
                    <a:pt x="1566" y="1575"/>
                  </a:lnTo>
                  <a:lnTo>
                    <a:pt x="1578" y="1580"/>
                  </a:lnTo>
                  <a:lnTo>
                    <a:pt x="1591" y="1584"/>
                  </a:lnTo>
                  <a:lnTo>
                    <a:pt x="1605" y="1587"/>
                  </a:lnTo>
                  <a:lnTo>
                    <a:pt x="1611" y="1587"/>
                  </a:lnTo>
                  <a:lnTo>
                    <a:pt x="1619" y="1586"/>
                  </a:lnTo>
                  <a:lnTo>
                    <a:pt x="1625" y="1585"/>
                  </a:lnTo>
                  <a:lnTo>
                    <a:pt x="1633" y="1583"/>
                  </a:lnTo>
                  <a:lnTo>
                    <a:pt x="1633" y="1583"/>
                  </a:lnTo>
                  <a:lnTo>
                    <a:pt x="1640" y="1556"/>
                  </a:lnTo>
                  <a:lnTo>
                    <a:pt x="1643" y="1542"/>
                  </a:lnTo>
                  <a:lnTo>
                    <a:pt x="1648" y="1529"/>
                  </a:lnTo>
                  <a:lnTo>
                    <a:pt x="1654" y="1515"/>
                  </a:lnTo>
                  <a:lnTo>
                    <a:pt x="1661" y="1501"/>
                  </a:lnTo>
                  <a:lnTo>
                    <a:pt x="1669" y="1487"/>
                  </a:lnTo>
                  <a:lnTo>
                    <a:pt x="1680" y="1473"/>
                  </a:lnTo>
                  <a:lnTo>
                    <a:pt x="1680" y="1473"/>
                  </a:lnTo>
                  <a:close/>
                  <a:moveTo>
                    <a:pt x="1619" y="1434"/>
                  </a:moveTo>
                  <a:lnTo>
                    <a:pt x="1619" y="1434"/>
                  </a:lnTo>
                  <a:lnTo>
                    <a:pt x="1629" y="1410"/>
                  </a:lnTo>
                  <a:lnTo>
                    <a:pt x="1640" y="1384"/>
                  </a:lnTo>
                  <a:lnTo>
                    <a:pt x="1650" y="1358"/>
                  </a:lnTo>
                  <a:lnTo>
                    <a:pt x="1658" y="1332"/>
                  </a:lnTo>
                  <a:lnTo>
                    <a:pt x="1676" y="1278"/>
                  </a:lnTo>
                  <a:lnTo>
                    <a:pt x="1691" y="1222"/>
                  </a:lnTo>
                  <a:lnTo>
                    <a:pt x="1691" y="1222"/>
                  </a:lnTo>
                  <a:lnTo>
                    <a:pt x="1707" y="1193"/>
                  </a:lnTo>
                  <a:lnTo>
                    <a:pt x="1719" y="1163"/>
                  </a:lnTo>
                  <a:lnTo>
                    <a:pt x="1732" y="1133"/>
                  </a:lnTo>
                  <a:lnTo>
                    <a:pt x="1744" y="1102"/>
                  </a:lnTo>
                  <a:lnTo>
                    <a:pt x="1767" y="1038"/>
                  </a:lnTo>
                  <a:lnTo>
                    <a:pt x="1778" y="1007"/>
                  </a:lnTo>
                  <a:lnTo>
                    <a:pt x="1790" y="976"/>
                  </a:lnTo>
                  <a:lnTo>
                    <a:pt x="1790" y="976"/>
                  </a:lnTo>
                  <a:lnTo>
                    <a:pt x="1795" y="964"/>
                  </a:lnTo>
                  <a:lnTo>
                    <a:pt x="1802" y="954"/>
                  </a:lnTo>
                  <a:lnTo>
                    <a:pt x="1816" y="930"/>
                  </a:lnTo>
                  <a:lnTo>
                    <a:pt x="1822" y="918"/>
                  </a:lnTo>
                  <a:lnTo>
                    <a:pt x="1828" y="906"/>
                  </a:lnTo>
                  <a:lnTo>
                    <a:pt x="1832" y="894"/>
                  </a:lnTo>
                  <a:lnTo>
                    <a:pt x="1834" y="880"/>
                  </a:lnTo>
                  <a:lnTo>
                    <a:pt x="1834" y="880"/>
                  </a:lnTo>
                  <a:lnTo>
                    <a:pt x="1847" y="860"/>
                  </a:lnTo>
                  <a:lnTo>
                    <a:pt x="1856" y="839"/>
                  </a:lnTo>
                  <a:lnTo>
                    <a:pt x="1866" y="818"/>
                  </a:lnTo>
                  <a:lnTo>
                    <a:pt x="1875" y="794"/>
                  </a:lnTo>
                  <a:lnTo>
                    <a:pt x="1891" y="747"/>
                  </a:lnTo>
                  <a:lnTo>
                    <a:pt x="1906" y="700"/>
                  </a:lnTo>
                  <a:lnTo>
                    <a:pt x="1906" y="700"/>
                  </a:lnTo>
                  <a:lnTo>
                    <a:pt x="1916" y="683"/>
                  </a:lnTo>
                  <a:lnTo>
                    <a:pt x="1926" y="664"/>
                  </a:lnTo>
                  <a:lnTo>
                    <a:pt x="1935" y="645"/>
                  </a:lnTo>
                  <a:lnTo>
                    <a:pt x="1943" y="625"/>
                  </a:lnTo>
                  <a:lnTo>
                    <a:pt x="1958" y="584"/>
                  </a:lnTo>
                  <a:lnTo>
                    <a:pt x="1972" y="543"/>
                  </a:lnTo>
                  <a:lnTo>
                    <a:pt x="1972" y="543"/>
                  </a:lnTo>
                  <a:lnTo>
                    <a:pt x="1980" y="532"/>
                  </a:lnTo>
                  <a:lnTo>
                    <a:pt x="1986" y="520"/>
                  </a:lnTo>
                  <a:lnTo>
                    <a:pt x="1992" y="507"/>
                  </a:lnTo>
                  <a:lnTo>
                    <a:pt x="1998" y="494"/>
                  </a:lnTo>
                  <a:lnTo>
                    <a:pt x="2009" y="467"/>
                  </a:lnTo>
                  <a:lnTo>
                    <a:pt x="2019" y="441"/>
                  </a:lnTo>
                  <a:lnTo>
                    <a:pt x="2019" y="441"/>
                  </a:lnTo>
                  <a:lnTo>
                    <a:pt x="2021" y="441"/>
                  </a:lnTo>
                  <a:lnTo>
                    <a:pt x="2022" y="440"/>
                  </a:lnTo>
                  <a:lnTo>
                    <a:pt x="2022" y="439"/>
                  </a:lnTo>
                  <a:lnTo>
                    <a:pt x="2022" y="439"/>
                  </a:lnTo>
                  <a:lnTo>
                    <a:pt x="1998" y="422"/>
                  </a:lnTo>
                  <a:lnTo>
                    <a:pt x="1973" y="409"/>
                  </a:lnTo>
                  <a:lnTo>
                    <a:pt x="1947" y="397"/>
                  </a:lnTo>
                  <a:lnTo>
                    <a:pt x="1922" y="385"/>
                  </a:lnTo>
                  <a:lnTo>
                    <a:pt x="1895" y="375"/>
                  </a:lnTo>
                  <a:lnTo>
                    <a:pt x="1867" y="366"/>
                  </a:lnTo>
                  <a:lnTo>
                    <a:pt x="1809" y="348"/>
                  </a:lnTo>
                  <a:lnTo>
                    <a:pt x="1809" y="348"/>
                  </a:lnTo>
                  <a:lnTo>
                    <a:pt x="1802" y="339"/>
                  </a:lnTo>
                  <a:lnTo>
                    <a:pt x="1794" y="334"/>
                  </a:lnTo>
                  <a:lnTo>
                    <a:pt x="1786" y="329"/>
                  </a:lnTo>
                  <a:lnTo>
                    <a:pt x="1776" y="327"/>
                  </a:lnTo>
                  <a:lnTo>
                    <a:pt x="1755" y="323"/>
                  </a:lnTo>
                  <a:lnTo>
                    <a:pt x="1743" y="321"/>
                  </a:lnTo>
                  <a:lnTo>
                    <a:pt x="1729" y="316"/>
                  </a:lnTo>
                  <a:lnTo>
                    <a:pt x="1729" y="316"/>
                  </a:lnTo>
                  <a:lnTo>
                    <a:pt x="1715" y="310"/>
                  </a:lnTo>
                  <a:lnTo>
                    <a:pt x="1700" y="301"/>
                  </a:lnTo>
                  <a:lnTo>
                    <a:pt x="1683" y="293"/>
                  </a:lnTo>
                  <a:lnTo>
                    <a:pt x="1666" y="283"/>
                  </a:lnTo>
                  <a:lnTo>
                    <a:pt x="1666" y="283"/>
                  </a:lnTo>
                  <a:lnTo>
                    <a:pt x="1649" y="277"/>
                  </a:lnTo>
                  <a:lnTo>
                    <a:pt x="1632" y="270"/>
                  </a:lnTo>
                  <a:lnTo>
                    <a:pt x="1594" y="259"/>
                  </a:lnTo>
                  <a:lnTo>
                    <a:pt x="1594" y="259"/>
                  </a:lnTo>
                  <a:lnTo>
                    <a:pt x="1577" y="252"/>
                  </a:lnTo>
                  <a:lnTo>
                    <a:pt x="1561" y="245"/>
                  </a:lnTo>
                  <a:lnTo>
                    <a:pt x="1545" y="236"/>
                  </a:lnTo>
                  <a:lnTo>
                    <a:pt x="1528" y="229"/>
                  </a:lnTo>
                  <a:lnTo>
                    <a:pt x="1528" y="229"/>
                  </a:lnTo>
                  <a:lnTo>
                    <a:pt x="1518" y="224"/>
                  </a:lnTo>
                  <a:lnTo>
                    <a:pt x="1508" y="221"/>
                  </a:lnTo>
                  <a:lnTo>
                    <a:pt x="1489" y="216"/>
                  </a:lnTo>
                  <a:lnTo>
                    <a:pt x="1471" y="212"/>
                  </a:lnTo>
                  <a:lnTo>
                    <a:pt x="1454" y="206"/>
                  </a:lnTo>
                  <a:lnTo>
                    <a:pt x="1454" y="206"/>
                  </a:lnTo>
                  <a:lnTo>
                    <a:pt x="1442" y="201"/>
                  </a:lnTo>
                  <a:lnTo>
                    <a:pt x="1429" y="195"/>
                  </a:lnTo>
                  <a:lnTo>
                    <a:pt x="1414" y="188"/>
                  </a:lnTo>
                  <a:lnTo>
                    <a:pt x="1398" y="182"/>
                  </a:lnTo>
                  <a:lnTo>
                    <a:pt x="1398" y="182"/>
                  </a:lnTo>
                  <a:lnTo>
                    <a:pt x="1368" y="169"/>
                  </a:lnTo>
                  <a:lnTo>
                    <a:pt x="1344" y="157"/>
                  </a:lnTo>
                  <a:lnTo>
                    <a:pt x="1344" y="157"/>
                  </a:lnTo>
                  <a:lnTo>
                    <a:pt x="1340" y="158"/>
                  </a:lnTo>
                  <a:lnTo>
                    <a:pt x="1338" y="160"/>
                  </a:lnTo>
                  <a:lnTo>
                    <a:pt x="1332" y="168"/>
                  </a:lnTo>
                  <a:lnTo>
                    <a:pt x="1326" y="177"/>
                  </a:lnTo>
                  <a:lnTo>
                    <a:pt x="1321" y="189"/>
                  </a:lnTo>
                  <a:lnTo>
                    <a:pt x="1310" y="213"/>
                  </a:lnTo>
                  <a:lnTo>
                    <a:pt x="1305" y="229"/>
                  </a:lnTo>
                  <a:lnTo>
                    <a:pt x="1305" y="229"/>
                  </a:lnTo>
                  <a:lnTo>
                    <a:pt x="1298" y="248"/>
                  </a:lnTo>
                  <a:lnTo>
                    <a:pt x="1291" y="267"/>
                  </a:lnTo>
                  <a:lnTo>
                    <a:pt x="1287" y="285"/>
                  </a:lnTo>
                  <a:lnTo>
                    <a:pt x="1285" y="303"/>
                  </a:lnTo>
                  <a:lnTo>
                    <a:pt x="1285" y="303"/>
                  </a:lnTo>
                  <a:lnTo>
                    <a:pt x="1284" y="303"/>
                  </a:lnTo>
                  <a:lnTo>
                    <a:pt x="1281" y="303"/>
                  </a:lnTo>
                  <a:lnTo>
                    <a:pt x="1279" y="307"/>
                  </a:lnTo>
                  <a:lnTo>
                    <a:pt x="1276" y="312"/>
                  </a:lnTo>
                  <a:lnTo>
                    <a:pt x="1274" y="314"/>
                  </a:lnTo>
                  <a:lnTo>
                    <a:pt x="1272" y="316"/>
                  </a:lnTo>
                  <a:lnTo>
                    <a:pt x="1272" y="316"/>
                  </a:lnTo>
                  <a:lnTo>
                    <a:pt x="1271" y="323"/>
                  </a:lnTo>
                  <a:lnTo>
                    <a:pt x="1270" y="329"/>
                  </a:lnTo>
                  <a:lnTo>
                    <a:pt x="1265" y="342"/>
                  </a:lnTo>
                  <a:lnTo>
                    <a:pt x="1255" y="367"/>
                  </a:lnTo>
                  <a:lnTo>
                    <a:pt x="1255" y="367"/>
                  </a:lnTo>
                  <a:lnTo>
                    <a:pt x="1249" y="382"/>
                  </a:lnTo>
                  <a:lnTo>
                    <a:pt x="1244" y="397"/>
                  </a:lnTo>
                  <a:lnTo>
                    <a:pt x="1234" y="430"/>
                  </a:lnTo>
                  <a:lnTo>
                    <a:pt x="1224" y="464"/>
                  </a:lnTo>
                  <a:lnTo>
                    <a:pt x="1217" y="481"/>
                  </a:lnTo>
                  <a:lnTo>
                    <a:pt x="1211" y="498"/>
                  </a:lnTo>
                  <a:lnTo>
                    <a:pt x="1211" y="498"/>
                  </a:lnTo>
                  <a:lnTo>
                    <a:pt x="1207" y="506"/>
                  </a:lnTo>
                  <a:lnTo>
                    <a:pt x="1201" y="512"/>
                  </a:lnTo>
                  <a:lnTo>
                    <a:pt x="1196" y="519"/>
                  </a:lnTo>
                  <a:lnTo>
                    <a:pt x="1192" y="526"/>
                  </a:lnTo>
                  <a:lnTo>
                    <a:pt x="1192" y="526"/>
                  </a:lnTo>
                  <a:lnTo>
                    <a:pt x="1186" y="540"/>
                  </a:lnTo>
                  <a:lnTo>
                    <a:pt x="1181" y="555"/>
                  </a:lnTo>
                  <a:lnTo>
                    <a:pt x="1172" y="584"/>
                  </a:lnTo>
                  <a:lnTo>
                    <a:pt x="1165" y="614"/>
                  </a:lnTo>
                  <a:lnTo>
                    <a:pt x="1161" y="628"/>
                  </a:lnTo>
                  <a:lnTo>
                    <a:pt x="1155" y="642"/>
                  </a:lnTo>
                  <a:lnTo>
                    <a:pt x="1155" y="642"/>
                  </a:lnTo>
                  <a:lnTo>
                    <a:pt x="1149" y="658"/>
                  </a:lnTo>
                  <a:lnTo>
                    <a:pt x="1141" y="674"/>
                  </a:lnTo>
                  <a:lnTo>
                    <a:pt x="1125" y="706"/>
                  </a:lnTo>
                  <a:lnTo>
                    <a:pt x="1118" y="722"/>
                  </a:lnTo>
                  <a:lnTo>
                    <a:pt x="1110" y="739"/>
                  </a:lnTo>
                  <a:lnTo>
                    <a:pt x="1105" y="755"/>
                  </a:lnTo>
                  <a:lnTo>
                    <a:pt x="1101" y="772"/>
                  </a:lnTo>
                  <a:lnTo>
                    <a:pt x="1101" y="772"/>
                  </a:lnTo>
                  <a:lnTo>
                    <a:pt x="1098" y="785"/>
                  </a:lnTo>
                  <a:lnTo>
                    <a:pt x="1094" y="799"/>
                  </a:lnTo>
                  <a:lnTo>
                    <a:pt x="1091" y="807"/>
                  </a:lnTo>
                  <a:lnTo>
                    <a:pt x="1088" y="813"/>
                  </a:lnTo>
                  <a:lnTo>
                    <a:pt x="1083" y="820"/>
                  </a:lnTo>
                  <a:lnTo>
                    <a:pt x="1078" y="824"/>
                  </a:lnTo>
                  <a:lnTo>
                    <a:pt x="1078" y="824"/>
                  </a:lnTo>
                  <a:lnTo>
                    <a:pt x="1096" y="894"/>
                  </a:lnTo>
                  <a:lnTo>
                    <a:pt x="1113" y="960"/>
                  </a:lnTo>
                  <a:lnTo>
                    <a:pt x="1146" y="1092"/>
                  </a:lnTo>
                  <a:lnTo>
                    <a:pt x="1180" y="1221"/>
                  </a:lnTo>
                  <a:lnTo>
                    <a:pt x="1197" y="1288"/>
                  </a:lnTo>
                  <a:lnTo>
                    <a:pt x="1216" y="1354"/>
                  </a:lnTo>
                  <a:lnTo>
                    <a:pt x="1216" y="1354"/>
                  </a:lnTo>
                  <a:lnTo>
                    <a:pt x="1230" y="1358"/>
                  </a:lnTo>
                  <a:lnTo>
                    <a:pt x="1245" y="1363"/>
                  </a:lnTo>
                  <a:lnTo>
                    <a:pt x="1260" y="1366"/>
                  </a:lnTo>
                  <a:lnTo>
                    <a:pt x="1274" y="1371"/>
                  </a:lnTo>
                  <a:lnTo>
                    <a:pt x="1274" y="1371"/>
                  </a:lnTo>
                  <a:lnTo>
                    <a:pt x="1294" y="1380"/>
                  </a:lnTo>
                  <a:lnTo>
                    <a:pt x="1316" y="1389"/>
                  </a:lnTo>
                  <a:lnTo>
                    <a:pt x="1359" y="1410"/>
                  </a:lnTo>
                  <a:lnTo>
                    <a:pt x="1380" y="1419"/>
                  </a:lnTo>
                  <a:lnTo>
                    <a:pt x="1401" y="1429"/>
                  </a:lnTo>
                  <a:lnTo>
                    <a:pt x="1422" y="1436"/>
                  </a:lnTo>
                  <a:lnTo>
                    <a:pt x="1442" y="1443"/>
                  </a:lnTo>
                  <a:lnTo>
                    <a:pt x="1442" y="1443"/>
                  </a:lnTo>
                  <a:lnTo>
                    <a:pt x="1450" y="1444"/>
                  </a:lnTo>
                  <a:lnTo>
                    <a:pt x="1456" y="1444"/>
                  </a:lnTo>
                  <a:lnTo>
                    <a:pt x="1464" y="1444"/>
                  </a:lnTo>
                  <a:lnTo>
                    <a:pt x="1470" y="1445"/>
                  </a:lnTo>
                  <a:lnTo>
                    <a:pt x="1470" y="1445"/>
                  </a:lnTo>
                  <a:lnTo>
                    <a:pt x="1481" y="1448"/>
                  </a:lnTo>
                  <a:lnTo>
                    <a:pt x="1490" y="1452"/>
                  </a:lnTo>
                  <a:lnTo>
                    <a:pt x="1511" y="1462"/>
                  </a:lnTo>
                  <a:lnTo>
                    <a:pt x="1529" y="1471"/>
                  </a:lnTo>
                  <a:lnTo>
                    <a:pt x="1538" y="1474"/>
                  </a:lnTo>
                  <a:lnTo>
                    <a:pt x="1547" y="1476"/>
                  </a:lnTo>
                  <a:lnTo>
                    <a:pt x="1547" y="1476"/>
                  </a:lnTo>
                  <a:lnTo>
                    <a:pt x="1559" y="1476"/>
                  </a:lnTo>
                  <a:lnTo>
                    <a:pt x="1567" y="1475"/>
                  </a:lnTo>
                  <a:lnTo>
                    <a:pt x="1575" y="1474"/>
                  </a:lnTo>
                  <a:lnTo>
                    <a:pt x="1581" y="1472"/>
                  </a:lnTo>
                  <a:lnTo>
                    <a:pt x="1588" y="1470"/>
                  </a:lnTo>
                  <a:lnTo>
                    <a:pt x="1594" y="1469"/>
                  </a:lnTo>
                  <a:lnTo>
                    <a:pt x="1602" y="1469"/>
                  </a:lnTo>
                  <a:lnTo>
                    <a:pt x="1611" y="1471"/>
                  </a:lnTo>
                  <a:lnTo>
                    <a:pt x="1611" y="1471"/>
                  </a:lnTo>
                  <a:lnTo>
                    <a:pt x="1612" y="1465"/>
                  </a:lnTo>
                  <a:lnTo>
                    <a:pt x="1614" y="1461"/>
                  </a:lnTo>
                  <a:lnTo>
                    <a:pt x="1618" y="1452"/>
                  </a:lnTo>
                  <a:lnTo>
                    <a:pt x="1620" y="1448"/>
                  </a:lnTo>
                  <a:lnTo>
                    <a:pt x="1621" y="1444"/>
                  </a:lnTo>
                  <a:lnTo>
                    <a:pt x="1621" y="1440"/>
                  </a:lnTo>
                  <a:lnTo>
                    <a:pt x="1619" y="1434"/>
                  </a:lnTo>
                  <a:lnTo>
                    <a:pt x="1619" y="1434"/>
                  </a:lnTo>
                  <a:close/>
                  <a:moveTo>
                    <a:pt x="441" y="1784"/>
                  </a:moveTo>
                  <a:lnTo>
                    <a:pt x="441" y="1784"/>
                  </a:lnTo>
                  <a:lnTo>
                    <a:pt x="441" y="1790"/>
                  </a:lnTo>
                  <a:lnTo>
                    <a:pt x="440" y="1794"/>
                  </a:lnTo>
                  <a:lnTo>
                    <a:pt x="439" y="1797"/>
                  </a:lnTo>
                  <a:lnTo>
                    <a:pt x="438" y="1802"/>
                  </a:lnTo>
                  <a:lnTo>
                    <a:pt x="438" y="1802"/>
                  </a:lnTo>
                  <a:lnTo>
                    <a:pt x="444" y="1809"/>
                  </a:lnTo>
                  <a:lnTo>
                    <a:pt x="451" y="1815"/>
                  </a:lnTo>
                  <a:lnTo>
                    <a:pt x="453" y="1820"/>
                  </a:lnTo>
                  <a:lnTo>
                    <a:pt x="455" y="1824"/>
                  </a:lnTo>
                  <a:lnTo>
                    <a:pt x="457" y="1828"/>
                  </a:lnTo>
                  <a:lnTo>
                    <a:pt x="457" y="1835"/>
                  </a:lnTo>
                  <a:lnTo>
                    <a:pt x="457" y="1835"/>
                  </a:lnTo>
                  <a:lnTo>
                    <a:pt x="457" y="1840"/>
                  </a:lnTo>
                  <a:lnTo>
                    <a:pt x="455" y="1844"/>
                  </a:lnTo>
                  <a:lnTo>
                    <a:pt x="452" y="1848"/>
                  </a:lnTo>
                  <a:lnTo>
                    <a:pt x="446" y="1849"/>
                  </a:lnTo>
                  <a:lnTo>
                    <a:pt x="446" y="1849"/>
                  </a:lnTo>
                  <a:lnTo>
                    <a:pt x="447" y="1852"/>
                  </a:lnTo>
                  <a:lnTo>
                    <a:pt x="448" y="1855"/>
                  </a:lnTo>
                  <a:lnTo>
                    <a:pt x="453" y="1859"/>
                  </a:lnTo>
                  <a:lnTo>
                    <a:pt x="455" y="1862"/>
                  </a:lnTo>
                  <a:lnTo>
                    <a:pt x="457" y="1865"/>
                  </a:lnTo>
                  <a:lnTo>
                    <a:pt x="457" y="1869"/>
                  </a:lnTo>
                  <a:lnTo>
                    <a:pt x="457" y="1873"/>
                  </a:lnTo>
                  <a:lnTo>
                    <a:pt x="457" y="1873"/>
                  </a:lnTo>
                  <a:lnTo>
                    <a:pt x="457" y="1878"/>
                  </a:lnTo>
                  <a:lnTo>
                    <a:pt x="455" y="1882"/>
                  </a:lnTo>
                  <a:lnTo>
                    <a:pt x="453" y="1885"/>
                  </a:lnTo>
                  <a:lnTo>
                    <a:pt x="450" y="1888"/>
                  </a:lnTo>
                  <a:lnTo>
                    <a:pt x="442" y="1893"/>
                  </a:lnTo>
                  <a:lnTo>
                    <a:pt x="434" y="1895"/>
                  </a:lnTo>
                  <a:lnTo>
                    <a:pt x="424" y="1897"/>
                  </a:lnTo>
                  <a:lnTo>
                    <a:pt x="414" y="1898"/>
                  </a:lnTo>
                  <a:lnTo>
                    <a:pt x="406" y="1899"/>
                  </a:lnTo>
                  <a:lnTo>
                    <a:pt x="399" y="1901"/>
                  </a:lnTo>
                  <a:lnTo>
                    <a:pt x="399" y="1901"/>
                  </a:lnTo>
                  <a:lnTo>
                    <a:pt x="404" y="1900"/>
                  </a:lnTo>
                  <a:lnTo>
                    <a:pt x="408" y="1901"/>
                  </a:lnTo>
                  <a:lnTo>
                    <a:pt x="410" y="1902"/>
                  </a:lnTo>
                  <a:lnTo>
                    <a:pt x="413" y="1904"/>
                  </a:lnTo>
                  <a:lnTo>
                    <a:pt x="416" y="1909"/>
                  </a:lnTo>
                  <a:lnTo>
                    <a:pt x="419" y="1911"/>
                  </a:lnTo>
                  <a:lnTo>
                    <a:pt x="422" y="1912"/>
                  </a:lnTo>
                  <a:lnTo>
                    <a:pt x="422" y="1912"/>
                  </a:lnTo>
                  <a:lnTo>
                    <a:pt x="559" y="1875"/>
                  </a:lnTo>
                  <a:lnTo>
                    <a:pt x="627" y="1858"/>
                  </a:lnTo>
                  <a:lnTo>
                    <a:pt x="695" y="1842"/>
                  </a:lnTo>
                  <a:lnTo>
                    <a:pt x="695" y="1842"/>
                  </a:lnTo>
                  <a:lnTo>
                    <a:pt x="713" y="1838"/>
                  </a:lnTo>
                  <a:lnTo>
                    <a:pt x="728" y="1833"/>
                  </a:lnTo>
                  <a:lnTo>
                    <a:pt x="735" y="1830"/>
                  </a:lnTo>
                  <a:lnTo>
                    <a:pt x="743" y="1829"/>
                  </a:lnTo>
                  <a:lnTo>
                    <a:pt x="749" y="1829"/>
                  </a:lnTo>
                  <a:lnTo>
                    <a:pt x="756" y="1832"/>
                  </a:lnTo>
                  <a:lnTo>
                    <a:pt x="756" y="1832"/>
                  </a:lnTo>
                  <a:lnTo>
                    <a:pt x="776" y="1826"/>
                  </a:lnTo>
                  <a:lnTo>
                    <a:pt x="796" y="1820"/>
                  </a:lnTo>
                  <a:lnTo>
                    <a:pt x="834" y="1805"/>
                  </a:lnTo>
                  <a:lnTo>
                    <a:pt x="907" y="1775"/>
                  </a:lnTo>
                  <a:lnTo>
                    <a:pt x="943" y="1761"/>
                  </a:lnTo>
                  <a:lnTo>
                    <a:pt x="961" y="1754"/>
                  </a:lnTo>
                  <a:lnTo>
                    <a:pt x="981" y="1749"/>
                  </a:lnTo>
                  <a:lnTo>
                    <a:pt x="1001" y="1745"/>
                  </a:lnTo>
                  <a:lnTo>
                    <a:pt x="1021" y="1741"/>
                  </a:lnTo>
                  <a:lnTo>
                    <a:pt x="1043" y="1738"/>
                  </a:lnTo>
                  <a:lnTo>
                    <a:pt x="1064" y="1738"/>
                  </a:lnTo>
                  <a:lnTo>
                    <a:pt x="1064" y="1738"/>
                  </a:lnTo>
                  <a:lnTo>
                    <a:pt x="1073" y="1732"/>
                  </a:lnTo>
                  <a:lnTo>
                    <a:pt x="1078" y="1729"/>
                  </a:lnTo>
                  <a:lnTo>
                    <a:pt x="1083" y="1727"/>
                  </a:lnTo>
                  <a:lnTo>
                    <a:pt x="1083" y="1727"/>
                  </a:lnTo>
                  <a:lnTo>
                    <a:pt x="1103" y="1727"/>
                  </a:lnTo>
                  <a:lnTo>
                    <a:pt x="1103" y="1727"/>
                  </a:lnTo>
                  <a:lnTo>
                    <a:pt x="1120" y="1719"/>
                  </a:lnTo>
                  <a:lnTo>
                    <a:pt x="1138" y="1713"/>
                  </a:lnTo>
                  <a:lnTo>
                    <a:pt x="1156" y="1706"/>
                  </a:lnTo>
                  <a:lnTo>
                    <a:pt x="1174" y="1701"/>
                  </a:lnTo>
                  <a:lnTo>
                    <a:pt x="1212" y="1691"/>
                  </a:lnTo>
                  <a:lnTo>
                    <a:pt x="1249" y="1683"/>
                  </a:lnTo>
                  <a:lnTo>
                    <a:pt x="1249" y="1683"/>
                  </a:lnTo>
                  <a:lnTo>
                    <a:pt x="1254" y="1676"/>
                  </a:lnTo>
                  <a:lnTo>
                    <a:pt x="1257" y="1671"/>
                  </a:lnTo>
                  <a:lnTo>
                    <a:pt x="1258" y="1667"/>
                  </a:lnTo>
                  <a:lnTo>
                    <a:pt x="1258" y="1663"/>
                  </a:lnTo>
                  <a:lnTo>
                    <a:pt x="1256" y="1654"/>
                  </a:lnTo>
                  <a:lnTo>
                    <a:pt x="1253" y="1641"/>
                  </a:lnTo>
                  <a:lnTo>
                    <a:pt x="1253" y="1641"/>
                  </a:lnTo>
                  <a:lnTo>
                    <a:pt x="1247" y="1617"/>
                  </a:lnTo>
                  <a:lnTo>
                    <a:pt x="1244" y="1592"/>
                  </a:lnTo>
                  <a:lnTo>
                    <a:pt x="1238" y="1538"/>
                  </a:lnTo>
                  <a:lnTo>
                    <a:pt x="1230" y="1487"/>
                  </a:lnTo>
                  <a:lnTo>
                    <a:pt x="1227" y="1463"/>
                  </a:lnTo>
                  <a:lnTo>
                    <a:pt x="1222" y="1443"/>
                  </a:lnTo>
                  <a:lnTo>
                    <a:pt x="1222" y="1443"/>
                  </a:lnTo>
                  <a:lnTo>
                    <a:pt x="1157" y="1211"/>
                  </a:lnTo>
                  <a:lnTo>
                    <a:pt x="1123" y="1086"/>
                  </a:lnTo>
                  <a:lnTo>
                    <a:pt x="1089" y="960"/>
                  </a:lnTo>
                  <a:lnTo>
                    <a:pt x="1089" y="960"/>
                  </a:lnTo>
                  <a:lnTo>
                    <a:pt x="1084" y="937"/>
                  </a:lnTo>
                  <a:lnTo>
                    <a:pt x="1081" y="915"/>
                  </a:lnTo>
                  <a:lnTo>
                    <a:pt x="1077" y="894"/>
                  </a:lnTo>
                  <a:lnTo>
                    <a:pt x="1073" y="871"/>
                  </a:lnTo>
                  <a:lnTo>
                    <a:pt x="1073" y="871"/>
                  </a:lnTo>
                  <a:lnTo>
                    <a:pt x="1063" y="836"/>
                  </a:lnTo>
                  <a:lnTo>
                    <a:pt x="1053" y="799"/>
                  </a:lnTo>
                  <a:lnTo>
                    <a:pt x="1033" y="730"/>
                  </a:lnTo>
                  <a:lnTo>
                    <a:pt x="1014" y="662"/>
                  </a:lnTo>
                  <a:lnTo>
                    <a:pt x="996" y="596"/>
                  </a:lnTo>
                  <a:lnTo>
                    <a:pt x="996" y="596"/>
                  </a:lnTo>
                  <a:lnTo>
                    <a:pt x="990" y="571"/>
                  </a:lnTo>
                  <a:lnTo>
                    <a:pt x="986" y="546"/>
                  </a:lnTo>
                  <a:lnTo>
                    <a:pt x="982" y="519"/>
                  </a:lnTo>
                  <a:lnTo>
                    <a:pt x="976" y="493"/>
                  </a:lnTo>
                  <a:lnTo>
                    <a:pt x="976" y="493"/>
                  </a:lnTo>
                  <a:lnTo>
                    <a:pt x="966" y="456"/>
                  </a:lnTo>
                  <a:lnTo>
                    <a:pt x="959" y="436"/>
                  </a:lnTo>
                  <a:lnTo>
                    <a:pt x="953" y="419"/>
                  </a:lnTo>
                  <a:lnTo>
                    <a:pt x="949" y="411"/>
                  </a:lnTo>
                  <a:lnTo>
                    <a:pt x="944" y="403"/>
                  </a:lnTo>
                  <a:lnTo>
                    <a:pt x="939" y="396"/>
                  </a:lnTo>
                  <a:lnTo>
                    <a:pt x="934" y="389"/>
                  </a:lnTo>
                  <a:lnTo>
                    <a:pt x="927" y="384"/>
                  </a:lnTo>
                  <a:lnTo>
                    <a:pt x="921" y="379"/>
                  </a:lnTo>
                  <a:lnTo>
                    <a:pt x="913" y="375"/>
                  </a:lnTo>
                  <a:lnTo>
                    <a:pt x="905" y="372"/>
                  </a:lnTo>
                  <a:lnTo>
                    <a:pt x="905" y="372"/>
                  </a:lnTo>
                  <a:lnTo>
                    <a:pt x="861" y="391"/>
                  </a:lnTo>
                  <a:lnTo>
                    <a:pt x="815" y="410"/>
                  </a:lnTo>
                  <a:lnTo>
                    <a:pt x="768" y="427"/>
                  </a:lnTo>
                  <a:lnTo>
                    <a:pt x="720" y="442"/>
                  </a:lnTo>
                  <a:lnTo>
                    <a:pt x="672" y="457"/>
                  </a:lnTo>
                  <a:lnTo>
                    <a:pt x="624" y="470"/>
                  </a:lnTo>
                  <a:lnTo>
                    <a:pt x="578" y="482"/>
                  </a:lnTo>
                  <a:lnTo>
                    <a:pt x="532" y="493"/>
                  </a:lnTo>
                  <a:lnTo>
                    <a:pt x="532" y="493"/>
                  </a:lnTo>
                  <a:lnTo>
                    <a:pt x="523" y="502"/>
                  </a:lnTo>
                  <a:lnTo>
                    <a:pt x="523" y="502"/>
                  </a:lnTo>
                  <a:lnTo>
                    <a:pt x="463" y="518"/>
                  </a:lnTo>
                  <a:lnTo>
                    <a:pt x="402" y="534"/>
                  </a:lnTo>
                  <a:lnTo>
                    <a:pt x="340" y="552"/>
                  </a:lnTo>
                  <a:lnTo>
                    <a:pt x="280" y="570"/>
                  </a:lnTo>
                  <a:lnTo>
                    <a:pt x="280" y="570"/>
                  </a:lnTo>
                  <a:lnTo>
                    <a:pt x="250" y="580"/>
                  </a:lnTo>
                  <a:lnTo>
                    <a:pt x="219" y="587"/>
                  </a:lnTo>
                  <a:lnTo>
                    <a:pt x="189" y="596"/>
                  </a:lnTo>
                  <a:lnTo>
                    <a:pt x="159" y="604"/>
                  </a:lnTo>
                  <a:lnTo>
                    <a:pt x="132" y="613"/>
                  </a:lnTo>
                  <a:lnTo>
                    <a:pt x="105" y="624"/>
                  </a:lnTo>
                  <a:lnTo>
                    <a:pt x="93" y="630"/>
                  </a:lnTo>
                  <a:lnTo>
                    <a:pt x="81" y="636"/>
                  </a:lnTo>
                  <a:lnTo>
                    <a:pt x="71" y="643"/>
                  </a:lnTo>
                  <a:lnTo>
                    <a:pt x="60" y="651"/>
                  </a:lnTo>
                  <a:lnTo>
                    <a:pt x="60" y="651"/>
                  </a:lnTo>
                  <a:lnTo>
                    <a:pt x="71" y="652"/>
                  </a:lnTo>
                  <a:lnTo>
                    <a:pt x="81" y="655"/>
                  </a:lnTo>
                  <a:lnTo>
                    <a:pt x="92" y="661"/>
                  </a:lnTo>
                  <a:lnTo>
                    <a:pt x="96" y="664"/>
                  </a:lnTo>
                  <a:lnTo>
                    <a:pt x="101" y="669"/>
                  </a:lnTo>
                  <a:lnTo>
                    <a:pt x="105" y="673"/>
                  </a:lnTo>
                  <a:lnTo>
                    <a:pt x="108" y="678"/>
                  </a:lnTo>
                  <a:lnTo>
                    <a:pt x="110" y="684"/>
                  </a:lnTo>
                  <a:lnTo>
                    <a:pt x="111" y="690"/>
                  </a:lnTo>
                  <a:lnTo>
                    <a:pt x="111" y="695"/>
                  </a:lnTo>
                  <a:lnTo>
                    <a:pt x="110" y="703"/>
                  </a:lnTo>
                  <a:lnTo>
                    <a:pt x="108" y="709"/>
                  </a:lnTo>
                  <a:lnTo>
                    <a:pt x="104" y="717"/>
                  </a:lnTo>
                  <a:lnTo>
                    <a:pt x="104" y="717"/>
                  </a:lnTo>
                  <a:lnTo>
                    <a:pt x="97" y="719"/>
                  </a:lnTo>
                  <a:lnTo>
                    <a:pt x="90" y="720"/>
                  </a:lnTo>
                  <a:lnTo>
                    <a:pt x="75" y="720"/>
                  </a:lnTo>
                  <a:lnTo>
                    <a:pt x="69" y="720"/>
                  </a:lnTo>
                  <a:lnTo>
                    <a:pt x="65" y="721"/>
                  </a:lnTo>
                  <a:lnTo>
                    <a:pt x="64" y="722"/>
                  </a:lnTo>
                  <a:lnTo>
                    <a:pt x="64" y="723"/>
                  </a:lnTo>
                  <a:lnTo>
                    <a:pt x="64" y="725"/>
                  </a:lnTo>
                  <a:lnTo>
                    <a:pt x="65" y="728"/>
                  </a:lnTo>
                  <a:lnTo>
                    <a:pt x="65" y="728"/>
                  </a:lnTo>
                  <a:lnTo>
                    <a:pt x="67" y="727"/>
                  </a:lnTo>
                  <a:lnTo>
                    <a:pt x="68" y="725"/>
                  </a:lnTo>
                  <a:lnTo>
                    <a:pt x="68" y="720"/>
                  </a:lnTo>
                  <a:lnTo>
                    <a:pt x="68" y="720"/>
                  </a:lnTo>
                  <a:lnTo>
                    <a:pt x="92" y="725"/>
                  </a:lnTo>
                  <a:lnTo>
                    <a:pt x="107" y="729"/>
                  </a:lnTo>
                  <a:lnTo>
                    <a:pt x="122" y="735"/>
                  </a:lnTo>
                  <a:lnTo>
                    <a:pt x="136" y="742"/>
                  </a:lnTo>
                  <a:lnTo>
                    <a:pt x="141" y="746"/>
                  </a:lnTo>
                  <a:lnTo>
                    <a:pt x="147" y="751"/>
                  </a:lnTo>
                  <a:lnTo>
                    <a:pt x="151" y="755"/>
                  </a:lnTo>
                  <a:lnTo>
                    <a:pt x="154" y="762"/>
                  </a:lnTo>
                  <a:lnTo>
                    <a:pt x="156" y="768"/>
                  </a:lnTo>
                  <a:lnTo>
                    <a:pt x="156" y="775"/>
                  </a:lnTo>
                  <a:lnTo>
                    <a:pt x="156" y="775"/>
                  </a:lnTo>
                  <a:lnTo>
                    <a:pt x="155" y="780"/>
                  </a:lnTo>
                  <a:lnTo>
                    <a:pt x="153" y="784"/>
                  </a:lnTo>
                  <a:lnTo>
                    <a:pt x="151" y="789"/>
                  </a:lnTo>
                  <a:lnTo>
                    <a:pt x="147" y="792"/>
                  </a:lnTo>
                  <a:lnTo>
                    <a:pt x="137" y="797"/>
                  </a:lnTo>
                  <a:lnTo>
                    <a:pt x="126" y="803"/>
                  </a:lnTo>
                  <a:lnTo>
                    <a:pt x="126" y="803"/>
                  </a:lnTo>
                  <a:lnTo>
                    <a:pt x="136" y="804"/>
                  </a:lnTo>
                  <a:lnTo>
                    <a:pt x="144" y="807"/>
                  </a:lnTo>
                  <a:lnTo>
                    <a:pt x="151" y="811"/>
                  </a:lnTo>
                  <a:lnTo>
                    <a:pt x="156" y="816"/>
                  </a:lnTo>
                  <a:lnTo>
                    <a:pt x="160" y="823"/>
                  </a:lnTo>
                  <a:lnTo>
                    <a:pt x="164" y="831"/>
                  </a:lnTo>
                  <a:lnTo>
                    <a:pt x="165" y="841"/>
                  </a:lnTo>
                  <a:lnTo>
                    <a:pt x="165" y="852"/>
                  </a:lnTo>
                  <a:lnTo>
                    <a:pt x="165" y="852"/>
                  </a:lnTo>
                  <a:lnTo>
                    <a:pt x="169" y="853"/>
                  </a:lnTo>
                  <a:lnTo>
                    <a:pt x="173" y="855"/>
                  </a:lnTo>
                  <a:lnTo>
                    <a:pt x="177" y="857"/>
                  </a:lnTo>
                  <a:lnTo>
                    <a:pt x="179" y="860"/>
                  </a:lnTo>
                  <a:lnTo>
                    <a:pt x="183" y="867"/>
                  </a:lnTo>
                  <a:lnTo>
                    <a:pt x="187" y="874"/>
                  </a:lnTo>
                  <a:lnTo>
                    <a:pt x="187" y="874"/>
                  </a:lnTo>
                  <a:lnTo>
                    <a:pt x="183" y="879"/>
                  </a:lnTo>
                  <a:lnTo>
                    <a:pt x="181" y="883"/>
                  </a:lnTo>
                  <a:lnTo>
                    <a:pt x="180" y="887"/>
                  </a:lnTo>
                  <a:lnTo>
                    <a:pt x="179" y="891"/>
                  </a:lnTo>
                  <a:lnTo>
                    <a:pt x="180" y="895"/>
                  </a:lnTo>
                  <a:lnTo>
                    <a:pt x="181" y="898"/>
                  </a:lnTo>
                  <a:lnTo>
                    <a:pt x="185" y="905"/>
                  </a:lnTo>
                  <a:lnTo>
                    <a:pt x="192" y="913"/>
                  </a:lnTo>
                  <a:lnTo>
                    <a:pt x="199" y="921"/>
                  </a:lnTo>
                  <a:lnTo>
                    <a:pt x="208" y="930"/>
                  </a:lnTo>
                  <a:lnTo>
                    <a:pt x="214" y="941"/>
                  </a:lnTo>
                  <a:lnTo>
                    <a:pt x="214" y="941"/>
                  </a:lnTo>
                  <a:lnTo>
                    <a:pt x="219" y="950"/>
                  </a:lnTo>
                  <a:lnTo>
                    <a:pt x="222" y="958"/>
                  </a:lnTo>
                  <a:lnTo>
                    <a:pt x="223" y="964"/>
                  </a:lnTo>
                  <a:lnTo>
                    <a:pt x="222" y="971"/>
                  </a:lnTo>
                  <a:lnTo>
                    <a:pt x="219" y="976"/>
                  </a:lnTo>
                  <a:lnTo>
                    <a:pt x="217" y="982"/>
                  </a:lnTo>
                  <a:lnTo>
                    <a:pt x="214" y="988"/>
                  </a:lnTo>
                  <a:lnTo>
                    <a:pt x="212" y="995"/>
                  </a:lnTo>
                  <a:lnTo>
                    <a:pt x="212" y="995"/>
                  </a:lnTo>
                  <a:lnTo>
                    <a:pt x="218" y="1000"/>
                  </a:lnTo>
                  <a:lnTo>
                    <a:pt x="223" y="1005"/>
                  </a:lnTo>
                  <a:lnTo>
                    <a:pt x="225" y="1011"/>
                  </a:lnTo>
                  <a:lnTo>
                    <a:pt x="227" y="1019"/>
                  </a:lnTo>
                  <a:lnTo>
                    <a:pt x="226" y="1026"/>
                  </a:lnTo>
                  <a:lnTo>
                    <a:pt x="225" y="1034"/>
                  </a:lnTo>
                  <a:lnTo>
                    <a:pt x="223" y="1041"/>
                  </a:lnTo>
                  <a:lnTo>
                    <a:pt x="220" y="1048"/>
                  </a:lnTo>
                  <a:lnTo>
                    <a:pt x="220" y="1048"/>
                  </a:lnTo>
                  <a:lnTo>
                    <a:pt x="226" y="1051"/>
                  </a:lnTo>
                  <a:lnTo>
                    <a:pt x="230" y="1054"/>
                  </a:lnTo>
                  <a:lnTo>
                    <a:pt x="232" y="1058"/>
                  </a:lnTo>
                  <a:lnTo>
                    <a:pt x="233" y="1064"/>
                  </a:lnTo>
                  <a:lnTo>
                    <a:pt x="234" y="1077"/>
                  </a:lnTo>
                  <a:lnTo>
                    <a:pt x="235" y="1083"/>
                  </a:lnTo>
                  <a:lnTo>
                    <a:pt x="236" y="1090"/>
                  </a:lnTo>
                  <a:lnTo>
                    <a:pt x="236" y="1090"/>
                  </a:lnTo>
                  <a:lnTo>
                    <a:pt x="242" y="1102"/>
                  </a:lnTo>
                  <a:lnTo>
                    <a:pt x="244" y="1109"/>
                  </a:lnTo>
                  <a:lnTo>
                    <a:pt x="246" y="1115"/>
                  </a:lnTo>
                  <a:lnTo>
                    <a:pt x="247" y="1122"/>
                  </a:lnTo>
                  <a:lnTo>
                    <a:pt x="246" y="1128"/>
                  </a:lnTo>
                  <a:lnTo>
                    <a:pt x="244" y="1134"/>
                  </a:lnTo>
                  <a:lnTo>
                    <a:pt x="240" y="1142"/>
                  </a:lnTo>
                  <a:lnTo>
                    <a:pt x="240" y="1142"/>
                  </a:lnTo>
                  <a:lnTo>
                    <a:pt x="248" y="1146"/>
                  </a:lnTo>
                  <a:lnTo>
                    <a:pt x="256" y="1153"/>
                  </a:lnTo>
                  <a:lnTo>
                    <a:pt x="262" y="1160"/>
                  </a:lnTo>
                  <a:lnTo>
                    <a:pt x="268" y="1170"/>
                  </a:lnTo>
                  <a:lnTo>
                    <a:pt x="271" y="1179"/>
                  </a:lnTo>
                  <a:lnTo>
                    <a:pt x="272" y="1184"/>
                  </a:lnTo>
                  <a:lnTo>
                    <a:pt x="272" y="1189"/>
                  </a:lnTo>
                  <a:lnTo>
                    <a:pt x="271" y="1194"/>
                  </a:lnTo>
                  <a:lnTo>
                    <a:pt x="270" y="1200"/>
                  </a:lnTo>
                  <a:lnTo>
                    <a:pt x="268" y="1205"/>
                  </a:lnTo>
                  <a:lnTo>
                    <a:pt x="264" y="1211"/>
                  </a:lnTo>
                  <a:lnTo>
                    <a:pt x="264" y="1211"/>
                  </a:lnTo>
                  <a:lnTo>
                    <a:pt x="274" y="1217"/>
                  </a:lnTo>
                  <a:lnTo>
                    <a:pt x="283" y="1224"/>
                  </a:lnTo>
                  <a:lnTo>
                    <a:pt x="286" y="1229"/>
                  </a:lnTo>
                  <a:lnTo>
                    <a:pt x="289" y="1234"/>
                  </a:lnTo>
                  <a:lnTo>
                    <a:pt x="291" y="1239"/>
                  </a:lnTo>
                  <a:lnTo>
                    <a:pt x="292" y="1247"/>
                  </a:lnTo>
                  <a:lnTo>
                    <a:pt x="292" y="1247"/>
                  </a:lnTo>
                  <a:lnTo>
                    <a:pt x="290" y="1249"/>
                  </a:lnTo>
                  <a:lnTo>
                    <a:pt x="289" y="1252"/>
                  </a:lnTo>
                  <a:lnTo>
                    <a:pt x="284" y="1255"/>
                  </a:lnTo>
                  <a:lnTo>
                    <a:pt x="280" y="1260"/>
                  </a:lnTo>
                  <a:lnTo>
                    <a:pt x="278" y="1262"/>
                  </a:lnTo>
                  <a:lnTo>
                    <a:pt x="278" y="1266"/>
                  </a:lnTo>
                  <a:lnTo>
                    <a:pt x="278" y="1266"/>
                  </a:lnTo>
                  <a:lnTo>
                    <a:pt x="286" y="1266"/>
                  </a:lnTo>
                  <a:lnTo>
                    <a:pt x="293" y="1268"/>
                  </a:lnTo>
                  <a:lnTo>
                    <a:pt x="299" y="1272"/>
                  </a:lnTo>
                  <a:lnTo>
                    <a:pt x="304" y="1277"/>
                  </a:lnTo>
                  <a:lnTo>
                    <a:pt x="307" y="1281"/>
                  </a:lnTo>
                  <a:lnTo>
                    <a:pt x="310" y="1288"/>
                  </a:lnTo>
                  <a:lnTo>
                    <a:pt x="313" y="1294"/>
                  </a:lnTo>
                  <a:lnTo>
                    <a:pt x="314" y="1302"/>
                  </a:lnTo>
                  <a:lnTo>
                    <a:pt x="314" y="1302"/>
                  </a:lnTo>
                  <a:lnTo>
                    <a:pt x="310" y="1306"/>
                  </a:lnTo>
                  <a:lnTo>
                    <a:pt x="308" y="1311"/>
                  </a:lnTo>
                  <a:lnTo>
                    <a:pt x="306" y="1318"/>
                  </a:lnTo>
                  <a:lnTo>
                    <a:pt x="306" y="1324"/>
                  </a:lnTo>
                  <a:lnTo>
                    <a:pt x="306" y="1324"/>
                  </a:lnTo>
                  <a:lnTo>
                    <a:pt x="311" y="1329"/>
                  </a:lnTo>
                  <a:lnTo>
                    <a:pt x="316" y="1336"/>
                  </a:lnTo>
                  <a:lnTo>
                    <a:pt x="318" y="1342"/>
                  </a:lnTo>
                  <a:lnTo>
                    <a:pt x="320" y="1350"/>
                  </a:lnTo>
                  <a:lnTo>
                    <a:pt x="321" y="1364"/>
                  </a:lnTo>
                  <a:lnTo>
                    <a:pt x="321" y="1371"/>
                  </a:lnTo>
                  <a:lnTo>
                    <a:pt x="322" y="1379"/>
                  </a:lnTo>
                  <a:lnTo>
                    <a:pt x="322" y="1379"/>
                  </a:lnTo>
                  <a:lnTo>
                    <a:pt x="324" y="1384"/>
                  </a:lnTo>
                  <a:lnTo>
                    <a:pt x="329" y="1388"/>
                  </a:lnTo>
                  <a:lnTo>
                    <a:pt x="333" y="1394"/>
                  </a:lnTo>
                  <a:lnTo>
                    <a:pt x="335" y="1398"/>
                  </a:lnTo>
                  <a:lnTo>
                    <a:pt x="336" y="1401"/>
                  </a:lnTo>
                  <a:lnTo>
                    <a:pt x="336" y="1401"/>
                  </a:lnTo>
                  <a:lnTo>
                    <a:pt x="336" y="1408"/>
                  </a:lnTo>
                  <a:lnTo>
                    <a:pt x="336" y="1414"/>
                  </a:lnTo>
                  <a:lnTo>
                    <a:pt x="336" y="1419"/>
                  </a:lnTo>
                  <a:lnTo>
                    <a:pt x="336" y="1424"/>
                  </a:lnTo>
                  <a:lnTo>
                    <a:pt x="336" y="1424"/>
                  </a:lnTo>
                  <a:lnTo>
                    <a:pt x="340" y="1430"/>
                  </a:lnTo>
                  <a:lnTo>
                    <a:pt x="345" y="1436"/>
                  </a:lnTo>
                  <a:lnTo>
                    <a:pt x="350" y="1443"/>
                  </a:lnTo>
                  <a:lnTo>
                    <a:pt x="355" y="1449"/>
                  </a:lnTo>
                  <a:lnTo>
                    <a:pt x="359" y="1456"/>
                  </a:lnTo>
                  <a:lnTo>
                    <a:pt x="360" y="1459"/>
                  </a:lnTo>
                  <a:lnTo>
                    <a:pt x="360" y="1463"/>
                  </a:lnTo>
                  <a:lnTo>
                    <a:pt x="360" y="1466"/>
                  </a:lnTo>
                  <a:lnTo>
                    <a:pt x="357" y="1472"/>
                  </a:lnTo>
                  <a:lnTo>
                    <a:pt x="355" y="1476"/>
                  </a:lnTo>
                  <a:lnTo>
                    <a:pt x="352" y="1481"/>
                  </a:lnTo>
                  <a:lnTo>
                    <a:pt x="352" y="1481"/>
                  </a:lnTo>
                  <a:lnTo>
                    <a:pt x="359" y="1488"/>
                  </a:lnTo>
                  <a:lnTo>
                    <a:pt x="365" y="1493"/>
                  </a:lnTo>
                  <a:lnTo>
                    <a:pt x="371" y="1500"/>
                  </a:lnTo>
                  <a:lnTo>
                    <a:pt x="374" y="1504"/>
                  </a:lnTo>
                  <a:lnTo>
                    <a:pt x="375" y="1509"/>
                  </a:lnTo>
                  <a:lnTo>
                    <a:pt x="375" y="1509"/>
                  </a:lnTo>
                  <a:lnTo>
                    <a:pt x="372" y="1514"/>
                  </a:lnTo>
                  <a:lnTo>
                    <a:pt x="371" y="1519"/>
                  </a:lnTo>
                  <a:lnTo>
                    <a:pt x="370" y="1523"/>
                  </a:lnTo>
                  <a:lnTo>
                    <a:pt x="371" y="1529"/>
                  </a:lnTo>
                  <a:lnTo>
                    <a:pt x="372" y="1537"/>
                  </a:lnTo>
                  <a:lnTo>
                    <a:pt x="376" y="1546"/>
                  </a:lnTo>
                  <a:lnTo>
                    <a:pt x="378" y="1554"/>
                  </a:lnTo>
                  <a:lnTo>
                    <a:pt x="379" y="1563"/>
                  </a:lnTo>
                  <a:lnTo>
                    <a:pt x="379" y="1567"/>
                  </a:lnTo>
                  <a:lnTo>
                    <a:pt x="378" y="1571"/>
                  </a:lnTo>
                  <a:lnTo>
                    <a:pt x="376" y="1576"/>
                  </a:lnTo>
                  <a:lnTo>
                    <a:pt x="371" y="1581"/>
                  </a:lnTo>
                  <a:lnTo>
                    <a:pt x="371" y="1581"/>
                  </a:lnTo>
                  <a:lnTo>
                    <a:pt x="379" y="1586"/>
                  </a:lnTo>
                  <a:lnTo>
                    <a:pt x="385" y="1592"/>
                  </a:lnTo>
                  <a:lnTo>
                    <a:pt x="392" y="1599"/>
                  </a:lnTo>
                  <a:lnTo>
                    <a:pt x="397" y="1607"/>
                  </a:lnTo>
                  <a:lnTo>
                    <a:pt x="401" y="1615"/>
                  </a:lnTo>
                  <a:lnTo>
                    <a:pt x="402" y="1620"/>
                  </a:lnTo>
                  <a:lnTo>
                    <a:pt x="402" y="1624"/>
                  </a:lnTo>
                  <a:lnTo>
                    <a:pt x="402" y="1628"/>
                  </a:lnTo>
                  <a:lnTo>
                    <a:pt x="401" y="1632"/>
                  </a:lnTo>
                  <a:lnTo>
                    <a:pt x="399" y="1637"/>
                  </a:lnTo>
                  <a:lnTo>
                    <a:pt x="397" y="1641"/>
                  </a:lnTo>
                  <a:lnTo>
                    <a:pt x="397" y="1641"/>
                  </a:lnTo>
                  <a:lnTo>
                    <a:pt x="402" y="1650"/>
                  </a:lnTo>
                  <a:lnTo>
                    <a:pt x="409" y="1658"/>
                  </a:lnTo>
                  <a:lnTo>
                    <a:pt x="414" y="1667"/>
                  </a:lnTo>
                  <a:lnTo>
                    <a:pt x="417" y="1672"/>
                  </a:lnTo>
                  <a:lnTo>
                    <a:pt x="419" y="1677"/>
                  </a:lnTo>
                  <a:lnTo>
                    <a:pt x="419" y="1677"/>
                  </a:lnTo>
                  <a:lnTo>
                    <a:pt x="415" y="1687"/>
                  </a:lnTo>
                  <a:lnTo>
                    <a:pt x="410" y="1697"/>
                  </a:lnTo>
                  <a:lnTo>
                    <a:pt x="410" y="1697"/>
                  </a:lnTo>
                  <a:lnTo>
                    <a:pt x="415" y="1707"/>
                  </a:lnTo>
                  <a:lnTo>
                    <a:pt x="419" y="1719"/>
                  </a:lnTo>
                  <a:lnTo>
                    <a:pt x="423" y="1743"/>
                  </a:lnTo>
                  <a:lnTo>
                    <a:pt x="425" y="1754"/>
                  </a:lnTo>
                  <a:lnTo>
                    <a:pt x="428" y="1765"/>
                  </a:lnTo>
                  <a:lnTo>
                    <a:pt x="434" y="1776"/>
                  </a:lnTo>
                  <a:lnTo>
                    <a:pt x="437" y="1780"/>
                  </a:lnTo>
                  <a:lnTo>
                    <a:pt x="441" y="1784"/>
                  </a:lnTo>
                  <a:lnTo>
                    <a:pt x="441" y="1784"/>
                  </a:lnTo>
                  <a:close/>
                  <a:moveTo>
                    <a:pt x="1227" y="33"/>
                  </a:moveTo>
                  <a:lnTo>
                    <a:pt x="1227" y="33"/>
                  </a:lnTo>
                  <a:lnTo>
                    <a:pt x="1219" y="41"/>
                  </a:lnTo>
                  <a:lnTo>
                    <a:pt x="1213" y="51"/>
                  </a:lnTo>
                  <a:lnTo>
                    <a:pt x="1207" y="62"/>
                  </a:lnTo>
                  <a:lnTo>
                    <a:pt x="1201" y="72"/>
                  </a:lnTo>
                  <a:lnTo>
                    <a:pt x="1192" y="96"/>
                  </a:lnTo>
                  <a:lnTo>
                    <a:pt x="1184" y="121"/>
                  </a:lnTo>
                  <a:lnTo>
                    <a:pt x="1177" y="145"/>
                  </a:lnTo>
                  <a:lnTo>
                    <a:pt x="1168" y="170"/>
                  </a:lnTo>
                  <a:lnTo>
                    <a:pt x="1159" y="193"/>
                  </a:lnTo>
                  <a:lnTo>
                    <a:pt x="1153" y="204"/>
                  </a:lnTo>
                  <a:lnTo>
                    <a:pt x="1148" y="215"/>
                  </a:lnTo>
                  <a:lnTo>
                    <a:pt x="1148" y="215"/>
                  </a:lnTo>
                  <a:lnTo>
                    <a:pt x="1140" y="239"/>
                  </a:lnTo>
                  <a:lnTo>
                    <a:pt x="1134" y="263"/>
                  </a:lnTo>
                  <a:lnTo>
                    <a:pt x="1118" y="311"/>
                  </a:lnTo>
                  <a:lnTo>
                    <a:pt x="1101" y="357"/>
                  </a:lnTo>
                  <a:lnTo>
                    <a:pt x="1082" y="402"/>
                  </a:lnTo>
                  <a:lnTo>
                    <a:pt x="1065" y="449"/>
                  </a:lnTo>
                  <a:lnTo>
                    <a:pt x="1047" y="496"/>
                  </a:lnTo>
                  <a:lnTo>
                    <a:pt x="1032" y="545"/>
                  </a:lnTo>
                  <a:lnTo>
                    <a:pt x="1025" y="569"/>
                  </a:lnTo>
                  <a:lnTo>
                    <a:pt x="1017" y="596"/>
                  </a:lnTo>
                  <a:lnTo>
                    <a:pt x="1017" y="596"/>
                  </a:lnTo>
                  <a:lnTo>
                    <a:pt x="1019" y="602"/>
                  </a:lnTo>
                  <a:lnTo>
                    <a:pt x="1022" y="611"/>
                  </a:lnTo>
                  <a:lnTo>
                    <a:pt x="1026" y="621"/>
                  </a:lnTo>
                  <a:lnTo>
                    <a:pt x="1029" y="631"/>
                  </a:lnTo>
                  <a:lnTo>
                    <a:pt x="1029" y="631"/>
                  </a:lnTo>
                  <a:lnTo>
                    <a:pt x="1033" y="627"/>
                  </a:lnTo>
                  <a:lnTo>
                    <a:pt x="1037" y="623"/>
                  </a:lnTo>
                  <a:lnTo>
                    <a:pt x="1043" y="613"/>
                  </a:lnTo>
                  <a:lnTo>
                    <a:pt x="1048" y="602"/>
                  </a:lnTo>
                  <a:lnTo>
                    <a:pt x="1051" y="592"/>
                  </a:lnTo>
                  <a:lnTo>
                    <a:pt x="1056" y="568"/>
                  </a:lnTo>
                  <a:lnTo>
                    <a:pt x="1059" y="557"/>
                  </a:lnTo>
                  <a:lnTo>
                    <a:pt x="1062" y="546"/>
                  </a:lnTo>
                  <a:lnTo>
                    <a:pt x="1062" y="546"/>
                  </a:lnTo>
                  <a:lnTo>
                    <a:pt x="1066" y="536"/>
                  </a:lnTo>
                  <a:lnTo>
                    <a:pt x="1072" y="526"/>
                  </a:lnTo>
                  <a:lnTo>
                    <a:pt x="1077" y="517"/>
                  </a:lnTo>
                  <a:lnTo>
                    <a:pt x="1081" y="507"/>
                  </a:lnTo>
                  <a:lnTo>
                    <a:pt x="1081" y="507"/>
                  </a:lnTo>
                  <a:lnTo>
                    <a:pt x="1119" y="389"/>
                  </a:lnTo>
                  <a:lnTo>
                    <a:pt x="1155" y="270"/>
                  </a:lnTo>
                  <a:lnTo>
                    <a:pt x="1175" y="212"/>
                  </a:lnTo>
                  <a:lnTo>
                    <a:pt x="1195" y="154"/>
                  </a:lnTo>
                  <a:lnTo>
                    <a:pt x="1216" y="97"/>
                  </a:lnTo>
                  <a:lnTo>
                    <a:pt x="1239" y="40"/>
                  </a:lnTo>
                  <a:lnTo>
                    <a:pt x="1239" y="40"/>
                  </a:lnTo>
                  <a:lnTo>
                    <a:pt x="1239" y="33"/>
                  </a:lnTo>
                  <a:lnTo>
                    <a:pt x="1239" y="33"/>
                  </a:lnTo>
                  <a:lnTo>
                    <a:pt x="1234" y="32"/>
                  </a:lnTo>
                  <a:lnTo>
                    <a:pt x="1232" y="31"/>
                  </a:lnTo>
                  <a:lnTo>
                    <a:pt x="1230" y="31"/>
                  </a:lnTo>
                  <a:lnTo>
                    <a:pt x="1227" y="33"/>
                  </a:lnTo>
                  <a:lnTo>
                    <a:pt x="1227" y="33"/>
                  </a:lnTo>
                  <a:close/>
                  <a:moveTo>
                    <a:pt x="325" y="1856"/>
                  </a:moveTo>
                  <a:lnTo>
                    <a:pt x="325" y="1856"/>
                  </a:lnTo>
                  <a:lnTo>
                    <a:pt x="330" y="1856"/>
                  </a:lnTo>
                  <a:lnTo>
                    <a:pt x="334" y="1857"/>
                  </a:lnTo>
                  <a:lnTo>
                    <a:pt x="340" y="1859"/>
                  </a:lnTo>
                  <a:lnTo>
                    <a:pt x="346" y="1863"/>
                  </a:lnTo>
                  <a:lnTo>
                    <a:pt x="352" y="1865"/>
                  </a:lnTo>
                  <a:lnTo>
                    <a:pt x="352" y="1865"/>
                  </a:lnTo>
                  <a:lnTo>
                    <a:pt x="356" y="1859"/>
                  </a:lnTo>
                  <a:lnTo>
                    <a:pt x="360" y="1855"/>
                  </a:lnTo>
                  <a:lnTo>
                    <a:pt x="365" y="1851"/>
                  </a:lnTo>
                  <a:lnTo>
                    <a:pt x="370" y="1849"/>
                  </a:lnTo>
                  <a:lnTo>
                    <a:pt x="376" y="1847"/>
                  </a:lnTo>
                  <a:lnTo>
                    <a:pt x="381" y="1844"/>
                  </a:lnTo>
                  <a:lnTo>
                    <a:pt x="393" y="1842"/>
                  </a:lnTo>
                  <a:lnTo>
                    <a:pt x="406" y="1841"/>
                  </a:lnTo>
                  <a:lnTo>
                    <a:pt x="416" y="1839"/>
                  </a:lnTo>
                  <a:lnTo>
                    <a:pt x="426" y="1837"/>
                  </a:lnTo>
                  <a:lnTo>
                    <a:pt x="429" y="1835"/>
                  </a:lnTo>
                  <a:lnTo>
                    <a:pt x="432" y="1832"/>
                  </a:lnTo>
                  <a:lnTo>
                    <a:pt x="432" y="1832"/>
                  </a:lnTo>
                  <a:lnTo>
                    <a:pt x="420" y="1829"/>
                  </a:lnTo>
                  <a:lnTo>
                    <a:pt x="407" y="1828"/>
                  </a:lnTo>
                  <a:lnTo>
                    <a:pt x="392" y="1828"/>
                  </a:lnTo>
                  <a:lnTo>
                    <a:pt x="377" y="1830"/>
                  </a:lnTo>
                  <a:lnTo>
                    <a:pt x="362" y="1835"/>
                  </a:lnTo>
                  <a:lnTo>
                    <a:pt x="348" y="1840"/>
                  </a:lnTo>
                  <a:lnTo>
                    <a:pt x="336" y="1848"/>
                  </a:lnTo>
                  <a:lnTo>
                    <a:pt x="330" y="1852"/>
                  </a:lnTo>
                  <a:lnTo>
                    <a:pt x="325" y="1856"/>
                  </a:lnTo>
                  <a:lnTo>
                    <a:pt x="325" y="1856"/>
                  </a:lnTo>
                  <a:close/>
                  <a:moveTo>
                    <a:pt x="391" y="1856"/>
                  </a:moveTo>
                  <a:lnTo>
                    <a:pt x="391" y="1856"/>
                  </a:lnTo>
                  <a:lnTo>
                    <a:pt x="365" y="1874"/>
                  </a:lnTo>
                  <a:lnTo>
                    <a:pt x="352" y="1884"/>
                  </a:lnTo>
                  <a:lnTo>
                    <a:pt x="347" y="1889"/>
                  </a:lnTo>
                  <a:lnTo>
                    <a:pt x="341" y="1895"/>
                  </a:lnTo>
                  <a:lnTo>
                    <a:pt x="341" y="1895"/>
                  </a:lnTo>
                  <a:lnTo>
                    <a:pt x="361" y="1889"/>
                  </a:lnTo>
                  <a:lnTo>
                    <a:pt x="382" y="1884"/>
                  </a:lnTo>
                  <a:lnTo>
                    <a:pt x="432" y="1873"/>
                  </a:lnTo>
                  <a:lnTo>
                    <a:pt x="432" y="1873"/>
                  </a:lnTo>
                  <a:lnTo>
                    <a:pt x="432" y="1863"/>
                  </a:lnTo>
                  <a:lnTo>
                    <a:pt x="432" y="1863"/>
                  </a:lnTo>
                  <a:lnTo>
                    <a:pt x="426" y="1863"/>
                  </a:lnTo>
                  <a:lnTo>
                    <a:pt x="421" y="1863"/>
                  </a:lnTo>
                  <a:lnTo>
                    <a:pt x="411" y="1859"/>
                  </a:lnTo>
                  <a:lnTo>
                    <a:pt x="402" y="1857"/>
                  </a:lnTo>
                  <a:lnTo>
                    <a:pt x="397" y="1856"/>
                  </a:lnTo>
                  <a:lnTo>
                    <a:pt x="391" y="1856"/>
                  </a:lnTo>
                  <a:lnTo>
                    <a:pt x="391" y="1856"/>
                  </a:lnTo>
                  <a:close/>
                  <a:moveTo>
                    <a:pt x="416" y="1782"/>
                  </a:moveTo>
                  <a:lnTo>
                    <a:pt x="416" y="1782"/>
                  </a:lnTo>
                  <a:lnTo>
                    <a:pt x="401" y="1781"/>
                  </a:lnTo>
                  <a:lnTo>
                    <a:pt x="396" y="1781"/>
                  </a:lnTo>
                  <a:lnTo>
                    <a:pt x="389" y="1782"/>
                  </a:lnTo>
                  <a:lnTo>
                    <a:pt x="389" y="1782"/>
                  </a:lnTo>
                  <a:lnTo>
                    <a:pt x="385" y="1776"/>
                  </a:lnTo>
                  <a:lnTo>
                    <a:pt x="382" y="1772"/>
                  </a:lnTo>
                  <a:lnTo>
                    <a:pt x="378" y="1768"/>
                  </a:lnTo>
                  <a:lnTo>
                    <a:pt x="374" y="1766"/>
                  </a:lnTo>
                  <a:lnTo>
                    <a:pt x="369" y="1765"/>
                  </a:lnTo>
                  <a:lnTo>
                    <a:pt x="364" y="1766"/>
                  </a:lnTo>
                  <a:lnTo>
                    <a:pt x="360" y="1767"/>
                  </a:lnTo>
                  <a:lnTo>
                    <a:pt x="354" y="1769"/>
                  </a:lnTo>
                  <a:lnTo>
                    <a:pt x="345" y="1775"/>
                  </a:lnTo>
                  <a:lnTo>
                    <a:pt x="335" y="1781"/>
                  </a:lnTo>
                  <a:lnTo>
                    <a:pt x="319" y="1796"/>
                  </a:lnTo>
                  <a:lnTo>
                    <a:pt x="319" y="1796"/>
                  </a:lnTo>
                  <a:lnTo>
                    <a:pt x="321" y="1799"/>
                  </a:lnTo>
                  <a:lnTo>
                    <a:pt x="322" y="1803"/>
                  </a:lnTo>
                  <a:lnTo>
                    <a:pt x="323" y="1811"/>
                  </a:lnTo>
                  <a:lnTo>
                    <a:pt x="325" y="1819"/>
                  </a:lnTo>
                  <a:lnTo>
                    <a:pt x="328" y="1822"/>
                  </a:lnTo>
                  <a:lnTo>
                    <a:pt x="331" y="1823"/>
                  </a:lnTo>
                  <a:lnTo>
                    <a:pt x="331" y="1823"/>
                  </a:lnTo>
                  <a:lnTo>
                    <a:pt x="335" y="1819"/>
                  </a:lnTo>
                  <a:lnTo>
                    <a:pt x="340" y="1814"/>
                  </a:lnTo>
                  <a:lnTo>
                    <a:pt x="347" y="1811"/>
                  </a:lnTo>
                  <a:lnTo>
                    <a:pt x="353" y="1808"/>
                  </a:lnTo>
                  <a:lnTo>
                    <a:pt x="368" y="1806"/>
                  </a:lnTo>
                  <a:lnTo>
                    <a:pt x="382" y="1804"/>
                  </a:lnTo>
                  <a:lnTo>
                    <a:pt x="395" y="1802"/>
                  </a:lnTo>
                  <a:lnTo>
                    <a:pt x="401" y="1800"/>
                  </a:lnTo>
                  <a:lnTo>
                    <a:pt x="406" y="1798"/>
                  </a:lnTo>
                  <a:lnTo>
                    <a:pt x="410" y="1795"/>
                  </a:lnTo>
                  <a:lnTo>
                    <a:pt x="413" y="1792"/>
                  </a:lnTo>
                  <a:lnTo>
                    <a:pt x="415" y="1788"/>
                  </a:lnTo>
                  <a:lnTo>
                    <a:pt x="416" y="1782"/>
                  </a:lnTo>
                  <a:lnTo>
                    <a:pt x="416" y="1782"/>
                  </a:lnTo>
                  <a:close/>
                  <a:moveTo>
                    <a:pt x="366" y="1713"/>
                  </a:moveTo>
                  <a:lnTo>
                    <a:pt x="366" y="1713"/>
                  </a:lnTo>
                  <a:lnTo>
                    <a:pt x="355" y="1717"/>
                  </a:lnTo>
                  <a:lnTo>
                    <a:pt x="346" y="1721"/>
                  </a:lnTo>
                  <a:lnTo>
                    <a:pt x="328" y="1732"/>
                  </a:lnTo>
                  <a:lnTo>
                    <a:pt x="309" y="1742"/>
                  </a:lnTo>
                  <a:lnTo>
                    <a:pt x="299" y="1747"/>
                  </a:lnTo>
                  <a:lnTo>
                    <a:pt x="286" y="1751"/>
                  </a:lnTo>
                  <a:lnTo>
                    <a:pt x="286" y="1751"/>
                  </a:lnTo>
                  <a:lnTo>
                    <a:pt x="287" y="1760"/>
                  </a:lnTo>
                  <a:lnTo>
                    <a:pt x="290" y="1766"/>
                  </a:lnTo>
                  <a:lnTo>
                    <a:pt x="293" y="1772"/>
                  </a:lnTo>
                  <a:lnTo>
                    <a:pt x="298" y="1777"/>
                  </a:lnTo>
                  <a:lnTo>
                    <a:pt x="298" y="1777"/>
                  </a:lnTo>
                  <a:lnTo>
                    <a:pt x="308" y="1772"/>
                  </a:lnTo>
                  <a:lnTo>
                    <a:pt x="319" y="1765"/>
                  </a:lnTo>
                  <a:lnTo>
                    <a:pt x="338" y="1752"/>
                  </a:lnTo>
                  <a:lnTo>
                    <a:pt x="349" y="1747"/>
                  </a:lnTo>
                  <a:lnTo>
                    <a:pt x="361" y="1744"/>
                  </a:lnTo>
                  <a:lnTo>
                    <a:pt x="366" y="1743"/>
                  </a:lnTo>
                  <a:lnTo>
                    <a:pt x="374" y="1742"/>
                  </a:lnTo>
                  <a:lnTo>
                    <a:pt x="381" y="1743"/>
                  </a:lnTo>
                  <a:lnTo>
                    <a:pt x="389" y="1744"/>
                  </a:lnTo>
                  <a:lnTo>
                    <a:pt x="389" y="1744"/>
                  </a:lnTo>
                  <a:lnTo>
                    <a:pt x="391" y="1741"/>
                  </a:lnTo>
                  <a:lnTo>
                    <a:pt x="394" y="1738"/>
                  </a:lnTo>
                  <a:lnTo>
                    <a:pt x="399" y="1735"/>
                  </a:lnTo>
                  <a:lnTo>
                    <a:pt x="399" y="1735"/>
                  </a:lnTo>
                  <a:lnTo>
                    <a:pt x="399" y="1721"/>
                  </a:lnTo>
                  <a:lnTo>
                    <a:pt x="399" y="1721"/>
                  </a:lnTo>
                  <a:lnTo>
                    <a:pt x="382" y="1718"/>
                  </a:lnTo>
                  <a:lnTo>
                    <a:pt x="374" y="1716"/>
                  </a:lnTo>
                  <a:lnTo>
                    <a:pt x="366" y="1713"/>
                  </a:lnTo>
                  <a:lnTo>
                    <a:pt x="366" y="1713"/>
                  </a:lnTo>
                  <a:close/>
                  <a:moveTo>
                    <a:pt x="391" y="1672"/>
                  </a:moveTo>
                  <a:lnTo>
                    <a:pt x="391" y="1672"/>
                  </a:lnTo>
                  <a:lnTo>
                    <a:pt x="389" y="1671"/>
                  </a:lnTo>
                  <a:lnTo>
                    <a:pt x="386" y="1668"/>
                  </a:lnTo>
                  <a:lnTo>
                    <a:pt x="385" y="1664"/>
                  </a:lnTo>
                  <a:lnTo>
                    <a:pt x="385" y="1660"/>
                  </a:lnTo>
                  <a:lnTo>
                    <a:pt x="385" y="1660"/>
                  </a:lnTo>
                  <a:lnTo>
                    <a:pt x="376" y="1659"/>
                  </a:lnTo>
                  <a:lnTo>
                    <a:pt x="366" y="1659"/>
                  </a:lnTo>
                  <a:lnTo>
                    <a:pt x="356" y="1660"/>
                  </a:lnTo>
                  <a:lnTo>
                    <a:pt x="348" y="1662"/>
                  </a:lnTo>
                  <a:lnTo>
                    <a:pt x="339" y="1664"/>
                  </a:lnTo>
                  <a:lnTo>
                    <a:pt x="331" y="1668"/>
                  </a:lnTo>
                  <a:lnTo>
                    <a:pt x="323" y="1672"/>
                  </a:lnTo>
                  <a:lnTo>
                    <a:pt x="316" y="1676"/>
                  </a:lnTo>
                  <a:lnTo>
                    <a:pt x="308" y="1682"/>
                  </a:lnTo>
                  <a:lnTo>
                    <a:pt x="303" y="1687"/>
                  </a:lnTo>
                  <a:lnTo>
                    <a:pt x="298" y="1693"/>
                  </a:lnTo>
                  <a:lnTo>
                    <a:pt x="292" y="1699"/>
                  </a:lnTo>
                  <a:lnTo>
                    <a:pt x="289" y="1705"/>
                  </a:lnTo>
                  <a:lnTo>
                    <a:pt x="286" y="1712"/>
                  </a:lnTo>
                  <a:lnTo>
                    <a:pt x="285" y="1718"/>
                  </a:lnTo>
                  <a:lnTo>
                    <a:pt x="284" y="1724"/>
                  </a:lnTo>
                  <a:lnTo>
                    <a:pt x="284" y="1724"/>
                  </a:lnTo>
                  <a:lnTo>
                    <a:pt x="310" y="1713"/>
                  </a:lnTo>
                  <a:lnTo>
                    <a:pt x="339" y="1701"/>
                  </a:lnTo>
                  <a:lnTo>
                    <a:pt x="354" y="1694"/>
                  </a:lnTo>
                  <a:lnTo>
                    <a:pt x="367" y="1688"/>
                  </a:lnTo>
                  <a:lnTo>
                    <a:pt x="380" y="1681"/>
                  </a:lnTo>
                  <a:lnTo>
                    <a:pt x="391" y="1672"/>
                  </a:lnTo>
                  <a:lnTo>
                    <a:pt x="391" y="1672"/>
                  </a:lnTo>
                  <a:close/>
                  <a:moveTo>
                    <a:pt x="361" y="1606"/>
                  </a:moveTo>
                  <a:lnTo>
                    <a:pt x="361" y="1606"/>
                  </a:lnTo>
                  <a:lnTo>
                    <a:pt x="349" y="1607"/>
                  </a:lnTo>
                  <a:lnTo>
                    <a:pt x="338" y="1609"/>
                  </a:lnTo>
                  <a:lnTo>
                    <a:pt x="326" y="1612"/>
                  </a:lnTo>
                  <a:lnTo>
                    <a:pt x="317" y="1616"/>
                  </a:lnTo>
                  <a:lnTo>
                    <a:pt x="295" y="1626"/>
                  </a:lnTo>
                  <a:lnTo>
                    <a:pt x="275" y="1636"/>
                  </a:lnTo>
                  <a:lnTo>
                    <a:pt x="275" y="1636"/>
                  </a:lnTo>
                  <a:lnTo>
                    <a:pt x="276" y="1646"/>
                  </a:lnTo>
                  <a:lnTo>
                    <a:pt x="276" y="1656"/>
                  </a:lnTo>
                  <a:lnTo>
                    <a:pt x="278" y="1660"/>
                  </a:lnTo>
                  <a:lnTo>
                    <a:pt x="280" y="1664"/>
                  </a:lnTo>
                  <a:lnTo>
                    <a:pt x="284" y="1667"/>
                  </a:lnTo>
                  <a:lnTo>
                    <a:pt x="289" y="1669"/>
                  </a:lnTo>
                  <a:lnTo>
                    <a:pt x="289" y="1669"/>
                  </a:lnTo>
                  <a:lnTo>
                    <a:pt x="293" y="1664"/>
                  </a:lnTo>
                  <a:lnTo>
                    <a:pt x="299" y="1660"/>
                  </a:lnTo>
                  <a:lnTo>
                    <a:pt x="309" y="1653"/>
                  </a:lnTo>
                  <a:lnTo>
                    <a:pt x="322" y="1647"/>
                  </a:lnTo>
                  <a:lnTo>
                    <a:pt x="335" y="1642"/>
                  </a:lnTo>
                  <a:lnTo>
                    <a:pt x="348" y="1638"/>
                  </a:lnTo>
                  <a:lnTo>
                    <a:pt x="360" y="1632"/>
                  </a:lnTo>
                  <a:lnTo>
                    <a:pt x="365" y="1629"/>
                  </a:lnTo>
                  <a:lnTo>
                    <a:pt x="370" y="1625"/>
                  </a:lnTo>
                  <a:lnTo>
                    <a:pt x="374" y="1621"/>
                  </a:lnTo>
                  <a:lnTo>
                    <a:pt x="378" y="1616"/>
                  </a:lnTo>
                  <a:lnTo>
                    <a:pt x="378" y="1616"/>
                  </a:lnTo>
                  <a:lnTo>
                    <a:pt x="375" y="1616"/>
                  </a:lnTo>
                  <a:lnTo>
                    <a:pt x="371" y="1615"/>
                  </a:lnTo>
                  <a:lnTo>
                    <a:pt x="368" y="1611"/>
                  </a:lnTo>
                  <a:lnTo>
                    <a:pt x="366" y="1608"/>
                  </a:lnTo>
                  <a:lnTo>
                    <a:pt x="364" y="1606"/>
                  </a:lnTo>
                  <a:lnTo>
                    <a:pt x="361" y="1606"/>
                  </a:lnTo>
                  <a:lnTo>
                    <a:pt x="361" y="1606"/>
                  </a:lnTo>
                  <a:close/>
                  <a:moveTo>
                    <a:pt x="264" y="1595"/>
                  </a:moveTo>
                  <a:lnTo>
                    <a:pt x="264" y="1595"/>
                  </a:lnTo>
                  <a:lnTo>
                    <a:pt x="264" y="1597"/>
                  </a:lnTo>
                  <a:lnTo>
                    <a:pt x="265" y="1600"/>
                  </a:lnTo>
                  <a:lnTo>
                    <a:pt x="269" y="1602"/>
                  </a:lnTo>
                  <a:lnTo>
                    <a:pt x="272" y="1605"/>
                  </a:lnTo>
                  <a:lnTo>
                    <a:pt x="274" y="1607"/>
                  </a:lnTo>
                  <a:lnTo>
                    <a:pt x="275" y="1608"/>
                  </a:lnTo>
                  <a:lnTo>
                    <a:pt x="275" y="1608"/>
                  </a:lnTo>
                  <a:lnTo>
                    <a:pt x="286" y="1602"/>
                  </a:lnTo>
                  <a:lnTo>
                    <a:pt x="299" y="1598"/>
                  </a:lnTo>
                  <a:lnTo>
                    <a:pt x="310" y="1594"/>
                  </a:lnTo>
                  <a:lnTo>
                    <a:pt x="323" y="1590"/>
                  </a:lnTo>
                  <a:lnTo>
                    <a:pt x="334" y="1584"/>
                  </a:lnTo>
                  <a:lnTo>
                    <a:pt x="339" y="1581"/>
                  </a:lnTo>
                  <a:lnTo>
                    <a:pt x="344" y="1577"/>
                  </a:lnTo>
                  <a:lnTo>
                    <a:pt x="348" y="1572"/>
                  </a:lnTo>
                  <a:lnTo>
                    <a:pt x="351" y="1568"/>
                  </a:lnTo>
                  <a:lnTo>
                    <a:pt x="353" y="1562"/>
                  </a:lnTo>
                  <a:lnTo>
                    <a:pt x="355" y="1555"/>
                  </a:lnTo>
                  <a:lnTo>
                    <a:pt x="355" y="1555"/>
                  </a:lnTo>
                  <a:lnTo>
                    <a:pt x="349" y="1554"/>
                  </a:lnTo>
                  <a:lnTo>
                    <a:pt x="341" y="1553"/>
                  </a:lnTo>
                  <a:lnTo>
                    <a:pt x="335" y="1553"/>
                  </a:lnTo>
                  <a:lnTo>
                    <a:pt x="329" y="1554"/>
                  </a:lnTo>
                  <a:lnTo>
                    <a:pt x="322" y="1555"/>
                  </a:lnTo>
                  <a:lnTo>
                    <a:pt x="317" y="1558"/>
                  </a:lnTo>
                  <a:lnTo>
                    <a:pt x="305" y="1564"/>
                  </a:lnTo>
                  <a:lnTo>
                    <a:pt x="294" y="1571"/>
                  </a:lnTo>
                  <a:lnTo>
                    <a:pt x="284" y="1579"/>
                  </a:lnTo>
                  <a:lnTo>
                    <a:pt x="264" y="1595"/>
                  </a:lnTo>
                  <a:lnTo>
                    <a:pt x="264" y="1595"/>
                  </a:lnTo>
                  <a:close/>
                  <a:moveTo>
                    <a:pt x="341" y="1506"/>
                  </a:moveTo>
                  <a:lnTo>
                    <a:pt x="341" y="1506"/>
                  </a:lnTo>
                  <a:lnTo>
                    <a:pt x="335" y="1509"/>
                  </a:lnTo>
                  <a:lnTo>
                    <a:pt x="330" y="1510"/>
                  </a:lnTo>
                  <a:lnTo>
                    <a:pt x="323" y="1510"/>
                  </a:lnTo>
                  <a:lnTo>
                    <a:pt x="318" y="1509"/>
                  </a:lnTo>
                  <a:lnTo>
                    <a:pt x="311" y="1507"/>
                  </a:lnTo>
                  <a:lnTo>
                    <a:pt x="306" y="1505"/>
                  </a:lnTo>
                  <a:lnTo>
                    <a:pt x="298" y="1497"/>
                  </a:lnTo>
                  <a:lnTo>
                    <a:pt x="298" y="1497"/>
                  </a:lnTo>
                  <a:lnTo>
                    <a:pt x="294" y="1504"/>
                  </a:lnTo>
                  <a:lnTo>
                    <a:pt x="290" y="1508"/>
                  </a:lnTo>
                  <a:lnTo>
                    <a:pt x="284" y="1511"/>
                  </a:lnTo>
                  <a:lnTo>
                    <a:pt x="278" y="1515"/>
                  </a:lnTo>
                  <a:lnTo>
                    <a:pt x="264" y="1519"/>
                  </a:lnTo>
                  <a:lnTo>
                    <a:pt x="259" y="1522"/>
                  </a:lnTo>
                  <a:lnTo>
                    <a:pt x="254" y="1525"/>
                  </a:lnTo>
                  <a:lnTo>
                    <a:pt x="254" y="1525"/>
                  </a:lnTo>
                  <a:lnTo>
                    <a:pt x="255" y="1532"/>
                  </a:lnTo>
                  <a:lnTo>
                    <a:pt x="254" y="1537"/>
                  </a:lnTo>
                  <a:lnTo>
                    <a:pt x="253" y="1542"/>
                  </a:lnTo>
                  <a:lnTo>
                    <a:pt x="251" y="1547"/>
                  </a:lnTo>
                  <a:lnTo>
                    <a:pt x="246" y="1556"/>
                  </a:lnTo>
                  <a:lnTo>
                    <a:pt x="244" y="1562"/>
                  </a:lnTo>
                  <a:lnTo>
                    <a:pt x="242" y="1567"/>
                  </a:lnTo>
                  <a:lnTo>
                    <a:pt x="242" y="1567"/>
                  </a:lnTo>
                  <a:lnTo>
                    <a:pt x="248" y="1568"/>
                  </a:lnTo>
                  <a:lnTo>
                    <a:pt x="255" y="1568"/>
                  </a:lnTo>
                  <a:lnTo>
                    <a:pt x="260" y="1567"/>
                  </a:lnTo>
                  <a:lnTo>
                    <a:pt x="266" y="1565"/>
                  </a:lnTo>
                  <a:lnTo>
                    <a:pt x="272" y="1562"/>
                  </a:lnTo>
                  <a:lnTo>
                    <a:pt x="277" y="1558"/>
                  </a:lnTo>
                  <a:lnTo>
                    <a:pt x="287" y="1550"/>
                  </a:lnTo>
                  <a:lnTo>
                    <a:pt x="298" y="1541"/>
                  </a:lnTo>
                  <a:lnTo>
                    <a:pt x="307" y="1534"/>
                  </a:lnTo>
                  <a:lnTo>
                    <a:pt x="313" y="1532"/>
                  </a:lnTo>
                  <a:lnTo>
                    <a:pt x="319" y="1531"/>
                  </a:lnTo>
                  <a:lnTo>
                    <a:pt x="324" y="1530"/>
                  </a:lnTo>
                  <a:lnTo>
                    <a:pt x="331" y="1531"/>
                  </a:lnTo>
                  <a:lnTo>
                    <a:pt x="331" y="1531"/>
                  </a:lnTo>
                  <a:lnTo>
                    <a:pt x="331" y="1526"/>
                  </a:lnTo>
                  <a:lnTo>
                    <a:pt x="332" y="1524"/>
                  </a:lnTo>
                  <a:lnTo>
                    <a:pt x="335" y="1523"/>
                  </a:lnTo>
                  <a:lnTo>
                    <a:pt x="338" y="1522"/>
                  </a:lnTo>
                  <a:lnTo>
                    <a:pt x="341" y="1522"/>
                  </a:lnTo>
                  <a:lnTo>
                    <a:pt x="345" y="1522"/>
                  </a:lnTo>
                  <a:lnTo>
                    <a:pt x="347" y="1520"/>
                  </a:lnTo>
                  <a:lnTo>
                    <a:pt x="347" y="1517"/>
                  </a:lnTo>
                  <a:lnTo>
                    <a:pt x="347" y="1517"/>
                  </a:lnTo>
                  <a:lnTo>
                    <a:pt x="346" y="1517"/>
                  </a:lnTo>
                  <a:lnTo>
                    <a:pt x="345" y="1516"/>
                  </a:lnTo>
                  <a:lnTo>
                    <a:pt x="344" y="1512"/>
                  </a:lnTo>
                  <a:lnTo>
                    <a:pt x="344" y="1508"/>
                  </a:lnTo>
                  <a:lnTo>
                    <a:pt x="342" y="1507"/>
                  </a:lnTo>
                  <a:lnTo>
                    <a:pt x="341" y="1506"/>
                  </a:lnTo>
                  <a:lnTo>
                    <a:pt x="341" y="1506"/>
                  </a:lnTo>
                  <a:close/>
                  <a:moveTo>
                    <a:pt x="254" y="1492"/>
                  </a:moveTo>
                  <a:lnTo>
                    <a:pt x="254" y="1492"/>
                  </a:lnTo>
                  <a:lnTo>
                    <a:pt x="258" y="1492"/>
                  </a:lnTo>
                  <a:lnTo>
                    <a:pt x="263" y="1491"/>
                  </a:lnTo>
                  <a:lnTo>
                    <a:pt x="273" y="1487"/>
                  </a:lnTo>
                  <a:lnTo>
                    <a:pt x="292" y="1473"/>
                  </a:lnTo>
                  <a:lnTo>
                    <a:pt x="302" y="1467"/>
                  </a:lnTo>
                  <a:lnTo>
                    <a:pt x="307" y="1465"/>
                  </a:lnTo>
                  <a:lnTo>
                    <a:pt x="313" y="1464"/>
                  </a:lnTo>
                  <a:lnTo>
                    <a:pt x="318" y="1464"/>
                  </a:lnTo>
                  <a:lnTo>
                    <a:pt x="322" y="1466"/>
                  </a:lnTo>
                  <a:lnTo>
                    <a:pt x="328" y="1469"/>
                  </a:lnTo>
                  <a:lnTo>
                    <a:pt x="333" y="1473"/>
                  </a:lnTo>
                  <a:lnTo>
                    <a:pt x="333" y="1473"/>
                  </a:lnTo>
                  <a:lnTo>
                    <a:pt x="334" y="1471"/>
                  </a:lnTo>
                  <a:lnTo>
                    <a:pt x="336" y="1471"/>
                  </a:lnTo>
                  <a:lnTo>
                    <a:pt x="341" y="1471"/>
                  </a:lnTo>
                  <a:lnTo>
                    <a:pt x="341" y="1471"/>
                  </a:lnTo>
                  <a:lnTo>
                    <a:pt x="337" y="1461"/>
                  </a:lnTo>
                  <a:lnTo>
                    <a:pt x="333" y="1455"/>
                  </a:lnTo>
                  <a:lnTo>
                    <a:pt x="328" y="1450"/>
                  </a:lnTo>
                  <a:lnTo>
                    <a:pt x="322" y="1447"/>
                  </a:lnTo>
                  <a:lnTo>
                    <a:pt x="316" y="1445"/>
                  </a:lnTo>
                  <a:lnTo>
                    <a:pt x="309" y="1445"/>
                  </a:lnTo>
                  <a:lnTo>
                    <a:pt x="302" y="1446"/>
                  </a:lnTo>
                  <a:lnTo>
                    <a:pt x="295" y="1449"/>
                  </a:lnTo>
                  <a:lnTo>
                    <a:pt x="288" y="1452"/>
                  </a:lnTo>
                  <a:lnTo>
                    <a:pt x="281" y="1457"/>
                  </a:lnTo>
                  <a:lnTo>
                    <a:pt x="275" y="1461"/>
                  </a:lnTo>
                  <a:lnTo>
                    <a:pt x="270" y="1466"/>
                  </a:lnTo>
                  <a:lnTo>
                    <a:pt x="264" y="1473"/>
                  </a:lnTo>
                  <a:lnTo>
                    <a:pt x="260" y="1479"/>
                  </a:lnTo>
                  <a:lnTo>
                    <a:pt x="256" y="1486"/>
                  </a:lnTo>
                  <a:lnTo>
                    <a:pt x="254" y="1492"/>
                  </a:lnTo>
                  <a:lnTo>
                    <a:pt x="254" y="1492"/>
                  </a:lnTo>
                  <a:close/>
                  <a:moveTo>
                    <a:pt x="308" y="1399"/>
                  </a:moveTo>
                  <a:lnTo>
                    <a:pt x="308" y="1399"/>
                  </a:lnTo>
                  <a:lnTo>
                    <a:pt x="299" y="1399"/>
                  </a:lnTo>
                  <a:lnTo>
                    <a:pt x="288" y="1400"/>
                  </a:lnTo>
                  <a:lnTo>
                    <a:pt x="278" y="1402"/>
                  </a:lnTo>
                  <a:lnTo>
                    <a:pt x="270" y="1406"/>
                  </a:lnTo>
                  <a:lnTo>
                    <a:pt x="270" y="1406"/>
                  </a:lnTo>
                  <a:lnTo>
                    <a:pt x="264" y="1401"/>
                  </a:lnTo>
                  <a:lnTo>
                    <a:pt x="259" y="1396"/>
                  </a:lnTo>
                  <a:lnTo>
                    <a:pt x="259" y="1396"/>
                  </a:lnTo>
                  <a:lnTo>
                    <a:pt x="247" y="1409"/>
                  </a:lnTo>
                  <a:lnTo>
                    <a:pt x="242" y="1415"/>
                  </a:lnTo>
                  <a:lnTo>
                    <a:pt x="238" y="1423"/>
                  </a:lnTo>
                  <a:lnTo>
                    <a:pt x="234" y="1430"/>
                  </a:lnTo>
                  <a:lnTo>
                    <a:pt x="234" y="1433"/>
                  </a:lnTo>
                  <a:lnTo>
                    <a:pt x="234" y="1438"/>
                  </a:lnTo>
                  <a:lnTo>
                    <a:pt x="235" y="1441"/>
                  </a:lnTo>
                  <a:lnTo>
                    <a:pt x="238" y="1444"/>
                  </a:lnTo>
                  <a:lnTo>
                    <a:pt x="241" y="1447"/>
                  </a:lnTo>
                  <a:lnTo>
                    <a:pt x="245" y="1450"/>
                  </a:lnTo>
                  <a:lnTo>
                    <a:pt x="245" y="1450"/>
                  </a:lnTo>
                  <a:lnTo>
                    <a:pt x="254" y="1445"/>
                  </a:lnTo>
                  <a:lnTo>
                    <a:pt x="262" y="1439"/>
                  </a:lnTo>
                  <a:lnTo>
                    <a:pt x="279" y="1425"/>
                  </a:lnTo>
                  <a:lnTo>
                    <a:pt x="288" y="1417"/>
                  </a:lnTo>
                  <a:lnTo>
                    <a:pt x="296" y="1413"/>
                  </a:lnTo>
                  <a:lnTo>
                    <a:pt x="305" y="1410"/>
                  </a:lnTo>
                  <a:lnTo>
                    <a:pt x="309" y="1410"/>
                  </a:lnTo>
                  <a:lnTo>
                    <a:pt x="314" y="1410"/>
                  </a:lnTo>
                  <a:lnTo>
                    <a:pt x="314" y="1410"/>
                  </a:lnTo>
                  <a:lnTo>
                    <a:pt x="313" y="1409"/>
                  </a:lnTo>
                  <a:lnTo>
                    <a:pt x="311" y="1408"/>
                  </a:lnTo>
                  <a:lnTo>
                    <a:pt x="310" y="1404"/>
                  </a:lnTo>
                  <a:lnTo>
                    <a:pt x="310" y="1401"/>
                  </a:lnTo>
                  <a:lnTo>
                    <a:pt x="309" y="1399"/>
                  </a:lnTo>
                  <a:lnTo>
                    <a:pt x="308" y="1399"/>
                  </a:lnTo>
                  <a:lnTo>
                    <a:pt x="308" y="1399"/>
                  </a:lnTo>
                  <a:close/>
                  <a:moveTo>
                    <a:pt x="286" y="1338"/>
                  </a:moveTo>
                  <a:lnTo>
                    <a:pt x="286" y="1338"/>
                  </a:lnTo>
                  <a:lnTo>
                    <a:pt x="283" y="1341"/>
                  </a:lnTo>
                  <a:lnTo>
                    <a:pt x="279" y="1343"/>
                  </a:lnTo>
                  <a:lnTo>
                    <a:pt x="276" y="1344"/>
                  </a:lnTo>
                  <a:lnTo>
                    <a:pt x="272" y="1345"/>
                  </a:lnTo>
                  <a:lnTo>
                    <a:pt x="269" y="1345"/>
                  </a:lnTo>
                  <a:lnTo>
                    <a:pt x="264" y="1344"/>
                  </a:lnTo>
                  <a:lnTo>
                    <a:pt x="256" y="1340"/>
                  </a:lnTo>
                  <a:lnTo>
                    <a:pt x="256" y="1340"/>
                  </a:lnTo>
                  <a:lnTo>
                    <a:pt x="244" y="1346"/>
                  </a:lnTo>
                  <a:lnTo>
                    <a:pt x="239" y="1350"/>
                  </a:lnTo>
                  <a:lnTo>
                    <a:pt x="234" y="1354"/>
                  </a:lnTo>
                  <a:lnTo>
                    <a:pt x="234" y="1354"/>
                  </a:lnTo>
                  <a:lnTo>
                    <a:pt x="241" y="1354"/>
                  </a:lnTo>
                  <a:lnTo>
                    <a:pt x="243" y="1355"/>
                  </a:lnTo>
                  <a:lnTo>
                    <a:pt x="245" y="1357"/>
                  </a:lnTo>
                  <a:lnTo>
                    <a:pt x="245" y="1357"/>
                  </a:lnTo>
                  <a:lnTo>
                    <a:pt x="241" y="1360"/>
                  </a:lnTo>
                  <a:lnTo>
                    <a:pt x="235" y="1364"/>
                  </a:lnTo>
                  <a:lnTo>
                    <a:pt x="224" y="1369"/>
                  </a:lnTo>
                  <a:lnTo>
                    <a:pt x="218" y="1372"/>
                  </a:lnTo>
                  <a:lnTo>
                    <a:pt x="214" y="1375"/>
                  </a:lnTo>
                  <a:lnTo>
                    <a:pt x="211" y="1381"/>
                  </a:lnTo>
                  <a:lnTo>
                    <a:pt x="209" y="1387"/>
                  </a:lnTo>
                  <a:lnTo>
                    <a:pt x="209" y="1387"/>
                  </a:lnTo>
                  <a:lnTo>
                    <a:pt x="212" y="1391"/>
                  </a:lnTo>
                  <a:lnTo>
                    <a:pt x="215" y="1395"/>
                  </a:lnTo>
                  <a:lnTo>
                    <a:pt x="220" y="1397"/>
                  </a:lnTo>
                  <a:lnTo>
                    <a:pt x="226" y="1399"/>
                  </a:lnTo>
                  <a:lnTo>
                    <a:pt x="226" y="1399"/>
                  </a:lnTo>
                  <a:lnTo>
                    <a:pt x="232" y="1390"/>
                  </a:lnTo>
                  <a:lnTo>
                    <a:pt x="241" y="1385"/>
                  </a:lnTo>
                  <a:lnTo>
                    <a:pt x="249" y="1381"/>
                  </a:lnTo>
                  <a:lnTo>
                    <a:pt x="260" y="1379"/>
                  </a:lnTo>
                  <a:lnTo>
                    <a:pt x="281" y="1374"/>
                  </a:lnTo>
                  <a:lnTo>
                    <a:pt x="293" y="1371"/>
                  </a:lnTo>
                  <a:lnTo>
                    <a:pt x="306" y="1368"/>
                  </a:lnTo>
                  <a:lnTo>
                    <a:pt x="306" y="1368"/>
                  </a:lnTo>
                  <a:lnTo>
                    <a:pt x="305" y="1363"/>
                  </a:lnTo>
                  <a:lnTo>
                    <a:pt x="304" y="1357"/>
                  </a:lnTo>
                  <a:lnTo>
                    <a:pt x="303" y="1352"/>
                  </a:lnTo>
                  <a:lnTo>
                    <a:pt x="301" y="1348"/>
                  </a:lnTo>
                  <a:lnTo>
                    <a:pt x="298" y="1344"/>
                  </a:lnTo>
                  <a:lnTo>
                    <a:pt x="294" y="1342"/>
                  </a:lnTo>
                  <a:lnTo>
                    <a:pt x="291" y="1339"/>
                  </a:lnTo>
                  <a:lnTo>
                    <a:pt x="286" y="1338"/>
                  </a:lnTo>
                  <a:lnTo>
                    <a:pt x="286" y="1338"/>
                  </a:lnTo>
                  <a:close/>
                  <a:moveTo>
                    <a:pt x="275" y="1285"/>
                  </a:moveTo>
                  <a:lnTo>
                    <a:pt x="275" y="1285"/>
                  </a:lnTo>
                  <a:lnTo>
                    <a:pt x="243" y="1293"/>
                  </a:lnTo>
                  <a:lnTo>
                    <a:pt x="227" y="1297"/>
                  </a:lnTo>
                  <a:lnTo>
                    <a:pt x="212" y="1302"/>
                  </a:lnTo>
                  <a:lnTo>
                    <a:pt x="212" y="1302"/>
                  </a:lnTo>
                  <a:lnTo>
                    <a:pt x="209" y="1311"/>
                  </a:lnTo>
                  <a:lnTo>
                    <a:pt x="204" y="1322"/>
                  </a:lnTo>
                  <a:lnTo>
                    <a:pt x="203" y="1327"/>
                  </a:lnTo>
                  <a:lnTo>
                    <a:pt x="203" y="1333"/>
                  </a:lnTo>
                  <a:lnTo>
                    <a:pt x="204" y="1338"/>
                  </a:lnTo>
                  <a:lnTo>
                    <a:pt x="207" y="1343"/>
                  </a:lnTo>
                  <a:lnTo>
                    <a:pt x="207" y="1343"/>
                  </a:lnTo>
                  <a:lnTo>
                    <a:pt x="226" y="1335"/>
                  </a:lnTo>
                  <a:lnTo>
                    <a:pt x="248" y="1324"/>
                  </a:lnTo>
                  <a:lnTo>
                    <a:pt x="270" y="1311"/>
                  </a:lnTo>
                  <a:lnTo>
                    <a:pt x="280" y="1304"/>
                  </a:lnTo>
                  <a:lnTo>
                    <a:pt x="289" y="1296"/>
                  </a:lnTo>
                  <a:lnTo>
                    <a:pt x="289" y="1296"/>
                  </a:lnTo>
                  <a:lnTo>
                    <a:pt x="286" y="1296"/>
                  </a:lnTo>
                  <a:lnTo>
                    <a:pt x="284" y="1295"/>
                  </a:lnTo>
                  <a:lnTo>
                    <a:pt x="281" y="1292"/>
                  </a:lnTo>
                  <a:lnTo>
                    <a:pt x="278" y="1289"/>
                  </a:lnTo>
                  <a:lnTo>
                    <a:pt x="277" y="1287"/>
                  </a:lnTo>
                  <a:lnTo>
                    <a:pt x="275" y="1285"/>
                  </a:lnTo>
                  <a:lnTo>
                    <a:pt x="275" y="1285"/>
                  </a:lnTo>
                  <a:close/>
                  <a:moveTo>
                    <a:pt x="182" y="1263"/>
                  </a:moveTo>
                  <a:lnTo>
                    <a:pt x="182" y="1263"/>
                  </a:lnTo>
                  <a:lnTo>
                    <a:pt x="185" y="1268"/>
                  </a:lnTo>
                  <a:lnTo>
                    <a:pt x="189" y="1272"/>
                  </a:lnTo>
                  <a:lnTo>
                    <a:pt x="194" y="1273"/>
                  </a:lnTo>
                  <a:lnTo>
                    <a:pt x="198" y="1274"/>
                  </a:lnTo>
                  <a:lnTo>
                    <a:pt x="208" y="1275"/>
                  </a:lnTo>
                  <a:lnTo>
                    <a:pt x="212" y="1275"/>
                  </a:lnTo>
                  <a:lnTo>
                    <a:pt x="217" y="1277"/>
                  </a:lnTo>
                  <a:lnTo>
                    <a:pt x="217" y="1277"/>
                  </a:lnTo>
                  <a:lnTo>
                    <a:pt x="220" y="1274"/>
                  </a:lnTo>
                  <a:lnTo>
                    <a:pt x="225" y="1270"/>
                  </a:lnTo>
                  <a:lnTo>
                    <a:pt x="233" y="1265"/>
                  </a:lnTo>
                  <a:lnTo>
                    <a:pt x="241" y="1260"/>
                  </a:lnTo>
                  <a:lnTo>
                    <a:pt x="245" y="1257"/>
                  </a:lnTo>
                  <a:lnTo>
                    <a:pt x="247" y="1252"/>
                  </a:lnTo>
                  <a:lnTo>
                    <a:pt x="247" y="1252"/>
                  </a:lnTo>
                  <a:lnTo>
                    <a:pt x="251" y="1253"/>
                  </a:lnTo>
                  <a:lnTo>
                    <a:pt x="254" y="1253"/>
                  </a:lnTo>
                  <a:lnTo>
                    <a:pt x="257" y="1252"/>
                  </a:lnTo>
                  <a:lnTo>
                    <a:pt x="259" y="1251"/>
                  </a:lnTo>
                  <a:lnTo>
                    <a:pt x="264" y="1247"/>
                  </a:lnTo>
                  <a:lnTo>
                    <a:pt x="270" y="1242"/>
                  </a:lnTo>
                  <a:lnTo>
                    <a:pt x="270" y="1242"/>
                  </a:lnTo>
                  <a:lnTo>
                    <a:pt x="264" y="1235"/>
                  </a:lnTo>
                  <a:lnTo>
                    <a:pt x="258" y="1231"/>
                  </a:lnTo>
                  <a:lnTo>
                    <a:pt x="253" y="1228"/>
                  </a:lnTo>
                  <a:lnTo>
                    <a:pt x="246" y="1226"/>
                  </a:lnTo>
                  <a:lnTo>
                    <a:pt x="240" y="1224"/>
                  </a:lnTo>
                  <a:lnTo>
                    <a:pt x="234" y="1224"/>
                  </a:lnTo>
                  <a:lnTo>
                    <a:pt x="228" y="1226"/>
                  </a:lnTo>
                  <a:lnTo>
                    <a:pt x="223" y="1227"/>
                  </a:lnTo>
                  <a:lnTo>
                    <a:pt x="216" y="1230"/>
                  </a:lnTo>
                  <a:lnTo>
                    <a:pt x="211" y="1233"/>
                  </a:lnTo>
                  <a:lnTo>
                    <a:pt x="200" y="1242"/>
                  </a:lnTo>
                  <a:lnTo>
                    <a:pt x="190" y="1251"/>
                  </a:lnTo>
                  <a:lnTo>
                    <a:pt x="182" y="1263"/>
                  </a:lnTo>
                  <a:lnTo>
                    <a:pt x="182" y="1263"/>
                  </a:lnTo>
                  <a:close/>
                  <a:moveTo>
                    <a:pt x="209" y="1163"/>
                  </a:moveTo>
                  <a:lnTo>
                    <a:pt x="209" y="1163"/>
                  </a:lnTo>
                  <a:lnTo>
                    <a:pt x="200" y="1169"/>
                  </a:lnTo>
                  <a:lnTo>
                    <a:pt x="194" y="1175"/>
                  </a:lnTo>
                  <a:lnTo>
                    <a:pt x="188" y="1182"/>
                  </a:lnTo>
                  <a:lnTo>
                    <a:pt x="184" y="1188"/>
                  </a:lnTo>
                  <a:lnTo>
                    <a:pt x="175" y="1204"/>
                  </a:lnTo>
                  <a:lnTo>
                    <a:pt x="168" y="1222"/>
                  </a:lnTo>
                  <a:lnTo>
                    <a:pt x="168" y="1222"/>
                  </a:lnTo>
                  <a:lnTo>
                    <a:pt x="172" y="1223"/>
                  </a:lnTo>
                  <a:lnTo>
                    <a:pt x="174" y="1223"/>
                  </a:lnTo>
                  <a:lnTo>
                    <a:pt x="182" y="1228"/>
                  </a:lnTo>
                  <a:lnTo>
                    <a:pt x="182" y="1228"/>
                  </a:lnTo>
                  <a:lnTo>
                    <a:pt x="188" y="1221"/>
                  </a:lnTo>
                  <a:lnTo>
                    <a:pt x="197" y="1216"/>
                  </a:lnTo>
                  <a:lnTo>
                    <a:pt x="207" y="1211"/>
                  </a:lnTo>
                  <a:lnTo>
                    <a:pt x="215" y="1206"/>
                  </a:lnTo>
                  <a:lnTo>
                    <a:pt x="234" y="1198"/>
                  </a:lnTo>
                  <a:lnTo>
                    <a:pt x="254" y="1189"/>
                  </a:lnTo>
                  <a:lnTo>
                    <a:pt x="254" y="1189"/>
                  </a:lnTo>
                  <a:lnTo>
                    <a:pt x="251" y="1184"/>
                  </a:lnTo>
                  <a:lnTo>
                    <a:pt x="250" y="1178"/>
                  </a:lnTo>
                  <a:lnTo>
                    <a:pt x="247" y="1174"/>
                  </a:lnTo>
                  <a:lnTo>
                    <a:pt x="245" y="1171"/>
                  </a:lnTo>
                  <a:lnTo>
                    <a:pt x="241" y="1168"/>
                  </a:lnTo>
                  <a:lnTo>
                    <a:pt x="238" y="1166"/>
                  </a:lnTo>
                  <a:lnTo>
                    <a:pt x="228" y="1161"/>
                  </a:lnTo>
                  <a:lnTo>
                    <a:pt x="228" y="1161"/>
                  </a:lnTo>
                  <a:lnTo>
                    <a:pt x="222" y="1166"/>
                  </a:lnTo>
                  <a:lnTo>
                    <a:pt x="214" y="1170"/>
                  </a:lnTo>
                  <a:lnTo>
                    <a:pt x="212" y="1170"/>
                  </a:lnTo>
                  <a:lnTo>
                    <a:pt x="210" y="1170"/>
                  </a:lnTo>
                  <a:lnTo>
                    <a:pt x="209" y="1168"/>
                  </a:lnTo>
                  <a:lnTo>
                    <a:pt x="209" y="1163"/>
                  </a:lnTo>
                  <a:lnTo>
                    <a:pt x="209" y="1163"/>
                  </a:lnTo>
                  <a:close/>
                  <a:moveTo>
                    <a:pt x="154" y="1167"/>
                  </a:moveTo>
                  <a:lnTo>
                    <a:pt x="154" y="1167"/>
                  </a:lnTo>
                  <a:lnTo>
                    <a:pt x="165" y="1166"/>
                  </a:lnTo>
                  <a:lnTo>
                    <a:pt x="177" y="1162"/>
                  </a:lnTo>
                  <a:lnTo>
                    <a:pt x="187" y="1157"/>
                  </a:lnTo>
                  <a:lnTo>
                    <a:pt x="197" y="1151"/>
                  </a:lnTo>
                  <a:lnTo>
                    <a:pt x="205" y="1143"/>
                  </a:lnTo>
                  <a:lnTo>
                    <a:pt x="213" y="1134"/>
                  </a:lnTo>
                  <a:lnTo>
                    <a:pt x="220" y="1125"/>
                  </a:lnTo>
                  <a:lnTo>
                    <a:pt x="226" y="1114"/>
                  </a:lnTo>
                  <a:lnTo>
                    <a:pt x="226" y="1114"/>
                  </a:lnTo>
                  <a:lnTo>
                    <a:pt x="220" y="1113"/>
                  </a:lnTo>
                  <a:lnTo>
                    <a:pt x="214" y="1112"/>
                  </a:lnTo>
                  <a:lnTo>
                    <a:pt x="208" y="1113"/>
                  </a:lnTo>
                  <a:lnTo>
                    <a:pt x="201" y="1114"/>
                  </a:lnTo>
                  <a:lnTo>
                    <a:pt x="196" y="1116"/>
                  </a:lnTo>
                  <a:lnTo>
                    <a:pt x="189" y="1118"/>
                  </a:lnTo>
                  <a:lnTo>
                    <a:pt x="178" y="1125"/>
                  </a:lnTo>
                  <a:lnTo>
                    <a:pt x="168" y="1133"/>
                  </a:lnTo>
                  <a:lnTo>
                    <a:pt x="164" y="1139"/>
                  </a:lnTo>
                  <a:lnTo>
                    <a:pt x="159" y="1144"/>
                  </a:lnTo>
                  <a:lnTo>
                    <a:pt x="157" y="1149"/>
                  </a:lnTo>
                  <a:lnTo>
                    <a:pt x="155" y="1155"/>
                  </a:lnTo>
                  <a:lnTo>
                    <a:pt x="154" y="1161"/>
                  </a:lnTo>
                  <a:lnTo>
                    <a:pt x="154" y="1167"/>
                  </a:lnTo>
                  <a:lnTo>
                    <a:pt x="154" y="1167"/>
                  </a:lnTo>
                  <a:close/>
                  <a:moveTo>
                    <a:pt x="193" y="1079"/>
                  </a:moveTo>
                  <a:lnTo>
                    <a:pt x="193" y="1079"/>
                  </a:lnTo>
                  <a:lnTo>
                    <a:pt x="187" y="1075"/>
                  </a:lnTo>
                  <a:lnTo>
                    <a:pt x="184" y="1070"/>
                  </a:lnTo>
                  <a:lnTo>
                    <a:pt x="180" y="1067"/>
                  </a:lnTo>
                  <a:lnTo>
                    <a:pt x="177" y="1065"/>
                  </a:lnTo>
                  <a:lnTo>
                    <a:pt x="173" y="1065"/>
                  </a:lnTo>
                  <a:lnTo>
                    <a:pt x="173" y="1065"/>
                  </a:lnTo>
                  <a:lnTo>
                    <a:pt x="168" y="1070"/>
                  </a:lnTo>
                  <a:lnTo>
                    <a:pt x="160" y="1076"/>
                  </a:lnTo>
                  <a:lnTo>
                    <a:pt x="153" y="1082"/>
                  </a:lnTo>
                  <a:lnTo>
                    <a:pt x="147" y="1088"/>
                  </a:lnTo>
                  <a:lnTo>
                    <a:pt x="141" y="1096"/>
                  </a:lnTo>
                  <a:lnTo>
                    <a:pt x="140" y="1100"/>
                  </a:lnTo>
                  <a:lnTo>
                    <a:pt x="139" y="1103"/>
                  </a:lnTo>
                  <a:lnTo>
                    <a:pt x="139" y="1108"/>
                  </a:lnTo>
                  <a:lnTo>
                    <a:pt x="140" y="1111"/>
                  </a:lnTo>
                  <a:lnTo>
                    <a:pt x="142" y="1115"/>
                  </a:lnTo>
                  <a:lnTo>
                    <a:pt x="145" y="1119"/>
                  </a:lnTo>
                  <a:lnTo>
                    <a:pt x="145" y="1119"/>
                  </a:lnTo>
                  <a:lnTo>
                    <a:pt x="164" y="1109"/>
                  </a:lnTo>
                  <a:lnTo>
                    <a:pt x="181" y="1099"/>
                  </a:lnTo>
                  <a:lnTo>
                    <a:pt x="196" y="1090"/>
                  </a:lnTo>
                  <a:lnTo>
                    <a:pt x="204" y="1083"/>
                  </a:lnTo>
                  <a:lnTo>
                    <a:pt x="212" y="1076"/>
                  </a:lnTo>
                  <a:lnTo>
                    <a:pt x="212" y="1076"/>
                  </a:lnTo>
                  <a:lnTo>
                    <a:pt x="210" y="1073"/>
                  </a:lnTo>
                  <a:lnTo>
                    <a:pt x="207" y="1072"/>
                  </a:lnTo>
                  <a:lnTo>
                    <a:pt x="204" y="1072"/>
                  </a:lnTo>
                  <a:lnTo>
                    <a:pt x="201" y="1073"/>
                  </a:lnTo>
                  <a:lnTo>
                    <a:pt x="196" y="1076"/>
                  </a:lnTo>
                  <a:lnTo>
                    <a:pt x="193" y="1079"/>
                  </a:lnTo>
                  <a:lnTo>
                    <a:pt x="193" y="1079"/>
                  </a:lnTo>
                  <a:close/>
                  <a:moveTo>
                    <a:pt x="195" y="1007"/>
                  </a:moveTo>
                  <a:lnTo>
                    <a:pt x="195" y="1007"/>
                  </a:lnTo>
                  <a:lnTo>
                    <a:pt x="192" y="1005"/>
                  </a:lnTo>
                  <a:lnTo>
                    <a:pt x="187" y="1005"/>
                  </a:lnTo>
                  <a:lnTo>
                    <a:pt x="182" y="1005"/>
                  </a:lnTo>
                  <a:lnTo>
                    <a:pt x="175" y="1005"/>
                  </a:lnTo>
                  <a:lnTo>
                    <a:pt x="163" y="1009"/>
                  </a:lnTo>
                  <a:lnTo>
                    <a:pt x="156" y="1011"/>
                  </a:lnTo>
                  <a:lnTo>
                    <a:pt x="151" y="1015"/>
                  </a:lnTo>
                  <a:lnTo>
                    <a:pt x="151" y="1015"/>
                  </a:lnTo>
                  <a:lnTo>
                    <a:pt x="148" y="1018"/>
                  </a:lnTo>
                  <a:lnTo>
                    <a:pt x="144" y="1022"/>
                  </a:lnTo>
                  <a:lnTo>
                    <a:pt x="140" y="1030"/>
                  </a:lnTo>
                  <a:lnTo>
                    <a:pt x="137" y="1034"/>
                  </a:lnTo>
                  <a:lnTo>
                    <a:pt x="135" y="1037"/>
                  </a:lnTo>
                  <a:lnTo>
                    <a:pt x="130" y="1039"/>
                  </a:lnTo>
                  <a:lnTo>
                    <a:pt x="126" y="1039"/>
                  </a:lnTo>
                  <a:lnTo>
                    <a:pt x="126" y="1039"/>
                  </a:lnTo>
                  <a:lnTo>
                    <a:pt x="126" y="1048"/>
                  </a:lnTo>
                  <a:lnTo>
                    <a:pt x="127" y="1054"/>
                  </a:lnTo>
                  <a:lnTo>
                    <a:pt x="130" y="1058"/>
                  </a:lnTo>
                  <a:lnTo>
                    <a:pt x="135" y="1062"/>
                  </a:lnTo>
                  <a:lnTo>
                    <a:pt x="135" y="1062"/>
                  </a:lnTo>
                  <a:lnTo>
                    <a:pt x="138" y="1057"/>
                  </a:lnTo>
                  <a:lnTo>
                    <a:pt x="143" y="1054"/>
                  </a:lnTo>
                  <a:lnTo>
                    <a:pt x="156" y="1048"/>
                  </a:lnTo>
                  <a:lnTo>
                    <a:pt x="186" y="1038"/>
                  </a:lnTo>
                  <a:lnTo>
                    <a:pt x="198" y="1032"/>
                  </a:lnTo>
                  <a:lnTo>
                    <a:pt x="202" y="1028"/>
                  </a:lnTo>
                  <a:lnTo>
                    <a:pt x="205" y="1025"/>
                  </a:lnTo>
                  <a:lnTo>
                    <a:pt x="207" y="1021"/>
                  </a:lnTo>
                  <a:lnTo>
                    <a:pt x="205" y="1017"/>
                  </a:lnTo>
                  <a:lnTo>
                    <a:pt x="201" y="1012"/>
                  </a:lnTo>
                  <a:lnTo>
                    <a:pt x="195" y="1007"/>
                  </a:lnTo>
                  <a:lnTo>
                    <a:pt x="195" y="1007"/>
                  </a:lnTo>
                  <a:close/>
                  <a:moveTo>
                    <a:pt x="198" y="962"/>
                  </a:moveTo>
                  <a:lnTo>
                    <a:pt x="198" y="962"/>
                  </a:lnTo>
                  <a:lnTo>
                    <a:pt x="194" y="957"/>
                  </a:lnTo>
                  <a:lnTo>
                    <a:pt x="188" y="954"/>
                  </a:lnTo>
                  <a:lnTo>
                    <a:pt x="181" y="950"/>
                  </a:lnTo>
                  <a:lnTo>
                    <a:pt x="173" y="948"/>
                  </a:lnTo>
                  <a:lnTo>
                    <a:pt x="173" y="948"/>
                  </a:lnTo>
                  <a:lnTo>
                    <a:pt x="165" y="954"/>
                  </a:lnTo>
                  <a:lnTo>
                    <a:pt x="157" y="956"/>
                  </a:lnTo>
                  <a:lnTo>
                    <a:pt x="149" y="956"/>
                  </a:lnTo>
                  <a:lnTo>
                    <a:pt x="137" y="955"/>
                  </a:lnTo>
                  <a:lnTo>
                    <a:pt x="137" y="955"/>
                  </a:lnTo>
                  <a:lnTo>
                    <a:pt x="119" y="971"/>
                  </a:lnTo>
                  <a:lnTo>
                    <a:pt x="109" y="979"/>
                  </a:lnTo>
                  <a:lnTo>
                    <a:pt x="98" y="988"/>
                  </a:lnTo>
                  <a:lnTo>
                    <a:pt x="98" y="988"/>
                  </a:lnTo>
                  <a:lnTo>
                    <a:pt x="99" y="993"/>
                  </a:lnTo>
                  <a:lnTo>
                    <a:pt x="101" y="1000"/>
                  </a:lnTo>
                  <a:lnTo>
                    <a:pt x="102" y="1005"/>
                  </a:lnTo>
                  <a:lnTo>
                    <a:pt x="104" y="1012"/>
                  </a:lnTo>
                  <a:lnTo>
                    <a:pt x="104" y="1012"/>
                  </a:lnTo>
                  <a:lnTo>
                    <a:pt x="129" y="1001"/>
                  </a:lnTo>
                  <a:lnTo>
                    <a:pt x="156" y="989"/>
                  </a:lnTo>
                  <a:lnTo>
                    <a:pt x="168" y="982"/>
                  </a:lnTo>
                  <a:lnTo>
                    <a:pt x="180" y="976"/>
                  </a:lnTo>
                  <a:lnTo>
                    <a:pt x="189" y="970"/>
                  </a:lnTo>
                  <a:lnTo>
                    <a:pt x="198" y="962"/>
                  </a:lnTo>
                  <a:lnTo>
                    <a:pt x="198" y="962"/>
                  </a:lnTo>
                  <a:close/>
                  <a:moveTo>
                    <a:pt x="132" y="913"/>
                  </a:moveTo>
                  <a:lnTo>
                    <a:pt x="132" y="913"/>
                  </a:lnTo>
                  <a:lnTo>
                    <a:pt x="130" y="916"/>
                  </a:lnTo>
                  <a:lnTo>
                    <a:pt x="128" y="919"/>
                  </a:lnTo>
                  <a:lnTo>
                    <a:pt x="126" y="921"/>
                  </a:lnTo>
                  <a:lnTo>
                    <a:pt x="123" y="924"/>
                  </a:lnTo>
                  <a:lnTo>
                    <a:pt x="116" y="927"/>
                  </a:lnTo>
                  <a:lnTo>
                    <a:pt x="108" y="930"/>
                  </a:lnTo>
                  <a:lnTo>
                    <a:pt x="101" y="934"/>
                  </a:lnTo>
                  <a:lnTo>
                    <a:pt x="98" y="936"/>
                  </a:lnTo>
                  <a:lnTo>
                    <a:pt x="96" y="940"/>
                  </a:lnTo>
                  <a:lnTo>
                    <a:pt x="94" y="943"/>
                  </a:lnTo>
                  <a:lnTo>
                    <a:pt x="94" y="946"/>
                  </a:lnTo>
                  <a:lnTo>
                    <a:pt x="94" y="951"/>
                  </a:lnTo>
                  <a:lnTo>
                    <a:pt x="96" y="957"/>
                  </a:lnTo>
                  <a:lnTo>
                    <a:pt x="96" y="957"/>
                  </a:lnTo>
                  <a:lnTo>
                    <a:pt x="106" y="955"/>
                  </a:lnTo>
                  <a:lnTo>
                    <a:pt x="114" y="951"/>
                  </a:lnTo>
                  <a:lnTo>
                    <a:pt x="121" y="947"/>
                  </a:lnTo>
                  <a:lnTo>
                    <a:pt x="127" y="942"/>
                  </a:lnTo>
                  <a:lnTo>
                    <a:pt x="132" y="935"/>
                  </a:lnTo>
                  <a:lnTo>
                    <a:pt x="137" y="930"/>
                  </a:lnTo>
                  <a:lnTo>
                    <a:pt x="145" y="918"/>
                  </a:lnTo>
                  <a:lnTo>
                    <a:pt x="145" y="918"/>
                  </a:lnTo>
                  <a:lnTo>
                    <a:pt x="156" y="920"/>
                  </a:lnTo>
                  <a:lnTo>
                    <a:pt x="158" y="920"/>
                  </a:lnTo>
                  <a:lnTo>
                    <a:pt x="162" y="919"/>
                  </a:lnTo>
                  <a:lnTo>
                    <a:pt x="164" y="918"/>
                  </a:lnTo>
                  <a:lnTo>
                    <a:pt x="165" y="915"/>
                  </a:lnTo>
                  <a:lnTo>
                    <a:pt x="165" y="915"/>
                  </a:lnTo>
                  <a:lnTo>
                    <a:pt x="156" y="915"/>
                  </a:lnTo>
                  <a:lnTo>
                    <a:pt x="148" y="915"/>
                  </a:lnTo>
                  <a:lnTo>
                    <a:pt x="140" y="915"/>
                  </a:lnTo>
                  <a:lnTo>
                    <a:pt x="136" y="914"/>
                  </a:lnTo>
                  <a:lnTo>
                    <a:pt x="132" y="913"/>
                  </a:lnTo>
                  <a:lnTo>
                    <a:pt x="132" y="913"/>
                  </a:lnTo>
                  <a:close/>
                  <a:moveTo>
                    <a:pt x="118" y="869"/>
                  </a:moveTo>
                  <a:lnTo>
                    <a:pt x="118" y="869"/>
                  </a:lnTo>
                  <a:lnTo>
                    <a:pt x="104" y="879"/>
                  </a:lnTo>
                  <a:lnTo>
                    <a:pt x="97" y="885"/>
                  </a:lnTo>
                  <a:lnTo>
                    <a:pt x="91" y="893"/>
                  </a:lnTo>
                  <a:lnTo>
                    <a:pt x="86" y="900"/>
                  </a:lnTo>
                  <a:lnTo>
                    <a:pt x="82" y="907"/>
                  </a:lnTo>
                  <a:lnTo>
                    <a:pt x="79" y="915"/>
                  </a:lnTo>
                  <a:lnTo>
                    <a:pt x="79" y="924"/>
                  </a:lnTo>
                  <a:lnTo>
                    <a:pt x="79" y="924"/>
                  </a:lnTo>
                  <a:lnTo>
                    <a:pt x="96" y="909"/>
                  </a:lnTo>
                  <a:lnTo>
                    <a:pt x="105" y="901"/>
                  </a:lnTo>
                  <a:lnTo>
                    <a:pt x="113" y="895"/>
                  </a:lnTo>
                  <a:lnTo>
                    <a:pt x="123" y="889"/>
                  </a:lnTo>
                  <a:lnTo>
                    <a:pt x="133" y="884"/>
                  </a:lnTo>
                  <a:lnTo>
                    <a:pt x="144" y="881"/>
                  </a:lnTo>
                  <a:lnTo>
                    <a:pt x="156" y="880"/>
                  </a:lnTo>
                  <a:lnTo>
                    <a:pt x="156" y="880"/>
                  </a:lnTo>
                  <a:lnTo>
                    <a:pt x="157" y="878"/>
                  </a:lnTo>
                  <a:lnTo>
                    <a:pt x="158" y="875"/>
                  </a:lnTo>
                  <a:lnTo>
                    <a:pt x="159" y="874"/>
                  </a:lnTo>
                  <a:lnTo>
                    <a:pt x="159" y="871"/>
                  </a:lnTo>
                  <a:lnTo>
                    <a:pt x="159" y="871"/>
                  </a:lnTo>
                  <a:lnTo>
                    <a:pt x="153" y="871"/>
                  </a:lnTo>
                  <a:lnTo>
                    <a:pt x="148" y="871"/>
                  </a:lnTo>
                  <a:lnTo>
                    <a:pt x="138" y="872"/>
                  </a:lnTo>
                  <a:lnTo>
                    <a:pt x="134" y="872"/>
                  </a:lnTo>
                  <a:lnTo>
                    <a:pt x="128" y="872"/>
                  </a:lnTo>
                  <a:lnTo>
                    <a:pt x="123" y="871"/>
                  </a:lnTo>
                  <a:lnTo>
                    <a:pt x="118" y="869"/>
                  </a:lnTo>
                  <a:lnTo>
                    <a:pt x="118" y="869"/>
                  </a:lnTo>
                  <a:close/>
                  <a:moveTo>
                    <a:pt x="68" y="860"/>
                  </a:moveTo>
                  <a:lnTo>
                    <a:pt x="68" y="860"/>
                  </a:lnTo>
                  <a:lnTo>
                    <a:pt x="77" y="856"/>
                  </a:lnTo>
                  <a:lnTo>
                    <a:pt x="84" y="851"/>
                  </a:lnTo>
                  <a:lnTo>
                    <a:pt x="99" y="841"/>
                  </a:lnTo>
                  <a:lnTo>
                    <a:pt x="107" y="837"/>
                  </a:lnTo>
                  <a:lnTo>
                    <a:pt x="116" y="835"/>
                  </a:lnTo>
                  <a:lnTo>
                    <a:pt x="124" y="834"/>
                  </a:lnTo>
                  <a:lnTo>
                    <a:pt x="135" y="836"/>
                  </a:lnTo>
                  <a:lnTo>
                    <a:pt x="135" y="836"/>
                  </a:lnTo>
                  <a:lnTo>
                    <a:pt x="135" y="827"/>
                  </a:lnTo>
                  <a:lnTo>
                    <a:pt x="135" y="827"/>
                  </a:lnTo>
                  <a:lnTo>
                    <a:pt x="129" y="824"/>
                  </a:lnTo>
                  <a:lnTo>
                    <a:pt x="124" y="821"/>
                  </a:lnTo>
                  <a:lnTo>
                    <a:pt x="119" y="820"/>
                  </a:lnTo>
                  <a:lnTo>
                    <a:pt x="113" y="819"/>
                  </a:lnTo>
                  <a:lnTo>
                    <a:pt x="107" y="819"/>
                  </a:lnTo>
                  <a:lnTo>
                    <a:pt x="102" y="820"/>
                  </a:lnTo>
                  <a:lnTo>
                    <a:pt x="96" y="821"/>
                  </a:lnTo>
                  <a:lnTo>
                    <a:pt x="91" y="823"/>
                  </a:lnTo>
                  <a:lnTo>
                    <a:pt x="86" y="825"/>
                  </a:lnTo>
                  <a:lnTo>
                    <a:pt x="80" y="829"/>
                  </a:lnTo>
                  <a:lnTo>
                    <a:pt x="77" y="833"/>
                  </a:lnTo>
                  <a:lnTo>
                    <a:pt x="73" y="838"/>
                  </a:lnTo>
                  <a:lnTo>
                    <a:pt x="71" y="842"/>
                  </a:lnTo>
                  <a:lnTo>
                    <a:pt x="68" y="848"/>
                  </a:lnTo>
                  <a:lnTo>
                    <a:pt x="68" y="854"/>
                  </a:lnTo>
                  <a:lnTo>
                    <a:pt x="68" y="860"/>
                  </a:lnTo>
                  <a:lnTo>
                    <a:pt x="68" y="860"/>
                  </a:lnTo>
                  <a:close/>
                  <a:moveTo>
                    <a:pt x="132" y="769"/>
                  </a:moveTo>
                  <a:lnTo>
                    <a:pt x="132" y="769"/>
                  </a:lnTo>
                  <a:lnTo>
                    <a:pt x="127" y="763"/>
                  </a:lnTo>
                  <a:lnTo>
                    <a:pt x="122" y="758"/>
                  </a:lnTo>
                  <a:lnTo>
                    <a:pt x="116" y="753"/>
                  </a:lnTo>
                  <a:lnTo>
                    <a:pt x="109" y="750"/>
                  </a:lnTo>
                  <a:lnTo>
                    <a:pt x="102" y="749"/>
                  </a:lnTo>
                  <a:lnTo>
                    <a:pt x="95" y="749"/>
                  </a:lnTo>
                  <a:lnTo>
                    <a:pt x="88" y="749"/>
                  </a:lnTo>
                  <a:lnTo>
                    <a:pt x="80" y="751"/>
                  </a:lnTo>
                  <a:lnTo>
                    <a:pt x="74" y="753"/>
                  </a:lnTo>
                  <a:lnTo>
                    <a:pt x="66" y="757"/>
                  </a:lnTo>
                  <a:lnTo>
                    <a:pt x="61" y="760"/>
                  </a:lnTo>
                  <a:lnTo>
                    <a:pt x="54" y="764"/>
                  </a:lnTo>
                  <a:lnTo>
                    <a:pt x="50" y="768"/>
                  </a:lnTo>
                  <a:lnTo>
                    <a:pt x="46" y="773"/>
                  </a:lnTo>
                  <a:lnTo>
                    <a:pt x="43" y="778"/>
                  </a:lnTo>
                  <a:lnTo>
                    <a:pt x="41" y="783"/>
                  </a:lnTo>
                  <a:lnTo>
                    <a:pt x="41" y="783"/>
                  </a:lnTo>
                  <a:lnTo>
                    <a:pt x="45" y="792"/>
                  </a:lnTo>
                  <a:lnTo>
                    <a:pt x="49" y="800"/>
                  </a:lnTo>
                  <a:lnTo>
                    <a:pt x="51" y="805"/>
                  </a:lnTo>
                  <a:lnTo>
                    <a:pt x="56" y="808"/>
                  </a:lnTo>
                  <a:lnTo>
                    <a:pt x="60" y="810"/>
                  </a:lnTo>
                  <a:lnTo>
                    <a:pt x="65" y="811"/>
                  </a:lnTo>
                  <a:lnTo>
                    <a:pt x="65" y="811"/>
                  </a:lnTo>
                  <a:lnTo>
                    <a:pt x="66" y="806"/>
                  </a:lnTo>
                  <a:lnTo>
                    <a:pt x="67" y="800"/>
                  </a:lnTo>
                  <a:lnTo>
                    <a:pt x="69" y="796"/>
                  </a:lnTo>
                  <a:lnTo>
                    <a:pt x="72" y="793"/>
                  </a:lnTo>
                  <a:lnTo>
                    <a:pt x="75" y="790"/>
                  </a:lnTo>
                  <a:lnTo>
                    <a:pt x="78" y="787"/>
                  </a:lnTo>
                  <a:lnTo>
                    <a:pt x="86" y="782"/>
                  </a:lnTo>
                  <a:lnTo>
                    <a:pt x="95" y="780"/>
                  </a:lnTo>
                  <a:lnTo>
                    <a:pt x="106" y="778"/>
                  </a:lnTo>
                  <a:lnTo>
                    <a:pt x="117" y="778"/>
                  </a:lnTo>
                  <a:lnTo>
                    <a:pt x="129" y="778"/>
                  </a:lnTo>
                  <a:lnTo>
                    <a:pt x="129" y="778"/>
                  </a:lnTo>
                  <a:lnTo>
                    <a:pt x="129" y="776"/>
                  </a:lnTo>
                  <a:lnTo>
                    <a:pt x="130" y="774"/>
                  </a:lnTo>
                  <a:lnTo>
                    <a:pt x="132" y="772"/>
                  </a:lnTo>
                  <a:lnTo>
                    <a:pt x="132" y="769"/>
                  </a:lnTo>
                  <a:lnTo>
                    <a:pt x="132" y="769"/>
                  </a:lnTo>
                  <a:close/>
                  <a:moveTo>
                    <a:pt x="24" y="687"/>
                  </a:moveTo>
                  <a:lnTo>
                    <a:pt x="24" y="687"/>
                  </a:lnTo>
                  <a:lnTo>
                    <a:pt x="22" y="693"/>
                  </a:lnTo>
                  <a:lnTo>
                    <a:pt x="21" y="699"/>
                  </a:lnTo>
                  <a:lnTo>
                    <a:pt x="21" y="705"/>
                  </a:lnTo>
                  <a:lnTo>
                    <a:pt x="23" y="710"/>
                  </a:lnTo>
                  <a:lnTo>
                    <a:pt x="26" y="716"/>
                  </a:lnTo>
                  <a:lnTo>
                    <a:pt x="29" y="720"/>
                  </a:lnTo>
                  <a:lnTo>
                    <a:pt x="33" y="723"/>
                  </a:lnTo>
                  <a:lnTo>
                    <a:pt x="38" y="725"/>
                  </a:lnTo>
                  <a:lnTo>
                    <a:pt x="38" y="725"/>
                  </a:lnTo>
                  <a:lnTo>
                    <a:pt x="38" y="720"/>
                  </a:lnTo>
                  <a:lnTo>
                    <a:pt x="39" y="715"/>
                  </a:lnTo>
                  <a:lnTo>
                    <a:pt x="41" y="712"/>
                  </a:lnTo>
                  <a:lnTo>
                    <a:pt x="43" y="707"/>
                  </a:lnTo>
                  <a:lnTo>
                    <a:pt x="46" y="705"/>
                  </a:lnTo>
                  <a:lnTo>
                    <a:pt x="49" y="702"/>
                  </a:lnTo>
                  <a:lnTo>
                    <a:pt x="58" y="699"/>
                  </a:lnTo>
                  <a:lnTo>
                    <a:pt x="66" y="695"/>
                  </a:lnTo>
                  <a:lnTo>
                    <a:pt x="74" y="693"/>
                  </a:lnTo>
                  <a:lnTo>
                    <a:pt x="81" y="692"/>
                  </a:lnTo>
                  <a:lnTo>
                    <a:pt x="88" y="689"/>
                  </a:lnTo>
                  <a:lnTo>
                    <a:pt x="88" y="689"/>
                  </a:lnTo>
                  <a:lnTo>
                    <a:pt x="84" y="686"/>
                  </a:lnTo>
                  <a:lnTo>
                    <a:pt x="82" y="683"/>
                  </a:lnTo>
                  <a:lnTo>
                    <a:pt x="78" y="681"/>
                  </a:lnTo>
                  <a:lnTo>
                    <a:pt x="75" y="679"/>
                  </a:lnTo>
                  <a:lnTo>
                    <a:pt x="67" y="679"/>
                  </a:lnTo>
                  <a:lnTo>
                    <a:pt x="59" y="681"/>
                  </a:lnTo>
                  <a:lnTo>
                    <a:pt x="41" y="685"/>
                  </a:lnTo>
                  <a:lnTo>
                    <a:pt x="32" y="686"/>
                  </a:lnTo>
                  <a:lnTo>
                    <a:pt x="24" y="687"/>
                  </a:lnTo>
                  <a:lnTo>
                    <a:pt x="24" y="687"/>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07" name="Freeform 146"/>
            <p:cNvSpPr>
              <a:spLocks noEditPoints="1"/>
            </p:cNvSpPr>
            <p:nvPr/>
          </p:nvSpPr>
          <p:spPr bwMode="auto">
            <a:xfrm>
              <a:off x="6708776" y="209550"/>
              <a:ext cx="330200" cy="268288"/>
            </a:xfrm>
            <a:custGeom>
              <a:avLst/>
              <a:gdLst/>
              <a:ahLst/>
              <a:cxnLst>
                <a:cxn ang="0">
                  <a:pos x="165" y="8"/>
                </a:cxn>
                <a:cxn ang="0">
                  <a:pos x="200" y="22"/>
                </a:cxn>
                <a:cxn ang="0">
                  <a:pos x="259" y="48"/>
                </a:cxn>
                <a:cxn ang="0">
                  <a:pos x="299" y="67"/>
                </a:cxn>
                <a:cxn ang="0">
                  <a:pos x="348" y="91"/>
                </a:cxn>
                <a:cxn ang="0">
                  <a:pos x="376" y="93"/>
                </a:cxn>
                <a:cxn ang="0">
                  <a:pos x="401" y="111"/>
                </a:cxn>
                <a:cxn ang="0">
                  <a:pos x="467" y="135"/>
                </a:cxn>
                <a:cxn ang="0">
                  <a:pos x="508" y="151"/>
                </a:cxn>
                <a:cxn ang="0">
                  <a:pos x="522" y="165"/>
                </a:cxn>
                <a:cxn ang="0">
                  <a:pos x="594" y="183"/>
                </a:cxn>
                <a:cxn ang="0">
                  <a:pos x="615" y="204"/>
                </a:cxn>
                <a:cxn ang="0">
                  <a:pos x="624" y="221"/>
                </a:cxn>
                <a:cxn ang="0">
                  <a:pos x="603" y="287"/>
                </a:cxn>
                <a:cxn ang="0">
                  <a:pos x="529" y="417"/>
                </a:cxn>
                <a:cxn ang="0">
                  <a:pos x="508" y="480"/>
                </a:cxn>
                <a:cxn ang="0">
                  <a:pos x="492" y="505"/>
                </a:cxn>
                <a:cxn ang="0">
                  <a:pos x="360" y="488"/>
                </a:cxn>
                <a:cxn ang="0">
                  <a:pos x="278" y="453"/>
                </a:cxn>
                <a:cxn ang="0">
                  <a:pos x="189" y="408"/>
                </a:cxn>
                <a:cxn ang="0">
                  <a:pos x="63" y="359"/>
                </a:cxn>
                <a:cxn ang="0">
                  <a:pos x="25" y="325"/>
                </a:cxn>
                <a:cxn ang="0">
                  <a:pos x="0" y="273"/>
                </a:cxn>
                <a:cxn ang="0">
                  <a:pos x="47" y="173"/>
                </a:cxn>
                <a:cxn ang="0">
                  <a:pos x="109" y="52"/>
                </a:cxn>
                <a:cxn ang="0">
                  <a:pos x="135" y="8"/>
                </a:cxn>
                <a:cxn ang="0">
                  <a:pos x="381" y="464"/>
                </a:cxn>
                <a:cxn ang="0">
                  <a:pos x="447" y="479"/>
                </a:cxn>
                <a:cxn ang="0">
                  <a:pos x="495" y="460"/>
                </a:cxn>
                <a:cxn ang="0">
                  <a:pos x="528" y="384"/>
                </a:cxn>
                <a:cxn ang="0">
                  <a:pos x="590" y="264"/>
                </a:cxn>
                <a:cxn ang="0">
                  <a:pos x="600" y="212"/>
                </a:cxn>
                <a:cxn ang="0">
                  <a:pos x="559" y="191"/>
                </a:cxn>
                <a:cxn ang="0">
                  <a:pos x="503" y="173"/>
                </a:cxn>
                <a:cxn ang="0">
                  <a:pos x="469" y="155"/>
                </a:cxn>
                <a:cxn ang="0">
                  <a:pos x="424" y="137"/>
                </a:cxn>
                <a:cxn ang="0">
                  <a:pos x="293" y="84"/>
                </a:cxn>
                <a:cxn ang="0">
                  <a:pos x="222" y="52"/>
                </a:cxn>
                <a:cxn ang="0">
                  <a:pos x="164" y="46"/>
                </a:cxn>
                <a:cxn ang="0">
                  <a:pos x="149" y="54"/>
                </a:cxn>
                <a:cxn ang="0">
                  <a:pos x="131" y="62"/>
                </a:cxn>
                <a:cxn ang="0">
                  <a:pos x="111" y="90"/>
                </a:cxn>
                <a:cxn ang="0">
                  <a:pos x="91" y="113"/>
                </a:cxn>
                <a:cxn ang="0">
                  <a:pos x="64" y="182"/>
                </a:cxn>
                <a:cxn ang="0">
                  <a:pos x="29" y="251"/>
                </a:cxn>
                <a:cxn ang="0">
                  <a:pos x="33" y="305"/>
                </a:cxn>
                <a:cxn ang="0">
                  <a:pos x="107" y="353"/>
                </a:cxn>
                <a:cxn ang="0">
                  <a:pos x="244" y="404"/>
                </a:cxn>
                <a:cxn ang="0">
                  <a:pos x="289" y="423"/>
                </a:cxn>
                <a:cxn ang="0">
                  <a:pos x="302" y="430"/>
                </a:cxn>
                <a:cxn ang="0">
                  <a:pos x="339" y="441"/>
                </a:cxn>
                <a:cxn ang="0">
                  <a:pos x="334" y="444"/>
                </a:cxn>
                <a:cxn ang="0">
                  <a:pos x="371" y="457"/>
                </a:cxn>
              </a:cxnLst>
              <a:rect l="0" t="0" r="r" b="b"/>
              <a:pathLst>
                <a:path w="624" h="505">
                  <a:moveTo>
                    <a:pt x="152" y="0"/>
                  </a:moveTo>
                  <a:lnTo>
                    <a:pt x="152" y="0"/>
                  </a:lnTo>
                  <a:lnTo>
                    <a:pt x="156" y="1"/>
                  </a:lnTo>
                  <a:lnTo>
                    <a:pt x="160" y="3"/>
                  </a:lnTo>
                  <a:lnTo>
                    <a:pt x="165" y="8"/>
                  </a:lnTo>
                  <a:lnTo>
                    <a:pt x="169" y="14"/>
                  </a:lnTo>
                  <a:lnTo>
                    <a:pt x="175" y="20"/>
                  </a:lnTo>
                  <a:lnTo>
                    <a:pt x="175" y="20"/>
                  </a:lnTo>
                  <a:lnTo>
                    <a:pt x="187" y="20"/>
                  </a:lnTo>
                  <a:lnTo>
                    <a:pt x="200" y="22"/>
                  </a:lnTo>
                  <a:lnTo>
                    <a:pt x="213" y="25"/>
                  </a:lnTo>
                  <a:lnTo>
                    <a:pt x="226" y="29"/>
                  </a:lnTo>
                  <a:lnTo>
                    <a:pt x="238" y="35"/>
                  </a:lnTo>
                  <a:lnTo>
                    <a:pt x="248" y="41"/>
                  </a:lnTo>
                  <a:lnTo>
                    <a:pt x="259" y="48"/>
                  </a:lnTo>
                  <a:lnTo>
                    <a:pt x="268" y="58"/>
                  </a:lnTo>
                  <a:lnTo>
                    <a:pt x="268" y="58"/>
                  </a:lnTo>
                  <a:lnTo>
                    <a:pt x="278" y="59"/>
                  </a:lnTo>
                  <a:lnTo>
                    <a:pt x="289" y="62"/>
                  </a:lnTo>
                  <a:lnTo>
                    <a:pt x="299" y="67"/>
                  </a:lnTo>
                  <a:lnTo>
                    <a:pt x="308" y="71"/>
                  </a:lnTo>
                  <a:lnTo>
                    <a:pt x="328" y="82"/>
                  </a:lnTo>
                  <a:lnTo>
                    <a:pt x="337" y="87"/>
                  </a:lnTo>
                  <a:lnTo>
                    <a:pt x="348" y="91"/>
                  </a:lnTo>
                  <a:lnTo>
                    <a:pt x="348" y="91"/>
                  </a:lnTo>
                  <a:lnTo>
                    <a:pt x="356" y="92"/>
                  </a:lnTo>
                  <a:lnTo>
                    <a:pt x="362" y="92"/>
                  </a:lnTo>
                  <a:lnTo>
                    <a:pt x="369" y="92"/>
                  </a:lnTo>
                  <a:lnTo>
                    <a:pt x="376" y="93"/>
                  </a:lnTo>
                  <a:lnTo>
                    <a:pt x="376" y="93"/>
                  </a:lnTo>
                  <a:lnTo>
                    <a:pt x="382" y="97"/>
                  </a:lnTo>
                  <a:lnTo>
                    <a:pt x="388" y="101"/>
                  </a:lnTo>
                  <a:lnTo>
                    <a:pt x="394" y="106"/>
                  </a:lnTo>
                  <a:lnTo>
                    <a:pt x="401" y="111"/>
                  </a:lnTo>
                  <a:lnTo>
                    <a:pt x="401" y="111"/>
                  </a:lnTo>
                  <a:lnTo>
                    <a:pt x="418" y="117"/>
                  </a:lnTo>
                  <a:lnTo>
                    <a:pt x="434" y="122"/>
                  </a:lnTo>
                  <a:lnTo>
                    <a:pt x="451" y="128"/>
                  </a:lnTo>
                  <a:lnTo>
                    <a:pt x="467" y="135"/>
                  </a:lnTo>
                  <a:lnTo>
                    <a:pt x="467" y="135"/>
                  </a:lnTo>
                  <a:lnTo>
                    <a:pt x="477" y="139"/>
                  </a:lnTo>
                  <a:lnTo>
                    <a:pt x="486" y="143"/>
                  </a:lnTo>
                  <a:lnTo>
                    <a:pt x="497" y="146"/>
                  </a:lnTo>
                  <a:lnTo>
                    <a:pt x="508" y="151"/>
                  </a:lnTo>
                  <a:lnTo>
                    <a:pt x="508" y="151"/>
                  </a:lnTo>
                  <a:lnTo>
                    <a:pt x="511" y="154"/>
                  </a:lnTo>
                  <a:lnTo>
                    <a:pt x="514" y="159"/>
                  </a:lnTo>
                  <a:lnTo>
                    <a:pt x="518" y="163"/>
                  </a:lnTo>
                  <a:lnTo>
                    <a:pt x="522" y="165"/>
                  </a:lnTo>
                  <a:lnTo>
                    <a:pt x="522" y="165"/>
                  </a:lnTo>
                  <a:lnTo>
                    <a:pt x="532" y="168"/>
                  </a:lnTo>
                  <a:lnTo>
                    <a:pt x="543" y="172"/>
                  </a:lnTo>
                  <a:lnTo>
                    <a:pt x="563" y="175"/>
                  </a:lnTo>
                  <a:lnTo>
                    <a:pt x="585" y="180"/>
                  </a:lnTo>
                  <a:lnTo>
                    <a:pt x="594" y="183"/>
                  </a:lnTo>
                  <a:lnTo>
                    <a:pt x="605" y="188"/>
                  </a:lnTo>
                  <a:lnTo>
                    <a:pt x="605" y="188"/>
                  </a:lnTo>
                  <a:lnTo>
                    <a:pt x="606" y="192"/>
                  </a:lnTo>
                  <a:lnTo>
                    <a:pt x="608" y="196"/>
                  </a:lnTo>
                  <a:lnTo>
                    <a:pt x="615" y="204"/>
                  </a:lnTo>
                  <a:lnTo>
                    <a:pt x="618" y="207"/>
                  </a:lnTo>
                  <a:lnTo>
                    <a:pt x="621" y="211"/>
                  </a:lnTo>
                  <a:lnTo>
                    <a:pt x="623" y="215"/>
                  </a:lnTo>
                  <a:lnTo>
                    <a:pt x="624" y="221"/>
                  </a:lnTo>
                  <a:lnTo>
                    <a:pt x="624" y="221"/>
                  </a:lnTo>
                  <a:lnTo>
                    <a:pt x="622" y="234"/>
                  </a:lnTo>
                  <a:lnTo>
                    <a:pt x="619" y="247"/>
                  </a:lnTo>
                  <a:lnTo>
                    <a:pt x="615" y="259"/>
                  </a:lnTo>
                  <a:lnTo>
                    <a:pt x="609" y="273"/>
                  </a:lnTo>
                  <a:lnTo>
                    <a:pt x="603" y="287"/>
                  </a:lnTo>
                  <a:lnTo>
                    <a:pt x="595" y="301"/>
                  </a:lnTo>
                  <a:lnTo>
                    <a:pt x="579" y="329"/>
                  </a:lnTo>
                  <a:lnTo>
                    <a:pt x="561" y="358"/>
                  </a:lnTo>
                  <a:lnTo>
                    <a:pt x="544" y="388"/>
                  </a:lnTo>
                  <a:lnTo>
                    <a:pt x="529" y="417"/>
                  </a:lnTo>
                  <a:lnTo>
                    <a:pt x="522" y="432"/>
                  </a:lnTo>
                  <a:lnTo>
                    <a:pt x="516" y="447"/>
                  </a:lnTo>
                  <a:lnTo>
                    <a:pt x="516" y="447"/>
                  </a:lnTo>
                  <a:lnTo>
                    <a:pt x="512" y="464"/>
                  </a:lnTo>
                  <a:lnTo>
                    <a:pt x="508" y="480"/>
                  </a:lnTo>
                  <a:lnTo>
                    <a:pt x="505" y="486"/>
                  </a:lnTo>
                  <a:lnTo>
                    <a:pt x="502" y="493"/>
                  </a:lnTo>
                  <a:lnTo>
                    <a:pt x="498" y="499"/>
                  </a:lnTo>
                  <a:lnTo>
                    <a:pt x="492" y="505"/>
                  </a:lnTo>
                  <a:lnTo>
                    <a:pt x="492" y="505"/>
                  </a:lnTo>
                  <a:lnTo>
                    <a:pt x="465" y="505"/>
                  </a:lnTo>
                  <a:lnTo>
                    <a:pt x="438" y="503"/>
                  </a:lnTo>
                  <a:lnTo>
                    <a:pt x="411" y="500"/>
                  </a:lnTo>
                  <a:lnTo>
                    <a:pt x="386" y="495"/>
                  </a:lnTo>
                  <a:lnTo>
                    <a:pt x="360" y="488"/>
                  </a:lnTo>
                  <a:lnTo>
                    <a:pt x="335" y="480"/>
                  </a:lnTo>
                  <a:lnTo>
                    <a:pt x="311" y="470"/>
                  </a:lnTo>
                  <a:lnTo>
                    <a:pt x="287" y="461"/>
                  </a:lnTo>
                  <a:lnTo>
                    <a:pt x="287" y="461"/>
                  </a:lnTo>
                  <a:lnTo>
                    <a:pt x="278" y="453"/>
                  </a:lnTo>
                  <a:lnTo>
                    <a:pt x="270" y="447"/>
                  </a:lnTo>
                  <a:lnTo>
                    <a:pt x="251" y="435"/>
                  </a:lnTo>
                  <a:lnTo>
                    <a:pt x="231" y="425"/>
                  </a:lnTo>
                  <a:lnTo>
                    <a:pt x="210" y="417"/>
                  </a:lnTo>
                  <a:lnTo>
                    <a:pt x="189" y="408"/>
                  </a:lnTo>
                  <a:lnTo>
                    <a:pt x="166" y="401"/>
                  </a:lnTo>
                  <a:lnTo>
                    <a:pt x="123" y="387"/>
                  </a:lnTo>
                  <a:lnTo>
                    <a:pt x="102" y="378"/>
                  </a:lnTo>
                  <a:lnTo>
                    <a:pt x="81" y="370"/>
                  </a:lnTo>
                  <a:lnTo>
                    <a:pt x="63" y="359"/>
                  </a:lnTo>
                  <a:lnTo>
                    <a:pt x="55" y="353"/>
                  </a:lnTo>
                  <a:lnTo>
                    <a:pt x="46" y="347"/>
                  </a:lnTo>
                  <a:lnTo>
                    <a:pt x="39" y="340"/>
                  </a:lnTo>
                  <a:lnTo>
                    <a:pt x="31" y="332"/>
                  </a:lnTo>
                  <a:lnTo>
                    <a:pt x="25" y="325"/>
                  </a:lnTo>
                  <a:lnTo>
                    <a:pt x="18" y="315"/>
                  </a:lnTo>
                  <a:lnTo>
                    <a:pt x="13" y="306"/>
                  </a:lnTo>
                  <a:lnTo>
                    <a:pt x="8" y="296"/>
                  </a:lnTo>
                  <a:lnTo>
                    <a:pt x="3" y="285"/>
                  </a:lnTo>
                  <a:lnTo>
                    <a:pt x="0" y="273"/>
                  </a:lnTo>
                  <a:lnTo>
                    <a:pt x="0" y="273"/>
                  </a:lnTo>
                  <a:lnTo>
                    <a:pt x="10" y="249"/>
                  </a:lnTo>
                  <a:lnTo>
                    <a:pt x="21" y="224"/>
                  </a:lnTo>
                  <a:lnTo>
                    <a:pt x="33" y="198"/>
                  </a:lnTo>
                  <a:lnTo>
                    <a:pt x="47" y="173"/>
                  </a:lnTo>
                  <a:lnTo>
                    <a:pt x="74" y="122"/>
                  </a:lnTo>
                  <a:lnTo>
                    <a:pt x="100" y="74"/>
                  </a:lnTo>
                  <a:lnTo>
                    <a:pt x="100" y="74"/>
                  </a:lnTo>
                  <a:lnTo>
                    <a:pt x="105" y="63"/>
                  </a:lnTo>
                  <a:lnTo>
                    <a:pt x="109" y="52"/>
                  </a:lnTo>
                  <a:lnTo>
                    <a:pt x="114" y="40"/>
                  </a:lnTo>
                  <a:lnTo>
                    <a:pt x="118" y="29"/>
                  </a:lnTo>
                  <a:lnTo>
                    <a:pt x="124" y="20"/>
                  </a:lnTo>
                  <a:lnTo>
                    <a:pt x="131" y="11"/>
                  </a:lnTo>
                  <a:lnTo>
                    <a:pt x="135" y="8"/>
                  </a:lnTo>
                  <a:lnTo>
                    <a:pt x="140" y="5"/>
                  </a:lnTo>
                  <a:lnTo>
                    <a:pt x="146" y="1"/>
                  </a:lnTo>
                  <a:lnTo>
                    <a:pt x="152" y="0"/>
                  </a:lnTo>
                  <a:lnTo>
                    <a:pt x="152" y="0"/>
                  </a:lnTo>
                  <a:close/>
                  <a:moveTo>
                    <a:pt x="381" y="464"/>
                  </a:moveTo>
                  <a:lnTo>
                    <a:pt x="381" y="464"/>
                  </a:lnTo>
                  <a:lnTo>
                    <a:pt x="389" y="466"/>
                  </a:lnTo>
                  <a:lnTo>
                    <a:pt x="398" y="469"/>
                  </a:lnTo>
                  <a:lnTo>
                    <a:pt x="421" y="475"/>
                  </a:lnTo>
                  <a:lnTo>
                    <a:pt x="447" y="479"/>
                  </a:lnTo>
                  <a:lnTo>
                    <a:pt x="475" y="483"/>
                  </a:lnTo>
                  <a:lnTo>
                    <a:pt x="475" y="483"/>
                  </a:lnTo>
                  <a:lnTo>
                    <a:pt x="483" y="476"/>
                  </a:lnTo>
                  <a:lnTo>
                    <a:pt x="489" y="468"/>
                  </a:lnTo>
                  <a:lnTo>
                    <a:pt x="495" y="460"/>
                  </a:lnTo>
                  <a:lnTo>
                    <a:pt x="500" y="451"/>
                  </a:lnTo>
                  <a:lnTo>
                    <a:pt x="508" y="431"/>
                  </a:lnTo>
                  <a:lnTo>
                    <a:pt x="516" y="408"/>
                  </a:lnTo>
                  <a:lnTo>
                    <a:pt x="516" y="408"/>
                  </a:lnTo>
                  <a:lnTo>
                    <a:pt x="528" y="384"/>
                  </a:lnTo>
                  <a:lnTo>
                    <a:pt x="541" y="359"/>
                  </a:lnTo>
                  <a:lnTo>
                    <a:pt x="568" y="312"/>
                  </a:lnTo>
                  <a:lnTo>
                    <a:pt x="579" y="287"/>
                  </a:lnTo>
                  <a:lnTo>
                    <a:pt x="585" y="275"/>
                  </a:lnTo>
                  <a:lnTo>
                    <a:pt x="590" y="264"/>
                  </a:lnTo>
                  <a:lnTo>
                    <a:pt x="593" y="251"/>
                  </a:lnTo>
                  <a:lnTo>
                    <a:pt x="596" y="238"/>
                  </a:lnTo>
                  <a:lnTo>
                    <a:pt x="599" y="225"/>
                  </a:lnTo>
                  <a:lnTo>
                    <a:pt x="600" y="212"/>
                  </a:lnTo>
                  <a:lnTo>
                    <a:pt x="600" y="212"/>
                  </a:lnTo>
                  <a:lnTo>
                    <a:pt x="593" y="207"/>
                  </a:lnTo>
                  <a:lnTo>
                    <a:pt x="586" y="202"/>
                  </a:lnTo>
                  <a:lnTo>
                    <a:pt x="579" y="198"/>
                  </a:lnTo>
                  <a:lnTo>
                    <a:pt x="573" y="195"/>
                  </a:lnTo>
                  <a:lnTo>
                    <a:pt x="559" y="191"/>
                  </a:lnTo>
                  <a:lnTo>
                    <a:pt x="544" y="188"/>
                  </a:lnTo>
                  <a:lnTo>
                    <a:pt x="530" y="184"/>
                  </a:lnTo>
                  <a:lnTo>
                    <a:pt x="516" y="180"/>
                  </a:lnTo>
                  <a:lnTo>
                    <a:pt x="510" y="177"/>
                  </a:lnTo>
                  <a:lnTo>
                    <a:pt x="503" y="173"/>
                  </a:lnTo>
                  <a:lnTo>
                    <a:pt x="497" y="168"/>
                  </a:lnTo>
                  <a:lnTo>
                    <a:pt x="492" y="163"/>
                  </a:lnTo>
                  <a:lnTo>
                    <a:pt x="492" y="163"/>
                  </a:lnTo>
                  <a:lnTo>
                    <a:pt x="480" y="160"/>
                  </a:lnTo>
                  <a:lnTo>
                    <a:pt x="469" y="155"/>
                  </a:lnTo>
                  <a:lnTo>
                    <a:pt x="460" y="150"/>
                  </a:lnTo>
                  <a:lnTo>
                    <a:pt x="453" y="144"/>
                  </a:lnTo>
                  <a:lnTo>
                    <a:pt x="453" y="144"/>
                  </a:lnTo>
                  <a:lnTo>
                    <a:pt x="438" y="141"/>
                  </a:lnTo>
                  <a:lnTo>
                    <a:pt x="424" y="137"/>
                  </a:lnTo>
                  <a:lnTo>
                    <a:pt x="396" y="129"/>
                  </a:lnTo>
                  <a:lnTo>
                    <a:pt x="368" y="119"/>
                  </a:lnTo>
                  <a:lnTo>
                    <a:pt x="343" y="107"/>
                  </a:lnTo>
                  <a:lnTo>
                    <a:pt x="318" y="96"/>
                  </a:lnTo>
                  <a:lnTo>
                    <a:pt x="293" y="84"/>
                  </a:lnTo>
                  <a:lnTo>
                    <a:pt x="269" y="71"/>
                  </a:lnTo>
                  <a:lnTo>
                    <a:pt x="246" y="60"/>
                  </a:lnTo>
                  <a:lnTo>
                    <a:pt x="246" y="60"/>
                  </a:lnTo>
                  <a:lnTo>
                    <a:pt x="235" y="56"/>
                  </a:lnTo>
                  <a:lnTo>
                    <a:pt x="222" y="52"/>
                  </a:lnTo>
                  <a:lnTo>
                    <a:pt x="208" y="47"/>
                  </a:lnTo>
                  <a:lnTo>
                    <a:pt x="194" y="45"/>
                  </a:lnTo>
                  <a:lnTo>
                    <a:pt x="181" y="44"/>
                  </a:lnTo>
                  <a:lnTo>
                    <a:pt x="169" y="45"/>
                  </a:lnTo>
                  <a:lnTo>
                    <a:pt x="164" y="46"/>
                  </a:lnTo>
                  <a:lnTo>
                    <a:pt x="159" y="48"/>
                  </a:lnTo>
                  <a:lnTo>
                    <a:pt x="155" y="52"/>
                  </a:lnTo>
                  <a:lnTo>
                    <a:pt x="152" y="55"/>
                  </a:lnTo>
                  <a:lnTo>
                    <a:pt x="152" y="55"/>
                  </a:lnTo>
                  <a:lnTo>
                    <a:pt x="149" y="54"/>
                  </a:lnTo>
                  <a:lnTo>
                    <a:pt x="147" y="54"/>
                  </a:lnTo>
                  <a:lnTo>
                    <a:pt x="144" y="55"/>
                  </a:lnTo>
                  <a:lnTo>
                    <a:pt x="140" y="57"/>
                  </a:lnTo>
                  <a:lnTo>
                    <a:pt x="135" y="61"/>
                  </a:lnTo>
                  <a:lnTo>
                    <a:pt x="131" y="62"/>
                  </a:lnTo>
                  <a:lnTo>
                    <a:pt x="127" y="63"/>
                  </a:lnTo>
                  <a:lnTo>
                    <a:pt x="127" y="63"/>
                  </a:lnTo>
                  <a:lnTo>
                    <a:pt x="123" y="70"/>
                  </a:lnTo>
                  <a:lnTo>
                    <a:pt x="119" y="76"/>
                  </a:lnTo>
                  <a:lnTo>
                    <a:pt x="111" y="90"/>
                  </a:lnTo>
                  <a:lnTo>
                    <a:pt x="108" y="98"/>
                  </a:lnTo>
                  <a:lnTo>
                    <a:pt x="104" y="104"/>
                  </a:lnTo>
                  <a:lnTo>
                    <a:pt x="99" y="108"/>
                  </a:lnTo>
                  <a:lnTo>
                    <a:pt x="91" y="113"/>
                  </a:lnTo>
                  <a:lnTo>
                    <a:pt x="91" y="113"/>
                  </a:lnTo>
                  <a:lnTo>
                    <a:pt x="89" y="128"/>
                  </a:lnTo>
                  <a:lnTo>
                    <a:pt x="85" y="141"/>
                  </a:lnTo>
                  <a:lnTo>
                    <a:pt x="80" y="152"/>
                  </a:lnTo>
                  <a:lnTo>
                    <a:pt x="75" y="163"/>
                  </a:lnTo>
                  <a:lnTo>
                    <a:pt x="64" y="182"/>
                  </a:lnTo>
                  <a:lnTo>
                    <a:pt x="53" y="200"/>
                  </a:lnTo>
                  <a:lnTo>
                    <a:pt x="42" y="219"/>
                  </a:lnTo>
                  <a:lnTo>
                    <a:pt x="36" y="229"/>
                  </a:lnTo>
                  <a:lnTo>
                    <a:pt x="32" y="239"/>
                  </a:lnTo>
                  <a:lnTo>
                    <a:pt x="29" y="251"/>
                  </a:lnTo>
                  <a:lnTo>
                    <a:pt x="26" y="264"/>
                  </a:lnTo>
                  <a:lnTo>
                    <a:pt x="24" y="276"/>
                  </a:lnTo>
                  <a:lnTo>
                    <a:pt x="23" y="293"/>
                  </a:lnTo>
                  <a:lnTo>
                    <a:pt x="23" y="293"/>
                  </a:lnTo>
                  <a:lnTo>
                    <a:pt x="33" y="305"/>
                  </a:lnTo>
                  <a:lnTo>
                    <a:pt x="46" y="317"/>
                  </a:lnTo>
                  <a:lnTo>
                    <a:pt x="60" y="328"/>
                  </a:lnTo>
                  <a:lnTo>
                    <a:pt x="75" y="336"/>
                  </a:lnTo>
                  <a:lnTo>
                    <a:pt x="91" y="345"/>
                  </a:lnTo>
                  <a:lnTo>
                    <a:pt x="107" y="353"/>
                  </a:lnTo>
                  <a:lnTo>
                    <a:pt x="141" y="365"/>
                  </a:lnTo>
                  <a:lnTo>
                    <a:pt x="177" y="378"/>
                  </a:lnTo>
                  <a:lnTo>
                    <a:pt x="211" y="390"/>
                  </a:lnTo>
                  <a:lnTo>
                    <a:pt x="228" y="397"/>
                  </a:lnTo>
                  <a:lnTo>
                    <a:pt x="244" y="404"/>
                  </a:lnTo>
                  <a:lnTo>
                    <a:pt x="259" y="412"/>
                  </a:lnTo>
                  <a:lnTo>
                    <a:pt x="273" y="422"/>
                  </a:lnTo>
                  <a:lnTo>
                    <a:pt x="273" y="422"/>
                  </a:lnTo>
                  <a:lnTo>
                    <a:pt x="285" y="423"/>
                  </a:lnTo>
                  <a:lnTo>
                    <a:pt x="289" y="423"/>
                  </a:lnTo>
                  <a:lnTo>
                    <a:pt x="296" y="422"/>
                  </a:lnTo>
                  <a:lnTo>
                    <a:pt x="296" y="422"/>
                  </a:lnTo>
                  <a:lnTo>
                    <a:pt x="297" y="424"/>
                  </a:lnTo>
                  <a:lnTo>
                    <a:pt x="298" y="426"/>
                  </a:lnTo>
                  <a:lnTo>
                    <a:pt x="302" y="430"/>
                  </a:lnTo>
                  <a:lnTo>
                    <a:pt x="307" y="432"/>
                  </a:lnTo>
                  <a:lnTo>
                    <a:pt x="314" y="433"/>
                  </a:lnTo>
                  <a:lnTo>
                    <a:pt x="329" y="436"/>
                  </a:lnTo>
                  <a:lnTo>
                    <a:pt x="335" y="438"/>
                  </a:lnTo>
                  <a:lnTo>
                    <a:pt x="339" y="441"/>
                  </a:lnTo>
                  <a:lnTo>
                    <a:pt x="339" y="441"/>
                  </a:lnTo>
                  <a:lnTo>
                    <a:pt x="336" y="441"/>
                  </a:lnTo>
                  <a:lnTo>
                    <a:pt x="335" y="442"/>
                  </a:lnTo>
                  <a:lnTo>
                    <a:pt x="334" y="444"/>
                  </a:lnTo>
                  <a:lnTo>
                    <a:pt x="334" y="444"/>
                  </a:lnTo>
                  <a:lnTo>
                    <a:pt x="342" y="445"/>
                  </a:lnTo>
                  <a:lnTo>
                    <a:pt x="348" y="447"/>
                  </a:lnTo>
                  <a:lnTo>
                    <a:pt x="354" y="449"/>
                  </a:lnTo>
                  <a:lnTo>
                    <a:pt x="360" y="451"/>
                  </a:lnTo>
                  <a:lnTo>
                    <a:pt x="371" y="457"/>
                  </a:lnTo>
                  <a:lnTo>
                    <a:pt x="381" y="464"/>
                  </a:lnTo>
                  <a:lnTo>
                    <a:pt x="381" y="464"/>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08" name="Freeform 147"/>
            <p:cNvSpPr/>
            <p:nvPr/>
          </p:nvSpPr>
          <p:spPr bwMode="auto">
            <a:xfrm>
              <a:off x="6804026" y="287338"/>
              <a:ext cx="171450" cy="69850"/>
            </a:xfrm>
            <a:custGeom>
              <a:avLst/>
              <a:gdLst/>
              <a:ahLst/>
              <a:cxnLst>
                <a:cxn ang="0">
                  <a:pos x="0" y="0"/>
                </a:cxn>
                <a:cxn ang="0">
                  <a:pos x="0" y="0"/>
                </a:cxn>
                <a:cxn ang="0">
                  <a:pos x="8" y="0"/>
                </a:cxn>
                <a:cxn ang="0">
                  <a:pos x="15" y="1"/>
                </a:cxn>
                <a:cxn ang="0">
                  <a:pos x="31" y="4"/>
                </a:cxn>
                <a:cxn ang="0">
                  <a:pos x="49" y="11"/>
                </a:cxn>
                <a:cxn ang="0">
                  <a:pos x="66" y="17"/>
                </a:cxn>
                <a:cxn ang="0">
                  <a:pos x="86" y="24"/>
                </a:cxn>
                <a:cxn ang="0">
                  <a:pos x="104" y="30"/>
                </a:cxn>
                <a:cxn ang="0">
                  <a:pos x="121" y="34"/>
                </a:cxn>
                <a:cxn ang="0">
                  <a:pos x="130" y="35"/>
                </a:cxn>
                <a:cxn ang="0">
                  <a:pos x="138" y="36"/>
                </a:cxn>
                <a:cxn ang="0">
                  <a:pos x="138" y="36"/>
                </a:cxn>
                <a:cxn ang="0">
                  <a:pos x="151" y="45"/>
                </a:cxn>
                <a:cxn ang="0">
                  <a:pos x="165" y="52"/>
                </a:cxn>
                <a:cxn ang="0">
                  <a:pos x="179" y="60"/>
                </a:cxn>
                <a:cxn ang="0">
                  <a:pos x="185" y="64"/>
                </a:cxn>
                <a:cxn ang="0">
                  <a:pos x="191" y="69"/>
                </a:cxn>
                <a:cxn ang="0">
                  <a:pos x="191" y="69"/>
                </a:cxn>
                <a:cxn ang="0">
                  <a:pos x="201" y="71"/>
                </a:cxn>
                <a:cxn ang="0">
                  <a:pos x="212" y="74"/>
                </a:cxn>
                <a:cxn ang="0">
                  <a:pos x="222" y="77"/>
                </a:cxn>
                <a:cxn ang="0">
                  <a:pos x="232" y="81"/>
                </a:cxn>
                <a:cxn ang="0">
                  <a:pos x="253" y="91"/>
                </a:cxn>
                <a:cxn ang="0">
                  <a:pos x="274" y="99"/>
                </a:cxn>
                <a:cxn ang="0">
                  <a:pos x="274" y="99"/>
                </a:cxn>
                <a:cxn ang="0">
                  <a:pos x="282" y="98"/>
                </a:cxn>
                <a:cxn ang="0">
                  <a:pos x="291" y="99"/>
                </a:cxn>
                <a:cxn ang="0">
                  <a:pos x="301" y="102"/>
                </a:cxn>
                <a:cxn ang="0">
                  <a:pos x="310" y="106"/>
                </a:cxn>
                <a:cxn ang="0">
                  <a:pos x="317" y="110"/>
                </a:cxn>
                <a:cxn ang="0">
                  <a:pos x="319" y="113"/>
                </a:cxn>
                <a:cxn ang="0">
                  <a:pos x="321" y="117"/>
                </a:cxn>
                <a:cxn ang="0">
                  <a:pos x="322" y="120"/>
                </a:cxn>
                <a:cxn ang="0">
                  <a:pos x="322" y="124"/>
                </a:cxn>
                <a:cxn ang="0">
                  <a:pos x="320" y="128"/>
                </a:cxn>
                <a:cxn ang="0">
                  <a:pos x="318" y="133"/>
                </a:cxn>
                <a:cxn ang="0">
                  <a:pos x="318" y="133"/>
                </a:cxn>
                <a:cxn ang="0">
                  <a:pos x="259" y="110"/>
                </a:cxn>
                <a:cxn ang="0">
                  <a:pos x="201" y="87"/>
                </a:cxn>
                <a:cxn ang="0">
                  <a:pos x="147" y="63"/>
                </a:cxn>
                <a:cxn ang="0">
                  <a:pos x="98" y="42"/>
                </a:cxn>
                <a:cxn ang="0">
                  <a:pos x="98" y="42"/>
                </a:cxn>
                <a:cxn ang="0">
                  <a:pos x="98" y="43"/>
                </a:cxn>
                <a:cxn ang="0">
                  <a:pos x="98" y="44"/>
                </a:cxn>
                <a:cxn ang="0">
                  <a:pos x="100" y="44"/>
                </a:cxn>
                <a:cxn ang="0">
                  <a:pos x="100" y="44"/>
                </a:cxn>
                <a:cxn ang="0">
                  <a:pos x="78" y="34"/>
                </a:cxn>
                <a:cxn ang="0">
                  <a:pos x="51" y="23"/>
                </a:cxn>
                <a:cxn ang="0">
                  <a:pos x="25" y="13"/>
                </a:cxn>
                <a:cxn ang="0">
                  <a:pos x="12" y="6"/>
                </a:cxn>
                <a:cxn ang="0">
                  <a:pos x="0" y="0"/>
                </a:cxn>
                <a:cxn ang="0">
                  <a:pos x="0" y="0"/>
                </a:cxn>
              </a:cxnLst>
              <a:rect l="0" t="0" r="r" b="b"/>
              <a:pathLst>
                <a:path w="322" h="133">
                  <a:moveTo>
                    <a:pt x="0" y="0"/>
                  </a:moveTo>
                  <a:lnTo>
                    <a:pt x="0" y="0"/>
                  </a:lnTo>
                  <a:lnTo>
                    <a:pt x="8" y="0"/>
                  </a:lnTo>
                  <a:lnTo>
                    <a:pt x="15" y="1"/>
                  </a:lnTo>
                  <a:lnTo>
                    <a:pt x="31" y="4"/>
                  </a:lnTo>
                  <a:lnTo>
                    <a:pt x="49" y="11"/>
                  </a:lnTo>
                  <a:lnTo>
                    <a:pt x="66" y="17"/>
                  </a:lnTo>
                  <a:lnTo>
                    <a:pt x="86" y="24"/>
                  </a:lnTo>
                  <a:lnTo>
                    <a:pt x="104" y="30"/>
                  </a:lnTo>
                  <a:lnTo>
                    <a:pt x="121" y="34"/>
                  </a:lnTo>
                  <a:lnTo>
                    <a:pt x="130" y="35"/>
                  </a:lnTo>
                  <a:lnTo>
                    <a:pt x="138" y="36"/>
                  </a:lnTo>
                  <a:lnTo>
                    <a:pt x="138" y="36"/>
                  </a:lnTo>
                  <a:lnTo>
                    <a:pt x="151" y="45"/>
                  </a:lnTo>
                  <a:lnTo>
                    <a:pt x="165" y="52"/>
                  </a:lnTo>
                  <a:lnTo>
                    <a:pt x="179" y="60"/>
                  </a:lnTo>
                  <a:lnTo>
                    <a:pt x="185" y="64"/>
                  </a:lnTo>
                  <a:lnTo>
                    <a:pt x="191" y="69"/>
                  </a:lnTo>
                  <a:lnTo>
                    <a:pt x="191" y="69"/>
                  </a:lnTo>
                  <a:lnTo>
                    <a:pt x="201" y="71"/>
                  </a:lnTo>
                  <a:lnTo>
                    <a:pt x="212" y="74"/>
                  </a:lnTo>
                  <a:lnTo>
                    <a:pt x="222" y="77"/>
                  </a:lnTo>
                  <a:lnTo>
                    <a:pt x="232" y="81"/>
                  </a:lnTo>
                  <a:lnTo>
                    <a:pt x="253" y="91"/>
                  </a:lnTo>
                  <a:lnTo>
                    <a:pt x="274" y="99"/>
                  </a:lnTo>
                  <a:lnTo>
                    <a:pt x="274" y="99"/>
                  </a:lnTo>
                  <a:lnTo>
                    <a:pt x="282" y="98"/>
                  </a:lnTo>
                  <a:lnTo>
                    <a:pt x="291" y="99"/>
                  </a:lnTo>
                  <a:lnTo>
                    <a:pt x="301" y="102"/>
                  </a:lnTo>
                  <a:lnTo>
                    <a:pt x="310" y="106"/>
                  </a:lnTo>
                  <a:lnTo>
                    <a:pt x="317" y="110"/>
                  </a:lnTo>
                  <a:lnTo>
                    <a:pt x="319" y="113"/>
                  </a:lnTo>
                  <a:lnTo>
                    <a:pt x="321" y="117"/>
                  </a:lnTo>
                  <a:lnTo>
                    <a:pt x="322" y="120"/>
                  </a:lnTo>
                  <a:lnTo>
                    <a:pt x="322" y="124"/>
                  </a:lnTo>
                  <a:lnTo>
                    <a:pt x="320" y="128"/>
                  </a:lnTo>
                  <a:lnTo>
                    <a:pt x="318" y="133"/>
                  </a:lnTo>
                  <a:lnTo>
                    <a:pt x="318" y="133"/>
                  </a:lnTo>
                  <a:lnTo>
                    <a:pt x="259" y="110"/>
                  </a:lnTo>
                  <a:lnTo>
                    <a:pt x="201" y="87"/>
                  </a:lnTo>
                  <a:lnTo>
                    <a:pt x="147" y="63"/>
                  </a:lnTo>
                  <a:lnTo>
                    <a:pt x="98" y="42"/>
                  </a:lnTo>
                  <a:lnTo>
                    <a:pt x="98" y="42"/>
                  </a:lnTo>
                  <a:lnTo>
                    <a:pt x="98" y="43"/>
                  </a:lnTo>
                  <a:lnTo>
                    <a:pt x="98" y="44"/>
                  </a:lnTo>
                  <a:lnTo>
                    <a:pt x="100" y="44"/>
                  </a:lnTo>
                  <a:lnTo>
                    <a:pt x="100" y="44"/>
                  </a:lnTo>
                  <a:lnTo>
                    <a:pt x="78" y="34"/>
                  </a:lnTo>
                  <a:lnTo>
                    <a:pt x="51" y="23"/>
                  </a:lnTo>
                  <a:lnTo>
                    <a:pt x="25" y="13"/>
                  </a:lnTo>
                  <a:lnTo>
                    <a:pt x="12" y="6"/>
                  </a:lnTo>
                  <a:lnTo>
                    <a:pt x="0" y="0"/>
                  </a:lnTo>
                  <a:lnTo>
                    <a:pt x="0" y="0"/>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09" name="Freeform 148"/>
            <p:cNvSpPr/>
            <p:nvPr/>
          </p:nvSpPr>
          <p:spPr bwMode="auto">
            <a:xfrm>
              <a:off x="6748463" y="360363"/>
              <a:ext cx="188913" cy="73025"/>
            </a:xfrm>
            <a:custGeom>
              <a:avLst/>
              <a:gdLst/>
              <a:ahLst/>
              <a:cxnLst>
                <a:cxn ang="0">
                  <a:pos x="357" y="133"/>
                </a:cxn>
                <a:cxn ang="0">
                  <a:pos x="357" y="133"/>
                </a:cxn>
                <a:cxn ang="0">
                  <a:pos x="355" y="136"/>
                </a:cxn>
                <a:cxn ang="0">
                  <a:pos x="354" y="137"/>
                </a:cxn>
                <a:cxn ang="0">
                  <a:pos x="351" y="138"/>
                </a:cxn>
                <a:cxn ang="0">
                  <a:pos x="351" y="138"/>
                </a:cxn>
                <a:cxn ang="0">
                  <a:pos x="347" y="139"/>
                </a:cxn>
                <a:cxn ang="0">
                  <a:pos x="344" y="139"/>
                </a:cxn>
                <a:cxn ang="0">
                  <a:pos x="340" y="138"/>
                </a:cxn>
                <a:cxn ang="0">
                  <a:pos x="334" y="137"/>
                </a:cxn>
                <a:cxn ang="0">
                  <a:pos x="327" y="133"/>
                </a:cxn>
                <a:cxn ang="0">
                  <a:pos x="320" y="127"/>
                </a:cxn>
                <a:cxn ang="0">
                  <a:pos x="320" y="127"/>
                </a:cxn>
                <a:cxn ang="0">
                  <a:pos x="280" y="112"/>
                </a:cxn>
                <a:cxn ang="0">
                  <a:pos x="241" y="97"/>
                </a:cxn>
                <a:cxn ang="0">
                  <a:pos x="222" y="90"/>
                </a:cxn>
                <a:cxn ang="0">
                  <a:pos x="204" y="82"/>
                </a:cxn>
                <a:cxn ang="0">
                  <a:pos x="186" y="73"/>
                </a:cxn>
                <a:cxn ang="0">
                  <a:pos x="169" y="63"/>
                </a:cxn>
                <a:cxn ang="0">
                  <a:pos x="169" y="63"/>
                </a:cxn>
                <a:cxn ang="0">
                  <a:pos x="128" y="48"/>
                </a:cxn>
                <a:cxn ang="0">
                  <a:pos x="84" y="33"/>
                </a:cxn>
                <a:cxn ang="0">
                  <a:pos x="41" y="19"/>
                </a:cxn>
                <a:cxn ang="0">
                  <a:pos x="0" y="9"/>
                </a:cxn>
                <a:cxn ang="0">
                  <a:pos x="0" y="9"/>
                </a:cxn>
                <a:cxn ang="0">
                  <a:pos x="3" y="5"/>
                </a:cxn>
                <a:cxn ang="0">
                  <a:pos x="8" y="3"/>
                </a:cxn>
                <a:cxn ang="0">
                  <a:pos x="12" y="1"/>
                </a:cxn>
                <a:cxn ang="0">
                  <a:pos x="16" y="0"/>
                </a:cxn>
                <a:cxn ang="0">
                  <a:pos x="26" y="0"/>
                </a:cxn>
                <a:cxn ang="0">
                  <a:pos x="38" y="1"/>
                </a:cxn>
                <a:cxn ang="0">
                  <a:pos x="62" y="6"/>
                </a:cxn>
                <a:cxn ang="0">
                  <a:pos x="75" y="10"/>
                </a:cxn>
                <a:cxn ang="0">
                  <a:pos x="89" y="11"/>
                </a:cxn>
                <a:cxn ang="0">
                  <a:pos x="89" y="11"/>
                </a:cxn>
                <a:cxn ang="0">
                  <a:pos x="120" y="30"/>
                </a:cxn>
                <a:cxn ang="0">
                  <a:pos x="152" y="46"/>
                </a:cxn>
                <a:cxn ang="0">
                  <a:pos x="184" y="60"/>
                </a:cxn>
                <a:cxn ang="0">
                  <a:pos x="216" y="73"/>
                </a:cxn>
                <a:cxn ang="0">
                  <a:pos x="284" y="97"/>
                </a:cxn>
                <a:cxn ang="0">
                  <a:pos x="318" y="110"/>
                </a:cxn>
                <a:cxn ang="0">
                  <a:pos x="354" y="124"/>
                </a:cxn>
                <a:cxn ang="0">
                  <a:pos x="354" y="124"/>
                </a:cxn>
                <a:cxn ang="0">
                  <a:pos x="354" y="130"/>
                </a:cxn>
                <a:cxn ang="0">
                  <a:pos x="355" y="132"/>
                </a:cxn>
                <a:cxn ang="0">
                  <a:pos x="357" y="133"/>
                </a:cxn>
                <a:cxn ang="0">
                  <a:pos x="357" y="133"/>
                </a:cxn>
              </a:cxnLst>
              <a:rect l="0" t="0" r="r" b="b"/>
              <a:pathLst>
                <a:path w="357" h="139">
                  <a:moveTo>
                    <a:pt x="357" y="133"/>
                  </a:moveTo>
                  <a:lnTo>
                    <a:pt x="357" y="133"/>
                  </a:lnTo>
                  <a:lnTo>
                    <a:pt x="355" y="136"/>
                  </a:lnTo>
                  <a:lnTo>
                    <a:pt x="354" y="137"/>
                  </a:lnTo>
                  <a:lnTo>
                    <a:pt x="351" y="138"/>
                  </a:lnTo>
                  <a:lnTo>
                    <a:pt x="351" y="138"/>
                  </a:lnTo>
                  <a:lnTo>
                    <a:pt x="347" y="139"/>
                  </a:lnTo>
                  <a:lnTo>
                    <a:pt x="344" y="139"/>
                  </a:lnTo>
                  <a:lnTo>
                    <a:pt x="340" y="138"/>
                  </a:lnTo>
                  <a:lnTo>
                    <a:pt x="334" y="137"/>
                  </a:lnTo>
                  <a:lnTo>
                    <a:pt x="327" y="133"/>
                  </a:lnTo>
                  <a:lnTo>
                    <a:pt x="320" y="127"/>
                  </a:lnTo>
                  <a:lnTo>
                    <a:pt x="320" y="127"/>
                  </a:lnTo>
                  <a:lnTo>
                    <a:pt x="280" y="112"/>
                  </a:lnTo>
                  <a:lnTo>
                    <a:pt x="241" y="97"/>
                  </a:lnTo>
                  <a:lnTo>
                    <a:pt x="222" y="90"/>
                  </a:lnTo>
                  <a:lnTo>
                    <a:pt x="204" y="82"/>
                  </a:lnTo>
                  <a:lnTo>
                    <a:pt x="186" y="73"/>
                  </a:lnTo>
                  <a:lnTo>
                    <a:pt x="169" y="63"/>
                  </a:lnTo>
                  <a:lnTo>
                    <a:pt x="169" y="63"/>
                  </a:lnTo>
                  <a:lnTo>
                    <a:pt x="128" y="48"/>
                  </a:lnTo>
                  <a:lnTo>
                    <a:pt x="84" y="33"/>
                  </a:lnTo>
                  <a:lnTo>
                    <a:pt x="41" y="19"/>
                  </a:lnTo>
                  <a:lnTo>
                    <a:pt x="0" y="9"/>
                  </a:lnTo>
                  <a:lnTo>
                    <a:pt x="0" y="9"/>
                  </a:lnTo>
                  <a:lnTo>
                    <a:pt x="3" y="5"/>
                  </a:lnTo>
                  <a:lnTo>
                    <a:pt x="8" y="3"/>
                  </a:lnTo>
                  <a:lnTo>
                    <a:pt x="12" y="1"/>
                  </a:lnTo>
                  <a:lnTo>
                    <a:pt x="16" y="0"/>
                  </a:lnTo>
                  <a:lnTo>
                    <a:pt x="26" y="0"/>
                  </a:lnTo>
                  <a:lnTo>
                    <a:pt x="38" y="1"/>
                  </a:lnTo>
                  <a:lnTo>
                    <a:pt x="62" y="6"/>
                  </a:lnTo>
                  <a:lnTo>
                    <a:pt x="75" y="10"/>
                  </a:lnTo>
                  <a:lnTo>
                    <a:pt x="89" y="11"/>
                  </a:lnTo>
                  <a:lnTo>
                    <a:pt x="89" y="11"/>
                  </a:lnTo>
                  <a:lnTo>
                    <a:pt x="120" y="30"/>
                  </a:lnTo>
                  <a:lnTo>
                    <a:pt x="152" y="46"/>
                  </a:lnTo>
                  <a:lnTo>
                    <a:pt x="184" y="60"/>
                  </a:lnTo>
                  <a:lnTo>
                    <a:pt x="216" y="73"/>
                  </a:lnTo>
                  <a:lnTo>
                    <a:pt x="284" y="97"/>
                  </a:lnTo>
                  <a:lnTo>
                    <a:pt x="318" y="110"/>
                  </a:lnTo>
                  <a:lnTo>
                    <a:pt x="354" y="124"/>
                  </a:lnTo>
                  <a:lnTo>
                    <a:pt x="354" y="124"/>
                  </a:lnTo>
                  <a:lnTo>
                    <a:pt x="354" y="130"/>
                  </a:lnTo>
                  <a:lnTo>
                    <a:pt x="355" y="132"/>
                  </a:lnTo>
                  <a:lnTo>
                    <a:pt x="357" y="133"/>
                  </a:lnTo>
                  <a:lnTo>
                    <a:pt x="357" y="133"/>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pic>
        <p:nvPicPr>
          <p:cNvPr id="9" name="图片 8">
            <a:extLst>
              <a:ext uri="{FF2B5EF4-FFF2-40B4-BE49-F238E27FC236}">
                <a16:creationId xmlns:a16="http://schemas.microsoft.com/office/drawing/2014/main" id="{EC3281C7-7023-417C-9E5A-C9B0C3980F64}"/>
              </a:ext>
            </a:extLst>
          </p:cNvPr>
          <p:cNvPicPr>
            <a:picLocks noChangeAspect="1"/>
          </p:cNvPicPr>
          <p:nvPr/>
        </p:nvPicPr>
        <p:blipFill rotWithShape="1">
          <a:blip r:embed="rId2"/>
          <a:srcRect l="17608" r="16087" b="20749"/>
          <a:stretch/>
        </p:blipFill>
        <p:spPr>
          <a:xfrm>
            <a:off x="482899" y="1713331"/>
            <a:ext cx="4552927" cy="4464513"/>
          </a:xfrm>
          <a:prstGeom prst="rect">
            <a:avLst/>
          </a:prstGeom>
        </p:spPr>
      </p:pic>
      <p:sp>
        <p:nvSpPr>
          <p:cNvPr id="20" name="文本框 19">
            <a:extLst>
              <a:ext uri="{FF2B5EF4-FFF2-40B4-BE49-F238E27FC236}">
                <a16:creationId xmlns:a16="http://schemas.microsoft.com/office/drawing/2014/main" id="{23B5E5F6-FF6F-425B-8617-B539C42EE0EB}"/>
              </a:ext>
            </a:extLst>
          </p:cNvPr>
          <p:cNvSpPr txBox="1"/>
          <p:nvPr/>
        </p:nvSpPr>
        <p:spPr>
          <a:xfrm>
            <a:off x="788761" y="66499"/>
            <a:ext cx="5193058" cy="1200329"/>
          </a:xfrm>
          <a:prstGeom prst="rect">
            <a:avLst/>
          </a:prstGeom>
          <a:noFill/>
        </p:spPr>
        <p:txBody>
          <a:bodyPr wrap="square" rtlCol="0">
            <a:spAutoFit/>
          </a:bodyPr>
          <a:lstStyle/>
          <a:p>
            <a:r>
              <a:rPr lang="en-US" altLang="zh-CN" sz="7200" b="1" dirty="0">
                <a:solidFill>
                  <a:srgbClr val="0B9764"/>
                </a:solidFill>
                <a:latin typeface="Comic Sans MS" panose="030F0702030302020204" charset="0"/>
                <a:cs typeface="Comic Sans MS" panose="030F0702030302020204" charset="0"/>
              </a:rPr>
              <a:t>A</a:t>
            </a:r>
            <a:r>
              <a:rPr lang="en-US" altLang="zh-CN" sz="3600" b="1" dirty="0">
                <a:solidFill>
                  <a:srgbClr val="0B9764"/>
                </a:solidFill>
                <a:latin typeface="Comic Sans MS" panose="030F0702030302020204" charset="0"/>
                <a:cs typeface="Comic Sans MS" panose="030F0702030302020204" charset="0"/>
              </a:rPr>
              <a:t>bout</a:t>
            </a:r>
            <a:r>
              <a:rPr lang="zh-CN" altLang="en-US" sz="3600" b="1" dirty="0">
                <a:solidFill>
                  <a:srgbClr val="0B9764"/>
                </a:solidFill>
                <a:latin typeface="Comic Sans MS" panose="030F0702030302020204" charset="0"/>
                <a:cs typeface="Comic Sans MS" panose="030F0702030302020204" charset="0"/>
              </a:rPr>
              <a:t> </a:t>
            </a:r>
            <a:r>
              <a:rPr lang="en-US" altLang="zh-CN" sz="3600" b="1" dirty="0">
                <a:solidFill>
                  <a:srgbClr val="0B9764"/>
                </a:solidFill>
                <a:latin typeface="Comic Sans MS" panose="030F0702030302020204" charset="0"/>
                <a:cs typeface="Comic Sans MS" panose="030F0702030302020204" charset="0"/>
              </a:rPr>
              <a:t>the</a:t>
            </a:r>
            <a:r>
              <a:rPr lang="zh-CN" altLang="en-US" sz="3600" b="1" dirty="0">
                <a:solidFill>
                  <a:srgbClr val="0B9764"/>
                </a:solidFill>
                <a:latin typeface="Comic Sans MS" panose="030F0702030302020204" charset="0"/>
                <a:cs typeface="Comic Sans MS" panose="030F0702030302020204" charset="0"/>
              </a:rPr>
              <a:t> </a:t>
            </a:r>
            <a:r>
              <a:rPr lang="en-US" altLang="zh-CN" sz="3600" b="1" dirty="0">
                <a:solidFill>
                  <a:srgbClr val="0B9764"/>
                </a:solidFill>
                <a:latin typeface="Comic Sans MS" panose="030F0702030302020204" charset="0"/>
                <a:cs typeface="Comic Sans MS" panose="030F0702030302020204" charset="0"/>
              </a:rPr>
              <a:t>lecturer</a:t>
            </a:r>
          </a:p>
        </p:txBody>
      </p:sp>
      <p:sp>
        <p:nvSpPr>
          <p:cNvPr id="15" name="空心弧 14">
            <a:extLst>
              <a:ext uri="{FF2B5EF4-FFF2-40B4-BE49-F238E27FC236}">
                <a16:creationId xmlns:a16="http://schemas.microsoft.com/office/drawing/2014/main" id="{DBB066A7-7FB2-4166-B636-67F6611A7844}"/>
              </a:ext>
            </a:extLst>
          </p:cNvPr>
          <p:cNvSpPr/>
          <p:nvPr/>
        </p:nvSpPr>
        <p:spPr>
          <a:xfrm>
            <a:off x="589014" y="-38470"/>
            <a:ext cx="1101725" cy="1139808"/>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063A6A54-EB9C-4591-BCE1-6BC541DE0E35}"/>
              </a:ext>
            </a:extLst>
          </p:cNvPr>
          <p:cNvSpPr/>
          <p:nvPr/>
        </p:nvSpPr>
        <p:spPr>
          <a:xfrm>
            <a:off x="5314122" y="1548013"/>
            <a:ext cx="6096000" cy="4893647"/>
          </a:xfrm>
          <a:prstGeom prst="rect">
            <a:avLst/>
          </a:prstGeom>
        </p:spPr>
        <p:txBody>
          <a:bodyPr>
            <a:spAutoFit/>
          </a:bodyPr>
          <a:lstStyle/>
          <a:p>
            <a:r>
              <a:rPr lang="zh-CN" altLang="en-US" sz="2400" b="1" dirty="0"/>
              <a:t>     李世默，汉族，加州大学伯克利分校学士，斯坦福大学工商管理学硕士，复旦大学国际关系及公共事务学院博士。</a:t>
            </a:r>
            <a:r>
              <a:rPr lang="en-US" altLang="zh-CN" sz="2400" b="1" dirty="0"/>
              <a:t>       </a:t>
            </a:r>
          </a:p>
          <a:p>
            <a:r>
              <a:rPr lang="en-US" altLang="zh-CN" sz="2400" b="1" dirty="0"/>
              <a:t>      2013</a:t>
            </a:r>
            <a:r>
              <a:rPr lang="zh-CN" altLang="en-US" sz="2400" b="1" dirty="0"/>
              <a:t>年</a:t>
            </a:r>
            <a:r>
              <a:rPr lang="en-US" altLang="zh-CN" sz="2400" b="1" dirty="0"/>
              <a:t>TED</a:t>
            </a:r>
            <a:r>
              <a:rPr lang="zh-CN" altLang="en-US" sz="2400" b="1" dirty="0"/>
              <a:t>环球大会在爱丁堡举行。李世默在大会上发表演讲，题目为 </a:t>
            </a:r>
            <a:r>
              <a:rPr lang="en-US" altLang="zh-CN" sz="2400" b="1" i="1" dirty="0"/>
              <a:t>China and the End of Meta-Narratives</a:t>
            </a:r>
            <a:r>
              <a:rPr lang="zh-CN" altLang="en-US" sz="2400" b="1" dirty="0"/>
              <a:t>，以亲身经历讲述中国发展的两个三十年故事，突破了以往</a:t>
            </a:r>
            <a:r>
              <a:rPr lang="en-US" altLang="zh-CN" sz="2400" b="1" dirty="0"/>
              <a:t>TED</a:t>
            </a:r>
            <a:r>
              <a:rPr lang="zh-CN" altLang="en-US" sz="2400" b="1" dirty="0"/>
              <a:t>演讲题材，涉及中国崛起的历史、制度、经验等方方面面，引起现场热烈反响，并引发热议，西方人终于明白，什么是政治手段。</a:t>
            </a:r>
          </a:p>
          <a:p>
            <a:r>
              <a:rPr lang="zh-CN" altLang="en-US" sz="2400" b="1" dirty="0"/>
              <a:t>     李世默对“元叙事”教条的颠覆性演讲给听众带去了极大的震撼。该演讲最终成为</a:t>
            </a:r>
            <a:r>
              <a:rPr lang="en-US" altLang="zh-CN" sz="2400" b="1" dirty="0"/>
              <a:t>TED</a:t>
            </a:r>
            <a:r>
              <a:rPr lang="zh-CN" altLang="en-US" sz="2400" b="1" dirty="0"/>
              <a:t>年度最佳演讲。</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077380"/>
            <a:ext cx="11863977" cy="2308324"/>
          </a:xfrm>
          <a:prstGeom prst="rect">
            <a:avLst/>
          </a:prstGeom>
        </p:spPr>
        <p:txBody>
          <a:bodyPr wrap="square">
            <a:spAutoFit/>
          </a:bodyPr>
          <a:lstStyle/>
          <a:p>
            <a:r>
              <a:rPr lang="en-US" altLang="zh-CN" sz="2400" b="1" dirty="0"/>
              <a:t>     I would venture to suggest that the Party is the world’s leading expert in political reform. The second assumption: one-party rule leads to a closed political system </a:t>
            </a:r>
            <a:r>
              <a:rPr lang="en-US" altLang="zh-CN" sz="2400" b="1" u="sng" dirty="0"/>
              <a:t>                      </a:t>
            </a:r>
            <a:r>
              <a:rPr lang="en-US" altLang="zh-CN" sz="2400" b="1" dirty="0"/>
              <a:t> power gets </a:t>
            </a:r>
            <a:r>
              <a:rPr lang="en-US" altLang="zh-CN" sz="2400" b="1" u="sng" dirty="0"/>
              <a:t>                             </a:t>
            </a:r>
            <a:r>
              <a:rPr lang="en-US" altLang="zh-CN" sz="2400" b="1" dirty="0"/>
              <a:t> in the hands of the few. Bad governance and corruption are the results. Yes, corruption is a big problem. But let’s first look at the larger context. It might be counter intuitive to you, but the Party is one of the most meritocratic political institutions in the world.</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746226" y="3281100"/>
            <a:ext cx="9725458" cy="1323439"/>
          </a:xfrm>
          <a:prstGeom prst="rect">
            <a:avLst/>
          </a:prstGeom>
        </p:spPr>
        <p:txBody>
          <a:bodyPr wrap="square">
            <a:spAutoFit/>
          </a:bodyPr>
          <a:lstStyle/>
          <a:p>
            <a:r>
              <a:rPr lang="zh-CN" altLang="en-US" sz="2000" b="1" dirty="0">
                <a:solidFill>
                  <a:prstClr val="black"/>
                </a:solidFill>
              </a:rPr>
              <a:t>    我甚至想大胆地判断说，中共是世界第一流的政治改革专家。西方主流的观点认为，一党制意味着政治上封闭，一小撮人把持了权力，必然导致劣政和腐败。的确，腐败是一个大问题。不过，让我们先打开视野看一下全景。说起来可能令人难以置信，中共内部选贤任能竞争之激烈程度，可能超过世界上所有的政治组织。</a:t>
            </a:r>
          </a:p>
        </p:txBody>
      </p:sp>
      <p:sp>
        <p:nvSpPr>
          <p:cNvPr id="2" name="矩形 1">
            <a:extLst>
              <a:ext uri="{FF2B5EF4-FFF2-40B4-BE49-F238E27FC236}">
                <a16:creationId xmlns:a16="http://schemas.microsoft.com/office/drawing/2014/main" id="{B51F52FA-B751-4612-9630-A15BEE186A2C}"/>
              </a:ext>
            </a:extLst>
          </p:cNvPr>
          <p:cNvSpPr/>
          <p:nvPr/>
        </p:nvSpPr>
        <p:spPr>
          <a:xfrm>
            <a:off x="1890498" y="4686338"/>
            <a:ext cx="9725457" cy="2031325"/>
          </a:xfrm>
          <a:prstGeom prst="rect">
            <a:avLst/>
          </a:prstGeom>
          <a:ln>
            <a:solidFill>
              <a:srgbClr val="92D050"/>
            </a:solidFill>
          </a:ln>
        </p:spPr>
        <p:txBody>
          <a:bodyPr wrap="square">
            <a:spAutoFit/>
          </a:bodyPr>
          <a:lstStyle/>
          <a:p>
            <a:r>
              <a:rPr lang="en-US" altLang="zh-CN" b="1" dirty="0"/>
              <a:t>venture </a:t>
            </a:r>
            <a:r>
              <a:rPr lang="zh-CN" altLang="en-US" b="1" dirty="0"/>
              <a:t> </a:t>
            </a:r>
            <a:r>
              <a:rPr lang="en-US" altLang="zh-CN" b="1" dirty="0"/>
              <a:t>/‘</a:t>
            </a:r>
            <a:r>
              <a:rPr lang="en-US" altLang="zh-CN" b="1" dirty="0" err="1"/>
              <a:t>ventʃə</a:t>
            </a:r>
            <a:r>
              <a:rPr lang="en-US" altLang="zh-CN" b="1" dirty="0"/>
              <a:t>/n. </a:t>
            </a:r>
            <a:r>
              <a:rPr lang="zh-CN" altLang="en-US" b="1" dirty="0"/>
              <a:t>冒险旅行 </a:t>
            </a:r>
            <a:r>
              <a:rPr lang="en-US" altLang="zh-CN" b="1" dirty="0"/>
              <a:t>v. </a:t>
            </a:r>
            <a:r>
              <a:rPr lang="zh-CN" altLang="en-US" b="1" dirty="0"/>
              <a:t>敢于冒险</a:t>
            </a:r>
            <a:endParaRPr lang="en-US" altLang="zh-CN" b="1" dirty="0"/>
          </a:p>
          <a:p>
            <a:r>
              <a:rPr lang="en-US" altLang="zh-CN" b="1" dirty="0"/>
              <a:t>corruption /</a:t>
            </a:r>
            <a:r>
              <a:rPr lang="en-US" altLang="zh-CN" b="1" dirty="0" err="1"/>
              <a:t>kə'rʌpʃən</a:t>
            </a:r>
            <a:r>
              <a:rPr lang="en-US" altLang="zh-CN" b="1" dirty="0"/>
              <a:t>/n. </a:t>
            </a:r>
            <a:r>
              <a:rPr lang="zh-CN" altLang="en-US" b="1" dirty="0"/>
              <a:t>贪污，腐败；堕落</a:t>
            </a:r>
            <a:endParaRPr lang="en-US" altLang="zh-CN" b="1" dirty="0"/>
          </a:p>
          <a:p>
            <a:r>
              <a:rPr lang="en-US" altLang="zh-CN" b="1" dirty="0"/>
              <a:t>the larger context </a:t>
            </a:r>
            <a:r>
              <a:rPr lang="zh-CN" altLang="en-US" b="1" dirty="0"/>
              <a:t>更大的背景下</a:t>
            </a:r>
            <a:endParaRPr lang="en-US" altLang="zh-CN" b="1" dirty="0"/>
          </a:p>
          <a:p>
            <a:r>
              <a:rPr lang="en-US" altLang="zh-CN" b="1" dirty="0"/>
              <a:t>counter </a:t>
            </a:r>
            <a:r>
              <a:rPr lang="zh-CN" altLang="en-US" b="1" dirty="0"/>
              <a:t> </a:t>
            </a:r>
            <a:r>
              <a:rPr lang="en-US" altLang="zh-CN" b="1" dirty="0"/>
              <a:t>/‘</a:t>
            </a:r>
            <a:r>
              <a:rPr lang="en-US" altLang="zh-CN" b="1" dirty="0" err="1"/>
              <a:t>kaʊntə</a:t>
            </a:r>
            <a:r>
              <a:rPr lang="en-US" altLang="zh-CN" b="1" dirty="0"/>
              <a:t>/ n. </a:t>
            </a:r>
            <a:r>
              <a:rPr lang="zh-CN" altLang="en-US" b="1" dirty="0"/>
              <a:t>柜台；对立面</a:t>
            </a:r>
            <a:r>
              <a:rPr lang="en-US" altLang="zh-CN" b="1" dirty="0"/>
              <a:t>v. </a:t>
            </a:r>
            <a:r>
              <a:rPr lang="zh-CN" altLang="en-US" b="1" dirty="0"/>
              <a:t>反击；对着干；反</a:t>
            </a:r>
            <a:r>
              <a:rPr lang="en-US" altLang="zh-CN" b="1" dirty="0"/>
              <a:t>adj. </a:t>
            </a:r>
            <a:r>
              <a:rPr lang="zh-CN" altLang="en-US" b="1" dirty="0"/>
              <a:t>相反的 </a:t>
            </a:r>
            <a:r>
              <a:rPr lang="en-US" altLang="zh-CN" b="1" dirty="0"/>
              <a:t>adv. </a:t>
            </a:r>
            <a:r>
              <a:rPr lang="zh-CN" altLang="en-US" b="1" dirty="0"/>
              <a:t>反方向地；背道而驰地</a:t>
            </a:r>
            <a:endParaRPr lang="en-US" altLang="zh-CN" b="1" dirty="0"/>
          </a:p>
          <a:p>
            <a:r>
              <a:rPr lang="en-US" altLang="zh-CN" b="1" dirty="0"/>
              <a:t>intuitive </a:t>
            </a:r>
            <a:r>
              <a:rPr lang="zh-CN" altLang="en-US" b="1" dirty="0"/>
              <a:t> </a:t>
            </a:r>
            <a:r>
              <a:rPr lang="en-US" altLang="zh-CN" b="1" dirty="0"/>
              <a:t>/</a:t>
            </a:r>
            <a:r>
              <a:rPr lang="en-US" altLang="zh-CN" b="1" dirty="0" err="1"/>
              <a:t>ɪn'tjuːɪtɪv</a:t>
            </a:r>
            <a:r>
              <a:rPr lang="en-US" altLang="zh-CN" b="1" dirty="0"/>
              <a:t>/ adj. </a:t>
            </a:r>
            <a:r>
              <a:rPr lang="zh-CN" altLang="en-US" b="1" dirty="0"/>
              <a:t>直觉的；凭直觉获知的</a:t>
            </a:r>
            <a:endParaRPr lang="en-US" altLang="zh-CN" b="1" dirty="0"/>
          </a:p>
          <a:p>
            <a:r>
              <a:rPr lang="en-US" altLang="zh-CN" b="1" dirty="0"/>
              <a:t>be counter-intuitive to </a:t>
            </a:r>
            <a:r>
              <a:rPr lang="zh-CN" altLang="en-US" b="1" dirty="0"/>
              <a:t>与直觉相反</a:t>
            </a:r>
            <a:endParaRPr lang="en-US" altLang="zh-CN" b="1" dirty="0"/>
          </a:p>
          <a:p>
            <a:r>
              <a:rPr lang="en-US" altLang="zh-CN" b="1" dirty="0"/>
              <a:t>meritocratic</a:t>
            </a:r>
            <a:r>
              <a:rPr lang="zh-CN" altLang="en-US" b="1" dirty="0"/>
              <a:t>精英管理的；贤能统治的</a:t>
            </a:r>
          </a:p>
        </p:txBody>
      </p:sp>
      <p:sp>
        <p:nvSpPr>
          <p:cNvPr id="5" name="矩形 4">
            <a:extLst>
              <a:ext uri="{FF2B5EF4-FFF2-40B4-BE49-F238E27FC236}">
                <a16:creationId xmlns:a16="http://schemas.microsoft.com/office/drawing/2014/main" id="{DD20AFBA-8544-4A49-BE5B-9EBA6B4FF6A0}"/>
              </a:ext>
            </a:extLst>
          </p:cNvPr>
          <p:cNvSpPr/>
          <p:nvPr/>
        </p:nvSpPr>
        <p:spPr>
          <a:xfrm>
            <a:off x="9508040" y="1466117"/>
            <a:ext cx="1326004" cy="461665"/>
          </a:xfrm>
          <a:prstGeom prst="rect">
            <a:avLst/>
          </a:prstGeom>
        </p:spPr>
        <p:txBody>
          <a:bodyPr wrap="none">
            <a:spAutoFit/>
          </a:bodyPr>
          <a:lstStyle/>
          <a:p>
            <a:r>
              <a:rPr lang="en-US" altLang="zh-CN" sz="2400" b="1" dirty="0">
                <a:solidFill>
                  <a:srgbClr val="508468"/>
                </a:solidFill>
              </a:rPr>
              <a:t>in which </a:t>
            </a:r>
            <a:endParaRPr lang="zh-CN" altLang="en-US" dirty="0">
              <a:solidFill>
                <a:srgbClr val="508468"/>
              </a:solidFill>
            </a:endParaRPr>
          </a:p>
        </p:txBody>
      </p:sp>
      <p:sp>
        <p:nvSpPr>
          <p:cNvPr id="8" name="矩形 7">
            <a:extLst>
              <a:ext uri="{FF2B5EF4-FFF2-40B4-BE49-F238E27FC236}">
                <a16:creationId xmlns:a16="http://schemas.microsoft.com/office/drawing/2014/main" id="{D47B8AFC-5F67-465F-B88A-61AAB0CBDEB0}"/>
              </a:ext>
            </a:extLst>
          </p:cNvPr>
          <p:cNvSpPr/>
          <p:nvPr/>
        </p:nvSpPr>
        <p:spPr>
          <a:xfrm>
            <a:off x="810778" y="1809808"/>
            <a:ext cx="1870897" cy="461665"/>
          </a:xfrm>
          <a:prstGeom prst="rect">
            <a:avLst/>
          </a:prstGeom>
        </p:spPr>
        <p:txBody>
          <a:bodyPr wrap="none">
            <a:spAutoFit/>
          </a:bodyPr>
          <a:lstStyle/>
          <a:p>
            <a:r>
              <a:rPr lang="en-US" altLang="zh-CN" sz="2400" b="1" dirty="0">
                <a:solidFill>
                  <a:srgbClr val="508468"/>
                </a:solidFill>
              </a:rPr>
              <a:t>concentrated</a:t>
            </a:r>
            <a:endParaRPr lang="zh-CN" altLang="en-US" dirty="0">
              <a:solidFill>
                <a:srgbClr val="508468"/>
              </a:solidFill>
            </a:endParaRPr>
          </a:p>
        </p:txBody>
      </p:sp>
    </p:spTree>
    <p:extLst>
      <p:ext uri="{BB962C8B-B14F-4D97-AF65-F5344CB8AC3E}">
        <p14:creationId xmlns:p14="http://schemas.microsoft.com/office/powerpoint/2010/main" val="392223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077380"/>
            <a:ext cx="11863977" cy="2677656"/>
          </a:xfrm>
          <a:prstGeom prst="rect">
            <a:avLst/>
          </a:prstGeom>
        </p:spPr>
        <p:txBody>
          <a:bodyPr wrap="square">
            <a:spAutoFit/>
          </a:bodyPr>
          <a:lstStyle/>
          <a:p>
            <a:r>
              <a:rPr lang="en-US" altLang="zh-CN" sz="2400" b="1" dirty="0"/>
              <a:t>     China’s highest ruling body is the Politburo. It usually has 25 members. In the most recent Politburo only five came from </a:t>
            </a:r>
            <a:r>
              <a:rPr lang="en-US" altLang="zh-CN" sz="2400" b="1" u="sng" dirty="0"/>
              <a:t>                       </a:t>
            </a:r>
            <a:r>
              <a:rPr lang="en-US" altLang="zh-CN" sz="2400" b="1" dirty="0"/>
              <a:t> backgrounds (the so-called princelings). The other 20, </a:t>
            </a:r>
            <a:r>
              <a:rPr lang="en-US" altLang="zh-CN" sz="2400" b="1" u="sng" dirty="0"/>
              <a:t>                       </a:t>
            </a:r>
            <a:r>
              <a:rPr lang="en-US" altLang="zh-CN" sz="2400" b="1" dirty="0"/>
              <a:t> the president and the premier, came from completely ordinary backgrounds. In the larger Central Committee of over 300, the percentage born into wealth and power was even smaller. </a:t>
            </a:r>
            <a:r>
              <a:rPr lang="en-US" altLang="zh-CN" sz="2400" b="1" u="sng" dirty="0"/>
              <a:t>                                       </a:t>
            </a:r>
            <a:r>
              <a:rPr lang="en-US" altLang="zh-CN" sz="2400" b="1" dirty="0"/>
              <a:t> senior officials worked and competed their way to the top. Compare that to the ruling elites in both developed and developing countries, I think you would find the Party ranks near the top in upward mobility.</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828800" y="3801287"/>
            <a:ext cx="9725458" cy="1938992"/>
          </a:xfrm>
          <a:prstGeom prst="rect">
            <a:avLst/>
          </a:prstGeom>
        </p:spPr>
        <p:txBody>
          <a:bodyPr wrap="square">
            <a:spAutoFit/>
          </a:bodyPr>
          <a:lstStyle/>
          <a:p>
            <a:r>
              <a:rPr lang="zh-CN" altLang="en-US" sz="2000" b="1" dirty="0">
                <a:solidFill>
                  <a:prstClr val="black"/>
                </a:solidFill>
              </a:rPr>
              <a:t>    十八大前，中共的最高领导机构</a:t>
            </a:r>
            <a:r>
              <a:rPr lang="en-US" altLang="zh-CN" sz="2000" b="1" dirty="0">
                <a:solidFill>
                  <a:prstClr val="black"/>
                </a:solidFill>
              </a:rPr>
              <a:t>——</a:t>
            </a:r>
            <a:r>
              <a:rPr lang="zh-CN" altLang="en-US" sz="2000" b="1" dirty="0">
                <a:solidFill>
                  <a:prstClr val="black"/>
                </a:solidFill>
              </a:rPr>
              <a:t>中央政治局共有</a:t>
            </a:r>
            <a:r>
              <a:rPr lang="en-US" altLang="zh-CN" sz="2000" b="1" dirty="0">
                <a:solidFill>
                  <a:prstClr val="black"/>
                </a:solidFill>
              </a:rPr>
              <a:t>25</a:t>
            </a:r>
            <a:r>
              <a:rPr lang="zh-CN" altLang="en-US" sz="2000" b="1" dirty="0">
                <a:solidFill>
                  <a:prstClr val="black"/>
                </a:solidFill>
              </a:rPr>
              <a:t>名委员，其中只有</a:t>
            </a:r>
            <a:r>
              <a:rPr lang="en-US" altLang="zh-CN" sz="2000" b="1" dirty="0">
                <a:solidFill>
                  <a:prstClr val="black"/>
                </a:solidFill>
              </a:rPr>
              <a:t>5</a:t>
            </a:r>
            <a:r>
              <a:rPr lang="zh-CN" altLang="en-US" sz="2000" b="1" dirty="0">
                <a:solidFill>
                  <a:prstClr val="black"/>
                </a:solidFill>
              </a:rPr>
              <a:t>人出身背景优越，也就是所谓的“太子党”。其余</a:t>
            </a:r>
            <a:r>
              <a:rPr lang="en-US" altLang="zh-CN" sz="2000" b="1" dirty="0">
                <a:solidFill>
                  <a:prstClr val="black"/>
                </a:solidFill>
              </a:rPr>
              <a:t>20</a:t>
            </a:r>
            <a:r>
              <a:rPr lang="zh-CN" altLang="en-US" sz="2000" b="1" dirty="0">
                <a:solidFill>
                  <a:prstClr val="black"/>
                </a:solidFill>
              </a:rPr>
              <a:t>人，包括国家主席胡锦涛和政府总理温家宝，都是平民出身。再看</a:t>
            </a:r>
            <a:r>
              <a:rPr lang="en-US" altLang="zh-CN" sz="2000" b="1" dirty="0">
                <a:solidFill>
                  <a:prstClr val="black"/>
                </a:solidFill>
              </a:rPr>
              <a:t>300</a:t>
            </a:r>
            <a:r>
              <a:rPr lang="zh-CN" altLang="en-US" sz="2000" b="1" dirty="0">
                <a:solidFill>
                  <a:prstClr val="black"/>
                </a:solidFill>
              </a:rPr>
              <a:t>多人组成的十七届中央委员会，出身显赫者的比例更低。可以说，绝大多数中共高层领导人都是靠自身努力和激烈竞争获得晋升的。与其他发达国家和发展中国家统治精英的出身相比，我们必须承认中共内部平民出身的干部享有广阔的晋升空间。</a:t>
            </a:r>
          </a:p>
        </p:txBody>
      </p:sp>
      <p:sp>
        <p:nvSpPr>
          <p:cNvPr id="2" name="矩形 1">
            <a:extLst>
              <a:ext uri="{FF2B5EF4-FFF2-40B4-BE49-F238E27FC236}">
                <a16:creationId xmlns:a16="http://schemas.microsoft.com/office/drawing/2014/main" id="{A7FFB4F3-59E8-4FFF-8422-6B43DB0A40AA}"/>
              </a:ext>
            </a:extLst>
          </p:cNvPr>
          <p:cNvSpPr/>
          <p:nvPr/>
        </p:nvSpPr>
        <p:spPr>
          <a:xfrm>
            <a:off x="1590261" y="5803598"/>
            <a:ext cx="9037982" cy="923330"/>
          </a:xfrm>
          <a:prstGeom prst="rect">
            <a:avLst/>
          </a:prstGeom>
          <a:ln>
            <a:solidFill>
              <a:srgbClr val="92D050"/>
            </a:solidFill>
          </a:ln>
        </p:spPr>
        <p:txBody>
          <a:bodyPr wrap="square">
            <a:spAutoFit/>
          </a:bodyPr>
          <a:lstStyle/>
          <a:p>
            <a:r>
              <a:rPr lang="en-US" altLang="zh-CN" b="1" dirty="0"/>
              <a:t>politburo /‘</a:t>
            </a:r>
            <a:r>
              <a:rPr lang="en-US" altLang="zh-CN" b="1" dirty="0" err="1"/>
              <a:t>pɑlɪt’bjʊro</a:t>
            </a:r>
            <a:r>
              <a:rPr lang="en-US" altLang="zh-CN" b="1" dirty="0"/>
              <a:t>/ n. </a:t>
            </a:r>
            <a:r>
              <a:rPr lang="zh-CN" altLang="en-US" b="1" dirty="0"/>
              <a:t>（共产党中央委员会的）政治局；核心决策机构</a:t>
            </a:r>
            <a:endParaRPr lang="en-US" altLang="zh-CN" b="1" dirty="0"/>
          </a:p>
          <a:p>
            <a:r>
              <a:rPr lang="en-US" altLang="zh-CN" b="1" dirty="0"/>
              <a:t>upward mobility </a:t>
            </a:r>
            <a:r>
              <a:rPr lang="zh-CN" altLang="en-US" b="1" dirty="0"/>
              <a:t>上进心；向上倾向</a:t>
            </a:r>
            <a:endParaRPr lang="en-US" altLang="zh-CN" b="1" dirty="0"/>
          </a:p>
          <a:p>
            <a:r>
              <a:rPr lang="en-US" altLang="zh-CN" b="1" dirty="0"/>
              <a:t>mobility </a:t>
            </a:r>
            <a:r>
              <a:rPr lang="zh-CN" altLang="en-US" b="1" dirty="0"/>
              <a:t> </a:t>
            </a:r>
            <a:r>
              <a:rPr lang="en-US" altLang="zh-CN" b="1" dirty="0"/>
              <a:t>/</a:t>
            </a:r>
            <a:r>
              <a:rPr lang="en-US" altLang="zh-CN" b="1" dirty="0" err="1"/>
              <a:t>məʊ'bɪlətɪ</a:t>
            </a:r>
            <a:r>
              <a:rPr lang="en-US" altLang="zh-CN" b="1" dirty="0"/>
              <a:t>/ n. </a:t>
            </a:r>
            <a:r>
              <a:rPr lang="zh-CN" altLang="en-US" b="1" dirty="0"/>
              <a:t>移动性；机动性</a:t>
            </a:r>
            <a:endParaRPr lang="en-US" altLang="zh-CN" b="1" dirty="0"/>
          </a:p>
        </p:txBody>
      </p:sp>
      <p:sp>
        <p:nvSpPr>
          <p:cNvPr id="5" name="矩形 4">
            <a:extLst>
              <a:ext uri="{FF2B5EF4-FFF2-40B4-BE49-F238E27FC236}">
                <a16:creationId xmlns:a16="http://schemas.microsoft.com/office/drawing/2014/main" id="{97D2C936-35F8-4D64-A73F-65BD1D3F462D}"/>
              </a:ext>
            </a:extLst>
          </p:cNvPr>
          <p:cNvSpPr/>
          <p:nvPr/>
        </p:nvSpPr>
        <p:spPr>
          <a:xfrm>
            <a:off x="4099714" y="1431323"/>
            <a:ext cx="1449308" cy="461665"/>
          </a:xfrm>
          <a:prstGeom prst="rect">
            <a:avLst/>
          </a:prstGeom>
        </p:spPr>
        <p:txBody>
          <a:bodyPr wrap="none">
            <a:spAutoFit/>
          </a:bodyPr>
          <a:lstStyle/>
          <a:p>
            <a:r>
              <a:rPr lang="en-US" altLang="zh-CN" sz="2400" b="1" dirty="0">
                <a:solidFill>
                  <a:srgbClr val="508468"/>
                </a:solidFill>
              </a:rPr>
              <a:t>privileged</a:t>
            </a:r>
            <a:endParaRPr lang="zh-CN" altLang="en-US" dirty="0">
              <a:solidFill>
                <a:srgbClr val="508468"/>
              </a:solidFill>
            </a:endParaRPr>
          </a:p>
        </p:txBody>
      </p:sp>
      <p:sp>
        <p:nvSpPr>
          <p:cNvPr id="8" name="矩形 7">
            <a:extLst>
              <a:ext uri="{FF2B5EF4-FFF2-40B4-BE49-F238E27FC236}">
                <a16:creationId xmlns:a16="http://schemas.microsoft.com/office/drawing/2014/main" id="{9DB06ECE-F9F0-441A-8476-AF72EC1A6202}"/>
              </a:ext>
            </a:extLst>
          </p:cNvPr>
          <p:cNvSpPr/>
          <p:nvPr/>
        </p:nvSpPr>
        <p:spPr>
          <a:xfrm>
            <a:off x="1590261" y="1793437"/>
            <a:ext cx="1345240" cy="461665"/>
          </a:xfrm>
          <a:prstGeom prst="rect">
            <a:avLst/>
          </a:prstGeom>
        </p:spPr>
        <p:txBody>
          <a:bodyPr wrap="none">
            <a:spAutoFit/>
          </a:bodyPr>
          <a:lstStyle/>
          <a:p>
            <a:r>
              <a:rPr lang="en-US" altLang="zh-CN" sz="2400" b="1" dirty="0">
                <a:solidFill>
                  <a:srgbClr val="508468"/>
                </a:solidFill>
              </a:rPr>
              <a:t>including</a:t>
            </a:r>
            <a:endParaRPr lang="zh-CN" altLang="en-US" dirty="0">
              <a:solidFill>
                <a:srgbClr val="508468"/>
              </a:solidFill>
            </a:endParaRPr>
          </a:p>
        </p:txBody>
      </p:sp>
      <p:sp>
        <p:nvSpPr>
          <p:cNvPr id="17" name="矩形 16">
            <a:extLst>
              <a:ext uri="{FF2B5EF4-FFF2-40B4-BE49-F238E27FC236}">
                <a16:creationId xmlns:a16="http://schemas.microsoft.com/office/drawing/2014/main" id="{CA386A68-31F4-4C39-B38A-B73627ABCEB0}"/>
              </a:ext>
            </a:extLst>
          </p:cNvPr>
          <p:cNvSpPr/>
          <p:nvPr/>
        </p:nvSpPr>
        <p:spPr>
          <a:xfrm>
            <a:off x="3890698" y="2531666"/>
            <a:ext cx="2800831" cy="461665"/>
          </a:xfrm>
          <a:prstGeom prst="rect">
            <a:avLst/>
          </a:prstGeom>
        </p:spPr>
        <p:txBody>
          <a:bodyPr wrap="none">
            <a:spAutoFit/>
          </a:bodyPr>
          <a:lstStyle/>
          <a:p>
            <a:r>
              <a:rPr lang="en-US" altLang="zh-CN" sz="2400" b="1" dirty="0">
                <a:solidFill>
                  <a:srgbClr val="508468"/>
                </a:solidFill>
              </a:rPr>
              <a:t>The vast majority of </a:t>
            </a:r>
            <a:endParaRPr lang="zh-CN" altLang="en-US" dirty="0">
              <a:solidFill>
                <a:srgbClr val="508468"/>
              </a:solidFill>
            </a:endParaRPr>
          </a:p>
        </p:txBody>
      </p:sp>
    </p:spTree>
    <p:extLst>
      <p:ext uri="{BB962C8B-B14F-4D97-AF65-F5344CB8AC3E}">
        <p14:creationId xmlns:p14="http://schemas.microsoft.com/office/powerpoint/2010/main" val="372638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077380"/>
            <a:ext cx="11863977" cy="1569660"/>
          </a:xfrm>
          <a:prstGeom prst="rect">
            <a:avLst/>
          </a:prstGeom>
        </p:spPr>
        <p:txBody>
          <a:bodyPr wrap="square">
            <a:spAutoFit/>
          </a:bodyPr>
          <a:lstStyle/>
          <a:p>
            <a:pPr algn="just"/>
            <a:r>
              <a:rPr lang="en-US" altLang="zh-CN" sz="2400" b="1" dirty="0"/>
              <a:t>     The question then is how could that be possible in a system run by one party? Now we come to a powerful institution </a:t>
            </a:r>
            <a:r>
              <a:rPr lang="en-US" altLang="zh-CN" sz="2400" b="1" u="sng" dirty="0"/>
              <a:t>                     </a:t>
            </a:r>
            <a:r>
              <a:rPr lang="en-US" altLang="zh-CN" sz="2400" b="1" dirty="0"/>
              <a:t> Westerners – the Party’s Organization Department. The Department functions like a human resource engine </a:t>
            </a:r>
            <a:r>
              <a:rPr lang="en-US" altLang="zh-CN" sz="2400" b="1" u="sng" dirty="0"/>
              <a:t>               </a:t>
            </a:r>
            <a:r>
              <a:rPr lang="en-US" altLang="zh-CN" sz="2400" b="1" dirty="0"/>
              <a:t> would be the envy of even the most successful corporations.</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259774" y="2817199"/>
            <a:ext cx="10190103" cy="1200329"/>
          </a:xfrm>
          <a:prstGeom prst="rect">
            <a:avLst/>
          </a:prstGeom>
        </p:spPr>
        <p:txBody>
          <a:bodyPr wrap="square">
            <a:spAutoFit/>
          </a:bodyPr>
          <a:lstStyle/>
          <a:p>
            <a:r>
              <a:rPr lang="zh-CN" altLang="en-US" sz="2400" b="1" dirty="0">
                <a:solidFill>
                  <a:prstClr val="black"/>
                </a:solidFill>
              </a:rPr>
              <a:t>       问题是，中共如何在一党制的基础上保证选贤任能呢？关键之一是有一个强有力的组织机构，即组织部。对此西方鲜有人知。这套机制选贤任能的效力，恐怕最成功的商业公司都会自叹弗如。</a:t>
            </a:r>
          </a:p>
        </p:txBody>
      </p:sp>
      <p:sp>
        <p:nvSpPr>
          <p:cNvPr id="2" name="矩形 1">
            <a:extLst>
              <a:ext uri="{FF2B5EF4-FFF2-40B4-BE49-F238E27FC236}">
                <a16:creationId xmlns:a16="http://schemas.microsoft.com/office/drawing/2014/main" id="{B7135139-4648-4AC8-B1A1-43C3045CDF56}"/>
              </a:ext>
            </a:extLst>
          </p:cNvPr>
          <p:cNvSpPr/>
          <p:nvPr/>
        </p:nvSpPr>
        <p:spPr>
          <a:xfrm>
            <a:off x="4543102" y="1446711"/>
            <a:ext cx="2125134" cy="461665"/>
          </a:xfrm>
          <a:prstGeom prst="rect">
            <a:avLst/>
          </a:prstGeom>
        </p:spPr>
        <p:txBody>
          <a:bodyPr wrap="none">
            <a:spAutoFit/>
          </a:bodyPr>
          <a:lstStyle/>
          <a:p>
            <a:r>
              <a:rPr lang="en-US" altLang="zh-CN" sz="2400" b="1" dirty="0">
                <a:solidFill>
                  <a:srgbClr val="508468"/>
                </a:solidFill>
              </a:rPr>
              <a:t>little known to </a:t>
            </a:r>
            <a:endParaRPr lang="zh-CN" altLang="en-US" dirty="0">
              <a:solidFill>
                <a:srgbClr val="508468"/>
              </a:solidFill>
            </a:endParaRPr>
          </a:p>
        </p:txBody>
      </p:sp>
      <p:sp>
        <p:nvSpPr>
          <p:cNvPr id="5" name="矩形 4">
            <a:extLst>
              <a:ext uri="{FF2B5EF4-FFF2-40B4-BE49-F238E27FC236}">
                <a16:creationId xmlns:a16="http://schemas.microsoft.com/office/drawing/2014/main" id="{A46800A1-130F-4CF7-B657-A8970477DC86}"/>
              </a:ext>
            </a:extLst>
          </p:cNvPr>
          <p:cNvSpPr/>
          <p:nvPr/>
        </p:nvSpPr>
        <p:spPr>
          <a:xfrm>
            <a:off x="1601498" y="5389764"/>
            <a:ext cx="7012416" cy="646331"/>
          </a:xfrm>
          <a:prstGeom prst="rect">
            <a:avLst/>
          </a:prstGeom>
          <a:ln>
            <a:solidFill>
              <a:srgbClr val="92D050"/>
            </a:solidFill>
          </a:ln>
        </p:spPr>
        <p:txBody>
          <a:bodyPr wrap="square">
            <a:spAutoFit/>
          </a:bodyPr>
          <a:lstStyle/>
          <a:p>
            <a:r>
              <a:rPr lang="en-US" altLang="zh-CN" b="1" dirty="0"/>
              <a:t>human resource engine   </a:t>
            </a:r>
            <a:r>
              <a:rPr lang="zh-CN" altLang="en-US" b="1" dirty="0"/>
              <a:t>人力资源引擎</a:t>
            </a:r>
            <a:endParaRPr lang="en-US" altLang="zh-CN" b="1" dirty="0"/>
          </a:p>
          <a:p>
            <a:r>
              <a:rPr lang="en-US" altLang="zh-CN" b="1" dirty="0"/>
              <a:t>be the envy of </a:t>
            </a:r>
            <a:r>
              <a:rPr lang="zh-CN" altLang="en-US" b="1" dirty="0"/>
              <a:t>是令人羡慕；是令</a:t>
            </a:r>
            <a:r>
              <a:rPr lang="en-US" altLang="zh-CN" b="1" dirty="0"/>
              <a:t>…</a:t>
            </a:r>
            <a:r>
              <a:rPr lang="zh-CN" altLang="en-US" b="1" dirty="0"/>
              <a:t>羡慕或嫉妒的对象；忌妒的事物</a:t>
            </a:r>
          </a:p>
        </p:txBody>
      </p:sp>
      <p:sp>
        <p:nvSpPr>
          <p:cNvPr id="8" name="矩形 7">
            <a:extLst>
              <a:ext uri="{FF2B5EF4-FFF2-40B4-BE49-F238E27FC236}">
                <a16:creationId xmlns:a16="http://schemas.microsoft.com/office/drawing/2014/main" id="{697E087F-64DB-4868-8475-DE0BB8872D72}"/>
              </a:ext>
            </a:extLst>
          </p:cNvPr>
          <p:cNvSpPr/>
          <p:nvPr/>
        </p:nvSpPr>
        <p:spPr>
          <a:xfrm>
            <a:off x="9290594" y="1862210"/>
            <a:ext cx="713978" cy="461665"/>
          </a:xfrm>
          <a:prstGeom prst="rect">
            <a:avLst/>
          </a:prstGeom>
        </p:spPr>
        <p:txBody>
          <a:bodyPr wrap="none">
            <a:spAutoFit/>
          </a:bodyPr>
          <a:lstStyle/>
          <a:p>
            <a:r>
              <a:rPr lang="en-US" altLang="zh-CN" sz="2400" b="1" dirty="0">
                <a:solidFill>
                  <a:srgbClr val="508468"/>
                </a:solidFill>
              </a:rPr>
              <a:t>that</a:t>
            </a:r>
            <a:endParaRPr lang="zh-CN" altLang="en-US" dirty="0">
              <a:solidFill>
                <a:srgbClr val="508468"/>
              </a:solidFill>
            </a:endParaRPr>
          </a:p>
        </p:txBody>
      </p:sp>
    </p:spTree>
    <p:extLst>
      <p:ext uri="{BB962C8B-B14F-4D97-AF65-F5344CB8AC3E}">
        <p14:creationId xmlns:p14="http://schemas.microsoft.com/office/powerpoint/2010/main" val="313640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077380"/>
            <a:ext cx="11863977" cy="2677656"/>
          </a:xfrm>
          <a:prstGeom prst="rect">
            <a:avLst/>
          </a:prstGeom>
        </p:spPr>
        <p:txBody>
          <a:bodyPr wrap="square">
            <a:spAutoFit/>
          </a:bodyPr>
          <a:lstStyle/>
          <a:p>
            <a:pPr algn="just"/>
            <a:r>
              <a:rPr lang="en-US" altLang="zh-CN" sz="2400" b="1" dirty="0"/>
              <a:t>      It operates a rotating pyramid, </a:t>
            </a:r>
            <a:r>
              <a:rPr lang="en-US" altLang="zh-CN" sz="2400" b="1" u="sng" dirty="0"/>
              <a:t>                   </a:t>
            </a:r>
            <a:r>
              <a:rPr lang="en-US" altLang="zh-CN" sz="2400" b="1" dirty="0"/>
              <a:t> three components: civil service, state-owned enterprises, and social organizations such a university or a community program. They form separate and yet integrated career tracks for Chinese officials. They recruit college grads into entry-level positions in one of these tracks. They start at the lowest level, called </a:t>
            </a:r>
            <a:r>
              <a:rPr lang="en-US" altLang="zh-CN" sz="2400" b="1" dirty="0" err="1"/>
              <a:t>ke</a:t>
            </a:r>
            <a:r>
              <a:rPr lang="en-US" altLang="zh-CN" sz="2400" b="1" dirty="0"/>
              <a:t> yuan. Periodically, the Organization Department reviews their performance and can promote them up through four increasingly elite ranks: </a:t>
            </a:r>
            <a:r>
              <a:rPr lang="en-US" altLang="zh-CN" sz="2400" b="1" dirty="0" err="1"/>
              <a:t>fu</a:t>
            </a:r>
            <a:r>
              <a:rPr lang="en-US" altLang="zh-CN" sz="2400" b="1" dirty="0"/>
              <a:t> </a:t>
            </a:r>
            <a:r>
              <a:rPr lang="en-US" altLang="zh-CN" sz="2400" b="1" dirty="0" err="1"/>
              <a:t>ke</a:t>
            </a:r>
            <a:r>
              <a:rPr lang="en-US" altLang="zh-CN" sz="2400" b="1" dirty="0"/>
              <a:t>, </a:t>
            </a:r>
            <a:r>
              <a:rPr lang="en-US" altLang="zh-CN" sz="2400" b="1" dirty="0" err="1"/>
              <a:t>ke</a:t>
            </a:r>
            <a:r>
              <a:rPr lang="en-US" altLang="zh-CN" sz="2400" b="1" dirty="0"/>
              <a:t>, </a:t>
            </a:r>
            <a:r>
              <a:rPr lang="en-US" altLang="zh-CN" sz="2400" b="1" dirty="0" err="1"/>
              <a:t>fu</a:t>
            </a:r>
            <a:r>
              <a:rPr lang="en-US" altLang="zh-CN" sz="2400" b="1" dirty="0"/>
              <a:t> chu, and chu. These are not moves from Karate Kids. It’s</a:t>
            </a:r>
            <a:r>
              <a:rPr lang="en-US" altLang="zh-CN" sz="2400" b="1" u="sng" dirty="0"/>
              <a:t>                                </a:t>
            </a:r>
            <a:r>
              <a:rPr lang="en-US" altLang="zh-CN" sz="2400" b="1" dirty="0"/>
              <a:t>.</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828800" y="3711451"/>
            <a:ext cx="9725458" cy="1938992"/>
          </a:xfrm>
          <a:prstGeom prst="rect">
            <a:avLst/>
          </a:prstGeom>
        </p:spPr>
        <p:txBody>
          <a:bodyPr wrap="square">
            <a:spAutoFit/>
          </a:bodyPr>
          <a:lstStyle/>
          <a:p>
            <a:r>
              <a:rPr lang="zh-CN" altLang="en-US" sz="2000" b="1" dirty="0">
                <a:solidFill>
                  <a:prstClr val="black"/>
                </a:solidFill>
              </a:rPr>
              <a:t>       它像一个旋转的金字塔，有三个部位组合而成。中国的公务人员分为三类：即政府职能部门、国有企业，以及政府管辖的事业单位，如大学、社区组织等。公务人员既可以在某一类部门中长期工作，也可以在三类中交替任职。政府以及相关机构一年一度地从大学毕业生中招录人员，大部分新人会从最低一级的科员干起。组织部门会根据其表现，决定是否将其提升到更高的管理职位上，比如副科、科、副处、处。这可不是电影</a:t>
            </a:r>
            <a:r>
              <a:rPr lang="en-US" altLang="zh-CN" sz="2000" b="1" dirty="0">
                <a:solidFill>
                  <a:prstClr val="black"/>
                </a:solidFill>
              </a:rPr>
              <a:t>《</a:t>
            </a:r>
            <a:r>
              <a:rPr lang="zh-CN" altLang="en-US" sz="2000" b="1" dirty="0">
                <a:solidFill>
                  <a:prstClr val="black"/>
                </a:solidFill>
              </a:rPr>
              <a:t>龙威小子</a:t>
            </a:r>
            <a:r>
              <a:rPr lang="en-US" altLang="zh-CN" sz="2000" b="1" dirty="0">
                <a:solidFill>
                  <a:prstClr val="black"/>
                </a:solidFill>
              </a:rPr>
              <a:t>》</a:t>
            </a:r>
            <a:r>
              <a:rPr lang="zh-CN" altLang="en-US" sz="2000" b="1" dirty="0">
                <a:solidFill>
                  <a:prstClr val="black"/>
                </a:solidFill>
              </a:rPr>
              <a:t>中的动作名称，而是严肃的人事工作。</a:t>
            </a:r>
          </a:p>
        </p:txBody>
      </p:sp>
      <p:sp>
        <p:nvSpPr>
          <p:cNvPr id="2" name="矩形 1">
            <a:extLst>
              <a:ext uri="{FF2B5EF4-FFF2-40B4-BE49-F238E27FC236}">
                <a16:creationId xmlns:a16="http://schemas.microsoft.com/office/drawing/2014/main" id="{2D86C2AA-DE67-4C7C-A4A0-D61A7A462214}"/>
              </a:ext>
            </a:extLst>
          </p:cNvPr>
          <p:cNvSpPr/>
          <p:nvPr/>
        </p:nvSpPr>
        <p:spPr>
          <a:xfrm>
            <a:off x="4548449" y="1114252"/>
            <a:ext cx="1707519" cy="461665"/>
          </a:xfrm>
          <a:prstGeom prst="rect">
            <a:avLst/>
          </a:prstGeom>
        </p:spPr>
        <p:txBody>
          <a:bodyPr wrap="none">
            <a:spAutoFit/>
          </a:bodyPr>
          <a:lstStyle/>
          <a:p>
            <a:r>
              <a:rPr lang="en-US" altLang="zh-CN" sz="2400" b="1" dirty="0">
                <a:solidFill>
                  <a:srgbClr val="508468"/>
                </a:solidFill>
              </a:rPr>
              <a:t>made up of </a:t>
            </a:r>
            <a:endParaRPr lang="zh-CN" altLang="en-US" dirty="0">
              <a:solidFill>
                <a:srgbClr val="508468"/>
              </a:solidFill>
            </a:endParaRPr>
          </a:p>
        </p:txBody>
      </p:sp>
      <p:sp>
        <p:nvSpPr>
          <p:cNvPr id="5" name="矩形 4">
            <a:extLst>
              <a:ext uri="{FF2B5EF4-FFF2-40B4-BE49-F238E27FC236}">
                <a16:creationId xmlns:a16="http://schemas.microsoft.com/office/drawing/2014/main" id="{A2E651A9-2C54-4F25-B0C6-A29D24E91C8A}"/>
              </a:ext>
            </a:extLst>
          </p:cNvPr>
          <p:cNvSpPr/>
          <p:nvPr/>
        </p:nvSpPr>
        <p:spPr>
          <a:xfrm>
            <a:off x="1165834" y="5743748"/>
            <a:ext cx="5867760" cy="923330"/>
          </a:xfrm>
          <a:prstGeom prst="rect">
            <a:avLst/>
          </a:prstGeom>
          <a:ln>
            <a:solidFill>
              <a:srgbClr val="92D050"/>
            </a:solidFill>
          </a:ln>
        </p:spPr>
        <p:txBody>
          <a:bodyPr wrap="square">
            <a:spAutoFit/>
          </a:bodyPr>
          <a:lstStyle/>
          <a:p>
            <a:r>
              <a:rPr lang="en-US" altLang="zh-CN" b="1" dirty="0"/>
              <a:t>rotate </a:t>
            </a:r>
            <a:r>
              <a:rPr lang="zh-CN" altLang="en-US" b="1" dirty="0"/>
              <a:t> </a:t>
            </a:r>
            <a:r>
              <a:rPr lang="en-US" altLang="zh-CN" b="1" dirty="0"/>
              <a:t>/</a:t>
            </a:r>
            <a:r>
              <a:rPr lang="en-US" altLang="zh-CN" b="1" dirty="0" err="1"/>
              <a:t>rəʊ'teɪt</a:t>
            </a:r>
            <a:r>
              <a:rPr lang="en-US" altLang="zh-CN" b="1" dirty="0"/>
              <a:t>/v. </a:t>
            </a:r>
            <a:r>
              <a:rPr lang="zh-CN" altLang="en-US" b="1" dirty="0"/>
              <a:t>旋转；循环</a:t>
            </a:r>
            <a:endParaRPr lang="en-US" altLang="zh-CN" b="1" dirty="0"/>
          </a:p>
          <a:p>
            <a:r>
              <a:rPr lang="en-US" altLang="zh-CN" b="1" dirty="0"/>
              <a:t>component </a:t>
            </a:r>
            <a:r>
              <a:rPr lang="zh-CN" altLang="en-US" b="1" dirty="0"/>
              <a:t> </a:t>
            </a:r>
            <a:r>
              <a:rPr lang="en-US" altLang="zh-CN" b="1" dirty="0"/>
              <a:t>/</a:t>
            </a:r>
            <a:r>
              <a:rPr lang="en-US" altLang="zh-CN" b="1" dirty="0" err="1"/>
              <a:t>kəm'pəʊnənt</a:t>
            </a:r>
            <a:r>
              <a:rPr lang="en-US" altLang="zh-CN" b="1" dirty="0"/>
              <a:t>/n. </a:t>
            </a:r>
            <a:r>
              <a:rPr lang="zh-CN" altLang="en-US" b="1" dirty="0"/>
              <a:t>组成部分；成分</a:t>
            </a:r>
            <a:endParaRPr lang="en-US" altLang="zh-CN" b="1" dirty="0"/>
          </a:p>
          <a:p>
            <a:r>
              <a:rPr lang="en-US" altLang="zh-CN" b="1" dirty="0"/>
              <a:t>integrated /'</a:t>
            </a:r>
            <a:r>
              <a:rPr lang="en-US" altLang="zh-CN" b="1" dirty="0" err="1"/>
              <a:t>ɪntɪgreɪtɪd</a:t>
            </a:r>
            <a:r>
              <a:rPr lang="en-US" altLang="zh-CN" b="1" dirty="0"/>
              <a:t>/ adj. </a:t>
            </a:r>
            <a:r>
              <a:rPr lang="zh-CN" altLang="en-US" b="1" dirty="0"/>
              <a:t>综合的；完整的；互相协调的</a:t>
            </a:r>
          </a:p>
        </p:txBody>
      </p:sp>
      <p:sp>
        <p:nvSpPr>
          <p:cNvPr id="8" name="矩形 7">
            <a:extLst>
              <a:ext uri="{FF2B5EF4-FFF2-40B4-BE49-F238E27FC236}">
                <a16:creationId xmlns:a16="http://schemas.microsoft.com/office/drawing/2014/main" id="{DC902B59-1D22-41D7-97E8-BEBAF41F7327}"/>
              </a:ext>
            </a:extLst>
          </p:cNvPr>
          <p:cNvSpPr/>
          <p:nvPr/>
        </p:nvSpPr>
        <p:spPr>
          <a:xfrm>
            <a:off x="7036905" y="5743748"/>
            <a:ext cx="5155094" cy="923330"/>
          </a:xfrm>
          <a:prstGeom prst="rect">
            <a:avLst/>
          </a:prstGeom>
          <a:ln>
            <a:solidFill>
              <a:srgbClr val="92D050"/>
            </a:solidFill>
          </a:ln>
        </p:spPr>
        <p:txBody>
          <a:bodyPr wrap="square">
            <a:spAutoFit/>
          </a:bodyPr>
          <a:lstStyle/>
          <a:p>
            <a:r>
              <a:rPr lang="en-US" altLang="zh-CN" b="1" dirty="0"/>
              <a:t>recruit/</a:t>
            </a:r>
            <a:r>
              <a:rPr lang="en-US" altLang="zh-CN" b="1" dirty="0" err="1"/>
              <a:t>rɪ‘kruːt</a:t>
            </a:r>
            <a:r>
              <a:rPr lang="en-US" altLang="zh-CN" b="1" dirty="0"/>
              <a:t>/ v. </a:t>
            </a:r>
            <a:r>
              <a:rPr lang="zh-CN" altLang="en-US" b="1" dirty="0"/>
              <a:t>征募；聘用；招聘</a:t>
            </a:r>
            <a:endParaRPr lang="en-US" altLang="zh-CN" b="1" dirty="0"/>
          </a:p>
          <a:p>
            <a:r>
              <a:rPr lang="en-US" altLang="zh-CN" b="1" dirty="0"/>
              <a:t>periodically </a:t>
            </a:r>
            <a:r>
              <a:rPr lang="zh-CN" altLang="en-US" b="1" dirty="0"/>
              <a:t> </a:t>
            </a:r>
            <a:r>
              <a:rPr lang="en-US" altLang="zh-CN" b="1" dirty="0"/>
              <a:t>/,</a:t>
            </a:r>
            <a:r>
              <a:rPr lang="en-US" altLang="zh-CN" b="1" dirty="0" err="1"/>
              <a:t>pɪərɪ'ɒdɪkəlɪ</a:t>
            </a:r>
            <a:r>
              <a:rPr lang="en-US" altLang="zh-CN" b="1" dirty="0"/>
              <a:t>/ adv. </a:t>
            </a:r>
            <a:r>
              <a:rPr lang="zh-CN" altLang="en-US" b="1" dirty="0"/>
              <a:t>定期地；周期性地</a:t>
            </a:r>
            <a:endParaRPr lang="en-US" altLang="zh-CN" b="1" dirty="0"/>
          </a:p>
          <a:p>
            <a:endParaRPr lang="zh-CN" altLang="en-US" b="1" dirty="0"/>
          </a:p>
        </p:txBody>
      </p:sp>
      <p:sp>
        <p:nvSpPr>
          <p:cNvPr id="17" name="矩形 16">
            <a:extLst>
              <a:ext uri="{FF2B5EF4-FFF2-40B4-BE49-F238E27FC236}">
                <a16:creationId xmlns:a16="http://schemas.microsoft.com/office/drawing/2014/main" id="{79D0A156-326E-4292-9556-E68F6FBFD4BB}"/>
              </a:ext>
            </a:extLst>
          </p:cNvPr>
          <p:cNvSpPr/>
          <p:nvPr/>
        </p:nvSpPr>
        <p:spPr>
          <a:xfrm>
            <a:off x="3690307" y="3278864"/>
            <a:ext cx="2266967" cy="461665"/>
          </a:xfrm>
          <a:prstGeom prst="rect">
            <a:avLst/>
          </a:prstGeom>
        </p:spPr>
        <p:txBody>
          <a:bodyPr wrap="none">
            <a:spAutoFit/>
          </a:bodyPr>
          <a:lstStyle/>
          <a:p>
            <a:r>
              <a:rPr lang="en-US" altLang="zh-CN" sz="2400" b="1" dirty="0">
                <a:solidFill>
                  <a:srgbClr val="508468"/>
                </a:solidFill>
              </a:rPr>
              <a:t>serious business</a:t>
            </a:r>
            <a:endParaRPr lang="zh-CN" altLang="en-US" dirty="0">
              <a:solidFill>
                <a:srgbClr val="508468"/>
              </a:solidFill>
            </a:endParaRPr>
          </a:p>
        </p:txBody>
      </p:sp>
    </p:spTree>
    <p:extLst>
      <p:ext uri="{BB962C8B-B14F-4D97-AF65-F5344CB8AC3E}">
        <p14:creationId xmlns:p14="http://schemas.microsoft.com/office/powerpoint/2010/main" val="140516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077380"/>
            <a:ext cx="11863977" cy="1569660"/>
          </a:xfrm>
          <a:prstGeom prst="rect">
            <a:avLst/>
          </a:prstGeom>
        </p:spPr>
        <p:txBody>
          <a:bodyPr wrap="square">
            <a:spAutoFit/>
          </a:bodyPr>
          <a:lstStyle/>
          <a:p>
            <a:pPr algn="just"/>
            <a:r>
              <a:rPr lang="en-US" altLang="zh-CN" sz="2400" b="1" dirty="0"/>
              <a:t>      The range of positions is wide, </a:t>
            </a:r>
            <a:r>
              <a:rPr lang="en-US" altLang="zh-CN" sz="2400" b="1" u="sng" dirty="0"/>
              <a:t>        </a:t>
            </a:r>
            <a:r>
              <a:rPr lang="en-US" altLang="zh-CN" sz="2400" b="1" dirty="0"/>
              <a:t> running health-care in a village</a:t>
            </a:r>
            <a:r>
              <a:rPr lang="en-US" altLang="zh-CN" sz="2400" b="1" u="sng" dirty="0"/>
              <a:t>     </a:t>
            </a:r>
            <a:r>
              <a:rPr lang="en-US" altLang="zh-CN" sz="2400" b="1" dirty="0"/>
              <a:t> foreign investment in a city </a:t>
            </a:r>
            <a:r>
              <a:rPr lang="en-US" altLang="zh-CN" sz="2400" b="1" u="sng" dirty="0"/>
              <a:t>        </a:t>
            </a:r>
            <a:r>
              <a:rPr lang="en-US" altLang="zh-CN" sz="2400" b="1" dirty="0"/>
              <a:t> manager in a company. Once a year, the Organization Department reviews their performance. They</a:t>
            </a:r>
            <a:r>
              <a:rPr lang="en-US" altLang="zh-CN" sz="2400" b="1" u="sng" dirty="0"/>
              <a:t>                 </a:t>
            </a:r>
            <a:r>
              <a:rPr lang="en-US" altLang="zh-CN" sz="2400" b="1" dirty="0"/>
              <a:t> their superiors, peers, and subordinates,  </a:t>
            </a:r>
            <a:r>
              <a:rPr lang="en-US" altLang="zh-CN" sz="2400" b="1" u="sng" dirty="0"/>
              <a:t>       </a:t>
            </a:r>
            <a:r>
              <a:rPr lang="en-US" altLang="zh-CN" sz="2400" b="1" dirty="0"/>
              <a:t> their personal conducts and </a:t>
            </a:r>
            <a:r>
              <a:rPr lang="en-US" altLang="zh-CN" sz="2400" b="1" u="sng" dirty="0"/>
              <a:t>                   </a:t>
            </a:r>
            <a:r>
              <a:rPr lang="en-US" altLang="zh-CN" sz="2400" b="1" dirty="0"/>
              <a:t> public opinion surveys. Then they promote winners.</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408844" y="2827138"/>
            <a:ext cx="10292825" cy="1569660"/>
          </a:xfrm>
          <a:prstGeom prst="rect">
            <a:avLst/>
          </a:prstGeom>
        </p:spPr>
        <p:txBody>
          <a:bodyPr wrap="square">
            <a:spAutoFit/>
          </a:bodyPr>
          <a:lstStyle/>
          <a:p>
            <a:r>
              <a:rPr lang="zh-CN" altLang="en-US" sz="2400" b="1" dirty="0">
                <a:solidFill>
                  <a:prstClr val="black"/>
                </a:solidFill>
              </a:rPr>
              <a:t>      这一区间的职位包罗万象，既可以负责贫困农村的卫生工作，也可能负责城区里的招商引资，也可能是一家公司的基层经理。各级干部每年都要接受组织部门的考察，其中包括征求上级、下级和同事的反馈意见，以及个人操守审查，此外还有民意调查，最终择优提职。</a:t>
            </a:r>
          </a:p>
        </p:txBody>
      </p:sp>
      <p:sp>
        <p:nvSpPr>
          <p:cNvPr id="2" name="矩形 1">
            <a:extLst>
              <a:ext uri="{FF2B5EF4-FFF2-40B4-BE49-F238E27FC236}">
                <a16:creationId xmlns:a16="http://schemas.microsoft.com/office/drawing/2014/main" id="{A05BE854-3910-4AED-BE84-D6B2FA7CBAC8}"/>
              </a:ext>
            </a:extLst>
          </p:cNvPr>
          <p:cNvSpPr/>
          <p:nvPr/>
        </p:nvSpPr>
        <p:spPr>
          <a:xfrm>
            <a:off x="1505545" y="5295682"/>
            <a:ext cx="8489440" cy="923330"/>
          </a:xfrm>
          <a:prstGeom prst="rect">
            <a:avLst/>
          </a:prstGeom>
          <a:ln>
            <a:solidFill>
              <a:srgbClr val="92D050"/>
            </a:solidFill>
          </a:ln>
        </p:spPr>
        <p:txBody>
          <a:bodyPr wrap="none">
            <a:spAutoFit/>
          </a:bodyPr>
          <a:lstStyle/>
          <a:p>
            <a:r>
              <a:rPr lang="en-US" altLang="zh-CN" b="1" dirty="0"/>
              <a:t>Performance Reviews </a:t>
            </a:r>
            <a:r>
              <a:rPr lang="zh-CN" altLang="en-US" b="1" dirty="0"/>
              <a:t>业绩评估；绩效审查；功绩评价；成效审查</a:t>
            </a:r>
            <a:endParaRPr lang="en-US" altLang="zh-CN" b="1" dirty="0"/>
          </a:p>
          <a:p>
            <a:r>
              <a:rPr lang="en-US" altLang="zh-CN" b="1" dirty="0"/>
              <a:t>subordinate /</a:t>
            </a:r>
            <a:r>
              <a:rPr lang="en-US" altLang="zh-CN" b="1" dirty="0" err="1"/>
              <a:t>sə‘bɔːdɪnət</a:t>
            </a:r>
            <a:r>
              <a:rPr lang="en-US" altLang="zh-CN" b="1" dirty="0"/>
              <a:t>/adj. </a:t>
            </a:r>
            <a:r>
              <a:rPr lang="zh-CN" altLang="en-US" b="1" dirty="0"/>
              <a:t>从属的，隶属的；次要的  </a:t>
            </a:r>
            <a:r>
              <a:rPr lang="en-US" altLang="zh-CN" b="1" dirty="0"/>
              <a:t>n. </a:t>
            </a:r>
            <a:r>
              <a:rPr lang="zh-CN" altLang="en-US" b="1" dirty="0"/>
              <a:t>部属，下属；从属，次要</a:t>
            </a:r>
            <a:endParaRPr lang="en-US" altLang="zh-CN" b="1" dirty="0"/>
          </a:p>
          <a:p>
            <a:r>
              <a:rPr lang="en-US" altLang="zh-CN" b="1" dirty="0"/>
              <a:t>vet </a:t>
            </a:r>
            <a:r>
              <a:rPr lang="zh-CN" altLang="en-US" b="1" dirty="0"/>
              <a:t> </a:t>
            </a:r>
            <a:r>
              <a:rPr lang="en-US" altLang="zh-CN" b="1" dirty="0"/>
              <a:t>/vet/ n. </a:t>
            </a:r>
            <a:r>
              <a:rPr lang="zh-CN" altLang="en-US" b="1" dirty="0"/>
              <a:t>兽医；兽医诊所；老兵；审查  </a:t>
            </a:r>
            <a:r>
              <a:rPr lang="en-US" altLang="zh-CN" b="1" dirty="0"/>
              <a:t>v. </a:t>
            </a:r>
            <a:r>
              <a:rPr lang="zh-CN" altLang="en-US" b="1" dirty="0"/>
              <a:t>审查，检查；作兽医；诊疗</a:t>
            </a:r>
          </a:p>
        </p:txBody>
      </p:sp>
      <p:sp>
        <p:nvSpPr>
          <p:cNvPr id="5" name="矩形 4">
            <a:extLst>
              <a:ext uri="{FF2B5EF4-FFF2-40B4-BE49-F238E27FC236}">
                <a16:creationId xmlns:a16="http://schemas.microsoft.com/office/drawing/2014/main" id="{F2E1DB95-16E0-42AE-A51C-61866FA9FE7F}"/>
              </a:ext>
            </a:extLst>
          </p:cNvPr>
          <p:cNvSpPr/>
          <p:nvPr/>
        </p:nvSpPr>
        <p:spPr>
          <a:xfrm>
            <a:off x="4456471" y="1099878"/>
            <a:ext cx="802848" cy="461665"/>
          </a:xfrm>
          <a:prstGeom prst="rect">
            <a:avLst/>
          </a:prstGeom>
        </p:spPr>
        <p:txBody>
          <a:bodyPr wrap="none">
            <a:spAutoFit/>
          </a:bodyPr>
          <a:lstStyle/>
          <a:p>
            <a:r>
              <a:rPr lang="en-US" altLang="zh-CN" sz="2400" b="1" dirty="0">
                <a:solidFill>
                  <a:srgbClr val="508468"/>
                </a:solidFill>
              </a:rPr>
              <a:t>from</a:t>
            </a:r>
            <a:endParaRPr lang="zh-CN" altLang="en-US" dirty="0">
              <a:solidFill>
                <a:srgbClr val="508468"/>
              </a:solidFill>
            </a:endParaRPr>
          </a:p>
        </p:txBody>
      </p:sp>
      <p:sp>
        <p:nvSpPr>
          <p:cNvPr id="8" name="矩形 7">
            <a:extLst>
              <a:ext uri="{FF2B5EF4-FFF2-40B4-BE49-F238E27FC236}">
                <a16:creationId xmlns:a16="http://schemas.microsoft.com/office/drawing/2014/main" id="{D3185D45-9886-4CA7-9778-E4E8E0A39933}"/>
              </a:ext>
            </a:extLst>
          </p:cNvPr>
          <p:cNvSpPr/>
          <p:nvPr/>
        </p:nvSpPr>
        <p:spPr>
          <a:xfrm>
            <a:off x="9052983" y="1021831"/>
            <a:ext cx="454163" cy="461665"/>
          </a:xfrm>
          <a:prstGeom prst="rect">
            <a:avLst/>
          </a:prstGeom>
        </p:spPr>
        <p:txBody>
          <a:bodyPr wrap="none">
            <a:spAutoFit/>
          </a:bodyPr>
          <a:lstStyle/>
          <a:p>
            <a:r>
              <a:rPr lang="en-US" altLang="zh-CN" sz="2400" b="1" dirty="0">
                <a:solidFill>
                  <a:srgbClr val="508468"/>
                </a:solidFill>
              </a:rPr>
              <a:t>to</a:t>
            </a:r>
            <a:endParaRPr lang="zh-CN" altLang="en-US" dirty="0">
              <a:solidFill>
                <a:srgbClr val="508468"/>
              </a:solidFill>
            </a:endParaRPr>
          </a:p>
        </p:txBody>
      </p:sp>
      <p:sp>
        <p:nvSpPr>
          <p:cNvPr id="17" name="矩形 16">
            <a:extLst>
              <a:ext uri="{FF2B5EF4-FFF2-40B4-BE49-F238E27FC236}">
                <a16:creationId xmlns:a16="http://schemas.microsoft.com/office/drawing/2014/main" id="{3EBE2C79-C91A-475E-9E26-7CD50D8275F9}"/>
              </a:ext>
            </a:extLst>
          </p:cNvPr>
          <p:cNvSpPr/>
          <p:nvPr/>
        </p:nvSpPr>
        <p:spPr>
          <a:xfrm>
            <a:off x="1505545" y="1454366"/>
            <a:ext cx="454163" cy="461665"/>
          </a:xfrm>
          <a:prstGeom prst="rect">
            <a:avLst/>
          </a:prstGeom>
        </p:spPr>
        <p:txBody>
          <a:bodyPr wrap="none">
            <a:spAutoFit/>
          </a:bodyPr>
          <a:lstStyle/>
          <a:p>
            <a:r>
              <a:rPr lang="en-US" altLang="zh-CN" sz="2400" b="1" dirty="0">
                <a:solidFill>
                  <a:srgbClr val="508468"/>
                </a:solidFill>
              </a:rPr>
              <a:t>to</a:t>
            </a:r>
            <a:endParaRPr lang="zh-CN" altLang="en-US" dirty="0">
              <a:solidFill>
                <a:srgbClr val="508468"/>
              </a:solidFill>
            </a:endParaRPr>
          </a:p>
        </p:txBody>
      </p:sp>
      <p:sp>
        <p:nvSpPr>
          <p:cNvPr id="18" name="矩形 17">
            <a:extLst>
              <a:ext uri="{FF2B5EF4-FFF2-40B4-BE49-F238E27FC236}">
                <a16:creationId xmlns:a16="http://schemas.microsoft.com/office/drawing/2014/main" id="{ED034AC0-DBD3-43EB-9A2D-FB66E13ACD1D}"/>
              </a:ext>
            </a:extLst>
          </p:cNvPr>
          <p:cNvSpPr/>
          <p:nvPr/>
        </p:nvSpPr>
        <p:spPr>
          <a:xfrm>
            <a:off x="3346406" y="1827276"/>
            <a:ext cx="1397498" cy="461665"/>
          </a:xfrm>
          <a:prstGeom prst="rect">
            <a:avLst/>
          </a:prstGeom>
        </p:spPr>
        <p:txBody>
          <a:bodyPr wrap="none">
            <a:spAutoFit/>
          </a:bodyPr>
          <a:lstStyle/>
          <a:p>
            <a:r>
              <a:rPr lang="en-US" altLang="zh-CN" sz="2400" b="1" dirty="0">
                <a:solidFill>
                  <a:srgbClr val="508468"/>
                </a:solidFill>
              </a:rPr>
              <a:t>interview</a:t>
            </a:r>
            <a:endParaRPr lang="zh-CN" altLang="en-US" dirty="0">
              <a:solidFill>
                <a:srgbClr val="508468"/>
              </a:solidFill>
            </a:endParaRPr>
          </a:p>
        </p:txBody>
      </p:sp>
      <p:sp>
        <p:nvSpPr>
          <p:cNvPr id="19" name="矩形 18">
            <a:extLst>
              <a:ext uri="{FF2B5EF4-FFF2-40B4-BE49-F238E27FC236}">
                <a16:creationId xmlns:a16="http://schemas.microsoft.com/office/drawing/2014/main" id="{6193E00D-A879-4462-941F-91AC86E3124A}"/>
              </a:ext>
            </a:extLst>
          </p:cNvPr>
          <p:cNvSpPr/>
          <p:nvPr/>
        </p:nvSpPr>
        <p:spPr>
          <a:xfrm>
            <a:off x="10506306" y="1763036"/>
            <a:ext cx="588431" cy="461665"/>
          </a:xfrm>
          <a:prstGeom prst="rect">
            <a:avLst/>
          </a:prstGeom>
        </p:spPr>
        <p:txBody>
          <a:bodyPr wrap="none">
            <a:spAutoFit/>
          </a:bodyPr>
          <a:lstStyle/>
          <a:p>
            <a:r>
              <a:rPr lang="en-US" altLang="zh-CN" sz="2400" b="1" dirty="0">
                <a:solidFill>
                  <a:srgbClr val="508468"/>
                </a:solidFill>
              </a:rPr>
              <a:t>vet</a:t>
            </a:r>
            <a:endParaRPr lang="zh-CN" altLang="en-US" dirty="0">
              <a:solidFill>
                <a:srgbClr val="508468"/>
              </a:solidFill>
            </a:endParaRPr>
          </a:p>
        </p:txBody>
      </p:sp>
      <p:sp>
        <p:nvSpPr>
          <p:cNvPr id="20" name="矩形 19">
            <a:extLst>
              <a:ext uri="{FF2B5EF4-FFF2-40B4-BE49-F238E27FC236}">
                <a16:creationId xmlns:a16="http://schemas.microsoft.com/office/drawing/2014/main" id="{7187D6E9-1365-4289-B146-3B37DCEFB1FD}"/>
              </a:ext>
            </a:extLst>
          </p:cNvPr>
          <p:cNvSpPr/>
          <p:nvPr/>
        </p:nvSpPr>
        <p:spPr>
          <a:xfrm>
            <a:off x="3248961" y="2188745"/>
            <a:ext cx="1207510" cy="461665"/>
          </a:xfrm>
          <a:prstGeom prst="rect">
            <a:avLst/>
          </a:prstGeom>
        </p:spPr>
        <p:txBody>
          <a:bodyPr wrap="none">
            <a:spAutoFit/>
          </a:bodyPr>
          <a:lstStyle/>
          <a:p>
            <a:r>
              <a:rPr lang="en-US" altLang="zh-CN" sz="2400" b="1" dirty="0">
                <a:solidFill>
                  <a:srgbClr val="508468"/>
                </a:solidFill>
              </a:rPr>
              <a:t>conduct</a:t>
            </a:r>
            <a:endParaRPr lang="zh-CN" altLang="en-US" dirty="0">
              <a:solidFill>
                <a:srgbClr val="508468"/>
              </a:solidFill>
            </a:endParaRPr>
          </a:p>
        </p:txBody>
      </p:sp>
    </p:spTree>
    <p:extLst>
      <p:ext uri="{BB962C8B-B14F-4D97-AF65-F5344CB8AC3E}">
        <p14:creationId xmlns:p14="http://schemas.microsoft.com/office/powerpoint/2010/main" val="333459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7" grpId="0"/>
      <p:bldP spid="18"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205404" y="988648"/>
            <a:ext cx="11863977" cy="2308324"/>
          </a:xfrm>
          <a:prstGeom prst="rect">
            <a:avLst/>
          </a:prstGeom>
        </p:spPr>
        <p:txBody>
          <a:bodyPr wrap="square">
            <a:spAutoFit/>
          </a:bodyPr>
          <a:lstStyle/>
          <a:p>
            <a:pPr algn="dist"/>
            <a:r>
              <a:rPr lang="en-US" altLang="zh-CN" sz="2400" b="1" dirty="0"/>
              <a:t>        </a:t>
            </a:r>
            <a:r>
              <a:rPr lang="en-US" altLang="zh-CN" sz="2400" b="1" u="sng" dirty="0"/>
              <a:t>                     </a:t>
            </a:r>
            <a:r>
              <a:rPr lang="en-US" altLang="zh-CN" sz="2400" b="1" dirty="0"/>
              <a:t> their careers, these cadres could rotate through and out of all three tracks.</a:t>
            </a:r>
          </a:p>
          <a:p>
            <a:pPr algn="dist"/>
            <a:r>
              <a:rPr lang="en-US" altLang="zh-CN" sz="2400" b="1" u="sng" dirty="0"/>
              <a:t>                         </a:t>
            </a:r>
            <a:r>
              <a:rPr lang="en-US" altLang="zh-CN" sz="2400" b="1" dirty="0"/>
              <a:t>, the good ones move beyond the four base-level grades to the </a:t>
            </a:r>
            <a:r>
              <a:rPr lang="en-US" altLang="zh-CN" sz="2400" b="1" dirty="0" err="1"/>
              <a:t>fu</a:t>
            </a:r>
            <a:r>
              <a:rPr lang="en-US" altLang="zh-CN" sz="2400" b="1" dirty="0"/>
              <a:t> </a:t>
            </a:r>
            <a:r>
              <a:rPr lang="en-US" altLang="zh-CN" sz="2400" b="1" dirty="0" err="1"/>
              <a:t>ju</a:t>
            </a:r>
            <a:r>
              <a:rPr lang="en-US" altLang="zh-CN" sz="2400" b="1" dirty="0"/>
              <a:t> and </a:t>
            </a:r>
            <a:r>
              <a:rPr lang="en-US" altLang="zh-CN" sz="2400" b="1" dirty="0" err="1"/>
              <a:t>ju</a:t>
            </a:r>
            <a:r>
              <a:rPr lang="en-US" altLang="zh-CN" sz="2400" b="1" dirty="0"/>
              <a:t> levels. There they enter high officialdom. </a:t>
            </a:r>
            <a:r>
              <a:rPr lang="en-US" altLang="zh-CN" sz="2400" b="1" u="sng" dirty="0"/>
              <a:t>                    </a:t>
            </a:r>
            <a:r>
              <a:rPr lang="en-US" altLang="zh-CN" sz="2400" b="1" dirty="0"/>
              <a:t> a typical assignment is to manage districts with populations in the millions or companies with hundreds of millions of dollars in revenues. To show you how competitive the system is, in 2012, there were 900,000 </a:t>
            </a:r>
            <a:r>
              <a:rPr lang="en-US" altLang="zh-CN" sz="2400" b="1" dirty="0" err="1"/>
              <a:t>fu</a:t>
            </a:r>
            <a:r>
              <a:rPr lang="en-US" altLang="zh-CN" sz="2400" b="1" dirty="0"/>
              <a:t> </a:t>
            </a:r>
            <a:r>
              <a:rPr lang="en-US" altLang="zh-CN" sz="2400" b="1" dirty="0" err="1"/>
              <a:t>ke</a:t>
            </a:r>
            <a:r>
              <a:rPr lang="en-US" altLang="zh-CN" sz="2400" b="1" dirty="0"/>
              <a:t> and </a:t>
            </a:r>
            <a:r>
              <a:rPr lang="en-US" altLang="zh-CN" sz="2400" b="1" dirty="0" err="1"/>
              <a:t>ke</a:t>
            </a:r>
            <a:r>
              <a:rPr lang="en-US" altLang="zh-CN" sz="2400" b="1" dirty="0"/>
              <a:t> levels, 600,000 </a:t>
            </a:r>
            <a:r>
              <a:rPr lang="en-US" altLang="zh-CN" sz="2400" b="1" dirty="0" err="1"/>
              <a:t>fu</a:t>
            </a:r>
            <a:r>
              <a:rPr lang="en-US" altLang="zh-CN" sz="2400" b="1" dirty="0"/>
              <a:t> chu and chu levels, and only 40,000 </a:t>
            </a:r>
            <a:r>
              <a:rPr lang="en-US" altLang="zh-CN" sz="2400" b="1" dirty="0" err="1"/>
              <a:t>fu</a:t>
            </a:r>
            <a:r>
              <a:rPr lang="en-US" altLang="zh-CN" sz="2400" b="1" dirty="0"/>
              <a:t> </a:t>
            </a:r>
            <a:r>
              <a:rPr lang="en-US" altLang="zh-CN" sz="2400" b="1" dirty="0" err="1"/>
              <a:t>ju</a:t>
            </a:r>
            <a:r>
              <a:rPr lang="en-US" altLang="zh-CN" sz="2400" b="1" dirty="0"/>
              <a:t> and </a:t>
            </a:r>
            <a:r>
              <a:rPr lang="en-US" altLang="zh-CN" sz="2400" b="1" dirty="0" err="1"/>
              <a:t>ju</a:t>
            </a:r>
            <a:r>
              <a:rPr lang="en-US" altLang="zh-CN" sz="2400" b="1" dirty="0"/>
              <a:t> levels.</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672085" y="3441253"/>
            <a:ext cx="10292466" cy="1631216"/>
          </a:xfrm>
          <a:prstGeom prst="rect">
            <a:avLst/>
          </a:prstGeom>
        </p:spPr>
        <p:txBody>
          <a:bodyPr wrap="square">
            <a:spAutoFit/>
          </a:bodyPr>
          <a:lstStyle/>
          <a:p>
            <a:r>
              <a:rPr lang="zh-CN" altLang="en-US" sz="2000" b="1" dirty="0">
                <a:solidFill>
                  <a:prstClr val="black"/>
                </a:solidFill>
              </a:rPr>
              <a:t>       在整个职业生涯中，中共的干部可以在政府职能部门、企业，以及社会事业单位等三大领域内轮转任职。在基层表现优秀的佼佼者可以晋升为副局和正局级干部，进入高级干部行列。这一级别的干部，有可能领导数百万人口的城区，也有可能管理年营业收入数亿美元的企业。从统计数据就可以看出选拔局级干部的竞争有多激烈，</a:t>
            </a:r>
            <a:r>
              <a:rPr lang="en-US" altLang="zh-CN" sz="2000" b="1" dirty="0">
                <a:solidFill>
                  <a:prstClr val="black"/>
                </a:solidFill>
              </a:rPr>
              <a:t>2012</a:t>
            </a:r>
            <a:r>
              <a:rPr lang="zh-CN" altLang="en-US" sz="2000" b="1" dirty="0">
                <a:solidFill>
                  <a:prstClr val="black"/>
                </a:solidFill>
              </a:rPr>
              <a:t>年，中国科级与副科级干部约为</a:t>
            </a:r>
            <a:r>
              <a:rPr lang="en-US" altLang="zh-CN" sz="2000" b="1" dirty="0">
                <a:solidFill>
                  <a:prstClr val="black"/>
                </a:solidFill>
              </a:rPr>
              <a:t>90</a:t>
            </a:r>
            <a:r>
              <a:rPr lang="zh-CN" altLang="en-US" sz="2000" b="1" dirty="0">
                <a:solidFill>
                  <a:prstClr val="black"/>
                </a:solidFill>
              </a:rPr>
              <a:t>万人，处级与副处级干部约为</a:t>
            </a:r>
            <a:r>
              <a:rPr lang="en-US" altLang="zh-CN" sz="2000" b="1" dirty="0">
                <a:solidFill>
                  <a:prstClr val="black"/>
                </a:solidFill>
              </a:rPr>
              <a:t>60</a:t>
            </a:r>
            <a:r>
              <a:rPr lang="zh-CN" altLang="en-US" sz="2000" b="1" dirty="0">
                <a:solidFill>
                  <a:prstClr val="black"/>
                </a:solidFill>
              </a:rPr>
              <a:t>万人，而局级与副局级干部仅为</a:t>
            </a:r>
            <a:r>
              <a:rPr lang="en-US" altLang="zh-CN" sz="2000" b="1" dirty="0">
                <a:solidFill>
                  <a:prstClr val="black"/>
                </a:solidFill>
              </a:rPr>
              <a:t>4</a:t>
            </a:r>
            <a:r>
              <a:rPr lang="zh-CN" altLang="en-US" sz="2000" b="1" dirty="0">
                <a:solidFill>
                  <a:prstClr val="black"/>
                </a:solidFill>
              </a:rPr>
              <a:t>万人。</a:t>
            </a:r>
          </a:p>
        </p:txBody>
      </p:sp>
      <p:sp>
        <p:nvSpPr>
          <p:cNvPr id="2" name="矩形 1">
            <a:extLst>
              <a:ext uri="{FF2B5EF4-FFF2-40B4-BE49-F238E27FC236}">
                <a16:creationId xmlns:a16="http://schemas.microsoft.com/office/drawing/2014/main" id="{79E848D9-275C-45C2-AD98-52A0689D6C57}"/>
              </a:ext>
            </a:extLst>
          </p:cNvPr>
          <p:cNvSpPr/>
          <p:nvPr/>
        </p:nvSpPr>
        <p:spPr>
          <a:xfrm>
            <a:off x="1672085" y="5428145"/>
            <a:ext cx="6096000" cy="923330"/>
          </a:xfrm>
          <a:prstGeom prst="rect">
            <a:avLst/>
          </a:prstGeom>
          <a:ln>
            <a:solidFill>
              <a:srgbClr val="92D050"/>
            </a:solidFill>
          </a:ln>
        </p:spPr>
        <p:txBody>
          <a:bodyPr>
            <a:spAutoFit/>
          </a:bodyPr>
          <a:lstStyle/>
          <a:p>
            <a:r>
              <a:rPr lang="en-US" altLang="zh-CN" b="1" dirty="0"/>
              <a:t>cadre </a:t>
            </a:r>
            <a:r>
              <a:rPr lang="zh-CN" altLang="en-US" b="1" dirty="0"/>
              <a:t> </a:t>
            </a:r>
            <a:r>
              <a:rPr lang="en-US" altLang="zh-CN" b="1" dirty="0"/>
              <a:t>/'</a:t>
            </a:r>
            <a:r>
              <a:rPr lang="en-US" altLang="zh-CN" b="1" dirty="0" err="1"/>
              <a:t>kɑːdə</a:t>
            </a:r>
            <a:r>
              <a:rPr lang="en-US" altLang="zh-CN" b="1" dirty="0"/>
              <a:t>/n. </a:t>
            </a:r>
            <a:r>
              <a:rPr lang="zh-CN" altLang="en-US" b="1" dirty="0"/>
              <a:t>干部；基础结构；骨骼</a:t>
            </a:r>
            <a:endParaRPr lang="en-US" altLang="zh-CN" b="1" dirty="0"/>
          </a:p>
          <a:p>
            <a:r>
              <a:rPr lang="en-US" altLang="zh-CN" b="1" dirty="0"/>
              <a:t>officialdom </a:t>
            </a:r>
            <a:r>
              <a:rPr lang="zh-CN" altLang="en-US" b="1" dirty="0"/>
              <a:t> </a:t>
            </a:r>
            <a:r>
              <a:rPr lang="en-US" altLang="zh-CN" b="1" dirty="0"/>
              <a:t>/</a:t>
            </a:r>
            <a:r>
              <a:rPr lang="en-US" altLang="zh-CN" b="1" dirty="0" err="1"/>
              <a:t>ə'fɪʃəldəm</a:t>
            </a:r>
            <a:r>
              <a:rPr lang="en-US" altLang="zh-CN" b="1" dirty="0"/>
              <a:t>/ n. </a:t>
            </a:r>
            <a:r>
              <a:rPr lang="zh-CN" altLang="en-US" b="1" dirty="0"/>
              <a:t>官场；官员（总称）</a:t>
            </a:r>
            <a:endParaRPr lang="en-US" altLang="zh-CN" b="1" dirty="0"/>
          </a:p>
          <a:p>
            <a:r>
              <a:rPr lang="en-US" altLang="zh-CN" b="1" dirty="0"/>
              <a:t>revenue /'</a:t>
            </a:r>
            <a:r>
              <a:rPr lang="en-US" altLang="zh-CN" b="1" dirty="0" err="1"/>
              <a:t>revənju</a:t>
            </a:r>
            <a:r>
              <a:rPr lang="en-US" altLang="zh-CN" b="1" dirty="0"/>
              <a:t>ː/n. </a:t>
            </a:r>
            <a:r>
              <a:rPr lang="zh-CN" altLang="en-US" b="1" dirty="0"/>
              <a:t>税收收入；财政收入；收益</a:t>
            </a:r>
          </a:p>
        </p:txBody>
      </p:sp>
      <p:sp>
        <p:nvSpPr>
          <p:cNvPr id="5" name="矩形 4">
            <a:extLst>
              <a:ext uri="{FF2B5EF4-FFF2-40B4-BE49-F238E27FC236}">
                <a16:creationId xmlns:a16="http://schemas.microsoft.com/office/drawing/2014/main" id="{54460CD2-A25C-4968-93F3-35F872BE33DF}"/>
              </a:ext>
            </a:extLst>
          </p:cNvPr>
          <p:cNvSpPr/>
          <p:nvPr/>
        </p:nvSpPr>
        <p:spPr>
          <a:xfrm>
            <a:off x="640386" y="984666"/>
            <a:ext cx="1686103" cy="461665"/>
          </a:xfrm>
          <a:prstGeom prst="rect">
            <a:avLst/>
          </a:prstGeom>
        </p:spPr>
        <p:txBody>
          <a:bodyPr wrap="none">
            <a:spAutoFit/>
          </a:bodyPr>
          <a:lstStyle/>
          <a:p>
            <a:r>
              <a:rPr lang="en-US" altLang="zh-CN" sz="2400" b="1" dirty="0">
                <a:solidFill>
                  <a:srgbClr val="508468"/>
                </a:solidFill>
              </a:rPr>
              <a:t>Throughout</a:t>
            </a:r>
            <a:endParaRPr lang="zh-CN" altLang="en-US" dirty="0">
              <a:solidFill>
                <a:srgbClr val="508468"/>
              </a:solidFill>
            </a:endParaRPr>
          </a:p>
        </p:txBody>
      </p:sp>
      <p:sp>
        <p:nvSpPr>
          <p:cNvPr id="8" name="矩形 7">
            <a:extLst>
              <a:ext uri="{FF2B5EF4-FFF2-40B4-BE49-F238E27FC236}">
                <a16:creationId xmlns:a16="http://schemas.microsoft.com/office/drawing/2014/main" id="{DC1964C0-6BFB-41D5-A7BF-9D3A933916CD}"/>
              </a:ext>
            </a:extLst>
          </p:cNvPr>
          <p:cNvSpPr/>
          <p:nvPr/>
        </p:nvSpPr>
        <p:spPr>
          <a:xfrm>
            <a:off x="371029" y="1368601"/>
            <a:ext cx="1457771" cy="461665"/>
          </a:xfrm>
          <a:prstGeom prst="rect">
            <a:avLst/>
          </a:prstGeom>
        </p:spPr>
        <p:txBody>
          <a:bodyPr wrap="none">
            <a:spAutoFit/>
          </a:bodyPr>
          <a:lstStyle/>
          <a:p>
            <a:r>
              <a:rPr lang="en-US" altLang="zh-CN" sz="2400" b="1" dirty="0">
                <a:solidFill>
                  <a:srgbClr val="508468"/>
                </a:solidFill>
              </a:rPr>
              <a:t>Over time</a:t>
            </a:r>
            <a:endParaRPr lang="zh-CN" altLang="en-US" dirty="0">
              <a:solidFill>
                <a:srgbClr val="508468"/>
              </a:solidFill>
            </a:endParaRPr>
          </a:p>
        </p:txBody>
      </p:sp>
      <p:sp>
        <p:nvSpPr>
          <p:cNvPr id="17" name="矩形 16">
            <a:extLst>
              <a:ext uri="{FF2B5EF4-FFF2-40B4-BE49-F238E27FC236}">
                <a16:creationId xmlns:a16="http://schemas.microsoft.com/office/drawing/2014/main" id="{33E37EED-B969-4F12-B490-7667F05A9631}"/>
              </a:ext>
            </a:extLst>
          </p:cNvPr>
          <p:cNvSpPr/>
          <p:nvPr/>
        </p:nvSpPr>
        <p:spPr>
          <a:xfrm>
            <a:off x="5699434" y="1681145"/>
            <a:ext cx="1879810" cy="461665"/>
          </a:xfrm>
          <a:prstGeom prst="rect">
            <a:avLst/>
          </a:prstGeom>
        </p:spPr>
        <p:txBody>
          <a:bodyPr wrap="none">
            <a:spAutoFit/>
          </a:bodyPr>
          <a:lstStyle/>
          <a:p>
            <a:r>
              <a:rPr lang="en-US" altLang="zh-CN" sz="2400" b="1" dirty="0">
                <a:solidFill>
                  <a:srgbClr val="508468"/>
                </a:solidFill>
              </a:rPr>
              <a:t>At that point </a:t>
            </a:r>
            <a:endParaRPr lang="zh-CN" altLang="en-US" dirty="0">
              <a:solidFill>
                <a:srgbClr val="508468"/>
              </a:solidFill>
            </a:endParaRPr>
          </a:p>
        </p:txBody>
      </p:sp>
    </p:spTree>
    <p:extLst>
      <p:ext uri="{BB962C8B-B14F-4D97-AF65-F5344CB8AC3E}">
        <p14:creationId xmlns:p14="http://schemas.microsoft.com/office/powerpoint/2010/main" val="256003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077380"/>
            <a:ext cx="11863977" cy="1938992"/>
          </a:xfrm>
          <a:prstGeom prst="rect">
            <a:avLst/>
          </a:prstGeom>
        </p:spPr>
        <p:txBody>
          <a:bodyPr wrap="square">
            <a:spAutoFit/>
          </a:bodyPr>
          <a:lstStyle/>
          <a:p>
            <a:r>
              <a:rPr lang="en-US" altLang="zh-CN" sz="2400" b="1" dirty="0"/>
              <a:t>      After the Ju level, the best few move up several more ranks and eventually </a:t>
            </a:r>
            <a:r>
              <a:rPr lang="en-US" altLang="zh-CN" sz="2400" b="1" u="sng" dirty="0"/>
              <a:t>                  </a:t>
            </a:r>
            <a:r>
              <a:rPr lang="en-US" altLang="zh-CN" sz="2400" b="1" dirty="0"/>
              <a:t> to the Central Committee. The entire process takes two to three decades. Does patronage play a role? Yes, of course. But by and large, merit is the underlying driver. In essence, the Organization Department runs a modernized version of China’s centuries old Mandarin system.</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719425" y="2778677"/>
            <a:ext cx="10084086" cy="1692771"/>
          </a:xfrm>
          <a:prstGeom prst="rect">
            <a:avLst/>
          </a:prstGeom>
        </p:spPr>
        <p:txBody>
          <a:bodyPr wrap="square">
            <a:spAutoFit/>
          </a:bodyPr>
          <a:lstStyle/>
          <a:p>
            <a:r>
              <a:rPr lang="zh-CN" altLang="en-US" sz="2400" b="1" dirty="0">
                <a:solidFill>
                  <a:prstClr val="black"/>
                </a:solidFill>
              </a:rPr>
              <a:t>      </a:t>
            </a:r>
            <a:r>
              <a:rPr lang="zh-CN" altLang="en-US" sz="2000" b="1" dirty="0">
                <a:solidFill>
                  <a:prstClr val="black"/>
                </a:solidFill>
              </a:rPr>
              <a:t>在局级干部中，只有最为出众的极少数人才有机会继续晋升，最终进入中共中央委员会。就职业生涯来看，一位干部要晋升到高层，期间一般要经过二三十年的工作历练。这过程中有任人唯亲的问题吗，当然有。但从根本上，干部是否德才兼备才是提拔的决定性因素。事实上，中华帝国的官僚体系有着千年历史，今天中共的组织部门创造性地继承了这一独特的历史遗产，并发展成现代化的制度以培养当代中国的政治精英。</a:t>
            </a:r>
          </a:p>
        </p:txBody>
      </p:sp>
      <p:sp>
        <p:nvSpPr>
          <p:cNvPr id="2" name="矩形 1">
            <a:extLst>
              <a:ext uri="{FF2B5EF4-FFF2-40B4-BE49-F238E27FC236}">
                <a16:creationId xmlns:a16="http://schemas.microsoft.com/office/drawing/2014/main" id="{04AD21B5-949C-41DA-94A9-F10BC177C750}"/>
              </a:ext>
            </a:extLst>
          </p:cNvPr>
          <p:cNvSpPr/>
          <p:nvPr/>
        </p:nvSpPr>
        <p:spPr>
          <a:xfrm>
            <a:off x="10179033" y="1031129"/>
            <a:ext cx="1202189" cy="461665"/>
          </a:xfrm>
          <a:prstGeom prst="rect">
            <a:avLst/>
          </a:prstGeom>
        </p:spPr>
        <p:txBody>
          <a:bodyPr wrap="none">
            <a:spAutoFit/>
          </a:bodyPr>
          <a:lstStyle/>
          <a:p>
            <a:r>
              <a:rPr lang="en-US" altLang="zh-CN" sz="2400" b="1" dirty="0">
                <a:solidFill>
                  <a:srgbClr val="508468"/>
                </a:solidFill>
              </a:rPr>
              <a:t>make it </a:t>
            </a:r>
            <a:endParaRPr lang="zh-CN" altLang="en-US" dirty="0">
              <a:solidFill>
                <a:srgbClr val="508468"/>
              </a:solidFill>
            </a:endParaRPr>
          </a:p>
        </p:txBody>
      </p:sp>
      <p:sp>
        <p:nvSpPr>
          <p:cNvPr id="5" name="矩形 4">
            <a:extLst>
              <a:ext uri="{FF2B5EF4-FFF2-40B4-BE49-F238E27FC236}">
                <a16:creationId xmlns:a16="http://schemas.microsoft.com/office/drawing/2014/main" id="{B6A53D1D-5922-49AA-AC86-D152CE122CD7}"/>
              </a:ext>
            </a:extLst>
          </p:cNvPr>
          <p:cNvSpPr/>
          <p:nvPr/>
        </p:nvSpPr>
        <p:spPr>
          <a:xfrm>
            <a:off x="1828800" y="4755210"/>
            <a:ext cx="9725459" cy="1754326"/>
          </a:xfrm>
          <a:prstGeom prst="rect">
            <a:avLst/>
          </a:prstGeom>
          <a:ln>
            <a:solidFill>
              <a:srgbClr val="92D050"/>
            </a:solidFill>
          </a:ln>
        </p:spPr>
        <p:txBody>
          <a:bodyPr wrap="square">
            <a:spAutoFit/>
          </a:bodyPr>
          <a:lstStyle/>
          <a:p>
            <a:r>
              <a:rPr lang="en-US" altLang="zh-CN" b="1" dirty="0"/>
              <a:t>patronage /ˈ</a:t>
            </a:r>
            <a:r>
              <a:rPr lang="en-US" altLang="zh-CN" b="1" dirty="0" err="1"/>
              <a:t>peɪtrənɪdʒ</a:t>
            </a:r>
            <a:r>
              <a:rPr lang="en-US" altLang="zh-CN" b="1" dirty="0"/>
              <a:t>/n. </a:t>
            </a:r>
            <a:r>
              <a:rPr lang="zh-CN" altLang="en-US" b="1" dirty="0"/>
              <a:t>赞助；光顾；任免权；（掌权者给予提挈以换取支持的）互惠互利</a:t>
            </a:r>
            <a:endParaRPr lang="en-US" altLang="zh-CN" b="1" dirty="0"/>
          </a:p>
          <a:p>
            <a:r>
              <a:rPr lang="en-US" altLang="zh-CN" b="1" dirty="0"/>
              <a:t>by and large  </a:t>
            </a:r>
            <a:r>
              <a:rPr lang="zh-CN" altLang="en-US" b="1" dirty="0"/>
              <a:t>大体上，总的来说</a:t>
            </a:r>
            <a:endParaRPr lang="en-US" altLang="zh-CN" b="1" dirty="0"/>
          </a:p>
          <a:p>
            <a:r>
              <a:rPr lang="en-US" altLang="zh-CN" b="1" dirty="0"/>
              <a:t>merit /‘</a:t>
            </a:r>
            <a:r>
              <a:rPr lang="en-US" altLang="zh-CN" b="1" dirty="0" err="1"/>
              <a:t>merɪt</a:t>
            </a:r>
            <a:r>
              <a:rPr lang="en-US" altLang="zh-CN" b="1" dirty="0"/>
              <a:t>/n. </a:t>
            </a:r>
            <a:r>
              <a:rPr lang="zh-CN" altLang="en-US" b="1" dirty="0"/>
              <a:t>优点，价值；功绩；功过  </a:t>
            </a:r>
            <a:r>
              <a:rPr lang="en-US" altLang="zh-CN" b="1" dirty="0" err="1"/>
              <a:t>vt.</a:t>
            </a:r>
            <a:r>
              <a:rPr lang="en-US" altLang="zh-CN" b="1" dirty="0"/>
              <a:t> </a:t>
            </a:r>
            <a:r>
              <a:rPr lang="zh-CN" altLang="en-US" b="1" dirty="0"/>
              <a:t>值得   </a:t>
            </a:r>
            <a:r>
              <a:rPr lang="en-US" altLang="zh-CN" b="1" dirty="0"/>
              <a:t>vi. </a:t>
            </a:r>
            <a:r>
              <a:rPr lang="zh-CN" altLang="en-US" b="1" dirty="0"/>
              <a:t>应受报答</a:t>
            </a:r>
            <a:endParaRPr lang="en-US" altLang="zh-CN" b="1" dirty="0"/>
          </a:p>
          <a:p>
            <a:r>
              <a:rPr lang="en-US" altLang="zh-CN" b="1" dirty="0"/>
              <a:t>underlying </a:t>
            </a:r>
            <a:r>
              <a:rPr lang="zh-CN" altLang="en-US" b="1" dirty="0"/>
              <a:t> </a:t>
            </a:r>
            <a:r>
              <a:rPr lang="en-US" altLang="zh-CN" b="1" dirty="0"/>
              <a:t>/</a:t>
            </a:r>
            <a:r>
              <a:rPr lang="en-US" altLang="zh-CN" b="1" dirty="0" err="1"/>
              <a:t>ʌndə‘laɪɪŋ</a:t>
            </a:r>
            <a:r>
              <a:rPr lang="en-US" altLang="zh-CN" b="1" dirty="0"/>
              <a:t>/adj. </a:t>
            </a:r>
            <a:r>
              <a:rPr lang="zh-CN" altLang="en-US" b="1" dirty="0"/>
              <a:t>潜在的；根本的   </a:t>
            </a:r>
            <a:r>
              <a:rPr lang="en-US" altLang="zh-CN" b="1" dirty="0"/>
              <a:t>underlying driver</a:t>
            </a:r>
            <a:r>
              <a:rPr lang="zh-CN" altLang="en-US" b="1" dirty="0"/>
              <a:t>基础动力</a:t>
            </a:r>
            <a:endParaRPr lang="en-US" altLang="zh-CN" b="1" dirty="0"/>
          </a:p>
          <a:p>
            <a:r>
              <a:rPr lang="en-US" altLang="zh-CN" b="1" dirty="0"/>
              <a:t>in essence </a:t>
            </a:r>
            <a:r>
              <a:rPr lang="zh-CN" altLang="en-US" b="1" dirty="0"/>
              <a:t>本质上；其实；大体上</a:t>
            </a:r>
            <a:endParaRPr lang="en-US" altLang="zh-CN" b="1" dirty="0"/>
          </a:p>
          <a:p>
            <a:r>
              <a:rPr lang="en-US" altLang="zh-CN" b="1" dirty="0" err="1"/>
              <a:t>man·da·rin</a:t>
            </a:r>
            <a:r>
              <a:rPr lang="en-US" altLang="zh-CN" b="1" dirty="0"/>
              <a:t> /ˈ</a:t>
            </a:r>
            <a:r>
              <a:rPr lang="en-US" altLang="zh-CN" b="1" dirty="0" err="1"/>
              <a:t>mændərɪn</a:t>
            </a:r>
            <a:r>
              <a:rPr lang="en-US" altLang="zh-CN" b="1" dirty="0"/>
              <a:t>/ n.</a:t>
            </a:r>
            <a:r>
              <a:rPr lang="zh-CN" altLang="en-US" b="1" dirty="0"/>
              <a:t> （中文）普通话；（旧时）中国政府高级官吏</a:t>
            </a:r>
          </a:p>
        </p:txBody>
      </p:sp>
    </p:spTree>
    <p:extLst>
      <p:ext uri="{BB962C8B-B14F-4D97-AF65-F5344CB8AC3E}">
        <p14:creationId xmlns:p14="http://schemas.microsoft.com/office/powerpoint/2010/main" val="362996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077380"/>
            <a:ext cx="11863977" cy="1569660"/>
          </a:xfrm>
          <a:prstGeom prst="rect">
            <a:avLst/>
          </a:prstGeom>
        </p:spPr>
        <p:txBody>
          <a:bodyPr wrap="square">
            <a:spAutoFit/>
          </a:bodyPr>
          <a:lstStyle/>
          <a:p>
            <a:r>
              <a:rPr lang="en-US" altLang="zh-CN" sz="2400" b="1" dirty="0"/>
              <a:t>      China’s new president Xi Jinping in son of a former Chinese senior official – very unusual, the first of his kind to get the top job. Even for him the career path took 30 years. He started as a village manager and when he </a:t>
            </a:r>
            <a:r>
              <a:rPr lang="en-US" altLang="zh-CN" sz="2400" b="1" u="sng" dirty="0"/>
              <a:t>               </a:t>
            </a:r>
            <a:r>
              <a:rPr lang="en-US" altLang="zh-CN" sz="2400" b="1" dirty="0"/>
              <a:t> the Politburo he had managed areas                     </a:t>
            </a:r>
          </a:p>
          <a:p>
            <a:r>
              <a:rPr lang="en-US" altLang="zh-CN" sz="2400" b="1" u="sng" dirty="0"/>
              <a:t>                                    </a:t>
            </a:r>
            <a:r>
              <a:rPr lang="en-US" altLang="zh-CN" sz="2400" b="1" dirty="0"/>
              <a:t>over 150 million and combined GDPS of more than US$1.5 trillion.</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669016" y="2827138"/>
            <a:ext cx="10085662" cy="1569660"/>
          </a:xfrm>
          <a:prstGeom prst="rect">
            <a:avLst/>
          </a:prstGeom>
        </p:spPr>
        <p:txBody>
          <a:bodyPr wrap="square">
            <a:spAutoFit/>
          </a:bodyPr>
          <a:lstStyle/>
          <a:p>
            <a:r>
              <a:rPr lang="zh-CN" altLang="en-US" sz="2400" b="1" dirty="0">
                <a:solidFill>
                  <a:prstClr val="black"/>
                </a:solidFill>
              </a:rPr>
              <a:t>      习近平的履历就是非常鲜明的例证。习的父亲确实是中共的一位前领导人，但他的仕途也历经了</a:t>
            </a:r>
            <a:r>
              <a:rPr lang="en-US" altLang="zh-CN" sz="2400" b="1" dirty="0">
                <a:solidFill>
                  <a:prstClr val="black"/>
                </a:solidFill>
              </a:rPr>
              <a:t>30</a:t>
            </a:r>
            <a:r>
              <a:rPr lang="zh-CN" altLang="en-US" sz="2400" b="1" dirty="0">
                <a:solidFill>
                  <a:prstClr val="black"/>
                </a:solidFill>
              </a:rPr>
              <a:t>年之久。习近平从村干部做起，一步一个脚印的走到今天这个岗位。在他进入中央政治局之前，他领导过的地区总人口累计已超过</a:t>
            </a:r>
            <a:r>
              <a:rPr lang="en-US" altLang="zh-CN" sz="2400" b="1" dirty="0">
                <a:solidFill>
                  <a:prstClr val="black"/>
                </a:solidFill>
              </a:rPr>
              <a:t>1.5</a:t>
            </a:r>
            <a:r>
              <a:rPr lang="zh-CN" altLang="en-US" sz="2400" b="1" dirty="0">
                <a:solidFill>
                  <a:prstClr val="black"/>
                </a:solidFill>
              </a:rPr>
              <a:t>亿，创造的</a:t>
            </a:r>
            <a:r>
              <a:rPr lang="en-US" altLang="zh-CN" sz="2400" b="1" dirty="0">
                <a:solidFill>
                  <a:prstClr val="black"/>
                </a:solidFill>
              </a:rPr>
              <a:t>GDP</a:t>
            </a:r>
            <a:r>
              <a:rPr lang="zh-CN" altLang="en-US" sz="2400" b="1" dirty="0">
                <a:solidFill>
                  <a:prstClr val="black"/>
                </a:solidFill>
              </a:rPr>
              <a:t>合计超过</a:t>
            </a:r>
            <a:r>
              <a:rPr lang="en-US" altLang="zh-CN" sz="2400" b="1" dirty="0">
                <a:solidFill>
                  <a:prstClr val="black"/>
                </a:solidFill>
              </a:rPr>
              <a:t>1.5</a:t>
            </a:r>
            <a:r>
              <a:rPr lang="zh-CN" altLang="en-US" sz="2400" b="1" dirty="0">
                <a:solidFill>
                  <a:prstClr val="black"/>
                </a:solidFill>
              </a:rPr>
              <a:t>万亿美元。</a:t>
            </a:r>
          </a:p>
        </p:txBody>
      </p:sp>
      <p:sp>
        <p:nvSpPr>
          <p:cNvPr id="2" name="矩形 1">
            <a:extLst>
              <a:ext uri="{FF2B5EF4-FFF2-40B4-BE49-F238E27FC236}">
                <a16:creationId xmlns:a16="http://schemas.microsoft.com/office/drawing/2014/main" id="{58EA937E-0B4D-4286-9F70-565D325952CE}"/>
              </a:ext>
            </a:extLst>
          </p:cNvPr>
          <p:cNvSpPr/>
          <p:nvPr/>
        </p:nvSpPr>
        <p:spPr>
          <a:xfrm>
            <a:off x="10253561" y="1862210"/>
            <a:ext cx="1501117" cy="461665"/>
          </a:xfrm>
          <a:prstGeom prst="rect">
            <a:avLst/>
          </a:prstGeom>
        </p:spPr>
        <p:txBody>
          <a:bodyPr wrap="none">
            <a:spAutoFit/>
          </a:bodyPr>
          <a:lstStyle/>
          <a:p>
            <a:r>
              <a:rPr lang="en-US" altLang="zh-CN" sz="2400" b="1" dirty="0">
                <a:solidFill>
                  <a:srgbClr val="508468"/>
                </a:solidFill>
              </a:rPr>
              <a:t>with total </a:t>
            </a:r>
            <a:endParaRPr lang="zh-CN" altLang="en-US" dirty="0">
              <a:solidFill>
                <a:srgbClr val="508468"/>
              </a:solidFill>
            </a:endParaRPr>
          </a:p>
        </p:txBody>
      </p:sp>
      <p:cxnSp>
        <p:nvCxnSpPr>
          <p:cNvPr id="8" name="直接连接符 7">
            <a:extLst>
              <a:ext uri="{FF2B5EF4-FFF2-40B4-BE49-F238E27FC236}">
                <a16:creationId xmlns:a16="http://schemas.microsoft.com/office/drawing/2014/main" id="{1350BBFF-AEC7-4078-9E79-4254F49AC8CD}"/>
              </a:ext>
            </a:extLst>
          </p:cNvPr>
          <p:cNvCxnSpPr/>
          <p:nvPr/>
        </p:nvCxnSpPr>
        <p:spPr>
          <a:xfrm>
            <a:off x="10296939" y="2173356"/>
            <a:ext cx="14577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5458E035-BAE0-4013-AC78-DDDEB3848EE3}"/>
              </a:ext>
            </a:extLst>
          </p:cNvPr>
          <p:cNvSpPr/>
          <p:nvPr/>
        </p:nvSpPr>
        <p:spPr>
          <a:xfrm>
            <a:off x="340345" y="2160845"/>
            <a:ext cx="2106987" cy="461665"/>
          </a:xfrm>
          <a:prstGeom prst="rect">
            <a:avLst/>
          </a:prstGeom>
        </p:spPr>
        <p:txBody>
          <a:bodyPr wrap="none">
            <a:spAutoFit/>
          </a:bodyPr>
          <a:lstStyle/>
          <a:p>
            <a:r>
              <a:rPr lang="en-US" altLang="zh-CN" sz="2400" b="1" dirty="0">
                <a:solidFill>
                  <a:srgbClr val="508468"/>
                </a:solidFill>
              </a:rPr>
              <a:t>populations of </a:t>
            </a:r>
            <a:endParaRPr lang="zh-CN" altLang="en-US" dirty="0">
              <a:solidFill>
                <a:srgbClr val="508468"/>
              </a:solidFill>
            </a:endParaRPr>
          </a:p>
        </p:txBody>
      </p:sp>
      <p:sp>
        <p:nvSpPr>
          <p:cNvPr id="18" name="矩形 17">
            <a:extLst>
              <a:ext uri="{FF2B5EF4-FFF2-40B4-BE49-F238E27FC236}">
                <a16:creationId xmlns:a16="http://schemas.microsoft.com/office/drawing/2014/main" id="{0BD65C36-C8BD-4FEB-B4D9-79A722A89668}"/>
              </a:ext>
            </a:extLst>
          </p:cNvPr>
          <p:cNvSpPr/>
          <p:nvPr/>
        </p:nvSpPr>
        <p:spPr>
          <a:xfrm>
            <a:off x="1669016" y="5281111"/>
            <a:ext cx="7779784" cy="646331"/>
          </a:xfrm>
          <a:prstGeom prst="rect">
            <a:avLst/>
          </a:prstGeom>
          <a:ln>
            <a:solidFill>
              <a:srgbClr val="92D050"/>
            </a:solidFill>
          </a:ln>
        </p:spPr>
        <p:txBody>
          <a:bodyPr wrap="square">
            <a:spAutoFit/>
          </a:bodyPr>
          <a:lstStyle/>
          <a:p>
            <a:r>
              <a:rPr lang="en-US" altLang="zh-CN" b="1" dirty="0"/>
              <a:t>Politburo /'</a:t>
            </a:r>
            <a:r>
              <a:rPr lang="en-US" altLang="zh-CN" b="1" dirty="0" err="1"/>
              <a:t>pɑlɪt'bjʊro</a:t>
            </a:r>
            <a:r>
              <a:rPr lang="en-US" altLang="zh-CN" b="1" dirty="0"/>
              <a:t>/n. </a:t>
            </a:r>
            <a:r>
              <a:rPr lang="zh-CN" altLang="en-US" b="1" dirty="0"/>
              <a:t>（共产党中央委员会的）政治局；核心决策机构</a:t>
            </a:r>
            <a:endParaRPr lang="en-US" altLang="zh-CN" b="1" dirty="0"/>
          </a:p>
          <a:p>
            <a:r>
              <a:rPr lang="en-US" altLang="zh-CN" b="1" dirty="0"/>
              <a:t>trillion </a:t>
            </a:r>
            <a:r>
              <a:rPr lang="zh-CN" altLang="en-US" b="1" dirty="0"/>
              <a:t> </a:t>
            </a:r>
            <a:r>
              <a:rPr lang="en-US" altLang="zh-CN" b="1" dirty="0"/>
              <a:t>/‘</a:t>
            </a:r>
            <a:r>
              <a:rPr lang="en-US" altLang="zh-CN" b="1" dirty="0" err="1"/>
              <a:t>trɪljən</a:t>
            </a:r>
            <a:r>
              <a:rPr lang="en-US" altLang="zh-CN" b="1" dirty="0"/>
              <a:t>/ n. [</a:t>
            </a:r>
            <a:r>
              <a:rPr lang="zh-CN" altLang="en-US" b="1" dirty="0"/>
              <a:t>数</a:t>
            </a:r>
            <a:r>
              <a:rPr lang="en-US" altLang="zh-CN" b="1" dirty="0"/>
              <a:t>] </a:t>
            </a:r>
            <a:r>
              <a:rPr lang="zh-CN" altLang="en-US" b="1" dirty="0"/>
              <a:t>万亿  </a:t>
            </a:r>
            <a:r>
              <a:rPr lang="en-US" altLang="zh-CN" b="1" dirty="0"/>
              <a:t>adj. </a:t>
            </a:r>
            <a:r>
              <a:rPr lang="zh-CN" altLang="en-US" b="1" dirty="0"/>
              <a:t>万亿的</a:t>
            </a:r>
          </a:p>
        </p:txBody>
      </p:sp>
      <p:sp>
        <p:nvSpPr>
          <p:cNvPr id="19" name="矩形 18">
            <a:extLst>
              <a:ext uri="{FF2B5EF4-FFF2-40B4-BE49-F238E27FC236}">
                <a16:creationId xmlns:a16="http://schemas.microsoft.com/office/drawing/2014/main" id="{918A0686-D2DE-4954-BCA5-A21FAED59C57}"/>
              </a:ext>
            </a:extLst>
          </p:cNvPr>
          <p:cNvSpPr/>
          <p:nvPr/>
        </p:nvSpPr>
        <p:spPr>
          <a:xfrm>
            <a:off x="4476232" y="1862209"/>
            <a:ext cx="1187633" cy="461665"/>
          </a:xfrm>
          <a:prstGeom prst="rect">
            <a:avLst/>
          </a:prstGeom>
        </p:spPr>
        <p:txBody>
          <a:bodyPr wrap="none">
            <a:spAutoFit/>
          </a:bodyPr>
          <a:lstStyle/>
          <a:p>
            <a:r>
              <a:rPr lang="en-US" altLang="zh-CN" sz="2400" b="1" dirty="0">
                <a:solidFill>
                  <a:srgbClr val="508468"/>
                </a:solidFill>
              </a:rPr>
              <a:t>entered</a:t>
            </a:r>
            <a:endParaRPr lang="zh-CN" altLang="en-US" dirty="0">
              <a:solidFill>
                <a:srgbClr val="508468"/>
              </a:solidFill>
            </a:endParaRPr>
          </a:p>
        </p:txBody>
      </p:sp>
    </p:spTree>
    <p:extLst>
      <p:ext uri="{BB962C8B-B14F-4D97-AF65-F5344CB8AC3E}">
        <p14:creationId xmlns:p14="http://schemas.microsoft.com/office/powerpoint/2010/main" val="241573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7"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077380"/>
            <a:ext cx="11863977" cy="1938992"/>
          </a:xfrm>
          <a:prstGeom prst="rect">
            <a:avLst/>
          </a:prstGeom>
        </p:spPr>
        <p:txBody>
          <a:bodyPr wrap="square">
            <a:spAutoFit/>
          </a:bodyPr>
          <a:lstStyle/>
          <a:p>
            <a:r>
              <a:rPr lang="en-US" altLang="zh-CN" sz="2400" b="1" dirty="0"/>
              <a:t>     Please don’t</a:t>
            </a:r>
            <a:r>
              <a:rPr lang="en-US" altLang="zh-CN" sz="2400" b="1" u="sng" dirty="0"/>
              <a:t>                                 </a:t>
            </a:r>
            <a:r>
              <a:rPr lang="en-US" altLang="zh-CN" sz="2400" b="1" dirty="0"/>
              <a:t>. This is not a put-down of anyone but merely a statement of fact. George W. Bush before becoming governor of Texas, or Barack Obama before running for president, would not make a small county chief in China’s system.</a:t>
            </a:r>
          </a:p>
          <a:p>
            <a:r>
              <a:rPr lang="en-US" altLang="zh-CN" sz="2400" b="1" dirty="0"/>
              <a:t>    Winston Churchill once said, “Democracy is a terrible system except for all the rest”. Well, apparently he hadn’t </a:t>
            </a:r>
            <a:r>
              <a:rPr lang="en-US" altLang="zh-CN" sz="2400" b="1" u="sng" dirty="0"/>
              <a:t>                             </a:t>
            </a:r>
            <a:r>
              <a:rPr lang="en-US" altLang="zh-CN" sz="2400" b="1" dirty="0"/>
              <a:t> the Organization Department.</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828800" y="3124312"/>
            <a:ext cx="9725458" cy="1938992"/>
          </a:xfrm>
          <a:prstGeom prst="rect">
            <a:avLst/>
          </a:prstGeom>
        </p:spPr>
        <p:txBody>
          <a:bodyPr wrap="square">
            <a:spAutoFit/>
          </a:bodyPr>
          <a:lstStyle/>
          <a:p>
            <a:r>
              <a:rPr lang="zh-CN" altLang="en-US" sz="2400" b="1" dirty="0">
                <a:solidFill>
                  <a:prstClr val="black"/>
                </a:solidFill>
              </a:rPr>
              <a:t>    千万不要误解，这不是针对具体的人，仅仅是事实的陈述。如果要论政府管理经验，小布什在任前是德州州长和奥巴马第一次问鼎美国总统时，他们资历还比不上中国一个小县长。</a:t>
            </a:r>
            <a:endParaRPr lang="en-US" altLang="zh-CN" sz="2400" b="1" dirty="0">
              <a:solidFill>
                <a:prstClr val="black"/>
              </a:solidFill>
            </a:endParaRPr>
          </a:p>
          <a:p>
            <a:r>
              <a:rPr lang="en-US" altLang="zh-CN" sz="2400" b="1" dirty="0">
                <a:solidFill>
                  <a:prstClr val="black"/>
                </a:solidFill>
              </a:rPr>
              <a:t>    </a:t>
            </a:r>
            <a:r>
              <a:rPr lang="zh-CN" altLang="en-US" sz="2400" b="1" dirty="0">
                <a:solidFill>
                  <a:prstClr val="black"/>
                </a:solidFill>
              </a:rPr>
              <a:t>温斯顿</a:t>
            </a:r>
            <a:r>
              <a:rPr lang="en-US" altLang="zh-CN" sz="2400" b="1" dirty="0">
                <a:solidFill>
                  <a:prstClr val="black"/>
                </a:solidFill>
              </a:rPr>
              <a:t>•</a:t>
            </a:r>
            <a:r>
              <a:rPr lang="zh-CN" altLang="en-US" sz="2400" b="1" dirty="0">
                <a:solidFill>
                  <a:prstClr val="black"/>
                </a:solidFill>
              </a:rPr>
              <a:t>丘吉尔曾说：“民主是个坏制度，但其他制度更坏”。 可惜，他没有见识过组织部。</a:t>
            </a:r>
          </a:p>
        </p:txBody>
      </p:sp>
      <p:sp>
        <p:nvSpPr>
          <p:cNvPr id="2" name="矩形 1">
            <a:extLst>
              <a:ext uri="{FF2B5EF4-FFF2-40B4-BE49-F238E27FC236}">
                <a16:creationId xmlns:a16="http://schemas.microsoft.com/office/drawing/2014/main" id="{EBCC8D23-BCB0-49EF-B6D6-03301BE21E98}"/>
              </a:ext>
            </a:extLst>
          </p:cNvPr>
          <p:cNvSpPr/>
          <p:nvPr/>
        </p:nvSpPr>
        <p:spPr>
          <a:xfrm>
            <a:off x="1722782" y="5311289"/>
            <a:ext cx="9077740" cy="1200329"/>
          </a:xfrm>
          <a:prstGeom prst="rect">
            <a:avLst/>
          </a:prstGeom>
          <a:ln>
            <a:solidFill>
              <a:srgbClr val="92D050"/>
            </a:solidFill>
          </a:ln>
        </p:spPr>
        <p:txBody>
          <a:bodyPr wrap="square">
            <a:spAutoFit/>
          </a:bodyPr>
          <a:lstStyle/>
          <a:p>
            <a:r>
              <a:rPr lang="en-US" altLang="zh-CN" b="1" dirty="0"/>
              <a:t>get sb wrong  </a:t>
            </a:r>
            <a:r>
              <a:rPr lang="zh-CN" altLang="en-US" b="1" dirty="0"/>
              <a:t>误解某人</a:t>
            </a:r>
            <a:endParaRPr lang="en-US" altLang="zh-CN" b="1" dirty="0"/>
          </a:p>
          <a:p>
            <a:r>
              <a:rPr lang="en-US" altLang="zh-CN" b="1" dirty="0"/>
              <a:t>put-down  n. </a:t>
            </a:r>
            <a:r>
              <a:rPr lang="zh-CN" altLang="en-US" b="1" dirty="0"/>
              <a:t>（非正式）令人难堪的话，羞辱的话</a:t>
            </a:r>
            <a:endParaRPr lang="en-US" altLang="zh-CN" b="1" dirty="0"/>
          </a:p>
          <a:p>
            <a:r>
              <a:rPr lang="en-US" altLang="zh-CN" b="1" dirty="0"/>
              <a:t>chief </a:t>
            </a:r>
            <a:r>
              <a:rPr lang="zh-CN" altLang="en-US" b="1" dirty="0"/>
              <a:t> </a:t>
            </a:r>
            <a:r>
              <a:rPr lang="en-US" altLang="zh-CN" b="1" dirty="0"/>
              <a:t>/</a:t>
            </a:r>
            <a:r>
              <a:rPr lang="en-US" altLang="zh-CN" b="1" dirty="0" err="1"/>
              <a:t>tʃiːf</a:t>
            </a:r>
            <a:r>
              <a:rPr lang="en-US" altLang="zh-CN" b="1" dirty="0"/>
              <a:t>/ n. </a:t>
            </a:r>
            <a:r>
              <a:rPr lang="zh-CN" altLang="en-US" b="1" dirty="0"/>
              <a:t>首领；酋长；主要部分  </a:t>
            </a:r>
            <a:r>
              <a:rPr lang="en-US" altLang="zh-CN" b="1" dirty="0"/>
              <a:t>adj. </a:t>
            </a:r>
            <a:r>
              <a:rPr lang="zh-CN" altLang="en-US" b="1" dirty="0"/>
              <a:t>首席的；主要的；主任的  </a:t>
            </a:r>
            <a:r>
              <a:rPr lang="en-US" altLang="zh-CN" b="1" dirty="0"/>
              <a:t>adv. </a:t>
            </a:r>
            <a:r>
              <a:rPr lang="zh-CN" altLang="en-US" b="1" dirty="0"/>
              <a:t>主要地；首要地</a:t>
            </a:r>
            <a:endParaRPr lang="en-US" altLang="zh-CN" b="1" dirty="0"/>
          </a:p>
          <a:p>
            <a:r>
              <a:rPr lang="en-US" altLang="zh-CN" b="1" dirty="0"/>
              <a:t>democracy </a:t>
            </a:r>
            <a:r>
              <a:rPr lang="zh-CN" altLang="en-US" b="1" dirty="0"/>
              <a:t> </a:t>
            </a:r>
            <a:r>
              <a:rPr lang="en-US" altLang="zh-CN" b="1" dirty="0"/>
              <a:t>/</a:t>
            </a:r>
            <a:r>
              <a:rPr lang="en-US" altLang="zh-CN" b="1" dirty="0" err="1"/>
              <a:t>dɪ'mɒkrəsɪ</a:t>
            </a:r>
            <a:r>
              <a:rPr lang="en-US" altLang="zh-CN" b="1" dirty="0"/>
              <a:t>/ n. </a:t>
            </a:r>
            <a:r>
              <a:rPr lang="zh-CN" altLang="en-US" b="1" dirty="0"/>
              <a:t>民主，民主主义；民主政治</a:t>
            </a:r>
          </a:p>
        </p:txBody>
      </p:sp>
      <p:sp>
        <p:nvSpPr>
          <p:cNvPr id="5" name="矩形 4">
            <a:extLst>
              <a:ext uri="{FF2B5EF4-FFF2-40B4-BE49-F238E27FC236}">
                <a16:creationId xmlns:a16="http://schemas.microsoft.com/office/drawing/2014/main" id="{43BAE6D1-690A-42B7-AD16-8B62BB5D47BB}"/>
              </a:ext>
            </a:extLst>
          </p:cNvPr>
          <p:cNvSpPr/>
          <p:nvPr/>
        </p:nvSpPr>
        <p:spPr>
          <a:xfrm>
            <a:off x="2355325" y="1077380"/>
            <a:ext cx="1941942" cy="461665"/>
          </a:xfrm>
          <a:prstGeom prst="rect">
            <a:avLst/>
          </a:prstGeom>
        </p:spPr>
        <p:txBody>
          <a:bodyPr wrap="none">
            <a:spAutoFit/>
          </a:bodyPr>
          <a:lstStyle/>
          <a:p>
            <a:r>
              <a:rPr lang="en-US" altLang="zh-CN" sz="2400" b="1" dirty="0">
                <a:solidFill>
                  <a:srgbClr val="508468"/>
                </a:solidFill>
              </a:rPr>
              <a:t>get me wrong</a:t>
            </a:r>
            <a:endParaRPr lang="zh-CN" altLang="en-US" dirty="0">
              <a:solidFill>
                <a:srgbClr val="508468"/>
              </a:solidFill>
            </a:endParaRPr>
          </a:p>
        </p:txBody>
      </p:sp>
      <p:sp>
        <p:nvSpPr>
          <p:cNvPr id="8" name="矩形 7">
            <a:extLst>
              <a:ext uri="{FF2B5EF4-FFF2-40B4-BE49-F238E27FC236}">
                <a16:creationId xmlns:a16="http://schemas.microsoft.com/office/drawing/2014/main" id="{F034C136-48C3-4B21-8DC8-6C3A9B063CAD}"/>
              </a:ext>
            </a:extLst>
          </p:cNvPr>
          <p:cNvSpPr/>
          <p:nvPr/>
        </p:nvSpPr>
        <p:spPr>
          <a:xfrm>
            <a:off x="3326296" y="2554707"/>
            <a:ext cx="1328633" cy="461665"/>
          </a:xfrm>
          <a:prstGeom prst="rect">
            <a:avLst/>
          </a:prstGeom>
        </p:spPr>
        <p:txBody>
          <a:bodyPr wrap="none">
            <a:spAutoFit/>
          </a:bodyPr>
          <a:lstStyle/>
          <a:p>
            <a:r>
              <a:rPr lang="en-US" altLang="zh-CN" sz="2400" b="1" dirty="0">
                <a:solidFill>
                  <a:srgbClr val="508468"/>
                </a:solidFill>
              </a:rPr>
              <a:t>heard of </a:t>
            </a:r>
            <a:endParaRPr lang="zh-CN" altLang="en-US" dirty="0">
              <a:solidFill>
                <a:srgbClr val="508468"/>
              </a:solidFill>
            </a:endParaRPr>
          </a:p>
        </p:txBody>
      </p:sp>
    </p:spTree>
    <p:extLst>
      <p:ext uri="{BB962C8B-B14F-4D97-AF65-F5344CB8AC3E}">
        <p14:creationId xmlns:p14="http://schemas.microsoft.com/office/powerpoint/2010/main" val="136390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65751" y="944083"/>
            <a:ext cx="11863977" cy="2677656"/>
          </a:xfrm>
          <a:prstGeom prst="rect">
            <a:avLst/>
          </a:prstGeom>
        </p:spPr>
        <p:txBody>
          <a:bodyPr wrap="square">
            <a:spAutoFit/>
          </a:bodyPr>
          <a:lstStyle/>
          <a:p>
            <a:r>
              <a:rPr lang="en-US" altLang="zh-CN" sz="2400" b="1" dirty="0"/>
              <a:t>         Westerners assume that multiparty election with universal suffrage is the only source of legitimacy. I was asked once, “the Party was not voted in by election, where is its source of legitimacy?” I said, “how about competency?”</a:t>
            </a:r>
          </a:p>
          <a:p>
            <a:r>
              <a:rPr lang="en-US" altLang="zh-CN" sz="2400" b="1" dirty="0"/>
              <a:t>    We know the facts: In 1949</a:t>
            </a:r>
            <a:r>
              <a:rPr lang="en-US" altLang="zh-CN" sz="2400" b="1" u="sng" dirty="0"/>
              <a:t>                                                 </a:t>
            </a:r>
            <a:r>
              <a:rPr lang="en-US" altLang="zh-CN" sz="2400" b="1" dirty="0"/>
              <a:t>, China was mired in civil wars and dismembered by foreign aggressions; average life expectancy was 41. Today, it is the second largest economy in the world, an industrial powerhouse, and its people live in increasing prosperity.</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630016" y="3496158"/>
            <a:ext cx="10005391" cy="1631216"/>
          </a:xfrm>
          <a:prstGeom prst="rect">
            <a:avLst/>
          </a:prstGeom>
        </p:spPr>
        <p:txBody>
          <a:bodyPr wrap="square">
            <a:spAutoFit/>
          </a:bodyPr>
          <a:lstStyle/>
          <a:p>
            <a:r>
              <a:rPr lang="zh-CN" altLang="en-US" sz="2000" b="1" dirty="0">
                <a:solidFill>
                  <a:prstClr val="black"/>
                </a:solidFill>
              </a:rPr>
              <a:t>      西方人总认为多党竞选和普选是合法性的唯一来源。曾有人问我：“中共不经选举执政，其合法性从何而来？”我的回答是：“舍我其谁的执政能力。”我们都知道历史，</a:t>
            </a:r>
            <a:r>
              <a:rPr lang="en-US" altLang="zh-CN" sz="2000" b="1" dirty="0">
                <a:solidFill>
                  <a:prstClr val="black"/>
                </a:solidFill>
              </a:rPr>
              <a:t>1949</a:t>
            </a:r>
            <a:r>
              <a:rPr lang="zh-CN" altLang="en-US" sz="2000" b="1" dirty="0">
                <a:solidFill>
                  <a:prstClr val="black"/>
                </a:solidFill>
              </a:rPr>
              <a:t>年中共执政时，由于战火肆虐，外敌横行，中国的国土四分五裂，满目疮痍；中国人的人均寿命仅为</a:t>
            </a:r>
            <a:r>
              <a:rPr lang="en-US" altLang="zh-CN" sz="2000" b="1" dirty="0">
                <a:solidFill>
                  <a:prstClr val="black"/>
                </a:solidFill>
              </a:rPr>
              <a:t>41</a:t>
            </a:r>
            <a:r>
              <a:rPr lang="zh-CN" altLang="en-US" sz="2000" b="1" dirty="0">
                <a:solidFill>
                  <a:prstClr val="black"/>
                </a:solidFill>
              </a:rPr>
              <a:t>岁。但在今天，中国已跻身世界第二大经济体，成为在全球有重要影响的大国，人民生活迅速改善，人均寿命排名奇迹般地列中等发达国家前茅。</a:t>
            </a:r>
          </a:p>
        </p:txBody>
      </p:sp>
      <p:sp>
        <p:nvSpPr>
          <p:cNvPr id="2" name="矩形 1">
            <a:extLst>
              <a:ext uri="{FF2B5EF4-FFF2-40B4-BE49-F238E27FC236}">
                <a16:creationId xmlns:a16="http://schemas.microsoft.com/office/drawing/2014/main" id="{7773DB6E-4B05-41B5-9522-18CCC4FE411D}"/>
              </a:ext>
            </a:extLst>
          </p:cNvPr>
          <p:cNvSpPr/>
          <p:nvPr/>
        </p:nvSpPr>
        <p:spPr>
          <a:xfrm>
            <a:off x="1408845" y="5247551"/>
            <a:ext cx="6290103" cy="1200329"/>
          </a:xfrm>
          <a:prstGeom prst="rect">
            <a:avLst/>
          </a:prstGeom>
          <a:ln>
            <a:solidFill>
              <a:srgbClr val="92D050"/>
            </a:solidFill>
          </a:ln>
        </p:spPr>
        <p:txBody>
          <a:bodyPr wrap="square">
            <a:spAutoFit/>
          </a:bodyPr>
          <a:lstStyle/>
          <a:p>
            <a:r>
              <a:rPr lang="en-US" altLang="zh-CN" b="1" dirty="0"/>
              <a:t>suffrage </a:t>
            </a:r>
            <a:r>
              <a:rPr lang="zh-CN" altLang="en-US" b="1" dirty="0"/>
              <a:t> </a:t>
            </a:r>
            <a:r>
              <a:rPr lang="en-US" altLang="zh-CN" b="1" dirty="0"/>
              <a:t>/'</a:t>
            </a:r>
            <a:r>
              <a:rPr lang="en-US" altLang="zh-CN" b="1" dirty="0" err="1"/>
              <a:t>sʌfrɪdʒ</a:t>
            </a:r>
            <a:r>
              <a:rPr lang="en-US" altLang="zh-CN" b="1" dirty="0"/>
              <a:t>/n. </a:t>
            </a:r>
            <a:r>
              <a:rPr lang="zh-CN" altLang="en-US" b="1" dirty="0"/>
              <a:t>选举权；投票；参政权；代祷；赞成票</a:t>
            </a:r>
            <a:endParaRPr lang="en-US" altLang="zh-CN" b="1" dirty="0"/>
          </a:p>
          <a:p>
            <a:r>
              <a:rPr lang="en-US" altLang="zh-CN" b="1" dirty="0"/>
              <a:t>legitimacy </a:t>
            </a:r>
            <a:r>
              <a:rPr lang="zh-CN" altLang="en-US" b="1" dirty="0"/>
              <a:t> </a:t>
            </a:r>
            <a:r>
              <a:rPr lang="en-US" altLang="zh-CN" b="1" dirty="0"/>
              <a:t>/</a:t>
            </a:r>
            <a:r>
              <a:rPr lang="en-US" altLang="zh-CN" b="1" dirty="0" err="1"/>
              <a:t>lɪ'dʒɪtɪməsɪ</a:t>
            </a:r>
            <a:r>
              <a:rPr lang="en-US" altLang="zh-CN" b="1" dirty="0"/>
              <a:t>/n. </a:t>
            </a:r>
            <a:r>
              <a:rPr lang="zh-CN" altLang="en-US" b="1" dirty="0"/>
              <a:t>合法；合理；正统</a:t>
            </a:r>
            <a:endParaRPr lang="en-US" altLang="zh-CN" b="1" dirty="0"/>
          </a:p>
          <a:p>
            <a:r>
              <a:rPr lang="en-US" altLang="zh-CN" b="1" dirty="0"/>
              <a:t>competency </a:t>
            </a:r>
            <a:r>
              <a:rPr lang="zh-CN" altLang="en-US" b="1" dirty="0"/>
              <a:t> </a:t>
            </a:r>
            <a:r>
              <a:rPr lang="en-US" altLang="zh-CN" b="1" dirty="0"/>
              <a:t>/'</a:t>
            </a:r>
            <a:r>
              <a:rPr lang="en-US" altLang="zh-CN" b="1" dirty="0" err="1"/>
              <a:t>kɒmpɪtənsɪ</a:t>
            </a:r>
            <a:r>
              <a:rPr lang="en-US" altLang="zh-CN" b="1" dirty="0"/>
              <a:t>/ n. </a:t>
            </a:r>
            <a:r>
              <a:rPr lang="zh-CN" altLang="en-US" b="1" dirty="0"/>
              <a:t>能力（等于</a:t>
            </a:r>
            <a:r>
              <a:rPr lang="en-US" altLang="zh-CN" b="1" dirty="0"/>
              <a:t>competence</a:t>
            </a:r>
            <a:r>
              <a:rPr lang="zh-CN" altLang="en-US" b="1" dirty="0"/>
              <a:t>）；资格</a:t>
            </a:r>
            <a:endParaRPr lang="en-US" altLang="zh-CN" b="1" dirty="0"/>
          </a:p>
          <a:p>
            <a:r>
              <a:rPr lang="en-US" altLang="zh-CN" b="1" dirty="0"/>
              <a:t>mire </a:t>
            </a:r>
            <a:r>
              <a:rPr lang="zh-CN" altLang="en-US" b="1" dirty="0"/>
              <a:t> </a:t>
            </a:r>
            <a:r>
              <a:rPr lang="en-US" altLang="zh-CN" b="1" dirty="0"/>
              <a:t>/</a:t>
            </a:r>
            <a:r>
              <a:rPr lang="en-US" altLang="zh-CN" b="1" dirty="0" err="1"/>
              <a:t>maɪə</a:t>
            </a:r>
            <a:r>
              <a:rPr lang="en-US" altLang="zh-CN" b="1" dirty="0"/>
              <a:t>/</a:t>
            </a:r>
            <a:r>
              <a:rPr lang="zh-CN" altLang="en-US" b="1" dirty="0"/>
              <a:t> </a:t>
            </a:r>
            <a:r>
              <a:rPr lang="en-US" altLang="zh-CN" b="1" dirty="0"/>
              <a:t>n. </a:t>
            </a:r>
            <a:r>
              <a:rPr lang="zh-CN" altLang="en-US" b="1" dirty="0"/>
              <a:t>泥潭 </a:t>
            </a:r>
            <a:r>
              <a:rPr lang="en-US" altLang="zh-CN" b="1" dirty="0"/>
              <a:t>v. </a:t>
            </a:r>
            <a:r>
              <a:rPr lang="zh-CN" altLang="en-US" b="1" dirty="0"/>
              <a:t>陷于泥坑；陷入困境   </a:t>
            </a:r>
            <a:r>
              <a:rPr lang="en-US" altLang="zh-CN" b="1" dirty="0"/>
              <a:t>be mired in </a:t>
            </a:r>
          </a:p>
        </p:txBody>
      </p:sp>
      <p:sp>
        <p:nvSpPr>
          <p:cNvPr id="5" name="矩形 4">
            <a:extLst>
              <a:ext uri="{FF2B5EF4-FFF2-40B4-BE49-F238E27FC236}">
                <a16:creationId xmlns:a16="http://schemas.microsoft.com/office/drawing/2014/main" id="{EEC1478B-B371-4CC8-A2D6-8B29DFC5F6D0}"/>
              </a:ext>
            </a:extLst>
          </p:cNvPr>
          <p:cNvSpPr/>
          <p:nvPr/>
        </p:nvSpPr>
        <p:spPr>
          <a:xfrm>
            <a:off x="3970611" y="2031622"/>
            <a:ext cx="3429144" cy="461665"/>
          </a:xfrm>
          <a:prstGeom prst="rect">
            <a:avLst/>
          </a:prstGeom>
        </p:spPr>
        <p:txBody>
          <a:bodyPr wrap="none">
            <a:spAutoFit/>
          </a:bodyPr>
          <a:lstStyle/>
          <a:p>
            <a:r>
              <a:rPr lang="en-US" altLang="zh-CN" sz="2400" b="1" dirty="0">
                <a:solidFill>
                  <a:srgbClr val="508468"/>
                </a:solidFill>
              </a:rPr>
              <a:t>when the Party took over</a:t>
            </a:r>
            <a:endParaRPr lang="zh-CN" altLang="en-US" dirty="0">
              <a:solidFill>
                <a:srgbClr val="508468"/>
              </a:solidFill>
            </a:endParaRPr>
          </a:p>
        </p:txBody>
      </p:sp>
      <p:sp>
        <p:nvSpPr>
          <p:cNvPr id="8" name="矩形 7">
            <a:extLst>
              <a:ext uri="{FF2B5EF4-FFF2-40B4-BE49-F238E27FC236}">
                <a16:creationId xmlns:a16="http://schemas.microsoft.com/office/drawing/2014/main" id="{AB59493B-3D93-413B-8052-E21762BD6F68}"/>
              </a:ext>
            </a:extLst>
          </p:cNvPr>
          <p:cNvSpPr/>
          <p:nvPr/>
        </p:nvSpPr>
        <p:spPr>
          <a:xfrm>
            <a:off x="7834821" y="5247551"/>
            <a:ext cx="4191428" cy="923330"/>
          </a:xfrm>
          <a:prstGeom prst="rect">
            <a:avLst/>
          </a:prstGeom>
          <a:ln>
            <a:solidFill>
              <a:srgbClr val="92D050"/>
            </a:solidFill>
          </a:ln>
        </p:spPr>
        <p:txBody>
          <a:bodyPr wrap="square">
            <a:spAutoFit/>
          </a:bodyPr>
          <a:lstStyle/>
          <a:p>
            <a:pPr lvl="0"/>
            <a:r>
              <a:rPr lang="en-US" altLang="zh-CN" b="1" dirty="0">
                <a:solidFill>
                  <a:prstClr val="black"/>
                </a:solidFill>
              </a:rPr>
              <a:t>dismember </a:t>
            </a:r>
            <a:r>
              <a:rPr lang="zh-CN" altLang="en-US" b="1" dirty="0">
                <a:solidFill>
                  <a:prstClr val="black"/>
                </a:solidFill>
              </a:rPr>
              <a:t> </a:t>
            </a:r>
            <a:r>
              <a:rPr lang="en-US" altLang="zh-CN" b="1" dirty="0">
                <a:solidFill>
                  <a:prstClr val="black"/>
                </a:solidFill>
              </a:rPr>
              <a:t>/</a:t>
            </a:r>
            <a:r>
              <a:rPr lang="en-US" altLang="zh-CN" b="1" dirty="0" err="1">
                <a:solidFill>
                  <a:prstClr val="black"/>
                </a:solidFill>
              </a:rPr>
              <a:t>dɪs'membə</a:t>
            </a:r>
            <a:r>
              <a:rPr lang="en-US" altLang="zh-CN" b="1" dirty="0">
                <a:solidFill>
                  <a:prstClr val="black"/>
                </a:solidFill>
              </a:rPr>
              <a:t>/  </a:t>
            </a:r>
            <a:r>
              <a:rPr lang="en-US" altLang="zh-CN" b="1" dirty="0" err="1">
                <a:solidFill>
                  <a:prstClr val="black"/>
                </a:solidFill>
              </a:rPr>
              <a:t>vt.</a:t>
            </a:r>
            <a:r>
              <a:rPr lang="en-US" altLang="zh-CN" b="1" dirty="0">
                <a:solidFill>
                  <a:prstClr val="black"/>
                </a:solidFill>
              </a:rPr>
              <a:t> </a:t>
            </a:r>
            <a:r>
              <a:rPr lang="zh-CN" altLang="en-US" b="1" dirty="0">
                <a:solidFill>
                  <a:prstClr val="black"/>
                </a:solidFill>
              </a:rPr>
              <a:t>肢解，分割</a:t>
            </a:r>
            <a:endParaRPr lang="en-US" altLang="zh-CN" b="1" dirty="0">
              <a:solidFill>
                <a:prstClr val="black"/>
              </a:solidFill>
            </a:endParaRPr>
          </a:p>
          <a:p>
            <a:pPr lvl="0"/>
            <a:r>
              <a:rPr lang="en-US" altLang="zh-CN" b="1" dirty="0">
                <a:solidFill>
                  <a:prstClr val="black"/>
                </a:solidFill>
              </a:rPr>
              <a:t>life expectancy </a:t>
            </a:r>
            <a:r>
              <a:rPr lang="zh-CN" altLang="en-US" b="1" dirty="0">
                <a:solidFill>
                  <a:prstClr val="black"/>
                </a:solidFill>
              </a:rPr>
              <a:t>预期寿命；平均寿命</a:t>
            </a:r>
            <a:endParaRPr lang="en-US" altLang="zh-CN" b="1" dirty="0">
              <a:solidFill>
                <a:prstClr val="black"/>
              </a:solidFill>
            </a:endParaRPr>
          </a:p>
          <a:p>
            <a:pPr lvl="0"/>
            <a:r>
              <a:rPr lang="en-US" altLang="zh-CN" b="1" dirty="0">
                <a:solidFill>
                  <a:prstClr val="black"/>
                </a:solidFill>
              </a:rPr>
              <a:t>in increasing prosperity </a:t>
            </a:r>
            <a:r>
              <a:rPr lang="zh-CN" altLang="en-US" b="1" dirty="0">
                <a:solidFill>
                  <a:prstClr val="black"/>
                </a:solidFill>
              </a:rPr>
              <a:t>在日益繁荣</a:t>
            </a:r>
          </a:p>
        </p:txBody>
      </p:sp>
    </p:spTree>
    <p:extLst>
      <p:ext uri="{BB962C8B-B14F-4D97-AF65-F5344CB8AC3E}">
        <p14:creationId xmlns:p14="http://schemas.microsoft.com/office/powerpoint/2010/main" val="158931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97" name="组合 96"/>
          <p:cNvGrpSpPr/>
          <p:nvPr/>
        </p:nvGrpSpPr>
        <p:grpSpPr>
          <a:xfrm>
            <a:off x="222293" y="680156"/>
            <a:ext cx="1101725" cy="768350"/>
            <a:chOff x="6042026" y="36513"/>
            <a:chExt cx="1120775" cy="1027113"/>
          </a:xfrm>
          <a:solidFill>
            <a:schemeClr val="tx1"/>
          </a:solidFill>
        </p:grpSpPr>
        <p:sp>
          <p:nvSpPr>
            <p:cNvPr id="101" name="Freeform 140"/>
            <p:cNvSpPr/>
            <p:nvPr/>
          </p:nvSpPr>
          <p:spPr bwMode="auto">
            <a:xfrm>
              <a:off x="6788151" y="325438"/>
              <a:ext cx="176213" cy="73025"/>
            </a:xfrm>
            <a:custGeom>
              <a:avLst/>
              <a:gdLst/>
              <a:ahLst/>
              <a:cxnLst>
                <a:cxn ang="0">
                  <a:pos x="331" y="132"/>
                </a:cxn>
                <a:cxn ang="0">
                  <a:pos x="320" y="137"/>
                </a:cxn>
                <a:cxn ang="0">
                  <a:pos x="310" y="136"/>
                </a:cxn>
                <a:cxn ang="0">
                  <a:pos x="299" y="130"/>
                </a:cxn>
                <a:cxn ang="0">
                  <a:pos x="290" y="124"/>
                </a:cxn>
                <a:cxn ang="0">
                  <a:pos x="257" y="117"/>
                </a:cxn>
                <a:cxn ang="0">
                  <a:pos x="229" y="106"/>
                </a:cxn>
                <a:cxn ang="0">
                  <a:pos x="190" y="83"/>
                </a:cxn>
                <a:cxn ang="0">
                  <a:pos x="177" y="77"/>
                </a:cxn>
                <a:cxn ang="0">
                  <a:pos x="147" y="67"/>
                </a:cxn>
                <a:cxn ang="0">
                  <a:pos x="116" y="57"/>
                </a:cxn>
                <a:cxn ang="0">
                  <a:pos x="90" y="46"/>
                </a:cxn>
                <a:cxn ang="0">
                  <a:pos x="48" y="25"/>
                </a:cxn>
                <a:cxn ang="0">
                  <a:pos x="16" y="12"/>
                </a:cxn>
                <a:cxn ang="0">
                  <a:pos x="0" y="8"/>
                </a:cxn>
                <a:cxn ang="0">
                  <a:pos x="7" y="3"/>
                </a:cxn>
                <a:cxn ang="0">
                  <a:pos x="14" y="0"/>
                </a:cxn>
                <a:cxn ang="0">
                  <a:pos x="29" y="2"/>
                </a:cxn>
                <a:cxn ang="0">
                  <a:pos x="44" y="7"/>
                </a:cxn>
                <a:cxn ang="0">
                  <a:pos x="58" y="14"/>
                </a:cxn>
                <a:cxn ang="0">
                  <a:pos x="87" y="26"/>
                </a:cxn>
                <a:cxn ang="0">
                  <a:pos x="116" y="38"/>
                </a:cxn>
                <a:cxn ang="0">
                  <a:pos x="130" y="42"/>
                </a:cxn>
                <a:cxn ang="0">
                  <a:pos x="171" y="53"/>
                </a:cxn>
                <a:cxn ang="0">
                  <a:pos x="199" y="62"/>
                </a:cxn>
                <a:cxn ang="0">
                  <a:pos x="226" y="75"/>
                </a:cxn>
                <a:cxn ang="0">
                  <a:pos x="230" y="78"/>
                </a:cxn>
                <a:cxn ang="0">
                  <a:pos x="236" y="85"/>
                </a:cxn>
                <a:cxn ang="0">
                  <a:pos x="240" y="88"/>
                </a:cxn>
                <a:cxn ang="0">
                  <a:pos x="265" y="96"/>
                </a:cxn>
                <a:cxn ang="0">
                  <a:pos x="300" y="102"/>
                </a:cxn>
                <a:cxn ang="0">
                  <a:pos x="321" y="111"/>
                </a:cxn>
                <a:cxn ang="0">
                  <a:pos x="331" y="118"/>
                </a:cxn>
                <a:cxn ang="0">
                  <a:pos x="331" y="132"/>
                </a:cxn>
              </a:cxnLst>
              <a:rect l="0" t="0" r="r" b="b"/>
              <a:pathLst>
                <a:path w="331" h="137">
                  <a:moveTo>
                    <a:pt x="331" y="132"/>
                  </a:moveTo>
                  <a:lnTo>
                    <a:pt x="331" y="132"/>
                  </a:lnTo>
                  <a:lnTo>
                    <a:pt x="326" y="136"/>
                  </a:lnTo>
                  <a:lnTo>
                    <a:pt x="320" y="137"/>
                  </a:lnTo>
                  <a:lnTo>
                    <a:pt x="315" y="137"/>
                  </a:lnTo>
                  <a:lnTo>
                    <a:pt x="310" y="136"/>
                  </a:lnTo>
                  <a:lnTo>
                    <a:pt x="304" y="133"/>
                  </a:lnTo>
                  <a:lnTo>
                    <a:pt x="299" y="130"/>
                  </a:lnTo>
                  <a:lnTo>
                    <a:pt x="290" y="124"/>
                  </a:lnTo>
                  <a:lnTo>
                    <a:pt x="290" y="124"/>
                  </a:lnTo>
                  <a:lnTo>
                    <a:pt x="273" y="122"/>
                  </a:lnTo>
                  <a:lnTo>
                    <a:pt x="257" y="117"/>
                  </a:lnTo>
                  <a:lnTo>
                    <a:pt x="242" y="112"/>
                  </a:lnTo>
                  <a:lnTo>
                    <a:pt x="229" y="106"/>
                  </a:lnTo>
                  <a:lnTo>
                    <a:pt x="202" y="91"/>
                  </a:lnTo>
                  <a:lnTo>
                    <a:pt x="190" y="83"/>
                  </a:lnTo>
                  <a:lnTo>
                    <a:pt x="177" y="77"/>
                  </a:lnTo>
                  <a:lnTo>
                    <a:pt x="177" y="77"/>
                  </a:lnTo>
                  <a:lnTo>
                    <a:pt x="162" y="71"/>
                  </a:lnTo>
                  <a:lnTo>
                    <a:pt x="147" y="67"/>
                  </a:lnTo>
                  <a:lnTo>
                    <a:pt x="131" y="63"/>
                  </a:lnTo>
                  <a:lnTo>
                    <a:pt x="116" y="57"/>
                  </a:lnTo>
                  <a:lnTo>
                    <a:pt x="116" y="57"/>
                  </a:lnTo>
                  <a:lnTo>
                    <a:pt x="90" y="46"/>
                  </a:lnTo>
                  <a:lnTo>
                    <a:pt x="62" y="32"/>
                  </a:lnTo>
                  <a:lnTo>
                    <a:pt x="48" y="25"/>
                  </a:lnTo>
                  <a:lnTo>
                    <a:pt x="32" y="19"/>
                  </a:lnTo>
                  <a:lnTo>
                    <a:pt x="16" y="12"/>
                  </a:lnTo>
                  <a:lnTo>
                    <a:pt x="0" y="8"/>
                  </a:lnTo>
                  <a:lnTo>
                    <a:pt x="0" y="8"/>
                  </a:lnTo>
                  <a:lnTo>
                    <a:pt x="3" y="5"/>
                  </a:lnTo>
                  <a:lnTo>
                    <a:pt x="7" y="3"/>
                  </a:lnTo>
                  <a:lnTo>
                    <a:pt x="10" y="1"/>
                  </a:lnTo>
                  <a:lnTo>
                    <a:pt x="14" y="0"/>
                  </a:lnTo>
                  <a:lnTo>
                    <a:pt x="22" y="0"/>
                  </a:lnTo>
                  <a:lnTo>
                    <a:pt x="29" y="2"/>
                  </a:lnTo>
                  <a:lnTo>
                    <a:pt x="37" y="4"/>
                  </a:lnTo>
                  <a:lnTo>
                    <a:pt x="44" y="7"/>
                  </a:lnTo>
                  <a:lnTo>
                    <a:pt x="58" y="14"/>
                  </a:lnTo>
                  <a:lnTo>
                    <a:pt x="58" y="14"/>
                  </a:lnTo>
                  <a:lnTo>
                    <a:pt x="72" y="19"/>
                  </a:lnTo>
                  <a:lnTo>
                    <a:pt x="87" y="26"/>
                  </a:lnTo>
                  <a:lnTo>
                    <a:pt x="102" y="33"/>
                  </a:lnTo>
                  <a:lnTo>
                    <a:pt x="116" y="38"/>
                  </a:lnTo>
                  <a:lnTo>
                    <a:pt x="116" y="38"/>
                  </a:lnTo>
                  <a:lnTo>
                    <a:pt x="130" y="42"/>
                  </a:lnTo>
                  <a:lnTo>
                    <a:pt x="144" y="46"/>
                  </a:lnTo>
                  <a:lnTo>
                    <a:pt x="171" y="53"/>
                  </a:lnTo>
                  <a:lnTo>
                    <a:pt x="185" y="56"/>
                  </a:lnTo>
                  <a:lnTo>
                    <a:pt x="199" y="62"/>
                  </a:lnTo>
                  <a:lnTo>
                    <a:pt x="213" y="67"/>
                  </a:lnTo>
                  <a:lnTo>
                    <a:pt x="226" y="75"/>
                  </a:lnTo>
                  <a:lnTo>
                    <a:pt x="226" y="75"/>
                  </a:lnTo>
                  <a:lnTo>
                    <a:pt x="230" y="78"/>
                  </a:lnTo>
                  <a:lnTo>
                    <a:pt x="234" y="81"/>
                  </a:lnTo>
                  <a:lnTo>
                    <a:pt x="236" y="85"/>
                  </a:lnTo>
                  <a:lnTo>
                    <a:pt x="240" y="88"/>
                  </a:lnTo>
                  <a:lnTo>
                    <a:pt x="240" y="88"/>
                  </a:lnTo>
                  <a:lnTo>
                    <a:pt x="253" y="93"/>
                  </a:lnTo>
                  <a:lnTo>
                    <a:pt x="265" y="96"/>
                  </a:lnTo>
                  <a:lnTo>
                    <a:pt x="289" y="100"/>
                  </a:lnTo>
                  <a:lnTo>
                    <a:pt x="300" y="102"/>
                  </a:lnTo>
                  <a:lnTo>
                    <a:pt x="312" y="106"/>
                  </a:lnTo>
                  <a:lnTo>
                    <a:pt x="321" y="111"/>
                  </a:lnTo>
                  <a:lnTo>
                    <a:pt x="327" y="114"/>
                  </a:lnTo>
                  <a:lnTo>
                    <a:pt x="331" y="118"/>
                  </a:lnTo>
                  <a:lnTo>
                    <a:pt x="331" y="118"/>
                  </a:lnTo>
                  <a:lnTo>
                    <a:pt x="331" y="132"/>
                  </a:lnTo>
                  <a:lnTo>
                    <a:pt x="331" y="132"/>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02" name="Freeform 141"/>
            <p:cNvSpPr>
              <a:spLocks noEditPoints="1"/>
            </p:cNvSpPr>
            <p:nvPr/>
          </p:nvSpPr>
          <p:spPr bwMode="auto">
            <a:xfrm>
              <a:off x="6226176" y="390525"/>
              <a:ext cx="303213" cy="239713"/>
            </a:xfrm>
            <a:custGeom>
              <a:avLst/>
              <a:gdLst/>
              <a:ahLst/>
              <a:cxnLst>
                <a:cxn ang="0">
                  <a:pos x="44" y="369"/>
                </a:cxn>
                <a:cxn ang="0">
                  <a:pos x="10" y="256"/>
                </a:cxn>
                <a:cxn ang="0">
                  <a:pos x="0" y="205"/>
                </a:cxn>
                <a:cxn ang="0">
                  <a:pos x="15" y="165"/>
                </a:cxn>
                <a:cxn ang="0">
                  <a:pos x="55" y="146"/>
                </a:cxn>
                <a:cxn ang="0">
                  <a:pos x="127" y="132"/>
                </a:cxn>
                <a:cxn ang="0">
                  <a:pos x="158" y="120"/>
                </a:cxn>
                <a:cxn ang="0">
                  <a:pos x="202" y="101"/>
                </a:cxn>
                <a:cxn ang="0">
                  <a:pos x="276" y="79"/>
                </a:cxn>
                <a:cxn ang="0">
                  <a:pos x="321" y="54"/>
                </a:cxn>
                <a:cxn ang="0">
                  <a:pos x="380" y="36"/>
                </a:cxn>
                <a:cxn ang="0">
                  <a:pos x="431" y="13"/>
                </a:cxn>
                <a:cxn ang="0">
                  <a:pos x="443" y="16"/>
                </a:cxn>
                <a:cxn ang="0">
                  <a:pos x="453" y="16"/>
                </a:cxn>
                <a:cxn ang="0">
                  <a:pos x="484" y="0"/>
                </a:cxn>
                <a:cxn ang="0">
                  <a:pos x="504" y="10"/>
                </a:cxn>
                <a:cxn ang="0">
                  <a:pos x="521" y="59"/>
                </a:cxn>
                <a:cxn ang="0">
                  <a:pos x="535" y="124"/>
                </a:cxn>
                <a:cxn ang="0">
                  <a:pos x="572" y="245"/>
                </a:cxn>
                <a:cxn ang="0">
                  <a:pos x="574" y="266"/>
                </a:cxn>
                <a:cxn ang="0">
                  <a:pos x="566" y="291"/>
                </a:cxn>
                <a:cxn ang="0">
                  <a:pos x="533" y="323"/>
                </a:cxn>
                <a:cxn ang="0">
                  <a:pos x="464" y="353"/>
                </a:cxn>
                <a:cxn ang="0">
                  <a:pos x="384" y="382"/>
                </a:cxn>
                <a:cxn ang="0">
                  <a:pos x="316" y="416"/>
                </a:cxn>
                <a:cxn ang="0">
                  <a:pos x="301" y="411"/>
                </a:cxn>
                <a:cxn ang="0">
                  <a:pos x="271" y="423"/>
                </a:cxn>
                <a:cxn ang="0">
                  <a:pos x="257" y="418"/>
                </a:cxn>
                <a:cxn ang="0">
                  <a:pos x="247" y="428"/>
                </a:cxn>
                <a:cxn ang="0">
                  <a:pos x="224" y="435"/>
                </a:cxn>
                <a:cxn ang="0">
                  <a:pos x="122" y="453"/>
                </a:cxn>
                <a:cxn ang="0">
                  <a:pos x="79" y="449"/>
                </a:cxn>
                <a:cxn ang="0">
                  <a:pos x="227" y="402"/>
                </a:cxn>
                <a:cxn ang="0">
                  <a:pos x="246" y="402"/>
                </a:cxn>
                <a:cxn ang="0">
                  <a:pos x="274" y="394"/>
                </a:cxn>
                <a:cxn ang="0">
                  <a:pos x="332" y="374"/>
                </a:cxn>
                <a:cxn ang="0">
                  <a:pos x="460" y="323"/>
                </a:cxn>
                <a:cxn ang="0">
                  <a:pos x="552" y="275"/>
                </a:cxn>
                <a:cxn ang="0">
                  <a:pos x="517" y="120"/>
                </a:cxn>
                <a:cxn ang="0">
                  <a:pos x="489" y="26"/>
                </a:cxn>
                <a:cxn ang="0">
                  <a:pos x="451" y="37"/>
                </a:cxn>
                <a:cxn ang="0">
                  <a:pos x="400" y="54"/>
                </a:cxn>
                <a:cxn ang="0">
                  <a:pos x="355" y="71"/>
                </a:cxn>
                <a:cxn ang="0">
                  <a:pos x="334" y="77"/>
                </a:cxn>
                <a:cxn ang="0">
                  <a:pos x="316" y="91"/>
                </a:cxn>
                <a:cxn ang="0">
                  <a:pos x="244" y="117"/>
                </a:cxn>
                <a:cxn ang="0">
                  <a:pos x="117" y="159"/>
                </a:cxn>
                <a:cxn ang="0">
                  <a:pos x="75" y="168"/>
                </a:cxn>
                <a:cxn ang="0">
                  <a:pos x="31" y="186"/>
                </a:cxn>
                <a:cxn ang="0">
                  <a:pos x="28" y="222"/>
                </a:cxn>
                <a:cxn ang="0">
                  <a:pos x="80" y="430"/>
                </a:cxn>
                <a:cxn ang="0">
                  <a:pos x="122" y="431"/>
                </a:cxn>
                <a:cxn ang="0">
                  <a:pos x="211" y="405"/>
                </a:cxn>
              </a:cxnLst>
              <a:rect l="0" t="0" r="r" b="b"/>
              <a:pathLst>
                <a:path w="574" h="454">
                  <a:moveTo>
                    <a:pt x="59" y="441"/>
                  </a:moveTo>
                  <a:lnTo>
                    <a:pt x="59" y="441"/>
                  </a:lnTo>
                  <a:lnTo>
                    <a:pt x="52" y="405"/>
                  </a:lnTo>
                  <a:lnTo>
                    <a:pt x="44" y="369"/>
                  </a:lnTo>
                  <a:lnTo>
                    <a:pt x="34" y="332"/>
                  </a:lnTo>
                  <a:lnTo>
                    <a:pt x="22" y="294"/>
                  </a:lnTo>
                  <a:lnTo>
                    <a:pt x="22" y="294"/>
                  </a:lnTo>
                  <a:lnTo>
                    <a:pt x="10" y="256"/>
                  </a:lnTo>
                  <a:lnTo>
                    <a:pt x="4" y="236"/>
                  </a:lnTo>
                  <a:lnTo>
                    <a:pt x="1" y="220"/>
                  </a:lnTo>
                  <a:lnTo>
                    <a:pt x="1" y="220"/>
                  </a:lnTo>
                  <a:lnTo>
                    <a:pt x="0" y="205"/>
                  </a:lnTo>
                  <a:lnTo>
                    <a:pt x="1" y="192"/>
                  </a:lnTo>
                  <a:lnTo>
                    <a:pt x="4" y="181"/>
                  </a:lnTo>
                  <a:lnTo>
                    <a:pt x="8" y="172"/>
                  </a:lnTo>
                  <a:lnTo>
                    <a:pt x="15" y="165"/>
                  </a:lnTo>
                  <a:lnTo>
                    <a:pt x="23" y="158"/>
                  </a:lnTo>
                  <a:lnTo>
                    <a:pt x="33" y="154"/>
                  </a:lnTo>
                  <a:lnTo>
                    <a:pt x="43" y="150"/>
                  </a:lnTo>
                  <a:lnTo>
                    <a:pt x="55" y="146"/>
                  </a:lnTo>
                  <a:lnTo>
                    <a:pt x="66" y="144"/>
                  </a:lnTo>
                  <a:lnTo>
                    <a:pt x="91" y="140"/>
                  </a:lnTo>
                  <a:lnTo>
                    <a:pt x="116" y="136"/>
                  </a:lnTo>
                  <a:lnTo>
                    <a:pt x="127" y="132"/>
                  </a:lnTo>
                  <a:lnTo>
                    <a:pt x="139" y="129"/>
                  </a:lnTo>
                  <a:lnTo>
                    <a:pt x="139" y="129"/>
                  </a:lnTo>
                  <a:lnTo>
                    <a:pt x="149" y="125"/>
                  </a:lnTo>
                  <a:lnTo>
                    <a:pt x="158" y="120"/>
                  </a:lnTo>
                  <a:lnTo>
                    <a:pt x="167" y="114"/>
                  </a:lnTo>
                  <a:lnTo>
                    <a:pt x="178" y="110"/>
                  </a:lnTo>
                  <a:lnTo>
                    <a:pt x="178" y="110"/>
                  </a:lnTo>
                  <a:lnTo>
                    <a:pt x="202" y="101"/>
                  </a:lnTo>
                  <a:lnTo>
                    <a:pt x="227" y="95"/>
                  </a:lnTo>
                  <a:lnTo>
                    <a:pt x="253" y="87"/>
                  </a:lnTo>
                  <a:lnTo>
                    <a:pt x="276" y="79"/>
                  </a:lnTo>
                  <a:lnTo>
                    <a:pt x="276" y="79"/>
                  </a:lnTo>
                  <a:lnTo>
                    <a:pt x="288" y="74"/>
                  </a:lnTo>
                  <a:lnTo>
                    <a:pt x="299" y="67"/>
                  </a:lnTo>
                  <a:lnTo>
                    <a:pt x="309" y="60"/>
                  </a:lnTo>
                  <a:lnTo>
                    <a:pt x="321" y="54"/>
                  </a:lnTo>
                  <a:lnTo>
                    <a:pt x="321" y="54"/>
                  </a:lnTo>
                  <a:lnTo>
                    <a:pt x="335" y="49"/>
                  </a:lnTo>
                  <a:lnTo>
                    <a:pt x="350" y="45"/>
                  </a:lnTo>
                  <a:lnTo>
                    <a:pt x="380" y="36"/>
                  </a:lnTo>
                  <a:lnTo>
                    <a:pt x="394" y="32"/>
                  </a:lnTo>
                  <a:lnTo>
                    <a:pt x="407" y="26"/>
                  </a:lnTo>
                  <a:lnTo>
                    <a:pt x="420" y="20"/>
                  </a:lnTo>
                  <a:lnTo>
                    <a:pt x="431" y="13"/>
                  </a:lnTo>
                  <a:lnTo>
                    <a:pt x="431" y="13"/>
                  </a:lnTo>
                  <a:lnTo>
                    <a:pt x="434" y="15"/>
                  </a:lnTo>
                  <a:lnTo>
                    <a:pt x="437" y="16"/>
                  </a:lnTo>
                  <a:lnTo>
                    <a:pt x="443" y="16"/>
                  </a:lnTo>
                  <a:lnTo>
                    <a:pt x="450" y="15"/>
                  </a:lnTo>
                  <a:lnTo>
                    <a:pt x="452" y="15"/>
                  </a:lnTo>
                  <a:lnTo>
                    <a:pt x="453" y="16"/>
                  </a:lnTo>
                  <a:lnTo>
                    <a:pt x="453" y="16"/>
                  </a:lnTo>
                  <a:lnTo>
                    <a:pt x="462" y="9"/>
                  </a:lnTo>
                  <a:lnTo>
                    <a:pt x="470" y="4"/>
                  </a:lnTo>
                  <a:lnTo>
                    <a:pt x="477" y="1"/>
                  </a:lnTo>
                  <a:lnTo>
                    <a:pt x="484" y="0"/>
                  </a:lnTo>
                  <a:lnTo>
                    <a:pt x="490" y="1"/>
                  </a:lnTo>
                  <a:lnTo>
                    <a:pt x="496" y="3"/>
                  </a:lnTo>
                  <a:lnTo>
                    <a:pt x="500" y="6"/>
                  </a:lnTo>
                  <a:lnTo>
                    <a:pt x="504" y="10"/>
                  </a:lnTo>
                  <a:lnTo>
                    <a:pt x="507" y="17"/>
                  </a:lnTo>
                  <a:lnTo>
                    <a:pt x="511" y="23"/>
                  </a:lnTo>
                  <a:lnTo>
                    <a:pt x="516" y="39"/>
                  </a:lnTo>
                  <a:lnTo>
                    <a:pt x="521" y="59"/>
                  </a:lnTo>
                  <a:lnTo>
                    <a:pt x="525" y="79"/>
                  </a:lnTo>
                  <a:lnTo>
                    <a:pt x="525" y="79"/>
                  </a:lnTo>
                  <a:lnTo>
                    <a:pt x="530" y="101"/>
                  </a:lnTo>
                  <a:lnTo>
                    <a:pt x="535" y="124"/>
                  </a:lnTo>
                  <a:lnTo>
                    <a:pt x="549" y="169"/>
                  </a:lnTo>
                  <a:lnTo>
                    <a:pt x="562" y="211"/>
                  </a:lnTo>
                  <a:lnTo>
                    <a:pt x="567" y="229"/>
                  </a:lnTo>
                  <a:lnTo>
                    <a:pt x="572" y="245"/>
                  </a:lnTo>
                  <a:lnTo>
                    <a:pt x="572" y="245"/>
                  </a:lnTo>
                  <a:lnTo>
                    <a:pt x="574" y="252"/>
                  </a:lnTo>
                  <a:lnTo>
                    <a:pt x="574" y="260"/>
                  </a:lnTo>
                  <a:lnTo>
                    <a:pt x="574" y="266"/>
                  </a:lnTo>
                  <a:lnTo>
                    <a:pt x="573" y="274"/>
                  </a:lnTo>
                  <a:lnTo>
                    <a:pt x="572" y="280"/>
                  </a:lnTo>
                  <a:lnTo>
                    <a:pt x="570" y="286"/>
                  </a:lnTo>
                  <a:lnTo>
                    <a:pt x="566" y="291"/>
                  </a:lnTo>
                  <a:lnTo>
                    <a:pt x="563" y="296"/>
                  </a:lnTo>
                  <a:lnTo>
                    <a:pt x="555" y="307"/>
                  </a:lnTo>
                  <a:lnTo>
                    <a:pt x="545" y="316"/>
                  </a:lnTo>
                  <a:lnTo>
                    <a:pt x="533" y="323"/>
                  </a:lnTo>
                  <a:lnTo>
                    <a:pt x="520" y="331"/>
                  </a:lnTo>
                  <a:lnTo>
                    <a:pt x="506" y="337"/>
                  </a:lnTo>
                  <a:lnTo>
                    <a:pt x="492" y="343"/>
                  </a:lnTo>
                  <a:lnTo>
                    <a:pt x="464" y="353"/>
                  </a:lnTo>
                  <a:lnTo>
                    <a:pt x="435" y="363"/>
                  </a:lnTo>
                  <a:lnTo>
                    <a:pt x="409" y="371"/>
                  </a:lnTo>
                  <a:lnTo>
                    <a:pt x="409" y="371"/>
                  </a:lnTo>
                  <a:lnTo>
                    <a:pt x="384" y="382"/>
                  </a:lnTo>
                  <a:lnTo>
                    <a:pt x="361" y="393"/>
                  </a:lnTo>
                  <a:lnTo>
                    <a:pt x="338" y="403"/>
                  </a:lnTo>
                  <a:lnTo>
                    <a:pt x="316" y="416"/>
                  </a:lnTo>
                  <a:lnTo>
                    <a:pt x="316" y="416"/>
                  </a:lnTo>
                  <a:lnTo>
                    <a:pt x="311" y="413"/>
                  </a:lnTo>
                  <a:lnTo>
                    <a:pt x="308" y="412"/>
                  </a:lnTo>
                  <a:lnTo>
                    <a:pt x="304" y="411"/>
                  </a:lnTo>
                  <a:lnTo>
                    <a:pt x="301" y="411"/>
                  </a:lnTo>
                  <a:lnTo>
                    <a:pt x="293" y="413"/>
                  </a:lnTo>
                  <a:lnTo>
                    <a:pt x="286" y="417"/>
                  </a:lnTo>
                  <a:lnTo>
                    <a:pt x="278" y="420"/>
                  </a:lnTo>
                  <a:lnTo>
                    <a:pt x="271" y="423"/>
                  </a:lnTo>
                  <a:lnTo>
                    <a:pt x="268" y="423"/>
                  </a:lnTo>
                  <a:lnTo>
                    <a:pt x="263" y="423"/>
                  </a:lnTo>
                  <a:lnTo>
                    <a:pt x="260" y="422"/>
                  </a:lnTo>
                  <a:lnTo>
                    <a:pt x="257" y="418"/>
                  </a:lnTo>
                  <a:lnTo>
                    <a:pt x="257" y="418"/>
                  </a:lnTo>
                  <a:lnTo>
                    <a:pt x="256" y="422"/>
                  </a:lnTo>
                  <a:lnTo>
                    <a:pt x="253" y="424"/>
                  </a:lnTo>
                  <a:lnTo>
                    <a:pt x="247" y="428"/>
                  </a:lnTo>
                  <a:lnTo>
                    <a:pt x="241" y="431"/>
                  </a:lnTo>
                  <a:lnTo>
                    <a:pt x="235" y="435"/>
                  </a:lnTo>
                  <a:lnTo>
                    <a:pt x="235" y="435"/>
                  </a:lnTo>
                  <a:lnTo>
                    <a:pt x="224" y="435"/>
                  </a:lnTo>
                  <a:lnTo>
                    <a:pt x="212" y="437"/>
                  </a:lnTo>
                  <a:lnTo>
                    <a:pt x="188" y="440"/>
                  </a:lnTo>
                  <a:lnTo>
                    <a:pt x="143" y="449"/>
                  </a:lnTo>
                  <a:lnTo>
                    <a:pt x="122" y="453"/>
                  </a:lnTo>
                  <a:lnTo>
                    <a:pt x="111" y="454"/>
                  </a:lnTo>
                  <a:lnTo>
                    <a:pt x="101" y="453"/>
                  </a:lnTo>
                  <a:lnTo>
                    <a:pt x="90" y="451"/>
                  </a:lnTo>
                  <a:lnTo>
                    <a:pt x="79" y="449"/>
                  </a:lnTo>
                  <a:lnTo>
                    <a:pt x="70" y="446"/>
                  </a:lnTo>
                  <a:lnTo>
                    <a:pt x="59" y="441"/>
                  </a:lnTo>
                  <a:lnTo>
                    <a:pt x="59" y="441"/>
                  </a:lnTo>
                  <a:close/>
                  <a:moveTo>
                    <a:pt x="227" y="402"/>
                  </a:moveTo>
                  <a:lnTo>
                    <a:pt x="227" y="402"/>
                  </a:lnTo>
                  <a:lnTo>
                    <a:pt x="233" y="401"/>
                  </a:lnTo>
                  <a:lnTo>
                    <a:pt x="240" y="402"/>
                  </a:lnTo>
                  <a:lnTo>
                    <a:pt x="246" y="402"/>
                  </a:lnTo>
                  <a:lnTo>
                    <a:pt x="252" y="402"/>
                  </a:lnTo>
                  <a:lnTo>
                    <a:pt x="252" y="402"/>
                  </a:lnTo>
                  <a:lnTo>
                    <a:pt x="263" y="399"/>
                  </a:lnTo>
                  <a:lnTo>
                    <a:pt x="274" y="394"/>
                  </a:lnTo>
                  <a:lnTo>
                    <a:pt x="285" y="389"/>
                  </a:lnTo>
                  <a:lnTo>
                    <a:pt x="297" y="385"/>
                  </a:lnTo>
                  <a:lnTo>
                    <a:pt x="297" y="385"/>
                  </a:lnTo>
                  <a:lnTo>
                    <a:pt x="332" y="374"/>
                  </a:lnTo>
                  <a:lnTo>
                    <a:pt x="366" y="363"/>
                  </a:lnTo>
                  <a:lnTo>
                    <a:pt x="399" y="350"/>
                  </a:lnTo>
                  <a:lnTo>
                    <a:pt x="430" y="337"/>
                  </a:lnTo>
                  <a:lnTo>
                    <a:pt x="460" y="323"/>
                  </a:lnTo>
                  <a:lnTo>
                    <a:pt x="491" y="308"/>
                  </a:lnTo>
                  <a:lnTo>
                    <a:pt x="521" y="292"/>
                  </a:lnTo>
                  <a:lnTo>
                    <a:pt x="552" y="275"/>
                  </a:lnTo>
                  <a:lnTo>
                    <a:pt x="552" y="275"/>
                  </a:lnTo>
                  <a:lnTo>
                    <a:pt x="545" y="247"/>
                  </a:lnTo>
                  <a:lnTo>
                    <a:pt x="537" y="217"/>
                  </a:lnTo>
                  <a:lnTo>
                    <a:pt x="525" y="153"/>
                  </a:lnTo>
                  <a:lnTo>
                    <a:pt x="517" y="120"/>
                  </a:lnTo>
                  <a:lnTo>
                    <a:pt x="510" y="87"/>
                  </a:lnTo>
                  <a:lnTo>
                    <a:pt x="500" y="56"/>
                  </a:lnTo>
                  <a:lnTo>
                    <a:pt x="495" y="41"/>
                  </a:lnTo>
                  <a:lnTo>
                    <a:pt x="489" y="26"/>
                  </a:lnTo>
                  <a:lnTo>
                    <a:pt x="489" y="26"/>
                  </a:lnTo>
                  <a:lnTo>
                    <a:pt x="474" y="31"/>
                  </a:lnTo>
                  <a:lnTo>
                    <a:pt x="462" y="35"/>
                  </a:lnTo>
                  <a:lnTo>
                    <a:pt x="451" y="37"/>
                  </a:lnTo>
                  <a:lnTo>
                    <a:pt x="443" y="38"/>
                  </a:lnTo>
                  <a:lnTo>
                    <a:pt x="434" y="38"/>
                  </a:lnTo>
                  <a:lnTo>
                    <a:pt x="434" y="38"/>
                  </a:lnTo>
                  <a:lnTo>
                    <a:pt x="400" y="54"/>
                  </a:lnTo>
                  <a:lnTo>
                    <a:pt x="370" y="68"/>
                  </a:lnTo>
                  <a:lnTo>
                    <a:pt x="370" y="68"/>
                  </a:lnTo>
                  <a:lnTo>
                    <a:pt x="363" y="70"/>
                  </a:lnTo>
                  <a:lnTo>
                    <a:pt x="355" y="71"/>
                  </a:lnTo>
                  <a:lnTo>
                    <a:pt x="348" y="71"/>
                  </a:lnTo>
                  <a:lnTo>
                    <a:pt x="340" y="74"/>
                  </a:lnTo>
                  <a:lnTo>
                    <a:pt x="340" y="74"/>
                  </a:lnTo>
                  <a:lnTo>
                    <a:pt x="334" y="77"/>
                  </a:lnTo>
                  <a:lnTo>
                    <a:pt x="328" y="82"/>
                  </a:lnTo>
                  <a:lnTo>
                    <a:pt x="322" y="86"/>
                  </a:lnTo>
                  <a:lnTo>
                    <a:pt x="316" y="91"/>
                  </a:lnTo>
                  <a:lnTo>
                    <a:pt x="316" y="91"/>
                  </a:lnTo>
                  <a:lnTo>
                    <a:pt x="278" y="106"/>
                  </a:lnTo>
                  <a:lnTo>
                    <a:pt x="261" y="112"/>
                  </a:lnTo>
                  <a:lnTo>
                    <a:pt x="244" y="117"/>
                  </a:lnTo>
                  <a:lnTo>
                    <a:pt x="244" y="117"/>
                  </a:lnTo>
                  <a:lnTo>
                    <a:pt x="211" y="128"/>
                  </a:lnTo>
                  <a:lnTo>
                    <a:pt x="179" y="140"/>
                  </a:lnTo>
                  <a:lnTo>
                    <a:pt x="147" y="151"/>
                  </a:lnTo>
                  <a:lnTo>
                    <a:pt x="117" y="159"/>
                  </a:lnTo>
                  <a:lnTo>
                    <a:pt x="117" y="159"/>
                  </a:lnTo>
                  <a:lnTo>
                    <a:pt x="103" y="162"/>
                  </a:lnTo>
                  <a:lnTo>
                    <a:pt x="89" y="166"/>
                  </a:lnTo>
                  <a:lnTo>
                    <a:pt x="75" y="168"/>
                  </a:lnTo>
                  <a:lnTo>
                    <a:pt x="63" y="171"/>
                  </a:lnTo>
                  <a:lnTo>
                    <a:pt x="51" y="174"/>
                  </a:lnTo>
                  <a:lnTo>
                    <a:pt x="41" y="180"/>
                  </a:lnTo>
                  <a:lnTo>
                    <a:pt x="31" y="186"/>
                  </a:lnTo>
                  <a:lnTo>
                    <a:pt x="27" y="190"/>
                  </a:lnTo>
                  <a:lnTo>
                    <a:pt x="22" y="196"/>
                  </a:lnTo>
                  <a:lnTo>
                    <a:pt x="22" y="196"/>
                  </a:lnTo>
                  <a:lnTo>
                    <a:pt x="28" y="222"/>
                  </a:lnTo>
                  <a:lnTo>
                    <a:pt x="34" y="251"/>
                  </a:lnTo>
                  <a:lnTo>
                    <a:pt x="49" y="311"/>
                  </a:lnTo>
                  <a:lnTo>
                    <a:pt x="80" y="430"/>
                  </a:lnTo>
                  <a:lnTo>
                    <a:pt x="80" y="430"/>
                  </a:lnTo>
                  <a:lnTo>
                    <a:pt x="91" y="431"/>
                  </a:lnTo>
                  <a:lnTo>
                    <a:pt x="102" y="432"/>
                  </a:lnTo>
                  <a:lnTo>
                    <a:pt x="111" y="432"/>
                  </a:lnTo>
                  <a:lnTo>
                    <a:pt x="122" y="431"/>
                  </a:lnTo>
                  <a:lnTo>
                    <a:pt x="140" y="428"/>
                  </a:lnTo>
                  <a:lnTo>
                    <a:pt x="158" y="423"/>
                  </a:lnTo>
                  <a:lnTo>
                    <a:pt x="194" y="411"/>
                  </a:lnTo>
                  <a:lnTo>
                    <a:pt x="211" y="405"/>
                  </a:lnTo>
                  <a:lnTo>
                    <a:pt x="227" y="402"/>
                  </a:lnTo>
                  <a:lnTo>
                    <a:pt x="227" y="402"/>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dirty="0"/>
            </a:p>
          </p:txBody>
        </p:sp>
        <p:sp>
          <p:nvSpPr>
            <p:cNvPr id="103" name="Freeform 142"/>
            <p:cNvSpPr/>
            <p:nvPr/>
          </p:nvSpPr>
          <p:spPr bwMode="auto">
            <a:xfrm>
              <a:off x="6315076" y="519113"/>
              <a:ext cx="165100" cy="60325"/>
            </a:xfrm>
            <a:custGeom>
              <a:avLst/>
              <a:gdLst/>
              <a:ahLst/>
              <a:cxnLst>
                <a:cxn ang="0">
                  <a:pos x="0" y="107"/>
                </a:cxn>
                <a:cxn ang="0">
                  <a:pos x="0" y="107"/>
                </a:cxn>
                <a:cxn ang="0">
                  <a:pos x="16" y="97"/>
                </a:cxn>
                <a:cxn ang="0">
                  <a:pos x="33" y="89"/>
                </a:cxn>
                <a:cxn ang="0">
                  <a:pos x="50" y="81"/>
                </a:cxn>
                <a:cxn ang="0">
                  <a:pos x="70" y="75"/>
                </a:cxn>
                <a:cxn ang="0">
                  <a:pos x="89" y="68"/>
                </a:cxn>
                <a:cxn ang="0">
                  <a:pos x="108" y="63"/>
                </a:cxn>
                <a:cxn ang="0">
                  <a:pos x="148" y="53"/>
                </a:cxn>
                <a:cxn ang="0">
                  <a:pos x="187" y="43"/>
                </a:cxn>
                <a:cxn ang="0">
                  <a:pos x="207" y="37"/>
                </a:cxn>
                <a:cxn ang="0">
                  <a:pos x="225" y="32"/>
                </a:cxn>
                <a:cxn ang="0">
                  <a:pos x="243" y="26"/>
                </a:cxn>
                <a:cxn ang="0">
                  <a:pos x="261" y="18"/>
                </a:cxn>
                <a:cxn ang="0">
                  <a:pos x="277" y="9"/>
                </a:cxn>
                <a:cxn ang="0">
                  <a:pos x="292" y="0"/>
                </a:cxn>
                <a:cxn ang="0">
                  <a:pos x="292" y="0"/>
                </a:cxn>
                <a:cxn ang="0">
                  <a:pos x="298" y="2"/>
                </a:cxn>
                <a:cxn ang="0">
                  <a:pos x="303" y="3"/>
                </a:cxn>
                <a:cxn ang="0">
                  <a:pos x="308" y="5"/>
                </a:cxn>
                <a:cxn ang="0">
                  <a:pos x="312" y="8"/>
                </a:cxn>
                <a:cxn ang="0">
                  <a:pos x="312" y="8"/>
                </a:cxn>
                <a:cxn ang="0">
                  <a:pos x="307" y="15"/>
                </a:cxn>
                <a:cxn ang="0">
                  <a:pos x="302" y="21"/>
                </a:cxn>
                <a:cxn ang="0">
                  <a:pos x="296" y="28"/>
                </a:cxn>
                <a:cxn ang="0">
                  <a:pos x="288" y="32"/>
                </a:cxn>
                <a:cxn ang="0">
                  <a:pos x="280" y="36"/>
                </a:cxn>
                <a:cxn ang="0">
                  <a:pos x="271" y="41"/>
                </a:cxn>
                <a:cxn ang="0">
                  <a:pos x="251" y="47"/>
                </a:cxn>
                <a:cxn ang="0">
                  <a:pos x="230" y="52"/>
                </a:cxn>
                <a:cxn ang="0">
                  <a:pos x="209" y="57"/>
                </a:cxn>
                <a:cxn ang="0">
                  <a:pos x="189" y="61"/>
                </a:cxn>
                <a:cxn ang="0">
                  <a:pos x="171" y="66"/>
                </a:cxn>
                <a:cxn ang="0">
                  <a:pos x="171" y="66"/>
                </a:cxn>
                <a:cxn ang="0">
                  <a:pos x="131" y="79"/>
                </a:cxn>
                <a:cxn ang="0">
                  <a:pos x="113" y="86"/>
                </a:cxn>
                <a:cxn ang="0">
                  <a:pos x="96" y="94"/>
                </a:cxn>
                <a:cxn ang="0">
                  <a:pos x="96" y="94"/>
                </a:cxn>
                <a:cxn ang="0">
                  <a:pos x="91" y="93"/>
                </a:cxn>
                <a:cxn ang="0">
                  <a:pos x="86" y="94"/>
                </a:cxn>
                <a:cxn ang="0">
                  <a:pos x="74" y="96"/>
                </a:cxn>
                <a:cxn ang="0">
                  <a:pos x="62" y="100"/>
                </a:cxn>
                <a:cxn ang="0">
                  <a:pos x="49" y="105"/>
                </a:cxn>
                <a:cxn ang="0">
                  <a:pos x="36" y="109"/>
                </a:cxn>
                <a:cxn ang="0">
                  <a:pos x="24" y="111"/>
                </a:cxn>
                <a:cxn ang="0">
                  <a:pos x="18" y="112"/>
                </a:cxn>
                <a:cxn ang="0">
                  <a:pos x="12" y="111"/>
                </a:cxn>
                <a:cxn ang="0">
                  <a:pos x="5" y="110"/>
                </a:cxn>
                <a:cxn ang="0">
                  <a:pos x="0" y="107"/>
                </a:cxn>
                <a:cxn ang="0">
                  <a:pos x="0" y="107"/>
                </a:cxn>
              </a:cxnLst>
              <a:rect l="0" t="0" r="r" b="b"/>
              <a:pathLst>
                <a:path w="312" h="112">
                  <a:moveTo>
                    <a:pt x="0" y="107"/>
                  </a:moveTo>
                  <a:lnTo>
                    <a:pt x="0" y="107"/>
                  </a:lnTo>
                  <a:lnTo>
                    <a:pt x="16" y="97"/>
                  </a:lnTo>
                  <a:lnTo>
                    <a:pt x="33" y="89"/>
                  </a:lnTo>
                  <a:lnTo>
                    <a:pt x="50" y="81"/>
                  </a:lnTo>
                  <a:lnTo>
                    <a:pt x="70" y="75"/>
                  </a:lnTo>
                  <a:lnTo>
                    <a:pt x="89" y="68"/>
                  </a:lnTo>
                  <a:lnTo>
                    <a:pt x="108" y="63"/>
                  </a:lnTo>
                  <a:lnTo>
                    <a:pt x="148" y="53"/>
                  </a:lnTo>
                  <a:lnTo>
                    <a:pt x="187" y="43"/>
                  </a:lnTo>
                  <a:lnTo>
                    <a:pt x="207" y="37"/>
                  </a:lnTo>
                  <a:lnTo>
                    <a:pt x="225" y="32"/>
                  </a:lnTo>
                  <a:lnTo>
                    <a:pt x="243" y="26"/>
                  </a:lnTo>
                  <a:lnTo>
                    <a:pt x="261" y="18"/>
                  </a:lnTo>
                  <a:lnTo>
                    <a:pt x="277" y="9"/>
                  </a:lnTo>
                  <a:lnTo>
                    <a:pt x="292" y="0"/>
                  </a:lnTo>
                  <a:lnTo>
                    <a:pt x="292" y="0"/>
                  </a:lnTo>
                  <a:lnTo>
                    <a:pt x="298" y="2"/>
                  </a:lnTo>
                  <a:lnTo>
                    <a:pt x="303" y="3"/>
                  </a:lnTo>
                  <a:lnTo>
                    <a:pt x="308" y="5"/>
                  </a:lnTo>
                  <a:lnTo>
                    <a:pt x="312" y="8"/>
                  </a:lnTo>
                  <a:lnTo>
                    <a:pt x="312" y="8"/>
                  </a:lnTo>
                  <a:lnTo>
                    <a:pt x="307" y="15"/>
                  </a:lnTo>
                  <a:lnTo>
                    <a:pt x="302" y="21"/>
                  </a:lnTo>
                  <a:lnTo>
                    <a:pt x="296" y="28"/>
                  </a:lnTo>
                  <a:lnTo>
                    <a:pt x="288" y="32"/>
                  </a:lnTo>
                  <a:lnTo>
                    <a:pt x="280" y="36"/>
                  </a:lnTo>
                  <a:lnTo>
                    <a:pt x="271" y="41"/>
                  </a:lnTo>
                  <a:lnTo>
                    <a:pt x="251" y="47"/>
                  </a:lnTo>
                  <a:lnTo>
                    <a:pt x="230" y="52"/>
                  </a:lnTo>
                  <a:lnTo>
                    <a:pt x="209" y="57"/>
                  </a:lnTo>
                  <a:lnTo>
                    <a:pt x="189" y="61"/>
                  </a:lnTo>
                  <a:lnTo>
                    <a:pt x="171" y="66"/>
                  </a:lnTo>
                  <a:lnTo>
                    <a:pt x="171" y="66"/>
                  </a:lnTo>
                  <a:lnTo>
                    <a:pt x="131" y="79"/>
                  </a:lnTo>
                  <a:lnTo>
                    <a:pt x="113" y="86"/>
                  </a:lnTo>
                  <a:lnTo>
                    <a:pt x="96" y="94"/>
                  </a:lnTo>
                  <a:lnTo>
                    <a:pt x="96" y="94"/>
                  </a:lnTo>
                  <a:lnTo>
                    <a:pt x="91" y="93"/>
                  </a:lnTo>
                  <a:lnTo>
                    <a:pt x="86" y="94"/>
                  </a:lnTo>
                  <a:lnTo>
                    <a:pt x="74" y="96"/>
                  </a:lnTo>
                  <a:lnTo>
                    <a:pt x="62" y="100"/>
                  </a:lnTo>
                  <a:lnTo>
                    <a:pt x="49" y="105"/>
                  </a:lnTo>
                  <a:lnTo>
                    <a:pt x="36" y="109"/>
                  </a:lnTo>
                  <a:lnTo>
                    <a:pt x="24" y="111"/>
                  </a:lnTo>
                  <a:lnTo>
                    <a:pt x="18" y="112"/>
                  </a:lnTo>
                  <a:lnTo>
                    <a:pt x="12" y="111"/>
                  </a:lnTo>
                  <a:lnTo>
                    <a:pt x="5" y="110"/>
                  </a:lnTo>
                  <a:lnTo>
                    <a:pt x="0" y="107"/>
                  </a:lnTo>
                  <a:lnTo>
                    <a:pt x="0" y="107"/>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04" name="Freeform 143"/>
            <p:cNvSpPr/>
            <p:nvPr/>
          </p:nvSpPr>
          <p:spPr bwMode="auto">
            <a:xfrm>
              <a:off x="6307138" y="490538"/>
              <a:ext cx="155575" cy="53975"/>
            </a:xfrm>
            <a:custGeom>
              <a:avLst/>
              <a:gdLst/>
              <a:ahLst/>
              <a:cxnLst>
                <a:cxn ang="0">
                  <a:pos x="294" y="0"/>
                </a:cxn>
                <a:cxn ang="0">
                  <a:pos x="293" y="6"/>
                </a:cxn>
                <a:cxn ang="0">
                  <a:pos x="292" y="7"/>
                </a:cxn>
                <a:cxn ang="0">
                  <a:pos x="286" y="15"/>
                </a:cxn>
                <a:cxn ang="0">
                  <a:pos x="268" y="27"/>
                </a:cxn>
                <a:cxn ang="0">
                  <a:pos x="235" y="38"/>
                </a:cxn>
                <a:cxn ang="0">
                  <a:pos x="212" y="45"/>
                </a:cxn>
                <a:cxn ang="0">
                  <a:pos x="206" y="48"/>
                </a:cxn>
                <a:cxn ang="0">
                  <a:pos x="195" y="56"/>
                </a:cxn>
                <a:cxn ang="0">
                  <a:pos x="190" y="58"/>
                </a:cxn>
                <a:cxn ang="0">
                  <a:pos x="178" y="62"/>
                </a:cxn>
                <a:cxn ang="0">
                  <a:pos x="153" y="64"/>
                </a:cxn>
                <a:cxn ang="0">
                  <a:pos x="140" y="67"/>
                </a:cxn>
                <a:cxn ang="0">
                  <a:pos x="125" y="72"/>
                </a:cxn>
                <a:cxn ang="0">
                  <a:pos x="95" y="87"/>
                </a:cxn>
                <a:cxn ang="0">
                  <a:pos x="77" y="91"/>
                </a:cxn>
                <a:cxn ang="0">
                  <a:pos x="72" y="92"/>
                </a:cxn>
                <a:cxn ang="0">
                  <a:pos x="60" y="91"/>
                </a:cxn>
                <a:cxn ang="0">
                  <a:pos x="55" y="91"/>
                </a:cxn>
                <a:cxn ang="0">
                  <a:pos x="40" y="95"/>
                </a:cxn>
                <a:cxn ang="0">
                  <a:pos x="17" y="102"/>
                </a:cxn>
                <a:cxn ang="0">
                  <a:pos x="8" y="100"/>
                </a:cxn>
                <a:cxn ang="0">
                  <a:pos x="2" y="95"/>
                </a:cxn>
                <a:cxn ang="0">
                  <a:pos x="0" y="91"/>
                </a:cxn>
                <a:cxn ang="0">
                  <a:pos x="15" y="82"/>
                </a:cxn>
                <a:cxn ang="0">
                  <a:pos x="32" y="74"/>
                </a:cxn>
                <a:cxn ang="0">
                  <a:pos x="71" y="65"/>
                </a:cxn>
                <a:cxn ang="0">
                  <a:pos x="108" y="58"/>
                </a:cxn>
                <a:cxn ang="0">
                  <a:pos x="133" y="49"/>
                </a:cxn>
                <a:cxn ang="0">
                  <a:pos x="140" y="45"/>
                </a:cxn>
                <a:cxn ang="0">
                  <a:pos x="152" y="44"/>
                </a:cxn>
                <a:cxn ang="0">
                  <a:pos x="158" y="45"/>
                </a:cxn>
                <a:cxn ang="0">
                  <a:pos x="160" y="47"/>
                </a:cxn>
                <a:cxn ang="0">
                  <a:pos x="193" y="34"/>
                </a:cxn>
                <a:cxn ang="0">
                  <a:pos x="242" y="12"/>
                </a:cxn>
                <a:cxn ang="0">
                  <a:pos x="277" y="2"/>
                </a:cxn>
                <a:cxn ang="0">
                  <a:pos x="294" y="0"/>
                </a:cxn>
              </a:cxnLst>
              <a:rect l="0" t="0" r="r" b="b"/>
              <a:pathLst>
                <a:path w="294" h="102">
                  <a:moveTo>
                    <a:pt x="294" y="0"/>
                  </a:moveTo>
                  <a:lnTo>
                    <a:pt x="294" y="0"/>
                  </a:lnTo>
                  <a:lnTo>
                    <a:pt x="294" y="4"/>
                  </a:lnTo>
                  <a:lnTo>
                    <a:pt x="293" y="6"/>
                  </a:lnTo>
                  <a:lnTo>
                    <a:pt x="292" y="7"/>
                  </a:lnTo>
                  <a:lnTo>
                    <a:pt x="292" y="7"/>
                  </a:lnTo>
                  <a:lnTo>
                    <a:pt x="289" y="11"/>
                  </a:lnTo>
                  <a:lnTo>
                    <a:pt x="286" y="15"/>
                  </a:lnTo>
                  <a:lnTo>
                    <a:pt x="277" y="22"/>
                  </a:lnTo>
                  <a:lnTo>
                    <a:pt x="268" y="27"/>
                  </a:lnTo>
                  <a:lnTo>
                    <a:pt x="258" y="30"/>
                  </a:lnTo>
                  <a:lnTo>
                    <a:pt x="235" y="38"/>
                  </a:lnTo>
                  <a:lnTo>
                    <a:pt x="224" y="41"/>
                  </a:lnTo>
                  <a:lnTo>
                    <a:pt x="212" y="45"/>
                  </a:lnTo>
                  <a:lnTo>
                    <a:pt x="212" y="45"/>
                  </a:lnTo>
                  <a:lnTo>
                    <a:pt x="206" y="48"/>
                  </a:lnTo>
                  <a:lnTo>
                    <a:pt x="200" y="52"/>
                  </a:lnTo>
                  <a:lnTo>
                    <a:pt x="195" y="56"/>
                  </a:lnTo>
                  <a:lnTo>
                    <a:pt x="190" y="58"/>
                  </a:lnTo>
                  <a:lnTo>
                    <a:pt x="190" y="58"/>
                  </a:lnTo>
                  <a:lnTo>
                    <a:pt x="184" y="60"/>
                  </a:lnTo>
                  <a:lnTo>
                    <a:pt x="178" y="62"/>
                  </a:lnTo>
                  <a:lnTo>
                    <a:pt x="166" y="63"/>
                  </a:lnTo>
                  <a:lnTo>
                    <a:pt x="153" y="64"/>
                  </a:lnTo>
                  <a:lnTo>
                    <a:pt x="140" y="67"/>
                  </a:lnTo>
                  <a:lnTo>
                    <a:pt x="140" y="67"/>
                  </a:lnTo>
                  <a:lnTo>
                    <a:pt x="133" y="70"/>
                  </a:lnTo>
                  <a:lnTo>
                    <a:pt x="125" y="72"/>
                  </a:lnTo>
                  <a:lnTo>
                    <a:pt x="111" y="79"/>
                  </a:lnTo>
                  <a:lnTo>
                    <a:pt x="95" y="87"/>
                  </a:lnTo>
                  <a:lnTo>
                    <a:pt x="87" y="89"/>
                  </a:lnTo>
                  <a:lnTo>
                    <a:pt x="77" y="91"/>
                  </a:lnTo>
                  <a:lnTo>
                    <a:pt x="77" y="91"/>
                  </a:lnTo>
                  <a:lnTo>
                    <a:pt x="72" y="92"/>
                  </a:lnTo>
                  <a:lnTo>
                    <a:pt x="66" y="91"/>
                  </a:lnTo>
                  <a:lnTo>
                    <a:pt x="60" y="91"/>
                  </a:lnTo>
                  <a:lnTo>
                    <a:pt x="55" y="91"/>
                  </a:lnTo>
                  <a:lnTo>
                    <a:pt x="55" y="91"/>
                  </a:lnTo>
                  <a:lnTo>
                    <a:pt x="47" y="93"/>
                  </a:lnTo>
                  <a:lnTo>
                    <a:pt x="40" y="95"/>
                  </a:lnTo>
                  <a:lnTo>
                    <a:pt x="25" y="101"/>
                  </a:lnTo>
                  <a:lnTo>
                    <a:pt x="17" y="102"/>
                  </a:lnTo>
                  <a:lnTo>
                    <a:pt x="11" y="101"/>
                  </a:lnTo>
                  <a:lnTo>
                    <a:pt x="8" y="100"/>
                  </a:lnTo>
                  <a:lnTo>
                    <a:pt x="4" y="98"/>
                  </a:lnTo>
                  <a:lnTo>
                    <a:pt x="2" y="95"/>
                  </a:lnTo>
                  <a:lnTo>
                    <a:pt x="0" y="91"/>
                  </a:lnTo>
                  <a:lnTo>
                    <a:pt x="0" y="91"/>
                  </a:lnTo>
                  <a:lnTo>
                    <a:pt x="8" y="86"/>
                  </a:lnTo>
                  <a:lnTo>
                    <a:pt x="15" y="82"/>
                  </a:lnTo>
                  <a:lnTo>
                    <a:pt x="24" y="77"/>
                  </a:lnTo>
                  <a:lnTo>
                    <a:pt x="32" y="74"/>
                  </a:lnTo>
                  <a:lnTo>
                    <a:pt x="51" y="69"/>
                  </a:lnTo>
                  <a:lnTo>
                    <a:pt x="71" y="65"/>
                  </a:lnTo>
                  <a:lnTo>
                    <a:pt x="90" y="62"/>
                  </a:lnTo>
                  <a:lnTo>
                    <a:pt x="108" y="58"/>
                  </a:lnTo>
                  <a:lnTo>
                    <a:pt x="125" y="53"/>
                  </a:lnTo>
                  <a:lnTo>
                    <a:pt x="133" y="49"/>
                  </a:lnTo>
                  <a:lnTo>
                    <a:pt x="140" y="45"/>
                  </a:lnTo>
                  <a:lnTo>
                    <a:pt x="140" y="45"/>
                  </a:lnTo>
                  <a:lnTo>
                    <a:pt x="146" y="45"/>
                  </a:lnTo>
                  <a:lnTo>
                    <a:pt x="152" y="44"/>
                  </a:lnTo>
                  <a:lnTo>
                    <a:pt x="156" y="45"/>
                  </a:lnTo>
                  <a:lnTo>
                    <a:pt x="158" y="45"/>
                  </a:lnTo>
                  <a:lnTo>
                    <a:pt x="160" y="47"/>
                  </a:lnTo>
                  <a:lnTo>
                    <a:pt x="160" y="47"/>
                  </a:lnTo>
                  <a:lnTo>
                    <a:pt x="177" y="42"/>
                  </a:lnTo>
                  <a:lnTo>
                    <a:pt x="193" y="34"/>
                  </a:lnTo>
                  <a:lnTo>
                    <a:pt x="226" y="19"/>
                  </a:lnTo>
                  <a:lnTo>
                    <a:pt x="242" y="12"/>
                  </a:lnTo>
                  <a:lnTo>
                    <a:pt x="259" y="7"/>
                  </a:lnTo>
                  <a:lnTo>
                    <a:pt x="277" y="2"/>
                  </a:lnTo>
                  <a:lnTo>
                    <a:pt x="286" y="1"/>
                  </a:lnTo>
                  <a:lnTo>
                    <a:pt x="294" y="0"/>
                  </a:lnTo>
                  <a:lnTo>
                    <a:pt x="294" y="0"/>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05" name="Freeform 144"/>
            <p:cNvSpPr/>
            <p:nvPr/>
          </p:nvSpPr>
          <p:spPr bwMode="auto">
            <a:xfrm>
              <a:off x="6307138" y="450850"/>
              <a:ext cx="150813" cy="60325"/>
            </a:xfrm>
            <a:custGeom>
              <a:avLst/>
              <a:gdLst/>
              <a:ahLst/>
              <a:cxnLst>
                <a:cxn ang="0">
                  <a:pos x="284" y="20"/>
                </a:cxn>
                <a:cxn ang="0">
                  <a:pos x="284" y="20"/>
                </a:cxn>
                <a:cxn ang="0">
                  <a:pos x="270" y="21"/>
                </a:cxn>
                <a:cxn ang="0">
                  <a:pos x="263" y="21"/>
                </a:cxn>
                <a:cxn ang="0">
                  <a:pos x="256" y="20"/>
                </a:cxn>
                <a:cxn ang="0">
                  <a:pos x="256" y="20"/>
                </a:cxn>
                <a:cxn ang="0">
                  <a:pos x="240" y="26"/>
                </a:cxn>
                <a:cxn ang="0">
                  <a:pos x="224" y="32"/>
                </a:cxn>
                <a:cxn ang="0">
                  <a:pos x="190" y="44"/>
                </a:cxn>
                <a:cxn ang="0">
                  <a:pos x="155" y="55"/>
                </a:cxn>
                <a:cxn ang="0">
                  <a:pos x="121" y="67"/>
                </a:cxn>
                <a:cxn ang="0">
                  <a:pos x="121" y="67"/>
                </a:cxn>
                <a:cxn ang="0">
                  <a:pos x="105" y="73"/>
                </a:cxn>
                <a:cxn ang="0">
                  <a:pos x="90" y="81"/>
                </a:cxn>
                <a:cxn ang="0">
                  <a:pos x="61" y="99"/>
                </a:cxn>
                <a:cxn ang="0">
                  <a:pos x="46" y="106"/>
                </a:cxn>
                <a:cxn ang="0">
                  <a:pos x="31" y="112"/>
                </a:cxn>
                <a:cxn ang="0">
                  <a:pos x="24" y="113"/>
                </a:cxn>
                <a:cxn ang="0">
                  <a:pos x="16" y="114"/>
                </a:cxn>
                <a:cxn ang="0">
                  <a:pos x="8" y="114"/>
                </a:cxn>
                <a:cxn ang="0">
                  <a:pos x="0" y="113"/>
                </a:cxn>
                <a:cxn ang="0">
                  <a:pos x="0" y="113"/>
                </a:cxn>
                <a:cxn ang="0">
                  <a:pos x="2" y="107"/>
                </a:cxn>
                <a:cxn ang="0">
                  <a:pos x="5" y="102"/>
                </a:cxn>
                <a:cxn ang="0">
                  <a:pos x="10" y="98"/>
                </a:cxn>
                <a:cxn ang="0">
                  <a:pos x="15" y="95"/>
                </a:cxn>
                <a:cxn ang="0">
                  <a:pos x="27" y="89"/>
                </a:cxn>
                <a:cxn ang="0">
                  <a:pos x="39" y="83"/>
                </a:cxn>
                <a:cxn ang="0">
                  <a:pos x="39" y="83"/>
                </a:cxn>
                <a:cxn ang="0">
                  <a:pos x="46" y="76"/>
                </a:cxn>
                <a:cxn ang="0">
                  <a:pos x="55" y="70"/>
                </a:cxn>
                <a:cxn ang="0">
                  <a:pos x="63" y="63"/>
                </a:cxn>
                <a:cxn ang="0">
                  <a:pos x="72" y="58"/>
                </a:cxn>
                <a:cxn ang="0">
                  <a:pos x="72" y="58"/>
                </a:cxn>
                <a:cxn ang="0">
                  <a:pos x="82" y="54"/>
                </a:cxn>
                <a:cxn ang="0">
                  <a:pos x="94" y="50"/>
                </a:cxn>
                <a:cxn ang="0">
                  <a:pos x="121" y="43"/>
                </a:cxn>
                <a:cxn ang="0">
                  <a:pos x="150" y="37"/>
                </a:cxn>
                <a:cxn ang="0">
                  <a:pos x="165" y="32"/>
                </a:cxn>
                <a:cxn ang="0">
                  <a:pos x="179" y="28"/>
                </a:cxn>
                <a:cxn ang="0">
                  <a:pos x="179" y="28"/>
                </a:cxn>
                <a:cxn ang="0">
                  <a:pos x="202" y="18"/>
                </a:cxn>
                <a:cxn ang="0">
                  <a:pos x="225" y="9"/>
                </a:cxn>
                <a:cxn ang="0">
                  <a:pos x="237" y="6"/>
                </a:cxn>
                <a:cxn ang="0">
                  <a:pos x="248" y="2"/>
                </a:cxn>
                <a:cxn ang="0">
                  <a:pos x="261" y="0"/>
                </a:cxn>
                <a:cxn ang="0">
                  <a:pos x="275" y="0"/>
                </a:cxn>
                <a:cxn ang="0">
                  <a:pos x="275" y="0"/>
                </a:cxn>
                <a:cxn ang="0">
                  <a:pos x="279" y="4"/>
                </a:cxn>
                <a:cxn ang="0">
                  <a:pos x="284" y="6"/>
                </a:cxn>
                <a:cxn ang="0">
                  <a:pos x="284" y="6"/>
                </a:cxn>
                <a:cxn ang="0">
                  <a:pos x="284" y="20"/>
                </a:cxn>
                <a:cxn ang="0">
                  <a:pos x="284" y="20"/>
                </a:cxn>
              </a:cxnLst>
              <a:rect l="0" t="0" r="r" b="b"/>
              <a:pathLst>
                <a:path w="284" h="114">
                  <a:moveTo>
                    <a:pt x="284" y="20"/>
                  </a:moveTo>
                  <a:lnTo>
                    <a:pt x="284" y="20"/>
                  </a:lnTo>
                  <a:lnTo>
                    <a:pt x="270" y="21"/>
                  </a:lnTo>
                  <a:lnTo>
                    <a:pt x="263" y="21"/>
                  </a:lnTo>
                  <a:lnTo>
                    <a:pt x="256" y="20"/>
                  </a:lnTo>
                  <a:lnTo>
                    <a:pt x="256" y="20"/>
                  </a:lnTo>
                  <a:lnTo>
                    <a:pt x="240" y="26"/>
                  </a:lnTo>
                  <a:lnTo>
                    <a:pt x="224" y="32"/>
                  </a:lnTo>
                  <a:lnTo>
                    <a:pt x="190" y="44"/>
                  </a:lnTo>
                  <a:lnTo>
                    <a:pt x="155" y="55"/>
                  </a:lnTo>
                  <a:lnTo>
                    <a:pt x="121" y="67"/>
                  </a:lnTo>
                  <a:lnTo>
                    <a:pt x="121" y="67"/>
                  </a:lnTo>
                  <a:lnTo>
                    <a:pt x="105" y="73"/>
                  </a:lnTo>
                  <a:lnTo>
                    <a:pt x="90" y="81"/>
                  </a:lnTo>
                  <a:lnTo>
                    <a:pt x="61" y="99"/>
                  </a:lnTo>
                  <a:lnTo>
                    <a:pt x="46" y="106"/>
                  </a:lnTo>
                  <a:lnTo>
                    <a:pt x="31" y="112"/>
                  </a:lnTo>
                  <a:lnTo>
                    <a:pt x="24" y="113"/>
                  </a:lnTo>
                  <a:lnTo>
                    <a:pt x="16" y="114"/>
                  </a:lnTo>
                  <a:lnTo>
                    <a:pt x="8" y="114"/>
                  </a:lnTo>
                  <a:lnTo>
                    <a:pt x="0" y="113"/>
                  </a:lnTo>
                  <a:lnTo>
                    <a:pt x="0" y="113"/>
                  </a:lnTo>
                  <a:lnTo>
                    <a:pt x="2" y="107"/>
                  </a:lnTo>
                  <a:lnTo>
                    <a:pt x="5" y="102"/>
                  </a:lnTo>
                  <a:lnTo>
                    <a:pt x="10" y="98"/>
                  </a:lnTo>
                  <a:lnTo>
                    <a:pt x="15" y="95"/>
                  </a:lnTo>
                  <a:lnTo>
                    <a:pt x="27" y="89"/>
                  </a:lnTo>
                  <a:lnTo>
                    <a:pt x="39" y="83"/>
                  </a:lnTo>
                  <a:lnTo>
                    <a:pt x="39" y="83"/>
                  </a:lnTo>
                  <a:lnTo>
                    <a:pt x="46" y="76"/>
                  </a:lnTo>
                  <a:lnTo>
                    <a:pt x="55" y="70"/>
                  </a:lnTo>
                  <a:lnTo>
                    <a:pt x="63" y="63"/>
                  </a:lnTo>
                  <a:lnTo>
                    <a:pt x="72" y="58"/>
                  </a:lnTo>
                  <a:lnTo>
                    <a:pt x="72" y="58"/>
                  </a:lnTo>
                  <a:lnTo>
                    <a:pt x="82" y="54"/>
                  </a:lnTo>
                  <a:lnTo>
                    <a:pt x="94" y="50"/>
                  </a:lnTo>
                  <a:lnTo>
                    <a:pt x="121" y="43"/>
                  </a:lnTo>
                  <a:lnTo>
                    <a:pt x="150" y="37"/>
                  </a:lnTo>
                  <a:lnTo>
                    <a:pt x="165" y="32"/>
                  </a:lnTo>
                  <a:lnTo>
                    <a:pt x="179" y="28"/>
                  </a:lnTo>
                  <a:lnTo>
                    <a:pt x="179" y="28"/>
                  </a:lnTo>
                  <a:lnTo>
                    <a:pt x="202" y="18"/>
                  </a:lnTo>
                  <a:lnTo>
                    <a:pt x="225" y="9"/>
                  </a:lnTo>
                  <a:lnTo>
                    <a:pt x="237" y="6"/>
                  </a:lnTo>
                  <a:lnTo>
                    <a:pt x="248" y="2"/>
                  </a:lnTo>
                  <a:lnTo>
                    <a:pt x="261" y="0"/>
                  </a:lnTo>
                  <a:lnTo>
                    <a:pt x="275" y="0"/>
                  </a:lnTo>
                  <a:lnTo>
                    <a:pt x="275" y="0"/>
                  </a:lnTo>
                  <a:lnTo>
                    <a:pt x="279" y="4"/>
                  </a:lnTo>
                  <a:lnTo>
                    <a:pt x="284" y="6"/>
                  </a:lnTo>
                  <a:lnTo>
                    <a:pt x="284" y="6"/>
                  </a:lnTo>
                  <a:lnTo>
                    <a:pt x="284" y="20"/>
                  </a:lnTo>
                  <a:lnTo>
                    <a:pt x="284" y="20"/>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06" name="Freeform 145"/>
            <p:cNvSpPr>
              <a:spLocks noEditPoints="1"/>
            </p:cNvSpPr>
            <p:nvPr/>
          </p:nvSpPr>
          <p:spPr bwMode="auto">
            <a:xfrm>
              <a:off x="6042026" y="36513"/>
              <a:ext cx="1120775" cy="1027113"/>
            </a:xfrm>
            <a:custGeom>
              <a:avLst/>
              <a:gdLst/>
              <a:ahLst/>
              <a:cxnLst>
                <a:cxn ang="0">
                  <a:pos x="271" y="1749"/>
                </a:cxn>
                <a:cxn ang="0">
                  <a:pos x="229" y="1518"/>
                </a:cxn>
                <a:cxn ang="0">
                  <a:pos x="198" y="1307"/>
                </a:cxn>
                <a:cxn ang="0">
                  <a:pos x="120" y="1122"/>
                </a:cxn>
                <a:cxn ang="0">
                  <a:pos x="66" y="889"/>
                </a:cxn>
                <a:cxn ang="0">
                  <a:pos x="21" y="662"/>
                </a:cxn>
                <a:cxn ang="0">
                  <a:pos x="844" y="368"/>
                </a:cxn>
                <a:cxn ang="0">
                  <a:pos x="1208" y="10"/>
                </a:cxn>
                <a:cxn ang="0">
                  <a:pos x="1875" y="246"/>
                </a:cxn>
                <a:cxn ang="0">
                  <a:pos x="2081" y="478"/>
                </a:cxn>
                <a:cxn ang="0">
                  <a:pos x="1705" y="1463"/>
                </a:cxn>
                <a:cxn ang="0">
                  <a:pos x="1257" y="1512"/>
                </a:cxn>
                <a:cxn ang="0">
                  <a:pos x="950" y="1791"/>
                </a:cxn>
                <a:cxn ang="0">
                  <a:pos x="383" y="1909"/>
                </a:cxn>
                <a:cxn ang="0">
                  <a:pos x="2049" y="516"/>
                </a:cxn>
                <a:cxn ang="0">
                  <a:pos x="1758" y="224"/>
                </a:cxn>
                <a:cxn ang="0">
                  <a:pos x="1143" y="382"/>
                </a:cxn>
                <a:cxn ang="0">
                  <a:pos x="1260" y="253"/>
                </a:cxn>
                <a:cxn ang="0">
                  <a:pos x="1694" y="271"/>
                </a:cxn>
                <a:cxn ang="0">
                  <a:pos x="1969" y="376"/>
                </a:cxn>
                <a:cxn ang="0">
                  <a:pos x="1786" y="1038"/>
                </a:cxn>
                <a:cxn ang="0">
                  <a:pos x="1607" y="1509"/>
                </a:cxn>
                <a:cxn ang="0">
                  <a:pos x="1536" y="1555"/>
                </a:cxn>
                <a:cxn ang="0">
                  <a:pos x="1790" y="976"/>
                </a:cxn>
                <a:cxn ang="0">
                  <a:pos x="1947" y="397"/>
                </a:cxn>
                <a:cxn ang="0">
                  <a:pos x="1414" y="188"/>
                </a:cxn>
                <a:cxn ang="0">
                  <a:pos x="1211" y="498"/>
                </a:cxn>
                <a:cxn ang="0">
                  <a:pos x="1230" y="1358"/>
                </a:cxn>
                <a:cxn ang="0">
                  <a:pos x="1618" y="1452"/>
                </a:cxn>
                <a:cxn ang="0">
                  <a:pos x="450" y="1888"/>
                </a:cxn>
                <a:cxn ang="0">
                  <a:pos x="1043" y="1738"/>
                </a:cxn>
                <a:cxn ang="0">
                  <a:pos x="1077" y="894"/>
                </a:cxn>
                <a:cxn ang="0">
                  <a:pos x="523" y="502"/>
                </a:cxn>
                <a:cxn ang="0">
                  <a:pos x="64" y="722"/>
                </a:cxn>
                <a:cxn ang="0">
                  <a:pos x="169" y="853"/>
                </a:cxn>
                <a:cxn ang="0">
                  <a:pos x="220" y="1048"/>
                </a:cxn>
                <a:cxn ang="0">
                  <a:pos x="290" y="1249"/>
                </a:cxn>
                <a:cxn ang="0">
                  <a:pos x="336" y="1414"/>
                </a:cxn>
                <a:cxn ang="0">
                  <a:pos x="385" y="1592"/>
                </a:cxn>
                <a:cxn ang="0">
                  <a:pos x="1184" y="121"/>
                </a:cxn>
                <a:cxn ang="0">
                  <a:pos x="1081" y="507"/>
                </a:cxn>
                <a:cxn ang="0">
                  <a:pos x="420" y="1829"/>
                </a:cxn>
                <a:cxn ang="0">
                  <a:pos x="385" y="1776"/>
                </a:cxn>
                <a:cxn ang="0">
                  <a:pos x="346" y="1721"/>
                </a:cxn>
                <a:cxn ang="0">
                  <a:pos x="385" y="1660"/>
                </a:cxn>
                <a:cxn ang="0">
                  <a:pos x="276" y="1656"/>
                </a:cxn>
                <a:cxn ang="0">
                  <a:pos x="310" y="1594"/>
                </a:cxn>
                <a:cxn ang="0">
                  <a:pos x="259" y="1522"/>
                </a:cxn>
                <a:cxn ang="0">
                  <a:pos x="344" y="1512"/>
                </a:cxn>
                <a:cxn ang="0">
                  <a:pos x="260" y="1479"/>
                </a:cxn>
                <a:cxn ang="0">
                  <a:pos x="310" y="1404"/>
                </a:cxn>
                <a:cxn ang="0">
                  <a:pos x="232" y="1390"/>
                </a:cxn>
                <a:cxn ang="0">
                  <a:pos x="286" y="1296"/>
                </a:cxn>
                <a:cxn ang="0">
                  <a:pos x="234" y="1224"/>
                </a:cxn>
                <a:cxn ang="0">
                  <a:pos x="228" y="1161"/>
                </a:cxn>
                <a:cxn ang="0">
                  <a:pos x="187" y="1075"/>
                </a:cxn>
                <a:cxn ang="0">
                  <a:pos x="175" y="1005"/>
                </a:cxn>
                <a:cxn ang="0">
                  <a:pos x="173" y="948"/>
                </a:cxn>
                <a:cxn ang="0">
                  <a:pos x="96" y="957"/>
                </a:cxn>
                <a:cxn ang="0">
                  <a:pos x="133" y="884"/>
                </a:cxn>
                <a:cxn ang="0">
                  <a:pos x="91" y="823"/>
                </a:cxn>
                <a:cxn ang="0">
                  <a:pos x="66" y="806"/>
                </a:cxn>
                <a:cxn ang="0">
                  <a:pos x="74" y="693"/>
                </a:cxn>
              </a:cxnLst>
              <a:rect l="0" t="0" r="r" b="b"/>
              <a:pathLst>
                <a:path w="2119" h="1942">
                  <a:moveTo>
                    <a:pt x="383" y="1909"/>
                  </a:moveTo>
                  <a:lnTo>
                    <a:pt x="383" y="1909"/>
                  </a:lnTo>
                  <a:lnTo>
                    <a:pt x="375" y="1915"/>
                  </a:lnTo>
                  <a:lnTo>
                    <a:pt x="365" y="1919"/>
                  </a:lnTo>
                  <a:lnTo>
                    <a:pt x="355" y="1923"/>
                  </a:lnTo>
                  <a:lnTo>
                    <a:pt x="346" y="1924"/>
                  </a:lnTo>
                  <a:lnTo>
                    <a:pt x="336" y="1923"/>
                  </a:lnTo>
                  <a:lnTo>
                    <a:pt x="331" y="1920"/>
                  </a:lnTo>
                  <a:lnTo>
                    <a:pt x="326" y="1918"/>
                  </a:lnTo>
                  <a:lnTo>
                    <a:pt x="322" y="1916"/>
                  </a:lnTo>
                  <a:lnTo>
                    <a:pt x="318" y="1912"/>
                  </a:lnTo>
                  <a:lnTo>
                    <a:pt x="315" y="1909"/>
                  </a:lnTo>
                  <a:lnTo>
                    <a:pt x="311" y="1903"/>
                  </a:lnTo>
                  <a:lnTo>
                    <a:pt x="311" y="1903"/>
                  </a:lnTo>
                  <a:lnTo>
                    <a:pt x="311" y="1894"/>
                  </a:lnTo>
                  <a:lnTo>
                    <a:pt x="311" y="1884"/>
                  </a:lnTo>
                  <a:lnTo>
                    <a:pt x="310" y="1876"/>
                  </a:lnTo>
                  <a:lnTo>
                    <a:pt x="308" y="1869"/>
                  </a:lnTo>
                  <a:lnTo>
                    <a:pt x="303" y="1857"/>
                  </a:lnTo>
                  <a:lnTo>
                    <a:pt x="298" y="1848"/>
                  </a:lnTo>
                  <a:lnTo>
                    <a:pt x="292" y="1838"/>
                  </a:lnTo>
                  <a:lnTo>
                    <a:pt x="290" y="1833"/>
                  </a:lnTo>
                  <a:lnTo>
                    <a:pt x="288" y="1827"/>
                  </a:lnTo>
                  <a:lnTo>
                    <a:pt x="288" y="1821"/>
                  </a:lnTo>
                  <a:lnTo>
                    <a:pt x="288" y="1814"/>
                  </a:lnTo>
                  <a:lnTo>
                    <a:pt x="289" y="1807"/>
                  </a:lnTo>
                  <a:lnTo>
                    <a:pt x="292" y="1798"/>
                  </a:lnTo>
                  <a:lnTo>
                    <a:pt x="292" y="1798"/>
                  </a:lnTo>
                  <a:lnTo>
                    <a:pt x="287" y="1796"/>
                  </a:lnTo>
                  <a:lnTo>
                    <a:pt x="283" y="1792"/>
                  </a:lnTo>
                  <a:lnTo>
                    <a:pt x="279" y="1789"/>
                  </a:lnTo>
                  <a:lnTo>
                    <a:pt x="276" y="1783"/>
                  </a:lnTo>
                  <a:lnTo>
                    <a:pt x="275" y="1779"/>
                  </a:lnTo>
                  <a:lnTo>
                    <a:pt x="273" y="1774"/>
                  </a:lnTo>
                  <a:lnTo>
                    <a:pt x="272" y="1762"/>
                  </a:lnTo>
                  <a:lnTo>
                    <a:pt x="271" y="1749"/>
                  </a:lnTo>
                  <a:lnTo>
                    <a:pt x="270" y="1737"/>
                  </a:lnTo>
                  <a:lnTo>
                    <a:pt x="266" y="1726"/>
                  </a:lnTo>
                  <a:lnTo>
                    <a:pt x="264" y="1720"/>
                  </a:lnTo>
                  <a:lnTo>
                    <a:pt x="261" y="1716"/>
                  </a:lnTo>
                  <a:lnTo>
                    <a:pt x="261" y="1716"/>
                  </a:lnTo>
                  <a:lnTo>
                    <a:pt x="262" y="1708"/>
                  </a:lnTo>
                  <a:lnTo>
                    <a:pt x="264" y="1702"/>
                  </a:lnTo>
                  <a:lnTo>
                    <a:pt x="268" y="1697"/>
                  </a:lnTo>
                  <a:lnTo>
                    <a:pt x="270" y="1696"/>
                  </a:lnTo>
                  <a:lnTo>
                    <a:pt x="273" y="1693"/>
                  </a:lnTo>
                  <a:lnTo>
                    <a:pt x="273" y="1693"/>
                  </a:lnTo>
                  <a:lnTo>
                    <a:pt x="269" y="1688"/>
                  </a:lnTo>
                  <a:lnTo>
                    <a:pt x="264" y="1682"/>
                  </a:lnTo>
                  <a:lnTo>
                    <a:pt x="261" y="1674"/>
                  </a:lnTo>
                  <a:lnTo>
                    <a:pt x="258" y="1666"/>
                  </a:lnTo>
                  <a:lnTo>
                    <a:pt x="256" y="1657"/>
                  </a:lnTo>
                  <a:lnTo>
                    <a:pt x="256" y="1648"/>
                  </a:lnTo>
                  <a:lnTo>
                    <a:pt x="256" y="1639"/>
                  </a:lnTo>
                  <a:lnTo>
                    <a:pt x="259" y="1630"/>
                  </a:lnTo>
                  <a:lnTo>
                    <a:pt x="259" y="1630"/>
                  </a:lnTo>
                  <a:lnTo>
                    <a:pt x="251" y="1618"/>
                  </a:lnTo>
                  <a:lnTo>
                    <a:pt x="242" y="1608"/>
                  </a:lnTo>
                  <a:lnTo>
                    <a:pt x="233" y="1596"/>
                  </a:lnTo>
                  <a:lnTo>
                    <a:pt x="226" y="1583"/>
                  </a:lnTo>
                  <a:lnTo>
                    <a:pt x="224" y="1578"/>
                  </a:lnTo>
                  <a:lnTo>
                    <a:pt x="222" y="1571"/>
                  </a:lnTo>
                  <a:lnTo>
                    <a:pt x="220" y="1565"/>
                  </a:lnTo>
                  <a:lnTo>
                    <a:pt x="220" y="1558"/>
                  </a:lnTo>
                  <a:lnTo>
                    <a:pt x="222" y="1551"/>
                  </a:lnTo>
                  <a:lnTo>
                    <a:pt x="224" y="1545"/>
                  </a:lnTo>
                  <a:lnTo>
                    <a:pt x="228" y="1538"/>
                  </a:lnTo>
                  <a:lnTo>
                    <a:pt x="234" y="1531"/>
                  </a:lnTo>
                  <a:lnTo>
                    <a:pt x="234" y="1531"/>
                  </a:lnTo>
                  <a:lnTo>
                    <a:pt x="233" y="1527"/>
                  </a:lnTo>
                  <a:lnTo>
                    <a:pt x="232" y="1524"/>
                  </a:lnTo>
                  <a:lnTo>
                    <a:pt x="229" y="1518"/>
                  </a:lnTo>
                  <a:lnTo>
                    <a:pt x="225" y="1510"/>
                  </a:lnTo>
                  <a:lnTo>
                    <a:pt x="220" y="1503"/>
                  </a:lnTo>
                  <a:lnTo>
                    <a:pt x="220" y="1503"/>
                  </a:lnTo>
                  <a:lnTo>
                    <a:pt x="223" y="1494"/>
                  </a:lnTo>
                  <a:lnTo>
                    <a:pt x="226" y="1486"/>
                  </a:lnTo>
                  <a:lnTo>
                    <a:pt x="231" y="1479"/>
                  </a:lnTo>
                  <a:lnTo>
                    <a:pt x="236" y="1473"/>
                  </a:lnTo>
                  <a:lnTo>
                    <a:pt x="236" y="1473"/>
                  </a:lnTo>
                  <a:lnTo>
                    <a:pt x="232" y="1466"/>
                  </a:lnTo>
                  <a:lnTo>
                    <a:pt x="227" y="1460"/>
                  </a:lnTo>
                  <a:lnTo>
                    <a:pt x="222" y="1455"/>
                  </a:lnTo>
                  <a:lnTo>
                    <a:pt x="217" y="1448"/>
                  </a:lnTo>
                  <a:lnTo>
                    <a:pt x="217" y="1448"/>
                  </a:lnTo>
                  <a:lnTo>
                    <a:pt x="219" y="1443"/>
                  </a:lnTo>
                  <a:lnTo>
                    <a:pt x="219" y="1439"/>
                  </a:lnTo>
                  <a:lnTo>
                    <a:pt x="218" y="1433"/>
                  </a:lnTo>
                  <a:lnTo>
                    <a:pt x="216" y="1429"/>
                  </a:lnTo>
                  <a:lnTo>
                    <a:pt x="211" y="1419"/>
                  </a:lnTo>
                  <a:lnTo>
                    <a:pt x="203" y="1410"/>
                  </a:lnTo>
                  <a:lnTo>
                    <a:pt x="197" y="1400"/>
                  </a:lnTo>
                  <a:lnTo>
                    <a:pt x="195" y="1395"/>
                  </a:lnTo>
                  <a:lnTo>
                    <a:pt x="194" y="1389"/>
                  </a:lnTo>
                  <a:lnTo>
                    <a:pt x="194" y="1385"/>
                  </a:lnTo>
                  <a:lnTo>
                    <a:pt x="196" y="1381"/>
                  </a:lnTo>
                  <a:lnTo>
                    <a:pt x="198" y="1375"/>
                  </a:lnTo>
                  <a:lnTo>
                    <a:pt x="203" y="1371"/>
                  </a:lnTo>
                  <a:lnTo>
                    <a:pt x="203" y="1371"/>
                  </a:lnTo>
                  <a:lnTo>
                    <a:pt x="197" y="1366"/>
                  </a:lnTo>
                  <a:lnTo>
                    <a:pt x="192" y="1358"/>
                  </a:lnTo>
                  <a:lnTo>
                    <a:pt x="187" y="1350"/>
                  </a:lnTo>
                  <a:lnTo>
                    <a:pt x="186" y="1341"/>
                  </a:lnTo>
                  <a:lnTo>
                    <a:pt x="186" y="1332"/>
                  </a:lnTo>
                  <a:lnTo>
                    <a:pt x="188" y="1323"/>
                  </a:lnTo>
                  <a:lnTo>
                    <a:pt x="192" y="1314"/>
                  </a:lnTo>
                  <a:lnTo>
                    <a:pt x="198" y="1307"/>
                  </a:lnTo>
                  <a:lnTo>
                    <a:pt x="198" y="1307"/>
                  </a:lnTo>
                  <a:lnTo>
                    <a:pt x="190" y="1304"/>
                  </a:lnTo>
                  <a:lnTo>
                    <a:pt x="182" y="1299"/>
                  </a:lnTo>
                  <a:lnTo>
                    <a:pt x="173" y="1293"/>
                  </a:lnTo>
                  <a:lnTo>
                    <a:pt x="166" y="1287"/>
                  </a:lnTo>
                  <a:lnTo>
                    <a:pt x="164" y="1282"/>
                  </a:lnTo>
                  <a:lnTo>
                    <a:pt x="162" y="1278"/>
                  </a:lnTo>
                  <a:lnTo>
                    <a:pt x="160" y="1274"/>
                  </a:lnTo>
                  <a:lnTo>
                    <a:pt x="160" y="1269"/>
                  </a:lnTo>
                  <a:lnTo>
                    <a:pt x="160" y="1265"/>
                  </a:lnTo>
                  <a:lnTo>
                    <a:pt x="163" y="1261"/>
                  </a:lnTo>
                  <a:lnTo>
                    <a:pt x="166" y="1257"/>
                  </a:lnTo>
                  <a:lnTo>
                    <a:pt x="170" y="1252"/>
                  </a:lnTo>
                  <a:lnTo>
                    <a:pt x="170" y="1252"/>
                  </a:lnTo>
                  <a:lnTo>
                    <a:pt x="166" y="1248"/>
                  </a:lnTo>
                  <a:lnTo>
                    <a:pt x="160" y="1243"/>
                  </a:lnTo>
                  <a:lnTo>
                    <a:pt x="156" y="1236"/>
                  </a:lnTo>
                  <a:lnTo>
                    <a:pt x="154" y="1230"/>
                  </a:lnTo>
                  <a:lnTo>
                    <a:pt x="152" y="1223"/>
                  </a:lnTo>
                  <a:lnTo>
                    <a:pt x="152" y="1216"/>
                  </a:lnTo>
                  <a:lnTo>
                    <a:pt x="153" y="1208"/>
                  </a:lnTo>
                  <a:lnTo>
                    <a:pt x="156" y="1200"/>
                  </a:lnTo>
                  <a:lnTo>
                    <a:pt x="156" y="1200"/>
                  </a:lnTo>
                  <a:lnTo>
                    <a:pt x="151" y="1196"/>
                  </a:lnTo>
                  <a:lnTo>
                    <a:pt x="144" y="1190"/>
                  </a:lnTo>
                  <a:lnTo>
                    <a:pt x="140" y="1184"/>
                  </a:lnTo>
                  <a:lnTo>
                    <a:pt x="137" y="1176"/>
                  </a:lnTo>
                  <a:lnTo>
                    <a:pt x="135" y="1169"/>
                  </a:lnTo>
                  <a:lnTo>
                    <a:pt x="135" y="1160"/>
                  </a:lnTo>
                  <a:lnTo>
                    <a:pt x="138" y="1152"/>
                  </a:lnTo>
                  <a:lnTo>
                    <a:pt x="140" y="1148"/>
                  </a:lnTo>
                  <a:lnTo>
                    <a:pt x="142" y="1144"/>
                  </a:lnTo>
                  <a:lnTo>
                    <a:pt x="142" y="1144"/>
                  </a:lnTo>
                  <a:lnTo>
                    <a:pt x="135" y="1141"/>
                  </a:lnTo>
                  <a:lnTo>
                    <a:pt x="128" y="1136"/>
                  </a:lnTo>
                  <a:lnTo>
                    <a:pt x="123" y="1129"/>
                  </a:lnTo>
                  <a:lnTo>
                    <a:pt x="120" y="1122"/>
                  </a:lnTo>
                  <a:lnTo>
                    <a:pt x="119" y="1114"/>
                  </a:lnTo>
                  <a:lnTo>
                    <a:pt x="118" y="1106"/>
                  </a:lnTo>
                  <a:lnTo>
                    <a:pt x="120" y="1097"/>
                  </a:lnTo>
                  <a:lnTo>
                    <a:pt x="123" y="1090"/>
                  </a:lnTo>
                  <a:lnTo>
                    <a:pt x="123" y="1090"/>
                  </a:lnTo>
                  <a:lnTo>
                    <a:pt x="120" y="1084"/>
                  </a:lnTo>
                  <a:lnTo>
                    <a:pt x="117" y="1079"/>
                  </a:lnTo>
                  <a:lnTo>
                    <a:pt x="109" y="1069"/>
                  </a:lnTo>
                  <a:lnTo>
                    <a:pt x="107" y="1063"/>
                  </a:lnTo>
                  <a:lnTo>
                    <a:pt x="105" y="1056"/>
                  </a:lnTo>
                  <a:lnTo>
                    <a:pt x="104" y="1049"/>
                  </a:lnTo>
                  <a:lnTo>
                    <a:pt x="104" y="1039"/>
                  </a:lnTo>
                  <a:lnTo>
                    <a:pt x="104" y="1039"/>
                  </a:lnTo>
                  <a:lnTo>
                    <a:pt x="95" y="1037"/>
                  </a:lnTo>
                  <a:lnTo>
                    <a:pt x="90" y="1032"/>
                  </a:lnTo>
                  <a:lnTo>
                    <a:pt x="86" y="1026"/>
                  </a:lnTo>
                  <a:lnTo>
                    <a:pt x="82" y="1020"/>
                  </a:lnTo>
                  <a:lnTo>
                    <a:pt x="81" y="1012"/>
                  </a:lnTo>
                  <a:lnTo>
                    <a:pt x="81" y="1004"/>
                  </a:lnTo>
                  <a:lnTo>
                    <a:pt x="83" y="987"/>
                  </a:lnTo>
                  <a:lnTo>
                    <a:pt x="84" y="971"/>
                  </a:lnTo>
                  <a:lnTo>
                    <a:pt x="84" y="963"/>
                  </a:lnTo>
                  <a:lnTo>
                    <a:pt x="82" y="956"/>
                  </a:lnTo>
                  <a:lnTo>
                    <a:pt x="80" y="950"/>
                  </a:lnTo>
                  <a:lnTo>
                    <a:pt x="76" y="945"/>
                  </a:lnTo>
                  <a:lnTo>
                    <a:pt x="69" y="942"/>
                  </a:lnTo>
                  <a:lnTo>
                    <a:pt x="60" y="941"/>
                  </a:lnTo>
                  <a:lnTo>
                    <a:pt x="60" y="941"/>
                  </a:lnTo>
                  <a:lnTo>
                    <a:pt x="58" y="925"/>
                  </a:lnTo>
                  <a:lnTo>
                    <a:pt x="56" y="916"/>
                  </a:lnTo>
                  <a:lnTo>
                    <a:pt x="56" y="909"/>
                  </a:lnTo>
                  <a:lnTo>
                    <a:pt x="56" y="901"/>
                  </a:lnTo>
                  <a:lnTo>
                    <a:pt x="59" y="895"/>
                  </a:lnTo>
                  <a:lnTo>
                    <a:pt x="61" y="893"/>
                  </a:lnTo>
                  <a:lnTo>
                    <a:pt x="63" y="890"/>
                  </a:lnTo>
                  <a:lnTo>
                    <a:pt x="66" y="889"/>
                  </a:lnTo>
                  <a:lnTo>
                    <a:pt x="71" y="888"/>
                  </a:lnTo>
                  <a:lnTo>
                    <a:pt x="71" y="888"/>
                  </a:lnTo>
                  <a:lnTo>
                    <a:pt x="62" y="879"/>
                  </a:lnTo>
                  <a:lnTo>
                    <a:pt x="58" y="873"/>
                  </a:lnTo>
                  <a:lnTo>
                    <a:pt x="53" y="868"/>
                  </a:lnTo>
                  <a:lnTo>
                    <a:pt x="50" y="861"/>
                  </a:lnTo>
                  <a:lnTo>
                    <a:pt x="49" y="854"/>
                  </a:lnTo>
                  <a:lnTo>
                    <a:pt x="49" y="846"/>
                  </a:lnTo>
                  <a:lnTo>
                    <a:pt x="51" y="838"/>
                  </a:lnTo>
                  <a:lnTo>
                    <a:pt x="51" y="838"/>
                  </a:lnTo>
                  <a:lnTo>
                    <a:pt x="43" y="828"/>
                  </a:lnTo>
                  <a:lnTo>
                    <a:pt x="37" y="823"/>
                  </a:lnTo>
                  <a:lnTo>
                    <a:pt x="33" y="816"/>
                  </a:lnTo>
                  <a:lnTo>
                    <a:pt x="29" y="809"/>
                  </a:lnTo>
                  <a:lnTo>
                    <a:pt x="24" y="800"/>
                  </a:lnTo>
                  <a:lnTo>
                    <a:pt x="22" y="791"/>
                  </a:lnTo>
                  <a:lnTo>
                    <a:pt x="21" y="780"/>
                  </a:lnTo>
                  <a:lnTo>
                    <a:pt x="21" y="780"/>
                  </a:lnTo>
                  <a:lnTo>
                    <a:pt x="22" y="777"/>
                  </a:lnTo>
                  <a:lnTo>
                    <a:pt x="23" y="773"/>
                  </a:lnTo>
                  <a:lnTo>
                    <a:pt x="24" y="768"/>
                  </a:lnTo>
                  <a:lnTo>
                    <a:pt x="24" y="764"/>
                  </a:lnTo>
                  <a:lnTo>
                    <a:pt x="24" y="764"/>
                  </a:lnTo>
                  <a:lnTo>
                    <a:pt x="20" y="751"/>
                  </a:lnTo>
                  <a:lnTo>
                    <a:pt x="16" y="739"/>
                  </a:lnTo>
                  <a:lnTo>
                    <a:pt x="6" y="718"/>
                  </a:lnTo>
                  <a:lnTo>
                    <a:pt x="2" y="707"/>
                  </a:lnTo>
                  <a:lnTo>
                    <a:pt x="0" y="697"/>
                  </a:lnTo>
                  <a:lnTo>
                    <a:pt x="0" y="692"/>
                  </a:lnTo>
                  <a:lnTo>
                    <a:pt x="1" y="687"/>
                  </a:lnTo>
                  <a:lnTo>
                    <a:pt x="2" y="681"/>
                  </a:lnTo>
                  <a:lnTo>
                    <a:pt x="5" y="675"/>
                  </a:lnTo>
                  <a:lnTo>
                    <a:pt x="5" y="675"/>
                  </a:lnTo>
                  <a:lnTo>
                    <a:pt x="7" y="671"/>
                  </a:lnTo>
                  <a:lnTo>
                    <a:pt x="12" y="668"/>
                  </a:lnTo>
                  <a:lnTo>
                    <a:pt x="21" y="662"/>
                  </a:lnTo>
                  <a:lnTo>
                    <a:pt x="31" y="657"/>
                  </a:lnTo>
                  <a:lnTo>
                    <a:pt x="36" y="654"/>
                  </a:lnTo>
                  <a:lnTo>
                    <a:pt x="41" y="651"/>
                  </a:lnTo>
                  <a:lnTo>
                    <a:pt x="41" y="651"/>
                  </a:lnTo>
                  <a:lnTo>
                    <a:pt x="38" y="647"/>
                  </a:lnTo>
                  <a:lnTo>
                    <a:pt x="38" y="643"/>
                  </a:lnTo>
                  <a:lnTo>
                    <a:pt x="39" y="640"/>
                  </a:lnTo>
                  <a:lnTo>
                    <a:pt x="41" y="637"/>
                  </a:lnTo>
                  <a:lnTo>
                    <a:pt x="44" y="628"/>
                  </a:lnTo>
                  <a:lnTo>
                    <a:pt x="45" y="623"/>
                  </a:lnTo>
                  <a:lnTo>
                    <a:pt x="46" y="617"/>
                  </a:lnTo>
                  <a:lnTo>
                    <a:pt x="46" y="617"/>
                  </a:lnTo>
                  <a:lnTo>
                    <a:pt x="106" y="596"/>
                  </a:lnTo>
                  <a:lnTo>
                    <a:pt x="166" y="577"/>
                  </a:lnTo>
                  <a:lnTo>
                    <a:pt x="228" y="558"/>
                  </a:lnTo>
                  <a:lnTo>
                    <a:pt x="290" y="540"/>
                  </a:lnTo>
                  <a:lnTo>
                    <a:pt x="353" y="523"/>
                  </a:lnTo>
                  <a:lnTo>
                    <a:pt x="416" y="504"/>
                  </a:lnTo>
                  <a:lnTo>
                    <a:pt x="480" y="485"/>
                  </a:lnTo>
                  <a:lnTo>
                    <a:pt x="543" y="463"/>
                  </a:lnTo>
                  <a:lnTo>
                    <a:pt x="543" y="463"/>
                  </a:lnTo>
                  <a:lnTo>
                    <a:pt x="554" y="464"/>
                  </a:lnTo>
                  <a:lnTo>
                    <a:pt x="565" y="464"/>
                  </a:lnTo>
                  <a:lnTo>
                    <a:pt x="576" y="463"/>
                  </a:lnTo>
                  <a:lnTo>
                    <a:pt x="587" y="460"/>
                  </a:lnTo>
                  <a:lnTo>
                    <a:pt x="607" y="452"/>
                  </a:lnTo>
                  <a:lnTo>
                    <a:pt x="628" y="444"/>
                  </a:lnTo>
                  <a:lnTo>
                    <a:pt x="628" y="444"/>
                  </a:lnTo>
                  <a:lnTo>
                    <a:pt x="657" y="434"/>
                  </a:lnTo>
                  <a:lnTo>
                    <a:pt x="688" y="425"/>
                  </a:lnTo>
                  <a:lnTo>
                    <a:pt x="720" y="415"/>
                  </a:lnTo>
                  <a:lnTo>
                    <a:pt x="753" y="405"/>
                  </a:lnTo>
                  <a:lnTo>
                    <a:pt x="753" y="405"/>
                  </a:lnTo>
                  <a:lnTo>
                    <a:pt x="776" y="396"/>
                  </a:lnTo>
                  <a:lnTo>
                    <a:pt x="800" y="386"/>
                  </a:lnTo>
                  <a:lnTo>
                    <a:pt x="844" y="368"/>
                  </a:lnTo>
                  <a:lnTo>
                    <a:pt x="865" y="359"/>
                  </a:lnTo>
                  <a:lnTo>
                    <a:pt x="886" y="353"/>
                  </a:lnTo>
                  <a:lnTo>
                    <a:pt x="908" y="349"/>
                  </a:lnTo>
                  <a:lnTo>
                    <a:pt x="919" y="348"/>
                  </a:lnTo>
                  <a:lnTo>
                    <a:pt x="929" y="348"/>
                  </a:lnTo>
                  <a:lnTo>
                    <a:pt x="929" y="348"/>
                  </a:lnTo>
                  <a:lnTo>
                    <a:pt x="942" y="360"/>
                  </a:lnTo>
                  <a:lnTo>
                    <a:pt x="951" y="368"/>
                  </a:lnTo>
                  <a:lnTo>
                    <a:pt x="959" y="374"/>
                  </a:lnTo>
                  <a:lnTo>
                    <a:pt x="959" y="374"/>
                  </a:lnTo>
                  <a:lnTo>
                    <a:pt x="965" y="395"/>
                  </a:lnTo>
                  <a:lnTo>
                    <a:pt x="970" y="416"/>
                  </a:lnTo>
                  <a:lnTo>
                    <a:pt x="983" y="460"/>
                  </a:lnTo>
                  <a:lnTo>
                    <a:pt x="996" y="505"/>
                  </a:lnTo>
                  <a:lnTo>
                    <a:pt x="1002" y="528"/>
                  </a:lnTo>
                  <a:lnTo>
                    <a:pt x="1006" y="551"/>
                  </a:lnTo>
                  <a:lnTo>
                    <a:pt x="1006" y="551"/>
                  </a:lnTo>
                  <a:lnTo>
                    <a:pt x="1042" y="457"/>
                  </a:lnTo>
                  <a:lnTo>
                    <a:pt x="1077" y="357"/>
                  </a:lnTo>
                  <a:lnTo>
                    <a:pt x="1113" y="255"/>
                  </a:lnTo>
                  <a:lnTo>
                    <a:pt x="1150" y="154"/>
                  </a:lnTo>
                  <a:lnTo>
                    <a:pt x="1150" y="154"/>
                  </a:lnTo>
                  <a:lnTo>
                    <a:pt x="1168" y="107"/>
                  </a:lnTo>
                  <a:lnTo>
                    <a:pt x="1177" y="84"/>
                  </a:lnTo>
                  <a:lnTo>
                    <a:pt x="1183" y="63"/>
                  </a:lnTo>
                  <a:lnTo>
                    <a:pt x="1183" y="63"/>
                  </a:lnTo>
                  <a:lnTo>
                    <a:pt x="1184" y="55"/>
                  </a:lnTo>
                  <a:lnTo>
                    <a:pt x="1184" y="48"/>
                  </a:lnTo>
                  <a:lnTo>
                    <a:pt x="1184" y="39"/>
                  </a:lnTo>
                  <a:lnTo>
                    <a:pt x="1185" y="36"/>
                  </a:lnTo>
                  <a:lnTo>
                    <a:pt x="1186" y="33"/>
                  </a:lnTo>
                  <a:lnTo>
                    <a:pt x="1186" y="33"/>
                  </a:lnTo>
                  <a:lnTo>
                    <a:pt x="1189" y="26"/>
                  </a:lnTo>
                  <a:lnTo>
                    <a:pt x="1195" y="21"/>
                  </a:lnTo>
                  <a:lnTo>
                    <a:pt x="1201" y="15"/>
                  </a:lnTo>
                  <a:lnTo>
                    <a:pt x="1208" y="10"/>
                  </a:lnTo>
                  <a:lnTo>
                    <a:pt x="1215" y="6"/>
                  </a:lnTo>
                  <a:lnTo>
                    <a:pt x="1223" y="3"/>
                  </a:lnTo>
                  <a:lnTo>
                    <a:pt x="1229" y="1"/>
                  </a:lnTo>
                  <a:lnTo>
                    <a:pt x="1235" y="0"/>
                  </a:lnTo>
                  <a:lnTo>
                    <a:pt x="1235" y="0"/>
                  </a:lnTo>
                  <a:lnTo>
                    <a:pt x="1241" y="1"/>
                  </a:lnTo>
                  <a:lnTo>
                    <a:pt x="1246" y="2"/>
                  </a:lnTo>
                  <a:lnTo>
                    <a:pt x="1257" y="7"/>
                  </a:lnTo>
                  <a:lnTo>
                    <a:pt x="1262" y="9"/>
                  </a:lnTo>
                  <a:lnTo>
                    <a:pt x="1268" y="10"/>
                  </a:lnTo>
                  <a:lnTo>
                    <a:pt x="1272" y="10"/>
                  </a:lnTo>
                  <a:lnTo>
                    <a:pt x="1277" y="8"/>
                  </a:lnTo>
                  <a:lnTo>
                    <a:pt x="1277" y="8"/>
                  </a:lnTo>
                  <a:lnTo>
                    <a:pt x="1278" y="10"/>
                  </a:lnTo>
                  <a:lnTo>
                    <a:pt x="1279" y="13"/>
                  </a:lnTo>
                  <a:lnTo>
                    <a:pt x="1285" y="17"/>
                  </a:lnTo>
                  <a:lnTo>
                    <a:pt x="1288" y="21"/>
                  </a:lnTo>
                  <a:lnTo>
                    <a:pt x="1290" y="23"/>
                  </a:lnTo>
                  <a:lnTo>
                    <a:pt x="1291" y="27"/>
                  </a:lnTo>
                  <a:lnTo>
                    <a:pt x="1291" y="27"/>
                  </a:lnTo>
                  <a:lnTo>
                    <a:pt x="1333" y="44"/>
                  </a:lnTo>
                  <a:lnTo>
                    <a:pt x="1375" y="59"/>
                  </a:lnTo>
                  <a:lnTo>
                    <a:pt x="1416" y="73"/>
                  </a:lnTo>
                  <a:lnTo>
                    <a:pt x="1458" y="86"/>
                  </a:lnTo>
                  <a:lnTo>
                    <a:pt x="1544" y="112"/>
                  </a:lnTo>
                  <a:lnTo>
                    <a:pt x="1588" y="126"/>
                  </a:lnTo>
                  <a:lnTo>
                    <a:pt x="1633" y="140"/>
                  </a:lnTo>
                  <a:lnTo>
                    <a:pt x="1633" y="140"/>
                  </a:lnTo>
                  <a:lnTo>
                    <a:pt x="1651" y="150"/>
                  </a:lnTo>
                  <a:lnTo>
                    <a:pt x="1669" y="161"/>
                  </a:lnTo>
                  <a:lnTo>
                    <a:pt x="1688" y="171"/>
                  </a:lnTo>
                  <a:lnTo>
                    <a:pt x="1709" y="179"/>
                  </a:lnTo>
                  <a:lnTo>
                    <a:pt x="1750" y="198"/>
                  </a:lnTo>
                  <a:lnTo>
                    <a:pt x="1792" y="214"/>
                  </a:lnTo>
                  <a:lnTo>
                    <a:pt x="1834" y="230"/>
                  </a:lnTo>
                  <a:lnTo>
                    <a:pt x="1875" y="246"/>
                  </a:lnTo>
                  <a:lnTo>
                    <a:pt x="1894" y="254"/>
                  </a:lnTo>
                  <a:lnTo>
                    <a:pt x="1912" y="263"/>
                  </a:lnTo>
                  <a:lnTo>
                    <a:pt x="1929" y="271"/>
                  </a:lnTo>
                  <a:lnTo>
                    <a:pt x="1944" y="281"/>
                  </a:lnTo>
                  <a:lnTo>
                    <a:pt x="1944" y="281"/>
                  </a:lnTo>
                  <a:lnTo>
                    <a:pt x="1960" y="283"/>
                  </a:lnTo>
                  <a:lnTo>
                    <a:pt x="1969" y="285"/>
                  </a:lnTo>
                  <a:lnTo>
                    <a:pt x="1977" y="289"/>
                  </a:lnTo>
                  <a:lnTo>
                    <a:pt x="1986" y="293"/>
                  </a:lnTo>
                  <a:lnTo>
                    <a:pt x="1994" y="297"/>
                  </a:lnTo>
                  <a:lnTo>
                    <a:pt x="2000" y="303"/>
                  </a:lnTo>
                  <a:lnTo>
                    <a:pt x="2005" y="308"/>
                  </a:lnTo>
                  <a:lnTo>
                    <a:pt x="2005" y="308"/>
                  </a:lnTo>
                  <a:lnTo>
                    <a:pt x="2015" y="309"/>
                  </a:lnTo>
                  <a:lnTo>
                    <a:pt x="2023" y="311"/>
                  </a:lnTo>
                  <a:lnTo>
                    <a:pt x="2031" y="314"/>
                  </a:lnTo>
                  <a:lnTo>
                    <a:pt x="2038" y="319"/>
                  </a:lnTo>
                  <a:lnTo>
                    <a:pt x="2051" y="327"/>
                  </a:lnTo>
                  <a:lnTo>
                    <a:pt x="2059" y="331"/>
                  </a:lnTo>
                  <a:lnTo>
                    <a:pt x="2066" y="336"/>
                  </a:lnTo>
                  <a:lnTo>
                    <a:pt x="2066" y="336"/>
                  </a:lnTo>
                  <a:lnTo>
                    <a:pt x="2089" y="345"/>
                  </a:lnTo>
                  <a:lnTo>
                    <a:pt x="2100" y="351"/>
                  </a:lnTo>
                  <a:lnTo>
                    <a:pt x="2109" y="357"/>
                  </a:lnTo>
                  <a:lnTo>
                    <a:pt x="2113" y="361"/>
                  </a:lnTo>
                  <a:lnTo>
                    <a:pt x="2117" y="365"/>
                  </a:lnTo>
                  <a:lnTo>
                    <a:pt x="2118" y="369"/>
                  </a:lnTo>
                  <a:lnTo>
                    <a:pt x="2119" y="374"/>
                  </a:lnTo>
                  <a:lnTo>
                    <a:pt x="2118" y="379"/>
                  </a:lnTo>
                  <a:lnTo>
                    <a:pt x="2116" y="384"/>
                  </a:lnTo>
                  <a:lnTo>
                    <a:pt x="2111" y="390"/>
                  </a:lnTo>
                  <a:lnTo>
                    <a:pt x="2105" y="397"/>
                  </a:lnTo>
                  <a:lnTo>
                    <a:pt x="2105" y="397"/>
                  </a:lnTo>
                  <a:lnTo>
                    <a:pt x="2100" y="418"/>
                  </a:lnTo>
                  <a:lnTo>
                    <a:pt x="2094" y="440"/>
                  </a:lnTo>
                  <a:lnTo>
                    <a:pt x="2081" y="478"/>
                  </a:lnTo>
                  <a:lnTo>
                    <a:pt x="2067" y="517"/>
                  </a:lnTo>
                  <a:lnTo>
                    <a:pt x="2061" y="537"/>
                  </a:lnTo>
                  <a:lnTo>
                    <a:pt x="2056" y="560"/>
                  </a:lnTo>
                  <a:lnTo>
                    <a:pt x="2056" y="560"/>
                  </a:lnTo>
                  <a:lnTo>
                    <a:pt x="2047" y="568"/>
                  </a:lnTo>
                  <a:lnTo>
                    <a:pt x="2041" y="579"/>
                  </a:lnTo>
                  <a:lnTo>
                    <a:pt x="2038" y="584"/>
                  </a:lnTo>
                  <a:lnTo>
                    <a:pt x="2036" y="589"/>
                  </a:lnTo>
                  <a:lnTo>
                    <a:pt x="2034" y="597"/>
                  </a:lnTo>
                  <a:lnTo>
                    <a:pt x="2033" y="603"/>
                  </a:lnTo>
                  <a:lnTo>
                    <a:pt x="2033" y="603"/>
                  </a:lnTo>
                  <a:lnTo>
                    <a:pt x="2020" y="628"/>
                  </a:lnTo>
                  <a:lnTo>
                    <a:pt x="2007" y="653"/>
                  </a:lnTo>
                  <a:lnTo>
                    <a:pt x="1997" y="678"/>
                  </a:lnTo>
                  <a:lnTo>
                    <a:pt x="1985" y="703"/>
                  </a:lnTo>
                  <a:lnTo>
                    <a:pt x="1965" y="755"/>
                  </a:lnTo>
                  <a:lnTo>
                    <a:pt x="1946" y="808"/>
                  </a:lnTo>
                  <a:lnTo>
                    <a:pt x="1911" y="915"/>
                  </a:lnTo>
                  <a:lnTo>
                    <a:pt x="1893" y="969"/>
                  </a:lnTo>
                  <a:lnTo>
                    <a:pt x="1873" y="1023"/>
                  </a:lnTo>
                  <a:lnTo>
                    <a:pt x="1873" y="1023"/>
                  </a:lnTo>
                  <a:lnTo>
                    <a:pt x="1858" y="1063"/>
                  </a:lnTo>
                  <a:lnTo>
                    <a:pt x="1841" y="1101"/>
                  </a:lnTo>
                  <a:lnTo>
                    <a:pt x="1809" y="1181"/>
                  </a:lnTo>
                  <a:lnTo>
                    <a:pt x="1809" y="1181"/>
                  </a:lnTo>
                  <a:lnTo>
                    <a:pt x="1778" y="1260"/>
                  </a:lnTo>
                  <a:lnTo>
                    <a:pt x="1746" y="1338"/>
                  </a:lnTo>
                  <a:lnTo>
                    <a:pt x="1746" y="1338"/>
                  </a:lnTo>
                  <a:lnTo>
                    <a:pt x="1742" y="1350"/>
                  </a:lnTo>
                  <a:lnTo>
                    <a:pt x="1738" y="1360"/>
                  </a:lnTo>
                  <a:lnTo>
                    <a:pt x="1731" y="1384"/>
                  </a:lnTo>
                  <a:lnTo>
                    <a:pt x="1725" y="1409"/>
                  </a:lnTo>
                  <a:lnTo>
                    <a:pt x="1718" y="1431"/>
                  </a:lnTo>
                  <a:lnTo>
                    <a:pt x="1718" y="1431"/>
                  </a:lnTo>
                  <a:lnTo>
                    <a:pt x="1713" y="1447"/>
                  </a:lnTo>
                  <a:lnTo>
                    <a:pt x="1705" y="1463"/>
                  </a:lnTo>
                  <a:lnTo>
                    <a:pt x="1691" y="1493"/>
                  </a:lnTo>
                  <a:lnTo>
                    <a:pt x="1683" y="1509"/>
                  </a:lnTo>
                  <a:lnTo>
                    <a:pt x="1678" y="1525"/>
                  </a:lnTo>
                  <a:lnTo>
                    <a:pt x="1673" y="1541"/>
                  </a:lnTo>
                  <a:lnTo>
                    <a:pt x="1672" y="1550"/>
                  </a:lnTo>
                  <a:lnTo>
                    <a:pt x="1671" y="1558"/>
                  </a:lnTo>
                  <a:lnTo>
                    <a:pt x="1671" y="1558"/>
                  </a:lnTo>
                  <a:lnTo>
                    <a:pt x="1667" y="1560"/>
                  </a:lnTo>
                  <a:lnTo>
                    <a:pt x="1665" y="1562"/>
                  </a:lnTo>
                  <a:lnTo>
                    <a:pt x="1663" y="1565"/>
                  </a:lnTo>
                  <a:lnTo>
                    <a:pt x="1661" y="1568"/>
                  </a:lnTo>
                  <a:lnTo>
                    <a:pt x="1659" y="1578"/>
                  </a:lnTo>
                  <a:lnTo>
                    <a:pt x="1657" y="1586"/>
                  </a:lnTo>
                  <a:lnTo>
                    <a:pt x="1657" y="1586"/>
                  </a:lnTo>
                  <a:lnTo>
                    <a:pt x="1643" y="1600"/>
                  </a:lnTo>
                  <a:lnTo>
                    <a:pt x="1631" y="1616"/>
                  </a:lnTo>
                  <a:lnTo>
                    <a:pt x="1631" y="1616"/>
                  </a:lnTo>
                  <a:lnTo>
                    <a:pt x="1608" y="1612"/>
                  </a:lnTo>
                  <a:lnTo>
                    <a:pt x="1583" y="1605"/>
                  </a:lnTo>
                  <a:lnTo>
                    <a:pt x="1557" y="1595"/>
                  </a:lnTo>
                  <a:lnTo>
                    <a:pt x="1529" y="1584"/>
                  </a:lnTo>
                  <a:lnTo>
                    <a:pt x="1472" y="1563"/>
                  </a:lnTo>
                  <a:lnTo>
                    <a:pt x="1444" y="1553"/>
                  </a:lnTo>
                  <a:lnTo>
                    <a:pt x="1417" y="1545"/>
                  </a:lnTo>
                  <a:lnTo>
                    <a:pt x="1417" y="1545"/>
                  </a:lnTo>
                  <a:lnTo>
                    <a:pt x="1395" y="1537"/>
                  </a:lnTo>
                  <a:lnTo>
                    <a:pt x="1373" y="1529"/>
                  </a:lnTo>
                  <a:lnTo>
                    <a:pt x="1351" y="1519"/>
                  </a:lnTo>
                  <a:lnTo>
                    <a:pt x="1330" y="1508"/>
                  </a:lnTo>
                  <a:lnTo>
                    <a:pt x="1289" y="1487"/>
                  </a:lnTo>
                  <a:lnTo>
                    <a:pt x="1268" y="1478"/>
                  </a:lnTo>
                  <a:lnTo>
                    <a:pt x="1246" y="1471"/>
                  </a:lnTo>
                  <a:lnTo>
                    <a:pt x="1246" y="1471"/>
                  </a:lnTo>
                  <a:lnTo>
                    <a:pt x="1252" y="1485"/>
                  </a:lnTo>
                  <a:lnTo>
                    <a:pt x="1255" y="1499"/>
                  </a:lnTo>
                  <a:lnTo>
                    <a:pt x="1257" y="1512"/>
                  </a:lnTo>
                  <a:lnTo>
                    <a:pt x="1258" y="1525"/>
                  </a:lnTo>
                  <a:lnTo>
                    <a:pt x="1261" y="1553"/>
                  </a:lnTo>
                  <a:lnTo>
                    <a:pt x="1263" y="1567"/>
                  </a:lnTo>
                  <a:lnTo>
                    <a:pt x="1265" y="1581"/>
                  </a:lnTo>
                  <a:lnTo>
                    <a:pt x="1265" y="1581"/>
                  </a:lnTo>
                  <a:lnTo>
                    <a:pt x="1276" y="1616"/>
                  </a:lnTo>
                  <a:lnTo>
                    <a:pt x="1281" y="1633"/>
                  </a:lnTo>
                  <a:lnTo>
                    <a:pt x="1283" y="1642"/>
                  </a:lnTo>
                  <a:lnTo>
                    <a:pt x="1284" y="1651"/>
                  </a:lnTo>
                  <a:lnTo>
                    <a:pt x="1284" y="1659"/>
                  </a:lnTo>
                  <a:lnTo>
                    <a:pt x="1284" y="1667"/>
                  </a:lnTo>
                  <a:lnTo>
                    <a:pt x="1281" y="1674"/>
                  </a:lnTo>
                  <a:lnTo>
                    <a:pt x="1278" y="1682"/>
                  </a:lnTo>
                  <a:lnTo>
                    <a:pt x="1274" y="1689"/>
                  </a:lnTo>
                  <a:lnTo>
                    <a:pt x="1269" y="1696"/>
                  </a:lnTo>
                  <a:lnTo>
                    <a:pt x="1261" y="1702"/>
                  </a:lnTo>
                  <a:lnTo>
                    <a:pt x="1253" y="1707"/>
                  </a:lnTo>
                  <a:lnTo>
                    <a:pt x="1253" y="1707"/>
                  </a:lnTo>
                  <a:lnTo>
                    <a:pt x="1241" y="1713"/>
                  </a:lnTo>
                  <a:lnTo>
                    <a:pt x="1228" y="1717"/>
                  </a:lnTo>
                  <a:lnTo>
                    <a:pt x="1213" y="1720"/>
                  </a:lnTo>
                  <a:lnTo>
                    <a:pt x="1197" y="1723"/>
                  </a:lnTo>
                  <a:lnTo>
                    <a:pt x="1162" y="1731"/>
                  </a:lnTo>
                  <a:lnTo>
                    <a:pt x="1143" y="1735"/>
                  </a:lnTo>
                  <a:lnTo>
                    <a:pt x="1125" y="1741"/>
                  </a:lnTo>
                  <a:lnTo>
                    <a:pt x="1125" y="1741"/>
                  </a:lnTo>
                  <a:lnTo>
                    <a:pt x="1114" y="1746"/>
                  </a:lnTo>
                  <a:lnTo>
                    <a:pt x="1105" y="1751"/>
                  </a:lnTo>
                  <a:lnTo>
                    <a:pt x="1095" y="1757"/>
                  </a:lnTo>
                  <a:lnTo>
                    <a:pt x="1087" y="1760"/>
                  </a:lnTo>
                  <a:lnTo>
                    <a:pt x="1087" y="1760"/>
                  </a:lnTo>
                  <a:lnTo>
                    <a:pt x="1059" y="1766"/>
                  </a:lnTo>
                  <a:lnTo>
                    <a:pt x="1034" y="1770"/>
                  </a:lnTo>
                  <a:lnTo>
                    <a:pt x="1034" y="1770"/>
                  </a:lnTo>
                  <a:lnTo>
                    <a:pt x="990" y="1781"/>
                  </a:lnTo>
                  <a:lnTo>
                    <a:pt x="950" y="1791"/>
                  </a:lnTo>
                  <a:lnTo>
                    <a:pt x="912" y="1802"/>
                  </a:lnTo>
                  <a:lnTo>
                    <a:pt x="880" y="1812"/>
                  </a:lnTo>
                  <a:lnTo>
                    <a:pt x="880" y="1812"/>
                  </a:lnTo>
                  <a:lnTo>
                    <a:pt x="877" y="1815"/>
                  </a:lnTo>
                  <a:lnTo>
                    <a:pt x="874" y="1818"/>
                  </a:lnTo>
                  <a:lnTo>
                    <a:pt x="870" y="1820"/>
                  </a:lnTo>
                  <a:lnTo>
                    <a:pt x="868" y="1823"/>
                  </a:lnTo>
                  <a:lnTo>
                    <a:pt x="868" y="1823"/>
                  </a:lnTo>
                  <a:lnTo>
                    <a:pt x="850" y="1829"/>
                  </a:lnTo>
                  <a:lnTo>
                    <a:pt x="831" y="1835"/>
                  </a:lnTo>
                  <a:lnTo>
                    <a:pt x="792" y="1843"/>
                  </a:lnTo>
                  <a:lnTo>
                    <a:pt x="755" y="1851"/>
                  </a:lnTo>
                  <a:lnTo>
                    <a:pt x="717" y="1859"/>
                  </a:lnTo>
                  <a:lnTo>
                    <a:pt x="717" y="1859"/>
                  </a:lnTo>
                  <a:lnTo>
                    <a:pt x="680" y="1869"/>
                  </a:lnTo>
                  <a:lnTo>
                    <a:pt x="646" y="1881"/>
                  </a:lnTo>
                  <a:lnTo>
                    <a:pt x="611" y="1891"/>
                  </a:lnTo>
                  <a:lnTo>
                    <a:pt x="577" y="1902"/>
                  </a:lnTo>
                  <a:lnTo>
                    <a:pt x="542" y="1911"/>
                  </a:lnTo>
                  <a:lnTo>
                    <a:pt x="523" y="1915"/>
                  </a:lnTo>
                  <a:lnTo>
                    <a:pt x="504" y="1918"/>
                  </a:lnTo>
                  <a:lnTo>
                    <a:pt x="485" y="1920"/>
                  </a:lnTo>
                  <a:lnTo>
                    <a:pt x="465" y="1923"/>
                  </a:lnTo>
                  <a:lnTo>
                    <a:pt x="443" y="1923"/>
                  </a:lnTo>
                  <a:lnTo>
                    <a:pt x="422" y="1923"/>
                  </a:lnTo>
                  <a:lnTo>
                    <a:pt x="422" y="1923"/>
                  </a:lnTo>
                  <a:lnTo>
                    <a:pt x="420" y="1929"/>
                  </a:lnTo>
                  <a:lnTo>
                    <a:pt x="416" y="1933"/>
                  </a:lnTo>
                  <a:lnTo>
                    <a:pt x="408" y="1942"/>
                  </a:lnTo>
                  <a:lnTo>
                    <a:pt x="408" y="1942"/>
                  </a:lnTo>
                  <a:lnTo>
                    <a:pt x="396" y="1935"/>
                  </a:lnTo>
                  <a:lnTo>
                    <a:pt x="392" y="1932"/>
                  </a:lnTo>
                  <a:lnTo>
                    <a:pt x="390" y="1929"/>
                  </a:lnTo>
                  <a:lnTo>
                    <a:pt x="387" y="1921"/>
                  </a:lnTo>
                  <a:lnTo>
                    <a:pt x="383" y="1909"/>
                  </a:lnTo>
                  <a:lnTo>
                    <a:pt x="383" y="1909"/>
                  </a:lnTo>
                  <a:close/>
                  <a:moveTo>
                    <a:pt x="1680" y="1473"/>
                  </a:moveTo>
                  <a:lnTo>
                    <a:pt x="1680" y="1473"/>
                  </a:lnTo>
                  <a:lnTo>
                    <a:pt x="1693" y="1430"/>
                  </a:lnTo>
                  <a:lnTo>
                    <a:pt x="1707" y="1389"/>
                  </a:lnTo>
                  <a:lnTo>
                    <a:pt x="1722" y="1349"/>
                  </a:lnTo>
                  <a:lnTo>
                    <a:pt x="1737" y="1310"/>
                  </a:lnTo>
                  <a:lnTo>
                    <a:pt x="1769" y="1232"/>
                  </a:lnTo>
                  <a:lnTo>
                    <a:pt x="1784" y="1192"/>
                  </a:lnTo>
                  <a:lnTo>
                    <a:pt x="1799" y="1153"/>
                  </a:lnTo>
                  <a:lnTo>
                    <a:pt x="1799" y="1153"/>
                  </a:lnTo>
                  <a:lnTo>
                    <a:pt x="1816" y="1103"/>
                  </a:lnTo>
                  <a:lnTo>
                    <a:pt x="1832" y="1053"/>
                  </a:lnTo>
                  <a:lnTo>
                    <a:pt x="1848" y="1002"/>
                  </a:lnTo>
                  <a:lnTo>
                    <a:pt x="1865" y="951"/>
                  </a:lnTo>
                  <a:lnTo>
                    <a:pt x="1865" y="951"/>
                  </a:lnTo>
                  <a:lnTo>
                    <a:pt x="1871" y="933"/>
                  </a:lnTo>
                  <a:lnTo>
                    <a:pt x="1879" y="916"/>
                  </a:lnTo>
                  <a:lnTo>
                    <a:pt x="1894" y="881"/>
                  </a:lnTo>
                  <a:lnTo>
                    <a:pt x="1901" y="863"/>
                  </a:lnTo>
                  <a:lnTo>
                    <a:pt x="1908" y="845"/>
                  </a:lnTo>
                  <a:lnTo>
                    <a:pt x="1913" y="827"/>
                  </a:lnTo>
                  <a:lnTo>
                    <a:pt x="1917" y="808"/>
                  </a:lnTo>
                  <a:lnTo>
                    <a:pt x="1917" y="808"/>
                  </a:lnTo>
                  <a:lnTo>
                    <a:pt x="1925" y="796"/>
                  </a:lnTo>
                  <a:lnTo>
                    <a:pt x="1931" y="784"/>
                  </a:lnTo>
                  <a:lnTo>
                    <a:pt x="1937" y="773"/>
                  </a:lnTo>
                  <a:lnTo>
                    <a:pt x="1941" y="759"/>
                  </a:lnTo>
                  <a:lnTo>
                    <a:pt x="1950" y="732"/>
                  </a:lnTo>
                  <a:lnTo>
                    <a:pt x="1954" y="717"/>
                  </a:lnTo>
                  <a:lnTo>
                    <a:pt x="1958" y="703"/>
                  </a:lnTo>
                  <a:lnTo>
                    <a:pt x="1958" y="703"/>
                  </a:lnTo>
                  <a:lnTo>
                    <a:pt x="1968" y="679"/>
                  </a:lnTo>
                  <a:lnTo>
                    <a:pt x="1979" y="655"/>
                  </a:lnTo>
                  <a:lnTo>
                    <a:pt x="2002" y="607"/>
                  </a:lnTo>
                  <a:lnTo>
                    <a:pt x="2027" y="560"/>
                  </a:lnTo>
                  <a:lnTo>
                    <a:pt x="2049" y="516"/>
                  </a:lnTo>
                  <a:lnTo>
                    <a:pt x="2049" y="516"/>
                  </a:lnTo>
                  <a:lnTo>
                    <a:pt x="2057" y="501"/>
                  </a:lnTo>
                  <a:lnTo>
                    <a:pt x="2063" y="482"/>
                  </a:lnTo>
                  <a:lnTo>
                    <a:pt x="2070" y="462"/>
                  </a:lnTo>
                  <a:lnTo>
                    <a:pt x="2074" y="441"/>
                  </a:lnTo>
                  <a:lnTo>
                    <a:pt x="2078" y="419"/>
                  </a:lnTo>
                  <a:lnTo>
                    <a:pt x="2080" y="400"/>
                  </a:lnTo>
                  <a:lnTo>
                    <a:pt x="2080" y="390"/>
                  </a:lnTo>
                  <a:lnTo>
                    <a:pt x="2080" y="383"/>
                  </a:lnTo>
                  <a:lnTo>
                    <a:pt x="2079" y="375"/>
                  </a:lnTo>
                  <a:lnTo>
                    <a:pt x="2077" y="369"/>
                  </a:lnTo>
                  <a:lnTo>
                    <a:pt x="2077" y="369"/>
                  </a:lnTo>
                  <a:lnTo>
                    <a:pt x="2050" y="356"/>
                  </a:lnTo>
                  <a:lnTo>
                    <a:pt x="2041" y="350"/>
                  </a:lnTo>
                  <a:lnTo>
                    <a:pt x="2036" y="345"/>
                  </a:lnTo>
                  <a:lnTo>
                    <a:pt x="2033" y="341"/>
                  </a:lnTo>
                  <a:lnTo>
                    <a:pt x="2033" y="341"/>
                  </a:lnTo>
                  <a:lnTo>
                    <a:pt x="2029" y="342"/>
                  </a:lnTo>
                  <a:lnTo>
                    <a:pt x="2027" y="343"/>
                  </a:lnTo>
                  <a:lnTo>
                    <a:pt x="2022" y="341"/>
                  </a:lnTo>
                  <a:lnTo>
                    <a:pt x="2018" y="340"/>
                  </a:lnTo>
                  <a:lnTo>
                    <a:pt x="2015" y="340"/>
                  </a:lnTo>
                  <a:lnTo>
                    <a:pt x="2011" y="341"/>
                  </a:lnTo>
                  <a:lnTo>
                    <a:pt x="2011" y="341"/>
                  </a:lnTo>
                  <a:lnTo>
                    <a:pt x="1995" y="331"/>
                  </a:lnTo>
                  <a:lnTo>
                    <a:pt x="1977" y="324"/>
                  </a:lnTo>
                  <a:lnTo>
                    <a:pt x="1941" y="308"/>
                  </a:lnTo>
                  <a:lnTo>
                    <a:pt x="1923" y="300"/>
                  </a:lnTo>
                  <a:lnTo>
                    <a:pt x="1905" y="292"/>
                  </a:lnTo>
                  <a:lnTo>
                    <a:pt x="1889" y="281"/>
                  </a:lnTo>
                  <a:lnTo>
                    <a:pt x="1880" y="276"/>
                  </a:lnTo>
                  <a:lnTo>
                    <a:pt x="1873" y="269"/>
                  </a:lnTo>
                  <a:lnTo>
                    <a:pt x="1873" y="269"/>
                  </a:lnTo>
                  <a:lnTo>
                    <a:pt x="1835" y="256"/>
                  </a:lnTo>
                  <a:lnTo>
                    <a:pt x="1797" y="242"/>
                  </a:lnTo>
                  <a:lnTo>
                    <a:pt x="1758" y="224"/>
                  </a:lnTo>
                  <a:lnTo>
                    <a:pt x="1719" y="207"/>
                  </a:lnTo>
                  <a:lnTo>
                    <a:pt x="1680" y="190"/>
                  </a:lnTo>
                  <a:lnTo>
                    <a:pt x="1641" y="173"/>
                  </a:lnTo>
                  <a:lnTo>
                    <a:pt x="1603" y="158"/>
                  </a:lnTo>
                  <a:lnTo>
                    <a:pt x="1564" y="145"/>
                  </a:lnTo>
                  <a:lnTo>
                    <a:pt x="1564" y="145"/>
                  </a:lnTo>
                  <a:lnTo>
                    <a:pt x="1547" y="139"/>
                  </a:lnTo>
                  <a:lnTo>
                    <a:pt x="1529" y="131"/>
                  </a:lnTo>
                  <a:lnTo>
                    <a:pt x="1492" y="119"/>
                  </a:lnTo>
                  <a:lnTo>
                    <a:pt x="1416" y="98"/>
                  </a:lnTo>
                  <a:lnTo>
                    <a:pt x="1380" y="86"/>
                  </a:lnTo>
                  <a:lnTo>
                    <a:pt x="1362" y="80"/>
                  </a:lnTo>
                  <a:lnTo>
                    <a:pt x="1344" y="73"/>
                  </a:lnTo>
                  <a:lnTo>
                    <a:pt x="1326" y="66"/>
                  </a:lnTo>
                  <a:lnTo>
                    <a:pt x="1309" y="57"/>
                  </a:lnTo>
                  <a:lnTo>
                    <a:pt x="1292" y="48"/>
                  </a:lnTo>
                  <a:lnTo>
                    <a:pt x="1277" y="38"/>
                  </a:lnTo>
                  <a:lnTo>
                    <a:pt x="1277" y="38"/>
                  </a:lnTo>
                  <a:lnTo>
                    <a:pt x="1271" y="39"/>
                  </a:lnTo>
                  <a:lnTo>
                    <a:pt x="1267" y="41"/>
                  </a:lnTo>
                  <a:lnTo>
                    <a:pt x="1263" y="44"/>
                  </a:lnTo>
                  <a:lnTo>
                    <a:pt x="1260" y="49"/>
                  </a:lnTo>
                  <a:lnTo>
                    <a:pt x="1256" y="58"/>
                  </a:lnTo>
                  <a:lnTo>
                    <a:pt x="1253" y="68"/>
                  </a:lnTo>
                  <a:lnTo>
                    <a:pt x="1253" y="68"/>
                  </a:lnTo>
                  <a:lnTo>
                    <a:pt x="1245" y="85"/>
                  </a:lnTo>
                  <a:lnTo>
                    <a:pt x="1239" y="102"/>
                  </a:lnTo>
                  <a:lnTo>
                    <a:pt x="1226" y="138"/>
                  </a:lnTo>
                  <a:lnTo>
                    <a:pt x="1214" y="174"/>
                  </a:lnTo>
                  <a:lnTo>
                    <a:pt x="1200" y="212"/>
                  </a:lnTo>
                  <a:lnTo>
                    <a:pt x="1200" y="212"/>
                  </a:lnTo>
                  <a:lnTo>
                    <a:pt x="1188" y="242"/>
                  </a:lnTo>
                  <a:lnTo>
                    <a:pt x="1179" y="270"/>
                  </a:lnTo>
                  <a:lnTo>
                    <a:pt x="1161" y="327"/>
                  </a:lnTo>
                  <a:lnTo>
                    <a:pt x="1152" y="355"/>
                  </a:lnTo>
                  <a:lnTo>
                    <a:pt x="1143" y="382"/>
                  </a:lnTo>
                  <a:lnTo>
                    <a:pt x="1134" y="407"/>
                  </a:lnTo>
                  <a:lnTo>
                    <a:pt x="1122" y="432"/>
                  </a:lnTo>
                  <a:lnTo>
                    <a:pt x="1122" y="432"/>
                  </a:lnTo>
                  <a:lnTo>
                    <a:pt x="1122" y="455"/>
                  </a:lnTo>
                  <a:lnTo>
                    <a:pt x="1122" y="455"/>
                  </a:lnTo>
                  <a:lnTo>
                    <a:pt x="1109" y="483"/>
                  </a:lnTo>
                  <a:lnTo>
                    <a:pt x="1098" y="512"/>
                  </a:lnTo>
                  <a:lnTo>
                    <a:pt x="1088" y="540"/>
                  </a:lnTo>
                  <a:lnTo>
                    <a:pt x="1079" y="569"/>
                  </a:lnTo>
                  <a:lnTo>
                    <a:pt x="1061" y="626"/>
                  </a:lnTo>
                  <a:lnTo>
                    <a:pt x="1051" y="655"/>
                  </a:lnTo>
                  <a:lnTo>
                    <a:pt x="1040" y="684"/>
                  </a:lnTo>
                  <a:lnTo>
                    <a:pt x="1040" y="684"/>
                  </a:lnTo>
                  <a:lnTo>
                    <a:pt x="1045" y="697"/>
                  </a:lnTo>
                  <a:lnTo>
                    <a:pt x="1049" y="709"/>
                  </a:lnTo>
                  <a:lnTo>
                    <a:pt x="1056" y="736"/>
                  </a:lnTo>
                  <a:lnTo>
                    <a:pt x="1063" y="764"/>
                  </a:lnTo>
                  <a:lnTo>
                    <a:pt x="1067" y="777"/>
                  </a:lnTo>
                  <a:lnTo>
                    <a:pt x="1073" y="789"/>
                  </a:lnTo>
                  <a:lnTo>
                    <a:pt x="1073" y="789"/>
                  </a:lnTo>
                  <a:lnTo>
                    <a:pt x="1090" y="735"/>
                  </a:lnTo>
                  <a:lnTo>
                    <a:pt x="1109" y="683"/>
                  </a:lnTo>
                  <a:lnTo>
                    <a:pt x="1150" y="578"/>
                  </a:lnTo>
                  <a:lnTo>
                    <a:pt x="1170" y="526"/>
                  </a:lnTo>
                  <a:lnTo>
                    <a:pt x="1189" y="474"/>
                  </a:lnTo>
                  <a:lnTo>
                    <a:pt x="1207" y="422"/>
                  </a:lnTo>
                  <a:lnTo>
                    <a:pt x="1214" y="396"/>
                  </a:lnTo>
                  <a:lnTo>
                    <a:pt x="1222" y="369"/>
                  </a:lnTo>
                  <a:lnTo>
                    <a:pt x="1222" y="369"/>
                  </a:lnTo>
                  <a:lnTo>
                    <a:pt x="1228" y="357"/>
                  </a:lnTo>
                  <a:lnTo>
                    <a:pt x="1233" y="344"/>
                  </a:lnTo>
                  <a:lnTo>
                    <a:pt x="1239" y="329"/>
                  </a:lnTo>
                  <a:lnTo>
                    <a:pt x="1243" y="315"/>
                  </a:lnTo>
                  <a:lnTo>
                    <a:pt x="1250" y="284"/>
                  </a:lnTo>
                  <a:lnTo>
                    <a:pt x="1256" y="268"/>
                  </a:lnTo>
                  <a:lnTo>
                    <a:pt x="1260" y="253"/>
                  </a:lnTo>
                  <a:lnTo>
                    <a:pt x="1260" y="253"/>
                  </a:lnTo>
                  <a:lnTo>
                    <a:pt x="1261" y="251"/>
                  </a:lnTo>
                  <a:lnTo>
                    <a:pt x="1262" y="251"/>
                  </a:lnTo>
                  <a:lnTo>
                    <a:pt x="1265" y="250"/>
                  </a:lnTo>
                  <a:lnTo>
                    <a:pt x="1269" y="249"/>
                  </a:lnTo>
                  <a:lnTo>
                    <a:pt x="1271" y="249"/>
                  </a:lnTo>
                  <a:lnTo>
                    <a:pt x="1272" y="248"/>
                  </a:lnTo>
                  <a:lnTo>
                    <a:pt x="1272" y="248"/>
                  </a:lnTo>
                  <a:lnTo>
                    <a:pt x="1273" y="234"/>
                  </a:lnTo>
                  <a:lnTo>
                    <a:pt x="1276" y="221"/>
                  </a:lnTo>
                  <a:lnTo>
                    <a:pt x="1280" y="209"/>
                  </a:lnTo>
                  <a:lnTo>
                    <a:pt x="1286" y="198"/>
                  </a:lnTo>
                  <a:lnTo>
                    <a:pt x="1290" y="186"/>
                  </a:lnTo>
                  <a:lnTo>
                    <a:pt x="1294" y="174"/>
                  </a:lnTo>
                  <a:lnTo>
                    <a:pt x="1298" y="161"/>
                  </a:lnTo>
                  <a:lnTo>
                    <a:pt x="1299" y="148"/>
                  </a:lnTo>
                  <a:lnTo>
                    <a:pt x="1299" y="148"/>
                  </a:lnTo>
                  <a:lnTo>
                    <a:pt x="1306" y="149"/>
                  </a:lnTo>
                  <a:lnTo>
                    <a:pt x="1310" y="147"/>
                  </a:lnTo>
                  <a:lnTo>
                    <a:pt x="1314" y="145"/>
                  </a:lnTo>
                  <a:lnTo>
                    <a:pt x="1315" y="141"/>
                  </a:lnTo>
                  <a:lnTo>
                    <a:pt x="1317" y="137"/>
                  </a:lnTo>
                  <a:lnTo>
                    <a:pt x="1319" y="133"/>
                  </a:lnTo>
                  <a:lnTo>
                    <a:pt x="1322" y="130"/>
                  </a:lnTo>
                  <a:lnTo>
                    <a:pt x="1326" y="129"/>
                  </a:lnTo>
                  <a:lnTo>
                    <a:pt x="1326" y="129"/>
                  </a:lnTo>
                  <a:lnTo>
                    <a:pt x="1366" y="148"/>
                  </a:lnTo>
                  <a:lnTo>
                    <a:pt x="1407" y="165"/>
                  </a:lnTo>
                  <a:lnTo>
                    <a:pt x="1449" y="183"/>
                  </a:lnTo>
                  <a:lnTo>
                    <a:pt x="1489" y="198"/>
                  </a:lnTo>
                  <a:lnTo>
                    <a:pt x="1489" y="198"/>
                  </a:lnTo>
                  <a:lnTo>
                    <a:pt x="1589" y="232"/>
                  </a:lnTo>
                  <a:lnTo>
                    <a:pt x="1638" y="249"/>
                  </a:lnTo>
                  <a:lnTo>
                    <a:pt x="1685" y="267"/>
                  </a:lnTo>
                  <a:lnTo>
                    <a:pt x="1685" y="267"/>
                  </a:lnTo>
                  <a:lnTo>
                    <a:pt x="1694" y="271"/>
                  </a:lnTo>
                  <a:lnTo>
                    <a:pt x="1700" y="277"/>
                  </a:lnTo>
                  <a:lnTo>
                    <a:pt x="1708" y="282"/>
                  </a:lnTo>
                  <a:lnTo>
                    <a:pt x="1716" y="286"/>
                  </a:lnTo>
                  <a:lnTo>
                    <a:pt x="1716" y="286"/>
                  </a:lnTo>
                  <a:lnTo>
                    <a:pt x="1725" y="290"/>
                  </a:lnTo>
                  <a:lnTo>
                    <a:pt x="1733" y="292"/>
                  </a:lnTo>
                  <a:lnTo>
                    <a:pt x="1753" y="295"/>
                  </a:lnTo>
                  <a:lnTo>
                    <a:pt x="1772" y="298"/>
                  </a:lnTo>
                  <a:lnTo>
                    <a:pt x="1782" y="300"/>
                  </a:lnTo>
                  <a:lnTo>
                    <a:pt x="1790" y="303"/>
                  </a:lnTo>
                  <a:lnTo>
                    <a:pt x="1790" y="303"/>
                  </a:lnTo>
                  <a:lnTo>
                    <a:pt x="1794" y="306"/>
                  </a:lnTo>
                  <a:lnTo>
                    <a:pt x="1799" y="310"/>
                  </a:lnTo>
                  <a:lnTo>
                    <a:pt x="1803" y="313"/>
                  </a:lnTo>
                  <a:lnTo>
                    <a:pt x="1807" y="316"/>
                  </a:lnTo>
                  <a:lnTo>
                    <a:pt x="1807" y="316"/>
                  </a:lnTo>
                  <a:lnTo>
                    <a:pt x="1817" y="321"/>
                  </a:lnTo>
                  <a:lnTo>
                    <a:pt x="1826" y="323"/>
                  </a:lnTo>
                  <a:lnTo>
                    <a:pt x="1845" y="327"/>
                  </a:lnTo>
                  <a:lnTo>
                    <a:pt x="1862" y="330"/>
                  </a:lnTo>
                  <a:lnTo>
                    <a:pt x="1870" y="333"/>
                  </a:lnTo>
                  <a:lnTo>
                    <a:pt x="1879" y="336"/>
                  </a:lnTo>
                  <a:lnTo>
                    <a:pt x="1879" y="336"/>
                  </a:lnTo>
                  <a:lnTo>
                    <a:pt x="1880" y="341"/>
                  </a:lnTo>
                  <a:lnTo>
                    <a:pt x="1882" y="344"/>
                  </a:lnTo>
                  <a:lnTo>
                    <a:pt x="1886" y="346"/>
                  </a:lnTo>
                  <a:lnTo>
                    <a:pt x="1892" y="348"/>
                  </a:lnTo>
                  <a:lnTo>
                    <a:pt x="1896" y="350"/>
                  </a:lnTo>
                  <a:lnTo>
                    <a:pt x="1900" y="352"/>
                  </a:lnTo>
                  <a:lnTo>
                    <a:pt x="1904" y="354"/>
                  </a:lnTo>
                  <a:lnTo>
                    <a:pt x="1906" y="358"/>
                  </a:lnTo>
                  <a:lnTo>
                    <a:pt x="1906" y="358"/>
                  </a:lnTo>
                  <a:lnTo>
                    <a:pt x="1923" y="360"/>
                  </a:lnTo>
                  <a:lnTo>
                    <a:pt x="1939" y="365"/>
                  </a:lnTo>
                  <a:lnTo>
                    <a:pt x="1954" y="370"/>
                  </a:lnTo>
                  <a:lnTo>
                    <a:pt x="1969" y="376"/>
                  </a:lnTo>
                  <a:lnTo>
                    <a:pt x="2000" y="391"/>
                  </a:lnTo>
                  <a:lnTo>
                    <a:pt x="2016" y="397"/>
                  </a:lnTo>
                  <a:lnTo>
                    <a:pt x="2033" y="402"/>
                  </a:lnTo>
                  <a:lnTo>
                    <a:pt x="2033" y="402"/>
                  </a:lnTo>
                  <a:lnTo>
                    <a:pt x="2034" y="405"/>
                  </a:lnTo>
                  <a:lnTo>
                    <a:pt x="2036" y="409"/>
                  </a:lnTo>
                  <a:lnTo>
                    <a:pt x="2042" y="413"/>
                  </a:lnTo>
                  <a:lnTo>
                    <a:pt x="2046" y="418"/>
                  </a:lnTo>
                  <a:lnTo>
                    <a:pt x="2048" y="420"/>
                  </a:lnTo>
                  <a:lnTo>
                    <a:pt x="2049" y="425"/>
                  </a:lnTo>
                  <a:lnTo>
                    <a:pt x="2049" y="425"/>
                  </a:lnTo>
                  <a:lnTo>
                    <a:pt x="2038" y="447"/>
                  </a:lnTo>
                  <a:lnTo>
                    <a:pt x="2029" y="470"/>
                  </a:lnTo>
                  <a:lnTo>
                    <a:pt x="2011" y="516"/>
                  </a:lnTo>
                  <a:lnTo>
                    <a:pt x="2011" y="516"/>
                  </a:lnTo>
                  <a:lnTo>
                    <a:pt x="1983" y="579"/>
                  </a:lnTo>
                  <a:lnTo>
                    <a:pt x="1954" y="644"/>
                  </a:lnTo>
                  <a:lnTo>
                    <a:pt x="1926" y="710"/>
                  </a:lnTo>
                  <a:lnTo>
                    <a:pt x="1913" y="743"/>
                  </a:lnTo>
                  <a:lnTo>
                    <a:pt x="1900" y="775"/>
                  </a:lnTo>
                  <a:lnTo>
                    <a:pt x="1900" y="775"/>
                  </a:lnTo>
                  <a:lnTo>
                    <a:pt x="1886" y="811"/>
                  </a:lnTo>
                  <a:lnTo>
                    <a:pt x="1871" y="844"/>
                  </a:lnTo>
                  <a:lnTo>
                    <a:pt x="1856" y="876"/>
                  </a:lnTo>
                  <a:lnTo>
                    <a:pt x="1843" y="910"/>
                  </a:lnTo>
                  <a:lnTo>
                    <a:pt x="1843" y="910"/>
                  </a:lnTo>
                  <a:lnTo>
                    <a:pt x="1838" y="926"/>
                  </a:lnTo>
                  <a:lnTo>
                    <a:pt x="1834" y="942"/>
                  </a:lnTo>
                  <a:lnTo>
                    <a:pt x="1829" y="958"/>
                  </a:lnTo>
                  <a:lnTo>
                    <a:pt x="1823" y="974"/>
                  </a:lnTo>
                  <a:lnTo>
                    <a:pt x="1823" y="974"/>
                  </a:lnTo>
                  <a:lnTo>
                    <a:pt x="1819" y="984"/>
                  </a:lnTo>
                  <a:lnTo>
                    <a:pt x="1814" y="992"/>
                  </a:lnTo>
                  <a:lnTo>
                    <a:pt x="1803" y="1010"/>
                  </a:lnTo>
                  <a:lnTo>
                    <a:pt x="1791" y="1030"/>
                  </a:lnTo>
                  <a:lnTo>
                    <a:pt x="1786" y="1038"/>
                  </a:lnTo>
                  <a:lnTo>
                    <a:pt x="1782" y="1048"/>
                  </a:lnTo>
                  <a:lnTo>
                    <a:pt x="1782" y="1048"/>
                  </a:lnTo>
                  <a:lnTo>
                    <a:pt x="1778" y="1057"/>
                  </a:lnTo>
                  <a:lnTo>
                    <a:pt x="1777" y="1065"/>
                  </a:lnTo>
                  <a:lnTo>
                    <a:pt x="1776" y="1071"/>
                  </a:lnTo>
                  <a:lnTo>
                    <a:pt x="1774" y="1079"/>
                  </a:lnTo>
                  <a:lnTo>
                    <a:pt x="1774" y="1079"/>
                  </a:lnTo>
                  <a:lnTo>
                    <a:pt x="1768" y="1094"/>
                  </a:lnTo>
                  <a:lnTo>
                    <a:pt x="1762" y="1109"/>
                  </a:lnTo>
                  <a:lnTo>
                    <a:pt x="1754" y="1139"/>
                  </a:lnTo>
                  <a:lnTo>
                    <a:pt x="1746" y="1170"/>
                  </a:lnTo>
                  <a:lnTo>
                    <a:pt x="1738" y="1203"/>
                  </a:lnTo>
                  <a:lnTo>
                    <a:pt x="1738" y="1203"/>
                  </a:lnTo>
                  <a:lnTo>
                    <a:pt x="1734" y="1214"/>
                  </a:lnTo>
                  <a:lnTo>
                    <a:pt x="1730" y="1224"/>
                  </a:lnTo>
                  <a:lnTo>
                    <a:pt x="1720" y="1247"/>
                  </a:lnTo>
                  <a:lnTo>
                    <a:pt x="1711" y="1268"/>
                  </a:lnTo>
                  <a:lnTo>
                    <a:pt x="1702" y="1291"/>
                  </a:lnTo>
                  <a:lnTo>
                    <a:pt x="1702" y="1291"/>
                  </a:lnTo>
                  <a:lnTo>
                    <a:pt x="1700" y="1299"/>
                  </a:lnTo>
                  <a:lnTo>
                    <a:pt x="1699" y="1309"/>
                  </a:lnTo>
                  <a:lnTo>
                    <a:pt x="1698" y="1318"/>
                  </a:lnTo>
                  <a:lnTo>
                    <a:pt x="1696" y="1327"/>
                  </a:lnTo>
                  <a:lnTo>
                    <a:pt x="1696" y="1327"/>
                  </a:lnTo>
                  <a:lnTo>
                    <a:pt x="1689" y="1345"/>
                  </a:lnTo>
                  <a:lnTo>
                    <a:pt x="1682" y="1365"/>
                  </a:lnTo>
                  <a:lnTo>
                    <a:pt x="1666" y="1402"/>
                  </a:lnTo>
                  <a:lnTo>
                    <a:pt x="1658" y="1421"/>
                  </a:lnTo>
                  <a:lnTo>
                    <a:pt x="1652" y="1441"/>
                  </a:lnTo>
                  <a:lnTo>
                    <a:pt x="1648" y="1461"/>
                  </a:lnTo>
                  <a:lnTo>
                    <a:pt x="1644" y="1481"/>
                  </a:lnTo>
                  <a:lnTo>
                    <a:pt x="1644" y="1481"/>
                  </a:lnTo>
                  <a:lnTo>
                    <a:pt x="1633" y="1493"/>
                  </a:lnTo>
                  <a:lnTo>
                    <a:pt x="1622" y="1506"/>
                  </a:lnTo>
                  <a:lnTo>
                    <a:pt x="1622" y="1506"/>
                  </a:lnTo>
                  <a:lnTo>
                    <a:pt x="1607" y="1509"/>
                  </a:lnTo>
                  <a:lnTo>
                    <a:pt x="1594" y="1515"/>
                  </a:lnTo>
                  <a:lnTo>
                    <a:pt x="1594" y="1515"/>
                  </a:lnTo>
                  <a:lnTo>
                    <a:pt x="1551" y="1502"/>
                  </a:lnTo>
                  <a:lnTo>
                    <a:pt x="1510" y="1489"/>
                  </a:lnTo>
                  <a:lnTo>
                    <a:pt x="1469" y="1475"/>
                  </a:lnTo>
                  <a:lnTo>
                    <a:pt x="1428" y="1460"/>
                  </a:lnTo>
                  <a:lnTo>
                    <a:pt x="1386" y="1444"/>
                  </a:lnTo>
                  <a:lnTo>
                    <a:pt x="1345" y="1428"/>
                  </a:lnTo>
                  <a:lnTo>
                    <a:pt x="1260" y="1393"/>
                  </a:lnTo>
                  <a:lnTo>
                    <a:pt x="1260" y="1393"/>
                  </a:lnTo>
                  <a:lnTo>
                    <a:pt x="1256" y="1390"/>
                  </a:lnTo>
                  <a:lnTo>
                    <a:pt x="1252" y="1387"/>
                  </a:lnTo>
                  <a:lnTo>
                    <a:pt x="1243" y="1382"/>
                  </a:lnTo>
                  <a:lnTo>
                    <a:pt x="1238" y="1380"/>
                  </a:lnTo>
                  <a:lnTo>
                    <a:pt x="1233" y="1378"/>
                  </a:lnTo>
                  <a:lnTo>
                    <a:pt x="1228" y="1378"/>
                  </a:lnTo>
                  <a:lnTo>
                    <a:pt x="1222" y="1379"/>
                  </a:lnTo>
                  <a:lnTo>
                    <a:pt x="1222" y="1379"/>
                  </a:lnTo>
                  <a:lnTo>
                    <a:pt x="1227" y="1397"/>
                  </a:lnTo>
                  <a:lnTo>
                    <a:pt x="1231" y="1415"/>
                  </a:lnTo>
                  <a:lnTo>
                    <a:pt x="1237" y="1432"/>
                  </a:lnTo>
                  <a:lnTo>
                    <a:pt x="1241" y="1450"/>
                  </a:lnTo>
                  <a:lnTo>
                    <a:pt x="1241" y="1450"/>
                  </a:lnTo>
                  <a:lnTo>
                    <a:pt x="1262" y="1455"/>
                  </a:lnTo>
                  <a:lnTo>
                    <a:pt x="1281" y="1460"/>
                  </a:lnTo>
                  <a:lnTo>
                    <a:pt x="1302" y="1467"/>
                  </a:lnTo>
                  <a:lnTo>
                    <a:pt x="1320" y="1476"/>
                  </a:lnTo>
                  <a:lnTo>
                    <a:pt x="1358" y="1495"/>
                  </a:lnTo>
                  <a:lnTo>
                    <a:pt x="1396" y="1515"/>
                  </a:lnTo>
                  <a:lnTo>
                    <a:pt x="1396" y="1515"/>
                  </a:lnTo>
                  <a:lnTo>
                    <a:pt x="1411" y="1521"/>
                  </a:lnTo>
                  <a:lnTo>
                    <a:pt x="1428" y="1527"/>
                  </a:lnTo>
                  <a:lnTo>
                    <a:pt x="1445" y="1533"/>
                  </a:lnTo>
                  <a:lnTo>
                    <a:pt x="1464" y="1537"/>
                  </a:lnTo>
                  <a:lnTo>
                    <a:pt x="1500" y="1546"/>
                  </a:lnTo>
                  <a:lnTo>
                    <a:pt x="1536" y="1555"/>
                  </a:lnTo>
                  <a:lnTo>
                    <a:pt x="1536" y="1555"/>
                  </a:lnTo>
                  <a:lnTo>
                    <a:pt x="1555" y="1568"/>
                  </a:lnTo>
                  <a:lnTo>
                    <a:pt x="1566" y="1575"/>
                  </a:lnTo>
                  <a:lnTo>
                    <a:pt x="1578" y="1580"/>
                  </a:lnTo>
                  <a:lnTo>
                    <a:pt x="1591" y="1584"/>
                  </a:lnTo>
                  <a:lnTo>
                    <a:pt x="1605" y="1587"/>
                  </a:lnTo>
                  <a:lnTo>
                    <a:pt x="1611" y="1587"/>
                  </a:lnTo>
                  <a:lnTo>
                    <a:pt x="1619" y="1586"/>
                  </a:lnTo>
                  <a:lnTo>
                    <a:pt x="1625" y="1585"/>
                  </a:lnTo>
                  <a:lnTo>
                    <a:pt x="1633" y="1583"/>
                  </a:lnTo>
                  <a:lnTo>
                    <a:pt x="1633" y="1583"/>
                  </a:lnTo>
                  <a:lnTo>
                    <a:pt x="1640" y="1556"/>
                  </a:lnTo>
                  <a:lnTo>
                    <a:pt x="1643" y="1542"/>
                  </a:lnTo>
                  <a:lnTo>
                    <a:pt x="1648" y="1529"/>
                  </a:lnTo>
                  <a:lnTo>
                    <a:pt x="1654" y="1515"/>
                  </a:lnTo>
                  <a:lnTo>
                    <a:pt x="1661" y="1501"/>
                  </a:lnTo>
                  <a:lnTo>
                    <a:pt x="1669" y="1487"/>
                  </a:lnTo>
                  <a:lnTo>
                    <a:pt x="1680" y="1473"/>
                  </a:lnTo>
                  <a:lnTo>
                    <a:pt x="1680" y="1473"/>
                  </a:lnTo>
                  <a:close/>
                  <a:moveTo>
                    <a:pt x="1619" y="1434"/>
                  </a:moveTo>
                  <a:lnTo>
                    <a:pt x="1619" y="1434"/>
                  </a:lnTo>
                  <a:lnTo>
                    <a:pt x="1629" y="1410"/>
                  </a:lnTo>
                  <a:lnTo>
                    <a:pt x="1640" y="1384"/>
                  </a:lnTo>
                  <a:lnTo>
                    <a:pt x="1650" y="1358"/>
                  </a:lnTo>
                  <a:lnTo>
                    <a:pt x="1658" y="1332"/>
                  </a:lnTo>
                  <a:lnTo>
                    <a:pt x="1676" y="1278"/>
                  </a:lnTo>
                  <a:lnTo>
                    <a:pt x="1691" y="1222"/>
                  </a:lnTo>
                  <a:lnTo>
                    <a:pt x="1691" y="1222"/>
                  </a:lnTo>
                  <a:lnTo>
                    <a:pt x="1707" y="1193"/>
                  </a:lnTo>
                  <a:lnTo>
                    <a:pt x="1719" y="1163"/>
                  </a:lnTo>
                  <a:lnTo>
                    <a:pt x="1732" y="1133"/>
                  </a:lnTo>
                  <a:lnTo>
                    <a:pt x="1744" y="1102"/>
                  </a:lnTo>
                  <a:lnTo>
                    <a:pt x="1767" y="1038"/>
                  </a:lnTo>
                  <a:lnTo>
                    <a:pt x="1778" y="1007"/>
                  </a:lnTo>
                  <a:lnTo>
                    <a:pt x="1790" y="976"/>
                  </a:lnTo>
                  <a:lnTo>
                    <a:pt x="1790" y="976"/>
                  </a:lnTo>
                  <a:lnTo>
                    <a:pt x="1795" y="964"/>
                  </a:lnTo>
                  <a:lnTo>
                    <a:pt x="1802" y="954"/>
                  </a:lnTo>
                  <a:lnTo>
                    <a:pt x="1816" y="930"/>
                  </a:lnTo>
                  <a:lnTo>
                    <a:pt x="1822" y="918"/>
                  </a:lnTo>
                  <a:lnTo>
                    <a:pt x="1828" y="906"/>
                  </a:lnTo>
                  <a:lnTo>
                    <a:pt x="1832" y="894"/>
                  </a:lnTo>
                  <a:lnTo>
                    <a:pt x="1834" y="880"/>
                  </a:lnTo>
                  <a:lnTo>
                    <a:pt x="1834" y="880"/>
                  </a:lnTo>
                  <a:lnTo>
                    <a:pt x="1847" y="860"/>
                  </a:lnTo>
                  <a:lnTo>
                    <a:pt x="1856" y="839"/>
                  </a:lnTo>
                  <a:lnTo>
                    <a:pt x="1866" y="818"/>
                  </a:lnTo>
                  <a:lnTo>
                    <a:pt x="1875" y="794"/>
                  </a:lnTo>
                  <a:lnTo>
                    <a:pt x="1891" y="747"/>
                  </a:lnTo>
                  <a:lnTo>
                    <a:pt x="1906" y="700"/>
                  </a:lnTo>
                  <a:lnTo>
                    <a:pt x="1906" y="700"/>
                  </a:lnTo>
                  <a:lnTo>
                    <a:pt x="1916" y="683"/>
                  </a:lnTo>
                  <a:lnTo>
                    <a:pt x="1926" y="664"/>
                  </a:lnTo>
                  <a:lnTo>
                    <a:pt x="1935" y="645"/>
                  </a:lnTo>
                  <a:lnTo>
                    <a:pt x="1943" y="625"/>
                  </a:lnTo>
                  <a:lnTo>
                    <a:pt x="1958" y="584"/>
                  </a:lnTo>
                  <a:lnTo>
                    <a:pt x="1972" y="543"/>
                  </a:lnTo>
                  <a:lnTo>
                    <a:pt x="1972" y="543"/>
                  </a:lnTo>
                  <a:lnTo>
                    <a:pt x="1980" y="532"/>
                  </a:lnTo>
                  <a:lnTo>
                    <a:pt x="1986" y="520"/>
                  </a:lnTo>
                  <a:lnTo>
                    <a:pt x="1992" y="507"/>
                  </a:lnTo>
                  <a:lnTo>
                    <a:pt x="1998" y="494"/>
                  </a:lnTo>
                  <a:lnTo>
                    <a:pt x="2009" y="467"/>
                  </a:lnTo>
                  <a:lnTo>
                    <a:pt x="2019" y="441"/>
                  </a:lnTo>
                  <a:lnTo>
                    <a:pt x="2019" y="441"/>
                  </a:lnTo>
                  <a:lnTo>
                    <a:pt x="2021" y="441"/>
                  </a:lnTo>
                  <a:lnTo>
                    <a:pt x="2022" y="440"/>
                  </a:lnTo>
                  <a:lnTo>
                    <a:pt x="2022" y="439"/>
                  </a:lnTo>
                  <a:lnTo>
                    <a:pt x="2022" y="439"/>
                  </a:lnTo>
                  <a:lnTo>
                    <a:pt x="1998" y="422"/>
                  </a:lnTo>
                  <a:lnTo>
                    <a:pt x="1973" y="409"/>
                  </a:lnTo>
                  <a:lnTo>
                    <a:pt x="1947" y="397"/>
                  </a:lnTo>
                  <a:lnTo>
                    <a:pt x="1922" y="385"/>
                  </a:lnTo>
                  <a:lnTo>
                    <a:pt x="1895" y="375"/>
                  </a:lnTo>
                  <a:lnTo>
                    <a:pt x="1867" y="366"/>
                  </a:lnTo>
                  <a:lnTo>
                    <a:pt x="1809" y="348"/>
                  </a:lnTo>
                  <a:lnTo>
                    <a:pt x="1809" y="348"/>
                  </a:lnTo>
                  <a:lnTo>
                    <a:pt x="1802" y="339"/>
                  </a:lnTo>
                  <a:lnTo>
                    <a:pt x="1794" y="334"/>
                  </a:lnTo>
                  <a:lnTo>
                    <a:pt x="1786" y="329"/>
                  </a:lnTo>
                  <a:lnTo>
                    <a:pt x="1776" y="327"/>
                  </a:lnTo>
                  <a:lnTo>
                    <a:pt x="1755" y="323"/>
                  </a:lnTo>
                  <a:lnTo>
                    <a:pt x="1743" y="321"/>
                  </a:lnTo>
                  <a:lnTo>
                    <a:pt x="1729" y="316"/>
                  </a:lnTo>
                  <a:lnTo>
                    <a:pt x="1729" y="316"/>
                  </a:lnTo>
                  <a:lnTo>
                    <a:pt x="1715" y="310"/>
                  </a:lnTo>
                  <a:lnTo>
                    <a:pt x="1700" y="301"/>
                  </a:lnTo>
                  <a:lnTo>
                    <a:pt x="1683" y="293"/>
                  </a:lnTo>
                  <a:lnTo>
                    <a:pt x="1666" y="283"/>
                  </a:lnTo>
                  <a:lnTo>
                    <a:pt x="1666" y="283"/>
                  </a:lnTo>
                  <a:lnTo>
                    <a:pt x="1649" y="277"/>
                  </a:lnTo>
                  <a:lnTo>
                    <a:pt x="1632" y="270"/>
                  </a:lnTo>
                  <a:lnTo>
                    <a:pt x="1594" y="259"/>
                  </a:lnTo>
                  <a:lnTo>
                    <a:pt x="1594" y="259"/>
                  </a:lnTo>
                  <a:lnTo>
                    <a:pt x="1577" y="252"/>
                  </a:lnTo>
                  <a:lnTo>
                    <a:pt x="1561" y="245"/>
                  </a:lnTo>
                  <a:lnTo>
                    <a:pt x="1545" y="236"/>
                  </a:lnTo>
                  <a:lnTo>
                    <a:pt x="1528" y="229"/>
                  </a:lnTo>
                  <a:lnTo>
                    <a:pt x="1528" y="229"/>
                  </a:lnTo>
                  <a:lnTo>
                    <a:pt x="1518" y="224"/>
                  </a:lnTo>
                  <a:lnTo>
                    <a:pt x="1508" y="221"/>
                  </a:lnTo>
                  <a:lnTo>
                    <a:pt x="1489" y="216"/>
                  </a:lnTo>
                  <a:lnTo>
                    <a:pt x="1471" y="212"/>
                  </a:lnTo>
                  <a:lnTo>
                    <a:pt x="1454" y="206"/>
                  </a:lnTo>
                  <a:lnTo>
                    <a:pt x="1454" y="206"/>
                  </a:lnTo>
                  <a:lnTo>
                    <a:pt x="1442" y="201"/>
                  </a:lnTo>
                  <a:lnTo>
                    <a:pt x="1429" y="195"/>
                  </a:lnTo>
                  <a:lnTo>
                    <a:pt x="1414" y="188"/>
                  </a:lnTo>
                  <a:lnTo>
                    <a:pt x="1398" y="182"/>
                  </a:lnTo>
                  <a:lnTo>
                    <a:pt x="1398" y="182"/>
                  </a:lnTo>
                  <a:lnTo>
                    <a:pt x="1368" y="169"/>
                  </a:lnTo>
                  <a:lnTo>
                    <a:pt x="1344" y="157"/>
                  </a:lnTo>
                  <a:lnTo>
                    <a:pt x="1344" y="157"/>
                  </a:lnTo>
                  <a:lnTo>
                    <a:pt x="1340" y="158"/>
                  </a:lnTo>
                  <a:lnTo>
                    <a:pt x="1338" y="160"/>
                  </a:lnTo>
                  <a:lnTo>
                    <a:pt x="1332" y="168"/>
                  </a:lnTo>
                  <a:lnTo>
                    <a:pt x="1326" y="177"/>
                  </a:lnTo>
                  <a:lnTo>
                    <a:pt x="1321" y="189"/>
                  </a:lnTo>
                  <a:lnTo>
                    <a:pt x="1310" y="213"/>
                  </a:lnTo>
                  <a:lnTo>
                    <a:pt x="1305" y="229"/>
                  </a:lnTo>
                  <a:lnTo>
                    <a:pt x="1305" y="229"/>
                  </a:lnTo>
                  <a:lnTo>
                    <a:pt x="1298" y="248"/>
                  </a:lnTo>
                  <a:lnTo>
                    <a:pt x="1291" y="267"/>
                  </a:lnTo>
                  <a:lnTo>
                    <a:pt x="1287" y="285"/>
                  </a:lnTo>
                  <a:lnTo>
                    <a:pt x="1285" y="303"/>
                  </a:lnTo>
                  <a:lnTo>
                    <a:pt x="1285" y="303"/>
                  </a:lnTo>
                  <a:lnTo>
                    <a:pt x="1284" y="303"/>
                  </a:lnTo>
                  <a:lnTo>
                    <a:pt x="1281" y="303"/>
                  </a:lnTo>
                  <a:lnTo>
                    <a:pt x="1279" y="307"/>
                  </a:lnTo>
                  <a:lnTo>
                    <a:pt x="1276" y="312"/>
                  </a:lnTo>
                  <a:lnTo>
                    <a:pt x="1274" y="314"/>
                  </a:lnTo>
                  <a:lnTo>
                    <a:pt x="1272" y="316"/>
                  </a:lnTo>
                  <a:lnTo>
                    <a:pt x="1272" y="316"/>
                  </a:lnTo>
                  <a:lnTo>
                    <a:pt x="1271" y="323"/>
                  </a:lnTo>
                  <a:lnTo>
                    <a:pt x="1270" y="329"/>
                  </a:lnTo>
                  <a:lnTo>
                    <a:pt x="1265" y="342"/>
                  </a:lnTo>
                  <a:lnTo>
                    <a:pt x="1255" y="367"/>
                  </a:lnTo>
                  <a:lnTo>
                    <a:pt x="1255" y="367"/>
                  </a:lnTo>
                  <a:lnTo>
                    <a:pt x="1249" y="382"/>
                  </a:lnTo>
                  <a:lnTo>
                    <a:pt x="1244" y="397"/>
                  </a:lnTo>
                  <a:lnTo>
                    <a:pt x="1234" y="430"/>
                  </a:lnTo>
                  <a:lnTo>
                    <a:pt x="1224" y="464"/>
                  </a:lnTo>
                  <a:lnTo>
                    <a:pt x="1217" y="481"/>
                  </a:lnTo>
                  <a:lnTo>
                    <a:pt x="1211" y="498"/>
                  </a:lnTo>
                  <a:lnTo>
                    <a:pt x="1211" y="498"/>
                  </a:lnTo>
                  <a:lnTo>
                    <a:pt x="1207" y="506"/>
                  </a:lnTo>
                  <a:lnTo>
                    <a:pt x="1201" y="512"/>
                  </a:lnTo>
                  <a:lnTo>
                    <a:pt x="1196" y="519"/>
                  </a:lnTo>
                  <a:lnTo>
                    <a:pt x="1192" y="526"/>
                  </a:lnTo>
                  <a:lnTo>
                    <a:pt x="1192" y="526"/>
                  </a:lnTo>
                  <a:lnTo>
                    <a:pt x="1186" y="540"/>
                  </a:lnTo>
                  <a:lnTo>
                    <a:pt x="1181" y="555"/>
                  </a:lnTo>
                  <a:lnTo>
                    <a:pt x="1172" y="584"/>
                  </a:lnTo>
                  <a:lnTo>
                    <a:pt x="1165" y="614"/>
                  </a:lnTo>
                  <a:lnTo>
                    <a:pt x="1161" y="628"/>
                  </a:lnTo>
                  <a:lnTo>
                    <a:pt x="1155" y="642"/>
                  </a:lnTo>
                  <a:lnTo>
                    <a:pt x="1155" y="642"/>
                  </a:lnTo>
                  <a:lnTo>
                    <a:pt x="1149" y="658"/>
                  </a:lnTo>
                  <a:lnTo>
                    <a:pt x="1141" y="674"/>
                  </a:lnTo>
                  <a:lnTo>
                    <a:pt x="1125" y="706"/>
                  </a:lnTo>
                  <a:lnTo>
                    <a:pt x="1118" y="722"/>
                  </a:lnTo>
                  <a:lnTo>
                    <a:pt x="1110" y="739"/>
                  </a:lnTo>
                  <a:lnTo>
                    <a:pt x="1105" y="755"/>
                  </a:lnTo>
                  <a:lnTo>
                    <a:pt x="1101" y="772"/>
                  </a:lnTo>
                  <a:lnTo>
                    <a:pt x="1101" y="772"/>
                  </a:lnTo>
                  <a:lnTo>
                    <a:pt x="1098" y="785"/>
                  </a:lnTo>
                  <a:lnTo>
                    <a:pt x="1094" y="799"/>
                  </a:lnTo>
                  <a:lnTo>
                    <a:pt x="1091" y="807"/>
                  </a:lnTo>
                  <a:lnTo>
                    <a:pt x="1088" y="813"/>
                  </a:lnTo>
                  <a:lnTo>
                    <a:pt x="1083" y="820"/>
                  </a:lnTo>
                  <a:lnTo>
                    <a:pt x="1078" y="824"/>
                  </a:lnTo>
                  <a:lnTo>
                    <a:pt x="1078" y="824"/>
                  </a:lnTo>
                  <a:lnTo>
                    <a:pt x="1096" y="894"/>
                  </a:lnTo>
                  <a:lnTo>
                    <a:pt x="1113" y="960"/>
                  </a:lnTo>
                  <a:lnTo>
                    <a:pt x="1146" y="1092"/>
                  </a:lnTo>
                  <a:lnTo>
                    <a:pt x="1180" y="1221"/>
                  </a:lnTo>
                  <a:lnTo>
                    <a:pt x="1197" y="1288"/>
                  </a:lnTo>
                  <a:lnTo>
                    <a:pt x="1216" y="1354"/>
                  </a:lnTo>
                  <a:lnTo>
                    <a:pt x="1216" y="1354"/>
                  </a:lnTo>
                  <a:lnTo>
                    <a:pt x="1230" y="1358"/>
                  </a:lnTo>
                  <a:lnTo>
                    <a:pt x="1245" y="1363"/>
                  </a:lnTo>
                  <a:lnTo>
                    <a:pt x="1260" y="1366"/>
                  </a:lnTo>
                  <a:lnTo>
                    <a:pt x="1274" y="1371"/>
                  </a:lnTo>
                  <a:lnTo>
                    <a:pt x="1274" y="1371"/>
                  </a:lnTo>
                  <a:lnTo>
                    <a:pt x="1294" y="1380"/>
                  </a:lnTo>
                  <a:lnTo>
                    <a:pt x="1316" y="1389"/>
                  </a:lnTo>
                  <a:lnTo>
                    <a:pt x="1359" y="1410"/>
                  </a:lnTo>
                  <a:lnTo>
                    <a:pt x="1380" y="1419"/>
                  </a:lnTo>
                  <a:lnTo>
                    <a:pt x="1401" y="1429"/>
                  </a:lnTo>
                  <a:lnTo>
                    <a:pt x="1422" y="1436"/>
                  </a:lnTo>
                  <a:lnTo>
                    <a:pt x="1442" y="1443"/>
                  </a:lnTo>
                  <a:lnTo>
                    <a:pt x="1442" y="1443"/>
                  </a:lnTo>
                  <a:lnTo>
                    <a:pt x="1450" y="1444"/>
                  </a:lnTo>
                  <a:lnTo>
                    <a:pt x="1456" y="1444"/>
                  </a:lnTo>
                  <a:lnTo>
                    <a:pt x="1464" y="1444"/>
                  </a:lnTo>
                  <a:lnTo>
                    <a:pt x="1470" y="1445"/>
                  </a:lnTo>
                  <a:lnTo>
                    <a:pt x="1470" y="1445"/>
                  </a:lnTo>
                  <a:lnTo>
                    <a:pt x="1481" y="1448"/>
                  </a:lnTo>
                  <a:lnTo>
                    <a:pt x="1490" y="1452"/>
                  </a:lnTo>
                  <a:lnTo>
                    <a:pt x="1511" y="1462"/>
                  </a:lnTo>
                  <a:lnTo>
                    <a:pt x="1529" y="1471"/>
                  </a:lnTo>
                  <a:lnTo>
                    <a:pt x="1538" y="1474"/>
                  </a:lnTo>
                  <a:lnTo>
                    <a:pt x="1547" y="1476"/>
                  </a:lnTo>
                  <a:lnTo>
                    <a:pt x="1547" y="1476"/>
                  </a:lnTo>
                  <a:lnTo>
                    <a:pt x="1559" y="1476"/>
                  </a:lnTo>
                  <a:lnTo>
                    <a:pt x="1567" y="1475"/>
                  </a:lnTo>
                  <a:lnTo>
                    <a:pt x="1575" y="1474"/>
                  </a:lnTo>
                  <a:lnTo>
                    <a:pt x="1581" y="1472"/>
                  </a:lnTo>
                  <a:lnTo>
                    <a:pt x="1588" y="1470"/>
                  </a:lnTo>
                  <a:lnTo>
                    <a:pt x="1594" y="1469"/>
                  </a:lnTo>
                  <a:lnTo>
                    <a:pt x="1602" y="1469"/>
                  </a:lnTo>
                  <a:lnTo>
                    <a:pt x="1611" y="1471"/>
                  </a:lnTo>
                  <a:lnTo>
                    <a:pt x="1611" y="1471"/>
                  </a:lnTo>
                  <a:lnTo>
                    <a:pt x="1612" y="1465"/>
                  </a:lnTo>
                  <a:lnTo>
                    <a:pt x="1614" y="1461"/>
                  </a:lnTo>
                  <a:lnTo>
                    <a:pt x="1618" y="1452"/>
                  </a:lnTo>
                  <a:lnTo>
                    <a:pt x="1620" y="1448"/>
                  </a:lnTo>
                  <a:lnTo>
                    <a:pt x="1621" y="1444"/>
                  </a:lnTo>
                  <a:lnTo>
                    <a:pt x="1621" y="1440"/>
                  </a:lnTo>
                  <a:lnTo>
                    <a:pt x="1619" y="1434"/>
                  </a:lnTo>
                  <a:lnTo>
                    <a:pt x="1619" y="1434"/>
                  </a:lnTo>
                  <a:close/>
                  <a:moveTo>
                    <a:pt x="441" y="1784"/>
                  </a:moveTo>
                  <a:lnTo>
                    <a:pt x="441" y="1784"/>
                  </a:lnTo>
                  <a:lnTo>
                    <a:pt x="441" y="1790"/>
                  </a:lnTo>
                  <a:lnTo>
                    <a:pt x="440" y="1794"/>
                  </a:lnTo>
                  <a:lnTo>
                    <a:pt x="439" y="1797"/>
                  </a:lnTo>
                  <a:lnTo>
                    <a:pt x="438" y="1802"/>
                  </a:lnTo>
                  <a:lnTo>
                    <a:pt x="438" y="1802"/>
                  </a:lnTo>
                  <a:lnTo>
                    <a:pt x="444" y="1809"/>
                  </a:lnTo>
                  <a:lnTo>
                    <a:pt x="451" y="1815"/>
                  </a:lnTo>
                  <a:lnTo>
                    <a:pt x="453" y="1820"/>
                  </a:lnTo>
                  <a:lnTo>
                    <a:pt x="455" y="1824"/>
                  </a:lnTo>
                  <a:lnTo>
                    <a:pt x="457" y="1828"/>
                  </a:lnTo>
                  <a:lnTo>
                    <a:pt x="457" y="1835"/>
                  </a:lnTo>
                  <a:lnTo>
                    <a:pt x="457" y="1835"/>
                  </a:lnTo>
                  <a:lnTo>
                    <a:pt x="457" y="1840"/>
                  </a:lnTo>
                  <a:lnTo>
                    <a:pt x="455" y="1844"/>
                  </a:lnTo>
                  <a:lnTo>
                    <a:pt x="452" y="1848"/>
                  </a:lnTo>
                  <a:lnTo>
                    <a:pt x="446" y="1849"/>
                  </a:lnTo>
                  <a:lnTo>
                    <a:pt x="446" y="1849"/>
                  </a:lnTo>
                  <a:lnTo>
                    <a:pt x="447" y="1852"/>
                  </a:lnTo>
                  <a:lnTo>
                    <a:pt x="448" y="1855"/>
                  </a:lnTo>
                  <a:lnTo>
                    <a:pt x="453" y="1859"/>
                  </a:lnTo>
                  <a:lnTo>
                    <a:pt x="455" y="1862"/>
                  </a:lnTo>
                  <a:lnTo>
                    <a:pt x="457" y="1865"/>
                  </a:lnTo>
                  <a:lnTo>
                    <a:pt x="457" y="1869"/>
                  </a:lnTo>
                  <a:lnTo>
                    <a:pt x="457" y="1873"/>
                  </a:lnTo>
                  <a:lnTo>
                    <a:pt x="457" y="1873"/>
                  </a:lnTo>
                  <a:lnTo>
                    <a:pt x="457" y="1878"/>
                  </a:lnTo>
                  <a:lnTo>
                    <a:pt x="455" y="1882"/>
                  </a:lnTo>
                  <a:lnTo>
                    <a:pt x="453" y="1885"/>
                  </a:lnTo>
                  <a:lnTo>
                    <a:pt x="450" y="1888"/>
                  </a:lnTo>
                  <a:lnTo>
                    <a:pt x="442" y="1893"/>
                  </a:lnTo>
                  <a:lnTo>
                    <a:pt x="434" y="1895"/>
                  </a:lnTo>
                  <a:lnTo>
                    <a:pt x="424" y="1897"/>
                  </a:lnTo>
                  <a:lnTo>
                    <a:pt x="414" y="1898"/>
                  </a:lnTo>
                  <a:lnTo>
                    <a:pt x="406" y="1899"/>
                  </a:lnTo>
                  <a:lnTo>
                    <a:pt x="399" y="1901"/>
                  </a:lnTo>
                  <a:lnTo>
                    <a:pt x="399" y="1901"/>
                  </a:lnTo>
                  <a:lnTo>
                    <a:pt x="404" y="1900"/>
                  </a:lnTo>
                  <a:lnTo>
                    <a:pt x="408" y="1901"/>
                  </a:lnTo>
                  <a:lnTo>
                    <a:pt x="410" y="1902"/>
                  </a:lnTo>
                  <a:lnTo>
                    <a:pt x="413" y="1904"/>
                  </a:lnTo>
                  <a:lnTo>
                    <a:pt x="416" y="1909"/>
                  </a:lnTo>
                  <a:lnTo>
                    <a:pt x="419" y="1911"/>
                  </a:lnTo>
                  <a:lnTo>
                    <a:pt x="422" y="1912"/>
                  </a:lnTo>
                  <a:lnTo>
                    <a:pt x="422" y="1912"/>
                  </a:lnTo>
                  <a:lnTo>
                    <a:pt x="559" y="1875"/>
                  </a:lnTo>
                  <a:lnTo>
                    <a:pt x="627" y="1858"/>
                  </a:lnTo>
                  <a:lnTo>
                    <a:pt x="695" y="1842"/>
                  </a:lnTo>
                  <a:lnTo>
                    <a:pt x="695" y="1842"/>
                  </a:lnTo>
                  <a:lnTo>
                    <a:pt x="713" y="1838"/>
                  </a:lnTo>
                  <a:lnTo>
                    <a:pt x="728" y="1833"/>
                  </a:lnTo>
                  <a:lnTo>
                    <a:pt x="735" y="1830"/>
                  </a:lnTo>
                  <a:lnTo>
                    <a:pt x="743" y="1829"/>
                  </a:lnTo>
                  <a:lnTo>
                    <a:pt x="749" y="1829"/>
                  </a:lnTo>
                  <a:lnTo>
                    <a:pt x="756" y="1832"/>
                  </a:lnTo>
                  <a:lnTo>
                    <a:pt x="756" y="1832"/>
                  </a:lnTo>
                  <a:lnTo>
                    <a:pt x="776" y="1826"/>
                  </a:lnTo>
                  <a:lnTo>
                    <a:pt x="796" y="1820"/>
                  </a:lnTo>
                  <a:lnTo>
                    <a:pt x="834" y="1805"/>
                  </a:lnTo>
                  <a:lnTo>
                    <a:pt x="907" y="1775"/>
                  </a:lnTo>
                  <a:lnTo>
                    <a:pt x="943" y="1761"/>
                  </a:lnTo>
                  <a:lnTo>
                    <a:pt x="961" y="1754"/>
                  </a:lnTo>
                  <a:lnTo>
                    <a:pt x="981" y="1749"/>
                  </a:lnTo>
                  <a:lnTo>
                    <a:pt x="1001" y="1745"/>
                  </a:lnTo>
                  <a:lnTo>
                    <a:pt x="1021" y="1741"/>
                  </a:lnTo>
                  <a:lnTo>
                    <a:pt x="1043" y="1738"/>
                  </a:lnTo>
                  <a:lnTo>
                    <a:pt x="1064" y="1738"/>
                  </a:lnTo>
                  <a:lnTo>
                    <a:pt x="1064" y="1738"/>
                  </a:lnTo>
                  <a:lnTo>
                    <a:pt x="1073" y="1732"/>
                  </a:lnTo>
                  <a:lnTo>
                    <a:pt x="1078" y="1729"/>
                  </a:lnTo>
                  <a:lnTo>
                    <a:pt x="1083" y="1727"/>
                  </a:lnTo>
                  <a:lnTo>
                    <a:pt x="1083" y="1727"/>
                  </a:lnTo>
                  <a:lnTo>
                    <a:pt x="1103" y="1727"/>
                  </a:lnTo>
                  <a:lnTo>
                    <a:pt x="1103" y="1727"/>
                  </a:lnTo>
                  <a:lnTo>
                    <a:pt x="1120" y="1719"/>
                  </a:lnTo>
                  <a:lnTo>
                    <a:pt x="1138" y="1713"/>
                  </a:lnTo>
                  <a:lnTo>
                    <a:pt x="1156" y="1706"/>
                  </a:lnTo>
                  <a:lnTo>
                    <a:pt x="1174" y="1701"/>
                  </a:lnTo>
                  <a:lnTo>
                    <a:pt x="1212" y="1691"/>
                  </a:lnTo>
                  <a:lnTo>
                    <a:pt x="1249" y="1683"/>
                  </a:lnTo>
                  <a:lnTo>
                    <a:pt x="1249" y="1683"/>
                  </a:lnTo>
                  <a:lnTo>
                    <a:pt x="1254" y="1676"/>
                  </a:lnTo>
                  <a:lnTo>
                    <a:pt x="1257" y="1671"/>
                  </a:lnTo>
                  <a:lnTo>
                    <a:pt x="1258" y="1667"/>
                  </a:lnTo>
                  <a:lnTo>
                    <a:pt x="1258" y="1663"/>
                  </a:lnTo>
                  <a:lnTo>
                    <a:pt x="1256" y="1654"/>
                  </a:lnTo>
                  <a:lnTo>
                    <a:pt x="1253" y="1641"/>
                  </a:lnTo>
                  <a:lnTo>
                    <a:pt x="1253" y="1641"/>
                  </a:lnTo>
                  <a:lnTo>
                    <a:pt x="1247" y="1617"/>
                  </a:lnTo>
                  <a:lnTo>
                    <a:pt x="1244" y="1592"/>
                  </a:lnTo>
                  <a:lnTo>
                    <a:pt x="1238" y="1538"/>
                  </a:lnTo>
                  <a:lnTo>
                    <a:pt x="1230" y="1487"/>
                  </a:lnTo>
                  <a:lnTo>
                    <a:pt x="1227" y="1463"/>
                  </a:lnTo>
                  <a:lnTo>
                    <a:pt x="1222" y="1443"/>
                  </a:lnTo>
                  <a:lnTo>
                    <a:pt x="1222" y="1443"/>
                  </a:lnTo>
                  <a:lnTo>
                    <a:pt x="1157" y="1211"/>
                  </a:lnTo>
                  <a:lnTo>
                    <a:pt x="1123" y="1086"/>
                  </a:lnTo>
                  <a:lnTo>
                    <a:pt x="1089" y="960"/>
                  </a:lnTo>
                  <a:lnTo>
                    <a:pt x="1089" y="960"/>
                  </a:lnTo>
                  <a:lnTo>
                    <a:pt x="1084" y="937"/>
                  </a:lnTo>
                  <a:lnTo>
                    <a:pt x="1081" y="915"/>
                  </a:lnTo>
                  <a:lnTo>
                    <a:pt x="1077" y="894"/>
                  </a:lnTo>
                  <a:lnTo>
                    <a:pt x="1073" y="871"/>
                  </a:lnTo>
                  <a:lnTo>
                    <a:pt x="1073" y="871"/>
                  </a:lnTo>
                  <a:lnTo>
                    <a:pt x="1063" y="836"/>
                  </a:lnTo>
                  <a:lnTo>
                    <a:pt x="1053" y="799"/>
                  </a:lnTo>
                  <a:lnTo>
                    <a:pt x="1033" y="730"/>
                  </a:lnTo>
                  <a:lnTo>
                    <a:pt x="1014" y="662"/>
                  </a:lnTo>
                  <a:lnTo>
                    <a:pt x="996" y="596"/>
                  </a:lnTo>
                  <a:lnTo>
                    <a:pt x="996" y="596"/>
                  </a:lnTo>
                  <a:lnTo>
                    <a:pt x="990" y="571"/>
                  </a:lnTo>
                  <a:lnTo>
                    <a:pt x="986" y="546"/>
                  </a:lnTo>
                  <a:lnTo>
                    <a:pt x="982" y="519"/>
                  </a:lnTo>
                  <a:lnTo>
                    <a:pt x="976" y="493"/>
                  </a:lnTo>
                  <a:lnTo>
                    <a:pt x="976" y="493"/>
                  </a:lnTo>
                  <a:lnTo>
                    <a:pt x="966" y="456"/>
                  </a:lnTo>
                  <a:lnTo>
                    <a:pt x="959" y="436"/>
                  </a:lnTo>
                  <a:lnTo>
                    <a:pt x="953" y="419"/>
                  </a:lnTo>
                  <a:lnTo>
                    <a:pt x="949" y="411"/>
                  </a:lnTo>
                  <a:lnTo>
                    <a:pt x="944" y="403"/>
                  </a:lnTo>
                  <a:lnTo>
                    <a:pt x="939" y="396"/>
                  </a:lnTo>
                  <a:lnTo>
                    <a:pt x="934" y="389"/>
                  </a:lnTo>
                  <a:lnTo>
                    <a:pt x="927" y="384"/>
                  </a:lnTo>
                  <a:lnTo>
                    <a:pt x="921" y="379"/>
                  </a:lnTo>
                  <a:lnTo>
                    <a:pt x="913" y="375"/>
                  </a:lnTo>
                  <a:lnTo>
                    <a:pt x="905" y="372"/>
                  </a:lnTo>
                  <a:lnTo>
                    <a:pt x="905" y="372"/>
                  </a:lnTo>
                  <a:lnTo>
                    <a:pt x="861" y="391"/>
                  </a:lnTo>
                  <a:lnTo>
                    <a:pt x="815" y="410"/>
                  </a:lnTo>
                  <a:lnTo>
                    <a:pt x="768" y="427"/>
                  </a:lnTo>
                  <a:lnTo>
                    <a:pt x="720" y="442"/>
                  </a:lnTo>
                  <a:lnTo>
                    <a:pt x="672" y="457"/>
                  </a:lnTo>
                  <a:lnTo>
                    <a:pt x="624" y="470"/>
                  </a:lnTo>
                  <a:lnTo>
                    <a:pt x="578" y="482"/>
                  </a:lnTo>
                  <a:lnTo>
                    <a:pt x="532" y="493"/>
                  </a:lnTo>
                  <a:lnTo>
                    <a:pt x="532" y="493"/>
                  </a:lnTo>
                  <a:lnTo>
                    <a:pt x="523" y="502"/>
                  </a:lnTo>
                  <a:lnTo>
                    <a:pt x="523" y="502"/>
                  </a:lnTo>
                  <a:lnTo>
                    <a:pt x="463" y="518"/>
                  </a:lnTo>
                  <a:lnTo>
                    <a:pt x="402" y="534"/>
                  </a:lnTo>
                  <a:lnTo>
                    <a:pt x="340" y="552"/>
                  </a:lnTo>
                  <a:lnTo>
                    <a:pt x="280" y="570"/>
                  </a:lnTo>
                  <a:lnTo>
                    <a:pt x="280" y="570"/>
                  </a:lnTo>
                  <a:lnTo>
                    <a:pt x="250" y="580"/>
                  </a:lnTo>
                  <a:lnTo>
                    <a:pt x="219" y="587"/>
                  </a:lnTo>
                  <a:lnTo>
                    <a:pt x="189" y="596"/>
                  </a:lnTo>
                  <a:lnTo>
                    <a:pt x="159" y="604"/>
                  </a:lnTo>
                  <a:lnTo>
                    <a:pt x="132" y="613"/>
                  </a:lnTo>
                  <a:lnTo>
                    <a:pt x="105" y="624"/>
                  </a:lnTo>
                  <a:lnTo>
                    <a:pt x="93" y="630"/>
                  </a:lnTo>
                  <a:lnTo>
                    <a:pt x="81" y="636"/>
                  </a:lnTo>
                  <a:lnTo>
                    <a:pt x="71" y="643"/>
                  </a:lnTo>
                  <a:lnTo>
                    <a:pt x="60" y="651"/>
                  </a:lnTo>
                  <a:lnTo>
                    <a:pt x="60" y="651"/>
                  </a:lnTo>
                  <a:lnTo>
                    <a:pt x="71" y="652"/>
                  </a:lnTo>
                  <a:lnTo>
                    <a:pt x="81" y="655"/>
                  </a:lnTo>
                  <a:lnTo>
                    <a:pt x="92" y="661"/>
                  </a:lnTo>
                  <a:lnTo>
                    <a:pt x="96" y="664"/>
                  </a:lnTo>
                  <a:lnTo>
                    <a:pt x="101" y="669"/>
                  </a:lnTo>
                  <a:lnTo>
                    <a:pt x="105" y="673"/>
                  </a:lnTo>
                  <a:lnTo>
                    <a:pt x="108" y="678"/>
                  </a:lnTo>
                  <a:lnTo>
                    <a:pt x="110" y="684"/>
                  </a:lnTo>
                  <a:lnTo>
                    <a:pt x="111" y="690"/>
                  </a:lnTo>
                  <a:lnTo>
                    <a:pt x="111" y="695"/>
                  </a:lnTo>
                  <a:lnTo>
                    <a:pt x="110" y="703"/>
                  </a:lnTo>
                  <a:lnTo>
                    <a:pt x="108" y="709"/>
                  </a:lnTo>
                  <a:lnTo>
                    <a:pt x="104" y="717"/>
                  </a:lnTo>
                  <a:lnTo>
                    <a:pt x="104" y="717"/>
                  </a:lnTo>
                  <a:lnTo>
                    <a:pt x="97" y="719"/>
                  </a:lnTo>
                  <a:lnTo>
                    <a:pt x="90" y="720"/>
                  </a:lnTo>
                  <a:lnTo>
                    <a:pt x="75" y="720"/>
                  </a:lnTo>
                  <a:lnTo>
                    <a:pt x="69" y="720"/>
                  </a:lnTo>
                  <a:lnTo>
                    <a:pt x="65" y="721"/>
                  </a:lnTo>
                  <a:lnTo>
                    <a:pt x="64" y="722"/>
                  </a:lnTo>
                  <a:lnTo>
                    <a:pt x="64" y="723"/>
                  </a:lnTo>
                  <a:lnTo>
                    <a:pt x="64" y="725"/>
                  </a:lnTo>
                  <a:lnTo>
                    <a:pt x="65" y="728"/>
                  </a:lnTo>
                  <a:lnTo>
                    <a:pt x="65" y="728"/>
                  </a:lnTo>
                  <a:lnTo>
                    <a:pt x="67" y="727"/>
                  </a:lnTo>
                  <a:lnTo>
                    <a:pt x="68" y="725"/>
                  </a:lnTo>
                  <a:lnTo>
                    <a:pt x="68" y="720"/>
                  </a:lnTo>
                  <a:lnTo>
                    <a:pt x="68" y="720"/>
                  </a:lnTo>
                  <a:lnTo>
                    <a:pt x="92" y="725"/>
                  </a:lnTo>
                  <a:lnTo>
                    <a:pt x="107" y="729"/>
                  </a:lnTo>
                  <a:lnTo>
                    <a:pt x="122" y="735"/>
                  </a:lnTo>
                  <a:lnTo>
                    <a:pt x="136" y="742"/>
                  </a:lnTo>
                  <a:lnTo>
                    <a:pt x="141" y="746"/>
                  </a:lnTo>
                  <a:lnTo>
                    <a:pt x="147" y="751"/>
                  </a:lnTo>
                  <a:lnTo>
                    <a:pt x="151" y="755"/>
                  </a:lnTo>
                  <a:lnTo>
                    <a:pt x="154" y="762"/>
                  </a:lnTo>
                  <a:lnTo>
                    <a:pt x="156" y="768"/>
                  </a:lnTo>
                  <a:lnTo>
                    <a:pt x="156" y="775"/>
                  </a:lnTo>
                  <a:lnTo>
                    <a:pt x="156" y="775"/>
                  </a:lnTo>
                  <a:lnTo>
                    <a:pt x="155" y="780"/>
                  </a:lnTo>
                  <a:lnTo>
                    <a:pt x="153" y="784"/>
                  </a:lnTo>
                  <a:lnTo>
                    <a:pt x="151" y="789"/>
                  </a:lnTo>
                  <a:lnTo>
                    <a:pt x="147" y="792"/>
                  </a:lnTo>
                  <a:lnTo>
                    <a:pt x="137" y="797"/>
                  </a:lnTo>
                  <a:lnTo>
                    <a:pt x="126" y="803"/>
                  </a:lnTo>
                  <a:lnTo>
                    <a:pt x="126" y="803"/>
                  </a:lnTo>
                  <a:lnTo>
                    <a:pt x="136" y="804"/>
                  </a:lnTo>
                  <a:lnTo>
                    <a:pt x="144" y="807"/>
                  </a:lnTo>
                  <a:lnTo>
                    <a:pt x="151" y="811"/>
                  </a:lnTo>
                  <a:lnTo>
                    <a:pt x="156" y="816"/>
                  </a:lnTo>
                  <a:lnTo>
                    <a:pt x="160" y="823"/>
                  </a:lnTo>
                  <a:lnTo>
                    <a:pt x="164" y="831"/>
                  </a:lnTo>
                  <a:lnTo>
                    <a:pt x="165" y="841"/>
                  </a:lnTo>
                  <a:lnTo>
                    <a:pt x="165" y="852"/>
                  </a:lnTo>
                  <a:lnTo>
                    <a:pt x="165" y="852"/>
                  </a:lnTo>
                  <a:lnTo>
                    <a:pt x="169" y="853"/>
                  </a:lnTo>
                  <a:lnTo>
                    <a:pt x="173" y="855"/>
                  </a:lnTo>
                  <a:lnTo>
                    <a:pt x="177" y="857"/>
                  </a:lnTo>
                  <a:lnTo>
                    <a:pt x="179" y="860"/>
                  </a:lnTo>
                  <a:lnTo>
                    <a:pt x="183" y="867"/>
                  </a:lnTo>
                  <a:lnTo>
                    <a:pt x="187" y="874"/>
                  </a:lnTo>
                  <a:lnTo>
                    <a:pt x="187" y="874"/>
                  </a:lnTo>
                  <a:lnTo>
                    <a:pt x="183" y="879"/>
                  </a:lnTo>
                  <a:lnTo>
                    <a:pt x="181" y="883"/>
                  </a:lnTo>
                  <a:lnTo>
                    <a:pt x="180" y="887"/>
                  </a:lnTo>
                  <a:lnTo>
                    <a:pt x="179" y="891"/>
                  </a:lnTo>
                  <a:lnTo>
                    <a:pt x="180" y="895"/>
                  </a:lnTo>
                  <a:lnTo>
                    <a:pt x="181" y="898"/>
                  </a:lnTo>
                  <a:lnTo>
                    <a:pt x="185" y="905"/>
                  </a:lnTo>
                  <a:lnTo>
                    <a:pt x="192" y="913"/>
                  </a:lnTo>
                  <a:lnTo>
                    <a:pt x="199" y="921"/>
                  </a:lnTo>
                  <a:lnTo>
                    <a:pt x="208" y="930"/>
                  </a:lnTo>
                  <a:lnTo>
                    <a:pt x="214" y="941"/>
                  </a:lnTo>
                  <a:lnTo>
                    <a:pt x="214" y="941"/>
                  </a:lnTo>
                  <a:lnTo>
                    <a:pt x="219" y="950"/>
                  </a:lnTo>
                  <a:lnTo>
                    <a:pt x="222" y="958"/>
                  </a:lnTo>
                  <a:lnTo>
                    <a:pt x="223" y="964"/>
                  </a:lnTo>
                  <a:lnTo>
                    <a:pt x="222" y="971"/>
                  </a:lnTo>
                  <a:lnTo>
                    <a:pt x="219" y="976"/>
                  </a:lnTo>
                  <a:lnTo>
                    <a:pt x="217" y="982"/>
                  </a:lnTo>
                  <a:lnTo>
                    <a:pt x="214" y="988"/>
                  </a:lnTo>
                  <a:lnTo>
                    <a:pt x="212" y="995"/>
                  </a:lnTo>
                  <a:lnTo>
                    <a:pt x="212" y="995"/>
                  </a:lnTo>
                  <a:lnTo>
                    <a:pt x="218" y="1000"/>
                  </a:lnTo>
                  <a:lnTo>
                    <a:pt x="223" y="1005"/>
                  </a:lnTo>
                  <a:lnTo>
                    <a:pt x="225" y="1011"/>
                  </a:lnTo>
                  <a:lnTo>
                    <a:pt x="227" y="1019"/>
                  </a:lnTo>
                  <a:lnTo>
                    <a:pt x="226" y="1026"/>
                  </a:lnTo>
                  <a:lnTo>
                    <a:pt x="225" y="1034"/>
                  </a:lnTo>
                  <a:lnTo>
                    <a:pt x="223" y="1041"/>
                  </a:lnTo>
                  <a:lnTo>
                    <a:pt x="220" y="1048"/>
                  </a:lnTo>
                  <a:lnTo>
                    <a:pt x="220" y="1048"/>
                  </a:lnTo>
                  <a:lnTo>
                    <a:pt x="226" y="1051"/>
                  </a:lnTo>
                  <a:lnTo>
                    <a:pt x="230" y="1054"/>
                  </a:lnTo>
                  <a:lnTo>
                    <a:pt x="232" y="1058"/>
                  </a:lnTo>
                  <a:lnTo>
                    <a:pt x="233" y="1064"/>
                  </a:lnTo>
                  <a:lnTo>
                    <a:pt x="234" y="1077"/>
                  </a:lnTo>
                  <a:lnTo>
                    <a:pt x="235" y="1083"/>
                  </a:lnTo>
                  <a:lnTo>
                    <a:pt x="236" y="1090"/>
                  </a:lnTo>
                  <a:lnTo>
                    <a:pt x="236" y="1090"/>
                  </a:lnTo>
                  <a:lnTo>
                    <a:pt x="242" y="1102"/>
                  </a:lnTo>
                  <a:lnTo>
                    <a:pt x="244" y="1109"/>
                  </a:lnTo>
                  <a:lnTo>
                    <a:pt x="246" y="1115"/>
                  </a:lnTo>
                  <a:lnTo>
                    <a:pt x="247" y="1122"/>
                  </a:lnTo>
                  <a:lnTo>
                    <a:pt x="246" y="1128"/>
                  </a:lnTo>
                  <a:lnTo>
                    <a:pt x="244" y="1134"/>
                  </a:lnTo>
                  <a:lnTo>
                    <a:pt x="240" y="1142"/>
                  </a:lnTo>
                  <a:lnTo>
                    <a:pt x="240" y="1142"/>
                  </a:lnTo>
                  <a:lnTo>
                    <a:pt x="248" y="1146"/>
                  </a:lnTo>
                  <a:lnTo>
                    <a:pt x="256" y="1153"/>
                  </a:lnTo>
                  <a:lnTo>
                    <a:pt x="262" y="1160"/>
                  </a:lnTo>
                  <a:lnTo>
                    <a:pt x="268" y="1170"/>
                  </a:lnTo>
                  <a:lnTo>
                    <a:pt x="271" y="1179"/>
                  </a:lnTo>
                  <a:lnTo>
                    <a:pt x="272" y="1184"/>
                  </a:lnTo>
                  <a:lnTo>
                    <a:pt x="272" y="1189"/>
                  </a:lnTo>
                  <a:lnTo>
                    <a:pt x="271" y="1194"/>
                  </a:lnTo>
                  <a:lnTo>
                    <a:pt x="270" y="1200"/>
                  </a:lnTo>
                  <a:lnTo>
                    <a:pt x="268" y="1205"/>
                  </a:lnTo>
                  <a:lnTo>
                    <a:pt x="264" y="1211"/>
                  </a:lnTo>
                  <a:lnTo>
                    <a:pt x="264" y="1211"/>
                  </a:lnTo>
                  <a:lnTo>
                    <a:pt x="274" y="1217"/>
                  </a:lnTo>
                  <a:lnTo>
                    <a:pt x="283" y="1224"/>
                  </a:lnTo>
                  <a:lnTo>
                    <a:pt x="286" y="1229"/>
                  </a:lnTo>
                  <a:lnTo>
                    <a:pt x="289" y="1234"/>
                  </a:lnTo>
                  <a:lnTo>
                    <a:pt x="291" y="1239"/>
                  </a:lnTo>
                  <a:lnTo>
                    <a:pt x="292" y="1247"/>
                  </a:lnTo>
                  <a:lnTo>
                    <a:pt x="292" y="1247"/>
                  </a:lnTo>
                  <a:lnTo>
                    <a:pt x="290" y="1249"/>
                  </a:lnTo>
                  <a:lnTo>
                    <a:pt x="289" y="1252"/>
                  </a:lnTo>
                  <a:lnTo>
                    <a:pt x="284" y="1255"/>
                  </a:lnTo>
                  <a:lnTo>
                    <a:pt x="280" y="1260"/>
                  </a:lnTo>
                  <a:lnTo>
                    <a:pt x="278" y="1262"/>
                  </a:lnTo>
                  <a:lnTo>
                    <a:pt x="278" y="1266"/>
                  </a:lnTo>
                  <a:lnTo>
                    <a:pt x="278" y="1266"/>
                  </a:lnTo>
                  <a:lnTo>
                    <a:pt x="286" y="1266"/>
                  </a:lnTo>
                  <a:lnTo>
                    <a:pt x="293" y="1268"/>
                  </a:lnTo>
                  <a:lnTo>
                    <a:pt x="299" y="1272"/>
                  </a:lnTo>
                  <a:lnTo>
                    <a:pt x="304" y="1277"/>
                  </a:lnTo>
                  <a:lnTo>
                    <a:pt x="307" y="1281"/>
                  </a:lnTo>
                  <a:lnTo>
                    <a:pt x="310" y="1288"/>
                  </a:lnTo>
                  <a:lnTo>
                    <a:pt x="313" y="1294"/>
                  </a:lnTo>
                  <a:lnTo>
                    <a:pt x="314" y="1302"/>
                  </a:lnTo>
                  <a:lnTo>
                    <a:pt x="314" y="1302"/>
                  </a:lnTo>
                  <a:lnTo>
                    <a:pt x="310" y="1306"/>
                  </a:lnTo>
                  <a:lnTo>
                    <a:pt x="308" y="1311"/>
                  </a:lnTo>
                  <a:lnTo>
                    <a:pt x="306" y="1318"/>
                  </a:lnTo>
                  <a:lnTo>
                    <a:pt x="306" y="1324"/>
                  </a:lnTo>
                  <a:lnTo>
                    <a:pt x="306" y="1324"/>
                  </a:lnTo>
                  <a:lnTo>
                    <a:pt x="311" y="1329"/>
                  </a:lnTo>
                  <a:lnTo>
                    <a:pt x="316" y="1336"/>
                  </a:lnTo>
                  <a:lnTo>
                    <a:pt x="318" y="1342"/>
                  </a:lnTo>
                  <a:lnTo>
                    <a:pt x="320" y="1350"/>
                  </a:lnTo>
                  <a:lnTo>
                    <a:pt x="321" y="1364"/>
                  </a:lnTo>
                  <a:lnTo>
                    <a:pt x="321" y="1371"/>
                  </a:lnTo>
                  <a:lnTo>
                    <a:pt x="322" y="1379"/>
                  </a:lnTo>
                  <a:lnTo>
                    <a:pt x="322" y="1379"/>
                  </a:lnTo>
                  <a:lnTo>
                    <a:pt x="324" y="1384"/>
                  </a:lnTo>
                  <a:lnTo>
                    <a:pt x="329" y="1388"/>
                  </a:lnTo>
                  <a:lnTo>
                    <a:pt x="333" y="1394"/>
                  </a:lnTo>
                  <a:lnTo>
                    <a:pt x="335" y="1398"/>
                  </a:lnTo>
                  <a:lnTo>
                    <a:pt x="336" y="1401"/>
                  </a:lnTo>
                  <a:lnTo>
                    <a:pt x="336" y="1401"/>
                  </a:lnTo>
                  <a:lnTo>
                    <a:pt x="336" y="1408"/>
                  </a:lnTo>
                  <a:lnTo>
                    <a:pt x="336" y="1414"/>
                  </a:lnTo>
                  <a:lnTo>
                    <a:pt x="336" y="1419"/>
                  </a:lnTo>
                  <a:lnTo>
                    <a:pt x="336" y="1424"/>
                  </a:lnTo>
                  <a:lnTo>
                    <a:pt x="336" y="1424"/>
                  </a:lnTo>
                  <a:lnTo>
                    <a:pt x="340" y="1430"/>
                  </a:lnTo>
                  <a:lnTo>
                    <a:pt x="345" y="1436"/>
                  </a:lnTo>
                  <a:lnTo>
                    <a:pt x="350" y="1443"/>
                  </a:lnTo>
                  <a:lnTo>
                    <a:pt x="355" y="1449"/>
                  </a:lnTo>
                  <a:lnTo>
                    <a:pt x="359" y="1456"/>
                  </a:lnTo>
                  <a:lnTo>
                    <a:pt x="360" y="1459"/>
                  </a:lnTo>
                  <a:lnTo>
                    <a:pt x="360" y="1463"/>
                  </a:lnTo>
                  <a:lnTo>
                    <a:pt x="360" y="1466"/>
                  </a:lnTo>
                  <a:lnTo>
                    <a:pt x="357" y="1472"/>
                  </a:lnTo>
                  <a:lnTo>
                    <a:pt x="355" y="1476"/>
                  </a:lnTo>
                  <a:lnTo>
                    <a:pt x="352" y="1481"/>
                  </a:lnTo>
                  <a:lnTo>
                    <a:pt x="352" y="1481"/>
                  </a:lnTo>
                  <a:lnTo>
                    <a:pt x="359" y="1488"/>
                  </a:lnTo>
                  <a:lnTo>
                    <a:pt x="365" y="1493"/>
                  </a:lnTo>
                  <a:lnTo>
                    <a:pt x="371" y="1500"/>
                  </a:lnTo>
                  <a:lnTo>
                    <a:pt x="374" y="1504"/>
                  </a:lnTo>
                  <a:lnTo>
                    <a:pt x="375" y="1509"/>
                  </a:lnTo>
                  <a:lnTo>
                    <a:pt x="375" y="1509"/>
                  </a:lnTo>
                  <a:lnTo>
                    <a:pt x="372" y="1514"/>
                  </a:lnTo>
                  <a:lnTo>
                    <a:pt x="371" y="1519"/>
                  </a:lnTo>
                  <a:lnTo>
                    <a:pt x="370" y="1523"/>
                  </a:lnTo>
                  <a:lnTo>
                    <a:pt x="371" y="1529"/>
                  </a:lnTo>
                  <a:lnTo>
                    <a:pt x="372" y="1537"/>
                  </a:lnTo>
                  <a:lnTo>
                    <a:pt x="376" y="1546"/>
                  </a:lnTo>
                  <a:lnTo>
                    <a:pt x="378" y="1554"/>
                  </a:lnTo>
                  <a:lnTo>
                    <a:pt x="379" y="1563"/>
                  </a:lnTo>
                  <a:lnTo>
                    <a:pt x="379" y="1567"/>
                  </a:lnTo>
                  <a:lnTo>
                    <a:pt x="378" y="1571"/>
                  </a:lnTo>
                  <a:lnTo>
                    <a:pt x="376" y="1576"/>
                  </a:lnTo>
                  <a:lnTo>
                    <a:pt x="371" y="1581"/>
                  </a:lnTo>
                  <a:lnTo>
                    <a:pt x="371" y="1581"/>
                  </a:lnTo>
                  <a:lnTo>
                    <a:pt x="379" y="1586"/>
                  </a:lnTo>
                  <a:lnTo>
                    <a:pt x="385" y="1592"/>
                  </a:lnTo>
                  <a:lnTo>
                    <a:pt x="392" y="1599"/>
                  </a:lnTo>
                  <a:lnTo>
                    <a:pt x="397" y="1607"/>
                  </a:lnTo>
                  <a:lnTo>
                    <a:pt x="401" y="1615"/>
                  </a:lnTo>
                  <a:lnTo>
                    <a:pt x="402" y="1620"/>
                  </a:lnTo>
                  <a:lnTo>
                    <a:pt x="402" y="1624"/>
                  </a:lnTo>
                  <a:lnTo>
                    <a:pt x="402" y="1628"/>
                  </a:lnTo>
                  <a:lnTo>
                    <a:pt x="401" y="1632"/>
                  </a:lnTo>
                  <a:lnTo>
                    <a:pt x="399" y="1637"/>
                  </a:lnTo>
                  <a:lnTo>
                    <a:pt x="397" y="1641"/>
                  </a:lnTo>
                  <a:lnTo>
                    <a:pt x="397" y="1641"/>
                  </a:lnTo>
                  <a:lnTo>
                    <a:pt x="402" y="1650"/>
                  </a:lnTo>
                  <a:lnTo>
                    <a:pt x="409" y="1658"/>
                  </a:lnTo>
                  <a:lnTo>
                    <a:pt x="414" y="1667"/>
                  </a:lnTo>
                  <a:lnTo>
                    <a:pt x="417" y="1672"/>
                  </a:lnTo>
                  <a:lnTo>
                    <a:pt x="419" y="1677"/>
                  </a:lnTo>
                  <a:lnTo>
                    <a:pt x="419" y="1677"/>
                  </a:lnTo>
                  <a:lnTo>
                    <a:pt x="415" y="1687"/>
                  </a:lnTo>
                  <a:lnTo>
                    <a:pt x="410" y="1697"/>
                  </a:lnTo>
                  <a:lnTo>
                    <a:pt x="410" y="1697"/>
                  </a:lnTo>
                  <a:lnTo>
                    <a:pt x="415" y="1707"/>
                  </a:lnTo>
                  <a:lnTo>
                    <a:pt x="419" y="1719"/>
                  </a:lnTo>
                  <a:lnTo>
                    <a:pt x="423" y="1743"/>
                  </a:lnTo>
                  <a:lnTo>
                    <a:pt x="425" y="1754"/>
                  </a:lnTo>
                  <a:lnTo>
                    <a:pt x="428" y="1765"/>
                  </a:lnTo>
                  <a:lnTo>
                    <a:pt x="434" y="1776"/>
                  </a:lnTo>
                  <a:lnTo>
                    <a:pt x="437" y="1780"/>
                  </a:lnTo>
                  <a:lnTo>
                    <a:pt x="441" y="1784"/>
                  </a:lnTo>
                  <a:lnTo>
                    <a:pt x="441" y="1784"/>
                  </a:lnTo>
                  <a:close/>
                  <a:moveTo>
                    <a:pt x="1227" y="33"/>
                  </a:moveTo>
                  <a:lnTo>
                    <a:pt x="1227" y="33"/>
                  </a:lnTo>
                  <a:lnTo>
                    <a:pt x="1219" y="41"/>
                  </a:lnTo>
                  <a:lnTo>
                    <a:pt x="1213" y="51"/>
                  </a:lnTo>
                  <a:lnTo>
                    <a:pt x="1207" y="62"/>
                  </a:lnTo>
                  <a:lnTo>
                    <a:pt x="1201" y="72"/>
                  </a:lnTo>
                  <a:lnTo>
                    <a:pt x="1192" y="96"/>
                  </a:lnTo>
                  <a:lnTo>
                    <a:pt x="1184" y="121"/>
                  </a:lnTo>
                  <a:lnTo>
                    <a:pt x="1177" y="145"/>
                  </a:lnTo>
                  <a:lnTo>
                    <a:pt x="1168" y="170"/>
                  </a:lnTo>
                  <a:lnTo>
                    <a:pt x="1159" y="193"/>
                  </a:lnTo>
                  <a:lnTo>
                    <a:pt x="1153" y="204"/>
                  </a:lnTo>
                  <a:lnTo>
                    <a:pt x="1148" y="215"/>
                  </a:lnTo>
                  <a:lnTo>
                    <a:pt x="1148" y="215"/>
                  </a:lnTo>
                  <a:lnTo>
                    <a:pt x="1140" y="239"/>
                  </a:lnTo>
                  <a:lnTo>
                    <a:pt x="1134" y="263"/>
                  </a:lnTo>
                  <a:lnTo>
                    <a:pt x="1118" y="311"/>
                  </a:lnTo>
                  <a:lnTo>
                    <a:pt x="1101" y="357"/>
                  </a:lnTo>
                  <a:lnTo>
                    <a:pt x="1082" y="402"/>
                  </a:lnTo>
                  <a:lnTo>
                    <a:pt x="1065" y="449"/>
                  </a:lnTo>
                  <a:lnTo>
                    <a:pt x="1047" y="496"/>
                  </a:lnTo>
                  <a:lnTo>
                    <a:pt x="1032" y="545"/>
                  </a:lnTo>
                  <a:lnTo>
                    <a:pt x="1025" y="569"/>
                  </a:lnTo>
                  <a:lnTo>
                    <a:pt x="1017" y="596"/>
                  </a:lnTo>
                  <a:lnTo>
                    <a:pt x="1017" y="596"/>
                  </a:lnTo>
                  <a:lnTo>
                    <a:pt x="1019" y="602"/>
                  </a:lnTo>
                  <a:lnTo>
                    <a:pt x="1022" y="611"/>
                  </a:lnTo>
                  <a:lnTo>
                    <a:pt x="1026" y="621"/>
                  </a:lnTo>
                  <a:lnTo>
                    <a:pt x="1029" y="631"/>
                  </a:lnTo>
                  <a:lnTo>
                    <a:pt x="1029" y="631"/>
                  </a:lnTo>
                  <a:lnTo>
                    <a:pt x="1033" y="627"/>
                  </a:lnTo>
                  <a:lnTo>
                    <a:pt x="1037" y="623"/>
                  </a:lnTo>
                  <a:lnTo>
                    <a:pt x="1043" y="613"/>
                  </a:lnTo>
                  <a:lnTo>
                    <a:pt x="1048" y="602"/>
                  </a:lnTo>
                  <a:lnTo>
                    <a:pt x="1051" y="592"/>
                  </a:lnTo>
                  <a:lnTo>
                    <a:pt x="1056" y="568"/>
                  </a:lnTo>
                  <a:lnTo>
                    <a:pt x="1059" y="557"/>
                  </a:lnTo>
                  <a:lnTo>
                    <a:pt x="1062" y="546"/>
                  </a:lnTo>
                  <a:lnTo>
                    <a:pt x="1062" y="546"/>
                  </a:lnTo>
                  <a:lnTo>
                    <a:pt x="1066" y="536"/>
                  </a:lnTo>
                  <a:lnTo>
                    <a:pt x="1072" y="526"/>
                  </a:lnTo>
                  <a:lnTo>
                    <a:pt x="1077" y="517"/>
                  </a:lnTo>
                  <a:lnTo>
                    <a:pt x="1081" y="507"/>
                  </a:lnTo>
                  <a:lnTo>
                    <a:pt x="1081" y="507"/>
                  </a:lnTo>
                  <a:lnTo>
                    <a:pt x="1119" y="389"/>
                  </a:lnTo>
                  <a:lnTo>
                    <a:pt x="1155" y="270"/>
                  </a:lnTo>
                  <a:lnTo>
                    <a:pt x="1175" y="212"/>
                  </a:lnTo>
                  <a:lnTo>
                    <a:pt x="1195" y="154"/>
                  </a:lnTo>
                  <a:lnTo>
                    <a:pt x="1216" y="97"/>
                  </a:lnTo>
                  <a:lnTo>
                    <a:pt x="1239" y="40"/>
                  </a:lnTo>
                  <a:lnTo>
                    <a:pt x="1239" y="40"/>
                  </a:lnTo>
                  <a:lnTo>
                    <a:pt x="1239" y="33"/>
                  </a:lnTo>
                  <a:lnTo>
                    <a:pt x="1239" y="33"/>
                  </a:lnTo>
                  <a:lnTo>
                    <a:pt x="1234" y="32"/>
                  </a:lnTo>
                  <a:lnTo>
                    <a:pt x="1232" y="31"/>
                  </a:lnTo>
                  <a:lnTo>
                    <a:pt x="1230" y="31"/>
                  </a:lnTo>
                  <a:lnTo>
                    <a:pt x="1227" y="33"/>
                  </a:lnTo>
                  <a:lnTo>
                    <a:pt x="1227" y="33"/>
                  </a:lnTo>
                  <a:close/>
                  <a:moveTo>
                    <a:pt x="325" y="1856"/>
                  </a:moveTo>
                  <a:lnTo>
                    <a:pt x="325" y="1856"/>
                  </a:lnTo>
                  <a:lnTo>
                    <a:pt x="330" y="1856"/>
                  </a:lnTo>
                  <a:lnTo>
                    <a:pt x="334" y="1857"/>
                  </a:lnTo>
                  <a:lnTo>
                    <a:pt x="340" y="1859"/>
                  </a:lnTo>
                  <a:lnTo>
                    <a:pt x="346" y="1863"/>
                  </a:lnTo>
                  <a:lnTo>
                    <a:pt x="352" y="1865"/>
                  </a:lnTo>
                  <a:lnTo>
                    <a:pt x="352" y="1865"/>
                  </a:lnTo>
                  <a:lnTo>
                    <a:pt x="356" y="1859"/>
                  </a:lnTo>
                  <a:lnTo>
                    <a:pt x="360" y="1855"/>
                  </a:lnTo>
                  <a:lnTo>
                    <a:pt x="365" y="1851"/>
                  </a:lnTo>
                  <a:lnTo>
                    <a:pt x="370" y="1849"/>
                  </a:lnTo>
                  <a:lnTo>
                    <a:pt x="376" y="1847"/>
                  </a:lnTo>
                  <a:lnTo>
                    <a:pt x="381" y="1844"/>
                  </a:lnTo>
                  <a:lnTo>
                    <a:pt x="393" y="1842"/>
                  </a:lnTo>
                  <a:lnTo>
                    <a:pt x="406" y="1841"/>
                  </a:lnTo>
                  <a:lnTo>
                    <a:pt x="416" y="1839"/>
                  </a:lnTo>
                  <a:lnTo>
                    <a:pt x="426" y="1837"/>
                  </a:lnTo>
                  <a:lnTo>
                    <a:pt x="429" y="1835"/>
                  </a:lnTo>
                  <a:lnTo>
                    <a:pt x="432" y="1832"/>
                  </a:lnTo>
                  <a:lnTo>
                    <a:pt x="432" y="1832"/>
                  </a:lnTo>
                  <a:lnTo>
                    <a:pt x="420" y="1829"/>
                  </a:lnTo>
                  <a:lnTo>
                    <a:pt x="407" y="1828"/>
                  </a:lnTo>
                  <a:lnTo>
                    <a:pt x="392" y="1828"/>
                  </a:lnTo>
                  <a:lnTo>
                    <a:pt x="377" y="1830"/>
                  </a:lnTo>
                  <a:lnTo>
                    <a:pt x="362" y="1835"/>
                  </a:lnTo>
                  <a:lnTo>
                    <a:pt x="348" y="1840"/>
                  </a:lnTo>
                  <a:lnTo>
                    <a:pt x="336" y="1848"/>
                  </a:lnTo>
                  <a:lnTo>
                    <a:pt x="330" y="1852"/>
                  </a:lnTo>
                  <a:lnTo>
                    <a:pt x="325" y="1856"/>
                  </a:lnTo>
                  <a:lnTo>
                    <a:pt x="325" y="1856"/>
                  </a:lnTo>
                  <a:close/>
                  <a:moveTo>
                    <a:pt x="391" y="1856"/>
                  </a:moveTo>
                  <a:lnTo>
                    <a:pt x="391" y="1856"/>
                  </a:lnTo>
                  <a:lnTo>
                    <a:pt x="365" y="1874"/>
                  </a:lnTo>
                  <a:lnTo>
                    <a:pt x="352" y="1884"/>
                  </a:lnTo>
                  <a:lnTo>
                    <a:pt x="347" y="1889"/>
                  </a:lnTo>
                  <a:lnTo>
                    <a:pt x="341" y="1895"/>
                  </a:lnTo>
                  <a:lnTo>
                    <a:pt x="341" y="1895"/>
                  </a:lnTo>
                  <a:lnTo>
                    <a:pt x="361" y="1889"/>
                  </a:lnTo>
                  <a:lnTo>
                    <a:pt x="382" y="1884"/>
                  </a:lnTo>
                  <a:lnTo>
                    <a:pt x="432" y="1873"/>
                  </a:lnTo>
                  <a:lnTo>
                    <a:pt x="432" y="1873"/>
                  </a:lnTo>
                  <a:lnTo>
                    <a:pt x="432" y="1863"/>
                  </a:lnTo>
                  <a:lnTo>
                    <a:pt x="432" y="1863"/>
                  </a:lnTo>
                  <a:lnTo>
                    <a:pt x="426" y="1863"/>
                  </a:lnTo>
                  <a:lnTo>
                    <a:pt x="421" y="1863"/>
                  </a:lnTo>
                  <a:lnTo>
                    <a:pt x="411" y="1859"/>
                  </a:lnTo>
                  <a:lnTo>
                    <a:pt x="402" y="1857"/>
                  </a:lnTo>
                  <a:lnTo>
                    <a:pt x="397" y="1856"/>
                  </a:lnTo>
                  <a:lnTo>
                    <a:pt x="391" y="1856"/>
                  </a:lnTo>
                  <a:lnTo>
                    <a:pt x="391" y="1856"/>
                  </a:lnTo>
                  <a:close/>
                  <a:moveTo>
                    <a:pt x="416" y="1782"/>
                  </a:moveTo>
                  <a:lnTo>
                    <a:pt x="416" y="1782"/>
                  </a:lnTo>
                  <a:lnTo>
                    <a:pt x="401" y="1781"/>
                  </a:lnTo>
                  <a:lnTo>
                    <a:pt x="396" y="1781"/>
                  </a:lnTo>
                  <a:lnTo>
                    <a:pt x="389" y="1782"/>
                  </a:lnTo>
                  <a:lnTo>
                    <a:pt x="389" y="1782"/>
                  </a:lnTo>
                  <a:lnTo>
                    <a:pt x="385" y="1776"/>
                  </a:lnTo>
                  <a:lnTo>
                    <a:pt x="382" y="1772"/>
                  </a:lnTo>
                  <a:lnTo>
                    <a:pt x="378" y="1768"/>
                  </a:lnTo>
                  <a:lnTo>
                    <a:pt x="374" y="1766"/>
                  </a:lnTo>
                  <a:lnTo>
                    <a:pt x="369" y="1765"/>
                  </a:lnTo>
                  <a:lnTo>
                    <a:pt x="364" y="1766"/>
                  </a:lnTo>
                  <a:lnTo>
                    <a:pt x="360" y="1767"/>
                  </a:lnTo>
                  <a:lnTo>
                    <a:pt x="354" y="1769"/>
                  </a:lnTo>
                  <a:lnTo>
                    <a:pt x="345" y="1775"/>
                  </a:lnTo>
                  <a:lnTo>
                    <a:pt x="335" y="1781"/>
                  </a:lnTo>
                  <a:lnTo>
                    <a:pt x="319" y="1796"/>
                  </a:lnTo>
                  <a:lnTo>
                    <a:pt x="319" y="1796"/>
                  </a:lnTo>
                  <a:lnTo>
                    <a:pt x="321" y="1799"/>
                  </a:lnTo>
                  <a:lnTo>
                    <a:pt x="322" y="1803"/>
                  </a:lnTo>
                  <a:lnTo>
                    <a:pt x="323" y="1811"/>
                  </a:lnTo>
                  <a:lnTo>
                    <a:pt x="325" y="1819"/>
                  </a:lnTo>
                  <a:lnTo>
                    <a:pt x="328" y="1822"/>
                  </a:lnTo>
                  <a:lnTo>
                    <a:pt x="331" y="1823"/>
                  </a:lnTo>
                  <a:lnTo>
                    <a:pt x="331" y="1823"/>
                  </a:lnTo>
                  <a:lnTo>
                    <a:pt x="335" y="1819"/>
                  </a:lnTo>
                  <a:lnTo>
                    <a:pt x="340" y="1814"/>
                  </a:lnTo>
                  <a:lnTo>
                    <a:pt x="347" y="1811"/>
                  </a:lnTo>
                  <a:lnTo>
                    <a:pt x="353" y="1808"/>
                  </a:lnTo>
                  <a:lnTo>
                    <a:pt x="368" y="1806"/>
                  </a:lnTo>
                  <a:lnTo>
                    <a:pt x="382" y="1804"/>
                  </a:lnTo>
                  <a:lnTo>
                    <a:pt x="395" y="1802"/>
                  </a:lnTo>
                  <a:lnTo>
                    <a:pt x="401" y="1800"/>
                  </a:lnTo>
                  <a:lnTo>
                    <a:pt x="406" y="1798"/>
                  </a:lnTo>
                  <a:lnTo>
                    <a:pt x="410" y="1795"/>
                  </a:lnTo>
                  <a:lnTo>
                    <a:pt x="413" y="1792"/>
                  </a:lnTo>
                  <a:lnTo>
                    <a:pt x="415" y="1788"/>
                  </a:lnTo>
                  <a:lnTo>
                    <a:pt x="416" y="1782"/>
                  </a:lnTo>
                  <a:lnTo>
                    <a:pt x="416" y="1782"/>
                  </a:lnTo>
                  <a:close/>
                  <a:moveTo>
                    <a:pt x="366" y="1713"/>
                  </a:moveTo>
                  <a:lnTo>
                    <a:pt x="366" y="1713"/>
                  </a:lnTo>
                  <a:lnTo>
                    <a:pt x="355" y="1717"/>
                  </a:lnTo>
                  <a:lnTo>
                    <a:pt x="346" y="1721"/>
                  </a:lnTo>
                  <a:lnTo>
                    <a:pt x="328" y="1732"/>
                  </a:lnTo>
                  <a:lnTo>
                    <a:pt x="309" y="1742"/>
                  </a:lnTo>
                  <a:lnTo>
                    <a:pt x="299" y="1747"/>
                  </a:lnTo>
                  <a:lnTo>
                    <a:pt x="286" y="1751"/>
                  </a:lnTo>
                  <a:lnTo>
                    <a:pt x="286" y="1751"/>
                  </a:lnTo>
                  <a:lnTo>
                    <a:pt x="287" y="1760"/>
                  </a:lnTo>
                  <a:lnTo>
                    <a:pt x="290" y="1766"/>
                  </a:lnTo>
                  <a:lnTo>
                    <a:pt x="293" y="1772"/>
                  </a:lnTo>
                  <a:lnTo>
                    <a:pt x="298" y="1777"/>
                  </a:lnTo>
                  <a:lnTo>
                    <a:pt x="298" y="1777"/>
                  </a:lnTo>
                  <a:lnTo>
                    <a:pt x="308" y="1772"/>
                  </a:lnTo>
                  <a:lnTo>
                    <a:pt x="319" y="1765"/>
                  </a:lnTo>
                  <a:lnTo>
                    <a:pt x="338" y="1752"/>
                  </a:lnTo>
                  <a:lnTo>
                    <a:pt x="349" y="1747"/>
                  </a:lnTo>
                  <a:lnTo>
                    <a:pt x="361" y="1744"/>
                  </a:lnTo>
                  <a:lnTo>
                    <a:pt x="366" y="1743"/>
                  </a:lnTo>
                  <a:lnTo>
                    <a:pt x="374" y="1742"/>
                  </a:lnTo>
                  <a:lnTo>
                    <a:pt x="381" y="1743"/>
                  </a:lnTo>
                  <a:lnTo>
                    <a:pt x="389" y="1744"/>
                  </a:lnTo>
                  <a:lnTo>
                    <a:pt x="389" y="1744"/>
                  </a:lnTo>
                  <a:lnTo>
                    <a:pt x="391" y="1741"/>
                  </a:lnTo>
                  <a:lnTo>
                    <a:pt x="394" y="1738"/>
                  </a:lnTo>
                  <a:lnTo>
                    <a:pt x="399" y="1735"/>
                  </a:lnTo>
                  <a:lnTo>
                    <a:pt x="399" y="1735"/>
                  </a:lnTo>
                  <a:lnTo>
                    <a:pt x="399" y="1721"/>
                  </a:lnTo>
                  <a:lnTo>
                    <a:pt x="399" y="1721"/>
                  </a:lnTo>
                  <a:lnTo>
                    <a:pt x="382" y="1718"/>
                  </a:lnTo>
                  <a:lnTo>
                    <a:pt x="374" y="1716"/>
                  </a:lnTo>
                  <a:lnTo>
                    <a:pt x="366" y="1713"/>
                  </a:lnTo>
                  <a:lnTo>
                    <a:pt x="366" y="1713"/>
                  </a:lnTo>
                  <a:close/>
                  <a:moveTo>
                    <a:pt x="391" y="1672"/>
                  </a:moveTo>
                  <a:lnTo>
                    <a:pt x="391" y="1672"/>
                  </a:lnTo>
                  <a:lnTo>
                    <a:pt x="389" y="1671"/>
                  </a:lnTo>
                  <a:lnTo>
                    <a:pt x="386" y="1668"/>
                  </a:lnTo>
                  <a:lnTo>
                    <a:pt x="385" y="1664"/>
                  </a:lnTo>
                  <a:lnTo>
                    <a:pt x="385" y="1660"/>
                  </a:lnTo>
                  <a:lnTo>
                    <a:pt x="385" y="1660"/>
                  </a:lnTo>
                  <a:lnTo>
                    <a:pt x="376" y="1659"/>
                  </a:lnTo>
                  <a:lnTo>
                    <a:pt x="366" y="1659"/>
                  </a:lnTo>
                  <a:lnTo>
                    <a:pt x="356" y="1660"/>
                  </a:lnTo>
                  <a:lnTo>
                    <a:pt x="348" y="1662"/>
                  </a:lnTo>
                  <a:lnTo>
                    <a:pt x="339" y="1664"/>
                  </a:lnTo>
                  <a:lnTo>
                    <a:pt x="331" y="1668"/>
                  </a:lnTo>
                  <a:lnTo>
                    <a:pt x="323" y="1672"/>
                  </a:lnTo>
                  <a:lnTo>
                    <a:pt x="316" y="1676"/>
                  </a:lnTo>
                  <a:lnTo>
                    <a:pt x="308" y="1682"/>
                  </a:lnTo>
                  <a:lnTo>
                    <a:pt x="303" y="1687"/>
                  </a:lnTo>
                  <a:lnTo>
                    <a:pt x="298" y="1693"/>
                  </a:lnTo>
                  <a:lnTo>
                    <a:pt x="292" y="1699"/>
                  </a:lnTo>
                  <a:lnTo>
                    <a:pt x="289" y="1705"/>
                  </a:lnTo>
                  <a:lnTo>
                    <a:pt x="286" y="1712"/>
                  </a:lnTo>
                  <a:lnTo>
                    <a:pt x="285" y="1718"/>
                  </a:lnTo>
                  <a:lnTo>
                    <a:pt x="284" y="1724"/>
                  </a:lnTo>
                  <a:lnTo>
                    <a:pt x="284" y="1724"/>
                  </a:lnTo>
                  <a:lnTo>
                    <a:pt x="310" y="1713"/>
                  </a:lnTo>
                  <a:lnTo>
                    <a:pt x="339" y="1701"/>
                  </a:lnTo>
                  <a:lnTo>
                    <a:pt x="354" y="1694"/>
                  </a:lnTo>
                  <a:lnTo>
                    <a:pt x="367" y="1688"/>
                  </a:lnTo>
                  <a:lnTo>
                    <a:pt x="380" y="1681"/>
                  </a:lnTo>
                  <a:lnTo>
                    <a:pt x="391" y="1672"/>
                  </a:lnTo>
                  <a:lnTo>
                    <a:pt x="391" y="1672"/>
                  </a:lnTo>
                  <a:close/>
                  <a:moveTo>
                    <a:pt x="361" y="1606"/>
                  </a:moveTo>
                  <a:lnTo>
                    <a:pt x="361" y="1606"/>
                  </a:lnTo>
                  <a:lnTo>
                    <a:pt x="349" y="1607"/>
                  </a:lnTo>
                  <a:lnTo>
                    <a:pt x="338" y="1609"/>
                  </a:lnTo>
                  <a:lnTo>
                    <a:pt x="326" y="1612"/>
                  </a:lnTo>
                  <a:lnTo>
                    <a:pt x="317" y="1616"/>
                  </a:lnTo>
                  <a:lnTo>
                    <a:pt x="295" y="1626"/>
                  </a:lnTo>
                  <a:lnTo>
                    <a:pt x="275" y="1636"/>
                  </a:lnTo>
                  <a:lnTo>
                    <a:pt x="275" y="1636"/>
                  </a:lnTo>
                  <a:lnTo>
                    <a:pt x="276" y="1646"/>
                  </a:lnTo>
                  <a:lnTo>
                    <a:pt x="276" y="1656"/>
                  </a:lnTo>
                  <a:lnTo>
                    <a:pt x="278" y="1660"/>
                  </a:lnTo>
                  <a:lnTo>
                    <a:pt x="280" y="1664"/>
                  </a:lnTo>
                  <a:lnTo>
                    <a:pt x="284" y="1667"/>
                  </a:lnTo>
                  <a:lnTo>
                    <a:pt x="289" y="1669"/>
                  </a:lnTo>
                  <a:lnTo>
                    <a:pt x="289" y="1669"/>
                  </a:lnTo>
                  <a:lnTo>
                    <a:pt x="293" y="1664"/>
                  </a:lnTo>
                  <a:lnTo>
                    <a:pt x="299" y="1660"/>
                  </a:lnTo>
                  <a:lnTo>
                    <a:pt x="309" y="1653"/>
                  </a:lnTo>
                  <a:lnTo>
                    <a:pt x="322" y="1647"/>
                  </a:lnTo>
                  <a:lnTo>
                    <a:pt x="335" y="1642"/>
                  </a:lnTo>
                  <a:lnTo>
                    <a:pt x="348" y="1638"/>
                  </a:lnTo>
                  <a:lnTo>
                    <a:pt x="360" y="1632"/>
                  </a:lnTo>
                  <a:lnTo>
                    <a:pt x="365" y="1629"/>
                  </a:lnTo>
                  <a:lnTo>
                    <a:pt x="370" y="1625"/>
                  </a:lnTo>
                  <a:lnTo>
                    <a:pt x="374" y="1621"/>
                  </a:lnTo>
                  <a:lnTo>
                    <a:pt x="378" y="1616"/>
                  </a:lnTo>
                  <a:lnTo>
                    <a:pt x="378" y="1616"/>
                  </a:lnTo>
                  <a:lnTo>
                    <a:pt x="375" y="1616"/>
                  </a:lnTo>
                  <a:lnTo>
                    <a:pt x="371" y="1615"/>
                  </a:lnTo>
                  <a:lnTo>
                    <a:pt x="368" y="1611"/>
                  </a:lnTo>
                  <a:lnTo>
                    <a:pt x="366" y="1608"/>
                  </a:lnTo>
                  <a:lnTo>
                    <a:pt x="364" y="1606"/>
                  </a:lnTo>
                  <a:lnTo>
                    <a:pt x="361" y="1606"/>
                  </a:lnTo>
                  <a:lnTo>
                    <a:pt x="361" y="1606"/>
                  </a:lnTo>
                  <a:close/>
                  <a:moveTo>
                    <a:pt x="264" y="1595"/>
                  </a:moveTo>
                  <a:lnTo>
                    <a:pt x="264" y="1595"/>
                  </a:lnTo>
                  <a:lnTo>
                    <a:pt x="264" y="1597"/>
                  </a:lnTo>
                  <a:lnTo>
                    <a:pt x="265" y="1600"/>
                  </a:lnTo>
                  <a:lnTo>
                    <a:pt x="269" y="1602"/>
                  </a:lnTo>
                  <a:lnTo>
                    <a:pt x="272" y="1605"/>
                  </a:lnTo>
                  <a:lnTo>
                    <a:pt x="274" y="1607"/>
                  </a:lnTo>
                  <a:lnTo>
                    <a:pt x="275" y="1608"/>
                  </a:lnTo>
                  <a:lnTo>
                    <a:pt x="275" y="1608"/>
                  </a:lnTo>
                  <a:lnTo>
                    <a:pt x="286" y="1602"/>
                  </a:lnTo>
                  <a:lnTo>
                    <a:pt x="299" y="1598"/>
                  </a:lnTo>
                  <a:lnTo>
                    <a:pt x="310" y="1594"/>
                  </a:lnTo>
                  <a:lnTo>
                    <a:pt x="323" y="1590"/>
                  </a:lnTo>
                  <a:lnTo>
                    <a:pt x="334" y="1584"/>
                  </a:lnTo>
                  <a:lnTo>
                    <a:pt x="339" y="1581"/>
                  </a:lnTo>
                  <a:lnTo>
                    <a:pt x="344" y="1577"/>
                  </a:lnTo>
                  <a:lnTo>
                    <a:pt x="348" y="1572"/>
                  </a:lnTo>
                  <a:lnTo>
                    <a:pt x="351" y="1568"/>
                  </a:lnTo>
                  <a:lnTo>
                    <a:pt x="353" y="1562"/>
                  </a:lnTo>
                  <a:lnTo>
                    <a:pt x="355" y="1555"/>
                  </a:lnTo>
                  <a:lnTo>
                    <a:pt x="355" y="1555"/>
                  </a:lnTo>
                  <a:lnTo>
                    <a:pt x="349" y="1554"/>
                  </a:lnTo>
                  <a:lnTo>
                    <a:pt x="341" y="1553"/>
                  </a:lnTo>
                  <a:lnTo>
                    <a:pt x="335" y="1553"/>
                  </a:lnTo>
                  <a:lnTo>
                    <a:pt x="329" y="1554"/>
                  </a:lnTo>
                  <a:lnTo>
                    <a:pt x="322" y="1555"/>
                  </a:lnTo>
                  <a:lnTo>
                    <a:pt x="317" y="1558"/>
                  </a:lnTo>
                  <a:lnTo>
                    <a:pt x="305" y="1564"/>
                  </a:lnTo>
                  <a:lnTo>
                    <a:pt x="294" y="1571"/>
                  </a:lnTo>
                  <a:lnTo>
                    <a:pt x="284" y="1579"/>
                  </a:lnTo>
                  <a:lnTo>
                    <a:pt x="264" y="1595"/>
                  </a:lnTo>
                  <a:lnTo>
                    <a:pt x="264" y="1595"/>
                  </a:lnTo>
                  <a:close/>
                  <a:moveTo>
                    <a:pt x="341" y="1506"/>
                  </a:moveTo>
                  <a:lnTo>
                    <a:pt x="341" y="1506"/>
                  </a:lnTo>
                  <a:lnTo>
                    <a:pt x="335" y="1509"/>
                  </a:lnTo>
                  <a:lnTo>
                    <a:pt x="330" y="1510"/>
                  </a:lnTo>
                  <a:lnTo>
                    <a:pt x="323" y="1510"/>
                  </a:lnTo>
                  <a:lnTo>
                    <a:pt x="318" y="1509"/>
                  </a:lnTo>
                  <a:lnTo>
                    <a:pt x="311" y="1507"/>
                  </a:lnTo>
                  <a:lnTo>
                    <a:pt x="306" y="1505"/>
                  </a:lnTo>
                  <a:lnTo>
                    <a:pt x="298" y="1497"/>
                  </a:lnTo>
                  <a:lnTo>
                    <a:pt x="298" y="1497"/>
                  </a:lnTo>
                  <a:lnTo>
                    <a:pt x="294" y="1504"/>
                  </a:lnTo>
                  <a:lnTo>
                    <a:pt x="290" y="1508"/>
                  </a:lnTo>
                  <a:lnTo>
                    <a:pt x="284" y="1511"/>
                  </a:lnTo>
                  <a:lnTo>
                    <a:pt x="278" y="1515"/>
                  </a:lnTo>
                  <a:lnTo>
                    <a:pt x="264" y="1519"/>
                  </a:lnTo>
                  <a:lnTo>
                    <a:pt x="259" y="1522"/>
                  </a:lnTo>
                  <a:lnTo>
                    <a:pt x="254" y="1525"/>
                  </a:lnTo>
                  <a:lnTo>
                    <a:pt x="254" y="1525"/>
                  </a:lnTo>
                  <a:lnTo>
                    <a:pt x="255" y="1532"/>
                  </a:lnTo>
                  <a:lnTo>
                    <a:pt x="254" y="1537"/>
                  </a:lnTo>
                  <a:lnTo>
                    <a:pt x="253" y="1542"/>
                  </a:lnTo>
                  <a:lnTo>
                    <a:pt x="251" y="1547"/>
                  </a:lnTo>
                  <a:lnTo>
                    <a:pt x="246" y="1556"/>
                  </a:lnTo>
                  <a:lnTo>
                    <a:pt x="244" y="1562"/>
                  </a:lnTo>
                  <a:lnTo>
                    <a:pt x="242" y="1567"/>
                  </a:lnTo>
                  <a:lnTo>
                    <a:pt x="242" y="1567"/>
                  </a:lnTo>
                  <a:lnTo>
                    <a:pt x="248" y="1568"/>
                  </a:lnTo>
                  <a:lnTo>
                    <a:pt x="255" y="1568"/>
                  </a:lnTo>
                  <a:lnTo>
                    <a:pt x="260" y="1567"/>
                  </a:lnTo>
                  <a:lnTo>
                    <a:pt x="266" y="1565"/>
                  </a:lnTo>
                  <a:lnTo>
                    <a:pt x="272" y="1562"/>
                  </a:lnTo>
                  <a:lnTo>
                    <a:pt x="277" y="1558"/>
                  </a:lnTo>
                  <a:lnTo>
                    <a:pt x="287" y="1550"/>
                  </a:lnTo>
                  <a:lnTo>
                    <a:pt x="298" y="1541"/>
                  </a:lnTo>
                  <a:lnTo>
                    <a:pt x="307" y="1534"/>
                  </a:lnTo>
                  <a:lnTo>
                    <a:pt x="313" y="1532"/>
                  </a:lnTo>
                  <a:lnTo>
                    <a:pt x="319" y="1531"/>
                  </a:lnTo>
                  <a:lnTo>
                    <a:pt x="324" y="1530"/>
                  </a:lnTo>
                  <a:lnTo>
                    <a:pt x="331" y="1531"/>
                  </a:lnTo>
                  <a:lnTo>
                    <a:pt x="331" y="1531"/>
                  </a:lnTo>
                  <a:lnTo>
                    <a:pt x="331" y="1526"/>
                  </a:lnTo>
                  <a:lnTo>
                    <a:pt x="332" y="1524"/>
                  </a:lnTo>
                  <a:lnTo>
                    <a:pt x="335" y="1523"/>
                  </a:lnTo>
                  <a:lnTo>
                    <a:pt x="338" y="1522"/>
                  </a:lnTo>
                  <a:lnTo>
                    <a:pt x="341" y="1522"/>
                  </a:lnTo>
                  <a:lnTo>
                    <a:pt x="345" y="1522"/>
                  </a:lnTo>
                  <a:lnTo>
                    <a:pt x="347" y="1520"/>
                  </a:lnTo>
                  <a:lnTo>
                    <a:pt x="347" y="1517"/>
                  </a:lnTo>
                  <a:lnTo>
                    <a:pt x="347" y="1517"/>
                  </a:lnTo>
                  <a:lnTo>
                    <a:pt x="346" y="1517"/>
                  </a:lnTo>
                  <a:lnTo>
                    <a:pt x="345" y="1516"/>
                  </a:lnTo>
                  <a:lnTo>
                    <a:pt x="344" y="1512"/>
                  </a:lnTo>
                  <a:lnTo>
                    <a:pt x="344" y="1508"/>
                  </a:lnTo>
                  <a:lnTo>
                    <a:pt x="342" y="1507"/>
                  </a:lnTo>
                  <a:lnTo>
                    <a:pt x="341" y="1506"/>
                  </a:lnTo>
                  <a:lnTo>
                    <a:pt x="341" y="1506"/>
                  </a:lnTo>
                  <a:close/>
                  <a:moveTo>
                    <a:pt x="254" y="1492"/>
                  </a:moveTo>
                  <a:lnTo>
                    <a:pt x="254" y="1492"/>
                  </a:lnTo>
                  <a:lnTo>
                    <a:pt x="258" y="1492"/>
                  </a:lnTo>
                  <a:lnTo>
                    <a:pt x="263" y="1491"/>
                  </a:lnTo>
                  <a:lnTo>
                    <a:pt x="273" y="1487"/>
                  </a:lnTo>
                  <a:lnTo>
                    <a:pt x="292" y="1473"/>
                  </a:lnTo>
                  <a:lnTo>
                    <a:pt x="302" y="1467"/>
                  </a:lnTo>
                  <a:lnTo>
                    <a:pt x="307" y="1465"/>
                  </a:lnTo>
                  <a:lnTo>
                    <a:pt x="313" y="1464"/>
                  </a:lnTo>
                  <a:lnTo>
                    <a:pt x="318" y="1464"/>
                  </a:lnTo>
                  <a:lnTo>
                    <a:pt x="322" y="1466"/>
                  </a:lnTo>
                  <a:lnTo>
                    <a:pt x="328" y="1469"/>
                  </a:lnTo>
                  <a:lnTo>
                    <a:pt x="333" y="1473"/>
                  </a:lnTo>
                  <a:lnTo>
                    <a:pt x="333" y="1473"/>
                  </a:lnTo>
                  <a:lnTo>
                    <a:pt x="334" y="1471"/>
                  </a:lnTo>
                  <a:lnTo>
                    <a:pt x="336" y="1471"/>
                  </a:lnTo>
                  <a:lnTo>
                    <a:pt x="341" y="1471"/>
                  </a:lnTo>
                  <a:lnTo>
                    <a:pt x="341" y="1471"/>
                  </a:lnTo>
                  <a:lnTo>
                    <a:pt x="337" y="1461"/>
                  </a:lnTo>
                  <a:lnTo>
                    <a:pt x="333" y="1455"/>
                  </a:lnTo>
                  <a:lnTo>
                    <a:pt x="328" y="1450"/>
                  </a:lnTo>
                  <a:lnTo>
                    <a:pt x="322" y="1447"/>
                  </a:lnTo>
                  <a:lnTo>
                    <a:pt x="316" y="1445"/>
                  </a:lnTo>
                  <a:lnTo>
                    <a:pt x="309" y="1445"/>
                  </a:lnTo>
                  <a:lnTo>
                    <a:pt x="302" y="1446"/>
                  </a:lnTo>
                  <a:lnTo>
                    <a:pt x="295" y="1449"/>
                  </a:lnTo>
                  <a:lnTo>
                    <a:pt x="288" y="1452"/>
                  </a:lnTo>
                  <a:lnTo>
                    <a:pt x="281" y="1457"/>
                  </a:lnTo>
                  <a:lnTo>
                    <a:pt x="275" y="1461"/>
                  </a:lnTo>
                  <a:lnTo>
                    <a:pt x="270" y="1466"/>
                  </a:lnTo>
                  <a:lnTo>
                    <a:pt x="264" y="1473"/>
                  </a:lnTo>
                  <a:lnTo>
                    <a:pt x="260" y="1479"/>
                  </a:lnTo>
                  <a:lnTo>
                    <a:pt x="256" y="1486"/>
                  </a:lnTo>
                  <a:lnTo>
                    <a:pt x="254" y="1492"/>
                  </a:lnTo>
                  <a:lnTo>
                    <a:pt x="254" y="1492"/>
                  </a:lnTo>
                  <a:close/>
                  <a:moveTo>
                    <a:pt x="308" y="1399"/>
                  </a:moveTo>
                  <a:lnTo>
                    <a:pt x="308" y="1399"/>
                  </a:lnTo>
                  <a:lnTo>
                    <a:pt x="299" y="1399"/>
                  </a:lnTo>
                  <a:lnTo>
                    <a:pt x="288" y="1400"/>
                  </a:lnTo>
                  <a:lnTo>
                    <a:pt x="278" y="1402"/>
                  </a:lnTo>
                  <a:lnTo>
                    <a:pt x="270" y="1406"/>
                  </a:lnTo>
                  <a:lnTo>
                    <a:pt x="270" y="1406"/>
                  </a:lnTo>
                  <a:lnTo>
                    <a:pt x="264" y="1401"/>
                  </a:lnTo>
                  <a:lnTo>
                    <a:pt x="259" y="1396"/>
                  </a:lnTo>
                  <a:lnTo>
                    <a:pt x="259" y="1396"/>
                  </a:lnTo>
                  <a:lnTo>
                    <a:pt x="247" y="1409"/>
                  </a:lnTo>
                  <a:lnTo>
                    <a:pt x="242" y="1415"/>
                  </a:lnTo>
                  <a:lnTo>
                    <a:pt x="238" y="1423"/>
                  </a:lnTo>
                  <a:lnTo>
                    <a:pt x="234" y="1430"/>
                  </a:lnTo>
                  <a:lnTo>
                    <a:pt x="234" y="1433"/>
                  </a:lnTo>
                  <a:lnTo>
                    <a:pt x="234" y="1438"/>
                  </a:lnTo>
                  <a:lnTo>
                    <a:pt x="235" y="1441"/>
                  </a:lnTo>
                  <a:lnTo>
                    <a:pt x="238" y="1444"/>
                  </a:lnTo>
                  <a:lnTo>
                    <a:pt x="241" y="1447"/>
                  </a:lnTo>
                  <a:lnTo>
                    <a:pt x="245" y="1450"/>
                  </a:lnTo>
                  <a:lnTo>
                    <a:pt x="245" y="1450"/>
                  </a:lnTo>
                  <a:lnTo>
                    <a:pt x="254" y="1445"/>
                  </a:lnTo>
                  <a:lnTo>
                    <a:pt x="262" y="1439"/>
                  </a:lnTo>
                  <a:lnTo>
                    <a:pt x="279" y="1425"/>
                  </a:lnTo>
                  <a:lnTo>
                    <a:pt x="288" y="1417"/>
                  </a:lnTo>
                  <a:lnTo>
                    <a:pt x="296" y="1413"/>
                  </a:lnTo>
                  <a:lnTo>
                    <a:pt x="305" y="1410"/>
                  </a:lnTo>
                  <a:lnTo>
                    <a:pt x="309" y="1410"/>
                  </a:lnTo>
                  <a:lnTo>
                    <a:pt x="314" y="1410"/>
                  </a:lnTo>
                  <a:lnTo>
                    <a:pt x="314" y="1410"/>
                  </a:lnTo>
                  <a:lnTo>
                    <a:pt x="313" y="1409"/>
                  </a:lnTo>
                  <a:lnTo>
                    <a:pt x="311" y="1408"/>
                  </a:lnTo>
                  <a:lnTo>
                    <a:pt x="310" y="1404"/>
                  </a:lnTo>
                  <a:lnTo>
                    <a:pt x="310" y="1401"/>
                  </a:lnTo>
                  <a:lnTo>
                    <a:pt x="309" y="1399"/>
                  </a:lnTo>
                  <a:lnTo>
                    <a:pt x="308" y="1399"/>
                  </a:lnTo>
                  <a:lnTo>
                    <a:pt x="308" y="1399"/>
                  </a:lnTo>
                  <a:close/>
                  <a:moveTo>
                    <a:pt x="286" y="1338"/>
                  </a:moveTo>
                  <a:lnTo>
                    <a:pt x="286" y="1338"/>
                  </a:lnTo>
                  <a:lnTo>
                    <a:pt x="283" y="1341"/>
                  </a:lnTo>
                  <a:lnTo>
                    <a:pt x="279" y="1343"/>
                  </a:lnTo>
                  <a:lnTo>
                    <a:pt x="276" y="1344"/>
                  </a:lnTo>
                  <a:lnTo>
                    <a:pt x="272" y="1345"/>
                  </a:lnTo>
                  <a:lnTo>
                    <a:pt x="269" y="1345"/>
                  </a:lnTo>
                  <a:lnTo>
                    <a:pt x="264" y="1344"/>
                  </a:lnTo>
                  <a:lnTo>
                    <a:pt x="256" y="1340"/>
                  </a:lnTo>
                  <a:lnTo>
                    <a:pt x="256" y="1340"/>
                  </a:lnTo>
                  <a:lnTo>
                    <a:pt x="244" y="1346"/>
                  </a:lnTo>
                  <a:lnTo>
                    <a:pt x="239" y="1350"/>
                  </a:lnTo>
                  <a:lnTo>
                    <a:pt x="234" y="1354"/>
                  </a:lnTo>
                  <a:lnTo>
                    <a:pt x="234" y="1354"/>
                  </a:lnTo>
                  <a:lnTo>
                    <a:pt x="241" y="1354"/>
                  </a:lnTo>
                  <a:lnTo>
                    <a:pt x="243" y="1355"/>
                  </a:lnTo>
                  <a:lnTo>
                    <a:pt x="245" y="1357"/>
                  </a:lnTo>
                  <a:lnTo>
                    <a:pt x="245" y="1357"/>
                  </a:lnTo>
                  <a:lnTo>
                    <a:pt x="241" y="1360"/>
                  </a:lnTo>
                  <a:lnTo>
                    <a:pt x="235" y="1364"/>
                  </a:lnTo>
                  <a:lnTo>
                    <a:pt x="224" y="1369"/>
                  </a:lnTo>
                  <a:lnTo>
                    <a:pt x="218" y="1372"/>
                  </a:lnTo>
                  <a:lnTo>
                    <a:pt x="214" y="1375"/>
                  </a:lnTo>
                  <a:lnTo>
                    <a:pt x="211" y="1381"/>
                  </a:lnTo>
                  <a:lnTo>
                    <a:pt x="209" y="1387"/>
                  </a:lnTo>
                  <a:lnTo>
                    <a:pt x="209" y="1387"/>
                  </a:lnTo>
                  <a:lnTo>
                    <a:pt x="212" y="1391"/>
                  </a:lnTo>
                  <a:lnTo>
                    <a:pt x="215" y="1395"/>
                  </a:lnTo>
                  <a:lnTo>
                    <a:pt x="220" y="1397"/>
                  </a:lnTo>
                  <a:lnTo>
                    <a:pt x="226" y="1399"/>
                  </a:lnTo>
                  <a:lnTo>
                    <a:pt x="226" y="1399"/>
                  </a:lnTo>
                  <a:lnTo>
                    <a:pt x="232" y="1390"/>
                  </a:lnTo>
                  <a:lnTo>
                    <a:pt x="241" y="1385"/>
                  </a:lnTo>
                  <a:lnTo>
                    <a:pt x="249" y="1381"/>
                  </a:lnTo>
                  <a:lnTo>
                    <a:pt x="260" y="1379"/>
                  </a:lnTo>
                  <a:lnTo>
                    <a:pt x="281" y="1374"/>
                  </a:lnTo>
                  <a:lnTo>
                    <a:pt x="293" y="1371"/>
                  </a:lnTo>
                  <a:lnTo>
                    <a:pt x="306" y="1368"/>
                  </a:lnTo>
                  <a:lnTo>
                    <a:pt x="306" y="1368"/>
                  </a:lnTo>
                  <a:lnTo>
                    <a:pt x="305" y="1363"/>
                  </a:lnTo>
                  <a:lnTo>
                    <a:pt x="304" y="1357"/>
                  </a:lnTo>
                  <a:lnTo>
                    <a:pt x="303" y="1352"/>
                  </a:lnTo>
                  <a:lnTo>
                    <a:pt x="301" y="1348"/>
                  </a:lnTo>
                  <a:lnTo>
                    <a:pt x="298" y="1344"/>
                  </a:lnTo>
                  <a:lnTo>
                    <a:pt x="294" y="1342"/>
                  </a:lnTo>
                  <a:lnTo>
                    <a:pt x="291" y="1339"/>
                  </a:lnTo>
                  <a:lnTo>
                    <a:pt x="286" y="1338"/>
                  </a:lnTo>
                  <a:lnTo>
                    <a:pt x="286" y="1338"/>
                  </a:lnTo>
                  <a:close/>
                  <a:moveTo>
                    <a:pt x="275" y="1285"/>
                  </a:moveTo>
                  <a:lnTo>
                    <a:pt x="275" y="1285"/>
                  </a:lnTo>
                  <a:lnTo>
                    <a:pt x="243" y="1293"/>
                  </a:lnTo>
                  <a:lnTo>
                    <a:pt x="227" y="1297"/>
                  </a:lnTo>
                  <a:lnTo>
                    <a:pt x="212" y="1302"/>
                  </a:lnTo>
                  <a:lnTo>
                    <a:pt x="212" y="1302"/>
                  </a:lnTo>
                  <a:lnTo>
                    <a:pt x="209" y="1311"/>
                  </a:lnTo>
                  <a:lnTo>
                    <a:pt x="204" y="1322"/>
                  </a:lnTo>
                  <a:lnTo>
                    <a:pt x="203" y="1327"/>
                  </a:lnTo>
                  <a:lnTo>
                    <a:pt x="203" y="1333"/>
                  </a:lnTo>
                  <a:lnTo>
                    <a:pt x="204" y="1338"/>
                  </a:lnTo>
                  <a:lnTo>
                    <a:pt x="207" y="1343"/>
                  </a:lnTo>
                  <a:lnTo>
                    <a:pt x="207" y="1343"/>
                  </a:lnTo>
                  <a:lnTo>
                    <a:pt x="226" y="1335"/>
                  </a:lnTo>
                  <a:lnTo>
                    <a:pt x="248" y="1324"/>
                  </a:lnTo>
                  <a:lnTo>
                    <a:pt x="270" y="1311"/>
                  </a:lnTo>
                  <a:lnTo>
                    <a:pt x="280" y="1304"/>
                  </a:lnTo>
                  <a:lnTo>
                    <a:pt x="289" y="1296"/>
                  </a:lnTo>
                  <a:lnTo>
                    <a:pt x="289" y="1296"/>
                  </a:lnTo>
                  <a:lnTo>
                    <a:pt x="286" y="1296"/>
                  </a:lnTo>
                  <a:lnTo>
                    <a:pt x="284" y="1295"/>
                  </a:lnTo>
                  <a:lnTo>
                    <a:pt x="281" y="1292"/>
                  </a:lnTo>
                  <a:lnTo>
                    <a:pt x="278" y="1289"/>
                  </a:lnTo>
                  <a:lnTo>
                    <a:pt x="277" y="1287"/>
                  </a:lnTo>
                  <a:lnTo>
                    <a:pt x="275" y="1285"/>
                  </a:lnTo>
                  <a:lnTo>
                    <a:pt x="275" y="1285"/>
                  </a:lnTo>
                  <a:close/>
                  <a:moveTo>
                    <a:pt x="182" y="1263"/>
                  </a:moveTo>
                  <a:lnTo>
                    <a:pt x="182" y="1263"/>
                  </a:lnTo>
                  <a:lnTo>
                    <a:pt x="185" y="1268"/>
                  </a:lnTo>
                  <a:lnTo>
                    <a:pt x="189" y="1272"/>
                  </a:lnTo>
                  <a:lnTo>
                    <a:pt x="194" y="1273"/>
                  </a:lnTo>
                  <a:lnTo>
                    <a:pt x="198" y="1274"/>
                  </a:lnTo>
                  <a:lnTo>
                    <a:pt x="208" y="1275"/>
                  </a:lnTo>
                  <a:lnTo>
                    <a:pt x="212" y="1275"/>
                  </a:lnTo>
                  <a:lnTo>
                    <a:pt x="217" y="1277"/>
                  </a:lnTo>
                  <a:lnTo>
                    <a:pt x="217" y="1277"/>
                  </a:lnTo>
                  <a:lnTo>
                    <a:pt x="220" y="1274"/>
                  </a:lnTo>
                  <a:lnTo>
                    <a:pt x="225" y="1270"/>
                  </a:lnTo>
                  <a:lnTo>
                    <a:pt x="233" y="1265"/>
                  </a:lnTo>
                  <a:lnTo>
                    <a:pt x="241" y="1260"/>
                  </a:lnTo>
                  <a:lnTo>
                    <a:pt x="245" y="1257"/>
                  </a:lnTo>
                  <a:lnTo>
                    <a:pt x="247" y="1252"/>
                  </a:lnTo>
                  <a:lnTo>
                    <a:pt x="247" y="1252"/>
                  </a:lnTo>
                  <a:lnTo>
                    <a:pt x="251" y="1253"/>
                  </a:lnTo>
                  <a:lnTo>
                    <a:pt x="254" y="1253"/>
                  </a:lnTo>
                  <a:lnTo>
                    <a:pt x="257" y="1252"/>
                  </a:lnTo>
                  <a:lnTo>
                    <a:pt x="259" y="1251"/>
                  </a:lnTo>
                  <a:lnTo>
                    <a:pt x="264" y="1247"/>
                  </a:lnTo>
                  <a:lnTo>
                    <a:pt x="270" y="1242"/>
                  </a:lnTo>
                  <a:lnTo>
                    <a:pt x="270" y="1242"/>
                  </a:lnTo>
                  <a:lnTo>
                    <a:pt x="264" y="1235"/>
                  </a:lnTo>
                  <a:lnTo>
                    <a:pt x="258" y="1231"/>
                  </a:lnTo>
                  <a:lnTo>
                    <a:pt x="253" y="1228"/>
                  </a:lnTo>
                  <a:lnTo>
                    <a:pt x="246" y="1226"/>
                  </a:lnTo>
                  <a:lnTo>
                    <a:pt x="240" y="1224"/>
                  </a:lnTo>
                  <a:lnTo>
                    <a:pt x="234" y="1224"/>
                  </a:lnTo>
                  <a:lnTo>
                    <a:pt x="228" y="1226"/>
                  </a:lnTo>
                  <a:lnTo>
                    <a:pt x="223" y="1227"/>
                  </a:lnTo>
                  <a:lnTo>
                    <a:pt x="216" y="1230"/>
                  </a:lnTo>
                  <a:lnTo>
                    <a:pt x="211" y="1233"/>
                  </a:lnTo>
                  <a:lnTo>
                    <a:pt x="200" y="1242"/>
                  </a:lnTo>
                  <a:lnTo>
                    <a:pt x="190" y="1251"/>
                  </a:lnTo>
                  <a:lnTo>
                    <a:pt x="182" y="1263"/>
                  </a:lnTo>
                  <a:lnTo>
                    <a:pt x="182" y="1263"/>
                  </a:lnTo>
                  <a:close/>
                  <a:moveTo>
                    <a:pt x="209" y="1163"/>
                  </a:moveTo>
                  <a:lnTo>
                    <a:pt x="209" y="1163"/>
                  </a:lnTo>
                  <a:lnTo>
                    <a:pt x="200" y="1169"/>
                  </a:lnTo>
                  <a:lnTo>
                    <a:pt x="194" y="1175"/>
                  </a:lnTo>
                  <a:lnTo>
                    <a:pt x="188" y="1182"/>
                  </a:lnTo>
                  <a:lnTo>
                    <a:pt x="184" y="1188"/>
                  </a:lnTo>
                  <a:lnTo>
                    <a:pt x="175" y="1204"/>
                  </a:lnTo>
                  <a:lnTo>
                    <a:pt x="168" y="1222"/>
                  </a:lnTo>
                  <a:lnTo>
                    <a:pt x="168" y="1222"/>
                  </a:lnTo>
                  <a:lnTo>
                    <a:pt x="172" y="1223"/>
                  </a:lnTo>
                  <a:lnTo>
                    <a:pt x="174" y="1223"/>
                  </a:lnTo>
                  <a:lnTo>
                    <a:pt x="182" y="1228"/>
                  </a:lnTo>
                  <a:lnTo>
                    <a:pt x="182" y="1228"/>
                  </a:lnTo>
                  <a:lnTo>
                    <a:pt x="188" y="1221"/>
                  </a:lnTo>
                  <a:lnTo>
                    <a:pt x="197" y="1216"/>
                  </a:lnTo>
                  <a:lnTo>
                    <a:pt x="207" y="1211"/>
                  </a:lnTo>
                  <a:lnTo>
                    <a:pt x="215" y="1206"/>
                  </a:lnTo>
                  <a:lnTo>
                    <a:pt x="234" y="1198"/>
                  </a:lnTo>
                  <a:lnTo>
                    <a:pt x="254" y="1189"/>
                  </a:lnTo>
                  <a:lnTo>
                    <a:pt x="254" y="1189"/>
                  </a:lnTo>
                  <a:lnTo>
                    <a:pt x="251" y="1184"/>
                  </a:lnTo>
                  <a:lnTo>
                    <a:pt x="250" y="1178"/>
                  </a:lnTo>
                  <a:lnTo>
                    <a:pt x="247" y="1174"/>
                  </a:lnTo>
                  <a:lnTo>
                    <a:pt x="245" y="1171"/>
                  </a:lnTo>
                  <a:lnTo>
                    <a:pt x="241" y="1168"/>
                  </a:lnTo>
                  <a:lnTo>
                    <a:pt x="238" y="1166"/>
                  </a:lnTo>
                  <a:lnTo>
                    <a:pt x="228" y="1161"/>
                  </a:lnTo>
                  <a:lnTo>
                    <a:pt x="228" y="1161"/>
                  </a:lnTo>
                  <a:lnTo>
                    <a:pt x="222" y="1166"/>
                  </a:lnTo>
                  <a:lnTo>
                    <a:pt x="214" y="1170"/>
                  </a:lnTo>
                  <a:lnTo>
                    <a:pt x="212" y="1170"/>
                  </a:lnTo>
                  <a:lnTo>
                    <a:pt x="210" y="1170"/>
                  </a:lnTo>
                  <a:lnTo>
                    <a:pt x="209" y="1168"/>
                  </a:lnTo>
                  <a:lnTo>
                    <a:pt x="209" y="1163"/>
                  </a:lnTo>
                  <a:lnTo>
                    <a:pt x="209" y="1163"/>
                  </a:lnTo>
                  <a:close/>
                  <a:moveTo>
                    <a:pt x="154" y="1167"/>
                  </a:moveTo>
                  <a:lnTo>
                    <a:pt x="154" y="1167"/>
                  </a:lnTo>
                  <a:lnTo>
                    <a:pt x="165" y="1166"/>
                  </a:lnTo>
                  <a:lnTo>
                    <a:pt x="177" y="1162"/>
                  </a:lnTo>
                  <a:lnTo>
                    <a:pt x="187" y="1157"/>
                  </a:lnTo>
                  <a:lnTo>
                    <a:pt x="197" y="1151"/>
                  </a:lnTo>
                  <a:lnTo>
                    <a:pt x="205" y="1143"/>
                  </a:lnTo>
                  <a:lnTo>
                    <a:pt x="213" y="1134"/>
                  </a:lnTo>
                  <a:lnTo>
                    <a:pt x="220" y="1125"/>
                  </a:lnTo>
                  <a:lnTo>
                    <a:pt x="226" y="1114"/>
                  </a:lnTo>
                  <a:lnTo>
                    <a:pt x="226" y="1114"/>
                  </a:lnTo>
                  <a:lnTo>
                    <a:pt x="220" y="1113"/>
                  </a:lnTo>
                  <a:lnTo>
                    <a:pt x="214" y="1112"/>
                  </a:lnTo>
                  <a:lnTo>
                    <a:pt x="208" y="1113"/>
                  </a:lnTo>
                  <a:lnTo>
                    <a:pt x="201" y="1114"/>
                  </a:lnTo>
                  <a:lnTo>
                    <a:pt x="196" y="1116"/>
                  </a:lnTo>
                  <a:lnTo>
                    <a:pt x="189" y="1118"/>
                  </a:lnTo>
                  <a:lnTo>
                    <a:pt x="178" y="1125"/>
                  </a:lnTo>
                  <a:lnTo>
                    <a:pt x="168" y="1133"/>
                  </a:lnTo>
                  <a:lnTo>
                    <a:pt x="164" y="1139"/>
                  </a:lnTo>
                  <a:lnTo>
                    <a:pt x="159" y="1144"/>
                  </a:lnTo>
                  <a:lnTo>
                    <a:pt x="157" y="1149"/>
                  </a:lnTo>
                  <a:lnTo>
                    <a:pt x="155" y="1155"/>
                  </a:lnTo>
                  <a:lnTo>
                    <a:pt x="154" y="1161"/>
                  </a:lnTo>
                  <a:lnTo>
                    <a:pt x="154" y="1167"/>
                  </a:lnTo>
                  <a:lnTo>
                    <a:pt x="154" y="1167"/>
                  </a:lnTo>
                  <a:close/>
                  <a:moveTo>
                    <a:pt x="193" y="1079"/>
                  </a:moveTo>
                  <a:lnTo>
                    <a:pt x="193" y="1079"/>
                  </a:lnTo>
                  <a:lnTo>
                    <a:pt x="187" y="1075"/>
                  </a:lnTo>
                  <a:lnTo>
                    <a:pt x="184" y="1070"/>
                  </a:lnTo>
                  <a:lnTo>
                    <a:pt x="180" y="1067"/>
                  </a:lnTo>
                  <a:lnTo>
                    <a:pt x="177" y="1065"/>
                  </a:lnTo>
                  <a:lnTo>
                    <a:pt x="173" y="1065"/>
                  </a:lnTo>
                  <a:lnTo>
                    <a:pt x="173" y="1065"/>
                  </a:lnTo>
                  <a:lnTo>
                    <a:pt x="168" y="1070"/>
                  </a:lnTo>
                  <a:lnTo>
                    <a:pt x="160" y="1076"/>
                  </a:lnTo>
                  <a:lnTo>
                    <a:pt x="153" y="1082"/>
                  </a:lnTo>
                  <a:lnTo>
                    <a:pt x="147" y="1088"/>
                  </a:lnTo>
                  <a:lnTo>
                    <a:pt x="141" y="1096"/>
                  </a:lnTo>
                  <a:lnTo>
                    <a:pt x="140" y="1100"/>
                  </a:lnTo>
                  <a:lnTo>
                    <a:pt x="139" y="1103"/>
                  </a:lnTo>
                  <a:lnTo>
                    <a:pt x="139" y="1108"/>
                  </a:lnTo>
                  <a:lnTo>
                    <a:pt x="140" y="1111"/>
                  </a:lnTo>
                  <a:lnTo>
                    <a:pt x="142" y="1115"/>
                  </a:lnTo>
                  <a:lnTo>
                    <a:pt x="145" y="1119"/>
                  </a:lnTo>
                  <a:lnTo>
                    <a:pt x="145" y="1119"/>
                  </a:lnTo>
                  <a:lnTo>
                    <a:pt x="164" y="1109"/>
                  </a:lnTo>
                  <a:lnTo>
                    <a:pt x="181" y="1099"/>
                  </a:lnTo>
                  <a:lnTo>
                    <a:pt x="196" y="1090"/>
                  </a:lnTo>
                  <a:lnTo>
                    <a:pt x="204" y="1083"/>
                  </a:lnTo>
                  <a:lnTo>
                    <a:pt x="212" y="1076"/>
                  </a:lnTo>
                  <a:lnTo>
                    <a:pt x="212" y="1076"/>
                  </a:lnTo>
                  <a:lnTo>
                    <a:pt x="210" y="1073"/>
                  </a:lnTo>
                  <a:lnTo>
                    <a:pt x="207" y="1072"/>
                  </a:lnTo>
                  <a:lnTo>
                    <a:pt x="204" y="1072"/>
                  </a:lnTo>
                  <a:lnTo>
                    <a:pt x="201" y="1073"/>
                  </a:lnTo>
                  <a:lnTo>
                    <a:pt x="196" y="1076"/>
                  </a:lnTo>
                  <a:lnTo>
                    <a:pt x="193" y="1079"/>
                  </a:lnTo>
                  <a:lnTo>
                    <a:pt x="193" y="1079"/>
                  </a:lnTo>
                  <a:close/>
                  <a:moveTo>
                    <a:pt x="195" y="1007"/>
                  </a:moveTo>
                  <a:lnTo>
                    <a:pt x="195" y="1007"/>
                  </a:lnTo>
                  <a:lnTo>
                    <a:pt x="192" y="1005"/>
                  </a:lnTo>
                  <a:lnTo>
                    <a:pt x="187" y="1005"/>
                  </a:lnTo>
                  <a:lnTo>
                    <a:pt x="182" y="1005"/>
                  </a:lnTo>
                  <a:lnTo>
                    <a:pt x="175" y="1005"/>
                  </a:lnTo>
                  <a:lnTo>
                    <a:pt x="163" y="1009"/>
                  </a:lnTo>
                  <a:lnTo>
                    <a:pt x="156" y="1011"/>
                  </a:lnTo>
                  <a:lnTo>
                    <a:pt x="151" y="1015"/>
                  </a:lnTo>
                  <a:lnTo>
                    <a:pt x="151" y="1015"/>
                  </a:lnTo>
                  <a:lnTo>
                    <a:pt x="148" y="1018"/>
                  </a:lnTo>
                  <a:lnTo>
                    <a:pt x="144" y="1022"/>
                  </a:lnTo>
                  <a:lnTo>
                    <a:pt x="140" y="1030"/>
                  </a:lnTo>
                  <a:lnTo>
                    <a:pt x="137" y="1034"/>
                  </a:lnTo>
                  <a:lnTo>
                    <a:pt x="135" y="1037"/>
                  </a:lnTo>
                  <a:lnTo>
                    <a:pt x="130" y="1039"/>
                  </a:lnTo>
                  <a:lnTo>
                    <a:pt x="126" y="1039"/>
                  </a:lnTo>
                  <a:lnTo>
                    <a:pt x="126" y="1039"/>
                  </a:lnTo>
                  <a:lnTo>
                    <a:pt x="126" y="1048"/>
                  </a:lnTo>
                  <a:lnTo>
                    <a:pt x="127" y="1054"/>
                  </a:lnTo>
                  <a:lnTo>
                    <a:pt x="130" y="1058"/>
                  </a:lnTo>
                  <a:lnTo>
                    <a:pt x="135" y="1062"/>
                  </a:lnTo>
                  <a:lnTo>
                    <a:pt x="135" y="1062"/>
                  </a:lnTo>
                  <a:lnTo>
                    <a:pt x="138" y="1057"/>
                  </a:lnTo>
                  <a:lnTo>
                    <a:pt x="143" y="1054"/>
                  </a:lnTo>
                  <a:lnTo>
                    <a:pt x="156" y="1048"/>
                  </a:lnTo>
                  <a:lnTo>
                    <a:pt x="186" y="1038"/>
                  </a:lnTo>
                  <a:lnTo>
                    <a:pt x="198" y="1032"/>
                  </a:lnTo>
                  <a:lnTo>
                    <a:pt x="202" y="1028"/>
                  </a:lnTo>
                  <a:lnTo>
                    <a:pt x="205" y="1025"/>
                  </a:lnTo>
                  <a:lnTo>
                    <a:pt x="207" y="1021"/>
                  </a:lnTo>
                  <a:lnTo>
                    <a:pt x="205" y="1017"/>
                  </a:lnTo>
                  <a:lnTo>
                    <a:pt x="201" y="1012"/>
                  </a:lnTo>
                  <a:lnTo>
                    <a:pt x="195" y="1007"/>
                  </a:lnTo>
                  <a:lnTo>
                    <a:pt x="195" y="1007"/>
                  </a:lnTo>
                  <a:close/>
                  <a:moveTo>
                    <a:pt x="198" y="962"/>
                  </a:moveTo>
                  <a:lnTo>
                    <a:pt x="198" y="962"/>
                  </a:lnTo>
                  <a:lnTo>
                    <a:pt x="194" y="957"/>
                  </a:lnTo>
                  <a:lnTo>
                    <a:pt x="188" y="954"/>
                  </a:lnTo>
                  <a:lnTo>
                    <a:pt x="181" y="950"/>
                  </a:lnTo>
                  <a:lnTo>
                    <a:pt x="173" y="948"/>
                  </a:lnTo>
                  <a:lnTo>
                    <a:pt x="173" y="948"/>
                  </a:lnTo>
                  <a:lnTo>
                    <a:pt x="165" y="954"/>
                  </a:lnTo>
                  <a:lnTo>
                    <a:pt x="157" y="956"/>
                  </a:lnTo>
                  <a:lnTo>
                    <a:pt x="149" y="956"/>
                  </a:lnTo>
                  <a:lnTo>
                    <a:pt x="137" y="955"/>
                  </a:lnTo>
                  <a:lnTo>
                    <a:pt x="137" y="955"/>
                  </a:lnTo>
                  <a:lnTo>
                    <a:pt x="119" y="971"/>
                  </a:lnTo>
                  <a:lnTo>
                    <a:pt x="109" y="979"/>
                  </a:lnTo>
                  <a:lnTo>
                    <a:pt x="98" y="988"/>
                  </a:lnTo>
                  <a:lnTo>
                    <a:pt x="98" y="988"/>
                  </a:lnTo>
                  <a:lnTo>
                    <a:pt x="99" y="993"/>
                  </a:lnTo>
                  <a:lnTo>
                    <a:pt x="101" y="1000"/>
                  </a:lnTo>
                  <a:lnTo>
                    <a:pt x="102" y="1005"/>
                  </a:lnTo>
                  <a:lnTo>
                    <a:pt x="104" y="1012"/>
                  </a:lnTo>
                  <a:lnTo>
                    <a:pt x="104" y="1012"/>
                  </a:lnTo>
                  <a:lnTo>
                    <a:pt x="129" y="1001"/>
                  </a:lnTo>
                  <a:lnTo>
                    <a:pt x="156" y="989"/>
                  </a:lnTo>
                  <a:lnTo>
                    <a:pt x="168" y="982"/>
                  </a:lnTo>
                  <a:lnTo>
                    <a:pt x="180" y="976"/>
                  </a:lnTo>
                  <a:lnTo>
                    <a:pt x="189" y="970"/>
                  </a:lnTo>
                  <a:lnTo>
                    <a:pt x="198" y="962"/>
                  </a:lnTo>
                  <a:lnTo>
                    <a:pt x="198" y="962"/>
                  </a:lnTo>
                  <a:close/>
                  <a:moveTo>
                    <a:pt x="132" y="913"/>
                  </a:moveTo>
                  <a:lnTo>
                    <a:pt x="132" y="913"/>
                  </a:lnTo>
                  <a:lnTo>
                    <a:pt x="130" y="916"/>
                  </a:lnTo>
                  <a:lnTo>
                    <a:pt x="128" y="919"/>
                  </a:lnTo>
                  <a:lnTo>
                    <a:pt x="126" y="921"/>
                  </a:lnTo>
                  <a:lnTo>
                    <a:pt x="123" y="924"/>
                  </a:lnTo>
                  <a:lnTo>
                    <a:pt x="116" y="927"/>
                  </a:lnTo>
                  <a:lnTo>
                    <a:pt x="108" y="930"/>
                  </a:lnTo>
                  <a:lnTo>
                    <a:pt x="101" y="934"/>
                  </a:lnTo>
                  <a:lnTo>
                    <a:pt x="98" y="936"/>
                  </a:lnTo>
                  <a:lnTo>
                    <a:pt x="96" y="940"/>
                  </a:lnTo>
                  <a:lnTo>
                    <a:pt x="94" y="943"/>
                  </a:lnTo>
                  <a:lnTo>
                    <a:pt x="94" y="946"/>
                  </a:lnTo>
                  <a:lnTo>
                    <a:pt x="94" y="951"/>
                  </a:lnTo>
                  <a:lnTo>
                    <a:pt x="96" y="957"/>
                  </a:lnTo>
                  <a:lnTo>
                    <a:pt x="96" y="957"/>
                  </a:lnTo>
                  <a:lnTo>
                    <a:pt x="106" y="955"/>
                  </a:lnTo>
                  <a:lnTo>
                    <a:pt x="114" y="951"/>
                  </a:lnTo>
                  <a:lnTo>
                    <a:pt x="121" y="947"/>
                  </a:lnTo>
                  <a:lnTo>
                    <a:pt x="127" y="942"/>
                  </a:lnTo>
                  <a:lnTo>
                    <a:pt x="132" y="935"/>
                  </a:lnTo>
                  <a:lnTo>
                    <a:pt x="137" y="930"/>
                  </a:lnTo>
                  <a:lnTo>
                    <a:pt x="145" y="918"/>
                  </a:lnTo>
                  <a:lnTo>
                    <a:pt x="145" y="918"/>
                  </a:lnTo>
                  <a:lnTo>
                    <a:pt x="156" y="920"/>
                  </a:lnTo>
                  <a:lnTo>
                    <a:pt x="158" y="920"/>
                  </a:lnTo>
                  <a:lnTo>
                    <a:pt x="162" y="919"/>
                  </a:lnTo>
                  <a:lnTo>
                    <a:pt x="164" y="918"/>
                  </a:lnTo>
                  <a:lnTo>
                    <a:pt x="165" y="915"/>
                  </a:lnTo>
                  <a:lnTo>
                    <a:pt x="165" y="915"/>
                  </a:lnTo>
                  <a:lnTo>
                    <a:pt x="156" y="915"/>
                  </a:lnTo>
                  <a:lnTo>
                    <a:pt x="148" y="915"/>
                  </a:lnTo>
                  <a:lnTo>
                    <a:pt x="140" y="915"/>
                  </a:lnTo>
                  <a:lnTo>
                    <a:pt x="136" y="914"/>
                  </a:lnTo>
                  <a:lnTo>
                    <a:pt x="132" y="913"/>
                  </a:lnTo>
                  <a:lnTo>
                    <a:pt x="132" y="913"/>
                  </a:lnTo>
                  <a:close/>
                  <a:moveTo>
                    <a:pt x="118" y="869"/>
                  </a:moveTo>
                  <a:lnTo>
                    <a:pt x="118" y="869"/>
                  </a:lnTo>
                  <a:lnTo>
                    <a:pt x="104" y="879"/>
                  </a:lnTo>
                  <a:lnTo>
                    <a:pt x="97" y="885"/>
                  </a:lnTo>
                  <a:lnTo>
                    <a:pt x="91" y="893"/>
                  </a:lnTo>
                  <a:lnTo>
                    <a:pt x="86" y="900"/>
                  </a:lnTo>
                  <a:lnTo>
                    <a:pt x="82" y="907"/>
                  </a:lnTo>
                  <a:lnTo>
                    <a:pt x="79" y="915"/>
                  </a:lnTo>
                  <a:lnTo>
                    <a:pt x="79" y="924"/>
                  </a:lnTo>
                  <a:lnTo>
                    <a:pt x="79" y="924"/>
                  </a:lnTo>
                  <a:lnTo>
                    <a:pt x="96" y="909"/>
                  </a:lnTo>
                  <a:lnTo>
                    <a:pt x="105" y="901"/>
                  </a:lnTo>
                  <a:lnTo>
                    <a:pt x="113" y="895"/>
                  </a:lnTo>
                  <a:lnTo>
                    <a:pt x="123" y="889"/>
                  </a:lnTo>
                  <a:lnTo>
                    <a:pt x="133" y="884"/>
                  </a:lnTo>
                  <a:lnTo>
                    <a:pt x="144" y="881"/>
                  </a:lnTo>
                  <a:lnTo>
                    <a:pt x="156" y="880"/>
                  </a:lnTo>
                  <a:lnTo>
                    <a:pt x="156" y="880"/>
                  </a:lnTo>
                  <a:lnTo>
                    <a:pt x="157" y="878"/>
                  </a:lnTo>
                  <a:lnTo>
                    <a:pt x="158" y="875"/>
                  </a:lnTo>
                  <a:lnTo>
                    <a:pt x="159" y="874"/>
                  </a:lnTo>
                  <a:lnTo>
                    <a:pt x="159" y="871"/>
                  </a:lnTo>
                  <a:lnTo>
                    <a:pt x="159" y="871"/>
                  </a:lnTo>
                  <a:lnTo>
                    <a:pt x="153" y="871"/>
                  </a:lnTo>
                  <a:lnTo>
                    <a:pt x="148" y="871"/>
                  </a:lnTo>
                  <a:lnTo>
                    <a:pt x="138" y="872"/>
                  </a:lnTo>
                  <a:lnTo>
                    <a:pt x="134" y="872"/>
                  </a:lnTo>
                  <a:lnTo>
                    <a:pt x="128" y="872"/>
                  </a:lnTo>
                  <a:lnTo>
                    <a:pt x="123" y="871"/>
                  </a:lnTo>
                  <a:lnTo>
                    <a:pt x="118" y="869"/>
                  </a:lnTo>
                  <a:lnTo>
                    <a:pt x="118" y="869"/>
                  </a:lnTo>
                  <a:close/>
                  <a:moveTo>
                    <a:pt x="68" y="860"/>
                  </a:moveTo>
                  <a:lnTo>
                    <a:pt x="68" y="860"/>
                  </a:lnTo>
                  <a:lnTo>
                    <a:pt x="77" y="856"/>
                  </a:lnTo>
                  <a:lnTo>
                    <a:pt x="84" y="851"/>
                  </a:lnTo>
                  <a:lnTo>
                    <a:pt x="99" y="841"/>
                  </a:lnTo>
                  <a:lnTo>
                    <a:pt x="107" y="837"/>
                  </a:lnTo>
                  <a:lnTo>
                    <a:pt x="116" y="835"/>
                  </a:lnTo>
                  <a:lnTo>
                    <a:pt x="124" y="834"/>
                  </a:lnTo>
                  <a:lnTo>
                    <a:pt x="135" y="836"/>
                  </a:lnTo>
                  <a:lnTo>
                    <a:pt x="135" y="836"/>
                  </a:lnTo>
                  <a:lnTo>
                    <a:pt x="135" y="827"/>
                  </a:lnTo>
                  <a:lnTo>
                    <a:pt x="135" y="827"/>
                  </a:lnTo>
                  <a:lnTo>
                    <a:pt x="129" y="824"/>
                  </a:lnTo>
                  <a:lnTo>
                    <a:pt x="124" y="821"/>
                  </a:lnTo>
                  <a:lnTo>
                    <a:pt x="119" y="820"/>
                  </a:lnTo>
                  <a:lnTo>
                    <a:pt x="113" y="819"/>
                  </a:lnTo>
                  <a:lnTo>
                    <a:pt x="107" y="819"/>
                  </a:lnTo>
                  <a:lnTo>
                    <a:pt x="102" y="820"/>
                  </a:lnTo>
                  <a:lnTo>
                    <a:pt x="96" y="821"/>
                  </a:lnTo>
                  <a:lnTo>
                    <a:pt x="91" y="823"/>
                  </a:lnTo>
                  <a:lnTo>
                    <a:pt x="86" y="825"/>
                  </a:lnTo>
                  <a:lnTo>
                    <a:pt x="80" y="829"/>
                  </a:lnTo>
                  <a:lnTo>
                    <a:pt x="77" y="833"/>
                  </a:lnTo>
                  <a:lnTo>
                    <a:pt x="73" y="838"/>
                  </a:lnTo>
                  <a:lnTo>
                    <a:pt x="71" y="842"/>
                  </a:lnTo>
                  <a:lnTo>
                    <a:pt x="68" y="848"/>
                  </a:lnTo>
                  <a:lnTo>
                    <a:pt x="68" y="854"/>
                  </a:lnTo>
                  <a:lnTo>
                    <a:pt x="68" y="860"/>
                  </a:lnTo>
                  <a:lnTo>
                    <a:pt x="68" y="860"/>
                  </a:lnTo>
                  <a:close/>
                  <a:moveTo>
                    <a:pt x="132" y="769"/>
                  </a:moveTo>
                  <a:lnTo>
                    <a:pt x="132" y="769"/>
                  </a:lnTo>
                  <a:lnTo>
                    <a:pt x="127" y="763"/>
                  </a:lnTo>
                  <a:lnTo>
                    <a:pt x="122" y="758"/>
                  </a:lnTo>
                  <a:lnTo>
                    <a:pt x="116" y="753"/>
                  </a:lnTo>
                  <a:lnTo>
                    <a:pt x="109" y="750"/>
                  </a:lnTo>
                  <a:lnTo>
                    <a:pt x="102" y="749"/>
                  </a:lnTo>
                  <a:lnTo>
                    <a:pt x="95" y="749"/>
                  </a:lnTo>
                  <a:lnTo>
                    <a:pt x="88" y="749"/>
                  </a:lnTo>
                  <a:lnTo>
                    <a:pt x="80" y="751"/>
                  </a:lnTo>
                  <a:lnTo>
                    <a:pt x="74" y="753"/>
                  </a:lnTo>
                  <a:lnTo>
                    <a:pt x="66" y="757"/>
                  </a:lnTo>
                  <a:lnTo>
                    <a:pt x="61" y="760"/>
                  </a:lnTo>
                  <a:lnTo>
                    <a:pt x="54" y="764"/>
                  </a:lnTo>
                  <a:lnTo>
                    <a:pt x="50" y="768"/>
                  </a:lnTo>
                  <a:lnTo>
                    <a:pt x="46" y="773"/>
                  </a:lnTo>
                  <a:lnTo>
                    <a:pt x="43" y="778"/>
                  </a:lnTo>
                  <a:lnTo>
                    <a:pt x="41" y="783"/>
                  </a:lnTo>
                  <a:lnTo>
                    <a:pt x="41" y="783"/>
                  </a:lnTo>
                  <a:lnTo>
                    <a:pt x="45" y="792"/>
                  </a:lnTo>
                  <a:lnTo>
                    <a:pt x="49" y="800"/>
                  </a:lnTo>
                  <a:lnTo>
                    <a:pt x="51" y="805"/>
                  </a:lnTo>
                  <a:lnTo>
                    <a:pt x="56" y="808"/>
                  </a:lnTo>
                  <a:lnTo>
                    <a:pt x="60" y="810"/>
                  </a:lnTo>
                  <a:lnTo>
                    <a:pt x="65" y="811"/>
                  </a:lnTo>
                  <a:lnTo>
                    <a:pt x="65" y="811"/>
                  </a:lnTo>
                  <a:lnTo>
                    <a:pt x="66" y="806"/>
                  </a:lnTo>
                  <a:lnTo>
                    <a:pt x="67" y="800"/>
                  </a:lnTo>
                  <a:lnTo>
                    <a:pt x="69" y="796"/>
                  </a:lnTo>
                  <a:lnTo>
                    <a:pt x="72" y="793"/>
                  </a:lnTo>
                  <a:lnTo>
                    <a:pt x="75" y="790"/>
                  </a:lnTo>
                  <a:lnTo>
                    <a:pt x="78" y="787"/>
                  </a:lnTo>
                  <a:lnTo>
                    <a:pt x="86" y="782"/>
                  </a:lnTo>
                  <a:lnTo>
                    <a:pt x="95" y="780"/>
                  </a:lnTo>
                  <a:lnTo>
                    <a:pt x="106" y="778"/>
                  </a:lnTo>
                  <a:lnTo>
                    <a:pt x="117" y="778"/>
                  </a:lnTo>
                  <a:lnTo>
                    <a:pt x="129" y="778"/>
                  </a:lnTo>
                  <a:lnTo>
                    <a:pt x="129" y="778"/>
                  </a:lnTo>
                  <a:lnTo>
                    <a:pt x="129" y="776"/>
                  </a:lnTo>
                  <a:lnTo>
                    <a:pt x="130" y="774"/>
                  </a:lnTo>
                  <a:lnTo>
                    <a:pt x="132" y="772"/>
                  </a:lnTo>
                  <a:lnTo>
                    <a:pt x="132" y="769"/>
                  </a:lnTo>
                  <a:lnTo>
                    <a:pt x="132" y="769"/>
                  </a:lnTo>
                  <a:close/>
                  <a:moveTo>
                    <a:pt x="24" y="687"/>
                  </a:moveTo>
                  <a:lnTo>
                    <a:pt x="24" y="687"/>
                  </a:lnTo>
                  <a:lnTo>
                    <a:pt x="22" y="693"/>
                  </a:lnTo>
                  <a:lnTo>
                    <a:pt x="21" y="699"/>
                  </a:lnTo>
                  <a:lnTo>
                    <a:pt x="21" y="705"/>
                  </a:lnTo>
                  <a:lnTo>
                    <a:pt x="23" y="710"/>
                  </a:lnTo>
                  <a:lnTo>
                    <a:pt x="26" y="716"/>
                  </a:lnTo>
                  <a:lnTo>
                    <a:pt x="29" y="720"/>
                  </a:lnTo>
                  <a:lnTo>
                    <a:pt x="33" y="723"/>
                  </a:lnTo>
                  <a:lnTo>
                    <a:pt x="38" y="725"/>
                  </a:lnTo>
                  <a:lnTo>
                    <a:pt x="38" y="725"/>
                  </a:lnTo>
                  <a:lnTo>
                    <a:pt x="38" y="720"/>
                  </a:lnTo>
                  <a:lnTo>
                    <a:pt x="39" y="715"/>
                  </a:lnTo>
                  <a:lnTo>
                    <a:pt x="41" y="712"/>
                  </a:lnTo>
                  <a:lnTo>
                    <a:pt x="43" y="707"/>
                  </a:lnTo>
                  <a:lnTo>
                    <a:pt x="46" y="705"/>
                  </a:lnTo>
                  <a:lnTo>
                    <a:pt x="49" y="702"/>
                  </a:lnTo>
                  <a:lnTo>
                    <a:pt x="58" y="699"/>
                  </a:lnTo>
                  <a:lnTo>
                    <a:pt x="66" y="695"/>
                  </a:lnTo>
                  <a:lnTo>
                    <a:pt x="74" y="693"/>
                  </a:lnTo>
                  <a:lnTo>
                    <a:pt x="81" y="692"/>
                  </a:lnTo>
                  <a:lnTo>
                    <a:pt x="88" y="689"/>
                  </a:lnTo>
                  <a:lnTo>
                    <a:pt x="88" y="689"/>
                  </a:lnTo>
                  <a:lnTo>
                    <a:pt x="84" y="686"/>
                  </a:lnTo>
                  <a:lnTo>
                    <a:pt x="82" y="683"/>
                  </a:lnTo>
                  <a:lnTo>
                    <a:pt x="78" y="681"/>
                  </a:lnTo>
                  <a:lnTo>
                    <a:pt x="75" y="679"/>
                  </a:lnTo>
                  <a:lnTo>
                    <a:pt x="67" y="679"/>
                  </a:lnTo>
                  <a:lnTo>
                    <a:pt x="59" y="681"/>
                  </a:lnTo>
                  <a:lnTo>
                    <a:pt x="41" y="685"/>
                  </a:lnTo>
                  <a:lnTo>
                    <a:pt x="32" y="686"/>
                  </a:lnTo>
                  <a:lnTo>
                    <a:pt x="24" y="687"/>
                  </a:lnTo>
                  <a:lnTo>
                    <a:pt x="24" y="687"/>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07" name="Freeform 146"/>
            <p:cNvSpPr>
              <a:spLocks noEditPoints="1"/>
            </p:cNvSpPr>
            <p:nvPr/>
          </p:nvSpPr>
          <p:spPr bwMode="auto">
            <a:xfrm>
              <a:off x="6708776" y="209550"/>
              <a:ext cx="330200" cy="268288"/>
            </a:xfrm>
            <a:custGeom>
              <a:avLst/>
              <a:gdLst/>
              <a:ahLst/>
              <a:cxnLst>
                <a:cxn ang="0">
                  <a:pos x="165" y="8"/>
                </a:cxn>
                <a:cxn ang="0">
                  <a:pos x="200" y="22"/>
                </a:cxn>
                <a:cxn ang="0">
                  <a:pos x="259" y="48"/>
                </a:cxn>
                <a:cxn ang="0">
                  <a:pos x="299" y="67"/>
                </a:cxn>
                <a:cxn ang="0">
                  <a:pos x="348" y="91"/>
                </a:cxn>
                <a:cxn ang="0">
                  <a:pos x="376" y="93"/>
                </a:cxn>
                <a:cxn ang="0">
                  <a:pos x="401" y="111"/>
                </a:cxn>
                <a:cxn ang="0">
                  <a:pos x="467" y="135"/>
                </a:cxn>
                <a:cxn ang="0">
                  <a:pos x="508" y="151"/>
                </a:cxn>
                <a:cxn ang="0">
                  <a:pos x="522" y="165"/>
                </a:cxn>
                <a:cxn ang="0">
                  <a:pos x="594" y="183"/>
                </a:cxn>
                <a:cxn ang="0">
                  <a:pos x="615" y="204"/>
                </a:cxn>
                <a:cxn ang="0">
                  <a:pos x="624" y="221"/>
                </a:cxn>
                <a:cxn ang="0">
                  <a:pos x="603" y="287"/>
                </a:cxn>
                <a:cxn ang="0">
                  <a:pos x="529" y="417"/>
                </a:cxn>
                <a:cxn ang="0">
                  <a:pos x="508" y="480"/>
                </a:cxn>
                <a:cxn ang="0">
                  <a:pos x="492" y="505"/>
                </a:cxn>
                <a:cxn ang="0">
                  <a:pos x="360" y="488"/>
                </a:cxn>
                <a:cxn ang="0">
                  <a:pos x="278" y="453"/>
                </a:cxn>
                <a:cxn ang="0">
                  <a:pos x="189" y="408"/>
                </a:cxn>
                <a:cxn ang="0">
                  <a:pos x="63" y="359"/>
                </a:cxn>
                <a:cxn ang="0">
                  <a:pos x="25" y="325"/>
                </a:cxn>
                <a:cxn ang="0">
                  <a:pos x="0" y="273"/>
                </a:cxn>
                <a:cxn ang="0">
                  <a:pos x="47" y="173"/>
                </a:cxn>
                <a:cxn ang="0">
                  <a:pos x="109" y="52"/>
                </a:cxn>
                <a:cxn ang="0">
                  <a:pos x="135" y="8"/>
                </a:cxn>
                <a:cxn ang="0">
                  <a:pos x="381" y="464"/>
                </a:cxn>
                <a:cxn ang="0">
                  <a:pos x="447" y="479"/>
                </a:cxn>
                <a:cxn ang="0">
                  <a:pos x="495" y="460"/>
                </a:cxn>
                <a:cxn ang="0">
                  <a:pos x="528" y="384"/>
                </a:cxn>
                <a:cxn ang="0">
                  <a:pos x="590" y="264"/>
                </a:cxn>
                <a:cxn ang="0">
                  <a:pos x="600" y="212"/>
                </a:cxn>
                <a:cxn ang="0">
                  <a:pos x="559" y="191"/>
                </a:cxn>
                <a:cxn ang="0">
                  <a:pos x="503" y="173"/>
                </a:cxn>
                <a:cxn ang="0">
                  <a:pos x="469" y="155"/>
                </a:cxn>
                <a:cxn ang="0">
                  <a:pos x="424" y="137"/>
                </a:cxn>
                <a:cxn ang="0">
                  <a:pos x="293" y="84"/>
                </a:cxn>
                <a:cxn ang="0">
                  <a:pos x="222" y="52"/>
                </a:cxn>
                <a:cxn ang="0">
                  <a:pos x="164" y="46"/>
                </a:cxn>
                <a:cxn ang="0">
                  <a:pos x="149" y="54"/>
                </a:cxn>
                <a:cxn ang="0">
                  <a:pos x="131" y="62"/>
                </a:cxn>
                <a:cxn ang="0">
                  <a:pos x="111" y="90"/>
                </a:cxn>
                <a:cxn ang="0">
                  <a:pos x="91" y="113"/>
                </a:cxn>
                <a:cxn ang="0">
                  <a:pos x="64" y="182"/>
                </a:cxn>
                <a:cxn ang="0">
                  <a:pos x="29" y="251"/>
                </a:cxn>
                <a:cxn ang="0">
                  <a:pos x="33" y="305"/>
                </a:cxn>
                <a:cxn ang="0">
                  <a:pos x="107" y="353"/>
                </a:cxn>
                <a:cxn ang="0">
                  <a:pos x="244" y="404"/>
                </a:cxn>
                <a:cxn ang="0">
                  <a:pos x="289" y="423"/>
                </a:cxn>
                <a:cxn ang="0">
                  <a:pos x="302" y="430"/>
                </a:cxn>
                <a:cxn ang="0">
                  <a:pos x="339" y="441"/>
                </a:cxn>
                <a:cxn ang="0">
                  <a:pos x="334" y="444"/>
                </a:cxn>
                <a:cxn ang="0">
                  <a:pos x="371" y="457"/>
                </a:cxn>
              </a:cxnLst>
              <a:rect l="0" t="0" r="r" b="b"/>
              <a:pathLst>
                <a:path w="624" h="505">
                  <a:moveTo>
                    <a:pt x="152" y="0"/>
                  </a:moveTo>
                  <a:lnTo>
                    <a:pt x="152" y="0"/>
                  </a:lnTo>
                  <a:lnTo>
                    <a:pt x="156" y="1"/>
                  </a:lnTo>
                  <a:lnTo>
                    <a:pt x="160" y="3"/>
                  </a:lnTo>
                  <a:lnTo>
                    <a:pt x="165" y="8"/>
                  </a:lnTo>
                  <a:lnTo>
                    <a:pt x="169" y="14"/>
                  </a:lnTo>
                  <a:lnTo>
                    <a:pt x="175" y="20"/>
                  </a:lnTo>
                  <a:lnTo>
                    <a:pt x="175" y="20"/>
                  </a:lnTo>
                  <a:lnTo>
                    <a:pt x="187" y="20"/>
                  </a:lnTo>
                  <a:lnTo>
                    <a:pt x="200" y="22"/>
                  </a:lnTo>
                  <a:lnTo>
                    <a:pt x="213" y="25"/>
                  </a:lnTo>
                  <a:lnTo>
                    <a:pt x="226" y="29"/>
                  </a:lnTo>
                  <a:lnTo>
                    <a:pt x="238" y="35"/>
                  </a:lnTo>
                  <a:lnTo>
                    <a:pt x="248" y="41"/>
                  </a:lnTo>
                  <a:lnTo>
                    <a:pt x="259" y="48"/>
                  </a:lnTo>
                  <a:lnTo>
                    <a:pt x="268" y="58"/>
                  </a:lnTo>
                  <a:lnTo>
                    <a:pt x="268" y="58"/>
                  </a:lnTo>
                  <a:lnTo>
                    <a:pt x="278" y="59"/>
                  </a:lnTo>
                  <a:lnTo>
                    <a:pt x="289" y="62"/>
                  </a:lnTo>
                  <a:lnTo>
                    <a:pt x="299" y="67"/>
                  </a:lnTo>
                  <a:lnTo>
                    <a:pt x="308" y="71"/>
                  </a:lnTo>
                  <a:lnTo>
                    <a:pt x="328" y="82"/>
                  </a:lnTo>
                  <a:lnTo>
                    <a:pt x="337" y="87"/>
                  </a:lnTo>
                  <a:lnTo>
                    <a:pt x="348" y="91"/>
                  </a:lnTo>
                  <a:lnTo>
                    <a:pt x="348" y="91"/>
                  </a:lnTo>
                  <a:lnTo>
                    <a:pt x="356" y="92"/>
                  </a:lnTo>
                  <a:lnTo>
                    <a:pt x="362" y="92"/>
                  </a:lnTo>
                  <a:lnTo>
                    <a:pt x="369" y="92"/>
                  </a:lnTo>
                  <a:lnTo>
                    <a:pt x="376" y="93"/>
                  </a:lnTo>
                  <a:lnTo>
                    <a:pt x="376" y="93"/>
                  </a:lnTo>
                  <a:lnTo>
                    <a:pt x="382" y="97"/>
                  </a:lnTo>
                  <a:lnTo>
                    <a:pt x="388" y="101"/>
                  </a:lnTo>
                  <a:lnTo>
                    <a:pt x="394" y="106"/>
                  </a:lnTo>
                  <a:lnTo>
                    <a:pt x="401" y="111"/>
                  </a:lnTo>
                  <a:lnTo>
                    <a:pt x="401" y="111"/>
                  </a:lnTo>
                  <a:lnTo>
                    <a:pt x="418" y="117"/>
                  </a:lnTo>
                  <a:lnTo>
                    <a:pt x="434" y="122"/>
                  </a:lnTo>
                  <a:lnTo>
                    <a:pt x="451" y="128"/>
                  </a:lnTo>
                  <a:lnTo>
                    <a:pt x="467" y="135"/>
                  </a:lnTo>
                  <a:lnTo>
                    <a:pt x="467" y="135"/>
                  </a:lnTo>
                  <a:lnTo>
                    <a:pt x="477" y="139"/>
                  </a:lnTo>
                  <a:lnTo>
                    <a:pt x="486" y="143"/>
                  </a:lnTo>
                  <a:lnTo>
                    <a:pt x="497" y="146"/>
                  </a:lnTo>
                  <a:lnTo>
                    <a:pt x="508" y="151"/>
                  </a:lnTo>
                  <a:lnTo>
                    <a:pt x="508" y="151"/>
                  </a:lnTo>
                  <a:lnTo>
                    <a:pt x="511" y="154"/>
                  </a:lnTo>
                  <a:lnTo>
                    <a:pt x="514" y="159"/>
                  </a:lnTo>
                  <a:lnTo>
                    <a:pt x="518" y="163"/>
                  </a:lnTo>
                  <a:lnTo>
                    <a:pt x="522" y="165"/>
                  </a:lnTo>
                  <a:lnTo>
                    <a:pt x="522" y="165"/>
                  </a:lnTo>
                  <a:lnTo>
                    <a:pt x="532" y="168"/>
                  </a:lnTo>
                  <a:lnTo>
                    <a:pt x="543" y="172"/>
                  </a:lnTo>
                  <a:lnTo>
                    <a:pt x="563" y="175"/>
                  </a:lnTo>
                  <a:lnTo>
                    <a:pt x="585" y="180"/>
                  </a:lnTo>
                  <a:lnTo>
                    <a:pt x="594" y="183"/>
                  </a:lnTo>
                  <a:lnTo>
                    <a:pt x="605" y="188"/>
                  </a:lnTo>
                  <a:lnTo>
                    <a:pt x="605" y="188"/>
                  </a:lnTo>
                  <a:lnTo>
                    <a:pt x="606" y="192"/>
                  </a:lnTo>
                  <a:lnTo>
                    <a:pt x="608" y="196"/>
                  </a:lnTo>
                  <a:lnTo>
                    <a:pt x="615" y="204"/>
                  </a:lnTo>
                  <a:lnTo>
                    <a:pt x="618" y="207"/>
                  </a:lnTo>
                  <a:lnTo>
                    <a:pt x="621" y="211"/>
                  </a:lnTo>
                  <a:lnTo>
                    <a:pt x="623" y="215"/>
                  </a:lnTo>
                  <a:lnTo>
                    <a:pt x="624" y="221"/>
                  </a:lnTo>
                  <a:lnTo>
                    <a:pt x="624" y="221"/>
                  </a:lnTo>
                  <a:lnTo>
                    <a:pt x="622" y="234"/>
                  </a:lnTo>
                  <a:lnTo>
                    <a:pt x="619" y="247"/>
                  </a:lnTo>
                  <a:lnTo>
                    <a:pt x="615" y="259"/>
                  </a:lnTo>
                  <a:lnTo>
                    <a:pt x="609" y="273"/>
                  </a:lnTo>
                  <a:lnTo>
                    <a:pt x="603" y="287"/>
                  </a:lnTo>
                  <a:lnTo>
                    <a:pt x="595" y="301"/>
                  </a:lnTo>
                  <a:lnTo>
                    <a:pt x="579" y="329"/>
                  </a:lnTo>
                  <a:lnTo>
                    <a:pt x="561" y="358"/>
                  </a:lnTo>
                  <a:lnTo>
                    <a:pt x="544" y="388"/>
                  </a:lnTo>
                  <a:lnTo>
                    <a:pt x="529" y="417"/>
                  </a:lnTo>
                  <a:lnTo>
                    <a:pt x="522" y="432"/>
                  </a:lnTo>
                  <a:lnTo>
                    <a:pt x="516" y="447"/>
                  </a:lnTo>
                  <a:lnTo>
                    <a:pt x="516" y="447"/>
                  </a:lnTo>
                  <a:lnTo>
                    <a:pt x="512" y="464"/>
                  </a:lnTo>
                  <a:lnTo>
                    <a:pt x="508" y="480"/>
                  </a:lnTo>
                  <a:lnTo>
                    <a:pt x="505" y="486"/>
                  </a:lnTo>
                  <a:lnTo>
                    <a:pt x="502" y="493"/>
                  </a:lnTo>
                  <a:lnTo>
                    <a:pt x="498" y="499"/>
                  </a:lnTo>
                  <a:lnTo>
                    <a:pt x="492" y="505"/>
                  </a:lnTo>
                  <a:lnTo>
                    <a:pt x="492" y="505"/>
                  </a:lnTo>
                  <a:lnTo>
                    <a:pt x="465" y="505"/>
                  </a:lnTo>
                  <a:lnTo>
                    <a:pt x="438" y="503"/>
                  </a:lnTo>
                  <a:lnTo>
                    <a:pt x="411" y="500"/>
                  </a:lnTo>
                  <a:lnTo>
                    <a:pt x="386" y="495"/>
                  </a:lnTo>
                  <a:lnTo>
                    <a:pt x="360" y="488"/>
                  </a:lnTo>
                  <a:lnTo>
                    <a:pt x="335" y="480"/>
                  </a:lnTo>
                  <a:lnTo>
                    <a:pt x="311" y="470"/>
                  </a:lnTo>
                  <a:lnTo>
                    <a:pt x="287" y="461"/>
                  </a:lnTo>
                  <a:lnTo>
                    <a:pt x="287" y="461"/>
                  </a:lnTo>
                  <a:lnTo>
                    <a:pt x="278" y="453"/>
                  </a:lnTo>
                  <a:lnTo>
                    <a:pt x="270" y="447"/>
                  </a:lnTo>
                  <a:lnTo>
                    <a:pt x="251" y="435"/>
                  </a:lnTo>
                  <a:lnTo>
                    <a:pt x="231" y="425"/>
                  </a:lnTo>
                  <a:lnTo>
                    <a:pt x="210" y="417"/>
                  </a:lnTo>
                  <a:lnTo>
                    <a:pt x="189" y="408"/>
                  </a:lnTo>
                  <a:lnTo>
                    <a:pt x="166" y="401"/>
                  </a:lnTo>
                  <a:lnTo>
                    <a:pt x="123" y="387"/>
                  </a:lnTo>
                  <a:lnTo>
                    <a:pt x="102" y="378"/>
                  </a:lnTo>
                  <a:lnTo>
                    <a:pt x="81" y="370"/>
                  </a:lnTo>
                  <a:lnTo>
                    <a:pt x="63" y="359"/>
                  </a:lnTo>
                  <a:lnTo>
                    <a:pt x="55" y="353"/>
                  </a:lnTo>
                  <a:lnTo>
                    <a:pt x="46" y="347"/>
                  </a:lnTo>
                  <a:lnTo>
                    <a:pt x="39" y="340"/>
                  </a:lnTo>
                  <a:lnTo>
                    <a:pt x="31" y="332"/>
                  </a:lnTo>
                  <a:lnTo>
                    <a:pt x="25" y="325"/>
                  </a:lnTo>
                  <a:lnTo>
                    <a:pt x="18" y="315"/>
                  </a:lnTo>
                  <a:lnTo>
                    <a:pt x="13" y="306"/>
                  </a:lnTo>
                  <a:lnTo>
                    <a:pt x="8" y="296"/>
                  </a:lnTo>
                  <a:lnTo>
                    <a:pt x="3" y="285"/>
                  </a:lnTo>
                  <a:lnTo>
                    <a:pt x="0" y="273"/>
                  </a:lnTo>
                  <a:lnTo>
                    <a:pt x="0" y="273"/>
                  </a:lnTo>
                  <a:lnTo>
                    <a:pt x="10" y="249"/>
                  </a:lnTo>
                  <a:lnTo>
                    <a:pt x="21" y="224"/>
                  </a:lnTo>
                  <a:lnTo>
                    <a:pt x="33" y="198"/>
                  </a:lnTo>
                  <a:lnTo>
                    <a:pt x="47" y="173"/>
                  </a:lnTo>
                  <a:lnTo>
                    <a:pt x="74" y="122"/>
                  </a:lnTo>
                  <a:lnTo>
                    <a:pt x="100" y="74"/>
                  </a:lnTo>
                  <a:lnTo>
                    <a:pt x="100" y="74"/>
                  </a:lnTo>
                  <a:lnTo>
                    <a:pt x="105" y="63"/>
                  </a:lnTo>
                  <a:lnTo>
                    <a:pt x="109" y="52"/>
                  </a:lnTo>
                  <a:lnTo>
                    <a:pt x="114" y="40"/>
                  </a:lnTo>
                  <a:lnTo>
                    <a:pt x="118" y="29"/>
                  </a:lnTo>
                  <a:lnTo>
                    <a:pt x="124" y="20"/>
                  </a:lnTo>
                  <a:lnTo>
                    <a:pt x="131" y="11"/>
                  </a:lnTo>
                  <a:lnTo>
                    <a:pt x="135" y="8"/>
                  </a:lnTo>
                  <a:lnTo>
                    <a:pt x="140" y="5"/>
                  </a:lnTo>
                  <a:lnTo>
                    <a:pt x="146" y="1"/>
                  </a:lnTo>
                  <a:lnTo>
                    <a:pt x="152" y="0"/>
                  </a:lnTo>
                  <a:lnTo>
                    <a:pt x="152" y="0"/>
                  </a:lnTo>
                  <a:close/>
                  <a:moveTo>
                    <a:pt x="381" y="464"/>
                  </a:moveTo>
                  <a:lnTo>
                    <a:pt x="381" y="464"/>
                  </a:lnTo>
                  <a:lnTo>
                    <a:pt x="389" y="466"/>
                  </a:lnTo>
                  <a:lnTo>
                    <a:pt x="398" y="469"/>
                  </a:lnTo>
                  <a:lnTo>
                    <a:pt x="421" y="475"/>
                  </a:lnTo>
                  <a:lnTo>
                    <a:pt x="447" y="479"/>
                  </a:lnTo>
                  <a:lnTo>
                    <a:pt x="475" y="483"/>
                  </a:lnTo>
                  <a:lnTo>
                    <a:pt x="475" y="483"/>
                  </a:lnTo>
                  <a:lnTo>
                    <a:pt x="483" y="476"/>
                  </a:lnTo>
                  <a:lnTo>
                    <a:pt x="489" y="468"/>
                  </a:lnTo>
                  <a:lnTo>
                    <a:pt x="495" y="460"/>
                  </a:lnTo>
                  <a:lnTo>
                    <a:pt x="500" y="451"/>
                  </a:lnTo>
                  <a:lnTo>
                    <a:pt x="508" y="431"/>
                  </a:lnTo>
                  <a:lnTo>
                    <a:pt x="516" y="408"/>
                  </a:lnTo>
                  <a:lnTo>
                    <a:pt x="516" y="408"/>
                  </a:lnTo>
                  <a:lnTo>
                    <a:pt x="528" y="384"/>
                  </a:lnTo>
                  <a:lnTo>
                    <a:pt x="541" y="359"/>
                  </a:lnTo>
                  <a:lnTo>
                    <a:pt x="568" y="312"/>
                  </a:lnTo>
                  <a:lnTo>
                    <a:pt x="579" y="287"/>
                  </a:lnTo>
                  <a:lnTo>
                    <a:pt x="585" y="275"/>
                  </a:lnTo>
                  <a:lnTo>
                    <a:pt x="590" y="264"/>
                  </a:lnTo>
                  <a:lnTo>
                    <a:pt x="593" y="251"/>
                  </a:lnTo>
                  <a:lnTo>
                    <a:pt x="596" y="238"/>
                  </a:lnTo>
                  <a:lnTo>
                    <a:pt x="599" y="225"/>
                  </a:lnTo>
                  <a:lnTo>
                    <a:pt x="600" y="212"/>
                  </a:lnTo>
                  <a:lnTo>
                    <a:pt x="600" y="212"/>
                  </a:lnTo>
                  <a:lnTo>
                    <a:pt x="593" y="207"/>
                  </a:lnTo>
                  <a:lnTo>
                    <a:pt x="586" y="202"/>
                  </a:lnTo>
                  <a:lnTo>
                    <a:pt x="579" y="198"/>
                  </a:lnTo>
                  <a:lnTo>
                    <a:pt x="573" y="195"/>
                  </a:lnTo>
                  <a:lnTo>
                    <a:pt x="559" y="191"/>
                  </a:lnTo>
                  <a:lnTo>
                    <a:pt x="544" y="188"/>
                  </a:lnTo>
                  <a:lnTo>
                    <a:pt x="530" y="184"/>
                  </a:lnTo>
                  <a:lnTo>
                    <a:pt x="516" y="180"/>
                  </a:lnTo>
                  <a:lnTo>
                    <a:pt x="510" y="177"/>
                  </a:lnTo>
                  <a:lnTo>
                    <a:pt x="503" y="173"/>
                  </a:lnTo>
                  <a:lnTo>
                    <a:pt x="497" y="168"/>
                  </a:lnTo>
                  <a:lnTo>
                    <a:pt x="492" y="163"/>
                  </a:lnTo>
                  <a:lnTo>
                    <a:pt x="492" y="163"/>
                  </a:lnTo>
                  <a:lnTo>
                    <a:pt x="480" y="160"/>
                  </a:lnTo>
                  <a:lnTo>
                    <a:pt x="469" y="155"/>
                  </a:lnTo>
                  <a:lnTo>
                    <a:pt x="460" y="150"/>
                  </a:lnTo>
                  <a:lnTo>
                    <a:pt x="453" y="144"/>
                  </a:lnTo>
                  <a:lnTo>
                    <a:pt x="453" y="144"/>
                  </a:lnTo>
                  <a:lnTo>
                    <a:pt x="438" y="141"/>
                  </a:lnTo>
                  <a:lnTo>
                    <a:pt x="424" y="137"/>
                  </a:lnTo>
                  <a:lnTo>
                    <a:pt x="396" y="129"/>
                  </a:lnTo>
                  <a:lnTo>
                    <a:pt x="368" y="119"/>
                  </a:lnTo>
                  <a:lnTo>
                    <a:pt x="343" y="107"/>
                  </a:lnTo>
                  <a:lnTo>
                    <a:pt x="318" y="96"/>
                  </a:lnTo>
                  <a:lnTo>
                    <a:pt x="293" y="84"/>
                  </a:lnTo>
                  <a:lnTo>
                    <a:pt x="269" y="71"/>
                  </a:lnTo>
                  <a:lnTo>
                    <a:pt x="246" y="60"/>
                  </a:lnTo>
                  <a:lnTo>
                    <a:pt x="246" y="60"/>
                  </a:lnTo>
                  <a:lnTo>
                    <a:pt x="235" y="56"/>
                  </a:lnTo>
                  <a:lnTo>
                    <a:pt x="222" y="52"/>
                  </a:lnTo>
                  <a:lnTo>
                    <a:pt x="208" y="47"/>
                  </a:lnTo>
                  <a:lnTo>
                    <a:pt x="194" y="45"/>
                  </a:lnTo>
                  <a:lnTo>
                    <a:pt x="181" y="44"/>
                  </a:lnTo>
                  <a:lnTo>
                    <a:pt x="169" y="45"/>
                  </a:lnTo>
                  <a:lnTo>
                    <a:pt x="164" y="46"/>
                  </a:lnTo>
                  <a:lnTo>
                    <a:pt x="159" y="48"/>
                  </a:lnTo>
                  <a:lnTo>
                    <a:pt x="155" y="52"/>
                  </a:lnTo>
                  <a:lnTo>
                    <a:pt x="152" y="55"/>
                  </a:lnTo>
                  <a:lnTo>
                    <a:pt x="152" y="55"/>
                  </a:lnTo>
                  <a:lnTo>
                    <a:pt x="149" y="54"/>
                  </a:lnTo>
                  <a:lnTo>
                    <a:pt x="147" y="54"/>
                  </a:lnTo>
                  <a:lnTo>
                    <a:pt x="144" y="55"/>
                  </a:lnTo>
                  <a:lnTo>
                    <a:pt x="140" y="57"/>
                  </a:lnTo>
                  <a:lnTo>
                    <a:pt x="135" y="61"/>
                  </a:lnTo>
                  <a:lnTo>
                    <a:pt x="131" y="62"/>
                  </a:lnTo>
                  <a:lnTo>
                    <a:pt x="127" y="63"/>
                  </a:lnTo>
                  <a:lnTo>
                    <a:pt x="127" y="63"/>
                  </a:lnTo>
                  <a:lnTo>
                    <a:pt x="123" y="70"/>
                  </a:lnTo>
                  <a:lnTo>
                    <a:pt x="119" y="76"/>
                  </a:lnTo>
                  <a:lnTo>
                    <a:pt x="111" y="90"/>
                  </a:lnTo>
                  <a:lnTo>
                    <a:pt x="108" y="98"/>
                  </a:lnTo>
                  <a:lnTo>
                    <a:pt x="104" y="104"/>
                  </a:lnTo>
                  <a:lnTo>
                    <a:pt x="99" y="108"/>
                  </a:lnTo>
                  <a:lnTo>
                    <a:pt x="91" y="113"/>
                  </a:lnTo>
                  <a:lnTo>
                    <a:pt x="91" y="113"/>
                  </a:lnTo>
                  <a:lnTo>
                    <a:pt x="89" y="128"/>
                  </a:lnTo>
                  <a:lnTo>
                    <a:pt x="85" y="141"/>
                  </a:lnTo>
                  <a:lnTo>
                    <a:pt x="80" y="152"/>
                  </a:lnTo>
                  <a:lnTo>
                    <a:pt x="75" y="163"/>
                  </a:lnTo>
                  <a:lnTo>
                    <a:pt x="64" y="182"/>
                  </a:lnTo>
                  <a:lnTo>
                    <a:pt x="53" y="200"/>
                  </a:lnTo>
                  <a:lnTo>
                    <a:pt x="42" y="219"/>
                  </a:lnTo>
                  <a:lnTo>
                    <a:pt x="36" y="229"/>
                  </a:lnTo>
                  <a:lnTo>
                    <a:pt x="32" y="239"/>
                  </a:lnTo>
                  <a:lnTo>
                    <a:pt x="29" y="251"/>
                  </a:lnTo>
                  <a:lnTo>
                    <a:pt x="26" y="264"/>
                  </a:lnTo>
                  <a:lnTo>
                    <a:pt x="24" y="276"/>
                  </a:lnTo>
                  <a:lnTo>
                    <a:pt x="23" y="293"/>
                  </a:lnTo>
                  <a:lnTo>
                    <a:pt x="23" y="293"/>
                  </a:lnTo>
                  <a:lnTo>
                    <a:pt x="33" y="305"/>
                  </a:lnTo>
                  <a:lnTo>
                    <a:pt x="46" y="317"/>
                  </a:lnTo>
                  <a:lnTo>
                    <a:pt x="60" y="328"/>
                  </a:lnTo>
                  <a:lnTo>
                    <a:pt x="75" y="336"/>
                  </a:lnTo>
                  <a:lnTo>
                    <a:pt x="91" y="345"/>
                  </a:lnTo>
                  <a:lnTo>
                    <a:pt x="107" y="353"/>
                  </a:lnTo>
                  <a:lnTo>
                    <a:pt x="141" y="365"/>
                  </a:lnTo>
                  <a:lnTo>
                    <a:pt x="177" y="378"/>
                  </a:lnTo>
                  <a:lnTo>
                    <a:pt x="211" y="390"/>
                  </a:lnTo>
                  <a:lnTo>
                    <a:pt x="228" y="397"/>
                  </a:lnTo>
                  <a:lnTo>
                    <a:pt x="244" y="404"/>
                  </a:lnTo>
                  <a:lnTo>
                    <a:pt x="259" y="412"/>
                  </a:lnTo>
                  <a:lnTo>
                    <a:pt x="273" y="422"/>
                  </a:lnTo>
                  <a:lnTo>
                    <a:pt x="273" y="422"/>
                  </a:lnTo>
                  <a:lnTo>
                    <a:pt x="285" y="423"/>
                  </a:lnTo>
                  <a:lnTo>
                    <a:pt x="289" y="423"/>
                  </a:lnTo>
                  <a:lnTo>
                    <a:pt x="296" y="422"/>
                  </a:lnTo>
                  <a:lnTo>
                    <a:pt x="296" y="422"/>
                  </a:lnTo>
                  <a:lnTo>
                    <a:pt x="297" y="424"/>
                  </a:lnTo>
                  <a:lnTo>
                    <a:pt x="298" y="426"/>
                  </a:lnTo>
                  <a:lnTo>
                    <a:pt x="302" y="430"/>
                  </a:lnTo>
                  <a:lnTo>
                    <a:pt x="307" y="432"/>
                  </a:lnTo>
                  <a:lnTo>
                    <a:pt x="314" y="433"/>
                  </a:lnTo>
                  <a:lnTo>
                    <a:pt x="329" y="436"/>
                  </a:lnTo>
                  <a:lnTo>
                    <a:pt x="335" y="438"/>
                  </a:lnTo>
                  <a:lnTo>
                    <a:pt x="339" y="441"/>
                  </a:lnTo>
                  <a:lnTo>
                    <a:pt x="339" y="441"/>
                  </a:lnTo>
                  <a:lnTo>
                    <a:pt x="336" y="441"/>
                  </a:lnTo>
                  <a:lnTo>
                    <a:pt x="335" y="442"/>
                  </a:lnTo>
                  <a:lnTo>
                    <a:pt x="334" y="444"/>
                  </a:lnTo>
                  <a:lnTo>
                    <a:pt x="334" y="444"/>
                  </a:lnTo>
                  <a:lnTo>
                    <a:pt x="342" y="445"/>
                  </a:lnTo>
                  <a:lnTo>
                    <a:pt x="348" y="447"/>
                  </a:lnTo>
                  <a:lnTo>
                    <a:pt x="354" y="449"/>
                  </a:lnTo>
                  <a:lnTo>
                    <a:pt x="360" y="451"/>
                  </a:lnTo>
                  <a:lnTo>
                    <a:pt x="371" y="457"/>
                  </a:lnTo>
                  <a:lnTo>
                    <a:pt x="381" y="464"/>
                  </a:lnTo>
                  <a:lnTo>
                    <a:pt x="381" y="464"/>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08" name="Freeform 147"/>
            <p:cNvSpPr/>
            <p:nvPr/>
          </p:nvSpPr>
          <p:spPr bwMode="auto">
            <a:xfrm>
              <a:off x="6804026" y="287338"/>
              <a:ext cx="171450" cy="69850"/>
            </a:xfrm>
            <a:custGeom>
              <a:avLst/>
              <a:gdLst/>
              <a:ahLst/>
              <a:cxnLst>
                <a:cxn ang="0">
                  <a:pos x="0" y="0"/>
                </a:cxn>
                <a:cxn ang="0">
                  <a:pos x="0" y="0"/>
                </a:cxn>
                <a:cxn ang="0">
                  <a:pos x="8" y="0"/>
                </a:cxn>
                <a:cxn ang="0">
                  <a:pos x="15" y="1"/>
                </a:cxn>
                <a:cxn ang="0">
                  <a:pos x="31" y="4"/>
                </a:cxn>
                <a:cxn ang="0">
                  <a:pos x="49" y="11"/>
                </a:cxn>
                <a:cxn ang="0">
                  <a:pos x="66" y="17"/>
                </a:cxn>
                <a:cxn ang="0">
                  <a:pos x="86" y="24"/>
                </a:cxn>
                <a:cxn ang="0">
                  <a:pos x="104" y="30"/>
                </a:cxn>
                <a:cxn ang="0">
                  <a:pos x="121" y="34"/>
                </a:cxn>
                <a:cxn ang="0">
                  <a:pos x="130" y="35"/>
                </a:cxn>
                <a:cxn ang="0">
                  <a:pos x="138" y="36"/>
                </a:cxn>
                <a:cxn ang="0">
                  <a:pos x="138" y="36"/>
                </a:cxn>
                <a:cxn ang="0">
                  <a:pos x="151" y="45"/>
                </a:cxn>
                <a:cxn ang="0">
                  <a:pos x="165" y="52"/>
                </a:cxn>
                <a:cxn ang="0">
                  <a:pos x="179" y="60"/>
                </a:cxn>
                <a:cxn ang="0">
                  <a:pos x="185" y="64"/>
                </a:cxn>
                <a:cxn ang="0">
                  <a:pos x="191" y="69"/>
                </a:cxn>
                <a:cxn ang="0">
                  <a:pos x="191" y="69"/>
                </a:cxn>
                <a:cxn ang="0">
                  <a:pos x="201" y="71"/>
                </a:cxn>
                <a:cxn ang="0">
                  <a:pos x="212" y="74"/>
                </a:cxn>
                <a:cxn ang="0">
                  <a:pos x="222" y="77"/>
                </a:cxn>
                <a:cxn ang="0">
                  <a:pos x="232" y="81"/>
                </a:cxn>
                <a:cxn ang="0">
                  <a:pos x="253" y="91"/>
                </a:cxn>
                <a:cxn ang="0">
                  <a:pos x="274" y="99"/>
                </a:cxn>
                <a:cxn ang="0">
                  <a:pos x="274" y="99"/>
                </a:cxn>
                <a:cxn ang="0">
                  <a:pos x="282" y="98"/>
                </a:cxn>
                <a:cxn ang="0">
                  <a:pos x="291" y="99"/>
                </a:cxn>
                <a:cxn ang="0">
                  <a:pos x="301" y="102"/>
                </a:cxn>
                <a:cxn ang="0">
                  <a:pos x="310" y="106"/>
                </a:cxn>
                <a:cxn ang="0">
                  <a:pos x="317" y="110"/>
                </a:cxn>
                <a:cxn ang="0">
                  <a:pos x="319" y="113"/>
                </a:cxn>
                <a:cxn ang="0">
                  <a:pos x="321" y="117"/>
                </a:cxn>
                <a:cxn ang="0">
                  <a:pos x="322" y="120"/>
                </a:cxn>
                <a:cxn ang="0">
                  <a:pos x="322" y="124"/>
                </a:cxn>
                <a:cxn ang="0">
                  <a:pos x="320" y="128"/>
                </a:cxn>
                <a:cxn ang="0">
                  <a:pos x="318" y="133"/>
                </a:cxn>
                <a:cxn ang="0">
                  <a:pos x="318" y="133"/>
                </a:cxn>
                <a:cxn ang="0">
                  <a:pos x="259" y="110"/>
                </a:cxn>
                <a:cxn ang="0">
                  <a:pos x="201" y="87"/>
                </a:cxn>
                <a:cxn ang="0">
                  <a:pos x="147" y="63"/>
                </a:cxn>
                <a:cxn ang="0">
                  <a:pos x="98" y="42"/>
                </a:cxn>
                <a:cxn ang="0">
                  <a:pos x="98" y="42"/>
                </a:cxn>
                <a:cxn ang="0">
                  <a:pos x="98" y="43"/>
                </a:cxn>
                <a:cxn ang="0">
                  <a:pos x="98" y="44"/>
                </a:cxn>
                <a:cxn ang="0">
                  <a:pos x="100" y="44"/>
                </a:cxn>
                <a:cxn ang="0">
                  <a:pos x="100" y="44"/>
                </a:cxn>
                <a:cxn ang="0">
                  <a:pos x="78" y="34"/>
                </a:cxn>
                <a:cxn ang="0">
                  <a:pos x="51" y="23"/>
                </a:cxn>
                <a:cxn ang="0">
                  <a:pos x="25" y="13"/>
                </a:cxn>
                <a:cxn ang="0">
                  <a:pos x="12" y="6"/>
                </a:cxn>
                <a:cxn ang="0">
                  <a:pos x="0" y="0"/>
                </a:cxn>
                <a:cxn ang="0">
                  <a:pos x="0" y="0"/>
                </a:cxn>
              </a:cxnLst>
              <a:rect l="0" t="0" r="r" b="b"/>
              <a:pathLst>
                <a:path w="322" h="133">
                  <a:moveTo>
                    <a:pt x="0" y="0"/>
                  </a:moveTo>
                  <a:lnTo>
                    <a:pt x="0" y="0"/>
                  </a:lnTo>
                  <a:lnTo>
                    <a:pt x="8" y="0"/>
                  </a:lnTo>
                  <a:lnTo>
                    <a:pt x="15" y="1"/>
                  </a:lnTo>
                  <a:lnTo>
                    <a:pt x="31" y="4"/>
                  </a:lnTo>
                  <a:lnTo>
                    <a:pt x="49" y="11"/>
                  </a:lnTo>
                  <a:lnTo>
                    <a:pt x="66" y="17"/>
                  </a:lnTo>
                  <a:lnTo>
                    <a:pt x="86" y="24"/>
                  </a:lnTo>
                  <a:lnTo>
                    <a:pt x="104" y="30"/>
                  </a:lnTo>
                  <a:lnTo>
                    <a:pt x="121" y="34"/>
                  </a:lnTo>
                  <a:lnTo>
                    <a:pt x="130" y="35"/>
                  </a:lnTo>
                  <a:lnTo>
                    <a:pt x="138" y="36"/>
                  </a:lnTo>
                  <a:lnTo>
                    <a:pt x="138" y="36"/>
                  </a:lnTo>
                  <a:lnTo>
                    <a:pt x="151" y="45"/>
                  </a:lnTo>
                  <a:lnTo>
                    <a:pt x="165" y="52"/>
                  </a:lnTo>
                  <a:lnTo>
                    <a:pt x="179" y="60"/>
                  </a:lnTo>
                  <a:lnTo>
                    <a:pt x="185" y="64"/>
                  </a:lnTo>
                  <a:lnTo>
                    <a:pt x="191" y="69"/>
                  </a:lnTo>
                  <a:lnTo>
                    <a:pt x="191" y="69"/>
                  </a:lnTo>
                  <a:lnTo>
                    <a:pt x="201" y="71"/>
                  </a:lnTo>
                  <a:lnTo>
                    <a:pt x="212" y="74"/>
                  </a:lnTo>
                  <a:lnTo>
                    <a:pt x="222" y="77"/>
                  </a:lnTo>
                  <a:lnTo>
                    <a:pt x="232" y="81"/>
                  </a:lnTo>
                  <a:lnTo>
                    <a:pt x="253" y="91"/>
                  </a:lnTo>
                  <a:lnTo>
                    <a:pt x="274" y="99"/>
                  </a:lnTo>
                  <a:lnTo>
                    <a:pt x="274" y="99"/>
                  </a:lnTo>
                  <a:lnTo>
                    <a:pt x="282" y="98"/>
                  </a:lnTo>
                  <a:lnTo>
                    <a:pt x="291" y="99"/>
                  </a:lnTo>
                  <a:lnTo>
                    <a:pt x="301" y="102"/>
                  </a:lnTo>
                  <a:lnTo>
                    <a:pt x="310" y="106"/>
                  </a:lnTo>
                  <a:lnTo>
                    <a:pt x="317" y="110"/>
                  </a:lnTo>
                  <a:lnTo>
                    <a:pt x="319" y="113"/>
                  </a:lnTo>
                  <a:lnTo>
                    <a:pt x="321" y="117"/>
                  </a:lnTo>
                  <a:lnTo>
                    <a:pt x="322" y="120"/>
                  </a:lnTo>
                  <a:lnTo>
                    <a:pt x="322" y="124"/>
                  </a:lnTo>
                  <a:lnTo>
                    <a:pt x="320" y="128"/>
                  </a:lnTo>
                  <a:lnTo>
                    <a:pt x="318" y="133"/>
                  </a:lnTo>
                  <a:lnTo>
                    <a:pt x="318" y="133"/>
                  </a:lnTo>
                  <a:lnTo>
                    <a:pt x="259" y="110"/>
                  </a:lnTo>
                  <a:lnTo>
                    <a:pt x="201" y="87"/>
                  </a:lnTo>
                  <a:lnTo>
                    <a:pt x="147" y="63"/>
                  </a:lnTo>
                  <a:lnTo>
                    <a:pt x="98" y="42"/>
                  </a:lnTo>
                  <a:lnTo>
                    <a:pt x="98" y="42"/>
                  </a:lnTo>
                  <a:lnTo>
                    <a:pt x="98" y="43"/>
                  </a:lnTo>
                  <a:lnTo>
                    <a:pt x="98" y="44"/>
                  </a:lnTo>
                  <a:lnTo>
                    <a:pt x="100" y="44"/>
                  </a:lnTo>
                  <a:lnTo>
                    <a:pt x="100" y="44"/>
                  </a:lnTo>
                  <a:lnTo>
                    <a:pt x="78" y="34"/>
                  </a:lnTo>
                  <a:lnTo>
                    <a:pt x="51" y="23"/>
                  </a:lnTo>
                  <a:lnTo>
                    <a:pt x="25" y="13"/>
                  </a:lnTo>
                  <a:lnTo>
                    <a:pt x="12" y="6"/>
                  </a:lnTo>
                  <a:lnTo>
                    <a:pt x="0" y="0"/>
                  </a:lnTo>
                  <a:lnTo>
                    <a:pt x="0" y="0"/>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09" name="Freeform 148"/>
            <p:cNvSpPr/>
            <p:nvPr/>
          </p:nvSpPr>
          <p:spPr bwMode="auto">
            <a:xfrm>
              <a:off x="6748463" y="360363"/>
              <a:ext cx="188913" cy="73025"/>
            </a:xfrm>
            <a:custGeom>
              <a:avLst/>
              <a:gdLst/>
              <a:ahLst/>
              <a:cxnLst>
                <a:cxn ang="0">
                  <a:pos x="357" y="133"/>
                </a:cxn>
                <a:cxn ang="0">
                  <a:pos x="357" y="133"/>
                </a:cxn>
                <a:cxn ang="0">
                  <a:pos x="355" y="136"/>
                </a:cxn>
                <a:cxn ang="0">
                  <a:pos x="354" y="137"/>
                </a:cxn>
                <a:cxn ang="0">
                  <a:pos x="351" y="138"/>
                </a:cxn>
                <a:cxn ang="0">
                  <a:pos x="351" y="138"/>
                </a:cxn>
                <a:cxn ang="0">
                  <a:pos x="347" y="139"/>
                </a:cxn>
                <a:cxn ang="0">
                  <a:pos x="344" y="139"/>
                </a:cxn>
                <a:cxn ang="0">
                  <a:pos x="340" y="138"/>
                </a:cxn>
                <a:cxn ang="0">
                  <a:pos x="334" y="137"/>
                </a:cxn>
                <a:cxn ang="0">
                  <a:pos x="327" y="133"/>
                </a:cxn>
                <a:cxn ang="0">
                  <a:pos x="320" y="127"/>
                </a:cxn>
                <a:cxn ang="0">
                  <a:pos x="320" y="127"/>
                </a:cxn>
                <a:cxn ang="0">
                  <a:pos x="280" y="112"/>
                </a:cxn>
                <a:cxn ang="0">
                  <a:pos x="241" y="97"/>
                </a:cxn>
                <a:cxn ang="0">
                  <a:pos x="222" y="90"/>
                </a:cxn>
                <a:cxn ang="0">
                  <a:pos x="204" y="82"/>
                </a:cxn>
                <a:cxn ang="0">
                  <a:pos x="186" y="73"/>
                </a:cxn>
                <a:cxn ang="0">
                  <a:pos x="169" y="63"/>
                </a:cxn>
                <a:cxn ang="0">
                  <a:pos x="169" y="63"/>
                </a:cxn>
                <a:cxn ang="0">
                  <a:pos x="128" y="48"/>
                </a:cxn>
                <a:cxn ang="0">
                  <a:pos x="84" y="33"/>
                </a:cxn>
                <a:cxn ang="0">
                  <a:pos x="41" y="19"/>
                </a:cxn>
                <a:cxn ang="0">
                  <a:pos x="0" y="9"/>
                </a:cxn>
                <a:cxn ang="0">
                  <a:pos x="0" y="9"/>
                </a:cxn>
                <a:cxn ang="0">
                  <a:pos x="3" y="5"/>
                </a:cxn>
                <a:cxn ang="0">
                  <a:pos x="8" y="3"/>
                </a:cxn>
                <a:cxn ang="0">
                  <a:pos x="12" y="1"/>
                </a:cxn>
                <a:cxn ang="0">
                  <a:pos x="16" y="0"/>
                </a:cxn>
                <a:cxn ang="0">
                  <a:pos x="26" y="0"/>
                </a:cxn>
                <a:cxn ang="0">
                  <a:pos x="38" y="1"/>
                </a:cxn>
                <a:cxn ang="0">
                  <a:pos x="62" y="6"/>
                </a:cxn>
                <a:cxn ang="0">
                  <a:pos x="75" y="10"/>
                </a:cxn>
                <a:cxn ang="0">
                  <a:pos x="89" y="11"/>
                </a:cxn>
                <a:cxn ang="0">
                  <a:pos x="89" y="11"/>
                </a:cxn>
                <a:cxn ang="0">
                  <a:pos x="120" y="30"/>
                </a:cxn>
                <a:cxn ang="0">
                  <a:pos x="152" y="46"/>
                </a:cxn>
                <a:cxn ang="0">
                  <a:pos x="184" y="60"/>
                </a:cxn>
                <a:cxn ang="0">
                  <a:pos x="216" y="73"/>
                </a:cxn>
                <a:cxn ang="0">
                  <a:pos x="284" y="97"/>
                </a:cxn>
                <a:cxn ang="0">
                  <a:pos x="318" y="110"/>
                </a:cxn>
                <a:cxn ang="0">
                  <a:pos x="354" y="124"/>
                </a:cxn>
                <a:cxn ang="0">
                  <a:pos x="354" y="124"/>
                </a:cxn>
                <a:cxn ang="0">
                  <a:pos x="354" y="130"/>
                </a:cxn>
                <a:cxn ang="0">
                  <a:pos x="355" y="132"/>
                </a:cxn>
                <a:cxn ang="0">
                  <a:pos x="357" y="133"/>
                </a:cxn>
                <a:cxn ang="0">
                  <a:pos x="357" y="133"/>
                </a:cxn>
              </a:cxnLst>
              <a:rect l="0" t="0" r="r" b="b"/>
              <a:pathLst>
                <a:path w="357" h="139">
                  <a:moveTo>
                    <a:pt x="357" y="133"/>
                  </a:moveTo>
                  <a:lnTo>
                    <a:pt x="357" y="133"/>
                  </a:lnTo>
                  <a:lnTo>
                    <a:pt x="355" y="136"/>
                  </a:lnTo>
                  <a:lnTo>
                    <a:pt x="354" y="137"/>
                  </a:lnTo>
                  <a:lnTo>
                    <a:pt x="351" y="138"/>
                  </a:lnTo>
                  <a:lnTo>
                    <a:pt x="351" y="138"/>
                  </a:lnTo>
                  <a:lnTo>
                    <a:pt x="347" y="139"/>
                  </a:lnTo>
                  <a:lnTo>
                    <a:pt x="344" y="139"/>
                  </a:lnTo>
                  <a:lnTo>
                    <a:pt x="340" y="138"/>
                  </a:lnTo>
                  <a:lnTo>
                    <a:pt x="334" y="137"/>
                  </a:lnTo>
                  <a:lnTo>
                    <a:pt x="327" y="133"/>
                  </a:lnTo>
                  <a:lnTo>
                    <a:pt x="320" y="127"/>
                  </a:lnTo>
                  <a:lnTo>
                    <a:pt x="320" y="127"/>
                  </a:lnTo>
                  <a:lnTo>
                    <a:pt x="280" y="112"/>
                  </a:lnTo>
                  <a:lnTo>
                    <a:pt x="241" y="97"/>
                  </a:lnTo>
                  <a:lnTo>
                    <a:pt x="222" y="90"/>
                  </a:lnTo>
                  <a:lnTo>
                    <a:pt x="204" y="82"/>
                  </a:lnTo>
                  <a:lnTo>
                    <a:pt x="186" y="73"/>
                  </a:lnTo>
                  <a:lnTo>
                    <a:pt x="169" y="63"/>
                  </a:lnTo>
                  <a:lnTo>
                    <a:pt x="169" y="63"/>
                  </a:lnTo>
                  <a:lnTo>
                    <a:pt x="128" y="48"/>
                  </a:lnTo>
                  <a:lnTo>
                    <a:pt x="84" y="33"/>
                  </a:lnTo>
                  <a:lnTo>
                    <a:pt x="41" y="19"/>
                  </a:lnTo>
                  <a:lnTo>
                    <a:pt x="0" y="9"/>
                  </a:lnTo>
                  <a:lnTo>
                    <a:pt x="0" y="9"/>
                  </a:lnTo>
                  <a:lnTo>
                    <a:pt x="3" y="5"/>
                  </a:lnTo>
                  <a:lnTo>
                    <a:pt x="8" y="3"/>
                  </a:lnTo>
                  <a:lnTo>
                    <a:pt x="12" y="1"/>
                  </a:lnTo>
                  <a:lnTo>
                    <a:pt x="16" y="0"/>
                  </a:lnTo>
                  <a:lnTo>
                    <a:pt x="26" y="0"/>
                  </a:lnTo>
                  <a:lnTo>
                    <a:pt x="38" y="1"/>
                  </a:lnTo>
                  <a:lnTo>
                    <a:pt x="62" y="6"/>
                  </a:lnTo>
                  <a:lnTo>
                    <a:pt x="75" y="10"/>
                  </a:lnTo>
                  <a:lnTo>
                    <a:pt x="89" y="11"/>
                  </a:lnTo>
                  <a:lnTo>
                    <a:pt x="89" y="11"/>
                  </a:lnTo>
                  <a:lnTo>
                    <a:pt x="120" y="30"/>
                  </a:lnTo>
                  <a:lnTo>
                    <a:pt x="152" y="46"/>
                  </a:lnTo>
                  <a:lnTo>
                    <a:pt x="184" y="60"/>
                  </a:lnTo>
                  <a:lnTo>
                    <a:pt x="216" y="73"/>
                  </a:lnTo>
                  <a:lnTo>
                    <a:pt x="284" y="97"/>
                  </a:lnTo>
                  <a:lnTo>
                    <a:pt x="318" y="110"/>
                  </a:lnTo>
                  <a:lnTo>
                    <a:pt x="354" y="124"/>
                  </a:lnTo>
                  <a:lnTo>
                    <a:pt x="354" y="124"/>
                  </a:lnTo>
                  <a:lnTo>
                    <a:pt x="354" y="130"/>
                  </a:lnTo>
                  <a:lnTo>
                    <a:pt x="355" y="132"/>
                  </a:lnTo>
                  <a:lnTo>
                    <a:pt x="357" y="133"/>
                  </a:lnTo>
                  <a:lnTo>
                    <a:pt x="357" y="133"/>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20" name="文本框 19">
            <a:extLst>
              <a:ext uri="{FF2B5EF4-FFF2-40B4-BE49-F238E27FC236}">
                <a16:creationId xmlns:a16="http://schemas.microsoft.com/office/drawing/2014/main" id="{23B5E5F6-FF6F-425B-8617-B539C42EE0EB}"/>
              </a:ext>
            </a:extLst>
          </p:cNvPr>
          <p:cNvSpPr txBox="1"/>
          <p:nvPr/>
        </p:nvSpPr>
        <p:spPr>
          <a:xfrm>
            <a:off x="788760" y="66499"/>
            <a:ext cx="7427588" cy="1200329"/>
          </a:xfrm>
          <a:prstGeom prst="rect">
            <a:avLst/>
          </a:prstGeom>
          <a:noFill/>
        </p:spPr>
        <p:txBody>
          <a:bodyPr wrap="square" rtlCol="0">
            <a:spAutoFit/>
          </a:bodyPr>
          <a:lstStyle/>
          <a:p>
            <a:r>
              <a:rPr lang="en-US" altLang="zh-CN" sz="7200" b="1" dirty="0">
                <a:solidFill>
                  <a:srgbClr val="0B9764"/>
                </a:solidFill>
                <a:latin typeface="Comic Sans MS" panose="030F0702030302020204" charset="0"/>
                <a:cs typeface="Comic Sans MS" panose="030F0702030302020204" charset="0"/>
              </a:rPr>
              <a:t>A</a:t>
            </a:r>
            <a:r>
              <a:rPr lang="en-US" altLang="zh-CN" sz="3600" b="1" dirty="0">
                <a:solidFill>
                  <a:srgbClr val="0B9764"/>
                </a:solidFill>
                <a:latin typeface="Comic Sans MS" panose="030F0702030302020204" charset="0"/>
                <a:cs typeface="Comic Sans MS" panose="030F0702030302020204" charset="0"/>
              </a:rPr>
              <a:t>bout</a:t>
            </a:r>
            <a:r>
              <a:rPr lang="zh-CN" altLang="en-US" sz="3600" b="1" dirty="0">
                <a:solidFill>
                  <a:srgbClr val="0B9764"/>
                </a:solidFill>
                <a:latin typeface="Comic Sans MS" panose="030F0702030302020204" charset="0"/>
                <a:cs typeface="Comic Sans MS" panose="030F0702030302020204" charset="0"/>
              </a:rPr>
              <a:t> </a:t>
            </a:r>
            <a:r>
              <a:rPr lang="en-US" altLang="zh-CN" sz="3600" b="1" dirty="0">
                <a:solidFill>
                  <a:srgbClr val="0B9764"/>
                </a:solidFill>
                <a:latin typeface="Comic Sans MS" panose="030F0702030302020204" charset="0"/>
                <a:cs typeface="Comic Sans MS" panose="030F0702030302020204" charset="0"/>
              </a:rPr>
              <a:t>the</a:t>
            </a:r>
            <a:r>
              <a:rPr lang="zh-CN" altLang="en-US" sz="3600" b="1" dirty="0">
                <a:solidFill>
                  <a:srgbClr val="0B9764"/>
                </a:solidFill>
                <a:latin typeface="Comic Sans MS" panose="030F0702030302020204" charset="0"/>
                <a:cs typeface="Comic Sans MS" panose="030F0702030302020204" charset="0"/>
              </a:rPr>
              <a:t> </a:t>
            </a:r>
            <a:r>
              <a:rPr lang="en-US" altLang="zh-CN" sz="3600" b="1" dirty="0">
                <a:solidFill>
                  <a:srgbClr val="0B9764"/>
                </a:solidFill>
                <a:latin typeface="Comic Sans MS" panose="030F0702030302020204" charset="0"/>
                <a:cs typeface="Comic Sans MS" panose="030F0702030302020204" charset="0"/>
              </a:rPr>
              <a:t>Meta-Narratives</a:t>
            </a:r>
          </a:p>
        </p:txBody>
      </p:sp>
      <p:sp>
        <p:nvSpPr>
          <p:cNvPr id="15" name="空心弧 14">
            <a:extLst>
              <a:ext uri="{FF2B5EF4-FFF2-40B4-BE49-F238E27FC236}">
                <a16:creationId xmlns:a16="http://schemas.microsoft.com/office/drawing/2014/main" id="{DBB066A7-7FB2-4166-B636-67F6611A7844}"/>
              </a:ext>
            </a:extLst>
          </p:cNvPr>
          <p:cNvSpPr/>
          <p:nvPr/>
        </p:nvSpPr>
        <p:spPr>
          <a:xfrm>
            <a:off x="589014" y="-38470"/>
            <a:ext cx="1101725" cy="1139808"/>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2" name="矩形 1">
            <a:extLst>
              <a:ext uri="{FF2B5EF4-FFF2-40B4-BE49-F238E27FC236}">
                <a16:creationId xmlns:a16="http://schemas.microsoft.com/office/drawing/2014/main" id="{C6EB1FBC-A37A-470E-8783-A9904772AA5B}"/>
              </a:ext>
            </a:extLst>
          </p:cNvPr>
          <p:cNvSpPr/>
          <p:nvPr/>
        </p:nvSpPr>
        <p:spPr>
          <a:xfrm>
            <a:off x="2345635" y="1928639"/>
            <a:ext cx="3511827" cy="3785652"/>
          </a:xfrm>
          <a:prstGeom prst="rect">
            <a:avLst/>
          </a:prstGeom>
        </p:spPr>
        <p:txBody>
          <a:bodyPr wrap="square">
            <a:spAutoFit/>
          </a:bodyPr>
          <a:lstStyle/>
          <a:p>
            <a:pPr algn="just"/>
            <a:r>
              <a:rPr lang="zh-CN" altLang="en-US" dirty="0"/>
              <a:t>       </a:t>
            </a:r>
            <a:r>
              <a:rPr lang="zh-CN" altLang="en-US" sz="2400" b="1" dirty="0"/>
              <a:t>元叙事是什么意思？元叙论通常被叫做“大叙事”。这一术语在批判理论，特别是在后现代主义的批判理论中，指的是完整解释，即对历史的意义、经历和知识的叙述。它通过预期实现，对一个主导思想赋予社会合法性。</a:t>
            </a:r>
          </a:p>
        </p:txBody>
      </p:sp>
      <p:sp>
        <p:nvSpPr>
          <p:cNvPr id="16" name="Freeform 184">
            <a:extLst>
              <a:ext uri="{FF2B5EF4-FFF2-40B4-BE49-F238E27FC236}">
                <a16:creationId xmlns:a16="http://schemas.microsoft.com/office/drawing/2014/main" id="{2FB06D4D-D528-4CFC-9239-4D50459AB31A}"/>
              </a:ext>
            </a:extLst>
          </p:cNvPr>
          <p:cNvSpPr>
            <a:spLocks noEditPoints="1"/>
          </p:cNvSpPr>
          <p:nvPr/>
        </p:nvSpPr>
        <p:spPr bwMode="auto">
          <a:xfrm>
            <a:off x="1690738" y="1353521"/>
            <a:ext cx="9626999" cy="5179802"/>
          </a:xfrm>
          <a:custGeom>
            <a:avLst/>
            <a:gdLst>
              <a:gd name="T0" fmla="*/ 98 w 185"/>
              <a:gd name="T1" fmla="*/ 2 h 125"/>
              <a:gd name="T2" fmla="*/ 184 w 185"/>
              <a:gd name="T3" fmla="*/ 82 h 125"/>
              <a:gd name="T4" fmla="*/ 118 w 185"/>
              <a:gd name="T5" fmla="*/ 119 h 125"/>
              <a:gd name="T6" fmla="*/ 92 w 185"/>
              <a:gd name="T7" fmla="*/ 109 h 125"/>
              <a:gd name="T8" fmla="*/ 4 w 185"/>
              <a:gd name="T9" fmla="*/ 120 h 125"/>
              <a:gd name="T10" fmla="*/ 5 w 185"/>
              <a:gd name="T11" fmla="*/ 4 h 125"/>
              <a:gd name="T12" fmla="*/ 91 w 185"/>
              <a:gd name="T13" fmla="*/ 8 h 125"/>
              <a:gd name="T14" fmla="*/ 106 w 185"/>
              <a:gd name="T15" fmla="*/ 10 h 125"/>
              <a:gd name="T16" fmla="*/ 98 w 185"/>
              <a:gd name="T17" fmla="*/ 19 h 125"/>
              <a:gd name="T18" fmla="*/ 98 w 185"/>
              <a:gd name="T19" fmla="*/ 22 h 125"/>
              <a:gd name="T20" fmla="*/ 99 w 185"/>
              <a:gd name="T21" fmla="*/ 32 h 125"/>
              <a:gd name="T22" fmla="*/ 99 w 185"/>
              <a:gd name="T23" fmla="*/ 46 h 125"/>
              <a:gd name="T24" fmla="*/ 104 w 185"/>
              <a:gd name="T25" fmla="*/ 59 h 125"/>
              <a:gd name="T26" fmla="*/ 105 w 185"/>
              <a:gd name="T27" fmla="*/ 66 h 125"/>
              <a:gd name="T28" fmla="*/ 99 w 185"/>
              <a:gd name="T29" fmla="*/ 79 h 125"/>
              <a:gd name="T30" fmla="*/ 99 w 185"/>
              <a:gd name="T31" fmla="*/ 92 h 125"/>
              <a:gd name="T32" fmla="*/ 99 w 185"/>
              <a:gd name="T33" fmla="*/ 94 h 125"/>
              <a:gd name="T34" fmla="*/ 104 w 185"/>
              <a:gd name="T35" fmla="*/ 111 h 125"/>
              <a:gd name="T36" fmla="*/ 173 w 185"/>
              <a:gd name="T37" fmla="*/ 116 h 125"/>
              <a:gd name="T38" fmla="*/ 11 w 185"/>
              <a:gd name="T39" fmla="*/ 5 h 125"/>
              <a:gd name="T40" fmla="*/ 89 w 185"/>
              <a:gd name="T41" fmla="*/ 115 h 125"/>
              <a:gd name="T42" fmla="*/ 82 w 185"/>
              <a:gd name="T43" fmla="*/ 104 h 125"/>
              <a:gd name="T44" fmla="*/ 80 w 185"/>
              <a:gd name="T45" fmla="*/ 90 h 125"/>
              <a:gd name="T46" fmla="*/ 80 w 185"/>
              <a:gd name="T47" fmla="*/ 78 h 125"/>
              <a:gd name="T48" fmla="*/ 89 w 185"/>
              <a:gd name="T49" fmla="*/ 69 h 125"/>
              <a:gd name="T50" fmla="*/ 88 w 185"/>
              <a:gd name="T51" fmla="*/ 67 h 125"/>
              <a:gd name="T52" fmla="*/ 81 w 185"/>
              <a:gd name="T53" fmla="*/ 52 h 125"/>
              <a:gd name="T54" fmla="*/ 82 w 185"/>
              <a:gd name="T55" fmla="*/ 45 h 125"/>
              <a:gd name="T56" fmla="*/ 88 w 185"/>
              <a:gd name="T57" fmla="*/ 33 h 125"/>
              <a:gd name="T58" fmla="*/ 88 w 185"/>
              <a:gd name="T59" fmla="*/ 21 h 125"/>
              <a:gd name="T60" fmla="*/ 88 w 185"/>
              <a:gd name="T61" fmla="*/ 18 h 125"/>
              <a:gd name="T62" fmla="*/ 79 w 185"/>
              <a:gd name="T63" fmla="*/ 8 h 125"/>
              <a:gd name="T64" fmla="*/ 11 w 185"/>
              <a:gd name="T65" fmla="*/ 5 h 125"/>
              <a:gd name="T66" fmla="*/ 7 w 185"/>
              <a:gd name="T67" fmla="*/ 6 h 125"/>
              <a:gd name="T68" fmla="*/ 7 w 185"/>
              <a:gd name="T69" fmla="*/ 119 h 125"/>
              <a:gd name="T70" fmla="*/ 179 w 185"/>
              <a:gd name="T71" fmla="*/ 11 h 125"/>
              <a:gd name="T72" fmla="*/ 180 w 185"/>
              <a:gd name="T73" fmla="*/ 10 h 125"/>
              <a:gd name="T74" fmla="*/ 90 w 185"/>
              <a:gd name="T75" fmla="*/ 11 h 125"/>
              <a:gd name="T76" fmla="*/ 96 w 185"/>
              <a:gd name="T77" fmla="*/ 11 h 125"/>
              <a:gd name="T78" fmla="*/ 182 w 185"/>
              <a:gd name="T79" fmla="*/ 109 h 125"/>
              <a:gd name="T80" fmla="*/ 181 w 185"/>
              <a:gd name="T81" fmla="*/ 116 h 125"/>
              <a:gd name="T82" fmla="*/ 96 w 185"/>
              <a:gd name="T83" fmla="*/ 22 h 125"/>
              <a:gd name="T84" fmla="*/ 91 w 185"/>
              <a:gd name="T85" fmla="*/ 43 h 125"/>
              <a:gd name="T86" fmla="*/ 91 w 185"/>
              <a:gd name="T87" fmla="*/ 43 h 125"/>
              <a:gd name="T88" fmla="*/ 97 w 185"/>
              <a:gd name="T89" fmla="*/ 45 h 125"/>
              <a:gd name="T90" fmla="*/ 91 w 185"/>
              <a:gd name="T91" fmla="*/ 66 h 125"/>
              <a:gd name="T92" fmla="*/ 91 w 185"/>
              <a:gd name="T93" fmla="*/ 56 h 125"/>
              <a:gd name="T94" fmla="*/ 178 w 185"/>
              <a:gd name="T95" fmla="*/ 63 h 125"/>
              <a:gd name="T96" fmla="*/ 178 w 185"/>
              <a:gd name="T97" fmla="*/ 120 h 125"/>
              <a:gd name="T98" fmla="*/ 97 w 185"/>
              <a:gd name="T99" fmla="*/ 79 h 125"/>
              <a:gd name="T100" fmla="*/ 91 w 185"/>
              <a:gd name="T101" fmla="*/ 79 h 125"/>
              <a:gd name="T102" fmla="*/ 97 w 185"/>
              <a:gd name="T103" fmla="*/ 92 h 125"/>
              <a:gd name="T104" fmla="*/ 91 w 185"/>
              <a:gd name="T105" fmla="*/ 107 h 125"/>
              <a:gd name="T106" fmla="*/ 91 w 185"/>
              <a:gd name="T107" fmla="*/ 94 h 125"/>
              <a:gd name="T108" fmla="*/ 40 w 185"/>
              <a:gd name="T109" fmla="*/ 12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5" h="125">
                <a:moveTo>
                  <a:pt x="91" y="8"/>
                </a:moveTo>
                <a:cubicBezTo>
                  <a:pt x="92" y="9"/>
                  <a:pt x="94" y="9"/>
                  <a:pt x="96" y="9"/>
                </a:cubicBezTo>
                <a:cubicBezTo>
                  <a:pt x="97" y="6"/>
                  <a:pt x="96" y="4"/>
                  <a:pt x="98" y="2"/>
                </a:cubicBezTo>
                <a:cubicBezTo>
                  <a:pt x="123" y="1"/>
                  <a:pt x="151" y="0"/>
                  <a:pt x="177" y="3"/>
                </a:cubicBezTo>
                <a:cubicBezTo>
                  <a:pt x="179" y="6"/>
                  <a:pt x="181" y="8"/>
                  <a:pt x="185" y="8"/>
                </a:cubicBezTo>
                <a:cubicBezTo>
                  <a:pt x="182" y="32"/>
                  <a:pt x="185" y="56"/>
                  <a:pt x="184" y="82"/>
                </a:cubicBezTo>
                <a:cubicBezTo>
                  <a:pt x="184" y="92"/>
                  <a:pt x="185" y="105"/>
                  <a:pt x="185" y="116"/>
                </a:cubicBezTo>
                <a:cubicBezTo>
                  <a:pt x="183" y="118"/>
                  <a:pt x="179" y="119"/>
                  <a:pt x="180" y="123"/>
                </a:cubicBezTo>
                <a:cubicBezTo>
                  <a:pt x="160" y="124"/>
                  <a:pt x="138" y="120"/>
                  <a:pt x="118" y="119"/>
                </a:cubicBezTo>
                <a:cubicBezTo>
                  <a:pt x="111" y="119"/>
                  <a:pt x="104" y="119"/>
                  <a:pt x="98" y="118"/>
                </a:cubicBezTo>
                <a:cubicBezTo>
                  <a:pt x="97" y="116"/>
                  <a:pt x="98" y="113"/>
                  <a:pt x="98" y="110"/>
                </a:cubicBezTo>
                <a:cubicBezTo>
                  <a:pt x="96" y="109"/>
                  <a:pt x="94" y="110"/>
                  <a:pt x="92" y="109"/>
                </a:cubicBezTo>
                <a:cubicBezTo>
                  <a:pt x="92" y="111"/>
                  <a:pt x="92" y="115"/>
                  <a:pt x="92" y="118"/>
                </a:cubicBezTo>
                <a:cubicBezTo>
                  <a:pt x="64" y="120"/>
                  <a:pt x="37" y="124"/>
                  <a:pt x="9" y="125"/>
                </a:cubicBezTo>
                <a:cubicBezTo>
                  <a:pt x="8" y="123"/>
                  <a:pt x="5" y="122"/>
                  <a:pt x="4" y="120"/>
                </a:cubicBezTo>
                <a:cubicBezTo>
                  <a:pt x="2" y="116"/>
                  <a:pt x="3" y="107"/>
                  <a:pt x="3" y="102"/>
                </a:cubicBezTo>
                <a:cubicBezTo>
                  <a:pt x="3" y="71"/>
                  <a:pt x="0" y="35"/>
                  <a:pt x="2" y="2"/>
                </a:cubicBezTo>
                <a:cubicBezTo>
                  <a:pt x="4" y="1"/>
                  <a:pt x="4" y="4"/>
                  <a:pt x="5" y="4"/>
                </a:cubicBezTo>
                <a:cubicBezTo>
                  <a:pt x="7" y="4"/>
                  <a:pt x="8" y="3"/>
                  <a:pt x="9" y="2"/>
                </a:cubicBezTo>
                <a:cubicBezTo>
                  <a:pt x="35" y="2"/>
                  <a:pt x="62" y="3"/>
                  <a:pt x="89" y="1"/>
                </a:cubicBezTo>
                <a:cubicBezTo>
                  <a:pt x="92" y="2"/>
                  <a:pt x="90" y="5"/>
                  <a:pt x="91" y="8"/>
                </a:cubicBezTo>
                <a:close/>
                <a:moveTo>
                  <a:pt x="98" y="5"/>
                </a:moveTo>
                <a:cubicBezTo>
                  <a:pt x="98" y="6"/>
                  <a:pt x="99" y="7"/>
                  <a:pt x="99" y="8"/>
                </a:cubicBezTo>
                <a:cubicBezTo>
                  <a:pt x="101" y="7"/>
                  <a:pt x="105" y="6"/>
                  <a:pt x="106" y="10"/>
                </a:cubicBezTo>
                <a:cubicBezTo>
                  <a:pt x="105" y="11"/>
                  <a:pt x="105" y="13"/>
                  <a:pt x="102" y="13"/>
                </a:cubicBezTo>
                <a:cubicBezTo>
                  <a:pt x="101" y="13"/>
                  <a:pt x="100" y="10"/>
                  <a:pt x="99" y="11"/>
                </a:cubicBezTo>
                <a:cubicBezTo>
                  <a:pt x="98" y="14"/>
                  <a:pt x="99" y="17"/>
                  <a:pt x="98" y="19"/>
                </a:cubicBezTo>
                <a:cubicBezTo>
                  <a:pt x="101" y="20"/>
                  <a:pt x="104" y="17"/>
                  <a:pt x="106" y="20"/>
                </a:cubicBezTo>
                <a:cubicBezTo>
                  <a:pt x="106" y="22"/>
                  <a:pt x="105" y="23"/>
                  <a:pt x="103" y="23"/>
                </a:cubicBezTo>
                <a:cubicBezTo>
                  <a:pt x="102" y="23"/>
                  <a:pt x="101" y="21"/>
                  <a:pt x="98" y="22"/>
                </a:cubicBezTo>
                <a:cubicBezTo>
                  <a:pt x="98" y="25"/>
                  <a:pt x="98" y="28"/>
                  <a:pt x="99" y="30"/>
                </a:cubicBezTo>
                <a:cubicBezTo>
                  <a:pt x="101" y="29"/>
                  <a:pt x="107" y="27"/>
                  <a:pt x="107" y="31"/>
                </a:cubicBezTo>
                <a:cubicBezTo>
                  <a:pt x="106" y="34"/>
                  <a:pt x="101" y="32"/>
                  <a:pt x="99" y="32"/>
                </a:cubicBezTo>
                <a:cubicBezTo>
                  <a:pt x="99" y="37"/>
                  <a:pt x="98" y="41"/>
                  <a:pt x="100" y="43"/>
                </a:cubicBezTo>
                <a:cubicBezTo>
                  <a:pt x="101" y="42"/>
                  <a:pt x="107" y="40"/>
                  <a:pt x="107" y="45"/>
                </a:cubicBezTo>
                <a:cubicBezTo>
                  <a:pt x="105" y="47"/>
                  <a:pt x="102" y="46"/>
                  <a:pt x="99" y="46"/>
                </a:cubicBezTo>
                <a:cubicBezTo>
                  <a:pt x="99" y="49"/>
                  <a:pt x="99" y="51"/>
                  <a:pt x="99" y="54"/>
                </a:cubicBezTo>
                <a:cubicBezTo>
                  <a:pt x="101" y="54"/>
                  <a:pt x="102" y="54"/>
                  <a:pt x="104" y="53"/>
                </a:cubicBezTo>
                <a:cubicBezTo>
                  <a:pt x="106" y="54"/>
                  <a:pt x="108" y="58"/>
                  <a:pt x="104" y="59"/>
                </a:cubicBezTo>
                <a:cubicBezTo>
                  <a:pt x="102" y="58"/>
                  <a:pt x="102" y="56"/>
                  <a:pt x="99" y="56"/>
                </a:cubicBezTo>
                <a:cubicBezTo>
                  <a:pt x="99" y="60"/>
                  <a:pt x="99" y="62"/>
                  <a:pt x="99" y="66"/>
                </a:cubicBezTo>
                <a:cubicBezTo>
                  <a:pt x="101" y="67"/>
                  <a:pt x="102" y="66"/>
                  <a:pt x="105" y="66"/>
                </a:cubicBezTo>
                <a:cubicBezTo>
                  <a:pt x="106" y="67"/>
                  <a:pt x="106" y="70"/>
                  <a:pt x="104" y="71"/>
                </a:cubicBezTo>
                <a:cubicBezTo>
                  <a:pt x="101" y="71"/>
                  <a:pt x="102" y="69"/>
                  <a:pt x="99" y="69"/>
                </a:cubicBezTo>
                <a:cubicBezTo>
                  <a:pt x="99" y="72"/>
                  <a:pt x="99" y="75"/>
                  <a:pt x="99" y="79"/>
                </a:cubicBezTo>
                <a:cubicBezTo>
                  <a:pt x="104" y="75"/>
                  <a:pt x="109" y="82"/>
                  <a:pt x="104" y="83"/>
                </a:cubicBezTo>
                <a:cubicBezTo>
                  <a:pt x="102" y="83"/>
                  <a:pt x="102" y="81"/>
                  <a:pt x="99" y="81"/>
                </a:cubicBezTo>
                <a:cubicBezTo>
                  <a:pt x="98" y="84"/>
                  <a:pt x="99" y="89"/>
                  <a:pt x="99" y="92"/>
                </a:cubicBezTo>
                <a:cubicBezTo>
                  <a:pt x="102" y="90"/>
                  <a:pt x="107" y="90"/>
                  <a:pt x="107" y="94"/>
                </a:cubicBezTo>
                <a:cubicBezTo>
                  <a:pt x="106" y="95"/>
                  <a:pt x="106" y="96"/>
                  <a:pt x="104" y="96"/>
                </a:cubicBezTo>
                <a:cubicBezTo>
                  <a:pt x="101" y="97"/>
                  <a:pt x="102" y="93"/>
                  <a:pt x="99" y="94"/>
                </a:cubicBezTo>
                <a:cubicBezTo>
                  <a:pt x="99" y="100"/>
                  <a:pt x="99" y="103"/>
                  <a:pt x="100" y="108"/>
                </a:cubicBezTo>
                <a:cubicBezTo>
                  <a:pt x="102" y="107"/>
                  <a:pt x="102" y="105"/>
                  <a:pt x="104" y="105"/>
                </a:cubicBezTo>
                <a:cubicBezTo>
                  <a:pt x="107" y="106"/>
                  <a:pt x="108" y="110"/>
                  <a:pt x="104" y="111"/>
                </a:cubicBezTo>
                <a:cubicBezTo>
                  <a:pt x="103" y="111"/>
                  <a:pt x="102" y="109"/>
                  <a:pt x="100" y="109"/>
                </a:cubicBezTo>
                <a:cubicBezTo>
                  <a:pt x="99" y="111"/>
                  <a:pt x="100" y="114"/>
                  <a:pt x="100" y="115"/>
                </a:cubicBezTo>
                <a:cubicBezTo>
                  <a:pt x="124" y="116"/>
                  <a:pt x="152" y="116"/>
                  <a:pt x="173" y="116"/>
                </a:cubicBezTo>
                <a:cubicBezTo>
                  <a:pt x="176" y="77"/>
                  <a:pt x="175" y="38"/>
                  <a:pt x="176" y="6"/>
                </a:cubicBezTo>
                <a:cubicBezTo>
                  <a:pt x="150" y="2"/>
                  <a:pt x="124" y="3"/>
                  <a:pt x="98" y="5"/>
                </a:cubicBezTo>
                <a:close/>
                <a:moveTo>
                  <a:pt x="11" y="5"/>
                </a:moveTo>
                <a:cubicBezTo>
                  <a:pt x="11" y="43"/>
                  <a:pt x="14" y="80"/>
                  <a:pt x="12" y="117"/>
                </a:cubicBezTo>
                <a:cubicBezTo>
                  <a:pt x="24" y="118"/>
                  <a:pt x="31" y="118"/>
                  <a:pt x="46" y="118"/>
                </a:cubicBezTo>
                <a:cubicBezTo>
                  <a:pt x="60" y="118"/>
                  <a:pt x="75" y="117"/>
                  <a:pt x="89" y="115"/>
                </a:cubicBezTo>
                <a:cubicBezTo>
                  <a:pt x="90" y="112"/>
                  <a:pt x="90" y="112"/>
                  <a:pt x="89" y="109"/>
                </a:cubicBezTo>
                <a:cubicBezTo>
                  <a:pt x="85" y="109"/>
                  <a:pt x="80" y="110"/>
                  <a:pt x="80" y="106"/>
                </a:cubicBezTo>
                <a:cubicBezTo>
                  <a:pt x="80" y="105"/>
                  <a:pt x="81" y="104"/>
                  <a:pt x="82" y="104"/>
                </a:cubicBezTo>
                <a:cubicBezTo>
                  <a:pt x="85" y="103"/>
                  <a:pt x="85" y="107"/>
                  <a:pt x="88" y="107"/>
                </a:cubicBezTo>
                <a:cubicBezTo>
                  <a:pt x="89" y="103"/>
                  <a:pt x="89" y="97"/>
                  <a:pt x="89" y="94"/>
                </a:cubicBezTo>
                <a:cubicBezTo>
                  <a:pt x="85" y="94"/>
                  <a:pt x="80" y="95"/>
                  <a:pt x="80" y="90"/>
                </a:cubicBezTo>
                <a:cubicBezTo>
                  <a:pt x="84" y="86"/>
                  <a:pt x="85" y="93"/>
                  <a:pt x="89" y="92"/>
                </a:cubicBezTo>
                <a:cubicBezTo>
                  <a:pt x="90" y="89"/>
                  <a:pt x="89" y="83"/>
                  <a:pt x="89" y="81"/>
                </a:cubicBezTo>
                <a:cubicBezTo>
                  <a:pt x="85" y="81"/>
                  <a:pt x="80" y="83"/>
                  <a:pt x="80" y="78"/>
                </a:cubicBezTo>
                <a:cubicBezTo>
                  <a:pt x="81" y="77"/>
                  <a:pt x="82" y="77"/>
                  <a:pt x="83" y="77"/>
                </a:cubicBezTo>
                <a:cubicBezTo>
                  <a:pt x="86" y="77"/>
                  <a:pt x="85" y="80"/>
                  <a:pt x="89" y="79"/>
                </a:cubicBezTo>
                <a:cubicBezTo>
                  <a:pt x="89" y="76"/>
                  <a:pt x="89" y="73"/>
                  <a:pt x="89" y="69"/>
                </a:cubicBezTo>
                <a:cubicBezTo>
                  <a:pt x="86" y="69"/>
                  <a:pt x="82" y="70"/>
                  <a:pt x="81" y="68"/>
                </a:cubicBezTo>
                <a:cubicBezTo>
                  <a:pt x="81" y="67"/>
                  <a:pt x="80" y="67"/>
                  <a:pt x="80" y="65"/>
                </a:cubicBezTo>
                <a:cubicBezTo>
                  <a:pt x="84" y="62"/>
                  <a:pt x="86" y="67"/>
                  <a:pt x="88" y="67"/>
                </a:cubicBezTo>
                <a:cubicBezTo>
                  <a:pt x="89" y="65"/>
                  <a:pt x="89" y="58"/>
                  <a:pt x="88" y="56"/>
                </a:cubicBezTo>
                <a:cubicBezTo>
                  <a:pt x="85" y="55"/>
                  <a:pt x="84" y="57"/>
                  <a:pt x="82" y="56"/>
                </a:cubicBezTo>
                <a:cubicBezTo>
                  <a:pt x="81" y="55"/>
                  <a:pt x="80" y="53"/>
                  <a:pt x="81" y="52"/>
                </a:cubicBezTo>
                <a:cubicBezTo>
                  <a:pt x="85" y="50"/>
                  <a:pt x="85" y="55"/>
                  <a:pt x="88" y="53"/>
                </a:cubicBezTo>
                <a:cubicBezTo>
                  <a:pt x="88" y="51"/>
                  <a:pt x="89" y="47"/>
                  <a:pt x="88" y="45"/>
                </a:cubicBezTo>
                <a:cubicBezTo>
                  <a:pt x="86" y="45"/>
                  <a:pt x="84" y="46"/>
                  <a:pt x="82" y="45"/>
                </a:cubicBezTo>
                <a:cubicBezTo>
                  <a:pt x="82" y="44"/>
                  <a:pt x="80" y="43"/>
                  <a:pt x="80" y="41"/>
                </a:cubicBezTo>
                <a:cubicBezTo>
                  <a:pt x="83" y="38"/>
                  <a:pt x="85" y="42"/>
                  <a:pt x="88" y="42"/>
                </a:cubicBezTo>
                <a:cubicBezTo>
                  <a:pt x="89" y="40"/>
                  <a:pt x="89" y="35"/>
                  <a:pt x="88" y="33"/>
                </a:cubicBezTo>
                <a:cubicBezTo>
                  <a:pt x="85" y="34"/>
                  <a:pt x="80" y="34"/>
                  <a:pt x="80" y="30"/>
                </a:cubicBezTo>
                <a:cubicBezTo>
                  <a:pt x="83" y="26"/>
                  <a:pt x="85" y="30"/>
                  <a:pt x="88" y="31"/>
                </a:cubicBezTo>
                <a:cubicBezTo>
                  <a:pt x="89" y="27"/>
                  <a:pt x="88" y="25"/>
                  <a:pt x="88" y="21"/>
                </a:cubicBezTo>
                <a:cubicBezTo>
                  <a:pt x="85" y="20"/>
                  <a:pt x="84" y="23"/>
                  <a:pt x="83" y="22"/>
                </a:cubicBezTo>
                <a:cubicBezTo>
                  <a:pt x="81" y="21"/>
                  <a:pt x="81" y="20"/>
                  <a:pt x="80" y="19"/>
                </a:cubicBezTo>
                <a:cubicBezTo>
                  <a:pt x="81" y="16"/>
                  <a:pt x="85" y="19"/>
                  <a:pt x="88" y="18"/>
                </a:cubicBezTo>
                <a:cubicBezTo>
                  <a:pt x="88" y="16"/>
                  <a:pt x="88" y="12"/>
                  <a:pt x="88" y="11"/>
                </a:cubicBezTo>
                <a:cubicBezTo>
                  <a:pt x="85" y="11"/>
                  <a:pt x="85" y="11"/>
                  <a:pt x="82" y="12"/>
                </a:cubicBezTo>
                <a:cubicBezTo>
                  <a:pt x="81" y="11"/>
                  <a:pt x="79" y="10"/>
                  <a:pt x="79" y="8"/>
                </a:cubicBezTo>
                <a:cubicBezTo>
                  <a:pt x="82" y="5"/>
                  <a:pt x="85" y="9"/>
                  <a:pt x="88" y="9"/>
                </a:cubicBezTo>
                <a:cubicBezTo>
                  <a:pt x="88" y="7"/>
                  <a:pt x="88" y="5"/>
                  <a:pt x="88" y="4"/>
                </a:cubicBezTo>
                <a:cubicBezTo>
                  <a:pt x="64" y="5"/>
                  <a:pt x="35" y="4"/>
                  <a:pt x="11" y="5"/>
                </a:cubicBezTo>
                <a:close/>
                <a:moveTo>
                  <a:pt x="9" y="118"/>
                </a:moveTo>
                <a:cubicBezTo>
                  <a:pt x="12" y="81"/>
                  <a:pt x="9" y="43"/>
                  <a:pt x="8" y="7"/>
                </a:cubicBezTo>
                <a:cubicBezTo>
                  <a:pt x="8" y="6"/>
                  <a:pt x="8" y="6"/>
                  <a:pt x="7" y="6"/>
                </a:cubicBezTo>
                <a:cubicBezTo>
                  <a:pt x="7" y="47"/>
                  <a:pt x="9" y="81"/>
                  <a:pt x="9" y="118"/>
                </a:cubicBezTo>
                <a:close/>
                <a:moveTo>
                  <a:pt x="4" y="58"/>
                </a:moveTo>
                <a:cubicBezTo>
                  <a:pt x="5" y="80"/>
                  <a:pt x="4" y="102"/>
                  <a:pt x="7" y="119"/>
                </a:cubicBezTo>
                <a:cubicBezTo>
                  <a:pt x="7" y="82"/>
                  <a:pt x="6" y="47"/>
                  <a:pt x="4" y="8"/>
                </a:cubicBezTo>
                <a:cubicBezTo>
                  <a:pt x="3" y="24"/>
                  <a:pt x="4" y="41"/>
                  <a:pt x="4" y="58"/>
                </a:cubicBezTo>
                <a:close/>
                <a:moveTo>
                  <a:pt x="179" y="11"/>
                </a:moveTo>
                <a:cubicBezTo>
                  <a:pt x="178" y="25"/>
                  <a:pt x="177" y="44"/>
                  <a:pt x="178" y="60"/>
                </a:cubicBezTo>
                <a:cubicBezTo>
                  <a:pt x="178" y="61"/>
                  <a:pt x="178" y="60"/>
                  <a:pt x="178" y="60"/>
                </a:cubicBezTo>
                <a:cubicBezTo>
                  <a:pt x="180" y="43"/>
                  <a:pt x="177" y="24"/>
                  <a:pt x="180" y="10"/>
                </a:cubicBezTo>
                <a:cubicBezTo>
                  <a:pt x="179" y="10"/>
                  <a:pt x="179" y="10"/>
                  <a:pt x="179" y="10"/>
                </a:cubicBezTo>
                <a:cubicBezTo>
                  <a:pt x="179" y="10"/>
                  <a:pt x="179" y="11"/>
                  <a:pt x="179" y="11"/>
                </a:cubicBezTo>
                <a:close/>
                <a:moveTo>
                  <a:pt x="90" y="11"/>
                </a:moveTo>
                <a:cubicBezTo>
                  <a:pt x="90" y="15"/>
                  <a:pt x="90" y="16"/>
                  <a:pt x="90" y="18"/>
                </a:cubicBezTo>
                <a:cubicBezTo>
                  <a:pt x="92" y="19"/>
                  <a:pt x="94" y="19"/>
                  <a:pt x="96" y="19"/>
                </a:cubicBezTo>
                <a:cubicBezTo>
                  <a:pt x="96" y="17"/>
                  <a:pt x="96" y="14"/>
                  <a:pt x="96" y="11"/>
                </a:cubicBezTo>
                <a:cubicBezTo>
                  <a:pt x="95" y="12"/>
                  <a:pt x="92" y="10"/>
                  <a:pt x="90" y="11"/>
                </a:cubicBezTo>
                <a:close/>
                <a:moveTo>
                  <a:pt x="181" y="116"/>
                </a:moveTo>
                <a:cubicBezTo>
                  <a:pt x="183" y="115"/>
                  <a:pt x="182" y="111"/>
                  <a:pt x="182" y="109"/>
                </a:cubicBezTo>
                <a:cubicBezTo>
                  <a:pt x="183" y="78"/>
                  <a:pt x="181" y="41"/>
                  <a:pt x="183" y="12"/>
                </a:cubicBezTo>
                <a:cubicBezTo>
                  <a:pt x="183" y="11"/>
                  <a:pt x="182" y="11"/>
                  <a:pt x="182" y="11"/>
                </a:cubicBezTo>
                <a:cubicBezTo>
                  <a:pt x="179" y="44"/>
                  <a:pt x="181" y="81"/>
                  <a:pt x="181" y="116"/>
                </a:cubicBezTo>
                <a:close/>
                <a:moveTo>
                  <a:pt x="91" y="31"/>
                </a:moveTo>
                <a:cubicBezTo>
                  <a:pt x="93" y="31"/>
                  <a:pt x="94" y="30"/>
                  <a:pt x="96" y="30"/>
                </a:cubicBezTo>
                <a:cubicBezTo>
                  <a:pt x="96" y="26"/>
                  <a:pt x="96" y="25"/>
                  <a:pt x="96" y="22"/>
                </a:cubicBezTo>
                <a:cubicBezTo>
                  <a:pt x="94" y="21"/>
                  <a:pt x="93" y="21"/>
                  <a:pt x="91" y="21"/>
                </a:cubicBezTo>
                <a:cubicBezTo>
                  <a:pt x="90" y="23"/>
                  <a:pt x="91" y="27"/>
                  <a:pt x="91" y="31"/>
                </a:cubicBezTo>
                <a:close/>
                <a:moveTo>
                  <a:pt x="91" y="43"/>
                </a:moveTo>
                <a:cubicBezTo>
                  <a:pt x="93" y="43"/>
                  <a:pt x="95" y="43"/>
                  <a:pt x="97" y="43"/>
                </a:cubicBezTo>
                <a:cubicBezTo>
                  <a:pt x="97" y="38"/>
                  <a:pt x="97" y="37"/>
                  <a:pt x="96" y="33"/>
                </a:cubicBezTo>
                <a:cubicBezTo>
                  <a:pt x="88" y="32"/>
                  <a:pt x="91" y="37"/>
                  <a:pt x="91" y="43"/>
                </a:cubicBezTo>
                <a:close/>
                <a:moveTo>
                  <a:pt x="91" y="53"/>
                </a:moveTo>
                <a:cubicBezTo>
                  <a:pt x="94" y="53"/>
                  <a:pt x="94" y="54"/>
                  <a:pt x="96" y="54"/>
                </a:cubicBezTo>
                <a:cubicBezTo>
                  <a:pt x="98" y="52"/>
                  <a:pt x="96" y="47"/>
                  <a:pt x="97" y="45"/>
                </a:cubicBezTo>
                <a:cubicBezTo>
                  <a:pt x="95" y="45"/>
                  <a:pt x="92" y="45"/>
                  <a:pt x="91" y="45"/>
                </a:cubicBezTo>
                <a:cubicBezTo>
                  <a:pt x="91" y="48"/>
                  <a:pt x="91" y="51"/>
                  <a:pt x="91" y="53"/>
                </a:cubicBezTo>
                <a:close/>
                <a:moveTo>
                  <a:pt x="91" y="66"/>
                </a:moveTo>
                <a:cubicBezTo>
                  <a:pt x="94" y="67"/>
                  <a:pt x="95" y="67"/>
                  <a:pt x="97" y="66"/>
                </a:cubicBezTo>
                <a:cubicBezTo>
                  <a:pt x="97" y="63"/>
                  <a:pt x="97" y="60"/>
                  <a:pt x="97" y="56"/>
                </a:cubicBezTo>
                <a:cubicBezTo>
                  <a:pt x="95" y="56"/>
                  <a:pt x="93" y="56"/>
                  <a:pt x="91" y="56"/>
                </a:cubicBezTo>
                <a:cubicBezTo>
                  <a:pt x="90" y="60"/>
                  <a:pt x="91" y="63"/>
                  <a:pt x="91" y="66"/>
                </a:cubicBezTo>
                <a:close/>
                <a:moveTo>
                  <a:pt x="178" y="62"/>
                </a:moveTo>
                <a:cubicBezTo>
                  <a:pt x="178" y="63"/>
                  <a:pt x="178" y="63"/>
                  <a:pt x="178" y="63"/>
                </a:cubicBezTo>
                <a:cubicBezTo>
                  <a:pt x="176" y="81"/>
                  <a:pt x="178" y="102"/>
                  <a:pt x="176" y="118"/>
                </a:cubicBezTo>
                <a:cubicBezTo>
                  <a:pt x="159" y="119"/>
                  <a:pt x="152" y="117"/>
                  <a:pt x="139" y="119"/>
                </a:cubicBezTo>
                <a:cubicBezTo>
                  <a:pt x="154" y="120"/>
                  <a:pt x="164" y="122"/>
                  <a:pt x="178" y="120"/>
                </a:cubicBezTo>
                <a:cubicBezTo>
                  <a:pt x="179" y="103"/>
                  <a:pt x="179" y="78"/>
                  <a:pt x="178" y="62"/>
                </a:cubicBezTo>
                <a:close/>
                <a:moveTo>
                  <a:pt x="91" y="79"/>
                </a:moveTo>
                <a:cubicBezTo>
                  <a:pt x="94" y="79"/>
                  <a:pt x="96" y="79"/>
                  <a:pt x="97" y="79"/>
                </a:cubicBezTo>
                <a:cubicBezTo>
                  <a:pt x="96" y="75"/>
                  <a:pt x="98" y="71"/>
                  <a:pt x="97" y="69"/>
                </a:cubicBezTo>
                <a:cubicBezTo>
                  <a:pt x="95" y="69"/>
                  <a:pt x="92" y="69"/>
                  <a:pt x="91" y="69"/>
                </a:cubicBezTo>
                <a:cubicBezTo>
                  <a:pt x="91" y="73"/>
                  <a:pt x="91" y="75"/>
                  <a:pt x="91" y="79"/>
                </a:cubicBezTo>
                <a:close/>
                <a:moveTo>
                  <a:pt x="91" y="81"/>
                </a:moveTo>
                <a:cubicBezTo>
                  <a:pt x="91" y="85"/>
                  <a:pt x="91" y="88"/>
                  <a:pt x="91" y="92"/>
                </a:cubicBezTo>
                <a:cubicBezTo>
                  <a:pt x="93" y="92"/>
                  <a:pt x="95" y="92"/>
                  <a:pt x="97" y="92"/>
                </a:cubicBezTo>
                <a:cubicBezTo>
                  <a:pt x="97" y="88"/>
                  <a:pt x="97" y="85"/>
                  <a:pt x="97" y="81"/>
                </a:cubicBezTo>
                <a:cubicBezTo>
                  <a:pt x="95" y="82"/>
                  <a:pt x="92" y="81"/>
                  <a:pt x="91" y="81"/>
                </a:cubicBezTo>
                <a:close/>
                <a:moveTo>
                  <a:pt x="91" y="107"/>
                </a:moveTo>
                <a:cubicBezTo>
                  <a:pt x="93" y="108"/>
                  <a:pt x="96" y="107"/>
                  <a:pt x="98" y="108"/>
                </a:cubicBezTo>
                <a:cubicBezTo>
                  <a:pt x="97" y="104"/>
                  <a:pt x="97" y="99"/>
                  <a:pt x="97" y="94"/>
                </a:cubicBezTo>
                <a:cubicBezTo>
                  <a:pt x="96" y="94"/>
                  <a:pt x="93" y="94"/>
                  <a:pt x="91" y="94"/>
                </a:cubicBezTo>
                <a:cubicBezTo>
                  <a:pt x="91" y="98"/>
                  <a:pt x="91" y="103"/>
                  <a:pt x="91" y="107"/>
                </a:cubicBezTo>
                <a:close/>
                <a:moveTo>
                  <a:pt x="10" y="122"/>
                </a:moveTo>
                <a:cubicBezTo>
                  <a:pt x="21" y="124"/>
                  <a:pt x="31" y="122"/>
                  <a:pt x="40" y="120"/>
                </a:cubicBezTo>
                <a:cubicBezTo>
                  <a:pt x="32" y="119"/>
                  <a:pt x="16" y="121"/>
                  <a:pt x="9" y="119"/>
                </a:cubicBezTo>
                <a:cubicBezTo>
                  <a:pt x="9" y="121"/>
                  <a:pt x="10" y="121"/>
                  <a:pt x="10" y="122"/>
                </a:cubicBezTo>
                <a:close/>
              </a:path>
            </a:pathLst>
          </a:custGeom>
          <a:solidFill>
            <a:schemeClr val="bg1">
              <a:lumMod val="95000"/>
            </a:schemeClr>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 name="矩形 2">
            <a:extLst>
              <a:ext uri="{FF2B5EF4-FFF2-40B4-BE49-F238E27FC236}">
                <a16:creationId xmlns:a16="http://schemas.microsoft.com/office/drawing/2014/main" id="{7A10B3BD-FD7B-46A3-8107-9B5B71FD71CB}"/>
              </a:ext>
            </a:extLst>
          </p:cNvPr>
          <p:cNvSpPr/>
          <p:nvPr/>
        </p:nvSpPr>
        <p:spPr>
          <a:xfrm>
            <a:off x="7156175" y="1559308"/>
            <a:ext cx="3578086" cy="4524315"/>
          </a:xfrm>
          <a:prstGeom prst="rect">
            <a:avLst/>
          </a:prstGeom>
        </p:spPr>
        <p:txBody>
          <a:bodyPr wrap="square">
            <a:spAutoFit/>
          </a:bodyPr>
          <a:lstStyle/>
          <a:p>
            <a:r>
              <a:rPr lang="zh-CN" altLang="en-US" sz="2400" b="1" dirty="0"/>
              <a:t>       后现代主义者企图以具体的事件和人类的多样化经历来代替大叙事。他们说“多样性的理论观点要比宏大的，包罗万象的理论好得多。李欧塔提出大叙事应该让位于“小叙事”，或者说是更谦虚的、“地方化”的叙事。</a:t>
            </a:r>
            <a:endParaRPr lang="en-US" altLang="zh-CN" sz="2400" b="1" dirty="0"/>
          </a:p>
          <a:p>
            <a:r>
              <a:rPr lang="zh-CN" altLang="en-US" sz="2400" b="1" dirty="0"/>
              <a:t>       李世默对“元叙事”的颠覆性演讲给听众带去了极大的震撼。</a:t>
            </a:r>
          </a:p>
        </p:txBody>
      </p:sp>
    </p:spTree>
    <p:extLst>
      <p:ext uri="{BB962C8B-B14F-4D97-AF65-F5344CB8AC3E}">
        <p14:creationId xmlns:p14="http://schemas.microsoft.com/office/powerpoint/2010/main" val="652007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077380"/>
            <a:ext cx="11863977" cy="2677656"/>
          </a:xfrm>
          <a:prstGeom prst="rect">
            <a:avLst/>
          </a:prstGeom>
        </p:spPr>
        <p:txBody>
          <a:bodyPr wrap="square">
            <a:spAutoFit/>
          </a:bodyPr>
          <a:lstStyle/>
          <a:p>
            <a:r>
              <a:rPr lang="en-US" altLang="zh-CN" sz="2400" b="1" dirty="0"/>
              <a:t>    Pew Research polls Chinese public attitudes. These are the numbers in recent years, and they have been largely consistent in the last couple of decades:</a:t>
            </a:r>
          </a:p>
          <a:p>
            <a:r>
              <a:rPr lang="en-US" altLang="zh-CN" sz="2400" b="1" dirty="0"/>
              <a:t>     Satisfaction with the general direction of the country – 85% Those who report significant progress in their lives in the past five years – 70% Those who expect the future to be better – a whopping 82%.</a:t>
            </a:r>
          </a:p>
          <a:p>
            <a:r>
              <a:rPr lang="en-US" altLang="zh-CN" sz="2400" b="1" dirty="0"/>
              <a:t>     Financial Times survey of global youth attitudes just released: 93% of China’s generation-Y </a:t>
            </a:r>
            <a:r>
              <a:rPr lang="en-US" altLang="zh-CN" sz="2400" b="1" u="sng" dirty="0"/>
              <a:t>                                              </a:t>
            </a:r>
            <a:r>
              <a:rPr lang="en-US" altLang="zh-CN" sz="2400" b="1" dirty="0"/>
              <a:t> their country’s future!</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819320" y="3755036"/>
            <a:ext cx="9928449" cy="1692771"/>
          </a:xfrm>
          <a:prstGeom prst="rect">
            <a:avLst/>
          </a:prstGeom>
        </p:spPr>
        <p:txBody>
          <a:bodyPr wrap="square">
            <a:spAutoFit/>
          </a:bodyPr>
          <a:lstStyle/>
          <a:p>
            <a:r>
              <a:rPr lang="zh-CN" altLang="en-US" sz="2400" b="1" dirty="0">
                <a:solidFill>
                  <a:prstClr val="black"/>
                </a:solidFill>
              </a:rPr>
              <a:t>      </a:t>
            </a:r>
            <a:r>
              <a:rPr lang="zh-CN" altLang="en-US" sz="2000" b="1" dirty="0">
                <a:solidFill>
                  <a:prstClr val="black"/>
                </a:solidFill>
              </a:rPr>
              <a:t>根据皮尤研究中心在中国的民意调查报告，其中一些数据反映了中国的主流民意，其中大部分数据在近几十年来十分稳定。高达</a:t>
            </a:r>
            <a:r>
              <a:rPr lang="en-US" altLang="zh-CN" sz="2000" b="1" dirty="0">
                <a:solidFill>
                  <a:prstClr val="black"/>
                </a:solidFill>
              </a:rPr>
              <a:t>85%</a:t>
            </a:r>
            <a:r>
              <a:rPr lang="zh-CN" altLang="en-US" sz="2000" b="1" dirty="0">
                <a:solidFill>
                  <a:prstClr val="black"/>
                </a:solidFill>
              </a:rPr>
              <a:t>的中国民众，对国家未来方向表示满意；</a:t>
            </a:r>
            <a:r>
              <a:rPr lang="en-US" altLang="zh-CN" sz="2000" b="1" dirty="0">
                <a:solidFill>
                  <a:prstClr val="black"/>
                </a:solidFill>
              </a:rPr>
              <a:t>70%</a:t>
            </a:r>
            <a:r>
              <a:rPr lang="zh-CN" altLang="en-US" sz="2000" b="1" dirty="0">
                <a:solidFill>
                  <a:prstClr val="black"/>
                </a:solidFill>
              </a:rPr>
              <a:t>的民众认为在过去的五年生活得到改善；</a:t>
            </a:r>
            <a:r>
              <a:rPr lang="en-US" altLang="zh-CN" sz="2000" b="1" dirty="0">
                <a:solidFill>
                  <a:prstClr val="black"/>
                </a:solidFill>
              </a:rPr>
              <a:t>82%</a:t>
            </a:r>
            <a:r>
              <a:rPr lang="zh-CN" altLang="en-US" sz="2000" b="1" dirty="0">
                <a:solidFill>
                  <a:prstClr val="black"/>
                </a:solidFill>
              </a:rPr>
              <a:t>的民众对未来五年颇感乐观。英国</a:t>
            </a:r>
            <a:r>
              <a:rPr lang="en-US" altLang="zh-CN" sz="2000" b="1" dirty="0">
                <a:solidFill>
                  <a:prstClr val="black"/>
                </a:solidFill>
              </a:rPr>
              <a:t>《</a:t>
            </a:r>
            <a:r>
              <a:rPr lang="zh-CN" altLang="en-US" sz="2000" b="1" dirty="0">
                <a:solidFill>
                  <a:prstClr val="black"/>
                </a:solidFill>
              </a:rPr>
              <a:t>金融时报</a:t>
            </a:r>
            <a:r>
              <a:rPr lang="en-US" altLang="zh-CN" sz="2000" b="1" dirty="0">
                <a:solidFill>
                  <a:prstClr val="black"/>
                </a:solidFill>
              </a:rPr>
              <a:t>》</a:t>
            </a:r>
            <a:r>
              <a:rPr lang="zh-CN" altLang="en-US" sz="2000" b="1" dirty="0">
                <a:solidFill>
                  <a:prstClr val="black"/>
                </a:solidFill>
              </a:rPr>
              <a:t>刚刚公布的全球青年人民调结果显示：</a:t>
            </a:r>
            <a:r>
              <a:rPr lang="en-US" altLang="zh-CN" sz="2000" b="1" dirty="0">
                <a:solidFill>
                  <a:prstClr val="black"/>
                </a:solidFill>
              </a:rPr>
              <a:t>93%</a:t>
            </a:r>
            <a:r>
              <a:rPr lang="zh-CN" altLang="en-US" sz="2000" b="1" dirty="0">
                <a:solidFill>
                  <a:prstClr val="black"/>
                </a:solidFill>
              </a:rPr>
              <a:t>的中国</a:t>
            </a:r>
            <a:r>
              <a:rPr lang="en-US" altLang="zh-CN" sz="2000" b="1" dirty="0">
                <a:solidFill>
                  <a:prstClr val="black"/>
                </a:solidFill>
              </a:rPr>
              <a:t>90</a:t>
            </a:r>
            <a:r>
              <a:rPr lang="zh-CN" altLang="en-US" sz="2000" b="1" dirty="0">
                <a:solidFill>
                  <a:prstClr val="black"/>
                </a:solidFill>
              </a:rPr>
              <a:t>后年轻人对国家的未来感到乐观。</a:t>
            </a:r>
          </a:p>
        </p:txBody>
      </p:sp>
      <p:sp>
        <p:nvSpPr>
          <p:cNvPr id="2" name="矩形 1">
            <a:extLst>
              <a:ext uri="{FF2B5EF4-FFF2-40B4-BE49-F238E27FC236}">
                <a16:creationId xmlns:a16="http://schemas.microsoft.com/office/drawing/2014/main" id="{8A1EDCF5-0A61-4124-AB35-7E12FC235BA3}"/>
              </a:ext>
            </a:extLst>
          </p:cNvPr>
          <p:cNvSpPr/>
          <p:nvPr/>
        </p:nvSpPr>
        <p:spPr>
          <a:xfrm>
            <a:off x="1673546" y="5596540"/>
            <a:ext cx="8030817" cy="923330"/>
          </a:xfrm>
          <a:prstGeom prst="rect">
            <a:avLst/>
          </a:prstGeom>
          <a:ln>
            <a:solidFill>
              <a:srgbClr val="92D050"/>
            </a:solidFill>
          </a:ln>
        </p:spPr>
        <p:txBody>
          <a:bodyPr wrap="square">
            <a:spAutoFit/>
          </a:bodyPr>
          <a:lstStyle/>
          <a:p>
            <a:r>
              <a:rPr lang="en-US" altLang="zh-CN" b="1" dirty="0"/>
              <a:t>poll </a:t>
            </a:r>
            <a:r>
              <a:rPr lang="zh-CN" altLang="en-US" b="1" dirty="0"/>
              <a:t> </a:t>
            </a:r>
            <a:r>
              <a:rPr lang="en-US" altLang="zh-CN" b="1" dirty="0"/>
              <a:t>/</a:t>
            </a:r>
            <a:r>
              <a:rPr lang="en-US" altLang="zh-CN" b="1" dirty="0" err="1"/>
              <a:t>pəʊl</a:t>
            </a:r>
            <a:r>
              <a:rPr lang="en-US" altLang="zh-CN" b="1" dirty="0"/>
              <a:t>/n. </a:t>
            </a:r>
            <a:r>
              <a:rPr lang="zh-CN" altLang="en-US" b="1" dirty="0"/>
              <a:t>投票；民意测验   </a:t>
            </a:r>
            <a:r>
              <a:rPr lang="en-US" altLang="zh-CN" b="1" dirty="0"/>
              <a:t>v. </a:t>
            </a:r>
            <a:r>
              <a:rPr lang="zh-CN" altLang="en-US" b="1" dirty="0"/>
              <a:t>投票；对</a:t>
            </a:r>
            <a:r>
              <a:rPr lang="en-US" altLang="zh-CN" b="1" dirty="0"/>
              <a:t>…</a:t>
            </a:r>
            <a:r>
              <a:rPr lang="zh-CN" altLang="en-US" b="1" dirty="0"/>
              <a:t>进行民意测验；获得选票</a:t>
            </a:r>
          </a:p>
          <a:p>
            <a:r>
              <a:rPr lang="en-US" altLang="zh-CN" b="1" dirty="0"/>
              <a:t>consistent /</a:t>
            </a:r>
            <a:r>
              <a:rPr lang="en-US" altLang="zh-CN" b="1" dirty="0" err="1"/>
              <a:t>kən'sɪstənt</a:t>
            </a:r>
            <a:r>
              <a:rPr lang="en-US" altLang="zh-CN" b="1" dirty="0"/>
              <a:t>/adj. </a:t>
            </a:r>
            <a:r>
              <a:rPr lang="zh-CN" altLang="en-US" b="1" dirty="0"/>
              <a:t>始终如一的，一致的；坚持的</a:t>
            </a:r>
            <a:endParaRPr lang="en-US" altLang="zh-CN" b="1" dirty="0"/>
          </a:p>
          <a:p>
            <a:r>
              <a:rPr lang="en-US" altLang="zh-CN" b="1" dirty="0"/>
              <a:t>whopping </a:t>
            </a:r>
            <a:r>
              <a:rPr lang="zh-CN" altLang="en-US" b="1" dirty="0"/>
              <a:t> </a:t>
            </a:r>
            <a:r>
              <a:rPr lang="en-US" altLang="zh-CN" b="1" dirty="0"/>
              <a:t>/‘</a:t>
            </a:r>
            <a:r>
              <a:rPr lang="en-US" altLang="zh-CN" b="1" dirty="0" err="1"/>
              <a:t>wɒpɪŋ</a:t>
            </a:r>
            <a:r>
              <a:rPr lang="en-US" altLang="zh-CN" b="1" dirty="0"/>
              <a:t>/adj. </a:t>
            </a:r>
            <a:r>
              <a:rPr lang="zh-CN" altLang="en-US" b="1" dirty="0"/>
              <a:t>巨大的  </a:t>
            </a:r>
            <a:r>
              <a:rPr lang="en-US" altLang="zh-CN" b="1" dirty="0"/>
              <a:t>adv. </a:t>
            </a:r>
            <a:r>
              <a:rPr lang="zh-CN" altLang="en-US" b="1" dirty="0"/>
              <a:t>非常地  </a:t>
            </a:r>
            <a:r>
              <a:rPr lang="en-US" altLang="zh-CN" b="1" dirty="0"/>
              <a:t>v. </a:t>
            </a:r>
            <a:r>
              <a:rPr lang="zh-CN" altLang="en-US" b="1" dirty="0"/>
              <a:t>猛打；抽出（</a:t>
            </a:r>
            <a:r>
              <a:rPr lang="en-US" altLang="zh-CN" b="1" dirty="0"/>
              <a:t>whop</a:t>
            </a:r>
            <a:r>
              <a:rPr lang="zh-CN" altLang="en-US" b="1" dirty="0"/>
              <a:t>的</a:t>
            </a:r>
            <a:r>
              <a:rPr lang="en-US" altLang="zh-CN" b="1" dirty="0" err="1"/>
              <a:t>ing</a:t>
            </a:r>
            <a:r>
              <a:rPr lang="zh-CN" altLang="en-US" b="1" dirty="0"/>
              <a:t>形式）</a:t>
            </a:r>
          </a:p>
        </p:txBody>
      </p:sp>
      <p:sp>
        <p:nvSpPr>
          <p:cNvPr id="5" name="矩形 4">
            <a:extLst>
              <a:ext uri="{FF2B5EF4-FFF2-40B4-BE49-F238E27FC236}">
                <a16:creationId xmlns:a16="http://schemas.microsoft.com/office/drawing/2014/main" id="{CCE7EFAE-B531-4D44-8FC3-16272F3B8DCF}"/>
              </a:ext>
            </a:extLst>
          </p:cNvPr>
          <p:cNvSpPr/>
          <p:nvPr/>
        </p:nvSpPr>
        <p:spPr>
          <a:xfrm>
            <a:off x="559422" y="3267378"/>
            <a:ext cx="2827890" cy="461665"/>
          </a:xfrm>
          <a:prstGeom prst="rect">
            <a:avLst/>
          </a:prstGeom>
        </p:spPr>
        <p:txBody>
          <a:bodyPr wrap="none">
            <a:spAutoFit/>
          </a:bodyPr>
          <a:lstStyle/>
          <a:p>
            <a:r>
              <a:rPr lang="en-US" altLang="zh-CN" sz="2400" b="1" dirty="0">
                <a:solidFill>
                  <a:srgbClr val="508468"/>
                </a:solidFill>
              </a:rPr>
              <a:t>are optimistic about </a:t>
            </a:r>
            <a:endParaRPr lang="zh-CN" altLang="en-US" dirty="0">
              <a:solidFill>
                <a:srgbClr val="508468"/>
              </a:solidFill>
            </a:endParaRPr>
          </a:p>
        </p:txBody>
      </p:sp>
    </p:spTree>
    <p:extLst>
      <p:ext uri="{BB962C8B-B14F-4D97-AF65-F5344CB8AC3E}">
        <p14:creationId xmlns:p14="http://schemas.microsoft.com/office/powerpoint/2010/main" val="3019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1678" y="1291260"/>
            <a:ext cx="11863977" cy="1938992"/>
          </a:xfrm>
          <a:prstGeom prst="rect">
            <a:avLst/>
          </a:prstGeom>
        </p:spPr>
        <p:txBody>
          <a:bodyPr wrap="square">
            <a:spAutoFit/>
          </a:bodyPr>
          <a:lstStyle/>
          <a:p>
            <a:pPr algn="just"/>
            <a:r>
              <a:rPr lang="en-US" altLang="zh-CN" sz="2400" b="1" dirty="0"/>
              <a:t>      If this is not legitimacy, I’m not sure what is. </a:t>
            </a:r>
            <a:r>
              <a:rPr lang="en-US" altLang="zh-CN" sz="2400" b="1" u="sng" dirty="0"/>
              <a:t>                  </a:t>
            </a:r>
            <a:r>
              <a:rPr lang="en-US" altLang="zh-CN" sz="2400" b="1" dirty="0"/>
              <a:t>, most electoral democracies around the world </a:t>
            </a:r>
            <a:r>
              <a:rPr lang="en-US" altLang="zh-CN" sz="2400" b="1" u="sng" dirty="0"/>
              <a:t>                                      </a:t>
            </a:r>
            <a:r>
              <a:rPr lang="en-US" altLang="zh-CN" sz="2400" b="1" dirty="0"/>
              <a:t> dismal performance. I don’t need to elaborate for this audience </a:t>
            </a:r>
            <a:r>
              <a:rPr lang="en-US" altLang="zh-CN" sz="2400" b="1" u="sng" dirty="0"/>
              <a:t>                                                 </a:t>
            </a:r>
            <a:r>
              <a:rPr lang="en-US" altLang="zh-CN" sz="2400" b="1" dirty="0"/>
              <a:t> from America to Europe. With a few exceptions, the vast number of developing countries who adopted electoral regimes are still mired in poverty and civil strife. </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443016" y="3346047"/>
            <a:ext cx="10326369" cy="1323439"/>
          </a:xfrm>
          <a:prstGeom prst="rect">
            <a:avLst/>
          </a:prstGeom>
        </p:spPr>
        <p:txBody>
          <a:bodyPr wrap="square">
            <a:spAutoFit/>
          </a:bodyPr>
          <a:lstStyle/>
          <a:p>
            <a:r>
              <a:rPr lang="zh-CN" altLang="en-US" sz="2000" b="1" dirty="0">
                <a:solidFill>
                  <a:prstClr val="black"/>
                </a:solidFill>
              </a:rPr>
              <a:t>     如果这不是合法性，那我就不知道到底什么才是合法性了。相比之下，全世界大部分选举民主制国家都处于惨淡经营的境况。关于美国和欧洲的政治困境，在座的听众都了然于胸，无需我再详述。除了极少数例外，大部分采用选举的发展中国家，迄今为止还在遭受贫困和战火的折磨。</a:t>
            </a:r>
          </a:p>
        </p:txBody>
      </p:sp>
      <p:sp>
        <p:nvSpPr>
          <p:cNvPr id="2" name="矩形 1">
            <a:extLst>
              <a:ext uri="{FF2B5EF4-FFF2-40B4-BE49-F238E27FC236}">
                <a16:creationId xmlns:a16="http://schemas.microsoft.com/office/drawing/2014/main" id="{90CC6F2F-E610-40B0-8DA1-6BFF12D43F93}"/>
              </a:ext>
            </a:extLst>
          </p:cNvPr>
          <p:cNvSpPr/>
          <p:nvPr/>
        </p:nvSpPr>
        <p:spPr>
          <a:xfrm>
            <a:off x="6606201" y="1248134"/>
            <a:ext cx="1543884" cy="461665"/>
          </a:xfrm>
          <a:prstGeom prst="rect">
            <a:avLst/>
          </a:prstGeom>
        </p:spPr>
        <p:txBody>
          <a:bodyPr wrap="none">
            <a:spAutoFit/>
          </a:bodyPr>
          <a:lstStyle/>
          <a:p>
            <a:r>
              <a:rPr lang="en-US" altLang="zh-CN" sz="2400" b="1" dirty="0">
                <a:solidFill>
                  <a:srgbClr val="508468"/>
                </a:solidFill>
              </a:rPr>
              <a:t>In contrast</a:t>
            </a:r>
            <a:endParaRPr lang="zh-CN" altLang="en-US" dirty="0">
              <a:solidFill>
                <a:srgbClr val="508468"/>
              </a:solidFill>
            </a:endParaRPr>
          </a:p>
        </p:txBody>
      </p:sp>
      <p:sp>
        <p:nvSpPr>
          <p:cNvPr id="5" name="矩形 4">
            <a:extLst>
              <a:ext uri="{FF2B5EF4-FFF2-40B4-BE49-F238E27FC236}">
                <a16:creationId xmlns:a16="http://schemas.microsoft.com/office/drawing/2014/main" id="{ED49801E-28F0-427C-AE09-AE12EE61BEFE}"/>
              </a:ext>
            </a:extLst>
          </p:cNvPr>
          <p:cNvSpPr/>
          <p:nvPr/>
        </p:nvSpPr>
        <p:spPr>
          <a:xfrm>
            <a:off x="2679508" y="1666008"/>
            <a:ext cx="2552494" cy="461665"/>
          </a:xfrm>
          <a:prstGeom prst="rect">
            <a:avLst/>
          </a:prstGeom>
        </p:spPr>
        <p:txBody>
          <a:bodyPr wrap="none">
            <a:spAutoFit/>
          </a:bodyPr>
          <a:lstStyle/>
          <a:p>
            <a:r>
              <a:rPr lang="en-US" altLang="zh-CN" sz="2400" b="1" dirty="0">
                <a:solidFill>
                  <a:srgbClr val="508468"/>
                </a:solidFill>
              </a:rPr>
              <a:t>are suffering from </a:t>
            </a:r>
            <a:endParaRPr lang="zh-CN" altLang="en-US" dirty="0">
              <a:solidFill>
                <a:srgbClr val="508468"/>
              </a:solidFill>
            </a:endParaRPr>
          </a:p>
        </p:txBody>
      </p:sp>
      <p:sp>
        <p:nvSpPr>
          <p:cNvPr id="8" name="矩形 7">
            <a:extLst>
              <a:ext uri="{FF2B5EF4-FFF2-40B4-BE49-F238E27FC236}">
                <a16:creationId xmlns:a16="http://schemas.microsoft.com/office/drawing/2014/main" id="{93E94057-F41E-40AF-8E2C-97E1357BA082}"/>
              </a:ext>
            </a:extLst>
          </p:cNvPr>
          <p:cNvSpPr/>
          <p:nvPr/>
        </p:nvSpPr>
        <p:spPr>
          <a:xfrm>
            <a:off x="1636642" y="5127374"/>
            <a:ext cx="9333847" cy="1477328"/>
          </a:xfrm>
          <a:prstGeom prst="rect">
            <a:avLst/>
          </a:prstGeom>
          <a:ln>
            <a:solidFill>
              <a:srgbClr val="92D050"/>
            </a:solidFill>
          </a:ln>
        </p:spPr>
        <p:txBody>
          <a:bodyPr wrap="square">
            <a:spAutoFit/>
          </a:bodyPr>
          <a:lstStyle/>
          <a:p>
            <a:r>
              <a:rPr lang="en-US" altLang="zh-CN" b="1" dirty="0"/>
              <a:t>dismal </a:t>
            </a:r>
            <a:r>
              <a:rPr lang="zh-CN" altLang="en-US" b="1" dirty="0"/>
              <a:t> </a:t>
            </a:r>
            <a:r>
              <a:rPr lang="en-US" altLang="zh-CN" b="1" dirty="0"/>
              <a:t>/'</a:t>
            </a:r>
            <a:r>
              <a:rPr lang="en-US" altLang="zh-CN" b="1" dirty="0" err="1"/>
              <a:t>dɪzməladj</a:t>
            </a:r>
            <a:r>
              <a:rPr lang="en-US" altLang="zh-CN" b="1" dirty="0"/>
              <a:t>. </a:t>
            </a:r>
            <a:r>
              <a:rPr lang="zh-CN" altLang="en-US" b="1" dirty="0"/>
              <a:t>凄凉的，忧郁的；阴沉的，沉闷的；差劲的；可怜的</a:t>
            </a:r>
            <a:endParaRPr lang="en-US" altLang="zh-CN" b="1" dirty="0"/>
          </a:p>
          <a:p>
            <a:r>
              <a:rPr lang="en-US" altLang="zh-CN" b="1" dirty="0"/>
              <a:t>elaborate </a:t>
            </a:r>
            <a:r>
              <a:rPr lang="zh-CN" altLang="en-US" b="1" dirty="0"/>
              <a:t> </a:t>
            </a:r>
            <a:r>
              <a:rPr lang="en-US" altLang="zh-CN" b="1" dirty="0"/>
              <a:t>/</a:t>
            </a:r>
            <a:r>
              <a:rPr lang="en-US" altLang="zh-CN" b="1" dirty="0" err="1"/>
              <a:t>ɪ'læbərət</a:t>
            </a:r>
            <a:r>
              <a:rPr lang="en-US" altLang="zh-CN" b="1" dirty="0"/>
              <a:t>/ adj. </a:t>
            </a:r>
            <a:r>
              <a:rPr lang="zh-CN" altLang="en-US" b="1" dirty="0"/>
              <a:t>精心制作的；详尽的；煞费苦心的</a:t>
            </a:r>
            <a:r>
              <a:rPr lang="en-US" altLang="zh-CN" b="1" dirty="0" err="1"/>
              <a:t>vt.</a:t>
            </a:r>
            <a:r>
              <a:rPr lang="en-US" altLang="zh-CN" b="1" dirty="0"/>
              <a:t> </a:t>
            </a:r>
            <a:r>
              <a:rPr lang="zh-CN" altLang="en-US" b="1" dirty="0"/>
              <a:t>精心制作；详细阐述</a:t>
            </a:r>
            <a:endParaRPr lang="en-US" altLang="zh-CN" b="1" dirty="0"/>
          </a:p>
          <a:p>
            <a:r>
              <a:rPr lang="en-US" altLang="zh-CN" b="1" dirty="0"/>
              <a:t>dysfunctional </a:t>
            </a:r>
            <a:r>
              <a:rPr lang="zh-CN" altLang="en-US" b="1" dirty="0"/>
              <a:t> </a:t>
            </a:r>
            <a:r>
              <a:rPr lang="en-US" altLang="zh-CN" b="1" dirty="0"/>
              <a:t>/</a:t>
            </a:r>
            <a:r>
              <a:rPr lang="en-US" altLang="zh-CN" b="1" dirty="0" err="1"/>
              <a:t>dɪsˈfʌŋkʃənl</a:t>
            </a:r>
            <a:r>
              <a:rPr lang="en-US" altLang="zh-CN" b="1" dirty="0"/>
              <a:t>/adj.</a:t>
            </a:r>
            <a:r>
              <a:rPr lang="zh-CN" altLang="en-US" b="1" dirty="0"/>
              <a:t>机能失调的</a:t>
            </a:r>
            <a:r>
              <a:rPr lang="en-US" altLang="zh-CN" b="1" dirty="0"/>
              <a:t>,</a:t>
            </a:r>
            <a:r>
              <a:rPr lang="zh-CN" altLang="en-US" b="1" dirty="0"/>
              <a:t>功能障碍的</a:t>
            </a:r>
            <a:r>
              <a:rPr lang="en-US" altLang="zh-CN" b="1" dirty="0"/>
              <a:t>;</a:t>
            </a:r>
            <a:r>
              <a:rPr lang="zh-CN" altLang="en-US" b="1" dirty="0"/>
              <a:t>不正常的</a:t>
            </a:r>
            <a:endParaRPr lang="en-US" altLang="zh-CN" b="1" dirty="0"/>
          </a:p>
          <a:p>
            <a:r>
              <a:rPr lang="en-US" altLang="zh-CN" b="1" dirty="0"/>
              <a:t>regime </a:t>
            </a:r>
            <a:r>
              <a:rPr lang="zh-CN" altLang="en-US" b="1" dirty="0"/>
              <a:t> </a:t>
            </a:r>
            <a:r>
              <a:rPr lang="en-US" altLang="zh-CN" b="1" dirty="0"/>
              <a:t>/</a:t>
            </a:r>
            <a:r>
              <a:rPr lang="en-US" altLang="zh-CN" b="1" dirty="0" err="1"/>
              <a:t>reɪ'ʒiːm</a:t>
            </a:r>
            <a:r>
              <a:rPr lang="en-US" altLang="zh-CN" b="1" dirty="0"/>
              <a:t>/ n. </a:t>
            </a:r>
            <a:r>
              <a:rPr lang="zh-CN" altLang="en-US" b="1" dirty="0"/>
              <a:t>政权，政体；社会制度；管理体制</a:t>
            </a:r>
            <a:endParaRPr lang="en-US" altLang="zh-CN" b="1" dirty="0"/>
          </a:p>
          <a:p>
            <a:r>
              <a:rPr lang="en-US" altLang="zh-CN" b="1" dirty="0"/>
              <a:t>strife /</a:t>
            </a:r>
            <a:r>
              <a:rPr lang="en-US" altLang="zh-CN" b="1" dirty="0" err="1"/>
              <a:t>straɪf</a:t>
            </a:r>
            <a:r>
              <a:rPr lang="en-US" altLang="zh-CN" b="1" dirty="0"/>
              <a:t>/ n. </a:t>
            </a:r>
            <a:r>
              <a:rPr lang="zh-CN" altLang="en-US" b="1" dirty="0"/>
              <a:t>冲突；争吵；不和</a:t>
            </a:r>
          </a:p>
        </p:txBody>
      </p:sp>
      <p:sp>
        <p:nvSpPr>
          <p:cNvPr id="17" name="矩形 16">
            <a:extLst>
              <a:ext uri="{FF2B5EF4-FFF2-40B4-BE49-F238E27FC236}">
                <a16:creationId xmlns:a16="http://schemas.microsoft.com/office/drawing/2014/main" id="{6F9DD6F0-B16E-461A-91FE-36D682723E7D}"/>
              </a:ext>
            </a:extLst>
          </p:cNvPr>
          <p:cNvSpPr/>
          <p:nvPr/>
        </p:nvSpPr>
        <p:spPr>
          <a:xfrm>
            <a:off x="2391993" y="2072162"/>
            <a:ext cx="3127523" cy="461665"/>
          </a:xfrm>
          <a:prstGeom prst="rect">
            <a:avLst/>
          </a:prstGeom>
        </p:spPr>
        <p:txBody>
          <a:bodyPr wrap="none">
            <a:spAutoFit/>
          </a:bodyPr>
          <a:lstStyle/>
          <a:p>
            <a:r>
              <a:rPr lang="en-US" altLang="zh-CN" sz="2400" b="1" dirty="0">
                <a:solidFill>
                  <a:srgbClr val="508468"/>
                </a:solidFill>
              </a:rPr>
              <a:t>how dysfunctional it is </a:t>
            </a:r>
            <a:endParaRPr lang="zh-CN" altLang="en-US" dirty="0">
              <a:solidFill>
                <a:srgbClr val="508468"/>
              </a:solidFill>
            </a:endParaRPr>
          </a:p>
        </p:txBody>
      </p:sp>
    </p:spTree>
    <p:extLst>
      <p:ext uri="{BB962C8B-B14F-4D97-AF65-F5344CB8AC3E}">
        <p14:creationId xmlns:p14="http://schemas.microsoft.com/office/powerpoint/2010/main" val="53525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1678" y="1294434"/>
            <a:ext cx="11863977" cy="1569660"/>
          </a:xfrm>
          <a:prstGeom prst="rect">
            <a:avLst/>
          </a:prstGeom>
        </p:spPr>
        <p:txBody>
          <a:bodyPr wrap="square">
            <a:spAutoFit/>
          </a:bodyPr>
          <a:lstStyle/>
          <a:p>
            <a:pPr algn="just"/>
            <a:r>
              <a:rPr lang="en-US" altLang="zh-CN" sz="2400" b="1" dirty="0"/>
              <a:t>      Governments </a:t>
            </a:r>
            <a:r>
              <a:rPr lang="en-US" altLang="zh-CN" sz="2400" b="1" u="sng" dirty="0"/>
              <a:t>                         </a:t>
            </a:r>
            <a:r>
              <a:rPr lang="en-US" altLang="zh-CN" sz="2400" b="1" dirty="0"/>
              <a:t> and then fall below 50% </a:t>
            </a:r>
            <a:r>
              <a:rPr lang="en-US" altLang="zh-CN" sz="2400" b="1" u="sng" dirty="0"/>
              <a:t>                   </a:t>
            </a:r>
            <a:r>
              <a:rPr lang="en-US" altLang="zh-CN" sz="2400" b="1" dirty="0"/>
              <a:t> a few months later and stay there or get worse till the next election. Democracy is becoming a perpetual cycle of “elect and regret”. At this rate, I’m afraid democracy itself, not China’s one-party system, is in danger of losing legitimacy.</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408845" y="3015789"/>
            <a:ext cx="10451851" cy="1015663"/>
          </a:xfrm>
          <a:prstGeom prst="rect">
            <a:avLst/>
          </a:prstGeom>
        </p:spPr>
        <p:txBody>
          <a:bodyPr wrap="square">
            <a:spAutoFit/>
          </a:bodyPr>
          <a:lstStyle/>
          <a:p>
            <a:r>
              <a:rPr lang="zh-CN" altLang="en-US" sz="2000" b="1" dirty="0">
                <a:solidFill>
                  <a:prstClr val="black"/>
                </a:solidFill>
              </a:rPr>
              <a:t>       政府通过选举上台后，其支持率在几个月内就会跌到</a:t>
            </a:r>
            <a:r>
              <a:rPr lang="en-US" altLang="zh-CN" sz="2000" b="1" dirty="0">
                <a:solidFill>
                  <a:prstClr val="black"/>
                </a:solidFill>
              </a:rPr>
              <a:t>50%</a:t>
            </a:r>
            <a:r>
              <a:rPr lang="zh-CN" altLang="en-US" sz="2000" b="1" dirty="0">
                <a:solidFill>
                  <a:prstClr val="black"/>
                </a:solidFill>
              </a:rPr>
              <a:t>以下，从此一蹶不振甚至持续走低，直到下一次选举。可以说，民主已经陷入“一次选举，长期后悔”的周期性怪圈。这样下去，失去合法性的恐怕不是中国的一党制，而是选举民主制。</a:t>
            </a:r>
          </a:p>
        </p:txBody>
      </p:sp>
      <p:sp>
        <p:nvSpPr>
          <p:cNvPr id="8" name="矩形 7">
            <a:extLst>
              <a:ext uri="{FF2B5EF4-FFF2-40B4-BE49-F238E27FC236}">
                <a16:creationId xmlns:a16="http://schemas.microsoft.com/office/drawing/2014/main" id="{93E94057-F41E-40AF-8E2C-97E1357BA082}"/>
              </a:ext>
            </a:extLst>
          </p:cNvPr>
          <p:cNvSpPr/>
          <p:nvPr/>
        </p:nvSpPr>
        <p:spPr>
          <a:xfrm>
            <a:off x="1696278" y="5272498"/>
            <a:ext cx="7337081" cy="646331"/>
          </a:xfrm>
          <a:prstGeom prst="rect">
            <a:avLst/>
          </a:prstGeom>
          <a:ln>
            <a:solidFill>
              <a:srgbClr val="92D050"/>
            </a:solidFill>
          </a:ln>
        </p:spPr>
        <p:txBody>
          <a:bodyPr wrap="square">
            <a:spAutoFit/>
          </a:bodyPr>
          <a:lstStyle/>
          <a:p>
            <a:r>
              <a:rPr lang="en-US" altLang="zh-CN" b="1" dirty="0"/>
              <a:t>perpetual </a:t>
            </a:r>
            <a:r>
              <a:rPr lang="zh-CN" altLang="en-US" b="1" dirty="0"/>
              <a:t> </a:t>
            </a:r>
            <a:r>
              <a:rPr lang="en-US" altLang="zh-CN" b="1" dirty="0"/>
              <a:t>/</a:t>
            </a:r>
            <a:r>
              <a:rPr lang="en-US" altLang="zh-CN" b="1" dirty="0" err="1"/>
              <a:t>pə'petʃʊəl</a:t>
            </a:r>
            <a:r>
              <a:rPr lang="en-US" altLang="zh-CN" b="1" dirty="0"/>
              <a:t>/adj. </a:t>
            </a:r>
            <a:r>
              <a:rPr lang="zh-CN" altLang="en-US" b="1" dirty="0"/>
              <a:t>永久的；不断的；四季开花的；无期限的</a:t>
            </a:r>
            <a:endParaRPr lang="en-US" altLang="zh-CN" b="1" dirty="0"/>
          </a:p>
          <a:p>
            <a:r>
              <a:rPr lang="en-US" altLang="zh-CN" b="1" dirty="0"/>
              <a:t>at this rate  </a:t>
            </a:r>
            <a:r>
              <a:rPr lang="zh-CN" altLang="en-US" b="1" dirty="0"/>
              <a:t>这样的话，照这样下去</a:t>
            </a:r>
          </a:p>
        </p:txBody>
      </p:sp>
      <p:sp>
        <p:nvSpPr>
          <p:cNvPr id="17" name="矩形 16">
            <a:extLst>
              <a:ext uri="{FF2B5EF4-FFF2-40B4-BE49-F238E27FC236}">
                <a16:creationId xmlns:a16="http://schemas.microsoft.com/office/drawing/2014/main" id="{CD620B98-90BC-45BC-B732-F50B0EDCA84B}"/>
              </a:ext>
            </a:extLst>
          </p:cNvPr>
          <p:cNvSpPr/>
          <p:nvPr/>
        </p:nvSpPr>
        <p:spPr>
          <a:xfrm>
            <a:off x="2679514" y="1262336"/>
            <a:ext cx="1664623" cy="461665"/>
          </a:xfrm>
          <a:prstGeom prst="rect">
            <a:avLst/>
          </a:prstGeom>
        </p:spPr>
        <p:txBody>
          <a:bodyPr wrap="none">
            <a:spAutoFit/>
          </a:bodyPr>
          <a:lstStyle/>
          <a:p>
            <a:r>
              <a:rPr lang="en-US" altLang="zh-CN" sz="2400" b="1" dirty="0">
                <a:solidFill>
                  <a:srgbClr val="508468"/>
                </a:solidFill>
              </a:rPr>
              <a:t>get elected </a:t>
            </a:r>
            <a:endParaRPr lang="zh-CN" altLang="en-US" dirty="0">
              <a:solidFill>
                <a:srgbClr val="508468"/>
              </a:solidFill>
            </a:endParaRPr>
          </a:p>
        </p:txBody>
      </p:sp>
      <p:sp>
        <p:nvSpPr>
          <p:cNvPr id="18" name="矩形 17">
            <a:extLst>
              <a:ext uri="{FF2B5EF4-FFF2-40B4-BE49-F238E27FC236}">
                <a16:creationId xmlns:a16="http://schemas.microsoft.com/office/drawing/2014/main" id="{18D9A6ED-E146-41A8-89D0-233935A52C79}"/>
              </a:ext>
            </a:extLst>
          </p:cNvPr>
          <p:cNvSpPr/>
          <p:nvPr/>
        </p:nvSpPr>
        <p:spPr>
          <a:xfrm>
            <a:off x="7497279" y="1294434"/>
            <a:ext cx="1305614" cy="461665"/>
          </a:xfrm>
          <a:prstGeom prst="rect">
            <a:avLst/>
          </a:prstGeom>
        </p:spPr>
        <p:txBody>
          <a:bodyPr wrap="none">
            <a:spAutoFit/>
          </a:bodyPr>
          <a:lstStyle/>
          <a:p>
            <a:r>
              <a:rPr lang="en-US" altLang="zh-CN" sz="2400" b="1" dirty="0">
                <a:solidFill>
                  <a:srgbClr val="508468"/>
                </a:solidFill>
              </a:rPr>
              <a:t>approval</a:t>
            </a:r>
            <a:endParaRPr lang="zh-CN" altLang="en-US" dirty="0">
              <a:solidFill>
                <a:srgbClr val="508468"/>
              </a:solidFill>
            </a:endParaRPr>
          </a:p>
        </p:txBody>
      </p:sp>
    </p:spTree>
    <p:extLst>
      <p:ext uri="{BB962C8B-B14F-4D97-AF65-F5344CB8AC3E}">
        <p14:creationId xmlns:p14="http://schemas.microsoft.com/office/powerpoint/2010/main" val="134712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160297"/>
            <a:ext cx="11863977" cy="1938992"/>
          </a:xfrm>
          <a:prstGeom prst="rect">
            <a:avLst/>
          </a:prstGeom>
        </p:spPr>
        <p:txBody>
          <a:bodyPr wrap="square">
            <a:spAutoFit/>
          </a:bodyPr>
          <a:lstStyle/>
          <a:p>
            <a:pPr algn="just"/>
            <a:r>
              <a:rPr lang="en-US" altLang="zh-CN" sz="2400" b="1" dirty="0"/>
              <a:t>     Now, I don’t want to create the misimpression that China is hunky dory on way to superpower-dom. China is not a superpower and probably will never be one. The country faces enormous challenges. Economic and social problems that come with such drastic changes are mind-boggling: pollution, food safety, population issues. On the political front, the biggest challenge is corruption.</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828800" y="3362304"/>
            <a:ext cx="9725458" cy="1200329"/>
          </a:xfrm>
          <a:prstGeom prst="rect">
            <a:avLst/>
          </a:prstGeom>
        </p:spPr>
        <p:txBody>
          <a:bodyPr wrap="square">
            <a:spAutoFit/>
          </a:bodyPr>
          <a:lstStyle/>
          <a:p>
            <a:r>
              <a:rPr lang="zh-CN" altLang="en-US" sz="2400" b="1" dirty="0">
                <a:solidFill>
                  <a:prstClr val="black"/>
                </a:solidFill>
              </a:rPr>
              <a:t>     当然，我不想造成一种误会，认为中国成为超级大国已经指日可待了。中国当前面临重大挑战，巨大变迁带来的经济、社会问题数不胜数，譬如环境污染，食品安全、人口问题。在政治领域，最大的挑战是腐败。</a:t>
            </a:r>
          </a:p>
        </p:txBody>
      </p:sp>
      <p:sp>
        <p:nvSpPr>
          <p:cNvPr id="2" name="矩形 1">
            <a:extLst>
              <a:ext uri="{FF2B5EF4-FFF2-40B4-BE49-F238E27FC236}">
                <a16:creationId xmlns:a16="http://schemas.microsoft.com/office/drawing/2014/main" id="{650964F1-18DD-46A7-916F-17F1428EEE30}"/>
              </a:ext>
            </a:extLst>
          </p:cNvPr>
          <p:cNvSpPr/>
          <p:nvPr/>
        </p:nvSpPr>
        <p:spPr>
          <a:xfrm>
            <a:off x="1714551" y="5127374"/>
            <a:ext cx="9128436" cy="1200329"/>
          </a:xfrm>
          <a:prstGeom prst="rect">
            <a:avLst/>
          </a:prstGeom>
          <a:ln>
            <a:solidFill>
              <a:srgbClr val="92D050"/>
            </a:solidFill>
          </a:ln>
        </p:spPr>
        <p:txBody>
          <a:bodyPr wrap="square">
            <a:spAutoFit/>
          </a:bodyPr>
          <a:lstStyle/>
          <a:p>
            <a:r>
              <a:rPr lang="en-US" altLang="zh-CN" b="1" dirty="0"/>
              <a:t>hunky dory  </a:t>
            </a:r>
            <a:r>
              <a:rPr lang="zh-CN" altLang="en-US" b="1" dirty="0"/>
              <a:t>别样的好；了不起的    </a:t>
            </a:r>
            <a:r>
              <a:rPr lang="en-US" altLang="zh-CN" b="1" dirty="0"/>
              <a:t>be hunky-dory </a:t>
            </a:r>
            <a:r>
              <a:rPr lang="zh-CN" altLang="en-US" b="1" dirty="0"/>
              <a:t>挺不错的</a:t>
            </a:r>
            <a:endParaRPr lang="en-US" altLang="zh-CN" b="1" dirty="0"/>
          </a:p>
          <a:p>
            <a:r>
              <a:rPr lang="en-US" altLang="zh-CN" b="1" dirty="0"/>
              <a:t>superpower-</a:t>
            </a:r>
            <a:r>
              <a:rPr lang="en-US" altLang="zh-CN" b="1" dirty="0" err="1"/>
              <a:t>dom</a:t>
            </a:r>
            <a:r>
              <a:rPr lang="en-US" altLang="zh-CN" b="1" dirty="0"/>
              <a:t>  </a:t>
            </a:r>
            <a:r>
              <a:rPr lang="zh-CN" altLang="en-US" b="1" dirty="0"/>
              <a:t>超级大国</a:t>
            </a:r>
            <a:endParaRPr lang="en-US" altLang="zh-CN" b="1" dirty="0"/>
          </a:p>
          <a:p>
            <a:r>
              <a:rPr lang="en-US" altLang="zh-CN" b="1" dirty="0"/>
              <a:t>drastic </a:t>
            </a:r>
            <a:r>
              <a:rPr lang="zh-CN" altLang="en-US" b="1" dirty="0"/>
              <a:t> </a:t>
            </a:r>
            <a:r>
              <a:rPr lang="en-US" altLang="zh-CN" b="1" dirty="0"/>
              <a:t>/'</a:t>
            </a:r>
            <a:r>
              <a:rPr lang="en-US" altLang="zh-CN" b="1" dirty="0" err="1"/>
              <a:t>dræstɪk</a:t>
            </a:r>
            <a:r>
              <a:rPr lang="en-US" altLang="zh-CN" b="1" dirty="0"/>
              <a:t>/ adj. </a:t>
            </a:r>
            <a:r>
              <a:rPr lang="zh-CN" altLang="en-US" b="1" dirty="0"/>
              <a:t>激烈的；猛烈的</a:t>
            </a:r>
            <a:endParaRPr lang="en-US" altLang="zh-CN" b="1" dirty="0"/>
          </a:p>
          <a:p>
            <a:r>
              <a:rPr lang="en-US" altLang="zh-CN" b="1" dirty="0"/>
              <a:t>mind-boggling /‘</a:t>
            </a:r>
            <a:r>
              <a:rPr lang="en-US" altLang="zh-CN" b="1" dirty="0" err="1"/>
              <a:t>maind,bɔɡliŋ</a:t>
            </a:r>
            <a:r>
              <a:rPr lang="en-US" altLang="zh-CN" b="1" dirty="0"/>
              <a:t>/adj. </a:t>
            </a:r>
            <a:r>
              <a:rPr lang="zh-CN" altLang="en-US" b="1" dirty="0"/>
              <a:t>令人难以置信的；令人惊异的（</a:t>
            </a:r>
            <a:r>
              <a:rPr lang="en-US" altLang="zh-CN" b="1" dirty="0"/>
              <a:t>boggle</a:t>
            </a:r>
            <a:r>
              <a:rPr lang="zh-CN" altLang="en-US" b="1" dirty="0"/>
              <a:t>犹豫；惊恐）</a:t>
            </a:r>
          </a:p>
        </p:txBody>
      </p:sp>
    </p:spTree>
    <p:extLst>
      <p:ext uri="{BB962C8B-B14F-4D97-AF65-F5344CB8AC3E}">
        <p14:creationId xmlns:p14="http://schemas.microsoft.com/office/powerpoint/2010/main" val="80895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1678" y="1368897"/>
            <a:ext cx="11863977" cy="1569660"/>
          </a:xfrm>
          <a:prstGeom prst="rect">
            <a:avLst/>
          </a:prstGeom>
        </p:spPr>
        <p:txBody>
          <a:bodyPr wrap="square">
            <a:spAutoFit/>
          </a:bodyPr>
          <a:lstStyle/>
          <a:p>
            <a:pPr algn="just"/>
            <a:r>
              <a:rPr lang="en-US" altLang="zh-CN" sz="2400" b="1" dirty="0"/>
              <a:t>      Corruption is widespread and undermines the system and its moral legitimacy. But most commentators misdiagnose the disease. They say corruption is a result of the one-party system and to cure it you have to </a:t>
            </a:r>
            <a:r>
              <a:rPr lang="en-US" altLang="zh-CN" sz="2400" b="1" u="sng" dirty="0"/>
              <a:t>                           </a:t>
            </a:r>
            <a:r>
              <a:rPr lang="en-US" altLang="zh-CN" sz="2400" b="1" dirty="0"/>
              <a:t> the entire system. A more careful look would tell us otherwise.</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563757" y="3167877"/>
            <a:ext cx="10217426" cy="1200329"/>
          </a:xfrm>
          <a:prstGeom prst="rect">
            <a:avLst/>
          </a:prstGeom>
        </p:spPr>
        <p:txBody>
          <a:bodyPr wrap="square">
            <a:spAutoFit/>
          </a:bodyPr>
          <a:lstStyle/>
          <a:p>
            <a:r>
              <a:rPr lang="zh-CN" altLang="en-US" sz="2400" b="1" dirty="0">
                <a:solidFill>
                  <a:prstClr val="black"/>
                </a:solidFill>
              </a:rPr>
              <a:t>     目前，腐败猖獗，危及中国的政治制度及其道德合法性。但是，很多分析人士误判了腐败的原因，他们声称腐败是一党制导致的，只有终结一党制才能根绝腐败。更严谨一点儿的分析将证明这种观点毫无根据。</a:t>
            </a:r>
          </a:p>
        </p:txBody>
      </p:sp>
      <p:sp>
        <p:nvSpPr>
          <p:cNvPr id="2" name="矩形 1">
            <a:extLst>
              <a:ext uri="{FF2B5EF4-FFF2-40B4-BE49-F238E27FC236}">
                <a16:creationId xmlns:a16="http://schemas.microsoft.com/office/drawing/2014/main" id="{D8AE83A5-5BB0-4CFB-BF87-33AC67C205FA}"/>
              </a:ext>
            </a:extLst>
          </p:cNvPr>
          <p:cNvSpPr/>
          <p:nvPr/>
        </p:nvSpPr>
        <p:spPr>
          <a:xfrm>
            <a:off x="1683026" y="5195239"/>
            <a:ext cx="7752521" cy="923330"/>
          </a:xfrm>
          <a:prstGeom prst="rect">
            <a:avLst/>
          </a:prstGeom>
          <a:ln>
            <a:solidFill>
              <a:srgbClr val="92D050"/>
            </a:solidFill>
          </a:ln>
        </p:spPr>
        <p:txBody>
          <a:bodyPr wrap="square">
            <a:spAutoFit/>
          </a:bodyPr>
          <a:lstStyle/>
          <a:p>
            <a:r>
              <a:rPr lang="en-US" altLang="zh-CN" b="1" dirty="0"/>
              <a:t>undermine </a:t>
            </a:r>
            <a:r>
              <a:rPr lang="zh-CN" altLang="en-US" b="1" dirty="0"/>
              <a:t> </a:t>
            </a:r>
            <a:r>
              <a:rPr lang="en-US" altLang="zh-CN" b="1" dirty="0"/>
              <a:t>/</a:t>
            </a:r>
            <a:r>
              <a:rPr lang="en-US" altLang="zh-CN" b="1" dirty="0" err="1"/>
              <a:t>ʌndə'maɪn</a:t>
            </a:r>
            <a:r>
              <a:rPr lang="en-US" altLang="zh-CN" b="1" dirty="0"/>
              <a:t>/ </a:t>
            </a:r>
            <a:r>
              <a:rPr lang="en-US" altLang="zh-CN" b="1" dirty="0" err="1"/>
              <a:t>vt.</a:t>
            </a:r>
            <a:r>
              <a:rPr lang="en-US" altLang="zh-CN" b="1" dirty="0"/>
              <a:t> </a:t>
            </a:r>
            <a:r>
              <a:rPr lang="zh-CN" altLang="en-US" b="1" dirty="0"/>
              <a:t>破坏，渐渐破坏；挖掘地基</a:t>
            </a:r>
            <a:endParaRPr lang="en-US" altLang="zh-CN" b="1" dirty="0"/>
          </a:p>
          <a:p>
            <a:r>
              <a:rPr lang="en-US" altLang="zh-CN" b="1" dirty="0"/>
              <a:t>commentator </a:t>
            </a:r>
            <a:r>
              <a:rPr lang="zh-CN" altLang="en-US" b="1" dirty="0"/>
              <a:t> </a:t>
            </a:r>
            <a:r>
              <a:rPr lang="en-US" altLang="zh-CN" b="1" dirty="0"/>
              <a:t>/'</a:t>
            </a:r>
            <a:r>
              <a:rPr lang="en-US" altLang="zh-CN" b="1" dirty="0" err="1"/>
              <a:t>kɒmənteɪtə</a:t>
            </a:r>
            <a:r>
              <a:rPr lang="en-US" altLang="zh-CN" b="1" dirty="0"/>
              <a:t>/ n. </a:t>
            </a:r>
            <a:r>
              <a:rPr lang="zh-CN" altLang="en-US" b="1" dirty="0"/>
              <a:t>评论员，解说员；实况播音员；时事评论者</a:t>
            </a:r>
            <a:endParaRPr lang="en-US" altLang="zh-CN" b="1" dirty="0"/>
          </a:p>
          <a:p>
            <a:r>
              <a:rPr lang="en-US" altLang="zh-CN" b="1" dirty="0"/>
              <a:t>do away with   v. </a:t>
            </a:r>
            <a:r>
              <a:rPr lang="zh-CN" altLang="en-US" b="1" dirty="0"/>
              <a:t>废除，去掉；弄死</a:t>
            </a:r>
          </a:p>
        </p:txBody>
      </p:sp>
      <p:sp>
        <p:nvSpPr>
          <p:cNvPr id="5" name="矩形 4">
            <a:extLst>
              <a:ext uri="{FF2B5EF4-FFF2-40B4-BE49-F238E27FC236}">
                <a16:creationId xmlns:a16="http://schemas.microsoft.com/office/drawing/2014/main" id="{66CBD5B5-BE77-4223-A402-02023940ACA9}"/>
              </a:ext>
            </a:extLst>
          </p:cNvPr>
          <p:cNvSpPr/>
          <p:nvPr/>
        </p:nvSpPr>
        <p:spPr>
          <a:xfrm>
            <a:off x="4705393" y="2110011"/>
            <a:ext cx="1967077" cy="461665"/>
          </a:xfrm>
          <a:prstGeom prst="rect">
            <a:avLst/>
          </a:prstGeom>
        </p:spPr>
        <p:txBody>
          <a:bodyPr wrap="none">
            <a:spAutoFit/>
          </a:bodyPr>
          <a:lstStyle/>
          <a:p>
            <a:r>
              <a:rPr lang="en-US" altLang="zh-CN" sz="2400" b="1" dirty="0">
                <a:solidFill>
                  <a:srgbClr val="508468"/>
                </a:solidFill>
              </a:rPr>
              <a:t>do away with </a:t>
            </a:r>
            <a:endParaRPr lang="zh-CN" altLang="en-US" dirty="0">
              <a:solidFill>
                <a:srgbClr val="508468"/>
              </a:solidFill>
            </a:endParaRPr>
          </a:p>
        </p:txBody>
      </p:sp>
    </p:spTree>
    <p:extLst>
      <p:ext uri="{BB962C8B-B14F-4D97-AF65-F5344CB8AC3E}">
        <p14:creationId xmlns:p14="http://schemas.microsoft.com/office/powerpoint/2010/main" val="261094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1678" y="1346462"/>
            <a:ext cx="11863977" cy="1938992"/>
          </a:xfrm>
          <a:prstGeom prst="rect">
            <a:avLst/>
          </a:prstGeom>
        </p:spPr>
        <p:txBody>
          <a:bodyPr wrap="square">
            <a:spAutoFit/>
          </a:bodyPr>
          <a:lstStyle/>
          <a:p>
            <a:r>
              <a:rPr lang="en-US" altLang="zh-CN" sz="2400" b="1" dirty="0"/>
              <a:t>       According to Transparency International, China ranks in recent years between 70 and 80 among some 170 countries and </a:t>
            </a:r>
            <a:r>
              <a:rPr lang="en-US" altLang="zh-CN" sz="2400" b="1" u="sng" dirty="0"/>
              <a:t>                                                           </a:t>
            </a:r>
            <a:r>
              <a:rPr lang="en-US" altLang="zh-CN" sz="2400" b="1" dirty="0"/>
              <a:t>. India, the largest electoral democracy in the world, 95 and </a:t>
            </a:r>
            <a:r>
              <a:rPr lang="en-US" altLang="zh-CN" sz="2400" b="1" u="sng" dirty="0"/>
              <a:t>                                            </a:t>
            </a:r>
            <a:r>
              <a:rPr lang="en-US" altLang="zh-CN" sz="2400" b="1" dirty="0"/>
              <a:t>. More than half of the 100 countries below China are electoral democracies. If election is the panacea for corruption how come these countries can’t fix it?</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828800" y="3285454"/>
            <a:ext cx="9725458" cy="2308324"/>
          </a:xfrm>
          <a:prstGeom prst="rect">
            <a:avLst/>
          </a:prstGeom>
        </p:spPr>
        <p:txBody>
          <a:bodyPr wrap="square">
            <a:spAutoFit/>
          </a:bodyPr>
          <a:lstStyle/>
          <a:p>
            <a:r>
              <a:rPr lang="zh-CN" altLang="en-US" sz="2400" b="1" dirty="0">
                <a:solidFill>
                  <a:prstClr val="black"/>
                </a:solidFill>
              </a:rPr>
              <a:t>     透明国际发布的全球清廉指数排名，在近</a:t>
            </a:r>
            <a:r>
              <a:rPr lang="en-US" altLang="zh-CN" sz="2400" b="1" dirty="0">
                <a:solidFill>
                  <a:prstClr val="black"/>
                </a:solidFill>
              </a:rPr>
              <a:t>170</a:t>
            </a:r>
            <a:r>
              <a:rPr lang="zh-CN" altLang="en-US" sz="2400" b="1" dirty="0">
                <a:solidFill>
                  <a:prstClr val="black"/>
                </a:solidFill>
              </a:rPr>
              <a:t>个国家里，中国近年来的排名在第</a:t>
            </a:r>
            <a:r>
              <a:rPr lang="en-US" altLang="zh-CN" sz="2400" b="1" dirty="0">
                <a:solidFill>
                  <a:prstClr val="black"/>
                </a:solidFill>
              </a:rPr>
              <a:t>70</a:t>
            </a:r>
            <a:r>
              <a:rPr lang="zh-CN" altLang="en-US" sz="2400" b="1" dirty="0">
                <a:solidFill>
                  <a:prstClr val="black"/>
                </a:solidFill>
              </a:rPr>
              <a:t>到</a:t>
            </a:r>
            <a:r>
              <a:rPr lang="en-US" altLang="zh-CN" sz="2400" b="1" dirty="0">
                <a:solidFill>
                  <a:prstClr val="black"/>
                </a:solidFill>
              </a:rPr>
              <a:t>80</a:t>
            </a:r>
            <a:r>
              <a:rPr lang="zh-CN" altLang="en-US" sz="2400" b="1" dirty="0">
                <a:solidFill>
                  <a:prstClr val="black"/>
                </a:solidFill>
              </a:rPr>
              <a:t>名之间。且有上升趋势，印度是世界上人口最多的选举民主制国家，排名第</a:t>
            </a:r>
            <a:r>
              <a:rPr lang="en-US" altLang="zh-CN" sz="2400" b="1" dirty="0">
                <a:solidFill>
                  <a:prstClr val="black"/>
                </a:solidFill>
              </a:rPr>
              <a:t>95</a:t>
            </a:r>
            <a:r>
              <a:rPr lang="zh-CN" altLang="en-US" sz="2400" b="1" dirty="0">
                <a:solidFill>
                  <a:prstClr val="black"/>
                </a:solidFill>
              </a:rPr>
              <a:t>位，且逐年下滑；希腊排名第</a:t>
            </a:r>
            <a:r>
              <a:rPr lang="en-US" altLang="zh-CN" sz="2400" b="1" dirty="0">
                <a:solidFill>
                  <a:prstClr val="black"/>
                </a:solidFill>
              </a:rPr>
              <a:t>80</a:t>
            </a:r>
            <a:r>
              <a:rPr lang="zh-CN" altLang="en-US" sz="2400" b="1" dirty="0">
                <a:solidFill>
                  <a:prstClr val="black"/>
                </a:solidFill>
              </a:rPr>
              <a:t>位；印度尼西亚与阿根廷排名并列第</a:t>
            </a:r>
            <a:r>
              <a:rPr lang="en-US" altLang="zh-CN" sz="2400" b="1" dirty="0">
                <a:solidFill>
                  <a:prstClr val="black"/>
                </a:solidFill>
              </a:rPr>
              <a:t>100</a:t>
            </a:r>
            <a:r>
              <a:rPr lang="zh-CN" altLang="en-US" sz="2400" b="1" dirty="0">
                <a:solidFill>
                  <a:prstClr val="black"/>
                </a:solidFill>
              </a:rPr>
              <a:t>位；菲律宾排名第</a:t>
            </a:r>
            <a:r>
              <a:rPr lang="en-US" altLang="zh-CN" sz="2400" b="1" dirty="0">
                <a:solidFill>
                  <a:prstClr val="black"/>
                </a:solidFill>
              </a:rPr>
              <a:t>129</a:t>
            </a:r>
            <a:r>
              <a:rPr lang="zh-CN" altLang="en-US" sz="2400" b="1" dirty="0">
                <a:solidFill>
                  <a:prstClr val="black"/>
                </a:solidFill>
              </a:rPr>
              <a:t>位。排名在中国后的约</a:t>
            </a:r>
            <a:r>
              <a:rPr lang="en-US" altLang="zh-CN" sz="2400" b="1" dirty="0">
                <a:solidFill>
                  <a:prstClr val="black"/>
                </a:solidFill>
              </a:rPr>
              <a:t>100</a:t>
            </a:r>
            <a:r>
              <a:rPr lang="zh-CN" altLang="en-US" sz="2400" b="1" dirty="0">
                <a:solidFill>
                  <a:prstClr val="black"/>
                </a:solidFill>
              </a:rPr>
              <a:t>个国家中，超过一半是选举民主制国家。如果选举是根治腐败的万灵药，为何在这么多国家不灵呢？</a:t>
            </a:r>
          </a:p>
        </p:txBody>
      </p:sp>
      <p:sp>
        <p:nvSpPr>
          <p:cNvPr id="2" name="矩形 1">
            <a:extLst>
              <a:ext uri="{FF2B5EF4-FFF2-40B4-BE49-F238E27FC236}">
                <a16:creationId xmlns:a16="http://schemas.microsoft.com/office/drawing/2014/main" id="{17F0904B-4144-4CEA-BF0D-812999550844}"/>
              </a:ext>
            </a:extLst>
          </p:cNvPr>
          <p:cNvSpPr/>
          <p:nvPr/>
        </p:nvSpPr>
        <p:spPr>
          <a:xfrm>
            <a:off x="4151491" y="1714327"/>
            <a:ext cx="3998595" cy="461665"/>
          </a:xfrm>
          <a:prstGeom prst="rect">
            <a:avLst/>
          </a:prstGeom>
        </p:spPr>
        <p:txBody>
          <a:bodyPr wrap="none">
            <a:spAutoFit/>
          </a:bodyPr>
          <a:lstStyle/>
          <a:p>
            <a:r>
              <a:rPr lang="en-US" altLang="zh-CN" sz="2400" b="1" dirty="0">
                <a:solidFill>
                  <a:srgbClr val="508468"/>
                </a:solidFill>
              </a:rPr>
              <a:t>has been gradually moving up</a:t>
            </a:r>
            <a:endParaRPr lang="zh-CN" altLang="en-US" dirty="0">
              <a:solidFill>
                <a:srgbClr val="508468"/>
              </a:solidFill>
            </a:endParaRPr>
          </a:p>
        </p:txBody>
      </p:sp>
      <p:sp>
        <p:nvSpPr>
          <p:cNvPr id="5" name="矩形 4">
            <a:extLst>
              <a:ext uri="{FF2B5EF4-FFF2-40B4-BE49-F238E27FC236}">
                <a16:creationId xmlns:a16="http://schemas.microsoft.com/office/drawing/2014/main" id="{751CA618-7068-4A08-86D2-97ECEF39CBBC}"/>
              </a:ext>
            </a:extLst>
          </p:cNvPr>
          <p:cNvSpPr/>
          <p:nvPr/>
        </p:nvSpPr>
        <p:spPr>
          <a:xfrm>
            <a:off x="4393664" y="2085125"/>
            <a:ext cx="2556534" cy="461665"/>
          </a:xfrm>
          <a:prstGeom prst="rect">
            <a:avLst/>
          </a:prstGeom>
        </p:spPr>
        <p:txBody>
          <a:bodyPr wrap="none">
            <a:spAutoFit/>
          </a:bodyPr>
          <a:lstStyle/>
          <a:p>
            <a:r>
              <a:rPr lang="en-US" altLang="zh-CN" sz="2400" b="1" dirty="0">
                <a:solidFill>
                  <a:srgbClr val="508468"/>
                </a:solidFill>
              </a:rPr>
              <a:t>has been dropping</a:t>
            </a:r>
            <a:endParaRPr lang="zh-CN" altLang="en-US" dirty="0">
              <a:solidFill>
                <a:srgbClr val="508468"/>
              </a:solidFill>
            </a:endParaRPr>
          </a:p>
        </p:txBody>
      </p:sp>
      <p:sp>
        <p:nvSpPr>
          <p:cNvPr id="8" name="矩形 7">
            <a:extLst>
              <a:ext uri="{FF2B5EF4-FFF2-40B4-BE49-F238E27FC236}">
                <a16:creationId xmlns:a16="http://schemas.microsoft.com/office/drawing/2014/main" id="{2937ACC3-05D2-4ACC-BF3B-2B8CB5F1C2B7}"/>
              </a:ext>
            </a:extLst>
          </p:cNvPr>
          <p:cNvSpPr/>
          <p:nvPr/>
        </p:nvSpPr>
        <p:spPr>
          <a:xfrm>
            <a:off x="1669774" y="5808025"/>
            <a:ext cx="6096000" cy="646331"/>
          </a:xfrm>
          <a:prstGeom prst="rect">
            <a:avLst/>
          </a:prstGeom>
          <a:ln>
            <a:solidFill>
              <a:srgbClr val="92D050"/>
            </a:solidFill>
          </a:ln>
        </p:spPr>
        <p:txBody>
          <a:bodyPr>
            <a:spAutoFit/>
          </a:bodyPr>
          <a:lstStyle/>
          <a:p>
            <a:r>
              <a:rPr lang="en-US" altLang="zh-CN" b="1" dirty="0"/>
              <a:t>panacea /,</a:t>
            </a:r>
            <a:r>
              <a:rPr lang="en-US" altLang="zh-CN" b="1" dirty="0" err="1"/>
              <a:t>pænə'siə</a:t>
            </a:r>
            <a:r>
              <a:rPr lang="en-US" altLang="zh-CN" b="1" dirty="0"/>
              <a:t>/ n. </a:t>
            </a:r>
            <a:r>
              <a:rPr lang="zh-CN" altLang="en-US" b="1" dirty="0"/>
              <a:t>灵丹妙药；万能药</a:t>
            </a:r>
            <a:endParaRPr lang="en-US" altLang="zh-CN" b="1" dirty="0"/>
          </a:p>
          <a:p>
            <a:r>
              <a:rPr lang="en-US" altLang="zh-CN" b="1" dirty="0"/>
              <a:t>how come …?   </a:t>
            </a:r>
            <a:r>
              <a:rPr lang="zh-CN" altLang="en-US" b="1" dirty="0"/>
              <a:t>为什么</a:t>
            </a:r>
            <a:r>
              <a:rPr lang="en-US" altLang="zh-CN" b="1" dirty="0"/>
              <a:t>?   </a:t>
            </a:r>
            <a:r>
              <a:rPr lang="zh-CN" altLang="en-US" b="1" dirty="0"/>
              <a:t>怎么会</a:t>
            </a:r>
            <a:r>
              <a:rPr lang="en-US" altLang="zh-CN" b="1" dirty="0"/>
              <a:t>…(</a:t>
            </a:r>
            <a:r>
              <a:rPr lang="zh-CN" altLang="en-US" b="1" dirty="0"/>
              <a:t>那样</a:t>
            </a:r>
            <a:r>
              <a:rPr lang="en-US" altLang="zh-CN" b="1" dirty="0"/>
              <a:t>)?</a:t>
            </a:r>
            <a:endParaRPr lang="zh-CN" altLang="en-US" b="1" dirty="0"/>
          </a:p>
        </p:txBody>
      </p:sp>
    </p:spTree>
    <p:extLst>
      <p:ext uri="{BB962C8B-B14F-4D97-AF65-F5344CB8AC3E}">
        <p14:creationId xmlns:p14="http://schemas.microsoft.com/office/powerpoint/2010/main" val="379990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077380"/>
            <a:ext cx="11691643" cy="2308324"/>
          </a:xfrm>
          <a:prstGeom prst="rect">
            <a:avLst/>
          </a:prstGeom>
        </p:spPr>
        <p:txBody>
          <a:bodyPr wrap="square">
            <a:spAutoFit/>
          </a:bodyPr>
          <a:lstStyle/>
          <a:p>
            <a:r>
              <a:rPr lang="en-US" altLang="zh-CN" sz="2400" b="1" dirty="0"/>
              <a:t>     I’m a venture capitalist. I </a:t>
            </a:r>
            <a:r>
              <a:rPr lang="en-US" altLang="zh-CN" sz="2400" b="1" u="sng" dirty="0"/>
              <a:t>                      </a:t>
            </a:r>
            <a:r>
              <a:rPr lang="en-US" altLang="zh-CN" sz="2400" b="1" dirty="0"/>
              <a:t>. </a:t>
            </a:r>
            <a:r>
              <a:rPr lang="en-US" altLang="zh-CN" sz="2400" b="1" u="sng" dirty="0"/>
              <a:t>                                                          </a:t>
            </a:r>
            <a:r>
              <a:rPr lang="en-US" altLang="zh-CN" sz="2400" b="1" dirty="0"/>
              <a:t> this talk without putting myself on the line and making some predictions. In the next ten years:</a:t>
            </a:r>
          </a:p>
          <a:p>
            <a:r>
              <a:rPr lang="en-US" altLang="zh-CN" sz="2400" b="1" dirty="0"/>
              <a:t>    1. China will surpass the US and become the largest economy in the world; Income per capita will be near the top of all developing countries.</a:t>
            </a:r>
          </a:p>
          <a:p>
            <a:r>
              <a:rPr lang="en-US" altLang="zh-CN" sz="2400" b="1" dirty="0"/>
              <a:t>    2. Corruption will be curbed, not eliminated, and China will move up 10 – 20 notches to above 60 in TI ranking.</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828800" y="3385704"/>
            <a:ext cx="9725458" cy="1938992"/>
          </a:xfrm>
          <a:prstGeom prst="rect">
            <a:avLst/>
          </a:prstGeom>
        </p:spPr>
        <p:txBody>
          <a:bodyPr wrap="square">
            <a:spAutoFit/>
          </a:bodyPr>
          <a:lstStyle/>
          <a:p>
            <a:r>
              <a:rPr lang="zh-CN" altLang="en-US" sz="2000" b="1" dirty="0">
                <a:solidFill>
                  <a:prstClr val="black"/>
                </a:solidFill>
              </a:rPr>
              <a:t>       我是做风险投资的，擅长于预测。因此，不做几个预测就结束今天的讨论似乎不妥。以下是我的三个预测。未来十年：</a:t>
            </a:r>
          </a:p>
          <a:p>
            <a:r>
              <a:rPr lang="en-US" altLang="zh-CN" sz="2000" b="1" dirty="0">
                <a:solidFill>
                  <a:prstClr val="black"/>
                </a:solidFill>
              </a:rPr>
              <a:t>    1.</a:t>
            </a:r>
            <a:r>
              <a:rPr lang="zh-CN" altLang="en-US" sz="2000" b="1" dirty="0">
                <a:solidFill>
                  <a:prstClr val="black"/>
                </a:solidFill>
              </a:rPr>
              <a:t>中国将超过美国成为世界第一大经济体，按人均收入计算也将在发展中国家里名列前茅。</a:t>
            </a:r>
          </a:p>
          <a:p>
            <a:r>
              <a:rPr lang="en-US" altLang="zh-CN" sz="2000" b="1" dirty="0">
                <a:solidFill>
                  <a:prstClr val="black"/>
                </a:solidFill>
              </a:rPr>
              <a:t>    2. </a:t>
            </a:r>
            <a:r>
              <a:rPr lang="zh-CN" altLang="en-US" sz="2000" b="1" dirty="0">
                <a:solidFill>
                  <a:prstClr val="black"/>
                </a:solidFill>
              </a:rPr>
              <a:t>腐败虽然无法根绝，但将得到有效控制。在透明国际的全球清廉指数排行榜上，中国有望继续提升</a:t>
            </a:r>
            <a:r>
              <a:rPr lang="en-US" altLang="zh-CN" sz="2000" b="1" dirty="0">
                <a:solidFill>
                  <a:prstClr val="black"/>
                </a:solidFill>
              </a:rPr>
              <a:t>10</a:t>
            </a:r>
            <a:r>
              <a:rPr lang="zh-CN" altLang="en-US" sz="2000" b="1" dirty="0">
                <a:solidFill>
                  <a:prstClr val="black"/>
                </a:solidFill>
              </a:rPr>
              <a:t>到</a:t>
            </a:r>
            <a:r>
              <a:rPr lang="en-US" altLang="zh-CN" sz="2000" b="1" dirty="0">
                <a:solidFill>
                  <a:prstClr val="black"/>
                </a:solidFill>
              </a:rPr>
              <a:t>20</a:t>
            </a:r>
            <a:r>
              <a:rPr lang="zh-CN" altLang="en-US" sz="2000" b="1" dirty="0">
                <a:solidFill>
                  <a:prstClr val="black"/>
                </a:solidFill>
              </a:rPr>
              <a:t>名，跨入全球最清廉的前</a:t>
            </a:r>
            <a:r>
              <a:rPr lang="en-US" altLang="zh-CN" sz="2000" b="1" dirty="0">
                <a:solidFill>
                  <a:prstClr val="black"/>
                </a:solidFill>
              </a:rPr>
              <a:t>60</a:t>
            </a:r>
            <a:r>
              <a:rPr lang="zh-CN" altLang="en-US" sz="2000" b="1" dirty="0">
                <a:solidFill>
                  <a:prstClr val="black"/>
                </a:solidFill>
              </a:rPr>
              <a:t>国之列。</a:t>
            </a:r>
          </a:p>
        </p:txBody>
      </p:sp>
      <p:sp>
        <p:nvSpPr>
          <p:cNvPr id="2" name="矩形 1">
            <a:extLst>
              <a:ext uri="{FF2B5EF4-FFF2-40B4-BE49-F238E27FC236}">
                <a16:creationId xmlns:a16="http://schemas.microsoft.com/office/drawing/2014/main" id="{46F35795-F024-4D06-9E7C-89904E6EBA1D}"/>
              </a:ext>
            </a:extLst>
          </p:cNvPr>
          <p:cNvSpPr/>
          <p:nvPr/>
        </p:nvSpPr>
        <p:spPr>
          <a:xfrm>
            <a:off x="1530627" y="5348058"/>
            <a:ext cx="5446643" cy="1200329"/>
          </a:xfrm>
          <a:prstGeom prst="rect">
            <a:avLst/>
          </a:prstGeom>
          <a:ln>
            <a:solidFill>
              <a:srgbClr val="92D050"/>
            </a:solidFill>
          </a:ln>
        </p:spPr>
        <p:txBody>
          <a:bodyPr wrap="square">
            <a:spAutoFit/>
          </a:bodyPr>
          <a:lstStyle/>
          <a:p>
            <a:r>
              <a:rPr lang="en-US" altLang="zh-CN" b="1" dirty="0"/>
              <a:t>put myself on the line  </a:t>
            </a:r>
            <a:r>
              <a:rPr lang="zh-CN" altLang="en-US" b="1" dirty="0"/>
              <a:t>让我自己承担风险</a:t>
            </a:r>
            <a:endParaRPr lang="en-US" altLang="zh-CN" b="1" dirty="0"/>
          </a:p>
          <a:p>
            <a:r>
              <a:rPr lang="en-US" altLang="zh-CN" b="1" dirty="0"/>
              <a:t>surpass /</a:t>
            </a:r>
            <a:r>
              <a:rPr lang="en-US" altLang="zh-CN" b="1" dirty="0" err="1"/>
              <a:t>sə'pɑːs</a:t>
            </a:r>
            <a:r>
              <a:rPr lang="en-US" altLang="zh-CN" b="1" dirty="0"/>
              <a:t>/ </a:t>
            </a:r>
            <a:r>
              <a:rPr lang="en-US" altLang="zh-CN" b="1" dirty="0" err="1"/>
              <a:t>vt.</a:t>
            </a:r>
            <a:r>
              <a:rPr lang="en-US" altLang="zh-CN" b="1" dirty="0"/>
              <a:t> </a:t>
            </a:r>
            <a:r>
              <a:rPr lang="zh-CN" altLang="en-US" b="1" dirty="0"/>
              <a:t>超越；胜过</a:t>
            </a:r>
            <a:endParaRPr lang="en-US" altLang="zh-CN" b="1" dirty="0"/>
          </a:p>
          <a:p>
            <a:r>
              <a:rPr lang="en-US" altLang="zh-CN" b="1" dirty="0"/>
              <a:t>per capita [</a:t>
            </a:r>
            <a:r>
              <a:rPr lang="zh-CN" altLang="en-US" b="1" dirty="0"/>
              <a:t>统计</a:t>
            </a:r>
            <a:r>
              <a:rPr lang="en-US" altLang="zh-CN" b="1" dirty="0"/>
              <a:t>] </a:t>
            </a:r>
            <a:r>
              <a:rPr lang="zh-CN" altLang="en-US" b="1" dirty="0"/>
              <a:t>人均   </a:t>
            </a:r>
            <a:r>
              <a:rPr lang="en-US" altLang="zh-CN" b="1" dirty="0"/>
              <a:t>(capita </a:t>
            </a:r>
            <a:r>
              <a:rPr lang="zh-CN" altLang="en-US" b="1" dirty="0"/>
              <a:t> </a:t>
            </a:r>
            <a:r>
              <a:rPr lang="en-US" altLang="zh-CN" b="1" dirty="0"/>
              <a:t>/‘</a:t>
            </a:r>
            <a:r>
              <a:rPr lang="en-US" altLang="zh-CN" b="1" dirty="0" err="1"/>
              <a:t>kæpɪtə</a:t>
            </a:r>
            <a:r>
              <a:rPr lang="en-US" altLang="zh-CN" b="1" dirty="0"/>
              <a:t>/</a:t>
            </a:r>
            <a:r>
              <a:rPr lang="zh-CN" altLang="en-US" b="1" dirty="0"/>
              <a:t>总数；头数</a:t>
            </a:r>
            <a:r>
              <a:rPr lang="en-US" altLang="zh-CN" b="1" dirty="0"/>
              <a:t>) </a:t>
            </a:r>
          </a:p>
          <a:p>
            <a:r>
              <a:rPr lang="en-US" altLang="zh-CN" b="1" dirty="0"/>
              <a:t>per capita income</a:t>
            </a:r>
            <a:r>
              <a:rPr lang="zh-CN" altLang="en-US" b="1" dirty="0"/>
              <a:t>个人平均所得</a:t>
            </a:r>
            <a:endParaRPr lang="en-US" altLang="zh-CN" b="1" dirty="0"/>
          </a:p>
        </p:txBody>
      </p:sp>
      <p:sp>
        <p:nvSpPr>
          <p:cNvPr id="8" name="矩形 7">
            <a:extLst>
              <a:ext uri="{FF2B5EF4-FFF2-40B4-BE49-F238E27FC236}">
                <a16:creationId xmlns:a16="http://schemas.microsoft.com/office/drawing/2014/main" id="{5C51D035-060B-4015-A9EF-01FA64D7B97D}"/>
              </a:ext>
            </a:extLst>
          </p:cNvPr>
          <p:cNvSpPr/>
          <p:nvPr/>
        </p:nvSpPr>
        <p:spPr>
          <a:xfrm>
            <a:off x="7133565" y="5365095"/>
            <a:ext cx="4650422" cy="1200329"/>
          </a:xfrm>
          <a:prstGeom prst="rect">
            <a:avLst/>
          </a:prstGeom>
          <a:ln>
            <a:solidFill>
              <a:srgbClr val="92D050"/>
            </a:solidFill>
          </a:ln>
        </p:spPr>
        <p:txBody>
          <a:bodyPr wrap="square">
            <a:spAutoFit/>
          </a:bodyPr>
          <a:lstStyle/>
          <a:p>
            <a:pPr lvl="0"/>
            <a:r>
              <a:rPr lang="en-US" altLang="zh-CN" b="1" dirty="0">
                <a:solidFill>
                  <a:prstClr val="black"/>
                </a:solidFill>
              </a:rPr>
              <a:t>curb </a:t>
            </a:r>
            <a:r>
              <a:rPr lang="zh-CN" altLang="en-US" b="1" dirty="0">
                <a:solidFill>
                  <a:prstClr val="black"/>
                </a:solidFill>
              </a:rPr>
              <a:t> </a:t>
            </a:r>
            <a:r>
              <a:rPr lang="en-US" altLang="zh-CN" b="1" dirty="0">
                <a:solidFill>
                  <a:prstClr val="black"/>
                </a:solidFill>
              </a:rPr>
              <a:t>/</a:t>
            </a:r>
            <a:r>
              <a:rPr lang="en-US" altLang="zh-CN" b="1" dirty="0" err="1">
                <a:solidFill>
                  <a:prstClr val="black"/>
                </a:solidFill>
              </a:rPr>
              <a:t>kɜːb</a:t>
            </a:r>
            <a:r>
              <a:rPr lang="en-US" altLang="zh-CN" b="1" dirty="0">
                <a:solidFill>
                  <a:prstClr val="black"/>
                </a:solidFill>
              </a:rPr>
              <a:t>/n. </a:t>
            </a:r>
            <a:r>
              <a:rPr lang="zh-CN" altLang="en-US" b="1" dirty="0">
                <a:solidFill>
                  <a:prstClr val="black"/>
                </a:solidFill>
              </a:rPr>
              <a:t>抑制；勒马绳   </a:t>
            </a:r>
            <a:r>
              <a:rPr lang="en-US" altLang="zh-CN" b="1" dirty="0" err="1">
                <a:solidFill>
                  <a:prstClr val="black"/>
                </a:solidFill>
              </a:rPr>
              <a:t>vt.</a:t>
            </a:r>
            <a:r>
              <a:rPr lang="en-US" altLang="zh-CN" b="1" dirty="0">
                <a:solidFill>
                  <a:prstClr val="black"/>
                </a:solidFill>
              </a:rPr>
              <a:t> </a:t>
            </a:r>
            <a:r>
              <a:rPr lang="zh-CN" altLang="en-US" b="1" dirty="0">
                <a:solidFill>
                  <a:prstClr val="black"/>
                </a:solidFill>
              </a:rPr>
              <a:t>控制；勒住</a:t>
            </a:r>
            <a:endParaRPr lang="en-US" altLang="zh-CN" b="1" dirty="0">
              <a:solidFill>
                <a:prstClr val="black"/>
              </a:solidFill>
            </a:endParaRPr>
          </a:p>
          <a:p>
            <a:pPr lvl="0"/>
            <a:r>
              <a:rPr lang="en-US" altLang="zh-CN" b="1" dirty="0">
                <a:solidFill>
                  <a:prstClr val="black"/>
                </a:solidFill>
              </a:rPr>
              <a:t>eliminate </a:t>
            </a:r>
            <a:r>
              <a:rPr lang="zh-CN" altLang="en-US" b="1" dirty="0">
                <a:solidFill>
                  <a:prstClr val="black"/>
                </a:solidFill>
              </a:rPr>
              <a:t> </a:t>
            </a:r>
            <a:r>
              <a:rPr lang="en-US" altLang="zh-CN" b="1" dirty="0">
                <a:solidFill>
                  <a:prstClr val="black"/>
                </a:solidFill>
              </a:rPr>
              <a:t>/</a:t>
            </a:r>
            <a:r>
              <a:rPr lang="en-US" altLang="zh-CN" b="1" dirty="0" err="1">
                <a:solidFill>
                  <a:prstClr val="black"/>
                </a:solidFill>
              </a:rPr>
              <a:t>ɪ'lɪmɪneɪt</a:t>
            </a:r>
            <a:r>
              <a:rPr lang="en-US" altLang="zh-CN" b="1" dirty="0">
                <a:solidFill>
                  <a:prstClr val="black"/>
                </a:solidFill>
              </a:rPr>
              <a:t>/ </a:t>
            </a:r>
            <a:r>
              <a:rPr lang="en-US" altLang="zh-CN" b="1" dirty="0" err="1">
                <a:solidFill>
                  <a:prstClr val="black"/>
                </a:solidFill>
              </a:rPr>
              <a:t>vt.</a:t>
            </a:r>
            <a:r>
              <a:rPr lang="en-US" altLang="zh-CN" b="1" dirty="0">
                <a:solidFill>
                  <a:prstClr val="black"/>
                </a:solidFill>
              </a:rPr>
              <a:t> </a:t>
            </a:r>
            <a:r>
              <a:rPr lang="zh-CN" altLang="en-US" b="1" dirty="0">
                <a:solidFill>
                  <a:prstClr val="black"/>
                </a:solidFill>
              </a:rPr>
              <a:t>消除；排除</a:t>
            </a:r>
            <a:endParaRPr lang="en-US" altLang="zh-CN" b="1" dirty="0"/>
          </a:p>
          <a:p>
            <a:r>
              <a:rPr lang="en-US" altLang="zh-CN" b="1" dirty="0"/>
              <a:t>notch /</a:t>
            </a:r>
            <a:r>
              <a:rPr lang="en-US" altLang="zh-CN" b="1" dirty="0" err="1"/>
              <a:t>nɒtʃ</a:t>
            </a:r>
            <a:r>
              <a:rPr lang="en-US" altLang="zh-CN" b="1" dirty="0"/>
              <a:t>/n. </a:t>
            </a:r>
            <a:r>
              <a:rPr lang="zh-CN" altLang="en-US" b="1" dirty="0"/>
              <a:t>刻痕；等级</a:t>
            </a:r>
            <a:endParaRPr lang="en-US" altLang="zh-CN" b="1" dirty="0"/>
          </a:p>
          <a:p>
            <a:endParaRPr lang="zh-CN" altLang="en-US" b="1" dirty="0"/>
          </a:p>
        </p:txBody>
      </p:sp>
      <p:sp>
        <p:nvSpPr>
          <p:cNvPr id="17" name="矩形 16">
            <a:extLst>
              <a:ext uri="{FF2B5EF4-FFF2-40B4-BE49-F238E27FC236}">
                <a16:creationId xmlns:a16="http://schemas.microsoft.com/office/drawing/2014/main" id="{E023A414-D101-49EC-A619-DB51D67745E4}"/>
              </a:ext>
            </a:extLst>
          </p:cNvPr>
          <p:cNvSpPr/>
          <p:nvPr/>
        </p:nvSpPr>
        <p:spPr>
          <a:xfrm>
            <a:off x="3753846" y="1054018"/>
            <a:ext cx="1499834" cy="461665"/>
          </a:xfrm>
          <a:prstGeom prst="rect">
            <a:avLst/>
          </a:prstGeom>
        </p:spPr>
        <p:txBody>
          <a:bodyPr wrap="none">
            <a:spAutoFit/>
          </a:bodyPr>
          <a:lstStyle/>
          <a:p>
            <a:r>
              <a:rPr lang="en-US" altLang="zh-CN" sz="2400" b="1" dirty="0">
                <a:solidFill>
                  <a:srgbClr val="508468"/>
                </a:solidFill>
              </a:rPr>
              <a:t>make bets</a:t>
            </a:r>
            <a:endParaRPr lang="zh-CN" altLang="en-US" dirty="0">
              <a:solidFill>
                <a:srgbClr val="508468"/>
              </a:solidFill>
            </a:endParaRPr>
          </a:p>
        </p:txBody>
      </p:sp>
      <p:sp>
        <p:nvSpPr>
          <p:cNvPr id="18" name="矩形 17">
            <a:extLst>
              <a:ext uri="{FF2B5EF4-FFF2-40B4-BE49-F238E27FC236}">
                <a16:creationId xmlns:a16="http://schemas.microsoft.com/office/drawing/2014/main" id="{44B28BBA-E717-433A-A6C5-EA1B208C33D3}"/>
              </a:ext>
            </a:extLst>
          </p:cNvPr>
          <p:cNvSpPr/>
          <p:nvPr/>
        </p:nvSpPr>
        <p:spPr>
          <a:xfrm>
            <a:off x="5580535" y="1062230"/>
            <a:ext cx="3878241" cy="461665"/>
          </a:xfrm>
          <a:prstGeom prst="rect">
            <a:avLst/>
          </a:prstGeom>
        </p:spPr>
        <p:txBody>
          <a:bodyPr wrap="none">
            <a:spAutoFit/>
          </a:bodyPr>
          <a:lstStyle/>
          <a:p>
            <a:r>
              <a:rPr lang="en-US" altLang="zh-CN" sz="2400" b="1" dirty="0">
                <a:solidFill>
                  <a:srgbClr val="508468"/>
                </a:solidFill>
              </a:rPr>
              <a:t>It wouldn’t be proper to end </a:t>
            </a:r>
            <a:endParaRPr lang="zh-CN" altLang="en-US" dirty="0">
              <a:solidFill>
                <a:srgbClr val="508468"/>
              </a:solidFill>
            </a:endParaRPr>
          </a:p>
        </p:txBody>
      </p:sp>
    </p:spTree>
    <p:extLst>
      <p:ext uri="{BB962C8B-B14F-4D97-AF65-F5344CB8AC3E}">
        <p14:creationId xmlns:p14="http://schemas.microsoft.com/office/powerpoint/2010/main" val="377737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284942" y="1145183"/>
            <a:ext cx="11562502" cy="2308324"/>
          </a:xfrm>
          <a:prstGeom prst="rect">
            <a:avLst/>
          </a:prstGeom>
        </p:spPr>
        <p:txBody>
          <a:bodyPr wrap="square">
            <a:spAutoFit/>
          </a:bodyPr>
          <a:lstStyle/>
          <a:p>
            <a:r>
              <a:rPr lang="en-US" altLang="zh-CN" sz="2400" b="1" dirty="0"/>
              <a:t>    3. Economic reform will </a:t>
            </a:r>
            <a:r>
              <a:rPr lang="en-US" altLang="zh-CN" sz="2400" b="1" u="sng" dirty="0"/>
              <a:t>                         </a:t>
            </a:r>
            <a:r>
              <a:rPr lang="en-US" altLang="zh-CN" sz="2400" b="1" dirty="0"/>
              <a:t>, political reform will </a:t>
            </a:r>
            <a:r>
              <a:rPr lang="en-US" altLang="zh-CN" sz="2400" b="1" u="sng" dirty="0"/>
              <a:t>                      </a:t>
            </a:r>
            <a:r>
              <a:rPr lang="en-US" altLang="zh-CN" sz="2400" b="1" dirty="0"/>
              <a:t>, and the one-party system will </a:t>
            </a:r>
            <a:r>
              <a:rPr lang="en-US" altLang="zh-CN" sz="2400" b="1" u="sng" dirty="0"/>
              <a:t>                       </a:t>
            </a:r>
            <a:r>
              <a:rPr lang="en-US" altLang="zh-CN" sz="2400" b="1" dirty="0"/>
              <a:t>.</a:t>
            </a:r>
          </a:p>
          <a:p>
            <a:r>
              <a:rPr lang="en-US" altLang="zh-CN" sz="2400" b="1" dirty="0"/>
              <a:t>    We live in the dusk of an era. Meta-narratives </a:t>
            </a:r>
            <a:r>
              <a:rPr lang="en-US" altLang="zh-CN" sz="2400" b="1" u="sng" dirty="0"/>
              <a:t>                                                      </a:t>
            </a:r>
            <a:r>
              <a:rPr lang="en-US" altLang="zh-CN" sz="2400" b="1" dirty="0"/>
              <a:t> failed us in the 20th century and are failing us in the 21st. Meta-narrative is the cancer that is killing democracy from inside. Let me clarify one thing: I am not here to make an indictment of democracy. </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890498" y="3489153"/>
            <a:ext cx="9725458" cy="1938992"/>
          </a:xfrm>
          <a:prstGeom prst="rect">
            <a:avLst/>
          </a:prstGeom>
        </p:spPr>
        <p:txBody>
          <a:bodyPr wrap="square">
            <a:spAutoFit/>
          </a:bodyPr>
          <a:lstStyle/>
          <a:p>
            <a:r>
              <a:rPr lang="zh-CN" altLang="en-US" sz="2400" b="1" dirty="0">
                <a:solidFill>
                  <a:prstClr val="black"/>
                </a:solidFill>
              </a:rPr>
              <a:t>      </a:t>
            </a:r>
            <a:r>
              <a:rPr lang="en-US" altLang="zh-CN" sz="2400" b="1" dirty="0">
                <a:solidFill>
                  <a:prstClr val="black"/>
                </a:solidFill>
              </a:rPr>
              <a:t>3. </a:t>
            </a:r>
            <a:r>
              <a:rPr lang="zh-CN" altLang="en-US" sz="2400" b="1" dirty="0">
                <a:solidFill>
                  <a:prstClr val="black"/>
                </a:solidFill>
              </a:rPr>
              <a:t>经济改革会加速实施，政治改革也将继续推进，中共仍稳固执政。 </a:t>
            </a:r>
            <a:endParaRPr lang="en-US" altLang="zh-CN" sz="2400" b="1" dirty="0">
              <a:solidFill>
                <a:prstClr val="black"/>
              </a:solidFill>
            </a:endParaRPr>
          </a:p>
          <a:p>
            <a:r>
              <a:rPr lang="zh-CN" altLang="en-US" sz="2400" b="1" dirty="0">
                <a:solidFill>
                  <a:prstClr val="black"/>
                </a:solidFill>
              </a:rPr>
              <a:t>     我们正在见证一个时代的落幕。共产主义和选举民主制，都是基于普世价值的“元叙事”。在</a:t>
            </a:r>
            <a:r>
              <a:rPr lang="en-US" altLang="zh-CN" sz="2400" b="1" dirty="0">
                <a:solidFill>
                  <a:prstClr val="black"/>
                </a:solidFill>
              </a:rPr>
              <a:t>20</a:t>
            </a:r>
            <a:r>
              <a:rPr lang="zh-CN" altLang="en-US" sz="2400" b="1" dirty="0">
                <a:solidFill>
                  <a:prstClr val="black"/>
                </a:solidFill>
              </a:rPr>
              <a:t>世纪，我们见证了前者因极端教条而失败；到</a:t>
            </a:r>
            <a:r>
              <a:rPr lang="en-US" altLang="zh-CN" sz="2400" b="1" dirty="0">
                <a:solidFill>
                  <a:prstClr val="black"/>
                </a:solidFill>
              </a:rPr>
              <a:t>21</a:t>
            </a:r>
            <a:r>
              <a:rPr lang="zh-CN" altLang="en-US" sz="2400" b="1" dirty="0">
                <a:solidFill>
                  <a:prstClr val="black"/>
                </a:solidFill>
              </a:rPr>
              <a:t>世纪，后者正重蹈同样的覆辙。“元叙事”就像癌症一样，正在从内部吞噬民主。我想澄清一下，我并不是要谴责民主。</a:t>
            </a:r>
          </a:p>
        </p:txBody>
      </p:sp>
      <p:sp>
        <p:nvSpPr>
          <p:cNvPr id="2" name="矩形 1">
            <a:extLst>
              <a:ext uri="{FF2B5EF4-FFF2-40B4-BE49-F238E27FC236}">
                <a16:creationId xmlns:a16="http://schemas.microsoft.com/office/drawing/2014/main" id="{6FB62FE9-4EE1-4B56-8A51-306C259D222E}"/>
              </a:ext>
            </a:extLst>
          </p:cNvPr>
          <p:cNvSpPr/>
          <p:nvPr/>
        </p:nvSpPr>
        <p:spPr>
          <a:xfrm>
            <a:off x="3826732" y="1139577"/>
            <a:ext cx="1490536" cy="461665"/>
          </a:xfrm>
          <a:prstGeom prst="rect">
            <a:avLst/>
          </a:prstGeom>
        </p:spPr>
        <p:txBody>
          <a:bodyPr wrap="none">
            <a:spAutoFit/>
          </a:bodyPr>
          <a:lstStyle/>
          <a:p>
            <a:r>
              <a:rPr lang="en-US" altLang="zh-CN" sz="2400" b="1" dirty="0">
                <a:solidFill>
                  <a:srgbClr val="508468"/>
                </a:solidFill>
              </a:rPr>
              <a:t>accelerate</a:t>
            </a:r>
            <a:endParaRPr lang="zh-CN" altLang="en-US" dirty="0">
              <a:solidFill>
                <a:srgbClr val="508468"/>
              </a:solidFill>
            </a:endParaRPr>
          </a:p>
        </p:txBody>
      </p:sp>
      <p:sp>
        <p:nvSpPr>
          <p:cNvPr id="5" name="矩形 4">
            <a:extLst>
              <a:ext uri="{FF2B5EF4-FFF2-40B4-BE49-F238E27FC236}">
                <a16:creationId xmlns:a16="http://schemas.microsoft.com/office/drawing/2014/main" id="{C1714451-5896-46C3-ADC0-37D06E9CDC12}"/>
              </a:ext>
            </a:extLst>
          </p:cNvPr>
          <p:cNvSpPr/>
          <p:nvPr/>
        </p:nvSpPr>
        <p:spPr>
          <a:xfrm>
            <a:off x="8205449" y="1188132"/>
            <a:ext cx="1307217" cy="461665"/>
          </a:xfrm>
          <a:prstGeom prst="rect">
            <a:avLst/>
          </a:prstGeom>
        </p:spPr>
        <p:txBody>
          <a:bodyPr wrap="none">
            <a:spAutoFit/>
          </a:bodyPr>
          <a:lstStyle/>
          <a:p>
            <a:r>
              <a:rPr lang="en-US" altLang="zh-CN" sz="2400" b="1" dirty="0">
                <a:solidFill>
                  <a:srgbClr val="508468"/>
                </a:solidFill>
              </a:rPr>
              <a:t>continue</a:t>
            </a:r>
            <a:endParaRPr lang="zh-CN" altLang="en-US" dirty="0">
              <a:solidFill>
                <a:srgbClr val="508468"/>
              </a:solidFill>
            </a:endParaRPr>
          </a:p>
        </p:txBody>
      </p:sp>
      <p:sp>
        <p:nvSpPr>
          <p:cNvPr id="8" name="矩形 7">
            <a:extLst>
              <a:ext uri="{FF2B5EF4-FFF2-40B4-BE49-F238E27FC236}">
                <a16:creationId xmlns:a16="http://schemas.microsoft.com/office/drawing/2014/main" id="{00F9B370-152A-4320-AA78-D29579160489}"/>
              </a:ext>
            </a:extLst>
          </p:cNvPr>
          <p:cNvSpPr/>
          <p:nvPr/>
        </p:nvSpPr>
        <p:spPr>
          <a:xfrm>
            <a:off x="2743252" y="1558323"/>
            <a:ext cx="1356462" cy="461665"/>
          </a:xfrm>
          <a:prstGeom prst="rect">
            <a:avLst/>
          </a:prstGeom>
        </p:spPr>
        <p:txBody>
          <a:bodyPr wrap="none">
            <a:spAutoFit/>
          </a:bodyPr>
          <a:lstStyle/>
          <a:p>
            <a:r>
              <a:rPr lang="en-US" altLang="zh-CN" sz="2400" b="1" dirty="0">
                <a:solidFill>
                  <a:srgbClr val="508468"/>
                </a:solidFill>
              </a:rPr>
              <a:t>hold firm</a:t>
            </a:r>
            <a:endParaRPr lang="zh-CN" altLang="en-US" dirty="0">
              <a:solidFill>
                <a:srgbClr val="508468"/>
              </a:solidFill>
            </a:endParaRPr>
          </a:p>
        </p:txBody>
      </p:sp>
      <p:sp>
        <p:nvSpPr>
          <p:cNvPr id="17" name="矩形 16">
            <a:extLst>
              <a:ext uri="{FF2B5EF4-FFF2-40B4-BE49-F238E27FC236}">
                <a16:creationId xmlns:a16="http://schemas.microsoft.com/office/drawing/2014/main" id="{6A95700E-4330-45E3-9FA3-1D4D8005C4EF}"/>
              </a:ext>
            </a:extLst>
          </p:cNvPr>
          <p:cNvSpPr/>
          <p:nvPr/>
        </p:nvSpPr>
        <p:spPr>
          <a:xfrm>
            <a:off x="1959708" y="5647686"/>
            <a:ext cx="5779562" cy="646331"/>
          </a:xfrm>
          <a:prstGeom prst="rect">
            <a:avLst/>
          </a:prstGeom>
          <a:ln>
            <a:solidFill>
              <a:srgbClr val="92D050"/>
            </a:solidFill>
          </a:ln>
        </p:spPr>
        <p:txBody>
          <a:bodyPr wrap="square">
            <a:spAutoFit/>
          </a:bodyPr>
          <a:lstStyle/>
          <a:p>
            <a:r>
              <a:rPr lang="en-US" altLang="zh-CN" b="1" dirty="0"/>
              <a:t>hold firm  </a:t>
            </a:r>
            <a:r>
              <a:rPr lang="zh-CN" altLang="en-US" b="1" dirty="0"/>
              <a:t>抓牢；固守</a:t>
            </a:r>
            <a:endParaRPr lang="en-US" altLang="zh-CN" b="1" dirty="0"/>
          </a:p>
          <a:p>
            <a:r>
              <a:rPr lang="en-US" altLang="zh-CN" b="1" dirty="0"/>
              <a:t>indictment </a:t>
            </a:r>
            <a:r>
              <a:rPr lang="zh-CN" altLang="en-US" b="1" dirty="0"/>
              <a:t> </a:t>
            </a:r>
            <a:r>
              <a:rPr lang="en-US" altLang="zh-CN" b="1" dirty="0"/>
              <a:t>/</a:t>
            </a:r>
            <a:r>
              <a:rPr lang="en-US" altLang="zh-CN" b="1" dirty="0" err="1"/>
              <a:t>ɪn'daɪtmənt</a:t>
            </a:r>
            <a:r>
              <a:rPr lang="en-US" altLang="zh-CN" b="1" dirty="0"/>
              <a:t>/n. </a:t>
            </a:r>
            <a:r>
              <a:rPr lang="zh-CN" altLang="en-US" b="1" dirty="0"/>
              <a:t>起诉书；控告</a:t>
            </a:r>
            <a:endParaRPr lang="en-US" altLang="zh-CN" b="1" dirty="0"/>
          </a:p>
        </p:txBody>
      </p:sp>
      <p:sp>
        <p:nvSpPr>
          <p:cNvPr id="18" name="矩形 17">
            <a:extLst>
              <a:ext uri="{FF2B5EF4-FFF2-40B4-BE49-F238E27FC236}">
                <a16:creationId xmlns:a16="http://schemas.microsoft.com/office/drawing/2014/main" id="{A4BA209E-23C3-4A10-B7EA-CCE2A4B3976E}"/>
              </a:ext>
            </a:extLst>
          </p:cNvPr>
          <p:cNvSpPr/>
          <p:nvPr/>
        </p:nvSpPr>
        <p:spPr>
          <a:xfrm>
            <a:off x="6558024" y="1859154"/>
            <a:ext cx="3651641" cy="461665"/>
          </a:xfrm>
          <a:prstGeom prst="rect">
            <a:avLst/>
          </a:prstGeom>
        </p:spPr>
        <p:txBody>
          <a:bodyPr wrap="none">
            <a:spAutoFit/>
          </a:bodyPr>
          <a:lstStyle/>
          <a:p>
            <a:r>
              <a:rPr lang="en-US" altLang="zh-CN" sz="2400" b="1" dirty="0">
                <a:solidFill>
                  <a:srgbClr val="508468"/>
                </a:solidFill>
              </a:rPr>
              <a:t>that make universal claims </a:t>
            </a:r>
            <a:endParaRPr lang="zh-CN" altLang="en-US" dirty="0">
              <a:solidFill>
                <a:srgbClr val="508468"/>
              </a:solidFill>
            </a:endParaRPr>
          </a:p>
        </p:txBody>
      </p:sp>
    </p:spTree>
    <p:extLst>
      <p:ext uri="{BB962C8B-B14F-4D97-AF65-F5344CB8AC3E}">
        <p14:creationId xmlns:p14="http://schemas.microsoft.com/office/powerpoint/2010/main" val="241956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8"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65751" y="1271488"/>
            <a:ext cx="11863977" cy="1938992"/>
          </a:xfrm>
          <a:prstGeom prst="rect">
            <a:avLst/>
          </a:prstGeom>
        </p:spPr>
        <p:txBody>
          <a:bodyPr wrap="square">
            <a:spAutoFit/>
          </a:bodyPr>
          <a:lstStyle/>
          <a:p>
            <a:pPr algn="just"/>
            <a:r>
              <a:rPr lang="en-US" altLang="zh-CN" sz="2400" b="1" dirty="0"/>
              <a:t>         </a:t>
            </a:r>
            <a:r>
              <a:rPr lang="en-US" altLang="zh-CN" sz="2400" b="1" u="sng" dirty="0"/>
              <a:t>                               </a:t>
            </a:r>
            <a:r>
              <a:rPr lang="en-US" altLang="zh-CN" sz="2400" b="1" dirty="0"/>
              <a:t>, I think democracy </a:t>
            </a:r>
            <a:r>
              <a:rPr lang="en-US" altLang="zh-CN" sz="2400" b="1" u="sng" dirty="0"/>
              <a:t>                             </a:t>
            </a:r>
            <a:r>
              <a:rPr lang="en-US" altLang="zh-CN" sz="2400" b="1" dirty="0"/>
              <a:t> the rise of the West and the creation of the modern world. It is the universal claim                                                                                             </a:t>
            </a:r>
          </a:p>
          <a:p>
            <a:pPr algn="just"/>
            <a:r>
              <a:rPr lang="en-US" altLang="zh-CN" sz="2400" b="1" dirty="0"/>
              <a:t>about their political system – the hubris – that is at the heart of the West’s current ills. Perhaps, if they spend a little less time forcing their ways onto others and a little more on political reform at home, they can give their own democracy a better chance.</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890498" y="3514738"/>
            <a:ext cx="10135751" cy="1569660"/>
          </a:xfrm>
          <a:prstGeom prst="rect">
            <a:avLst/>
          </a:prstGeom>
        </p:spPr>
        <p:txBody>
          <a:bodyPr wrap="square">
            <a:spAutoFit/>
          </a:bodyPr>
          <a:lstStyle/>
          <a:p>
            <a:r>
              <a:rPr lang="zh-CN" altLang="en-US" sz="2400" b="1" dirty="0">
                <a:solidFill>
                  <a:prstClr val="black"/>
                </a:solidFill>
              </a:rPr>
              <a:t>     相反，我认为民主政治对西方的崛起和现代世界的诞生居功至伟。然而，很多西方精英把某一种民主形式模式化、普世化，这是西方当前各种病症的病灶所在。如果西方的精英不是将大把的时间花在向外国推销民主上，而是更多关心一下自身的政治改革，恐怕民主还不至于像今天这样无望。</a:t>
            </a:r>
          </a:p>
        </p:txBody>
      </p:sp>
      <p:sp>
        <p:nvSpPr>
          <p:cNvPr id="2" name="矩形 1">
            <a:extLst>
              <a:ext uri="{FF2B5EF4-FFF2-40B4-BE49-F238E27FC236}">
                <a16:creationId xmlns:a16="http://schemas.microsoft.com/office/drawing/2014/main" id="{F7812C65-256D-4CE7-B6F4-32327AC9B6EB}"/>
              </a:ext>
            </a:extLst>
          </p:cNvPr>
          <p:cNvSpPr/>
          <p:nvPr/>
        </p:nvSpPr>
        <p:spPr>
          <a:xfrm>
            <a:off x="861554" y="1211953"/>
            <a:ext cx="2196307" cy="461665"/>
          </a:xfrm>
          <a:prstGeom prst="rect">
            <a:avLst/>
          </a:prstGeom>
        </p:spPr>
        <p:txBody>
          <a:bodyPr wrap="none">
            <a:spAutoFit/>
          </a:bodyPr>
          <a:lstStyle/>
          <a:p>
            <a:r>
              <a:rPr lang="en-US" altLang="zh-CN" sz="2400" b="1" dirty="0">
                <a:solidFill>
                  <a:srgbClr val="508468"/>
                </a:solidFill>
              </a:rPr>
              <a:t>On the contrary</a:t>
            </a:r>
            <a:endParaRPr lang="zh-CN" altLang="en-US" dirty="0">
              <a:solidFill>
                <a:srgbClr val="508468"/>
              </a:solidFill>
            </a:endParaRPr>
          </a:p>
        </p:txBody>
      </p:sp>
      <p:sp>
        <p:nvSpPr>
          <p:cNvPr id="5" name="矩形 4">
            <a:extLst>
              <a:ext uri="{FF2B5EF4-FFF2-40B4-BE49-F238E27FC236}">
                <a16:creationId xmlns:a16="http://schemas.microsoft.com/office/drawing/2014/main" id="{1896173B-B34D-4C82-B8A9-29D3A7371C67}"/>
              </a:ext>
            </a:extLst>
          </p:cNvPr>
          <p:cNvSpPr/>
          <p:nvPr/>
        </p:nvSpPr>
        <p:spPr>
          <a:xfrm>
            <a:off x="5850522" y="1263777"/>
            <a:ext cx="2092304" cy="461665"/>
          </a:xfrm>
          <a:prstGeom prst="rect">
            <a:avLst/>
          </a:prstGeom>
        </p:spPr>
        <p:txBody>
          <a:bodyPr wrap="none">
            <a:spAutoFit/>
          </a:bodyPr>
          <a:lstStyle/>
          <a:p>
            <a:r>
              <a:rPr lang="en-US" altLang="zh-CN" sz="2400" b="1" dirty="0">
                <a:solidFill>
                  <a:srgbClr val="508468"/>
                </a:solidFill>
              </a:rPr>
              <a:t>contributed to </a:t>
            </a:r>
            <a:endParaRPr lang="zh-CN" altLang="en-US" dirty="0">
              <a:solidFill>
                <a:srgbClr val="508468"/>
              </a:solidFill>
            </a:endParaRPr>
          </a:p>
        </p:txBody>
      </p:sp>
      <p:sp>
        <p:nvSpPr>
          <p:cNvPr id="8" name="矩形 7">
            <a:extLst>
              <a:ext uri="{FF2B5EF4-FFF2-40B4-BE49-F238E27FC236}">
                <a16:creationId xmlns:a16="http://schemas.microsoft.com/office/drawing/2014/main" id="{FEE1715A-2355-4CF8-BB26-5D226789B179}"/>
              </a:ext>
            </a:extLst>
          </p:cNvPr>
          <p:cNvSpPr/>
          <p:nvPr/>
        </p:nvSpPr>
        <p:spPr>
          <a:xfrm>
            <a:off x="7373108" y="1637983"/>
            <a:ext cx="4351897" cy="461665"/>
          </a:xfrm>
          <a:prstGeom prst="rect">
            <a:avLst/>
          </a:prstGeom>
        </p:spPr>
        <p:txBody>
          <a:bodyPr wrap="none">
            <a:spAutoFit/>
          </a:bodyPr>
          <a:lstStyle/>
          <a:p>
            <a:r>
              <a:rPr lang="en-US" altLang="zh-CN" sz="2400" b="1" dirty="0">
                <a:solidFill>
                  <a:srgbClr val="508468"/>
                </a:solidFill>
              </a:rPr>
              <a:t>many Western elites are making </a:t>
            </a:r>
            <a:endParaRPr lang="zh-CN" altLang="en-US" dirty="0">
              <a:solidFill>
                <a:srgbClr val="508468"/>
              </a:solidFill>
            </a:endParaRPr>
          </a:p>
        </p:txBody>
      </p:sp>
      <p:cxnSp>
        <p:nvCxnSpPr>
          <p:cNvPr id="18" name="直接连接符 17">
            <a:extLst>
              <a:ext uri="{FF2B5EF4-FFF2-40B4-BE49-F238E27FC236}">
                <a16:creationId xmlns:a16="http://schemas.microsoft.com/office/drawing/2014/main" id="{8EC6ADAD-4771-4B47-AD7C-408E6642E6E4}"/>
              </a:ext>
            </a:extLst>
          </p:cNvPr>
          <p:cNvCxnSpPr/>
          <p:nvPr/>
        </p:nvCxnSpPr>
        <p:spPr>
          <a:xfrm flipV="1">
            <a:off x="7133565" y="1961156"/>
            <a:ext cx="4830985" cy="394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1E10D63E-B9FE-4758-A2DF-F6A3763A9F08}"/>
              </a:ext>
            </a:extLst>
          </p:cNvPr>
          <p:cNvSpPr/>
          <p:nvPr/>
        </p:nvSpPr>
        <p:spPr>
          <a:xfrm>
            <a:off x="1630017" y="5530413"/>
            <a:ext cx="6096000" cy="646331"/>
          </a:xfrm>
          <a:prstGeom prst="rect">
            <a:avLst/>
          </a:prstGeom>
          <a:ln>
            <a:solidFill>
              <a:srgbClr val="92D050"/>
            </a:solidFill>
          </a:ln>
        </p:spPr>
        <p:txBody>
          <a:bodyPr>
            <a:spAutoFit/>
          </a:bodyPr>
          <a:lstStyle/>
          <a:p>
            <a:r>
              <a:rPr lang="en-US" altLang="zh-CN" b="1" dirty="0"/>
              <a:t>at the heart of the current ills  </a:t>
            </a:r>
            <a:r>
              <a:rPr lang="zh-CN" altLang="en-US" b="1" dirty="0"/>
              <a:t>当前问题的核心</a:t>
            </a:r>
            <a:endParaRPr lang="en-US" altLang="zh-CN" b="1" dirty="0"/>
          </a:p>
          <a:p>
            <a:r>
              <a:rPr lang="en-US" altLang="zh-CN" b="1" dirty="0"/>
              <a:t>hubris </a:t>
            </a:r>
            <a:r>
              <a:rPr lang="zh-CN" altLang="en-US" b="1" dirty="0"/>
              <a:t> </a:t>
            </a:r>
            <a:r>
              <a:rPr lang="en-US" altLang="zh-CN" b="1" dirty="0"/>
              <a:t>/'</a:t>
            </a:r>
            <a:r>
              <a:rPr lang="en-US" altLang="zh-CN" b="1" dirty="0" err="1"/>
              <a:t>hjuːbrɪs</a:t>
            </a:r>
            <a:r>
              <a:rPr lang="en-US" altLang="zh-CN" b="1" dirty="0"/>
              <a:t>/n. </a:t>
            </a:r>
            <a:r>
              <a:rPr lang="zh-CN" altLang="en-US" b="1" dirty="0"/>
              <a:t>傲慢；狂妄自大</a:t>
            </a:r>
          </a:p>
        </p:txBody>
      </p:sp>
    </p:spTree>
    <p:extLst>
      <p:ext uri="{BB962C8B-B14F-4D97-AF65-F5344CB8AC3E}">
        <p14:creationId xmlns:p14="http://schemas.microsoft.com/office/powerpoint/2010/main" val="54331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077380"/>
            <a:ext cx="11863977" cy="1569660"/>
          </a:xfrm>
          <a:prstGeom prst="rect">
            <a:avLst/>
          </a:prstGeom>
        </p:spPr>
        <p:txBody>
          <a:bodyPr wrap="square">
            <a:spAutoFit/>
          </a:bodyPr>
          <a:lstStyle/>
          <a:p>
            <a:r>
              <a:rPr lang="en-US" altLang="zh-CN" sz="2400" b="1" dirty="0"/>
              <a:t>     China’s political model will never supplant electoral democracy because, unlike the latter, it does not pretend to be universal. It cannot be exported. But that is the point precisely. The significance of China’s example is </a:t>
            </a:r>
            <a:r>
              <a:rPr lang="en-US" altLang="zh-CN" sz="2400" b="1" u="sng" dirty="0"/>
              <a:t>               </a:t>
            </a:r>
            <a:r>
              <a:rPr lang="en-US" altLang="zh-CN" sz="2400" b="1" dirty="0"/>
              <a:t> that it provides an alternative </a:t>
            </a:r>
            <a:r>
              <a:rPr lang="en-US" altLang="zh-CN" sz="2400" b="1" u="sng" dirty="0"/>
              <a:t>              </a:t>
            </a:r>
            <a:r>
              <a:rPr lang="en-US" altLang="zh-CN" sz="2400" b="1" dirty="0"/>
              <a:t> the demonstration that alternatives exist.</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590260" y="2827138"/>
            <a:ext cx="10270435" cy="1938992"/>
          </a:xfrm>
          <a:prstGeom prst="rect">
            <a:avLst/>
          </a:prstGeom>
        </p:spPr>
        <p:txBody>
          <a:bodyPr wrap="square">
            <a:spAutoFit/>
          </a:bodyPr>
          <a:lstStyle/>
          <a:p>
            <a:r>
              <a:rPr lang="zh-CN" altLang="en-US" sz="2400" b="1" dirty="0">
                <a:solidFill>
                  <a:prstClr val="black"/>
                </a:solidFill>
              </a:rPr>
              <a:t>     中国的政治模式不可能取代选举民主，因为中国从不将自己的政治制度包装成普世通用的模式，也不热衷于对外输出。这正是关键的所在。进一步说，中国模式的重要意义，不在于为世界各国提供了一个可以替代选举民主的新模式，而在于从实践上证明了良政的模式不是单一而是多元的，各国都有可能找到适合本国的政治制度。</a:t>
            </a:r>
          </a:p>
        </p:txBody>
      </p:sp>
      <p:sp>
        <p:nvSpPr>
          <p:cNvPr id="2" name="矩形 1">
            <a:extLst>
              <a:ext uri="{FF2B5EF4-FFF2-40B4-BE49-F238E27FC236}">
                <a16:creationId xmlns:a16="http://schemas.microsoft.com/office/drawing/2014/main" id="{3C8ABA03-5C10-408B-AFDF-7B0BE4633802}"/>
              </a:ext>
            </a:extLst>
          </p:cNvPr>
          <p:cNvSpPr/>
          <p:nvPr/>
        </p:nvSpPr>
        <p:spPr>
          <a:xfrm>
            <a:off x="1828799" y="5191868"/>
            <a:ext cx="7885043" cy="923330"/>
          </a:xfrm>
          <a:prstGeom prst="rect">
            <a:avLst/>
          </a:prstGeom>
          <a:ln>
            <a:solidFill>
              <a:srgbClr val="92D050"/>
            </a:solidFill>
          </a:ln>
        </p:spPr>
        <p:txBody>
          <a:bodyPr wrap="square">
            <a:spAutoFit/>
          </a:bodyPr>
          <a:lstStyle/>
          <a:p>
            <a:r>
              <a:rPr lang="en-US" altLang="zh-CN" b="1" dirty="0"/>
              <a:t>supplant /</a:t>
            </a:r>
            <a:r>
              <a:rPr lang="en-US" altLang="zh-CN" b="1" dirty="0" err="1"/>
              <a:t>sə'plɑːnt</a:t>
            </a:r>
            <a:r>
              <a:rPr lang="en-US" altLang="zh-CN" b="1" dirty="0"/>
              <a:t>/  </a:t>
            </a:r>
            <a:r>
              <a:rPr lang="en-US" altLang="zh-CN" b="1" dirty="0" err="1"/>
              <a:t>vt.</a:t>
            </a:r>
            <a:r>
              <a:rPr lang="en-US" altLang="zh-CN" b="1" dirty="0"/>
              <a:t> </a:t>
            </a:r>
            <a:r>
              <a:rPr lang="zh-CN" altLang="en-US" b="1" dirty="0"/>
              <a:t>代替；排挤掉</a:t>
            </a:r>
            <a:endParaRPr lang="en-US" altLang="zh-CN" b="1" dirty="0"/>
          </a:p>
          <a:p>
            <a:r>
              <a:rPr lang="en-US" altLang="zh-CN" b="1" dirty="0"/>
              <a:t>precisely /</a:t>
            </a:r>
            <a:r>
              <a:rPr lang="en-US" altLang="zh-CN" b="1" dirty="0" err="1"/>
              <a:t>prɪ'saɪslɪ</a:t>
            </a:r>
            <a:r>
              <a:rPr lang="en-US" altLang="zh-CN" b="1" dirty="0"/>
              <a:t>/ adv. </a:t>
            </a:r>
            <a:r>
              <a:rPr lang="zh-CN" altLang="en-US" b="1" dirty="0"/>
              <a:t>精确地；恰恰</a:t>
            </a:r>
            <a:endParaRPr lang="en-US" altLang="zh-CN" b="1" dirty="0"/>
          </a:p>
          <a:p>
            <a:r>
              <a:rPr lang="en-US" altLang="zh-CN" b="1" dirty="0"/>
              <a:t>That is precisely the point.= That is the point precisely. </a:t>
            </a:r>
            <a:r>
              <a:rPr lang="zh-CN" altLang="en-US" b="1" dirty="0"/>
              <a:t>这正是问题所在</a:t>
            </a:r>
          </a:p>
        </p:txBody>
      </p:sp>
      <p:sp>
        <p:nvSpPr>
          <p:cNvPr id="5" name="矩形 4">
            <a:extLst>
              <a:ext uri="{FF2B5EF4-FFF2-40B4-BE49-F238E27FC236}">
                <a16:creationId xmlns:a16="http://schemas.microsoft.com/office/drawing/2014/main" id="{64258175-DA5A-4E30-82C6-8E9D34EF02F9}"/>
              </a:ext>
            </a:extLst>
          </p:cNvPr>
          <p:cNvSpPr/>
          <p:nvPr/>
        </p:nvSpPr>
        <p:spPr>
          <a:xfrm>
            <a:off x="5149034" y="1812067"/>
            <a:ext cx="622286" cy="461665"/>
          </a:xfrm>
          <a:prstGeom prst="rect">
            <a:avLst/>
          </a:prstGeom>
        </p:spPr>
        <p:txBody>
          <a:bodyPr wrap="none">
            <a:spAutoFit/>
          </a:bodyPr>
          <a:lstStyle/>
          <a:p>
            <a:r>
              <a:rPr lang="en-US" altLang="zh-CN" sz="2400" b="1" dirty="0">
                <a:solidFill>
                  <a:srgbClr val="508468"/>
                </a:solidFill>
              </a:rPr>
              <a:t>not</a:t>
            </a:r>
            <a:endParaRPr lang="zh-CN" altLang="en-US" dirty="0">
              <a:solidFill>
                <a:srgbClr val="508468"/>
              </a:solidFill>
            </a:endParaRPr>
          </a:p>
        </p:txBody>
      </p:sp>
      <p:sp>
        <p:nvSpPr>
          <p:cNvPr id="8" name="矩形 7">
            <a:extLst>
              <a:ext uri="{FF2B5EF4-FFF2-40B4-BE49-F238E27FC236}">
                <a16:creationId xmlns:a16="http://schemas.microsoft.com/office/drawing/2014/main" id="{8D2E542A-CFEE-4676-9AAA-C7D2177CA7C2}"/>
              </a:ext>
            </a:extLst>
          </p:cNvPr>
          <p:cNvSpPr/>
          <p:nvPr/>
        </p:nvSpPr>
        <p:spPr>
          <a:xfrm>
            <a:off x="10171042" y="1862210"/>
            <a:ext cx="691215" cy="461665"/>
          </a:xfrm>
          <a:prstGeom prst="rect">
            <a:avLst/>
          </a:prstGeom>
        </p:spPr>
        <p:txBody>
          <a:bodyPr wrap="none">
            <a:spAutoFit/>
          </a:bodyPr>
          <a:lstStyle/>
          <a:p>
            <a:r>
              <a:rPr lang="en-US" altLang="zh-CN" sz="2400" b="1" dirty="0">
                <a:solidFill>
                  <a:srgbClr val="508468"/>
                </a:solidFill>
              </a:rPr>
              <a:t>but </a:t>
            </a:r>
            <a:endParaRPr lang="zh-CN" altLang="en-US" dirty="0">
              <a:solidFill>
                <a:srgbClr val="508468"/>
              </a:solidFill>
            </a:endParaRPr>
          </a:p>
        </p:txBody>
      </p:sp>
    </p:spTree>
    <p:extLst>
      <p:ext uri="{BB962C8B-B14F-4D97-AF65-F5344CB8AC3E}">
        <p14:creationId xmlns:p14="http://schemas.microsoft.com/office/powerpoint/2010/main" val="132130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2" name="矩形 1">
            <a:extLst>
              <a:ext uri="{FF2B5EF4-FFF2-40B4-BE49-F238E27FC236}">
                <a16:creationId xmlns:a16="http://schemas.microsoft.com/office/drawing/2014/main" id="{07D2EF35-E963-47A8-9D98-3F928A259F60}"/>
              </a:ext>
            </a:extLst>
          </p:cNvPr>
          <p:cNvSpPr/>
          <p:nvPr/>
        </p:nvSpPr>
        <p:spPr>
          <a:xfrm>
            <a:off x="559422" y="1231197"/>
            <a:ext cx="10816605" cy="1938992"/>
          </a:xfrm>
          <a:prstGeom prst="rect">
            <a:avLst/>
          </a:prstGeom>
        </p:spPr>
        <p:txBody>
          <a:bodyPr wrap="square">
            <a:spAutoFit/>
          </a:bodyPr>
          <a:lstStyle/>
          <a:p>
            <a:pPr algn="just"/>
            <a:r>
              <a:rPr lang="en-US" altLang="zh-CN" sz="2400" b="1" dirty="0"/>
              <a:t>     Good morning. My name is Eric Li, and I was born here. But No. I wasn’t born there. This was where I was born:  Shanghai at the height of the Cultural Revolution. My grandmother tells me that she heard gunfire </a:t>
            </a:r>
            <a:r>
              <a:rPr lang="en-US" altLang="zh-CN" sz="2400" b="1" u="sng" dirty="0"/>
              <a:t>                             </a:t>
            </a:r>
            <a:r>
              <a:rPr lang="en-US" altLang="zh-CN" sz="2400" b="1" dirty="0"/>
              <a:t>my first cries.</a:t>
            </a:r>
          </a:p>
          <a:p>
            <a:pPr algn="just"/>
            <a:r>
              <a:rPr lang="en-US" altLang="zh-CN" sz="2400" b="1" dirty="0"/>
              <a:t>     When I was growing up, I was taught a story</a:t>
            </a:r>
            <a:r>
              <a:rPr lang="en-US" altLang="zh-CN" sz="2400" b="1" u="sng" dirty="0"/>
              <a:t>               </a:t>
            </a:r>
            <a:r>
              <a:rPr lang="en-US" altLang="zh-CN" sz="2400" b="1" dirty="0"/>
              <a:t> explained all I ever needed to know about humanity. It </a:t>
            </a:r>
            <a:r>
              <a:rPr lang="en-US" altLang="zh-CN" sz="2400" b="1" u="sng" dirty="0"/>
              <a:t>             </a:t>
            </a:r>
            <a:r>
              <a:rPr lang="en-US" altLang="zh-CN" sz="2400" b="1" dirty="0"/>
              <a:t> like this:</a:t>
            </a:r>
            <a:r>
              <a:rPr lang="zh-CN" altLang="en-US" sz="2400" b="1" dirty="0"/>
              <a:t>  </a:t>
            </a:r>
            <a:endParaRPr lang="en-US" altLang="zh-CN" sz="2400" b="1" dirty="0"/>
          </a:p>
        </p:txBody>
      </p:sp>
      <p:grpSp>
        <p:nvGrpSpPr>
          <p:cNvPr id="14" name="组合 13">
            <a:extLst>
              <a:ext uri="{FF2B5EF4-FFF2-40B4-BE49-F238E27FC236}">
                <a16:creationId xmlns:a16="http://schemas.microsoft.com/office/drawing/2014/main" id="{48FBB82E-3FBD-4D8E-B827-7342AFA5D940}"/>
              </a:ext>
            </a:extLst>
          </p:cNvPr>
          <p:cNvGrpSpPr/>
          <p:nvPr/>
        </p:nvGrpSpPr>
        <p:grpSpPr>
          <a:xfrm>
            <a:off x="165751" y="4187687"/>
            <a:ext cx="1663049" cy="2480917"/>
            <a:chOff x="2105026" y="2144713"/>
            <a:chExt cx="941388" cy="1106488"/>
          </a:xfrm>
          <a:solidFill>
            <a:srgbClr val="4BB08C"/>
          </a:solidFill>
        </p:grpSpPr>
        <p:sp>
          <p:nvSpPr>
            <p:cNvPr id="15" name="Freeform 167">
              <a:extLst>
                <a:ext uri="{FF2B5EF4-FFF2-40B4-BE49-F238E27FC236}">
                  <a16:creationId xmlns:a16="http://schemas.microsoft.com/office/drawing/2014/main" id="{B2878A74-0C1B-4F20-815E-D847E251976A}"/>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6" name="Freeform 168">
              <a:extLst>
                <a:ext uri="{FF2B5EF4-FFF2-40B4-BE49-F238E27FC236}">
                  <a16:creationId xmlns:a16="http://schemas.microsoft.com/office/drawing/2014/main" id="{B384FAF7-232D-48B6-9925-47EB220949F9}"/>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7" name="Freeform 170">
              <a:extLst>
                <a:ext uri="{FF2B5EF4-FFF2-40B4-BE49-F238E27FC236}">
                  <a16:creationId xmlns:a16="http://schemas.microsoft.com/office/drawing/2014/main" id="{57B71032-9FAE-42E3-9D1C-4AEDD69F4E27}"/>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3" name="矩形 2">
            <a:extLst>
              <a:ext uri="{FF2B5EF4-FFF2-40B4-BE49-F238E27FC236}">
                <a16:creationId xmlns:a16="http://schemas.microsoft.com/office/drawing/2014/main" id="{239BEF64-CCEF-4A0D-B8E5-07D9ECA4AA12}"/>
              </a:ext>
            </a:extLst>
          </p:cNvPr>
          <p:cNvSpPr/>
          <p:nvPr/>
        </p:nvSpPr>
        <p:spPr>
          <a:xfrm>
            <a:off x="2160104" y="3686595"/>
            <a:ext cx="9581321" cy="2677656"/>
          </a:xfrm>
          <a:prstGeom prst="rect">
            <a:avLst/>
          </a:prstGeom>
        </p:spPr>
        <p:txBody>
          <a:bodyPr wrap="square">
            <a:spAutoFit/>
          </a:bodyPr>
          <a:lstStyle/>
          <a:p>
            <a:pPr lvl="0"/>
            <a:r>
              <a:rPr lang="zh-CN" altLang="en-US" sz="2400" b="1" dirty="0">
                <a:solidFill>
                  <a:prstClr val="black"/>
                </a:solidFill>
              </a:rPr>
              <a:t>       早上好，我叫（</a:t>
            </a:r>
            <a:r>
              <a:rPr lang="en-US" altLang="zh-CN" sz="2400" b="1" dirty="0">
                <a:solidFill>
                  <a:prstClr val="black"/>
                </a:solidFill>
              </a:rPr>
              <a:t>Eric Li</a:t>
            </a:r>
            <a:r>
              <a:rPr lang="zh-CN" altLang="en-US" sz="2400" b="1" dirty="0">
                <a:solidFill>
                  <a:prstClr val="black"/>
                </a:solidFill>
              </a:rPr>
              <a:t>）李世默，我出生在这里（图示：高楼大厦林立，街道上星光灿烂的上海），喔，不，不是这里，是这里，我出生在“文化大革命”高潮时的上海（图示：文革期间红卫兵游行的场面）。外婆后来告诉我，她当时抱着襁褓之中啼哭不止的我，心惊胆战地听着“武斗”的枪声。</a:t>
            </a:r>
          </a:p>
          <a:p>
            <a:pPr lvl="0"/>
            <a:r>
              <a:rPr lang="zh-CN" altLang="en-US" sz="2400" b="1" dirty="0">
                <a:solidFill>
                  <a:prstClr val="black"/>
                </a:solidFill>
              </a:rPr>
              <a:t>      在我少年时，我被灌输了一个关于人类社会发展规律的大故事，这个“元叙事”是这样说的：</a:t>
            </a:r>
            <a:endParaRPr lang="en-US" altLang="zh-CN" sz="2400" b="1" dirty="0">
              <a:solidFill>
                <a:prstClr val="black"/>
              </a:solidFill>
            </a:endParaRPr>
          </a:p>
        </p:txBody>
      </p:sp>
      <p:sp>
        <p:nvSpPr>
          <p:cNvPr id="4" name="矩形 3">
            <a:extLst>
              <a:ext uri="{FF2B5EF4-FFF2-40B4-BE49-F238E27FC236}">
                <a16:creationId xmlns:a16="http://schemas.microsoft.com/office/drawing/2014/main" id="{0B0E2153-BB92-45F0-8162-8C39930A04C9}"/>
              </a:ext>
            </a:extLst>
          </p:cNvPr>
          <p:cNvSpPr/>
          <p:nvPr/>
        </p:nvSpPr>
        <p:spPr>
          <a:xfrm>
            <a:off x="7133565" y="1969860"/>
            <a:ext cx="1603324" cy="461665"/>
          </a:xfrm>
          <a:prstGeom prst="rect">
            <a:avLst/>
          </a:prstGeom>
        </p:spPr>
        <p:txBody>
          <a:bodyPr wrap="none">
            <a:spAutoFit/>
          </a:bodyPr>
          <a:lstStyle/>
          <a:p>
            <a:r>
              <a:rPr lang="en-US" altLang="zh-CN" sz="2400" b="1" dirty="0">
                <a:solidFill>
                  <a:srgbClr val="508468"/>
                </a:solidFill>
              </a:rPr>
              <a:t>along with </a:t>
            </a:r>
            <a:endParaRPr lang="zh-CN" altLang="en-US" dirty="0">
              <a:solidFill>
                <a:srgbClr val="508468"/>
              </a:solidFill>
            </a:endParaRPr>
          </a:p>
        </p:txBody>
      </p:sp>
      <p:sp>
        <p:nvSpPr>
          <p:cNvPr id="5" name="矩形 4">
            <a:extLst>
              <a:ext uri="{FF2B5EF4-FFF2-40B4-BE49-F238E27FC236}">
                <a16:creationId xmlns:a16="http://schemas.microsoft.com/office/drawing/2014/main" id="{EB2FB08E-BC2F-4B20-AAA0-5279F1E9A1E4}"/>
              </a:ext>
            </a:extLst>
          </p:cNvPr>
          <p:cNvSpPr/>
          <p:nvPr/>
        </p:nvSpPr>
        <p:spPr>
          <a:xfrm>
            <a:off x="6950765" y="2339191"/>
            <a:ext cx="713978" cy="461665"/>
          </a:xfrm>
          <a:prstGeom prst="rect">
            <a:avLst/>
          </a:prstGeom>
        </p:spPr>
        <p:txBody>
          <a:bodyPr wrap="none">
            <a:spAutoFit/>
          </a:bodyPr>
          <a:lstStyle/>
          <a:p>
            <a:r>
              <a:rPr lang="en-US" altLang="zh-CN" sz="2400" b="1" dirty="0">
                <a:solidFill>
                  <a:srgbClr val="508468"/>
                </a:solidFill>
              </a:rPr>
              <a:t>that</a:t>
            </a:r>
            <a:endParaRPr lang="zh-CN" altLang="en-US" dirty="0">
              <a:solidFill>
                <a:srgbClr val="508468"/>
              </a:solidFill>
            </a:endParaRPr>
          </a:p>
        </p:txBody>
      </p:sp>
      <p:sp>
        <p:nvSpPr>
          <p:cNvPr id="8" name="矩形 7">
            <a:extLst>
              <a:ext uri="{FF2B5EF4-FFF2-40B4-BE49-F238E27FC236}">
                <a16:creationId xmlns:a16="http://schemas.microsoft.com/office/drawing/2014/main" id="{E145229E-F490-420F-A922-77B5CA901C9B}"/>
              </a:ext>
            </a:extLst>
          </p:cNvPr>
          <p:cNvSpPr/>
          <p:nvPr/>
        </p:nvSpPr>
        <p:spPr>
          <a:xfrm>
            <a:off x="4233225" y="2687186"/>
            <a:ext cx="836576" cy="461665"/>
          </a:xfrm>
          <a:prstGeom prst="rect">
            <a:avLst/>
          </a:prstGeom>
        </p:spPr>
        <p:txBody>
          <a:bodyPr wrap="none">
            <a:spAutoFit/>
          </a:bodyPr>
          <a:lstStyle/>
          <a:p>
            <a:r>
              <a:rPr lang="en-US" altLang="zh-CN" sz="2400" b="1" dirty="0">
                <a:solidFill>
                  <a:srgbClr val="508468"/>
                </a:solidFill>
              </a:rPr>
              <a:t>went</a:t>
            </a:r>
            <a:endParaRPr lang="zh-CN" altLang="en-US" dirty="0">
              <a:solidFill>
                <a:srgbClr val="50846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118847" y="1077380"/>
            <a:ext cx="11863977" cy="2308324"/>
          </a:xfrm>
          <a:prstGeom prst="rect">
            <a:avLst/>
          </a:prstGeom>
        </p:spPr>
        <p:txBody>
          <a:bodyPr wrap="square">
            <a:spAutoFit/>
          </a:bodyPr>
          <a:lstStyle/>
          <a:p>
            <a:r>
              <a:rPr lang="en-US" altLang="zh-CN" sz="2400" b="1" dirty="0"/>
              <a:t>     Let us draw to a close this era of meta-narratives. Communism and democracy may both be laudable ideals. But the era of their dogmatic universalism is over. Let us stop telling people, and our children, there is only one way to govern ourselves and a singular future towards which all societies must evolve. It is wrong, it is irresponsible, and worst of all, it is boring. Let universality</a:t>
            </a:r>
            <a:r>
              <a:rPr lang="en-US" altLang="zh-CN" sz="2400" b="1" u="sng" dirty="0"/>
              <a:t>                              </a:t>
            </a:r>
            <a:r>
              <a:rPr lang="en-US" altLang="zh-CN" sz="2400" b="1" dirty="0"/>
              <a:t> plurality. Perhaps, a more interesting age is upon us. Are we brave enough to welcome it?</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1695521" y="3437542"/>
            <a:ext cx="10059158" cy="1938992"/>
          </a:xfrm>
          <a:prstGeom prst="rect">
            <a:avLst/>
          </a:prstGeom>
        </p:spPr>
        <p:txBody>
          <a:bodyPr wrap="square">
            <a:spAutoFit/>
          </a:bodyPr>
          <a:lstStyle/>
          <a:p>
            <a:r>
              <a:rPr lang="zh-CN" altLang="en-US" sz="2400" b="1" dirty="0">
                <a:solidFill>
                  <a:prstClr val="black"/>
                </a:solidFill>
              </a:rPr>
              <a:t>      让我们为“元叙事”的时代画个句号吧。共产主义和民主可能都是人类最美好的追求，但它们普世化的教条时代已经过去。我们的下一代，不需要被灌输说，世界上只有一种政治模式，所有社会都只有一种归宿。这是错误的，不负责任的，也是乏味的。多元化正在取代普世化。一个更精彩的时代正缓缓拉开帷幕，我们有没有勇气拥抱它呢？</a:t>
            </a:r>
          </a:p>
        </p:txBody>
      </p:sp>
      <p:sp>
        <p:nvSpPr>
          <p:cNvPr id="2" name="矩形 1">
            <a:extLst>
              <a:ext uri="{FF2B5EF4-FFF2-40B4-BE49-F238E27FC236}">
                <a16:creationId xmlns:a16="http://schemas.microsoft.com/office/drawing/2014/main" id="{C05F488B-9C16-4127-A9A5-300EF6959426}"/>
              </a:ext>
            </a:extLst>
          </p:cNvPr>
          <p:cNvSpPr/>
          <p:nvPr/>
        </p:nvSpPr>
        <p:spPr>
          <a:xfrm>
            <a:off x="1828800" y="5428145"/>
            <a:ext cx="6096000" cy="1200329"/>
          </a:xfrm>
          <a:prstGeom prst="rect">
            <a:avLst/>
          </a:prstGeom>
          <a:ln>
            <a:solidFill>
              <a:srgbClr val="92D050"/>
            </a:solidFill>
          </a:ln>
        </p:spPr>
        <p:txBody>
          <a:bodyPr>
            <a:spAutoFit/>
          </a:bodyPr>
          <a:lstStyle/>
          <a:p>
            <a:r>
              <a:rPr lang="en-US" altLang="zh-CN" b="1" dirty="0"/>
              <a:t>draw to a close v. </a:t>
            </a:r>
            <a:r>
              <a:rPr lang="zh-CN" altLang="en-US" b="1" dirty="0"/>
              <a:t>渐近结束；告终</a:t>
            </a:r>
            <a:endParaRPr lang="en-US" altLang="zh-CN" b="1" dirty="0"/>
          </a:p>
          <a:p>
            <a:r>
              <a:rPr lang="en-US" altLang="zh-CN" b="1" dirty="0"/>
              <a:t>laudable </a:t>
            </a:r>
            <a:r>
              <a:rPr lang="zh-CN" altLang="en-US" b="1" dirty="0"/>
              <a:t> </a:t>
            </a:r>
            <a:r>
              <a:rPr lang="en-US" altLang="zh-CN" b="1" dirty="0"/>
              <a:t>/'</a:t>
            </a:r>
            <a:r>
              <a:rPr lang="en-US" altLang="zh-CN" b="1" dirty="0" err="1"/>
              <a:t>lɔːdəbəl</a:t>
            </a:r>
            <a:r>
              <a:rPr lang="en-US" altLang="zh-CN" b="1" dirty="0"/>
              <a:t>/ adj. </a:t>
            </a:r>
            <a:r>
              <a:rPr lang="zh-CN" altLang="en-US" b="1" dirty="0"/>
              <a:t>值得赞赏的</a:t>
            </a:r>
            <a:endParaRPr lang="en-US" altLang="zh-CN" b="1" dirty="0"/>
          </a:p>
          <a:p>
            <a:r>
              <a:rPr lang="en-US" altLang="zh-CN" b="1" dirty="0"/>
              <a:t>dogmatic </a:t>
            </a:r>
            <a:r>
              <a:rPr lang="zh-CN" altLang="en-US" b="1" dirty="0"/>
              <a:t> </a:t>
            </a:r>
            <a:r>
              <a:rPr lang="en-US" altLang="zh-CN" b="1" dirty="0"/>
              <a:t>/</a:t>
            </a:r>
            <a:r>
              <a:rPr lang="en-US" altLang="zh-CN" b="1" dirty="0" err="1"/>
              <a:t>dɒg'mætɪk</a:t>
            </a:r>
            <a:r>
              <a:rPr lang="en-US" altLang="zh-CN" b="1" dirty="0"/>
              <a:t>/ adj. </a:t>
            </a:r>
            <a:r>
              <a:rPr lang="zh-CN" altLang="en-US" b="1" dirty="0"/>
              <a:t>教条的；武断的</a:t>
            </a:r>
            <a:endParaRPr lang="en-US" altLang="zh-CN" b="1" dirty="0"/>
          </a:p>
          <a:p>
            <a:r>
              <a:rPr lang="en-US" altLang="zh-CN" b="1" dirty="0"/>
              <a:t>evolve </a:t>
            </a:r>
            <a:r>
              <a:rPr lang="zh-CN" altLang="en-US" b="1" dirty="0"/>
              <a:t> </a:t>
            </a:r>
            <a:r>
              <a:rPr lang="en-US" altLang="zh-CN" b="1" dirty="0"/>
              <a:t>/</a:t>
            </a:r>
            <a:r>
              <a:rPr lang="en-US" altLang="zh-CN" b="1" dirty="0" err="1"/>
              <a:t>ɪ'vɒlv</a:t>
            </a:r>
            <a:r>
              <a:rPr lang="en-US" altLang="zh-CN" b="1" dirty="0"/>
              <a:t>/ v. </a:t>
            </a:r>
            <a:r>
              <a:rPr lang="zh-CN" altLang="en-US" b="1" dirty="0"/>
              <a:t>发展；进化；逐步形成</a:t>
            </a:r>
          </a:p>
        </p:txBody>
      </p:sp>
      <p:sp>
        <p:nvSpPr>
          <p:cNvPr id="5" name="矩形 4">
            <a:extLst>
              <a:ext uri="{FF2B5EF4-FFF2-40B4-BE49-F238E27FC236}">
                <a16:creationId xmlns:a16="http://schemas.microsoft.com/office/drawing/2014/main" id="{EA7E8A01-1F9F-4131-94C5-DBEC74DE8B3B}"/>
              </a:ext>
            </a:extLst>
          </p:cNvPr>
          <p:cNvSpPr/>
          <p:nvPr/>
        </p:nvSpPr>
        <p:spPr>
          <a:xfrm>
            <a:off x="3306670" y="2562064"/>
            <a:ext cx="1974067" cy="461665"/>
          </a:xfrm>
          <a:prstGeom prst="rect">
            <a:avLst/>
          </a:prstGeom>
        </p:spPr>
        <p:txBody>
          <a:bodyPr wrap="none">
            <a:spAutoFit/>
          </a:bodyPr>
          <a:lstStyle/>
          <a:p>
            <a:r>
              <a:rPr lang="en-US" altLang="zh-CN" sz="2400" b="1" dirty="0">
                <a:solidFill>
                  <a:srgbClr val="508468"/>
                </a:solidFill>
              </a:rPr>
              <a:t>make way for </a:t>
            </a:r>
            <a:endParaRPr lang="zh-CN" altLang="en-US" dirty="0">
              <a:solidFill>
                <a:srgbClr val="508468"/>
              </a:solidFill>
            </a:endParaRPr>
          </a:p>
        </p:txBody>
      </p:sp>
    </p:spTree>
    <p:extLst>
      <p:ext uri="{BB962C8B-B14F-4D97-AF65-F5344CB8AC3E}">
        <p14:creationId xmlns:p14="http://schemas.microsoft.com/office/powerpoint/2010/main" val="215060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95550" cy="1695450"/>
          </a:xfrm>
          <a:prstGeom prst="rect">
            <a:avLst/>
          </a:prstGeom>
        </p:spPr>
      </p:pic>
      <p:sp>
        <p:nvSpPr>
          <p:cNvPr id="4" name="文本框 3"/>
          <p:cNvSpPr txBox="1"/>
          <p:nvPr/>
        </p:nvSpPr>
        <p:spPr>
          <a:xfrm>
            <a:off x="4468246" y="3044824"/>
            <a:ext cx="6014224" cy="1015663"/>
          </a:xfrm>
          <a:prstGeom prst="rect">
            <a:avLst/>
          </a:prstGeom>
          <a:noFill/>
        </p:spPr>
        <p:txBody>
          <a:bodyPr wrap="square" rtlCol="0">
            <a:spAutoFit/>
          </a:bodyPr>
          <a:lstStyle/>
          <a:p>
            <a:r>
              <a:rPr lang="en-US" altLang="zh-CN" sz="6000" b="1" dirty="0">
                <a:solidFill>
                  <a:srgbClr val="1D4B1C"/>
                </a:solidFill>
                <a:latin typeface="Comic Sans MS" panose="030F0702030302020204" charset="0"/>
                <a:cs typeface="Comic Sans MS" panose="030F0702030302020204" charset="0"/>
              </a:rPr>
              <a:t>Thank you!</a:t>
            </a:r>
          </a:p>
        </p:txBody>
      </p:sp>
      <p:sp>
        <p:nvSpPr>
          <p:cNvPr id="8" name="空心弧 7">
            <a:extLst>
              <a:ext uri="{FF2B5EF4-FFF2-40B4-BE49-F238E27FC236}">
                <a16:creationId xmlns:a16="http://schemas.microsoft.com/office/drawing/2014/main" id="{7AB8BCB9-29AB-42D5-AA16-7EAF4F74D975}"/>
              </a:ext>
            </a:extLst>
          </p:cNvPr>
          <p:cNvSpPr/>
          <p:nvPr/>
        </p:nvSpPr>
        <p:spPr>
          <a:xfrm>
            <a:off x="3220279" y="2413337"/>
            <a:ext cx="1987504" cy="2250260"/>
          </a:xfrm>
          <a:prstGeom prst="blockArc">
            <a:avLst>
              <a:gd name="adj1" fmla="val 3152173"/>
              <a:gd name="adj2" fmla="val 20497754"/>
              <a:gd name="adj3" fmla="val 2552"/>
            </a:avLst>
          </a:prstGeom>
          <a:solidFill>
            <a:schemeClr val="accent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319559" y="1074280"/>
            <a:ext cx="11707209" cy="1200329"/>
          </a:xfrm>
          <a:prstGeom prst="rect">
            <a:avLst/>
          </a:prstGeom>
        </p:spPr>
        <p:txBody>
          <a:bodyPr wrap="square">
            <a:spAutoFit/>
          </a:bodyPr>
          <a:lstStyle/>
          <a:p>
            <a:r>
              <a:rPr lang="en-US" altLang="zh-CN" sz="2400" b="1" dirty="0"/>
              <a:t>     All human societies develop in linear progression, </a:t>
            </a:r>
            <a:r>
              <a:rPr lang="en-US" altLang="zh-CN" sz="2400" b="1" u="sng" dirty="0"/>
              <a:t>                                </a:t>
            </a:r>
            <a:r>
              <a:rPr lang="en-US" altLang="zh-CN" sz="2400" b="1" dirty="0"/>
              <a:t> primitive society, </a:t>
            </a:r>
          </a:p>
          <a:p>
            <a:r>
              <a:rPr lang="en-US" altLang="zh-CN" sz="2400" b="1" u="sng" dirty="0"/>
              <a:t>                              </a:t>
            </a:r>
            <a:r>
              <a:rPr lang="en-US" altLang="zh-CN" sz="2400" b="1" dirty="0"/>
              <a:t> slave society, feudalism, capitalism, socialism, and finally, (guess where we end up?) Communism! </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511624" y="2537242"/>
            <a:ext cx="11168752" cy="1200329"/>
          </a:xfrm>
          <a:prstGeom prst="rect">
            <a:avLst/>
          </a:prstGeom>
        </p:spPr>
        <p:txBody>
          <a:bodyPr wrap="square">
            <a:spAutoFit/>
          </a:bodyPr>
          <a:lstStyle/>
          <a:p>
            <a:r>
              <a:rPr lang="zh-CN" altLang="en-US" sz="2400" b="1" dirty="0">
                <a:solidFill>
                  <a:prstClr val="black"/>
                </a:solidFill>
              </a:rPr>
              <a:t>       所有的人类社会都遵循一个线性的目标明确的发展规律，即从原始社会开始，经由奴隶社会、封建社会、资本主义社会、社会主义社会，直到最终过渡（猜猜这个终点？）共产主义社会！</a:t>
            </a:r>
            <a:endParaRPr lang="zh-CN" altLang="en-US" dirty="0"/>
          </a:p>
        </p:txBody>
      </p:sp>
      <p:sp>
        <p:nvSpPr>
          <p:cNvPr id="2" name="矩形 1">
            <a:extLst>
              <a:ext uri="{FF2B5EF4-FFF2-40B4-BE49-F238E27FC236}">
                <a16:creationId xmlns:a16="http://schemas.microsoft.com/office/drawing/2014/main" id="{55EFDA4F-B470-463B-8F74-78E8D5843E4D}"/>
              </a:ext>
            </a:extLst>
          </p:cNvPr>
          <p:cNvSpPr/>
          <p:nvPr/>
        </p:nvSpPr>
        <p:spPr>
          <a:xfrm>
            <a:off x="7133565" y="1031129"/>
            <a:ext cx="2157963" cy="461665"/>
          </a:xfrm>
          <a:prstGeom prst="rect">
            <a:avLst/>
          </a:prstGeom>
        </p:spPr>
        <p:txBody>
          <a:bodyPr wrap="none">
            <a:spAutoFit/>
          </a:bodyPr>
          <a:lstStyle/>
          <a:p>
            <a:r>
              <a:rPr lang="en-US" altLang="zh-CN" sz="2400" b="1" dirty="0">
                <a:solidFill>
                  <a:srgbClr val="508468"/>
                </a:solidFill>
              </a:rPr>
              <a:t>beginning with </a:t>
            </a:r>
            <a:endParaRPr lang="zh-CN" altLang="en-US" dirty="0">
              <a:solidFill>
                <a:srgbClr val="508468"/>
              </a:solidFill>
            </a:endParaRPr>
          </a:p>
        </p:txBody>
      </p:sp>
      <p:sp>
        <p:nvSpPr>
          <p:cNvPr id="5" name="矩形 4">
            <a:extLst>
              <a:ext uri="{FF2B5EF4-FFF2-40B4-BE49-F238E27FC236}">
                <a16:creationId xmlns:a16="http://schemas.microsoft.com/office/drawing/2014/main" id="{83C4F9E2-B94D-4412-B670-220E8B99E601}"/>
              </a:ext>
            </a:extLst>
          </p:cNvPr>
          <p:cNvSpPr/>
          <p:nvPr/>
        </p:nvSpPr>
        <p:spPr>
          <a:xfrm>
            <a:off x="511624" y="1439685"/>
            <a:ext cx="2035750" cy="461665"/>
          </a:xfrm>
          <a:prstGeom prst="rect">
            <a:avLst/>
          </a:prstGeom>
        </p:spPr>
        <p:txBody>
          <a:bodyPr wrap="none">
            <a:spAutoFit/>
          </a:bodyPr>
          <a:lstStyle/>
          <a:p>
            <a:r>
              <a:rPr lang="en-US" altLang="zh-CN" sz="2400" b="1" dirty="0">
                <a:solidFill>
                  <a:srgbClr val="508468"/>
                </a:solidFill>
              </a:rPr>
              <a:t>going through </a:t>
            </a:r>
            <a:endParaRPr lang="zh-CN" altLang="en-US" dirty="0">
              <a:solidFill>
                <a:srgbClr val="508468"/>
              </a:solidFill>
            </a:endParaRPr>
          </a:p>
        </p:txBody>
      </p:sp>
      <p:sp>
        <p:nvSpPr>
          <p:cNvPr id="8" name="矩形 7">
            <a:extLst>
              <a:ext uri="{FF2B5EF4-FFF2-40B4-BE49-F238E27FC236}">
                <a16:creationId xmlns:a16="http://schemas.microsoft.com/office/drawing/2014/main" id="{7FD3A0B8-EE68-4368-A96C-4D38C42A6DA9}"/>
              </a:ext>
            </a:extLst>
          </p:cNvPr>
          <p:cNvSpPr/>
          <p:nvPr/>
        </p:nvSpPr>
        <p:spPr>
          <a:xfrm>
            <a:off x="1732233" y="5226706"/>
            <a:ext cx="6096000" cy="1200329"/>
          </a:xfrm>
          <a:prstGeom prst="rect">
            <a:avLst/>
          </a:prstGeom>
          <a:ln>
            <a:solidFill>
              <a:srgbClr val="92D050"/>
            </a:solidFill>
          </a:ln>
        </p:spPr>
        <p:txBody>
          <a:bodyPr>
            <a:spAutoFit/>
          </a:bodyPr>
          <a:lstStyle/>
          <a:p>
            <a:r>
              <a:rPr lang="en-US" altLang="zh-CN" b="1" dirty="0"/>
              <a:t>linear </a:t>
            </a:r>
            <a:r>
              <a:rPr lang="zh-CN" altLang="en-US" b="1" dirty="0"/>
              <a:t> </a:t>
            </a:r>
            <a:r>
              <a:rPr lang="en-US" altLang="zh-CN" b="1" dirty="0"/>
              <a:t>/'</a:t>
            </a:r>
            <a:r>
              <a:rPr lang="en-US" altLang="zh-CN" b="1" dirty="0" err="1"/>
              <a:t>lɪnɪə</a:t>
            </a:r>
            <a:r>
              <a:rPr lang="en-US" altLang="zh-CN" b="1" dirty="0"/>
              <a:t>/adj. </a:t>
            </a:r>
            <a:r>
              <a:rPr lang="zh-CN" altLang="en-US" b="1" dirty="0"/>
              <a:t>线的，线型的；直线的</a:t>
            </a:r>
            <a:endParaRPr lang="en-US" altLang="zh-CN" b="1" dirty="0"/>
          </a:p>
          <a:p>
            <a:r>
              <a:rPr lang="en-US" altLang="zh-CN" b="1" dirty="0"/>
              <a:t>primitive </a:t>
            </a:r>
            <a:r>
              <a:rPr lang="zh-CN" altLang="en-US" b="1" dirty="0"/>
              <a:t> </a:t>
            </a:r>
            <a:r>
              <a:rPr lang="en-US" altLang="zh-CN" b="1" dirty="0"/>
              <a:t>/'</a:t>
            </a:r>
            <a:r>
              <a:rPr lang="en-US" altLang="zh-CN" b="1" dirty="0" err="1"/>
              <a:t>prɪmɪtɪv</a:t>
            </a:r>
            <a:r>
              <a:rPr lang="en-US" altLang="zh-CN" b="1" dirty="0"/>
              <a:t>/adj. </a:t>
            </a:r>
            <a:r>
              <a:rPr lang="zh-CN" altLang="en-US" b="1" dirty="0"/>
              <a:t>原始的，远古的；简单的，粗糙的</a:t>
            </a:r>
            <a:endParaRPr lang="en-US" altLang="zh-CN" b="1" dirty="0"/>
          </a:p>
          <a:p>
            <a:r>
              <a:rPr lang="en-US" altLang="zh-CN" b="1" dirty="0"/>
              <a:t>feudalism </a:t>
            </a:r>
            <a:r>
              <a:rPr lang="zh-CN" altLang="en-US" b="1" dirty="0"/>
              <a:t> </a:t>
            </a:r>
            <a:r>
              <a:rPr lang="en-US" altLang="zh-CN" b="1" dirty="0"/>
              <a:t>/'</a:t>
            </a:r>
            <a:r>
              <a:rPr lang="en-US" altLang="zh-CN" b="1" dirty="0" err="1"/>
              <a:t>fjuːdəlɪz</a:t>
            </a:r>
            <a:r>
              <a:rPr lang="en-US" altLang="zh-CN" b="1" dirty="0"/>
              <a:t>(ə)m/ n. </a:t>
            </a:r>
            <a:r>
              <a:rPr lang="zh-CN" altLang="en-US" b="1" dirty="0"/>
              <a:t>封建主义；封建制度</a:t>
            </a:r>
            <a:endParaRPr lang="en-US" altLang="zh-CN" b="1" dirty="0"/>
          </a:p>
          <a:p>
            <a:r>
              <a:rPr lang="en-US" altLang="zh-CN" b="1" dirty="0"/>
              <a:t>capitalism </a:t>
            </a:r>
            <a:r>
              <a:rPr lang="zh-CN" altLang="en-US" b="1" dirty="0"/>
              <a:t> </a:t>
            </a:r>
            <a:r>
              <a:rPr lang="en-US" altLang="zh-CN" b="1" dirty="0"/>
              <a:t>/'</a:t>
            </a:r>
            <a:r>
              <a:rPr lang="en-US" altLang="zh-CN" b="1" dirty="0" err="1"/>
              <a:t>kæpɪtəlɪzəm</a:t>
            </a:r>
            <a:r>
              <a:rPr lang="en-US" altLang="zh-CN" b="1" dirty="0"/>
              <a:t>/ n. </a:t>
            </a:r>
            <a:r>
              <a:rPr lang="zh-CN" altLang="en-US" b="1" dirty="0"/>
              <a:t>资本主义</a:t>
            </a:r>
          </a:p>
        </p:txBody>
      </p:sp>
    </p:spTree>
    <p:extLst>
      <p:ext uri="{BB962C8B-B14F-4D97-AF65-F5344CB8AC3E}">
        <p14:creationId xmlns:p14="http://schemas.microsoft.com/office/powerpoint/2010/main" val="181333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319559" y="1074280"/>
            <a:ext cx="11707209" cy="1938992"/>
          </a:xfrm>
          <a:prstGeom prst="rect">
            <a:avLst/>
          </a:prstGeom>
        </p:spPr>
        <p:txBody>
          <a:bodyPr wrap="square">
            <a:spAutoFit/>
          </a:bodyPr>
          <a:lstStyle/>
          <a:p>
            <a:r>
              <a:rPr lang="en-US" altLang="zh-CN" sz="2400" b="1" dirty="0"/>
              <a:t>     Sooner or later, all of humanity, </a:t>
            </a:r>
            <a:r>
              <a:rPr lang="en-US" altLang="zh-CN" sz="2400" b="1" u="sng" dirty="0"/>
              <a:t>                                 </a:t>
            </a:r>
            <a:r>
              <a:rPr lang="en-US" altLang="zh-CN" sz="2400" b="1" dirty="0"/>
              <a:t> nationality, culture, language, will reach that final </a:t>
            </a:r>
            <a:r>
              <a:rPr lang="en-US" altLang="zh-CN" sz="2400" b="1" u="sng" dirty="0"/>
              <a:t>                    </a:t>
            </a:r>
            <a:r>
              <a:rPr lang="en-US" altLang="zh-CN" sz="2400" b="1" dirty="0"/>
              <a:t> of political and social development. The entire world’s peoples will be unified in this paradise on earth and live happily ever after. But, before we get there, we are engaged in a struggle between </a:t>
            </a:r>
            <a:r>
              <a:rPr lang="en-US" altLang="zh-CN" sz="2400" b="1" u="sng" dirty="0"/>
              <a:t>                                 </a:t>
            </a:r>
            <a:r>
              <a:rPr lang="en-US" altLang="zh-CN" sz="2400" b="1" dirty="0"/>
              <a:t> : the good of socialism and the evil of capitalism. And the good shall triumph!</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384501" y="3013272"/>
            <a:ext cx="11370177" cy="1938992"/>
          </a:xfrm>
          <a:prstGeom prst="rect">
            <a:avLst/>
          </a:prstGeom>
        </p:spPr>
        <p:txBody>
          <a:bodyPr wrap="square">
            <a:spAutoFit/>
          </a:bodyPr>
          <a:lstStyle/>
          <a:p>
            <a:r>
              <a:rPr lang="zh-CN" altLang="en-US" sz="2400" b="1" dirty="0">
                <a:solidFill>
                  <a:prstClr val="black"/>
                </a:solidFill>
              </a:rPr>
              <a:t>      共产主义社会是人类政治、社会发展的最高阶段，所有的人类社会，不管民族、文化、语言有何异同，或早或晚都将演绎到这一阶段。人类社会从此大同，彼此相亲相爱，永远过着幸福的生活</a:t>
            </a:r>
            <a:r>
              <a:rPr lang="en-US" altLang="zh-CN" sz="2400" b="1" dirty="0">
                <a:solidFill>
                  <a:prstClr val="black"/>
                </a:solidFill>
              </a:rPr>
              <a:t>——</a:t>
            </a:r>
            <a:r>
              <a:rPr lang="zh-CN" altLang="en-US" sz="2400" b="1" dirty="0">
                <a:solidFill>
                  <a:prstClr val="black"/>
                </a:solidFill>
              </a:rPr>
              <a:t>人间天堂。但在实现这样目标之前，我们必须投身于正义与邪恶的斗争，即正义的社会主义与邪恶的资本主义之间的斗争，正义终将胜利！</a:t>
            </a:r>
            <a:endParaRPr lang="zh-CN" altLang="en-US" dirty="0"/>
          </a:p>
        </p:txBody>
      </p:sp>
      <p:sp>
        <p:nvSpPr>
          <p:cNvPr id="2" name="矩形 1">
            <a:extLst>
              <a:ext uri="{FF2B5EF4-FFF2-40B4-BE49-F238E27FC236}">
                <a16:creationId xmlns:a16="http://schemas.microsoft.com/office/drawing/2014/main" id="{84BDFB4E-DFF6-40FA-B1B6-82B21E256B72}"/>
              </a:ext>
            </a:extLst>
          </p:cNvPr>
          <p:cNvSpPr/>
          <p:nvPr/>
        </p:nvSpPr>
        <p:spPr>
          <a:xfrm>
            <a:off x="5033042" y="1074280"/>
            <a:ext cx="1887376" cy="461665"/>
          </a:xfrm>
          <a:prstGeom prst="rect">
            <a:avLst/>
          </a:prstGeom>
        </p:spPr>
        <p:txBody>
          <a:bodyPr wrap="none">
            <a:spAutoFit/>
          </a:bodyPr>
          <a:lstStyle/>
          <a:p>
            <a:r>
              <a:rPr lang="en-US" altLang="zh-CN" sz="2400" b="1" dirty="0">
                <a:solidFill>
                  <a:srgbClr val="508468"/>
                </a:solidFill>
              </a:rPr>
              <a:t>regardless of </a:t>
            </a:r>
            <a:endParaRPr lang="zh-CN" altLang="en-US" dirty="0">
              <a:solidFill>
                <a:srgbClr val="508468"/>
              </a:solidFill>
            </a:endParaRPr>
          </a:p>
        </p:txBody>
      </p:sp>
      <p:sp>
        <p:nvSpPr>
          <p:cNvPr id="5" name="矩形 4">
            <a:extLst>
              <a:ext uri="{FF2B5EF4-FFF2-40B4-BE49-F238E27FC236}">
                <a16:creationId xmlns:a16="http://schemas.microsoft.com/office/drawing/2014/main" id="{EB914187-0616-4A43-9DAC-9A3E618A8117}"/>
              </a:ext>
            </a:extLst>
          </p:cNvPr>
          <p:cNvSpPr/>
          <p:nvPr/>
        </p:nvSpPr>
        <p:spPr>
          <a:xfrm>
            <a:off x="5467251" y="2172052"/>
            <a:ext cx="1893788" cy="461665"/>
          </a:xfrm>
          <a:prstGeom prst="rect">
            <a:avLst/>
          </a:prstGeom>
        </p:spPr>
        <p:txBody>
          <a:bodyPr wrap="none">
            <a:spAutoFit/>
          </a:bodyPr>
          <a:lstStyle/>
          <a:p>
            <a:r>
              <a:rPr lang="en-US" altLang="zh-CN" sz="2400" b="1" dirty="0">
                <a:solidFill>
                  <a:srgbClr val="508468"/>
                </a:solidFill>
              </a:rPr>
              <a:t>good and evil</a:t>
            </a:r>
            <a:endParaRPr lang="zh-CN" altLang="en-US" dirty="0">
              <a:solidFill>
                <a:srgbClr val="508468"/>
              </a:solidFill>
            </a:endParaRPr>
          </a:p>
        </p:txBody>
      </p:sp>
      <p:sp>
        <p:nvSpPr>
          <p:cNvPr id="8" name="矩形 7">
            <a:extLst>
              <a:ext uri="{FF2B5EF4-FFF2-40B4-BE49-F238E27FC236}">
                <a16:creationId xmlns:a16="http://schemas.microsoft.com/office/drawing/2014/main" id="{89C0A8E1-2D6A-4518-9BE4-18396F8DBD14}"/>
              </a:ext>
            </a:extLst>
          </p:cNvPr>
          <p:cNvSpPr/>
          <p:nvPr/>
        </p:nvSpPr>
        <p:spPr>
          <a:xfrm>
            <a:off x="1537252" y="5599717"/>
            <a:ext cx="6096000" cy="923330"/>
          </a:xfrm>
          <a:prstGeom prst="rect">
            <a:avLst/>
          </a:prstGeom>
          <a:ln>
            <a:solidFill>
              <a:srgbClr val="92D050"/>
            </a:solidFill>
          </a:ln>
        </p:spPr>
        <p:txBody>
          <a:bodyPr>
            <a:spAutoFit/>
          </a:bodyPr>
          <a:lstStyle/>
          <a:p>
            <a:r>
              <a:rPr lang="en-US" altLang="zh-CN" b="1" dirty="0"/>
              <a:t>unify </a:t>
            </a:r>
            <a:r>
              <a:rPr lang="zh-CN" altLang="en-US" b="1" dirty="0"/>
              <a:t> </a:t>
            </a:r>
            <a:r>
              <a:rPr lang="en-US" altLang="zh-CN" b="1" dirty="0"/>
              <a:t>/'</a:t>
            </a:r>
            <a:r>
              <a:rPr lang="en-US" altLang="zh-CN" b="1" dirty="0" err="1"/>
              <a:t>juːnɪfaɪ</a:t>
            </a:r>
            <a:r>
              <a:rPr lang="en-US" altLang="zh-CN" b="1" dirty="0"/>
              <a:t>/  v. </a:t>
            </a:r>
            <a:r>
              <a:rPr lang="zh-CN" altLang="en-US" b="1" dirty="0"/>
              <a:t>整合，联合；统一，使成一体</a:t>
            </a:r>
            <a:endParaRPr lang="en-US" altLang="zh-CN" b="1" dirty="0"/>
          </a:p>
          <a:p>
            <a:r>
              <a:rPr lang="en-US" altLang="zh-CN" b="1" dirty="0"/>
              <a:t>paradise </a:t>
            </a:r>
            <a:r>
              <a:rPr lang="zh-CN" altLang="en-US" b="1" dirty="0"/>
              <a:t> </a:t>
            </a:r>
            <a:r>
              <a:rPr lang="en-US" altLang="zh-CN" b="1" dirty="0"/>
              <a:t>/'</a:t>
            </a:r>
            <a:r>
              <a:rPr lang="en-US" altLang="zh-CN" b="1" dirty="0" err="1"/>
              <a:t>pærədaɪs</a:t>
            </a:r>
            <a:r>
              <a:rPr lang="en-US" altLang="zh-CN" b="1" dirty="0"/>
              <a:t>/ n. </a:t>
            </a:r>
            <a:r>
              <a:rPr lang="zh-CN" altLang="en-US" b="1" dirty="0"/>
              <a:t>天堂</a:t>
            </a:r>
            <a:r>
              <a:rPr lang="en-US" altLang="zh-CN" b="1" dirty="0"/>
              <a:t>, </a:t>
            </a:r>
            <a:r>
              <a:rPr lang="zh-CN" altLang="en-US" b="1" dirty="0"/>
              <a:t>福地</a:t>
            </a:r>
            <a:endParaRPr lang="en-US" altLang="zh-CN" b="1" dirty="0"/>
          </a:p>
          <a:p>
            <a:r>
              <a:rPr lang="en-US" altLang="zh-CN" b="1" dirty="0"/>
              <a:t>triumph /‘</a:t>
            </a:r>
            <a:r>
              <a:rPr lang="en-US" altLang="zh-CN" b="1" dirty="0" err="1"/>
              <a:t>traɪʌmf</a:t>
            </a:r>
            <a:r>
              <a:rPr lang="en-US" altLang="zh-CN" b="1" dirty="0"/>
              <a:t>/ n. </a:t>
            </a:r>
            <a:r>
              <a:rPr lang="zh-CN" altLang="en-US" b="1" dirty="0"/>
              <a:t>胜利，凯旋 </a:t>
            </a:r>
            <a:r>
              <a:rPr lang="en-US" altLang="zh-CN" b="1" dirty="0"/>
              <a:t>vi. </a:t>
            </a:r>
            <a:r>
              <a:rPr lang="zh-CN" altLang="en-US" b="1" dirty="0"/>
              <a:t>获得胜利，成功</a:t>
            </a:r>
            <a:endParaRPr lang="en-US" altLang="zh-CN" b="1" dirty="0"/>
          </a:p>
        </p:txBody>
      </p:sp>
      <p:sp>
        <p:nvSpPr>
          <p:cNvPr id="17" name="矩形 16">
            <a:extLst>
              <a:ext uri="{FF2B5EF4-FFF2-40B4-BE49-F238E27FC236}">
                <a16:creationId xmlns:a16="http://schemas.microsoft.com/office/drawing/2014/main" id="{4001738B-7AB4-4C46-AE20-CF299A00B0A6}"/>
              </a:ext>
            </a:extLst>
          </p:cNvPr>
          <p:cNvSpPr/>
          <p:nvPr/>
        </p:nvSpPr>
        <p:spPr>
          <a:xfrm>
            <a:off x="2663379" y="1428223"/>
            <a:ext cx="928267" cy="461665"/>
          </a:xfrm>
          <a:prstGeom prst="rect">
            <a:avLst/>
          </a:prstGeom>
        </p:spPr>
        <p:txBody>
          <a:bodyPr wrap="none">
            <a:spAutoFit/>
          </a:bodyPr>
          <a:lstStyle/>
          <a:p>
            <a:r>
              <a:rPr lang="en-US" altLang="zh-CN" sz="2400" b="1" dirty="0">
                <a:solidFill>
                  <a:srgbClr val="508468"/>
                </a:solidFill>
              </a:rPr>
              <a:t>stage </a:t>
            </a:r>
            <a:endParaRPr lang="zh-CN" altLang="en-US" dirty="0">
              <a:solidFill>
                <a:srgbClr val="508468"/>
              </a:solidFill>
            </a:endParaRPr>
          </a:p>
        </p:txBody>
      </p:sp>
    </p:spTree>
    <p:extLst>
      <p:ext uri="{BB962C8B-B14F-4D97-AF65-F5344CB8AC3E}">
        <p14:creationId xmlns:p14="http://schemas.microsoft.com/office/powerpoint/2010/main" val="195973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319559" y="1074280"/>
            <a:ext cx="11707209" cy="1569660"/>
          </a:xfrm>
          <a:prstGeom prst="rect">
            <a:avLst/>
          </a:prstGeom>
        </p:spPr>
        <p:txBody>
          <a:bodyPr wrap="square">
            <a:spAutoFit/>
          </a:bodyPr>
          <a:lstStyle/>
          <a:p>
            <a:r>
              <a:rPr lang="en-US" altLang="zh-CN" sz="2400" b="1" dirty="0"/>
              <a:t>     That, of course, was the meta-narrative distilled from the theories of Karl Marx. And the Chinese bought it. We were told that grand story </a:t>
            </a:r>
            <a:r>
              <a:rPr lang="en-US" altLang="zh-CN" sz="2400" b="1" u="sng" dirty="0"/>
              <a:t>                                         </a:t>
            </a:r>
            <a:r>
              <a:rPr lang="en-US" altLang="zh-CN" sz="2400" b="1" dirty="0"/>
              <a:t>. It became part of us and we believed in it. The story was </a:t>
            </a:r>
            <a:r>
              <a:rPr lang="en-US" altLang="zh-CN" sz="2400" b="1" u="sng" dirty="0"/>
              <a:t>                             </a:t>
            </a:r>
            <a:r>
              <a:rPr lang="en-US" altLang="zh-CN" sz="2400" b="1" dirty="0"/>
              <a:t> . A full one-third of the world’s population was living under that meta-narrative. Then, the world changed, </a:t>
            </a:r>
            <a:r>
              <a:rPr lang="en-US" altLang="zh-CN" sz="2400" b="1" u="sng" dirty="0"/>
              <a:t>                    </a:t>
            </a:r>
            <a:r>
              <a:rPr lang="en-US" altLang="zh-CN" sz="2400" b="1" dirty="0"/>
              <a:t>.</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503583" y="2820938"/>
            <a:ext cx="11083897" cy="1569660"/>
          </a:xfrm>
          <a:prstGeom prst="rect">
            <a:avLst/>
          </a:prstGeom>
        </p:spPr>
        <p:txBody>
          <a:bodyPr wrap="square">
            <a:spAutoFit/>
          </a:bodyPr>
          <a:lstStyle/>
          <a:p>
            <a:r>
              <a:rPr lang="zh-CN" altLang="en-US" sz="2400" b="1" dirty="0">
                <a:solidFill>
                  <a:prstClr val="black"/>
                </a:solidFill>
              </a:rPr>
              <a:t>       当然，这就是从马克思主义发展而来的社会发展阶段论，这一“元叙事”在中国影响甚广。我们从小就被反复灌输了这个宏大故事，几乎融化到了血液之中，笃信不疑。这个“元叙事”不仅征服了中国，也影响了全世界。世界上曾经有整整三分之一人在它笼罩之下。然而，忽然一夜之间，苏联崩溃，世界沧桑巨变。</a:t>
            </a:r>
            <a:endParaRPr lang="zh-CN" altLang="en-US" dirty="0"/>
          </a:p>
        </p:txBody>
      </p:sp>
      <p:sp>
        <p:nvSpPr>
          <p:cNvPr id="5" name="矩形 4">
            <a:extLst>
              <a:ext uri="{FF2B5EF4-FFF2-40B4-BE49-F238E27FC236}">
                <a16:creationId xmlns:a16="http://schemas.microsoft.com/office/drawing/2014/main" id="{A1C687DF-88B0-48DB-A4D3-CF626CA9ADB6}"/>
              </a:ext>
            </a:extLst>
          </p:cNvPr>
          <p:cNvSpPr/>
          <p:nvPr/>
        </p:nvSpPr>
        <p:spPr>
          <a:xfrm>
            <a:off x="1726897" y="5658882"/>
            <a:ext cx="6096000" cy="646331"/>
          </a:xfrm>
          <a:prstGeom prst="rect">
            <a:avLst/>
          </a:prstGeom>
          <a:ln>
            <a:solidFill>
              <a:srgbClr val="92D050"/>
            </a:solidFill>
          </a:ln>
        </p:spPr>
        <p:txBody>
          <a:bodyPr>
            <a:spAutoFit/>
          </a:bodyPr>
          <a:lstStyle/>
          <a:p>
            <a:r>
              <a:rPr lang="en-US" altLang="zh-CN" b="1" dirty="0"/>
              <a:t>distill /</a:t>
            </a:r>
            <a:r>
              <a:rPr lang="en-US" altLang="zh-CN" b="1" dirty="0" err="1"/>
              <a:t>dɪs‘tɪl</a:t>
            </a:r>
            <a:r>
              <a:rPr lang="en-US" altLang="zh-CN" b="1" dirty="0"/>
              <a:t>/</a:t>
            </a:r>
            <a:r>
              <a:rPr lang="zh-CN" altLang="en-US" b="1" dirty="0"/>
              <a:t> </a:t>
            </a:r>
            <a:r>
              <a:rPr lang="en-US" altLang="zh-CN" b="1" dirty="0"/>
              <a:t>v. </a:t>
            </a:r>
            <a:r>
              <a:rPr lang="zh-CN" altLang="en-US" b="1" dirty="0"/>
              <a:t>提取；蒸馏；作为精华产生</a:t>
            </a:r>
            <a:endParaRPr lang="en-US" altLang="zh-CN" b="1" dirty="0"/>
          </a:p>
          <a:p>
            <a:r>
              <a:rPr lang="en-US" altLang="zh-CN" b="1" dirty="0"/>
              <a:t>buy (=accept; believe)</a:t>
            </a:r>
            <a:r>
              <a:rPr lang="zh-CN" altLang="en-US" b="1" dirty="0"/>
              <a:t>相信</a:t>
            </a:r>
            <a:endParaRPr lang="en-US" altLang="zh-CN" b="1" dirty="0"/>
          </a:p>
        </p:txBody>
      </p:sp>
      <p:sp>
        <p:nvSpPr>
          <p:cNvPr id="8" name="矩形 7">
            <a:extLst>
              <a:ext uri="{FF2B5EF4-FFF2-40B4-BE49-F238E27FC236}">
                <a16:creationId xmlns:a16="http://schemas.microsoft.com/office/drawing/2014/main" id="{7CBB7B3B-C9BC-4C62-B3E1-7981BDD4F72D}"/>
              </a:ext>
            </a:extLst>
          </p:cNvPr>
          <p:cNvSpPr/>
          <p:nvPr/>
        </p:nvSpPr>
        <p:spPr>
          <a:xfrm>
            <a:off x="6762650" y="1430288"/>
            <a:ext cx="2536335" cy="461665"/>
          </a:xfrm>
          <a:prstGeom prst="rect">
            <a:avLst/>
          </a:prstGeom>
        </p:spPr>
        <p:txBody>
          <a:bodyPr wrap="none">
            <a:spAutoFit/>
          </a:bodyPr>
          <a:lstStyle/>
          <a:p>
            <a:r>
              <a:rPr lang="en-US" altLang="zh-CN" sz="2400" b="1" dirty="0">
                <a:solidFill>
                  <a:srgbClr val="508468"/>
                </a:solidFill>
              </a:rPr>
              <a:t>day in and day out</a:t>
            </a:r>
            <a:endParaRPr lang="zh-CN" altLang="en-US" dirty="0">
              <a:solidFill>
                <a:srgbClr val="508468"/>
              </a:solidFill>
            </a:endParaRPr>
          </a:p>
        </p:txBody>
      </p:sp>
      <p:sp>
        <p:nvSpPr>
          <p:cNvPr id="17" name="矩形 16">
            <a:extLst>
              <a:ext uri="{FF2B5EF4-FFF2-40B4-BE49-F238E27FC236}">
                <a16:creationId xmlns:a16="http://schemas.microsoft.com/office/drawing/2014/main" id="{38943B20-C945-434E-9DC7-0462929A794A}"/>
              </a:ext>
            </a:extLst>
          </p:cNvPr>
          <p:cNvSpPr/>
          <p:nvPr/>
        </p:nvSpPr>
        <p:spPr>
          <a:xfrm>
            <a:off x="5521827" y="1806281"/>
            <a:ext cx="1716880" cy="461665"/>
          </a:xfrm>
          <a:prstGeom prst="rect">
            <a:avLst/>
          </a:prstGeom>
        </p:spPr>
        <p:txBody>
          <a:bodyPr wrap="none">
            <a:spAutoFit/>
          </a:bodyPr>
          <a:lstStyle/>
          <a:p>
            <a:r>
              <a:rPr lang="en-US" altLang="zh-CN" sz="2400" b="1" dirty="0">
                <a:solidFill>
                  <a:srgbClr val="508468"/>
                </a:solidFill>
              </a:rPr>
              <a:t>a best seller</a:t>
            </a:r>
            <a:endParaRPr lang="zh-CN" altLang="en-US" dirty="0">
              <a:solidFill>
                <a:srgbClr val="508468"/>
              </a:solidFill>
            </a:endParaRPr>
          </a:p>
        </p:txBody>
      </p:sp>
      <p:sp>
        <p:nvSpPr>
          <p:cNvPr id="18" name="矩形 17">
            <a:extLst>
              <a:ext uri="{FF2B5EF4-FFF2-40B4-BE49-F238E27FC236}">
                <a16:creationId xmlns:a16="http://schemas.microsoft.com/office/drawing/2014/main" id="{A73FA252-B4BC-4D3A-BD9D-FCAE99D42F35}"/>
              </a:ext>
            </a:extLst>
          </p:cNvPr>
          <p:cNvSpPr/>
          <p:nvPr/>
        </p:nvSpPr>
        <p:spPr>
          <a:xfrm>
            <a:off x="9882332" y="2176393"/>
            <a:ext cx="1412310" cy="461665"/>
          </a:xfrm>
          <a:prstGeom prst="rect">
            <a:avLst/>
          </a:prstGeom>
        </p:spPr>
        <p:txBody>
          <a:bodyPr wrap="none">
            <a:spAutoFit/>
          </a:bodyPr>
          <a:lstStyle/>
          <a:p>
            <a:r>
              <a:rPr lang="en-US" altLang="zh-CN" sz="2400" b="1" dirty="0">
                <a:solidFill>
                  <a:srgbClr val="1D4B1C"/>
                </a:solidFill>
              </a:rPr>
              <a:t>overnight</a:t>
            </a:r>
            <a:endParaRPr lang="zh-CN" altLang="en-US" dirty="0">
              <a:solidFill>
                <a:srgbClr val="1D4B1C"/>
              </a:solidFill>
            </a:endParaRPr>
          </a:p>
        </p:txBody>
      </p:sp>
    </p:spTree>
    <p:extLst>
      <p:ext uri="{BB962C8B-B14F-4D97-AF65-F5344CB8AC3E}">
        <p14:creationId xmlns:p14="http://schemas.microsoft.com/office/powerpoint/2010/main" val="104252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319559" y="1074280"/>
            <a:ext cx="11707209" cy="1569660"/>
          </a:xfrm>
          <a:prstGeom prst="rect">
            <a:avLst/>
          </a:prstGeom>
        </p:spPr>
        <p:txBody>
          <a:bodyPr wrap="square">
            <a:spAutoFit/>
          </a:bodyPr>
          <a:lstStyle/>
          <a:p>
            <a:r>
              <a:rPr lang="en-US" altLang="zh-CN" sz="2400" b="1" dirty="0"/>
              <a:t>     As for me, disillusioned by the failed religion of my youth, I went to America – became a hippie in Berkeley. As I was coming of age, something else happened. As if one big story wasn’t enough, I was told another one. This one was just as grand. It also </a:t>
            </a:r>
            <a:r>
              <a:rPr lang="en-US" altLang="zh-CN" sz="2400" b="1" u="sng" dirty="0"/>
              <a:t>                 </a:t>
            </a:r>
            <a:r>
              <a:rPr lang="en-US" altLang="zh-CN" sz="2400" b="1" dirty="0"/>
              <a:t> that all societies must develop along linear progression towards a singular end. It goes </a:t>
            </a:r>
            <a:r>
              <a:rPr lang="en-US" altLang="zh-CN" sz="2400" b="1" u="sng" dirty="0"/>
              <a:t>                     </a:t>
            </a:r>
            <a:r>
              <a:rPr lang="en-US" altLang="zh-CN" sz="2400" b="1" dirty="0"/>
              <a:t> :</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503583" y="2820938"/>
            <a:ext cx="11083897" cy="1569660"/>
          </a:xfrm>
          <a:prstGeom prst="rect">
            <a:avLst/>
          </a:prstGeom>
        </p:spPr>
        <p:txBody>
          <a:bodyPr wrap="square">
            <a:spAutoFit/>
          </a:bodyPr>
          <a:lstStyle/>
          <a:p>
            <a:r>
              <a:rPr lang="zh-CN" altLang="en-US" sz="2400" b="1" dirty="0">
                <a:solidFill>
                  <a:prstClr val="black"/>
                </a:solidFill>
              </a:rPr>
              <a:t>     我赴美留学，改宗成为伯克利的嬉皮士。就这样，开启了我另一段成年经历。我又被灌输了一个全新的宏大叙事，仿佛我这辈子只经历那一个还不够似的，这个宏大叙事的完美程度与早前的那一个不分伯仲。它同样宣称，人类社会遵循着一个线性的发展规律，指向一个终极目标。叙事故事是这样展开的：</a:t>
            </a:r>
            <a:endParaRPr lang="en-US" altLang="zh-CN" sz="2400" b="1" dirty="0">
              <a:solidFill>
                <a:prstClr val="black"/>
              </a:solidFill>
            </a:endParaRPr>
          </a:p>
        </p:txBody>
      </p:sp>
      <p:sp>
        <p:nvSpPr>
          <p:cNvPr id="2" name="矩形 1">
            <a:extLst>
              <a:ext uri="{FF2B5EF4-FFF2-40B4-BE49-F238E27FC236}">
                <a16:creationId xmlns:a16="http://schemas.microsoft.com/office/drawing/2014/main" id="{DE1B81D6-7BC6-45E5-BB8F-77BBAF1A404F}"/>
              </a:ext>
            </a:extLst>
          </p:cNvPr>
          <p:cNvSpPr/>
          <p:nvPr/>
        </p:nvSpPr>
        <p:spPr>
          <a:xfrm>
            <a:off x="1679098" y="5611179"/>
            <a:ext cx="6749284" cy="646331"/>
          </a:xfrm>
          <a:prstGeom prst="rect">
            <a:avLst/>
          </a:prstGeom>
          <a:ln>
            <a:solidFill>
              <a:srgbClr val="92D050"/>
            </a:solidFill>
          </a:ln>
        </p:spPr>
        <p:txBody>
          <a:bodyPr wrap="none">
            <a:spAutoFit/>
          </a:bodyPr>
          <a:lstStyle/>
          <a:p>
            <a:r>
              <a:rPr lang="en-US" altLang="zh-CN" b="1" dirty="0"/>
              <a:t>disillusion /ˌ</a:t>
            </a:r>
            <a:r>
              <a:rPr lang="en-US" altLang="zh-CN" b="1" dirty="0" err="1"/>
              <a:t>dɪsɪˈluːʒən</a:t>
            </a:r>
            <a:r>
              <a:rPr lang="en-US" altLang="zh-CN" b="1" dirty="0"/>
              <a:t>/ v. </a:t>
            </a:r>
            <a:r>
              <a:rPr lang="zh-CN" altLang="en-US" b="1" dirty="0"/>
              <a:t>使醒悟，使不再抱幻想  </a:t>
            </a:r>
            <a:r>
              <a:rPr lang="en-US" altLang="zh-CN" b="1" dirty="0"/>
              <a:t>n. </a:t>
            </a:r>
            <a:r>
              <a:rPr lang="zh-CN" altLang="en-US" b="1" dirty="0"/>
              <a:t>幻灭，失望</a:t>
            </a:r>
            <a:endParaRPr lang="en-US" altLang="zh-CN" b="1" dirty="0"/>
          </a:p>
          <a:p>
            <a:r>
              <a:rPr lang="en-US" altLang="zh-CN" b="1" dirty="0"/>
              <a:t>singular /‘</a:t>
            </a:r>
            <a:r>
              <a:rPr lang="en-US" altLang="zh-CN" b="1" dirty="0" err="1"/>
              <a:t>sɪŋgjʊlə</a:t>
            </a:r>
            <a:r>
              <a:rPr lang="en-US" altLang="zh-CN" b="1" dirty="0"/>
              <a:t>/ adj. </a:t>
            </a:r>
            <a:r>
              <a:rPr lang="zh-CN" altLang="en-US" b="1" dirty="0"/>
              <a:t>单数的；单一的  </a:t>
            </a:r>
            <a:r>
              <a:rPr lang="en-US" altLang="zh-CN" b="1" dirty="0"/>
              <a:t>n. </a:t>
            </a:r>
            <a:r>
              <a:rPr lang="zh-CN" altLang="en-US" b="1" dirty="0"/>
              <a:t>单数</a:t>
            </a:r>
          </a:p>
        </p:txBody>
      </p:sp>
      <p:sp>
        <p:nvSpPr>
          <p:cNvPr id="5" name="矩形 4">
            <a:extLst>
              <a:ext uri="{FF2B5EF4-FFF2-40B4-BE49-F238E27FC236}">
                <a16:creationId xmlns:a16="http://schemas.microsoft.com/office/drawing/2014/main" id="{DBF53FAC-44FB-4245-A5EC-F0CD97FCDA65}"/>
              </a:ext>
            </a:extLst>
          </p:cNvPr>
          <p:cNvSpPr/>
          <p:nvPr/>
        </p:nvSpPr>
        <p:spPr>
          <a:xfrm>
            <a:off x="10385881" y="2182275"/>
            <a:ext cx="1453475" cy="461665"/>
          </a:xfrm>
          <a:prstGeom prst="rect">
            <a:avLst/>
          </a:prstGeom>
        </p:spPr>
        <p:txBody>
          <a:bodyPr wrap="none">
            <a:spAutoFit/>
          </a:bodyPr>
          <a:lstStyle/>
          <a:p>
            <a:r>
              <a:rPr lang="en-US" altLang="zh-CN" sz="2400" b="1" dirty="0">
                <a:solidFill>
                  <a:srgbClr val="508468"/>
                </a:solidFill>
              </a:rPr>
              <a:t>as follows</a:t>
            </a:r>
            <a:endParaRPr lang="zh-CN" altLang="en-US" dirty="0">
              <a:solidFill>
                <a:srgbClr val="508468"/>
              </a:solidFill>
            </a:endParaRPr>
          </a:p>
        </p:txBody>
      </p:sp>
      <p:sp>
        <p:nvSpPr>
          <p:cNvPr id="8" name="矩形 7">
            <a:extLst>
              <a:ext uri="{FF2B5EF4-FFF2-40B4-BE49-F238E27FC236}">
                <a16:creationId xmlns:a16="http://schemas.microsoft.com/office/drawing/2014/main" id="{986B113F-92F9-4B00-A150-B3C60D7187C3}"/>
              </a:ext>
            </a:extLst>
          </p:cNvPr>
          <p:cNvSpPr/>
          <p:nvPr/>
        </p:nvSpPr>
        <p:spPr>
          <a:xfrm>
            <a:off x="9889814" y="1813617"/>
            <a:ext cx="1058303" cy="461665"/>
          </a:xfrm>
          <a:prstGeom prst="rect">
            <a:avLst/>
          </a:prstGeom>
        </p:spPr>
        <p:txBody>
          <a:bodyPr wrap="none">
            <a:spAutoFit/>
          </a:bodyPr>
          <a:lstStyle/>
          <a:p>
            <a:r>
              <a:rPr lang="en-US" altLang="zh-CN" sz="2400" b="1" dirty="0">
                <a:solidFill>
                  <a:srgbClr val="508468"/>
                </a:solidFill>
              </a:rPr>
              <a:t>claims </a:t>
            </a:r>
            <a:endParaRPr lang="zh-CN" altLang="en-US" dirty="0">
              <a:solidFill>
                <a:srgbClr val="508468"/>
              </a:solidFill>
            </a:endParaRPr>
          </a:p>
        </p:txBody>
      </p:sp>
    </p:spTree>
    <p:extLst>
      <p:ext uri="{BB962C8B-B14F-4D97-AF65-F5344CB8AC3E}">
        <p14:creationId xmlns:p14="http://schemas.microsoft.com/office/powerpoint/2010/main" val="296142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7" name="组合 6"/>
          <p:cNvGrpSpPr/>
          <p:nvPr/>
        </p:nvGrpSpPr>
        <p:grpSpPr>
          <a:xfrm>
            <a:off x="111678" y="543339"/>
            <a:ext cx="895488" cy="596238"/>
            <a:chOff x="2006601" y="1498600"/>
            <a:chExt cx="977900" cy="508000"/>
          </a:xfrm>
          <a:solidFill>
            <a:srgbClr val="4BB08C"/>
          </a:solidFill>
        </p:grpSpPr>
        <p:sp>
          <p:nvSpPr>
            <p:cNvPr id="6"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10" name="文本框 9"/>
          <p:cNvSpPr txBox="1"/>
          <p:nvPr/>
        </p:nvSpPr>
        <p:spPr>
          <a:xfrm>
            <a:off x="1065864" y="189396"/>
            <a:ext cx="6067701" cy="707886"/>
          </a:xfrm>
          <a:prstGeom prst="rect">
            <a:avLst/>
          </a:prstGeom>
          <a:noFill/>
        </p:spPr>
        <p:txBody>
          <a:bodyPr wrap="square" rtlCol="0">
            <a:spAutoFit/>
          </a:bodyPr>
          <a:lstStyle/>
          <a:p>
            <a:r>
              <a:rPr lang="en-US" altLang="zh-CN" sz="4000" b="1" dirty="0">
                <a:solidFill>
                  <a:srgbClr val="0B9764"/>
                </a:solidFill>
                <a:latin typeface="Comic Sans MS" panose="030F0702030302020204" charset="0"/>
                <a:cs typeface="Comic Sans MS" panose="030F0702030302020204" charset="0"/>
              </a:rPr>
              <a:t>Listen, speak and read</a:t>
            </a:r>
          </a:p>
        </p:txBody>
      </p:sp>
      <p:sp>
        <p:nvSpPr>
          <p:cNvPr id="12" name="空心弧 11">
            <a:extLst>
              <a:ext uri="{FF2B5EF4-FFF2-40B4-BE49-F238E27FC236}">
                <a16:creationId xmlns:a16="http://schemas.microsoft.com/office/drawing/2014/main" id="{2AA528DE-9347-4B6C-B76F-56FB3EC178D8}"/>
              </a:ext>
            </a:extLst>
          </p:cNvPr>
          <p:cNvSpPr/>
          <p:nvPr/>
        </p:nvSpPr>
        <p:spPr>
          <a:xfrm>
            <a:off x="857983" y="9298"/>
            <a:ext cx="1101725" cy="1021831"/>
          </a:xfrm>
          <a:prstGeom prst="blockArc">
            <a:avLst>
              <a:gd name="adj1" fmla="val 3152173"/>
              <a:gd name="adj2" fmla="val 20497754"/>
              <a:gd name="adj3" fmla="val 2552"/>
            </a:avLst>
          </a:prstGeom>
          <a:solidFill>
            <a:schemeClr val="accent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3200">
              <a:solidFill>
                <a:srgbClr val="5DA4F8"/>
              </a:solidFill>
            </a:endParaRPr>
          </a:p>
        </p:txBody>
      </p:sp>
      <p:sp>
        <p:nvSpPr>
          <p:cNvPr id="3" name="矩形 2">
            <a:extLst>
              <a:ext uri="{FF2B5EF4-FFF2-40B4-BE49-F238E27FC236}">
                <a16:creationId xmlns:a16="http://schemas.microsoft.com/office/drawing/2014/main" id="{334945DD-7B27-411E-ADE9-2E13CA68F7FC}"/>
              </a:ext>
            </a:extLst>
          </p:cNvPr>
          <p:cNvSpPr/>
          <p:nvPr/>
        </p:nvSpPr>
        <p:spPr>
          <a:xfrm>
            <a:off x="319559" y="1074280"/>
            <a:ext cx="11707209" cy="1569660"/>
          </a:xfrm>
          <a:prstGeom prst="rect">
            <a:avLst/>
          </a:prstGeom>
        </p:spPr>
        <p:txBody>
          <a:bodyPr wrap="square">
            <a:spAutoFit/>
          </a:bodyPr>
          <a:lstStyle/>
          <a:p>
            <a:r>
              <a:rPr lang="en-US" altLang="zh-CN" sz="2400" b="1" dirty="0"/>
              <a:t>     All societies, regardless of culture, be it Christian, Muslim, Confucian, must progress from traditional societies </a:t>
            </a:r>
            <a:r>
              <a:rPr lang="en-US" altLang="zh-CN" sz="2400" b="1" u="sng" dirty="0"/>
              <a:t>                                                                           </a:t>
            </a:r>
            <a:r>
              <a:rPr lang="en-US" altLang="zh-CN" sz="2400" b="1" dirty="0"/>
              <a:t> to modern societies in which atomized individuals are the sovereign units. All these individuals are by definition rational, and they all want one thing – the vote!</a:t>
            </a:r>
          </a:p>
        </p:txBody>
      </p:sp>
      <p:grpSp>
        <p:nvGrpSpPr>
          <p:cNvPr id="11" name="组合 10">
            <a:extLst>
              <a:ext uri="{FF2B5EF4-FFF2-40B4-BE49-F238E27FC236}">
                <a16:creationId xmlns:a16="http://schemas.microsoft.com/office/drawing/2014/main" id="{07AF0EB4-7B23-4789-A56D-B9F5E482772F}"/>
              </a:ext>
            </a:extLst>
          </p:cNvPr>
          <p:cNvGrpSpPr/>
          <p:nvPr/>
        </p:nvGrpSpPr>
        <p:grpSpPr>
          <a:xfrm>
            <a:off x="165751" y="4187687"/>
            <a:ext cx="1663049" cy="2480917"/>
            <a:chOff x="2105026" y="2144713"/>
            <a:chExt cx="941388" cy="1106488"/>
          </a:xfrm>
          <a:solidFill>
            <a:srgbClr val="4BB08C"/>
          </a:solidFill>
        </p:grpSpPr>
        <p:sp>
          <p:nvSpPr>
            <p:cNvPr id="13" name="Freeform 167">
              <a:extLst>
                <a:ext uri="{FF2B5EF4-FFF2-40B4-BE49-F238E27FC236}">
                  <a16:creationId xmlns:a16="http://schemas.microsoft.com/office/drawing/2014/main" id="{61F1114D-548F-44E4-A71B-31324B7BDC43}"/>
                </a:ext>
              </a:extLst>
            </p:cNvPr>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4" name="Freeform 168">
              <a:extLst>
                <a:ext uri="{FF2B5EF4-FFF2-40B4-BE49-F238E27FC236}">
                  <a16:creationId xmlns:a16="http://schemas.microsoft.com/office/drawing/2014/main" id="{91E08D22-8D83-4F92-8A69-C1035A29924A}"/>
                </a:ext>
              </a:extLst>
            </p:cNvPr>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5" name="Freeform 170">
              <a:extLst>
                <a:ext uri="{FF2B5EF4-FFF2-40B4-BE49-F238E27FC236}">
                  <a16:creationId xmlns:a16="http://schemas.microsoft.com/office/drawing/2014/main" id="{D3D2B779-A981-4163-B360-221D251944D0}"/>
                </a:ext>
              </a:extLst>
            </p:cNvPr>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
        <p:nvSpPr>
          <p:cNvPr id="4" name="矩形 3">
            <a:extLst>
              <a:ext uri="{FF2B5EF4-FFF2-40B4-BE49-F238E27FC236}">
                <a16:creationId xmlns:a16="http://schemas.microsoft.com/office/drawing/2014/main" id="{71506D40-4732-461D-9F10-63AEBB14CC63}"/>
              </a:ext>
            </a:extLst>
          </p:cNvPr>
          <p:cNvSpPr/>
          <p:nvPr/>
        </p:nvSpPr>
        <p:spPr>
          <a:xfrm>
            <a:off x="342433" y="2690350"/>
            <a:ext cx="11083897" cy="1569660"/>
          </a:xfrm>
          <a:prstGeom prst="rect">
            <a:avLst/>
          </a:prstGeom>
        </p:spPr>
        <p:txBody>
          <a:bodyPr wrap="square">
            <a:spAutoFit/>
          </a:bodyPr>
          <a:lstStyle/>
          <a:p>
            <a:r>
              <a:rPr lang="zh-CN" altLang="en-US" sz="2400" b="1" dirty="0">
                <a:solidFill>
                  <a:prstClr val="black"/>
                </a:solidFill>
              </a:rPr>
              <a:t>    所有的人类社会，不论其文化有何异同，其民众是基督徒、穆斯林还是儒家信徒，都将从传统社会过渡到现代社会。在传统社会中，最基本的社会单位是家庭、氏族、部落等群体；而在现代社会中，最基本的、神圣不可侵犯的社会单位是原子化的个人。所有的个人都被认定为是理性的，都有同一个诉求：选举权！</a:t>
            </a:r>
            <a:endParaRPr lang="zh-CN" altLang="en-US" dirty="0"/>
          </a:p>
        </p:txBody>
      </p:sp>
      <p:sp>
        <p:nvSpPr>
          <p:cNvPr id="2" name="矩形 1">
            <a:extLst>
              <a:ext uri="{FF2B5EF4-FFF2-40B4-BE49-F238E27FC236}">
                <a16:creationId xmlns:a16="http://schemas.microsoft.com/office/drawing/2014/main" id="{EF6AA808-DF1A-403A-89E1-085C31E02797}"/>
              </a:ext>
            </a:extLst>
          </p:cNvPr>
          <p:cNvSpPr/>
          <p:nvPr/>
        </p:nvSpPr>
        <p:spPr>
          <a:xfrm>
            <a:off x="3862877" y="1470962"/>
            <a:ext cx="4891147" cy="461665"/>
          </a:xfrm>
          <a:prstGeom prst="rect">
            <a:avLst/>
          </a:prstGeom>
        </p:spPr>
        <p:txBody>
          <a:bodyPr wrap="none">
            <a:spAutoFit/>
          </a:bodyPr>
          <a:lstStyle/>
          <a:p>
            <a:r>
              <a:rPr lang="en-US" altLang="zh-CN" sz="2400" b="1" dirty="0">
                <a:solidFill>
                  <a:srgbClr val="508468"/>
                </a:solidFill>
              </a:rPr>
              <a:t>in which groups were the basic units </a:t>
            </a:r>
            <a:endParaRPr lang="zh-CN" altLang="en-US" dirty="0">
              <a:solidFill>
                <a:srgbClr val="508468"/>
              </a:solidFill>
            </a:endParaRPr>
          </a:p>
        </p:txBody>
      </p:sp>
      <p:sp>
        <p:nvSpPr>
          <p:cNvPr id="5" name="矩形 4">
            <a:extLst>
              <a:ext uri="{FF2B5EF4-FFF2-40B4-BE49-F238E27FC236}">
                <a16:creationId xmlns:a16="http://schemas.microsoft.com/office/drawing/2014/main" id="{0A6CA6B2-169C-4D4F-A46E-08AAE696C02F}"/>
              </a:ext>
            </a:extLst>
          </p:cNvPr>
          <p:cNvSpPr/>
          <p:nvPr/>
        </p:nvSpPr>
        <p:spPr>
          <a:xfrm>
            <a:off x="1696278" y="5127374"/>
            <a:ext cx="7421217" cy="1477328"/>
          </a:xfrm>
          <a:prstGeom prst="rect">
            <a:avLst/>
          </a:prstGeom>
          <a:ln>
            <a:solidFill>
              <a:srgbClr val="92D050"/>
            </a:solidFill>
          </a:ln>
        </p:spPr>
        <p:txBody>
          <a:bodyPr wrap="square">
            <a:spAutoFit/>
          </a:bodyPr>
          <a:lstStyle/>
          <a:p>
            <a:r>
              <a:rPr lang="en-US" altLang="zh-CN" b="1" dirty="0" err="1"/>
              <a:t>confucian</a:t>
            </a:r>
            <a:r>
              <a:rPr lang="en-US" altLang="zh-CN" b="1" dirty="0"/>
              <a:t> </a:t>
            </a:r>
            <a:r>
              <a:rPr lang="zh-CN" altLang="en-US" b="1" dirty="0"/>
              <a:t> </a:t>
            </a:r>
            <a:r>
              <a:rPr lang="en-US" altLang="zh-CN" b="1" dirty="0"/>
              <a:t>/</a:t>
            </a:r>
            <a:r>
              <a:rPr lang="en-US" altLang="zh-CN" b="1" dirty="0" err="1"/>
              <a:t>kən'fjʊʃən</a:t>
            </a:r>
            <a:r>
              <a:rPr lang="en-US" altLang="zh-CN" b="1" dirty="0"/>
              <a:t>/adj. </a:t>
            </a:r>
            <a:r>
              <a:rPr lang="zh-CN" altLang="en-US" b="1" dirty="0"/>
              <a:t>孔子的，儒家的</a:t>
            </a:r>
            <a:r>
              <a:rPr lang="en-US" altLang="zh-CN" b="1" dirty="0"/>
              <a:t>n. </a:t>
            </a:r>
            <a:r>
              <a:rPr lang="zh-CN" altLang="en-US" b="1" dirty="0"/>
              <a:t>儒家，儒家学者</a:t>
            </a:r>
            <a:endParaRPr lang="en-US" altLang="zh-CN" b="1" dirty="0"/>
          </a:p>
          <a:p>
            <a:r>
              <a:rPr lang="en-US" altLang="zh-CN" b="1" dirty="0"/>
              <a:t>atomize </a:t>
            </a:r>
            <a:r>
              <a:rPr lang="zh-CN" altLang="en-US" b="1" dirty="0"/>
              <a:t> </a:t>
            </a:r>
            <a:r>
              <a:rPr lang="en-US" altLang="zh-CN" b="1" dirty="0"/>
              <a:t>/'</a:t>
            </a:r>
            <a:r>
              <a:rPr lang="en-US" altLang="zh-CN" b="1" dirty="0" err="1"/>
              <a:t>ætəmaɪz</a:t>
            </a:r>
            <a:r>
              <a:rPr lang="en-US" altLang="zh-CN" b="1" dirty="0"/>
              <a:t>/ v. </a:t>
            </a:r>
            <a:r>
              <a:rPr lang="zh-CN" altLang="en-US" b="1" dirty="0"/>
              <a:t>使分裂为原子；</a:t>
            </a:r>
            <a:r>
              <a:rPr lang="en-US" altLang="zh-CN" b="1" dirty="0"/>
              <a:t> </a:t>
            </a:r>
            <a:r>
              <a:rPr lang="zh-CN" altLang="en-US" b="1" dirty="0"/>
              <a:t>分裂</a:t>
            </a:r>
            <a:endParaRPr lang="en-US" altLang="zh-CN" b="1" dirty="0"/>
          </a:p>
          <a:p>
            <a:r>
              <a:rPr lang="en-US" altLang="zh-CN" b="1" dirty="0"/>
              <a:t>sovereign </a:t>
            </a:r>
            <a:r>
              <a:rPr lang="zh-CN" altLang="en-US" b="1" dirty="0"/>
              <a:t> </a:t>
            </a:r>
            <a:r>
              <a:rPr lang="en-US" altLang="zh-CN" b="1" dirty="0"/>
              <a:t>/‘</a:t>
            </a:r>
            <a:r>
              <a:rPr lang="en-US" altLang="zh-CN" b="1" dirty="0" err="1"/>
              <a:t>sɒvrɪn</a:t>
            </a:r>
            <a:r>
              <a:rPr lang="en-US" altLang="zh-CN" b="1" dirty="0"/>
              <a:t>/ n. </a:t>
            </a:r>
            <a:r>
              <a:rPr lang="zh-CN" altLang="en-US" b="1" dirty="0"/>
              <a:t>君主；独立国  </a:t>
            </a:r>
            <a:r>
              <a:rPr lang="en-US" altLang="zh-CN" b="1" dirty="0"/>
              <a:t>adj. </a:t>
            </a:r>
            <a:r>
              <a:rPr lang="zh-CN" altLang="en-US" b="1" dirty="0"/>
              <a:t>至高无上的；有主权的</a:t>
            </a:r>
            <a:endParaRPr lang="en-US" altLang="zh-CN" b="1" dirty="0"/>
          </a:p>
          <a:p>
            <a:r>
              <a:rPr lang="en-US" altLang="zh-CN" b="1" dirty="0"/>
              <a:t>by definition  </a:t>
            </a:r>
            <a:r>
              <a:rPr lang="zh-CN" altLang="en-US" b="1" dirty="0"/>
              <a:t>按照定义；当然地；明显地</a:t>
            </a:r>
            <a:endParaRPr lang="en-US" altLang="zh-CN" b="1" dirty="0"/>
          </a:p>
          <a:p>
            <a:r>
              <a:rPr lang="pt-BR" altLang="zh-CN" b="1" dirty="0"/>
              <a:t>rational /'ræʃənəl/ adj. </a:t>
            </a:r>
            <a:r>
              <a:rPr lang="zh-CN" altLang="en-US" b="1" dirty="0"/>
              <a:t>合理的；理性的</a:t>
            </a:r>
          </a:p>
        </p:txBody>
      </p:sp>
    </p:spTree>
    <p:extLst>
      <p:ext uri="{BB962C8B-B14F-4D97-AF65-F5344CB8AC3E}">
        <p14:creationId xmlns:p14="http://schemas.microsoft.com/office/powerpoint/2010/main" val="6022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1121</TotalTime>
  <Words>8887</Words>
  <Application>Microsoft Macintosh PowerPoint</Application>
  <PresentationFormat>宽屏</PresentationFormat>
  <Paragraphs>391</Paragraphs>
  <Slides>41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41</vt:i4>
      </vt:variant>
    </vt:vector>
  </HeadingPairs>
  <TitlesOfParts>
    <vt:vector size="47" baseType="lpstr">
      <vt:lpstr>Arial</vt:lpstr>
      <vt:lpstr>Calibri</vt:lpstr>
      <vt:lpstr>Calibri Light</vt:lpstr>
      <vt:lpstr>Comic Sans MS</vt:lpstr>
      <vt:lpstr>MV Boli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yxgs-1</dc:creator>
  <cp:lastModifiedBy>nqdp</cp:lastModifiedBy>
  <cp:revision>248</cp:revision>
  <dcterms:created xsi:type="dcterms:W3CDTF">1900-01-01T00:00:00Z</dcterms:created>
  <dcterms:modified xsi:type="dcterms:W3CDTF">2019-07-31T09:04:36Z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2052-11.1.0.7987</vt:lpwstr>
  </property>
</Properties>
</file>