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97"/>
  </p:notesMasterIdLst>
  <p:sldIdLst>
    <p:sldId id="256" r:id="rId4"/>
    <p:sldId id="632" r:id="rId5"/>
    <p:sldId id="257" r:id="rId6"/>
    <p:sldId id="3259" r:id="rId7"/>
    <p:sldId id="264" r:id="rId8"/>
    <p:sldId id="3193" r:id="rId9"/>
    <p:sldId id="3192" r:id="rId10"/>
    <p:sldId id="266" r:id="rId11"/>
    <p:sldId id="3198" r:id="rId12"/>
    <p:sldId id="3208" r:id="rId13"/>
    <p:sldId id="3207" r:id="rId14"/>
    <p:sldId id="271" r:id="rId15"/>
    <p:sldId id="3234" r:id="rId16"/>
    <p:sldId id="3339" r:id="rId17"/>
    <p:sldId id="3209" r:id="rId18"/>
    <p:sldId id="3210" r:id="rId19"/>
    <p:sldId id="3213" r:id="rId20"/>
    <p:sldId id="3214" r:id="rId21"/>
    <p:sldId id="3340" r:id="rId22"/>
    <p:sldId id="3401" r:id="rId23"/>
    <p:sldId id="3402" r:id="rId24"/>
    <p:sldId id="3403" r:id="rId25"/>
    <p:sldId id="3201" r:id="rId26"/>
    <p:sldId id="3515" r:id="rId27"/>
    <p:sldId id="3215" r:id="rId28"/>
    <p:sldId id="3516" r:id="rId29"/>
    <p:sldId id="3219" r:id="rId30"/>
    <p:sldId id="3216" r:id="rId31"/>
    <p:sldId id="3404" r:id="rId32"/>
    <p:sldId id="3459" r:id="rId33"/>
    <p:sldId id="3460" r:id="rId34"/>
    <p:sldId id="3461" r:id="rId35"/>
    <p:sldId id="3517" r:id="rId36"/>
    <p:sldId id="3222" r:id="rId37"/>
    <p:sldId id="3224" r:id="rId38"/>
    <p:sldId id="3225" r:id="rId39"/>
    <p:sldId id="3220" r:id="rId40"/>
    <p:sldId id="3462" r:id="rId41"/>
    <p:sldId id="3221" r:id="rId42"/>
    <p:sldId id="3518" r:id="rId43"/>
    <p:sldId id="3226" r:id="rId44"/>
    <p:sldId id="3230" r:id="rId45"/>
    <p:sldId id="3229" r:id="rId46"/>
    <p:sldId id="3231" r:id="rId47"/>
    <p:sldId id="3228" r:id="rId48"/>
    <p:sldId id="3463" r:id="rId49"/>
    <p:sldId id="3464" r:id="rId50"/>
    <p:sldId id="3524" r:id="rId51"/>
    <p:sldId id="3217" r:id="rId52"/>
    <p:sldId id="3227" r:id="rId53"/>
    <p:sldId id="3519" r:id="rId54"/>
    <p:sldId id="3237" r:id="rId55"/>
    <p:sldId id="3233" r:id="rId56"/>
    <p:sldId id="3236" r:id="rId57"/>
    <p:sldId id="3239" r:id="rId58"/>
    <p:sldId id="3238" r:id="rId59"/>
    <p:sldId id="3465" r:id="rId60"/>
    <p:sldId id="3466" r:id="rId61"/>
    <p:sldId id="3232" r:id="rId62"/>
    <p:sldId id="3235" r:id="rId63"/>
    <p:sldId id="3520" r:id="rId64"/>
    <p:sldId id="3258" r:id="rId65"/>
    <p:sldId id="3242" r:id="rId66"/>
    <p:sldId id="3243" r:id="rId67"/>
    <p:sldId id="3244" r:id="rId68"/>
    <p:sldId id="3252" r:id="rId69"/>
    <p:sldId id="3467" r:id="rId70"/>
    <p:sldId id="3241" r:id="rId71"/>
    <p:sldId id="3521" r:id="rId72"/>
    <p:sldId id="3247" r:id="rId73"/>
    <p:sldId id="3250" r:id="rId74"/>
    <p:sldId id="3249" r:id="rId75"/>
    <p:sldId id="3251" r:id="rId76"/>
    <p:sldId id="3468" r:id="rId77"/>
    <p:sldId id="3245" r:id="rId78"/>
    <p:sldId id="3522" r:id="rId79"/>
    <p:sldId id="3246" r:id="rId80"/>
    <p:sldId id="3255" r:id="rId81"/>
    <p:sldId id="3254" r:id="rId82"/>
    <p:sldId id="3256" r:id="rId83"/>
    <p:sldId id="3253" r:id="rId84"/>
    <p:sldId id="3470" r:id="rId85"/>
    <p:sldId id="3471" r:id="rId86"/>
    <p:sldId id="3525" r:id="rId87"/>
    <p:sldId id="3248" r:id="rId88"/>
    <p:sldId id="3523" r:id="rId89"/>
    <p:sldId id="3202" r:id="rId90"/>
    <p:sldId id="3341" r:id="rId91"/>
    <p:sldId id="3393" r:id="rId92"/>
    <p:sldId id="3394" r:id="rId93"/>
    <p:sldId id="3396" r:id="rId94"/>
    <p:sldId id="3395" r:id="rId95"/>
    <p:sldId id="881" r:id="rId96"/>
  </p:sldIdLst>
  <p:sldSz cx="12192000" cy="6858000"/>
  <p:notesSz cx="6858000" cy="9144000"/>
  <p:embeddedFontLst>
    <p:embeddedFont>
      <p:font typeface="方正清刻本悦宋简体" panose="02000000000000000000" pitchFamily="2" charset="-122"/>
      <p:regular r:id="rId98"/>
    </p:embeddedFont>
    <p:embeddedFont>
      <p:font typeface="等线" panose="02010600030101010101" pitchFamily="2" charset="-122"/>
      <p:regular r:id="rId99"/>
      <p:bold r:id="rId100"/>
    </p:embeddedFont>
    <p:embeddedFont>
      <p:font typeface="等线 Light" panose="02010600030101010101" pitchFamily="2" charset="-122"/>
      <p:regular r:id="rId101"/>
    </p:embeddedFont>
    <p:embeddedFont>
      <p:font typeface="仿宋" panose="02010609060101010101" pitchFamily="49" charset="-122"/>
      <p:regular r:id="rId102"/>
    </p:embeddedFont>
    <p:embeddedFont>
      <p:font typeface="华文仿宋" panose="02010600040101010101" pitchFamily="2" charset="-122"/>
      <p:regular r:id="rId103"/>
    </p:embeddedFont>
    <p:embeddedFont>
      <p:font typeface="华文楷体" panose="02010600040101010101" pitchFamily="2" charset="-122"/>
      <p:regular r:id="rId104"/>
    </p:embeddedFont>
    <p:embeddedFont>
      <p:font typeface="华文新魏" panose="02010800040101010101" pitchFamily="2" charset="-122"/>
      <p:regular r:id="rId105"/>
    </p:embeddedFont>
    <p:embeddedFont>
      <p:font typeface="华文行楷" panose="02010800040101010101" pitchFamily="2" charset="-122"/>
      <p:regular r:id="rId106"/>
    </p:embeddedFont>
    <p:embeddedFont>
      <p:font typeface="楷体" panose="02010609060101010101" pitchFamily="49" charset="-122"/>
      <p:regular r:id="rId107"/>
    </p:embeddedFont>
    <p:embeddedFont>
      <p:font typeface="微软雅黑" panose="020B0503020204020204" pitchFamily="34" charset="-122"/>
      <p:regular r:id="rId108"/>
      <p:bold r:id="rId109"/>
    </p:embeddedFont>
    <p:embeddedFont>
      <p:font typeface="Imprint MT Shadow" pitchFamily="82" charset="0"/>
      <p:regular r:id="rId110"/>
    </p:embeddedFont>
    <p:embeddedFont>
      <p:font typeface="Microsoft Sans Serif" panose="020B0604020202020204" pitchFamily="34" charset="0"/>
      <p:regular r:id="rId11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p15:clr>
            <a:srgbClr val="A4A3A4"/>
          </p15:clr>
        </p15:guide>
        <p15:guide id="2" pos="385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49" autoAdjust="0"/>
    <p:restoredTop sz="94660"/>
  </p:normalViewPr>
  <p:slideViewPr>
    <p:cSldViewPr snapToGrid="0">
      <p:cViewPr varScale="1">
        <p:scale>
          <a:sx n="104" d="100"/>
          <a:sy n="104" d="100"/>
        </p:scale>
        <p:origin x="760" y="208"/>
      </p:cViewPr>
      <p:guideLst>
        <p:guide orient="horz" pos="2201"/>
        <p:guide pos="385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font" Target="fonts/font10.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5.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9.fntdata"/><Relationship Id="rId114"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2.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3.fntdata"/><Relationship Id="rId115" Type="http://schemas.openxmlformats.org/officeDocument/2006/relationships/tableStyles" Target="tableStyle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font" Target="fonts/font1.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F8DA3-8E5D-48FD-8B7A-F1986926C355}" type="datetimeFigureOut">
              <a:rPr lang="zh-CN" altLang="en-US" smtClean="0"/>
              <a:t>2019/8/8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A951A-CCA4-4D8D-9D56-D6B8558D880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7F59-90D8-49A3-9FE7-EA015BE545B1}" type="slidenum">
              <a:rPr lang="zh-CN" altLang="en-US" smtClean="0"/>
              <a:t>5</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7F59-90D8-49A3-9FE7-EA015BE545B1}" type="slidenum">
              <a:rPr lang="zh-CN" altLang="en-US" smtClean="0"/>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7F59-90D8-49A3-9FE7-EA015BE545B1}"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122E35-23B5-43EF-9B28-7F7F73DA11FA}"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93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1320800" y="2606675"/>
            <a:ext cx="4779264" cy="387032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295136" y="2606675"/>
            <a:ext cx="4779264" cy="3870325"/>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169400" y="838200"/>
            <a:ext cx="2616200" cy="5638800"/>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1320800" y="838200"/>
            <a:ext cx="7696936" cy="5638800"/>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7367E4C-C4AD-480E-A5BD-C8F0DD4CD92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artisticGlass/>
                    </a14:imgEffect>
                  </a14:imgLayer>
                </a14:imgProps>
              </a:ext>
            </a:extLst>
          </a:blip>
          <a:srcRect l="15147" t="4635" r="14508" b="29595"/>
          <a:stretch>
            <a:fillRect/>
          </a:stretch>
        </p:blipFill>
        <p:spPr>
          <a:xfrm>
            <a:off x="0" y="-9978"/>
            <a:ext cx="12192000" cy="6867978"/>
          </a:xfrm>
          <a:prstGeom prst="rect">
            <a:avLst/>
          </a:prstGeom>
        </p:spPr>
      </p:pic>
      <p:sp>
        <p:nvSpPr>
          <p:cNvPr id="2" name="日期占位符 1"/>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0E7BBC-BD17-427D-82D9-28E43BFF6BD2}" type="slidenum">
              <a:rPr lang="zh-CN" altLang="en-US" smtClean="0"/>
              <a:t>‹#›</a:t>
            </a:fld>
            <a:endParaRPr lang="zh-CN" altLang="en-US"/>
          </a:p>
        </p:txBody>
      </p:sp>
      <p:sp>
        <p:nvSpPr>
          <p:cNvPr id="6" name="矩形 5"/>
          <p:cNvSpPr/>
          <p:nvPr userDrawn="1"/>
        </p:nvSpPr>
        <p:spPr>
          <a:xfrm>
            <a:off x="333375" y="895350"/>
            <a:ext cx="11525250" cy="551815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5</a:t>
            </a:r>
            <a:endParaRPr lang="zh-CN" altLang="en-US" dirty="0"/>
          </a:p>
        </p:txBody>
      </p:sp>
      <p:pic>
        <p:nvPicPr>
          <p:cNvPr id="7" name="图片 6">
            <a:extLst>
              <a:ext uri="{FF2B5EF4-FFF2-40B4-BE49-F238E27FC236}">
                <a16:creationId xmlns:a16="http://schemas.microsoft.com/office/drawing/2014/main" id="{F8945B7B-4E5D-4773-8021-7A4BBAEAA6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3134" y="298"/>
            <a:ext cx="3334236" cy="107890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CDAB044-F13B-4C61-BB9E-0AD4CBAE9E30}" type="datetimeFigureOut">
              <a:rPr lang="zh-CN" altLang="en-US" smtClean="0"/>
              <a:t>2019/8/8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0E7BBC-BD17-427D-82D9-28E43BFF6BD2}"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DAB044-F13B-4C61-BB9E-0AD4CBAE9E30}" type="datetimeFigureOut">
              <a:rPr lang="zh-CN" altLang="en-US" smtClean="0"/>
              <a:t>2019/8/8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0E7BBC-BD17-427D-82D9-28E43BFF6BD2}" type="slidenum">
              <a:rPr lang="zh-CN" altLang="en-US" smtClean="0"/>
              <a:t>‹#›</a:t>
            </a:fld>
            <a:endParaRPr lang="zh-CN" altLang="en-US"/>
          </a:p>
        </p:txBody>
      </p:sp>
      <p:pic>
        <p:nvPicPr>
          <p:cNvPr id="7" name="图片 6">
            <a:extLst>
              <a:ext uri="{FF2B5EF4-FFF2-40B4-BE49-F238E27FC236}">
                <a16:creationId xmlns:a16="http://schemas.microsoft.com/office/drawing/2014/main" id="{2E7BC995-5388-463E-9C7C-65B9EB6A81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753134" y="298"/>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5122" name="Rectangle 2"/>
          <p:cNvSpPr>
            <a:spLocks noGrp="1"/>
          </p:cNvSpPr>
          <p:nvPr>
            <p:ph type="title"/>
          </p:nvPr>
        </p:nvSpPr>
        <p:spPr>
          <a:xfrm>
            <a:off x="2032000" y="838200"/>
            <a:ext cx="9753600" cy="715963"/>
          </a:xfrm>
          <a:prstGeom prst="rect">
            <a:avLst/>
          </a:prstGeom>
          <a:noFill/>
          <a:ln w="9525">
            <a:noFill/>
          </a:ln>
        </p:spPr>
        <p:txBody>
          <a:bodyPr anchor="ctr"/>
          <a:lstStyle/>
          <a:p>
            <a:pPr lvl="0" indent="0"/>
            <a:r>
              <a:rPr lang="en-US" altLang="zh-CN"/>
              <a:t>Click to edit Master title style</a:t>
            </a:r>
          </a:p>
        </p:txBody>
      </p:sp>
      <p:sp>
        <p:nvSpPr>
          <p:cNvPr id="5123" name="Rectangle 3"/>
          <p:cNvSpPr>
            <a:spLocks noGrp="1"/>
          </p:cNvSpPr>
          <p:nvPr>
            <p:ph type="body"/>
          </p:nvPr>
        </p:nvSpPr>
        <p:spPr>
          <a:xfrm>
            <a:off x="1320800" y="2606675"/>
            <a:ext cx="9753600" cy="3870325"/>
          </a:xfrm>
          <a:prstGeom prst="rect">
            <a:avLst/>
          </a:prstGeom>
          <a:noFill/>
          <a:ln w="9525">
            <a:noFill/>
          </a:ln>
        </p:spPr>
        <p:txBody>
          <a:bodyPr anchor="t"/>
          <a:lstStyle/>
          <a:p>
            <a:pPr lvl="0" indent="-342900"/>
            <a:r>
              <a:rPr lang="en-US" altLang="zh-CN"/>
              <a:t>Click to edit Master text styles</a:t>
            </a:r>
          </a:p>
          <a:p>
            <a:pPr lvl="1" indent="-285750"/>
            <a:r>
              <a:rPr lang="en-US" altLang="zh-CN"/>
              <a:t>Second level</a:t>
            </a:r>
          </a:p>
          <a:p>
            <a:pPr lvl="2" indent="-228600"/>
            <a:r>
              <a:rPr lang="en-US" altLang="zh-CN"/>
              <a:t>Third level</a:t>
            </a:r>
          </a:p>
          <a:p>
            <a:pPr lvl="3" indent="-228600"/>
            <a:r>
              <a:rPr lang="en-US" altLang="zh-CN"/>
              <a:t>Fourth level</a:t>
            </a:r>
          </a:p>
          <a:p>
            <a:pPr lvl="4" indent="-228600"/>
            <a:r>
              <a:rPr lang="en-US" altLang="zh-CN"/>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0" fontAlgn="base" latinLnBrk="0" hangingPunct="0">
        <a:lnSpc>
          <a:spcPct val="100000"/>
        </a:lnSpc>
        <a:spcBef>
          <a:spcPct val="0"/>
        </a:spcBef>
        <a:spcAft>
          <a:spcPct val="0"/>
        </a:spcAft>
        <a:buNone/>
        <a:defRPr sz="4400" b="0" i="0" u="none" kern="1200" baseline="0">
          <a:solidFill>
            <a:schemeClr val="bg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0"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0"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ctr" defTabSz="914400" eaLnBrk="0" fontAlgn="base" latinLnBrk="0" hangingPunct="0">
        <a:lnSpc>
          <a:spcPct val="100000"/>
        </a:lnSpc>
        <a:spcBef>
          <a:spcPct val="0"/>
        </a:spcBef>
        <a:spcAft>
          <a:spcPct val="0"/>
        </a:spcAft>
        <a:buFont typeface="Arial" panose="020B0604020202020204" pitchFamily="34" charset="0"/>
        <a:buNone/>
        <a:defRPr sz="2400" b="0" i="0" u="none" kern="1200" baseline="0">
          <a:solidFill>
            <a:schemeClr val="tx1"/>
          </a:solidFill>
          <a:latin typeface="+mn-lt"/>
          <a:ea typeface="+mn-ea"/>
          <a:cs typeface="+mn-cs"/>
        </a:defRPr>
      </a:lvl1pPr>
      <a:lvl2pPr marL="457200" lvl="1"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2pPr>
      <a:lvl3pPr marL="914400" lvl="2"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3pPr>
      <a:lvl4pPr marL="1371600" lvl="3"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4pPr>
      <a:lvl5pPr marL="1828800" lvl="4"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5pPr>
      <a:lvl6pPr marL="2286000" lvl="5"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6pPr>
      <a:lvl7pPr marL="2743200" lvl="6"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7pPr>
      <a:lvl8pPr marL="3200400" lvl="7"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8pPr>
      <a:lvl9pPr marL="3657600" lvl="8" indent="0" algn="ctr" defTabSz="914400" eaLnBrk="1" fontAlgn="base" latinLnBrk="0" hangingPunct="1">
        <a:lnSpc>
          <a:spcPct val="100000"/>
        </a:lnSpc>
        <a:spcBef>
          <a:spcPct val="0"/>
        </a:spcBef>
        <a:spcAft>
          <a:spcPct val="0"/>
        </a:spcAft>
        <a:buFont typeface="Arial" panose="020B0604020202020204" pitchFamily="34" charset="0"/>
        <a:buNone/>
        <a:defRPr sz="2400" b="0" i="0" u="none" kern="1200" baseline="0">
          <a:solidFill>
            <a:schemeClr val="tx1"/>
          </a:solidFill>
          <a:latin typeface="Arial" panose="020B0604020202020204" pitchFamily="34" charset="0"/>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1EA95-8CD7-4F7F-A844-8000DED8FE4B}" type="datetimeFigureOut">
              <a:rPr lang="zh-CN" altLang="en-US" smtClean="0"/>
              <a:t>2019/8/8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67E4C-C4AD-480E-A5BD-C8F0DD4CD92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1.mp4"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2.mp4"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4.mp4"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5.mp4"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6.mp4"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7.mp4"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8.mp4" TargetMode="External"/><Relationship Id="rId1" Type="http://schemas.openxmlformats.org/officeDocument/2006/relationships/slideLayout" Target="../slideLayouts/slideLayout7.xml"/><Relationship Id="rId5" Type="http://schemas.openxmlformats.org/officeDocument/2006/relationships/hyperlink" Target="10.mp4" TargetMode="External"/><Relationship Id="rId4" Type="http://schemas.openxmlformats.org/officeDocument/2006/relationships/hyperlink" Target="9.mp4"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12.mp4" TargetMode="External"/><Relationship Id="rId1" Type="http://schemas.openxmlformats.org/officeDocument/2006/relationships/slideLayout" Target="../slideLayouts/slideLayout7.xml"/><Relationship Id="rId5" Type="http://schemas.openxmlformats.org/officeDocument/2006/relationships/hyperlink" Target="11.mp4" TargetMode="External"/><Relationship Id="rId4" Type="http://schemas.openxmlformats.org/officeDocument/2006/relationships/hyperlink" Target="13.mp4"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15.mp4"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16.mp4" TargetMode="External"/><Relationship Id="rId1" Type="http://schemas.openxmlformats.org/officeDocument/2006/relationships/slideLayout" Target="../slideLayouts/slideLayout7.xml"/><Relationship Id="rId5" Type="http://schemas.openxmlformats.org/officeDocument/2006/relationships/hyperlink" Target="18.mp4" TargetMode="External"/><Relationship Id="rId4" Type="http://schemas.openxmlformats.org/officeDocument/2006/relationships/hyperlink" Target="17.mp4"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20.mp4" TargetMode="External"/><Relationship Id="rId1" Type="http://schemas.openxmlformats.org/officeDocument/2006/relationships/slideLayout" Target="../slideLayouts/slideLayout7.xml"/><Relationship Id="rId4" Type="http://schemas.openxmlformats.org/officeDocument/2006/relationships/hyperlink" Target="19.mp4"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srcRect l="308" t="3599" r="981" b="4112"/>
          <a:stretch>
            <a:fillRect/>
          </a:stretch>
        </p:blipFill>
        <p:spPr>
          <a:xfrm>
            <a:off x="0" y="-23080"/>
            <a:ext cx="12192000" cy="6867978"/>
          </a:xfrm>
          <a:prstGeom prst="rect">
            <a:avLst/>
          </a:prstGeom>
        </p:spPr>
      </p:pic>
      <p:sp>
        <p:nvSpPr>
          <p:cNvPr id="5" name="矩形 4"/>
          <p:cNvSpPr/>
          <p:nvPr/>
        </p:nvSpPr>
        <p:spPr>
          <a:xfrm>
            <a:off x="3673265" y="3790147"/>
            <a:ext cx="4506363" cy="584775"/>
          </a:xfrm>
          <a:prstGeom prst="rect">
            <a:avLst/>
          </a:prstGeom>
        </p:spPr>
        <p:txBody>
          <a:bodyPr wrap="none">
            <a:spAutoFit/>
          </a:bodyPr>
          <a:lstStyle/>
          <a:p>
            <a:pPr algn="ctr"/>
            <a:r>
              <a:rPr lang="zh-CN" altLang="en-US" sz="3200" b="1" spc="1000" dirty="0">
                <a:solidFill>
                  <a:schemeClr val="accent6">
                    <a:lumMod val="50000"/>
                  </a:schemeClr>
                </a:solidFill>
                <a:latin typeface="Arial" panose="020B0604020202020204" pitchFamily="34" charset="0"/>
              </a:rPr>
              <a:t>穿条纹睡衣的男孩</a:t>
            </a:r>
          </a:p>
        </p:txBody>
      </p:sp>
      <p:sp>
        <p:nvSpPr>
          <p:cNvPr id="6" name="矩形 5"/>
          <p:cNvSpPr/>
          <p:nvPr/>
        </p:nvSpPr>
        <p:spPr>
          <a:xfrm>
            <a:off x="659255" y="2884285"/>
            <a:ext cx="10873489" cy="830997"/>
          </a:xfrm>
          <a:prstGeom prst="rect">
            <a:avLst/>
          </a:prstGeom>
        </p:spPr>
        <p:txBody>
          <a:bodyPr wrap="none">
            <a:spAutoFit/>
          </a:bodyPr>
          <a:lstStyle/>
          <a:p>
            <a:r>
              <a:rPr lang="en-US" altLang="zh-CN" sz="4800" b="1" spc="600" dirty="0">
                <a:solidFill>
                  <a:schemeClr val="accent1">
                    <a:lumMod val="50000"/>
                  </a:schemeClr>
                </a:solidFill>
                <a:latin typeface="Imprint MT Shadow" panose="04020605060303030202" pitchFamily="82" charset="0"/>
                <a:ea typeface="方正清刻本悦宋简体" panose="02000000000000000000" pitchFamily="2" charset="-122"/>
              </a:rPr>
              <a:t>The Boy in the Striped </a:t>
            </a:r>
            <a:r>
              <a:rPr lang="en-US" altLang="zh-CN" sz="4800" b="1" spc="600" dirty="0" err="1">
                <a:solidFill>
                  <a:schemeClr val="accent1">
                    <a:lumMod val="50000"/>
                  </a:schemeClr>
                </a:solidFill>
                <a:latin typeface="Imprint MT Shadow" panose="04020605060303030202" pitchFamily="82" charset="0"/>
                <a:ea typeface="方正清刻本悦宋简体" panose="02000000000000000000" pitchFamily="2" charset="-122"/>
              </a:rPr>
              <a:t>Pyjamas</a:t>
            </a:r>
            <a:endParaRPr lang="zh-CN" altLang="en-US" sz="4800" dirty="0">
              <a:solidFill>
                <a:schemeClr val="accent1">
                  <a:lumMod val="50000"/>
                </a:schemeClr>
              </a:solidFill>
              <a:latin typeface="Imprint MT Shadow" panose="04020605060303030202" pitchFamily="82" charset="0"/>
            </a:endParaRPr>
          </a:p>
        </p:txBody>
      </p:sp>
      <p:cxnSp>
        <p:nvCxnSpPr>
          <p:cNvPr id="10" name="直接连接符 9"/>
          <p:cNvCxnSpPr/>
          <p:nvPr/>
        </p:nvCxnSpPr>
        <p:spPr>
          <a:xfrm flipV="1">
            <a:off x="5085866" y="218809"/>
            <a:ext cx="852631" cy="10161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V="1">
            <a:off x="6255657" y="3795036"/>
            <a:ext cx="1094383" cy="13042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6963814" y="1244526"/>
            <a:ext cx="297990" cy="3551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4680576" y="3669853"/>
            <a:ext cx="489350" cy="58319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033618" y="850021"/>
            <a:ext cx="4685898" cy="923330"/>
          </a:xfrm>
          <a:prstGeom prst="rect">
            <a:avLst/>
          </a:prstGeom>
        </p:spPr>
        <p:txBody>
          <a:bodyPr wrap="none">
            <a:spAutoFit/>
          </a:bodyPr>
          <a:lstStyle/>
          <a:p>
            <a:pPr marL="285750" indent="-285750">
              <a:buFont typeface="Arial" panose="020B0604020202020204" pitchFamily="34" charset="0"/>
              <a:buChar char="•"/>
            </a:pPr>
            <a:r>
              <a:rPr lang="zh-CN" altLang="en-US" b="1" dirty="0">
                <a:latin typeface="华文楷体" panose="02010600040101010101" pitchFamily="2" charset="-122"/>
                <a:ea typeface="华文楷体" panose="02010600040101010101" pitchFamily="2" charset="-122"/>
              </a:rPr>
              <a:t>铁门紧锁，隔绝的是平等的生命。</a:t>
            </a:r>
            <a:endParaRPr lang="en-US" altLang="zh-CN" b="1"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b="1" dirty="0">
                <a:latin typeface="华文楷体" panose="02010600040101010101" pitchFamily="2" charset="-122"/>
                <a:ea typeface="华文楷体" panose="02010600040101010101" pitchFamily="2" charset="-122"/>
              </a:rPr>
              <a:t>人性从纯净到残暴 ，战争下的隐喻童话。</a:t>
            </a:r>
            <a:endParaRPr lang="en-US" altLang="zh-CN" b="1"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b="1" dirty="0">
                <a:latin typeface="华文楷体" panose="02010600040101010101" pitchFamily="2" charset="-122"/>
                <a:ea typeface="华文楷体" panose="02010600040101010101" pitchFamily="2" charset="-122"/>
              </a:rPr>
              <a:t>以童真视角，展现战争</a:t>
            </a:r>
            <a:r>
              <a:rPr lang="en-US" altLang="zh-CN" b="1" dirty="0">
                <a:latin typeface="华文楷体" panose="02010600040101010101" pitchFamily="2" charset="-122"/>
                <a:ea typeface="华文楷体" panose="02010600040101010101" pitchFamily="2" charset="-122"/>
              </a:rPr>
              <a:t>…</a:t>
            </a:r>
            <a:endParaRPr lang="zh-CN" altLang="en-US" b="1" dirty="0">
              <a:latin typeface="华文楷体" panose="02010600040101010101" pitchFamily="2" charset="-122"/>
              <a:ea typeface="华文楷体" panose="02010600040101010101" pitchFamily="2" charset="-122"/>
            </a:endParaRPr>
          </a:p>
        </p:txBody>
      </p:sp>
      <p:pic>
        <p:nvPicPr>
          <p:cNvPr id="3" name="图片 2"/>
          <p:cNvPicPr>
            <a:picLocks noChangeAspect="1"/>
          </p:cNvPicPr>
          <p:nvPr/>
        </p:nvPicPr>
        <p:blipFill>
          <a:blip r:embed="rId4"/>
          <a:stretch>
            <a:fillRect/>
          </a:stretch>
        </p:blipFill>
        <p:spPr>
          <a:xfrm>
            <a:off x="8518736" y="3675952"/>
            <a:ext cx="1094383" cy="3168946"/>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7" name="矩形 6"/>
          <p:cNvSpPr/>
          <p:nvPr/>
        </p:nvSpPr>
        <p:spPr>
          <a:xfrm>
            <a:off x="351181" y="2039979"/>
            <a:ext cx="11489635" cy="769441"/>
          </a:xfrm>
          <a:prstGeom prst="rect">
            <a:avLst/>
          </a:prstGeom>
        </p:spPr>
        <p:txBody>
          <a:bodyPr wrap="square">
            <a:spAutoFit/>
          </a:bodyPr>
          <a:lstStyle/>
          <a:p>
            <a:r>
              <a:rPr lang="en-US" altLang="zh-CN" sz="22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“Childhood is measured out by sounds and smells and sights, before the dark hour of reason grows.”   </a:t>
            </a:r>
          </a:p>
          <a:p>
            <a:r>
              <a:rPr lang="zh-CN" altLang="en-US" sz="2200" dirty="0">
                <a:solidFill>
                  <a:srgbClr val="002060"/>
                </a:solidFill>
                <a:latin typeface="Times New Roman" panose="02020603050405020304" pitchFamily="18" charset="0"/>
                <a:ea typeface="华文新魏" panose="02010800040101010101" pitchFamily="2" charset="-122"/>
                <a:cs typeface="Times New Roman" panose="02020603050405020304" pitchFamily="18" charset="0"/>
              </a:rPr>
              <a:t>                      在黑暗的理性到来之前，用以丈量童年的是听觉、嗅觉以及视觉。</a:t>
            </a:r>
          </a:p>
        </p:txBody>
      </p:sp>
      <p:sp>
        <p:nvSpPr>
          <p:cNvPr id="9" name="文本框 8"/>
          <p:cNvSpPr txBox="1"/>
          <p:nvPr/>
        </p:nvSpPr>
        <p:spPr>
          <a:xfrm>
            <a:off x="4571528" y="4847236"/>
            <a:ext cx="4055166" cy="461665"/>
          </a:xfrm>
          <a:prstGeom prst="rect">
            <a:avLst/>
          </a:prstGeom>
          <a:noFill/>
        </p:spPr>
        <p:txBody>
          <a:bodyPr wrap="square" rtlCol="0">
            <a:spAutoFit/>
          </a:bodyPr>
          <a:lstStyle/>
          <a:p>
            <a:r>
              <a:rPr lang="en-US" altLang="zh-CN" sz="2400" b="1" dirty="0"/>
              <a:t>——</a:t>
            </a:r>
            <a:r>
              <a:rPr lang="zh-CN" altLang="en-US" sz="2400" b="1" dirty="0"/>
              <a:t>浙江省常山一中 吴俊峰</a:t>
            </a:r>
          </a:p>
        </p:txBody>
      </p:sp>
      <p:sp>
        <p:nvSpPr>
          <p:cNvPr id="14" name="文本框 13"/>
          <p:cNvSpPr txBox="1"/>
          <p:nvPr/>
        </p:nvSpPr>
        <p:spPr>
          <a:xfrm>
            <a:off x="659130" y="219075"/>
            <a:ext cx="2640965" cy="368300"/>
          </a:xfrm>
          <a:prstGeom prst="rect">
            <a:avLst/>
          </a:prstGeom>
          <a:noFill/>
        </p:spPr>
        <p:txBody>
          <a:bodyPr wrap="square" rtlCol="0">
            <a:spAutoFit/>
          </a:bodyPr>
          <a:lstStyle/>
          <a:p>
            <a:r>
              <a:rPr lang="zh-CN" altLang="en-US" b="1" i="1" dirty="0"/>
              <a:t>高中英语经典原著研读</a:t>
            </a:r>
          </a:p>
        </p:txBody>
      </p:sp>
      <p:pic>
        <p:nvPicPr>
          <p:cNvPr id="15" name="图片 14">
            <a:extLst>
              <a:ext uri="{FF2B5EF4-FFF2-40B4-BE49-F238E27FC236}">
                <a16:creationId xmlns:a16="http://schemas.microsoft.com/office/drawing/2014/main" id="{B12EA358-DF1E-44DC-94CF-65FF659BC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134" y="298"/>
            <a:ext cx="3334236" cy="1078903"/>
          </a:xfrm>
          <a:prstGeom prst="rect">
            <a:avLst/>
          </a:prstGeom>
        </p:spPr>
      </p:pic>
    </p:spTree>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9000" fill="hold" grpId="0" nodeType="withEffect" p14:presetBounceEnd="72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2000">
                                          <p:cBhvr additive="base">
                                            <p:cTn id="7" dur="3000" fill="hold"/>
                                            <p:tgtEl>
                                              <p:spTgt spid="5"/>
                                            </p:tgtEl>
                                            <p:attrNameLst>
                                              <p:attrName>ppt_x</p:attrName>
                                            </p:attrNameLst>
                                          </p:cBhvr>
                                          <p:tavLst>
                                            <p:tav tm="0">
                                              <p:val>
                                                <p:strVal val="0-#ppt_w/2"/>
                                              </p:val>
                                            </p:tav>
                                            <p:tav tm="100000">
                                              <p:val>
                                                <p:strVal val="#ppt_x"/>
                                              </p:val>
                                            </p:tav>
                                          </p:tavLst>
                                        </p:anim>
                                        <p:anim calcmode="lin" valueType="num" p14:bounceEnd="72000">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3" accel="69000" fill="hold" grpId="0" nodeType="withEffect" p14:presetBounceEnd="72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72000">
                                          <p:cBhvr additive="base">
                                            <p:cTn id="11" dur="3000" fill="hold"/>
                                            <p:tgtEl>
                                              <p:spTgt spid="6"/>
                                            </p:tgtEl>
                                            <p:attrNameLst>
                                              <p:attrName>ppt_x</p:attrName>
                                            </p:attrNameLst>
                                          </p:cBhvr>
                                          <p:tavLst>
                                            <p:tav tm="0">
                                              <p:val>
                                                <p:strVal val="1+#ppt_w/2"/>
                                              </p:val>
                                            </p:tav>
                                            <p:tav tm="100000">
                                              <p:val>
                                                <p:strVal val="#ppt_x"/>
                                              </p:val>
                                            </p:tav>
                                          </p:tavLst>
                                        </p:anim>
                                        <p:anim calcmode="lin" valueType="num" p14:bounceEnd="72000">
                                          <p:cBhvr additive="base">
                                            <p:cTn id="12" dur="3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accel="69000" fill="hold" nodeType="withEffect" p14:presetBounceEnd="72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72000">
                                          <p:cBhvr additive="base">
                                            <p:cTn id="15" dur="3000" fill="hold"/>
                                            <p:tgtEl>
                                              <p:spTgt spid="10"/>
                                            </p:tgtEl>
                                            <p:attrNameLst>
                                              <p:attrName>ppt_x</p:attrName>
                                            </p:attrNameLst>
                                          </p:cBhvr>
                                          <p:tavLst>
                                            <p:tav tm="0">
                                              <p:val>
                                                <p:strVal val="1+#ppt_w/2"/>
                                              </p:val>
                                            </p:tav>
                                            <p:tav tm="100000">
                                              <p:val>
                                                <p:strVal val="#ppt_x"/>
                                              </p:val>
                                            </p:tav>
                                          </p:tavLst>
                                        </p:anim>
                                        <p:anim calcmode="lin" valueType="num" p14:bounceEnd="72000">
                                          <p:cBhvr additive="base">
                                            <p:cTn id="16" dur="3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3" accel="69000" fill="hold" nodeType="withEffect" p14:presetBounceEnd="72000">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14:bounceEnd="72000">
                                          <p:cBhvr additive="base">
                                            <p:cTn id="19" dur="3000" fill="hold"/>
                                            <p:tgtEl>
                                              <p:spTgt spid="11"/>
                                            </p:tgtEl>
                                            <p:attrNameLst>
                                              <p:attrName>ppt_x</p:attrName>
                                            </p:attrNameLst>
                                          </p:cBhvr>
                                          <p:tavLst>
                                            <p:tav tm="0">
                                              <p:val>
                                                <p:strVal val="1+#ppt_w/2"/>
                                              </p:val>
                                            </p:tav>
                                            <p:tav tm="100000">
                                              <p:val>
                                                <p:strVal val="#ppt_x"/>
                                              </p:val>
                                            </p:tav>
                                          </p:tavLst>
                                        </p:anim>
                                        <p:anim calcmode="lin" valueType="num" p14:bounceEnd="72000">
                                          <p:cBhvr additive="base">
                                            <p:cTn id="20" dur="3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69000" fill="hold" nodeType="withEffect" p14:presetBounceEnd="72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72000">
                                          <p:cBhvr additive="base">
                                            <p:cTn id="23" dur="3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24" dur="30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3" accel="69000" fill="hold" nodeType="withEffect" p14:presetBounceEnd="72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72000">
                                          <p:cBhvr additive="base">
                                            <p:cTn id="27" dur="3000" fill="hold"/>
                                            <p:tgtEl>
                                              <p:spTgt spid="13"/>
                                            </p:tgtEl>
                                            <p:attrNameLst>
                                              <p:attrName>ppt_x</p:attrName>
                                            </p:attrNameLst>
                                          </p:cBhvr>
                                          <p:tavLst>
                                            <p:tav tm="0">
                                              <p:val>
                                                <p:strVal val="1+#ppt_w/2"/>
                                              </p:val>
                                            </p:tav>
                                            <p:tav tm="100000">
                                              <p:val>
                                                <p:strVal val="#ppt_x"/>
                                              </p:val>
                                            </p:tav>
                                          </p:tavLst>
                                        </p:anim>
                                        <p:anim calcmode="lin" valueType="num" p14:bounceEnd="72000">
                                          <p:cBhvr additive="base">
                                            <p:cTn id="28" dur="3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9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3" accel="69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000" fill="hold"/>
                                            <p:tgtEl>
                                              <p:spTgt spid="6"/>
                                            </p:tgtEl>
                                            <p:attrNameLst>
                                              <p:attrName>ppt_x</p:attrName>
                                            </p:attrNameLst>
                                          </p:cBhvr>
                                          <p:tavLst>
                                            <p:tav tm="0">
                                              <p:val>
                                                <p:strVal val="1+#ppt_w/2"/>
                                              </p:val>
                                            </p:tav>
                                            <p:tav tm="100000">
                                              <p:val>
                                                <p:strVal val="#ppt_x"/>
                                              </p:val>
                                            </p:tav>
                                          </p:tavLst>
                                        </p:anim>
                                        <p:anim calcmode="lin" valueType="num">
                                          <p:cBhvr additive="base">
                                            <p:cTn id="12" dur="30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accel="69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3000" fill="hold"/>
                                            <p:tgtEl>
                                              <p:spTgt spid="10"/>
                                            </p:tgtEl>
                                            <p:attrNameLst>
                                              <p:attrName>ppt_x</p:attrName>
                                            </p:attrNameLst>
                                          </p:cBhvr>
                                          <p:tavLst>
                                            <p:tav tm="0">
                                              <p:val>
                                                <p:strVal val="1+#ppt_w/2"/>
                                              </p:val>
                                            </p:tav>
                                            <p:tav tm="100000">
                                              <p:val>
                                                <p:strVal val="#ppt_x"/>
                                              </p:val>
                                            </p:tav>
                                          </p:tavLst>
                                        </p:anim>
                                        <p:anim calcmode="lin" valueType="num">
                                          <p:cBhvr additive="base">
                                            <p:cTn id="16" dur="3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3" accel="69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3000" fill="hold"/>
                                            <p:tgtEl>
                                              <p:spTgt spid="11"/>
                                            </p:tgtEl>
                                            <p:attrNameLst>
                                              <p:attrName>ppt_x</p:attrName>
                                            </p:attrNameLst>
                                          </p:cBhvr>
                                          <p:tavLst>
                                            <p:tav tm="0">
                                              <p:val>
                                                <p:strVal val="1+#ppt_w/2"/>
                                              </p:val>
                                            </p:tav>
                                            <p:tav tm="100000">
                                              <p:val>
                                                <p:strVal val="#ppt_x"/>
                                              </p:val>
                                            </p:tav>
                                          </p:tavLst>
                                        </p:anim>
                                        <p:anim calcmode="lin" valueType="num">
                                          <p:cBhvr additive="base">
                                            <p:cTn id="20" dur="3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3" accel="69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1+#ppt_w/2"/>
                                              </p:val>
                                            </p:tav>
                                            <p:tav tm="100000">
                                              <p:val>
                                                <p:strVal val="#ppt_x"/>
                                              </p:val>
                                            </p:tav>
                                          </p:tavLst>
                                        </p:anim>
                                        <p:anim calcmode="lin" valueType="num">
                                          <p:cBhvr additive="base">
                                            <p:cTn id="24" dur="30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3" accel="6900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3000" fill="hold"/>
                                            <p:tgtEl>
                                              <p:spTgt spid="13"/>
                                            </p:tgtEl>
                                            <p:attrNameLst>
                                              <p:attrName>ppt_x</p:attrName>
                                            </p:attrNameLst>
                                          </p:cBhvr>
                                          <p:tavLst>
                                            <p:tav tm="0">
                                              <p:val>
                                                <p:strVal val="1+#ppt_w/2"/>
                                              </p:val>
                                            </p:tav>
                                            <p:tav tm="100000">
                                              <p:val>
                                                <p:strVal val="#ppt_x"/>
                                              </p:val>
                                            </p:tav>
                                          </p:tavLst>
                                        </p:anim>
                                        <p:anim calcmode="lin" valueType="num">
                                          <p:cBhvr additive="base">
                                            <p:cTn id="28" dur="3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8" name="组合 17"/>
          <p:cNvGrpSpPr/>
          <p:nvPr/>
        </p:nvGrpSpPr>
        <p:grpSpPr>
          <a:xfrm>
            <a:off x="3154956" y="398215"/>
            <a:ext cx="274498" cy="273502"/>
            <a:chOff x="3618897" y="2279040"/>
            <a:chExt cx="706229" cy="703668"/>
          </a:xfrm>
          <a:solidFill>
            <a:schemeClr val="bg1"/>
          </a:solidFill>
        </p:grpSpPr>
        <p:sp>
          <p:nvSpPr>
            <p:cNvPr id="19"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 name="文本框 2"/>
          <p:cNvSpPr txBox="1"/>
          <p:nvPr/>
        </p:nvSpPr>
        <p:spPr>
          <a:xfrm>
            <a:off x="420277" y="283249"/>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sp>
        <p:nvSpPr>
          <p:cNvPr id="6" name="矩形 5"/>
          <p:cNvSpPr/>
          <p:nvPr/>
        </p:nvSpPr>
        <p:spPr>
          <a:xfrm>
            <a:off x="4479172" y="-57126"/>
            <a:ext cx="6078908" cy="1077218"/>
          </a:xfrm>
          <a:prstGeom prst="rect">
            <a:avLst/>
          </a:prstGeom>
        </p:spPr>
        <p:txBody>
          <a:bodyPr wrap="none">
            <a:spAutoFit/>
          </a:bodyPr>
          <a:lstStyle/>
          <a:p>
            <a:r>
              <a:rPr lang="en-US" altLang="zh-CN" sz="3200" b="1" dirty="0">
                <a:solidFill>
                  <a:srgbClr val="0070C0"/>
                </a:solidFill>
              </a:rPr>
              <a:t>Learning differences </a:t>
            </a:r>
          </a:p>
          <a:p>
            <a:r>
              <a:rPr lang="en-US" altLang="zh-CN" sz="3200" b="1" dirty="0">
                <a:solidFill>
                  <a:srgbClr val="0070C0"/>
                </a:solidFill>
              </a:rPr>
              <a:t>between AE and</a:t>
            </a:r>
            <a:r>
              <a:rPr lang="zh-CN" altLang="en-US" sz="3200" b="1" dirty="0">
                <a:solidFill>
                  <a:srgbClr val="0070C0"/>
                </a:solidFill>
              </a:rPr>
              <a:t> </a:t>
            </a:r>
            <a:r>
              <a:rPr lang="en-US" altLang="zh-CN" sz="3200" b="1" dirty="0">
                <a:solidFill>
                  <a:srgbClr val="0070C0"/>
                </a:solidFill>
              </a:rPr>
              <a:t>BE</a:t>
            </a:r>
            <a:r>
              <a:rPr lang="zh-CN" altLang="en-US" sz="3200" b="1" dirty="0">
                <a:solidFill>
                  <a:srgbClr val="0070C0"/>
                </a:solidFill>
              </a:rPr>
              <a:t> </a:t>
            </a:r>
            <a:r>
              <a:rPr lang="en-US" altLang="zh-CN" sz="3200" b="1" dirty="0">
                <a:solidFill>
                  <a:srgbClr val="0070C0"/>
                </a:solidFill>
              </a:rPr>
              <a:t>in the novel</a:t>
            </a:r>
            <a:endParaRPr lang="zh-CN" altLang="en-US" sz="3200" b="1" dirty="0">
              <a:solidFill>
                <a:srgbClr val="0070C0"/>
              </a:solidFill>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277" y="972763"/>
            <a:ext cx="11347653" cy="542930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8" name="组合 17"/>
          <p:cNvGrpSpPr/>
          <p:nvPr/>
        </p:nvGrpSpPr>
        <p:grpSpPr>
          <a:xfrm>
            <a:off x="3154956" y="398215"/>
            <a:ext cx="274498" cy="273502"/>
            <a:chOff x="3618897" y="2279040"/>
            <a:chExt cx="706229" cy="703668"/>
          </a:xfrm>
          <a:solidFill>
            <a:schemeClr val="bg1"/>
          </a:solidFill>
        </p:grpSpPr>
        <p:sp>
          <p:nvSpPr>
            <p:cNvPr id="19"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 name="文本框 2"/>
          <p:cNvSpPr txBox="1"/>
          <p:nvPr/>
        </p:nvSpPr>
        <p:spPr>
          <a:xfrm>
            <a:off x="420277" y="283249"/>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sp>
        <p:nvSpPr>
          <p:cNvPr id="7" name="矩形 6"/>
          <p:cNvSpPr/>
          <p:nvPr/>
        </p:nvSpPr>
        <p:spPr>
          <a:xfrm rot="19671141">
            <a:off x="1635394" y="1132336"/>
            <a:ext cx="3183379" cy="5262979"/>
          </a:xfrm>
          <a:prstGeom prst="rect">
            <a:avLst/>
          </a:prstGeom>
          <a:solidFill>
            <a:schemeClr val="accent1">
              <a:lumMod val="40000"/>
              <a:lumOff val="60000"/>
            </a:schemeClr>
          </a:solidFill>
          <a:effectLst>
            <a:outerShdw blurRad="50800" dist="38100" dir="10800000" algn="r" rotWithShape="0">
              <a:prstClr val="black">
                <a:alpha val="40000"/>
              </a:prstClr>
            </a:outerShdw>
          </a:effectLst>
        </p:spPr>
        <p:txBody>
          <a:bodyPr wrap="square">
            <a:spAutoFit/>
          </a:bodyPr>
          <a:lstStyle/>
          <a:p>
            <a:r>
              <a:rPr lang="en-US" altLang="zh-CN" sz="2800" b="1" dirty="0"/>
              <a:t>•  Conflict</a:t>
            </a:r>
          </a:p>
          <a:p>
            <a:r>
              <a:rPr lang="en-US" altLang="zh-CN" sz="2800" b="1" dirty="0"/>
              <a:t>•  Fable</a:t>
            </a:r>
          </a:p>
          <a:p>
            <a:r>
              <a:rPr lang="en-US" altLang="zh-CN" sz="2800" b="1" dirty="0"/>
              <a:t>•  Flashback</a:t>
            </a:r>
          </a:p>
          <a:p>
            <a:r>
              <a:rPr lang="en-US" altLang="zh-CN" sz="2800" b="1" dirty="0"/>
              <a:t>•  Foreshadowing</a:t>
            </a:r>
          </a:p>
          <a:p>
            <a:r>
              <a:rPr lang="en-US" altLang="zh-CN" sz="2800" b="1" dirty="0"/>
              <a:t>•  Imagery</a:t>
            </a:r>
          </a:p>
          <a:p>
            <a:r>
              <a:rPr lang="en-US" altLang="zh-CN" sz="2800" b="1" dirty="0"/>
              <a:t>•  Irony</a:t>
            </a:r>
          </a:p>
          <a:p>
            <a:r>
              <a:rPr lang="en-US" altLang="zh-CN" sz="2800" b="1" dirty="0"/>
              <a:t>•  Metaphor</a:t>
            </a:r>
          </a:p>
          <a:p>
            <a:r>
              <a:rPr lang="en-US" altLang="zh-CN" sz="2800" b="1" dirty="0"/>
              <a:t>•  Parallelism</a:t>
            </a:r>
          </a:p>
          <a:p>
            <a:r>
              <a:rPr lang="en-US" altLang="zh-CN" sz="2800" b="1" dirty="0"/>
              <a:t>•  Repetition</a:t>
            </a:r>
          </a:p>
          <a:p>
            <a:r>
              <a:rPr lang="en-US" altLang="zh-CN" sz="2800" b="1" dirty="0"/>
              <a:t>•  Simile</a:t>
            </a:r>
          </a:p>
          <a:p>
            <a:r>
              <a:rPr lang="en-US" altLang="zh-CN" sz="2800" b="1" dirty="0"/>
              <a:t>•  Symbolism</a:t>
            </a:r>
          </a:p>
          <a:p>
            <a:r>
              <a:rPr lang="en-US" altLang="zh-CN" sz="2800" b="1" dirty="0"/>
              <a:t>•  Theme</a:t>
            </a:r>
          </a:p>
        </p:txBody>
      </p:sp>
      <p:sp>
        <p:nvSpPr>
          <p:cNvPr id="2" name="矩形 1"/>
          <p:cNvSpPr/>
          <p:nvPr/>
        </p:nvSpPr>
        <p:spPr>
          <a:xfrm rot="19676311">
            <a:off x="7564364" y="1115578"/>
            <a:ext cx="2978713" cy="5262979"/>
          </a:xfrm>
          <a:prstGeom prst="rect">
            <a:avLst/>
          </a:prstGeom>
          <a:solidFill>
            <a:schemeClr val="accent1">
              <a:lumMod val="40000"/>
              <a:lumOff val="60000"/>
            </a:schemeClr>
          </a:solidFill>
          <a:effectLst>
            <a:innerShdw blurRad="63500" dist="50800" dir="13500000">
              <a:prstClr val="black">
                <a:alpha val="50000"/>
              </a:prstClr>
            </a:innerShdw>
            <a:reflection blurRad="6350" stA="52000" endA="300" endPos="35000" dir="5400000" sy="-100000" algn="bl" rotWithShape="0"/>
          </a:effectLst>
        </p:spPr>
        <p:txBody>
          <a:bodyPr wrap="square">
            <a:spAutoFit/>
          </a:bodyPr>
          <a:lstStyle/>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冲突</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寓言</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倒叙</a:t>
            </a:r>
            <a:endParaRPr lang="en-US" altLang="zh-CN" sz="2800" b="1" dirty="0">
              <a:latin typeface="仿宋" panose="02010609060101010101" pitchFamily="49" charset="-122"/>
              <a:ea typeface="仿宋" panose="02010609060101010101" pitchFamily="49" charset="-122"/>
            </a:endParaRP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铺垫</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形象化</a:t>
            </a:r>
            <a:endParaRPr lang="en-US" altLang="zh-CN" sz="2800" b="1" dirty="0">
              <a:latin typeface="仿宋" panose="02010609060101010101" pitchFamily="49" charset="-122"/>
              <a:ea typeface="仿宋" panose="02010609060101010101" pitchFamily="49" charset="-122"/>
            </a:endParaRP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讽刺</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暗喻</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排比</a:t>
            </a:r>
            <a:endParaRPr lang="en-US" altLang="zh-CN" sz="2800" b="1" dirty="0">
              <a:latin typeface="仿宋" panose="02010609060101010101" pitchFamily="49" charset="-122"/>
              <a:ea typeface="仿宋" panose="02010609060101010101" pitchFamily="49" charset="-122"/>
            </a:endParaRP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重复</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明喻</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象征意义</a:t>
            </a:r>
          </a:p>
          <a:p>
            <a:r>
              <a:rPr lang="en-US" altLang="zh-CN" sz="2800" b="1" dirty="0">
                <a:latin typeface="仿宋" panose="02010609060101010101" pitchFamily="49" charset="-122"/>
                <a:ea typeface="仿宋" panose="02010609060101010101" pitchFamily="49" charset="-122"/>
              </a:rPr>
              <a:t>• </a:t>
            </a:r>
            <a:r>
              <a:rPr lang="zh-CN" altLang="en-US" sz="2800" b="1" dirty="0">
                <a:latin typeface="仿宋" panose="02010609060101010101" pitchFamily="49" charset="-122"/>
                <a:ea typeface="仿宋" panose="02010609060101010101" pitchFamily="49" charset="-122"/>
              </a:rPr>
              <a:t>主题</a:t>
            </a:r>
          </a:p>
        </p:txBody>
      </p:sp>
      <p:grpSp>
        <p:nvGrpSpPr>
          <p:cNvPr id="12" name="组合 11"/>
          <p:cNvGrpSpPr/>
          <p:nvPr/>
        </p:nvGrpSpPr>
        <p:grpSpPr>
          <a:xfrm>
            <a:off x="4066771" y="1199574"/>
            <a:ext cx="3238720" cy="3657284"/>
            <a:chOff x="1725428" y="1816830"/>
            <a:chExt cx="3238719" cy="3657284"/>
          </a:xfrm>
        </p:grpSpPr>
        <p:sp>
          <p:nvSpPr>
            <p:cNvPr id="14" name="任意多边形 183"/>
            <p:cNvSpPr/>
            <p:nvPr/>
          </p:nvSpPr>
          <p:spPr>
            <a:xfrm>
              <a:off x="2256411" y="2759065"/>
              <a:ext cx="2641091" cy="2152551"/>
            </a:xfrm>
            <a:custGeom>
              <a:avLst/>
              <a:gdLst>
                <a:gd name="connsiteX0" fmla="*/ 0 w 5128128"/>
                <a:gd name="connsiteY0" fmla="*/ 0 h 4159801"/>
                <a:gd name="connsiteX1" fmla="*/ 2460653 w 5128128"/>
                <a:gd name="connsiteY1" fmla="*/ 0 h 4159801"/>
                <a:gd name="connsiteX2" fmla="*/ 5128128 w 5128128"/>
                <a:gd name="connsiteY2" fmla="*/ 4159801 h 4159801"/>
                <a:gd name="connsiteX3" fmla="*/ 2667475 w 5128128"/>
                <a:gd name="connsiteY3" fmla="*/ 4159801 h 4159801"/>
              </a:gdLst>
              <a:ahLst/>
              <a:cxnLst>
                <a:cxn ang="0">
                  <a:pos x="connsiteX0" y="connsiteY0"/>
                </a:cxn>
                <a:cxn ang="0">
                  <a:pos x="connsiteX1" y="connsiteY1"/>
                </a:cxn>
                <a:cxn ang="0">
                  <a:pos x="connsiteX2" y="connsiteY2"/>
                </a:cxn>
                <a:cxn ang="0">
                  <a:pos x="connsiteX3" y="connsiteY3"/>
                </a:cxn>
              </a:cxnLst>
              <a:rect l="l" t="t" r="r" b="b"/>
              <a:pathLst>
                <a:path w="5128128" h="4159801">
                  <a:moveTo>
                    <a:pt x="0" y="0"/>
                  </a:moveTo>
                  <a:lnTo>
                    <a:pt x="2460653" y="0"/>
                  </a:lnTo>
                  <a:lnTo>
                    <a:pt x="5128128" y="4159801"/>
                  </a:lnTo>
                  <a:lnTo>
                    <a:pt x="2667475" y="415980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15" name="直接连接符 14"/>
            <p:cNvCxnSpPr/>
            <p:nvPr/>
          </p:nvCxnSpPr>
          <p:spPr>
            <a:xfrm>
              <a:off x="2127517" y="2753965"/>
              <a:ext cx="1735004" cy="2720149"/>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591176" y="2962897"/>
              <a:ext cx="1372971" cy="21525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725428" y="1816830"/>
              <a:ext cx="1714236" cy="26875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309535" y="2234520"/>
              <a:ext cx="1613336" cy="2529398"/>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3845067" y="175080"/>
            <a:ext cx="5690982" cy="584775"/>
          </a:xfrm>
          <a:prstGeom prst="rect">
            <a:avLst/>
          </a:prstGeom>
        </p:spPr>
        <p:txBody>
          <a:bodyPr wrap="none">
            <a:spAutoFit/>
          </a:bodyPr>
          <a:lstStyle/>
          <a:p>
            <a:r>
              <a:rPr lang="en-US" altLang="zh-CN" sz="3200" b="1" dirty="0">
                <a:solidFill>
                  <a:srgbClr val="0070C0"/>
                </a:solidFill>
              </a:rPr>
              <a:t>Literary Elements in the novel</a:t>
            </a:r>
            <a:endParaRPr lang="zh-CN" altLang="en-US" sz="3200" b="1"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9000" fill="hold" nodeType="withEffect" p14:presetBounceEnd="49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9000">
                                          <p:cBhvr additive="base">
                                            <p:cTn id="7" dur="2000" fill="hold"/>
                                            <p:tgtEl>
                                              <p:spTgt spid="12"/>
                                            </p:tgtEl>
                                            <p:attrNameLst>
                                              <p:attrName>ppt_x</p:attrName>
                                            </p:attrNameLst>
                                          </p:cBhvr>
                                          <p:tavLst>
                                            <p:tav tm="0">
                                              <p:val>
                                                <p:strVal val="0-#ppt_w/2"/>
                                              </p:val>
                                            </p:tav>
                                            <p:tav tm="100000">
                                              <p:val>
                                                <p:strVal val="#ppt_x"/>
                                              </p:val>
                                            </p:tav>
                                          </p:tavLst>
                                        </p:anim>
                                        <p:anim calcmode="lin" valueType="num" p14:bounceEnd="49000">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9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同侧圆角矩形 37"/>
          <p:cNvSpPr/>
          <p:nvPr/>
        </p:nvSpPr>
        <p:spPr>
          <a:xfrm rot="5400000">
            <a:off x="1991562" y="598896"/>
            <a:ext cx="836356" cy="4851437"/>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椭圆 38"/>
          <p:cNvSpPr/>
          <p:nvPr/>
        </p:nvSpPr>
        <p:spPr>
          <a:xfrm>
            <a:off x="3998331" y="2672580"/>
            <a:ext cx="684530" cy="684530"/>
          </a:xfrm>
          <a:prstGeom prst="ellipse">
            <a:avLst/>
          </a:prstGeom>
          <a:solidFill>
            <a:schemeClr val="bg1"/>
          </a:solidFill>
          <a:ln>
            <a:noFill/>
          </a:ln>
          <a:effectLst>
            <a:outerShdw blurRad="177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文本框 41"/>
          <p:cNvSpPr txBox="1"/>
          <p:nvPr/>
        </p:nvSpPr>
        <p:spPr>
          <a:xfrm>
            <a:off x="467879" y="2744891"/>
            <a:ext cx="3687257" cy="646331"/>
          </a:xfrm>
          <a:prstGeom prst="rect">
            <a:avLst/>
          </a:prstGeom>
          <a:noFill/>
        </p:spPr>
        <p:txBody>
          <a:bodyPr wrap="square" rtlCol="0">
            <a:spAutoFit/>
          </a:bodyPr>
          <a:lstStyle/>
          <a:p>
            <a:pPr lvl="0" algn="ctr">
              <a:defRPr/>
            </a:pPr>
            <a:r>
              <a:rPr lang="en-US" altLang="zh-CN" sz="3600" b="1" kern="0" dirty="0">
                <a:solidFill>
                  <a:schemeClr val="bg1"/>
                </a:solidFill>
                <a:latin typeface="+mj-ea"/>
                <a:ea typeface="+mj-ea"/>
              </a:rPr>
              <a:t>Major Themes</a:t>
            </a:r>
            <a:endParaRPr kumimoji="0" lang="zh-CN" altLang="en-US" sz="3600" b="1" i="0" u="none" strike="noStrike" kern="0" cap="none" spc="0" normalizeH="0" baseline="0" noProof="0" dirty="0">
              <a:ln>
                <a:noFill/>
              </a:ln>
              <a:solidFill>
                <a:schemeClr val="bg1"/>
              </a:solidFill>
              <a:effectLst/>
              <a:uLnTx/>
              <a:uFillTx/>
              <a:latin typeface="+mj-ea"/>
              <a:ea typeface="+mj-ea"/>
            </a:endParaRPr>
          </a:p>
        </p:txBody>
      </p:sp>
      <p:grpSp>
        <p:nvGrpSpPr>
          <p:cNvPr id="43" name="组合 42"/>
          <p:cNvGrpSpPr/>
          <p:nvPr/>
        </p:nvGrpSpPr>
        <p:grpSpPr>
          <a:xfrm>
            <a:off x="4135716" y="2866594"/>
            <a:ext cx="319090" cy="334564"/>
            <a:chOff x="3349235" y="2068527"/>
            <a:chExt cx="516445" cy="541492"/>
          </a:xfrm>
          <a:solidFill>
            <a:schemeClr val="accent1"/>
          </a:solidFill>
        </p:grpSpPr>
        <p:sp>
          <p:nvSpPr>
            <p:cNvPr id="44" name="Freeform 33"/>
            <p:cNvSpPr>
              <a:spLocks noEditPoints="1"/>
            </p:cNvSpPr>
            <p:nvPr/>
          </p:nvSpPr>
          <p:spPr bwMode="auto">
            <a:xfrm>
              <a:off x="3349235" y="2068527"/>
              <a:ext cx="516445" cy="425799"/>
            </a:xfrm>
            <a:custGeom>
              <a:avLst/>
              <a:gdLst>
                <a:gd name="T0" fmla="*/ 172 w 183"/>
                <a:gd name="T1" fmla="*/ 0 h 151"/>
                <a:gd name="T2" fmla="*/ 11 w 183"/>
                <a:gd name="T3" fmla="*/ 0 h 151"/>
                <a:gd name="T4" fmla="*/ 0 w 183"/>
                <a:gd name="T5" fmla="*/ 11 h 151"/>
                <a:gd name="T6" fmla="*/ 0 w 183"/>
                <a:gd name="T7" fmla="*/ 140 h 151"/>
                <a:gd name="T8" fmla="*/ 11 w 183"/>
                <a:gd name="T9" fmla="*/ 151 h 151"/>
                <a:gd name="T10" fmla="*/ 172 w 183"/>
                <a:gd name="T11" fmla="*/ 151 h 151"/>
                <a:gd name="T12" fmla="*/ 183 w 183"/>
                <a:gd name="T13" fmla="*/ 140 h 151"/>
                <a:gd name="T14" fmla="*/ 183 w 183"/>
                <a:gd name="T15" fmla="*/ 11 h 151"/>
                <a:gd name="T16" fmla="*/ 172 w 183"/>
                <a:gd name="T17" fmla="*/ 0 h 151"/>
                <a:gd name="T18" fmla="*/ 91 w 183"/>
                <a:gd name="T19" fmla="*/ 143 h 151"/>
                <a:gd name="T20" fmla="*/ 84 w 183"/>
                <a:gd name="T21" fmla="*/ 136 h 151"/>
                <a:gd name="T22" fmla="*/ 91 w 183"/>
                <a:gd name="T23" fmla="*/ 128 h 151"/>
                <a:gd name="T24" fmla="*/ 99 w 183"/>
                <a:gd name="T25" fmla="*/ 136 h 151"/>
                <a:gd name="T26" fmla="*/ 91 w 183"/>
                <a:gd name="T27" fmla="*/ 143 h 151"/>
                <a:gd name="T28" fmla="*/ 171 w 183"/>
                <a:gd name="T29" fmla="*/ 121 h 151"/>
                <a:gd name="T30" fmla="*/ 12 w 183"/>
                <a:gd name="T31" fmla="*/ 121 h 151"/>
                <a:gd name="T32" fmla="*/ 12 w 183"/>
                <a:gd name="T33" fmla="*/ 11 h 151"/>
                <a:gd name="T34" fmla="*/ 171 w 183"/>
                <a:gd name="T35" fmla="*/ 11 h 151"/>
                <a:gd name="T36" fmla="*/ 171 w 183"/>
                <a:gd name="T37" fmla="*/ 12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 h="151">
                  <a:moveTo>
                    <a:pt x="172" y="0"/>
                  </a:moveTo>
                  <a:cubicBezTo>
                    <a:pt x="11" y="0"/>
                    <a:pt x="11" y="0"/>
                    <a:pt x="11" y="0"/>
                  </a:cubicBezTo>
                  <a:cubicBezTo>
                    <a:pt x="5" y="0"/>
                    <a:pt x="0" y="5"/>
                    <a:pt x="0" y="11"/>
                  </a:cubicBezTo>
                  <a:cubicBezTo>
                    <a:pt x="0" y="140"/>
                    <a:pt x="0" y="140"/>
                    <a:pt x="0" y="140"/>
                  </a:cubicBezTo>
                  <a:cubicBezTo>
                    <a:pt x="0" y="146"/>
                    <a:pt x="5" y="151"/>
                    <a:pt x="11" y="151"/>
                  </a:cubicBezTo>
                  <a:cubicBezTo>
                    <a:pt x="172" y="151"/>
                    <a:pt x="172" y="151"/>
                    <a:pt x="172" y="151"/>
                  </a:cubicBezTo>
                  <a:cubicBezTo>
                    <a:pt x="178" y="151"/>
                    <a:pt x="183" y="146"/>
                    <a:pt x="183" y="140"/>
                  </a:cubicBezTo>
                  <a:cubicBezTo>
                    <a:pt x="183" y="11"/>
                    <a:pt x="183" y="11"/>
                    <a:pt x="183" y="11"/>
                  </a:cubicBezTo>
                  <a:cubicBezTo>
                    <a:pt x="183" y="5"/>
                    <a:pt x="178" y="0"/>
                    <a:pt x="172" y="0"/>
                  </a:cubicBezTo>
                  <a:close/>
                  <a:moveTo>
                    <a:pt x="91" y="143"/>
                  </a:moveTo>
                  <a:cubicBezTo>
                    <a:pt x="87" y="143"/>
                    <a:pt x="84" y="140"/>
                    <a:pt x="84" y="136"/>
                  </a:cubicBezTo>
                  <a:cubicBezTo>
                    <a:pt x="84" y="131"/>
                    <a:pt x="87" y="128"/>
                    <a:pt x="91" y="128"/>
                  </a:cubicBezTo>
                  <a:cubicBezTo>
                    <a:pt x="96" y="128"/>
                    <a:pt x="99" y="131"/>
                    <a:pt x="99" y="136"/>
                  </a:cubicBezTo>
                  <a:cubicBezTo>
                    <a:pt x="99" y="140"/>
                    <a:pt x="96" y="143"/>
                    <a:pt x="91" y="143"/>
                  </a:cubicBezTo>
                  <a:close/>
                  <a:moveTo>
                    <a:pt x="171" y="121"/>
                  </a:moveTo>
                  <a:cubicBezTo>
                    <a:pt x="12" y="121"/>
                    <a:pt x="12" y="121"/>
                    <a:pt x="12" y="121"/>
                  </a:cubicBezTo>
                  <a:cubicBezTo>
                    <a:pt x="12" y="11"/>
                    <a:pt x="12" y="11"/>
                    <a:pt x="12" y="11"/>
                  </a:cubicBezTo>
                  <a:cubicBezTo>
                    <a:pt x="171" y="11"/>
                    <a:pt x="171" y="11"/>
                    <a:pt x="171" y="11"/>
                  </a:cubicBezTo>
                  <a:lnTo>
                    <a:pt x="171" y="1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5" name="Freeform 34"/>
            <p:cNvSpPr/>
            <p:nvPr/>
          </p:nvSpPr>
          <p:spPr bwMode="auto">
            <a:xfrm>
              <a:off x="3450615" y="2502675"/>
              <a:ext cx="313684" cy="107344"/>
            </a:xfrm>
            <a:custGeom>
              <a:avLst/>
              <a:gdLst>
                <a:gd name="T0" fmla="*/ 102 w 111"/>
                <a:gd name="T1" fmla="*/ 26 h 38"/>
                <a:gd name="T2" fmla="*/ 75 w 111"/>
                <a:gd name="T3" fmla="*/ 26 h 38"/>
                <a:gd name="T4" fmla="*/ 75 w 111"/>
                <a:gd name="T5" fmla="*/ 0 h 38"/>
                <a:gd name="T6" fmla="*/ 36 w 111"/>
                <a:gd name="T7" fmla="*/ 0 h 38"/>
                <a:gd name="T8" fmla="*/ 36 w 111"/>
                <a:gd name="T9" fmla="*/ 26 h 38"/>
                <a:gd name="T10" fmla="*/ 9 w 111"/>
                <a:gd name="T11" fmla="*/ 26 h 38"/>
                <a:gd name="T12" fmla="*/ 0 w 111"/>
                <a:gd name="T13" fmla="*/ 31 h 38"/>
                <a:gd name="T14" fmla="*/ 0 w 111"/>
                <a:gd name="T15" fmla="*/ 38 h 38"/>
                <a:gd name="T16" fmla="*/ 111 w 111"/>
                <a:gd name="T17" fmla="*/ 38 h 38"/>
                <a:gd name="T18" fmla="*/ 111 w 111"/>
                <a:gd name="T19" fmla="*/ 31 h 38"/>
                <a:gd name="T20" fmla="*/ 102 w 111"/>
                <a:gd name="T21"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38">
                  <a:moveTo>
                    <a:pt x="102" y="26"/>
                  </a:moveTo>
                  <a:cubicBezTo>
                    <a:pt x="75" y="26"/>
                    <a:pt x="75" y="26"/>
                    <a:pt x="75" y="26"/>
                  </a:cubicBezTo>
                  <a:cubicBezTo>
                    <a:pt x="75" y="0"/>
                    <a:pt x="75" y="0"/>
                    <a:pt x="75" y="0"/>
                  </a:cubicBezTo>
                  <a:cubicBezTo>
                    <a:pt x="36" y="0"/>
                    <a:pt x="36" y="0"/>
                    <a:pt x="36" y="0"/>
                  </a:cubicBezTo>
                  <a:cubicBezTo>
                    <a:pt x="36" y="26"/>
                    <a:pt x="36" y="26"/>
                    <a:pt x="36" y="26"/>
                  </a:cubicBezTo>
                  <a:cubicBezTo>
                    <a:pt x="9" y="26"/>
                    <a:pt x="9" y="26"/>
                    <a:pt x="9" y="26"/>
                  </a:cubicBezTo>
                  <a:cubicBezTo>
                    <a:pt x="4" y="26"/>
                    <a:pt x="0" y="29"/>
                    <a:pt x="0" y="31"/>
                  </a:cubicBezTo>
                  <a:cubicBezTo>
                    <a:pt x="0" y="38"/>
                    <a:pt x="0" y="38"/>
                    <a:pt x="0" y="38"/>
                  </a:cubicBezTo>
                  <a:cubicBezTo>
                    <a:pt x="111" y="38"/>
                    <a:pt x="111" y="38"/>
                    <a:pt x="111" y="38"/>
                  </a:cubicBezTo>
                  <a:cubicBezTo>
                    <a:pt x="111" y="31"/>
                    <a:pt x="111" y="31"/>
                    <a:pt x="111" y="31"/>
                  </a:cubicBezTo>
                  <a:cubicBezTo>
                    <a:pt x="111" y="29"/>
                    <a:pt x="107" y="26"/>
                    <a:pt x="102"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6" name="Freeform 35"/>
            <p:cNvSpPr/>
            <p:nvPr/>
          </p:nvSpPr>
          <p:spPr bwMode="auto">
            <a:xfrm>
              <a:off x="3402907" y="2209267"/>
              <a:ext cx="90646" cy="101381"/>
            </a:xfrm>
            <a:custGeom>
              <a:avLst/>
              <a:gdLst>
                <a:gd name="T0" fmla="*/ 76 w 76"/>
                <a:gd name="T1" fmla="*/ 69 h 85"/>
                <a:gd name="T2" fmla="*/ 19 w 76"/>
                <a:gd name="T3" fmla="*/ 43 h 85"/>
                <a:gd name="T4" fmla="*/ 19 w 76"/>
                <a:gd name="T5" fmla="*/ 43 h 85"/>
                <a:gd name="T6" fmla="*/ 76 w 76"/>
                <a:gd name="T7" fmla="*/ 17 h 85"/>
                <a:gd name="T8" fmla="*/ 76 w 76"/>
                <a:gd name="T9" fmla="*/ 0 h 85"/>
                <a:gd name="T10" fmla="*/ 0 w 76"/>
                <a:gd name="T11" fmla="*/ 36 h 85"/>
                <a:gd name="T12" fmla="*/ 0 w 76"/>
                <a:gd name="T13" fmla="*/ 50 h 85"/>
                <a:gd name="T14" fmla="*/ 76 w 76"/>
                <a:gd name="T15" fmla="*/ 85 h 85"/>
                <a:gd name="T16" fmla="*/ 76 w 76"/>
                <a:gd name="T17"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85">
                  <a:moveTo>
                    <a:pt x="76" y="69"/>
                  </a:moveTo>
                  <a:lnTo>
                    <a:pt x="19" y="43"/>
                  </a:lnTo>
                  <a:lnTo>
                    <a:pt x="19" y="43"/>
                  </a:lnTo>
                  <a:lnTo>
                    <a:pt x="76" y="17"/>
                  </a:lnTo>
                  <a:lnTo>
                    <a:pt x="76" y="0"/>
                  </a:lnTo>
                  <a:lnTo>
                    <a:pt x="0" y="36"/>
                  </a:lnTo>
                  <a:lnTo>
                    <a:pt x="0" y="50"/>
                  </a:lnTo>
                  <a:lnTo>
                    <a:pt x="76" y="85"/>
                  </a:lnTo>
                  <a:lnTo>
                    <a:pt x="76"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7" name="Freeform 36"/>
            <p:cNvSpPr/>
            <p:nvPr/>
          </p:nvSpPr>
          <p:spPr bwMode="auto">
            <a:xfrm>
              <a:off x="3718976" y="2209267"/>
              <a:ext cx="93032" cy="101381"/>
            </a:xfrm>
            <a:custGeom>
              <a:avLst/>
              <a:gdLst>
                <a:gd name="T0" fmla="*/ 78 w 78"/>
                <a:gd name="T1" fmla="*/ 36 h 85"/>
                <a:gd name="T2" fmla="*/ 0 w 78"/>
                <a:gd name="T3" fmla="*/ 0 h 85"/>
                <a:gd name="T4" fmla="*/ 0 w 78"/>
                <a:gd name="T5" fmla="*/ 17 h 85"/>
                <a:gd name="T6" fmla="*/ 59 w 78"/>
                <a:gd name="T7" fmla="*/ 43 h 85"/>
                <a:gd name="T8" fmla="*/ 59 w 78"/>
                <a:gd name="T9" fmla="*/ 43 h 85"/>
                <a:gd name="T10" fmla="*/ 0 w 78"/>
                <a:gd name="T11" fmla="*/ 69 h 85"/>
                <a:gd name="T12" fmla="*/ 0 w 78"/>
                <a:gd name="T13" fmla="*/ 85 h 85"/>
                <a:gd name="T14" fmla="*/ 78 w 78"/>
                <a:gd name="T15" fmla="*/ 50 h 85"/>
                <a:gd name="T16" fmla="*/ 78 w 78"/>
                <a:gd name="T17" fmla="*/ 3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85">
                  <a:moveTo>
                    <a:pt x="78" y="36"/>
                  </a:moveTo>
                  <a:lnTo>
                    <a:pt x="0" y="0"/>
                  </a:lnTo>
                  <a:lnTo>
                    <a:pt x="0" y="17"/>
                  </a:lnTo>
                  <a:lnTo>
                    <a:pt x="59" y="43"/>
                  </a:lnTo>
                  <a:lnTo>
                    <a:pt x="59" y="43"/>
                  </a:lnTo>
                  <a:lnTo>
                    <a:pt x="0" y="69"/>
                  </a:lnTo>
                  <a:lnTo>
                    <a:pt x="0" y="85"/>
                  </a:lnTo>
                  <a:lnTo>
                    <a:pt x="78" y="50"/>
                  </a:lnTo>
                  <a:lnTo>
                    <a:pt x="7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8" name="Freeform 37"/>
            <p:cNvSpPr>
              <a:spLocks noEditPoints="1"/>
            </p:cNvSpPr>
            <p:nvPr/>
          </p:nvSpPr>
          <p:spPr bwMode="auto">
            <a:xfrm>
              <a:off x="3512636" y="2163944"/>
              <a:ext cx="189642" cy="187256"/>
            </a:xfrm>
            <a:custGeom>
              <a:avLst/>
              <a:gdLst>
                <a:gd name="T0" fmla="*/ 9 w 67"/>
                <a:gd name="T1" fmla="*/ 49 h 66"/>
                <a:gd name="T2" fmla="*/ 6 w 67"/>
                <a:gd name="T3" fmla="*/ 52 h 66"/>
                <a:gd name="T4" fmla="*/ 14 w 67"/>
                <a:gd name="T5" fmla="*/ 61 h 66"/>
                <a:gd name="T6" fmla="*/ 18 w 67"/>
                <a:gd name="T7" fmla="*/ 57 h 66"/>
                <a:gd name="T8" fmla="*/ 27 w 67"/>
                <a:gd name="T9" fmla="*/ 61 h 66"/>
                <a:gd name="T10" fmla="*/ 27 w 67"/>
                <a:gd name="T11" fmla="*/ 66 h 66"/>
                <a:gd name="T12" fmla="*/ 39 w 67"/>
                <a:gd name="T13" fmla="*/ 66 h 66"/>
                <a:gd name="T14" fmla="*/ 39 w 67"/>
                <a:gd name="T15" fmla="*/ 61 h 66"/>
                <a:gd name="T16" fmla="*/ 49 w 67"/>
                <a:gd name="T17" fmla="*/ 57 h 66"/>
                <a:gd name="T18" fmla="*/ 53 w 67"/>
                <a:gd name="T19" fmla="*/ 61 h 66"/>
                <a:gd name="T20" fmla="*/ 61 w 67"/>
                <a:gd name="T21" fmla="*/ 52 h 66"/>
                <a:gd name="T22" fmla="*/ 58 w 67"/>
                <a:gd name="T23" fmla="*/ 49 h 66"/>
                <a:gd name="T24" fmla="*/ 62 w 67"/>
                <a:gd name="T25" fmla="*/ 39 h 66"/>
                <a:gd name="T26" fmla="*/ 67 w 67"/>
                <a:gd name="T27" fmla="*/ 39 h 66"/>
                <a:gd name="T28" fmla="*/ 67 w 67"/>
                <a:gd name="T29" fmla="*/ 27 h 66"/>
                <a:gd name="T30" fmla="*/ 62 w 67"/>
                <a:gd name="T31" fmla="*/ 27 h 66"/>
                <a:gd name="T32" fmla="*/ 58 w 67"/>
                <a:gd name="T33" fmla="*/ 17 h 66"/>
                <a:gd name="T34" fmla="*/ 62 w 67"/>
                <a:gd name="T35" fmla="*/ 14 h 66"/>
                <a:gd name="T36" fmla="*/ 53 w 67"/>
                <a:gd name="T37" fmla="*/ 5 h 66"/>
                <a:gd name="T38" fmla="*/ 49 w 67"/>
                <a:gd name="T39" fmla="*/ 9 h 66"/>
                <a:gd name="T40" fmla="*/ 39 w 67"/>
                <a:gd name="T41" fmla="*/ 5 h 66"/>
                <a:gd name="T42" fmla="*/ 39 w 67"/>
                <a:gd name="T43" fmla="*/ 0 h 66"/>
                <a:gd name="T44" fmla="*/ 27 w 67"/>
                <a:gd name="T45" fmla="*/ 0 h 66"/>
                <a:gd name="T46" fmla="*/ 27 w 67"/>
                <a:gd name="T47" fmla="*/ 5 h 66"/>
                <a:gd name="T48" fmla="*/ 18 w 67"/>
                <a:gd name="T49" fmla="*/ 9 h 66"/>
                <a:gd name="T50" fmla="*/ 14 w 67"/>
                <a:gd name="T51" fmla="*/ 5 h 66"/>
                <a:gd name="T52" fmla="*/ 5 w 67"/>
                <a:gd name="T53" fmla="*/ 13 h 66"/>
                <a:gd name="T54" fmla="*/ 9 w 67"/>
                <a:gd name="T55" fmla="*/ 17 h 66"/>
                <a:gd name="T56" fmla="*/ 5 w 67"/>
                <a:gd name="T57" fmla="*/ 27 h 66"/>
                <a:gd name="T58" fmla="*/ 0 w 67"/>
                <a:gd name="T59" fmla="*/ 27 h 66"/>
                <a:gd name="T60" fmla="*/ 0 w 67"/>
                <a:gd name="T61" fmla="*/ 39 h 66"/>
                <a:gd name="T62" fmla="*/ 5 w 67"/>
                <a:gd name="T63" fmla="*/ 39 h 66"/>
                <a:gd name="T64" fmla="*/ 9 w 67"/>
                <a:gd name="T65" fmla="*/ 49 h 66"/>
                <a:gd name="T66" fmla="*/ 34 w 67"/>
                <a:gd name="T67" fmla="*/ 13 h 66"/>
                <a:gd name="T68" fmla="*/ 54 w 67"/>
                <a:gd name="T69" fmla="*/ 33 h 66"/>
                <a:gd name="T70" fmla="*/ 34 w 67"/>
                <a:gd name="T71" fmla="*/ 53 h 66"/>
                <a:gd name="T72" fmla="*/ 13 w 67"/>
                <a:gd name="T73" fmla="*/ 33 h 66"/>
                <a:gd name="T74" fmla="*/ 34 w 67"/>
                <a:gd name="T75"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66">
                  <a:moveTo>
                    <a:pt x="9" y="49"/>
                  </a:moveTo>
                  <a:cubicBezTo>
                    <a:pt x="6" y="52"/>
                    <a:pt x="6" y="52"/>
                    <a:pt x="6" y="52"/>
                  </a:cubicBezTo>
                  <a:cubicBezTo>
                    <a:pt x="14" y="61"/>
                    <a:pt x="14" y="61"/>
                    <a:pt x="14" y="61"/>
                  </a:cubicBezTo>
                  <a:cubicBezTo>
                    <a:pt x="18" y="57"/>
                    <a:pt x="18" y="57"/>
                    <a:pt x="18" y="57"/>
                  </a:cubicBezTo>
                  <a:cubicBezTo>
                    <a:pt x="21" y="59"/>
                    <a:pt x="24" y="60"/>
                    <a:pt x="27" y="61"/>
                  </a:cubicBezTo>
                  <a:cubicBezTo>
                    <a:pt x="27" y="66"/>
                    <a:pt x="27" y="66"/>
                    <a:pt x="27" y="66"/>
                  </a:cubicBezTo>
                  <a:cubicBezTo>
                    <a:pt x="39" y="66"/>
                    <a:pt x="39" y="66"/>
                    <a:pt x="39" y="66"/>
                  </a:cubicBezTo>
                  <a:cubicBezTo>
                    <a:pt x="39" y="61"/>
                    <a:pt x="39" y="61"/>
                    <a:pt x="39" y="61"/>
                  </a:cubicBezTo>
                  <a:cubicBezTo>
                    <a:pt x="43" y="60"/>
                    <a:pt x="46" y="59"/>
                    <a:pt x="49" y="57"/>
                  </a:cubicBezTo>
                  <a:cubicBezTo>
                    <a:pt x="53" y="61"/>
                    <a:pt x="53" y="61"/>
                    <a:pt x="53" y="61"/>
                  </a:cubicBezTo>
                  <a:cubicBezTo>
                    <a:pt x="61" y="52"/>
                    <a:pt x="61" y="52"/>
                    <a:pt x="61" y="52"/>
                  </a:cubicBezTo>
                  <a:cubicBezTo>
                    <a:pt x="58" y="49"/>
                    <a:pt x="58" y="49"/>
                    <a:pt x="58" y="49"/>
                  </a:cubicBezTo>
                  <a:cubicBezTo>
                    <a:pt x="60" y="46"/>
                    <a:pt x="61" y="43"/>
                    <a:pt x="62" y="39"/>
                  </a:cubicBezTo>
                  <a:cubicBezTo>
                    <a:pt x="67" y="39"/>
                    <a:pt x="67" y="39"/>
                    <a:pt x="67" y="39"/>
                  </a:cubicBezTo>
                  <a:cubicBezTo>
                    <a:pt x="67" y="27"/>
                    <a:pt x="67" y="27"/>
                    <a:pt x="67" y="27"/>
                  </a:cubicBezTo>
                  <a:cubicBezTo>
                    <a:pt x="62" y="27"/>
                    <a:pt x="62" y="27"/>
                    <a:pt x="62" y="27"/>
                  </a:cubicBezTo>
                  <a:cubicBezTo>
                    <a:pt x="61" y="24"/>
                    <a:pt x="60" y="20"/>
                    <a:pt x="58" y="17"/>
                  </a:cubicBezTo>
                  <a:cubicBezTo>
                    <a:pt x="62" y="14"/>
                    <a:pt x="62" y="14"/>
                    <a:pt x="62" y="14"/>
                  </a:cubicBezTo>
                  <a:cubicBezTo>
                    <a:pt x="53" y="5"/>
                    <a:pt x="53" y="5"/>
                    <a:pt x="53" y="5"/>
                  </a:cubicBezTo>
                  <a:cubicBezTo>
                    <a:pt x="49" y="9"/>
                    <a:pt x="49" y="9"/>
                    <a:pt x="49" y="9"/>
                  </a:cubicBezTo>
                  <a:cubicBezTo>
                    <a:pt x="46" y="7"/>
                    <a:pt x="43" y="6"/>
                    <a:pt x="39" y="5"/>
                  </a:cubicBezTo>
                  <a:cubicBezTo>
                    <a:pt x="39" y="0"/>
                    <a:pt x="39" y="0"/>
                    <a:pt x="39" y="0"/>
                  </a:cubicBezTo>
                  <a:cubicBezTo>
                    <a:pt x="27" y="0"/>
                    <a:pt x="27" y="0"/>
                    <a:pt x="27" y="0"/>
                  </a:cubicBezTo>
                  <a:cubicBezTo>
                    <a:pt x="27" y="5"/>
                    <a:pt x="27" y="5"/>
                    <a:pt x="27" y="5"/>
                  </a:cubicBezTo>
                  <a:cubicBezTo>
                    <a:pt x="24" y="6"/>
                    <a:pt x="21" y="7"/>
                    <a:pt x="18" y="9"/>
                  </a:cubicBezTo>
                  <a:cubicBezTo>
                    <a:pt x="14" y="5"/>
                    <a:pt x="14" y="5"/>
                    <a:pt x="14" y="5"/>
                  </a:cubicBezTo>
                  <a:cubicBezTo>
                    <a:pt x="5" y="13"/>
                    <a:pt x="5" y="13"/>
                    <a:pt x="5" y="13"/>
                  </a:cubicBezTo>
                  <a:cubicBezTo>
                    <a:pt x="9" y="17"/>
                    <a:pt x="9" y="17"/>
                    <a:pt x="9" y="17"/>
                  </a:cubicBezTo>
                  <a:cubicBezTo>
                    <a:pt x="7" y="20"/>
                    <a:pt x="6" y="24"/>
                    <a:pt x="5" y="27"/>
                  </a:cubicBezTo>
                  <a:cubicBezTo>
                    <a:pt x="0" y="27"/>
                    <a:pt x="0" y="27"/>
                    <a:pt x="0" y="27"/>
                  </a:cubicBezTo>
                  <a:cubicBezTo>
                    <a:pt x="0" y="39"/>
                    <a:pt x="0" y="39"/>
                    <a:pt x="0" y="39"/>
                  </a:cubicBezTo>
                  <a:cubicBezTo>
                    <a:pt x="5" y="39"/>
                    <a:pt x="5" y="39"/>
                    <a:pt x="5" y="39"/>
                  </a:cubicBezTo>
                  <a:cubicBezTo>
                    <a:pt x="6" y="43"/>
                    <a:pt x="8" y="46"/>
                    <a:pt x="9" y="49"/>
                  </a:cubicBezTo>
                  <a:close/>
                  <a:moveTo>
                    <a:pt x="34" y="13"/>
                  </a:moveTo>
                  <a:cubicBezTo>
                    <a:pt x="45" y="13"/>
                    <a:pt x="54" y="22"/>
                    <a:pt x="54" y="33"/>
                  </a:cubicBezTo>
                  <a:cubicBezTo>
                    <a:pt x="54" y="44"/>
                    <a:pt x="45" y="53"/>
                    <a:pt x="34" y="53"/>
                  </a:cubicBezTo>
                  <a:cubicBezTo>
                    <a:pt x="22" y="53"/>
                    <a:pt x="13" y="44"/>
                    <a:pt x="13" y="33"/>
                  </a:cubicBezTo>
                  <a:cubicBezTo>
                    <a:pt x="13" y="22"/>
                    <a:pt x="22" y="13"/>
                    <a:pt x="3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49" name="Freeform 38"/>
            <p:cNvSpPr>
              <a:spLocks noEditPoints="1"/>
            </p:cNvSpPr>
            <p:nvPr/>
          </p:nvSpPr>
          <p:spPr bwMode="auto">
            <a:xfrm>
              <a:off x="3563923" y="2215231"/>
              <a:ext cx="87068" cy="84683"/>
            </a:xfrm>
            <a:custGeom>
              <a:avLst/>
              <a:gdLst>
                <a:gd name="T0" fmla="*/ 15 w 31"/>
                <a:gd name="T1" fmla="*/ 30 h 30"/>
                <a:gd name="T2" fmla="*/ 31 w 31"/>
                <a:gd name="T3" fmla="*/ 15 h 30"/>
                <a:gd name="T4" fmla="*/ 15 w 31"/>
                <a:gd name="T5" fmla="*/ 0 h 30"/>
                <a:gd name="T6" fmla="*/ 0 w 31"/>
                <a:gd name="T7" fmla="*/ 15 h 30"/>
                <a:gd name="T8" fmla="*/ 15 w 31"/>
                <a:gd name="T9" fmla="*/ 30 h 30"/>
                <a:gd name="T10" fmla="*/ 15 w 31"/>
                <a:gd name="T11" fmla="*/ 5 h 30"/>
                <a:gd name="T12" fmla="*/ 26 w 31"/>
                <a:gd name="T13" fmla="*/ 15 h 30"/>
                <a:gd name="T14" fmla="*/ 15 w 31"/>
                <a:gd name="T15" fmla="*/ 25 h 30"/>
                <a:gd name="T16" fmla="*/ 5 w 31"/>
                <a:gd name="T17" fmla="*/ 15 h 30"/>
                <a:gd name="T18" fmla="*/ 15 w 31"/>
                <a:gd name="T19" fmla="*/ 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0">
                  <a:moveTo>
                    <a:pt x="15" y="30"/>
                  </a:moveTo>
                  <a:cubicBezTo>
                    <a:pt x="24" y="30"/>
                    <a:pt x="31" y="23"/>
                    <a:pt x="31" y="15"/>
                  </a:cubicBezTo>
                  <a:cubicBezTo>
                    <a:pt x="31" y="7"/>
                    <a:pt x="24" y="0"/>
                    <a:pt x="15" y="0"/>
                  </a:cubicBezTo>
                  <a:cubicBezTo>
                    <a:pt x="7" y="0"/>
                    <a:pt x="0" y="7"/>
                    <a:pt x="0" y="15"/>
                  </a:cubicBezTo>
                  <a:cubicBezTo>
                    <a:pt x="0" y="23"/>
                    <a:pt x="7" y="30"/>
                    <a:pt x="15" y="30"/>
                  </a:cubicBezTo>
                  <a:close/>
                  <a:moveTo>
                    <a:pt x="15" y="5"/>
                  </a:moveTo>
                  <a:cubicBezTo>
                    <a:pt x="21" y="5"/>
                    <a:pt x="26" y="9"/>
                    <a:pt x="26" y="15"/>
                  </a:cubicBezTo>
                  <a:cubicBezTo>
                    <a:pt x="26" y="21"/>
                    <a:pt x="21" y="25"/>
                    <a:pt x="15" y="25"/>
                  </a:cubicBezTo>
                  <a:cubicBezTo>
                    <a:pt x="10" y="25"/>
                    <a:pt x="5" y="21"/>
                    <a:pt x="5" y="15"/>
                  </a:cubicBezTo>
                  <a:cubicBezTo>
                    <a:pt x="5" y="9"/>
                    <a:pt x="10" y="5"/>
                    <a:pt x="1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sp>
          <p:nvSpPr>
            <p:cNvPr id="50" name="Oval 39"/>
            <p:cNvSpPr>
              <a:spLocks noChangeArrowheads="1"/>
            </p:cNvSpPr>
            <p:nvPr/>
          </p:nvSpPr>
          <p:spPr bwMode="auto">
            <a:xfrm>
              <a:off x="3592548" y="2243856"/>
              <a:ext cx="31011" cy="2743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endParaRPr>
            </a:p>
          </p:txBody>
        </p:sp>
      </p:grpSp>
      <p:sp>
        <p:nvSpPr>
          <p:cNvPr id="51" name="空心弧 50"/>
          <p:cNvSpPr/>
          <p:nvPr/>
        </p:nvSpPr>
        <p:spPr>
          <a:xfrm rot="5400000">
            <a:off x="2474914" y="1694462"/>
            <a:ext cx="3613794" cy="2982917"/>
          </a:xfrm>
          <a:prstGeom prst="blockArc">
            <a:avLst>
              <a:gd name="adj1" fmla="val 10699399"/>
              <a:gd name="adj2" fmla="val 16728"/>
              <a:gd name="adj3" fmla="val 433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solidFill>
              <a:effectLst/>
              <a:uLnTx/>
              <a:uFillTx/>
            </a:endParaRPr>
          </a:p>
        </p:txBody>
      </p:sp>
      <p:sp>
        <p:nvSpPr>
          <p:cNvPr id="52" name="椭圆 51"/>
          <p:cNvSpPr/>
          <p:nvPr/>
        </p:nvSpPr>
        <p:spPr>
          <a:xfrm>
            <a:off x="3985930" y="1170378"/>
            <a:ext cx="618663" cy="6186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椭圆 52"/>
          <p:cNvSpPr/>
          <p:nvPr/>
        </p:nvSpPr>
        <p:spPr>
          <a:xfrm>
            <a:off x="5280713" y="2985318"/>
            <a:ext cx="618663" cy="6186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椭圆 53"/>
          <p:cNvSpPr/>
          <p:nvPr/>
        </p:nvSpPr>
        <p:spPr>
          <a:xfrm>
            <a:off x="3915916" y="4415195"/>
            <a:ext cx="618663" cy="6186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55" name="组合 54"/>
          <p:cNvGrpSpPr/>
          <p:nvPr/>
        </p:nvGrpSpPr>
        <p:grpSpPr>
          <a:xfrm>
            <a:off x="4505099" y="1125540"/>
            <a:ext cx="7484720" cy="1413295"/>
            <a:chOff x="7437193" y="2136362"/>
            <a:chExt cx="3949217" cy="2313520"/>
          </a:xfrm>
        </p:grpSpPr>
        <p:sp>
          <p:nvSpPr>
            <p:cNvPr id="56" name="文本框 55"/>
            <p:cNvSpPr txBox="1"/>
            <p:nvPr/>
          </p:nvSpPr>
          <p:spPr>
            <a:xfrm>
              <a:off x="7437193" y="2136362"/>
              <a:ext cx="2140355" cy="856495"/>
            </a:xfrm>
            <a:prstGeom prst="rect">
              <a:avLst/>
            </a:prstGeom>
            <a:noFill/>
          </p:spPr>
          <p:txBody>
            <a:bodyPr wrap="square" rtlCol="0">
              <a:spAutoFit/>
            </a:bodyPr>
            <a:lstStyle/>
            <a:p>
              <a:pPr marL="285750" lvl="0" indent="-285750">
                <a:buClr>
                  <a:schemeClr val="tx1">
                    <a:lumMod val="75000"/>
                    <a:lumOff val="25000"/>
                  </a:schemeClr>
                </a:buClr>
                <a:buFont typeface="Wingdings" panose="05000000000000000000" pitchFamily="2" charset="2"/>
                <a:buChar char="l"/>
                <a:defRPr/>
              </a:pPr>
              <a:r>
                <a:rPr lang="en-US" altLang="zh-CN" sz="2800" kern="0" dirty="0">
                  <a:solidFill>
                    <a:srgbClr val="0070C0"/>
                  </a:solidFill>
                  <a:latin typeface="+mj-ea"/>
                  <a:ea typeface="+mj-ea"/>
                </a:rPr>
                <a:t>Innocence</a:t>
              </a:r>
            </a:p>
          </p:txBody>
        </p:sp>
        <p:sp>
          <p:nvSpPr>
            <p:cNvPr id="57" name="矩形 56"/>
            <p:cNvSpPr/>
            <p:nvPr/>
          </p:nvSpPr>
          <p:spPr>
            <a:xfrm flipH="1">
              <a:off x="7651350" y="2864001"/>
              <a:ext cx="3735060" cy="1585881"/>
            </a:xfrm>
            <a:prstGeom prst="rect">
              <a:avLst/>
            </a:prstGeom>
          </p:spPr>
          <p:txBody>
            <a:bodyPr wrap="square">
              <a:spAutoFit/>
            </a:bodyPr>
            <a:lstStyle/>
            <a:p>
              <a:pPr lvl="0">
                <a:lnSpc>
                  <a:spcPct val="150000"/>
                </a:lnSpc>
                <a:defRPr/>
              </a:pPr>
              <a:r>
                <a:rPr lang="en-US" altLang="zh-CN" sz="2000" b="1" kern="0" dirty="0">
                  <a:solidFill>
                    <a:schemeClr val="accent5">
                      <a:lumMod val="50000"/>
                    </a:schemeClr>
                  </a:solidFill>
                </a:rPr>
                <a:t>   The story shows the </a:t>
              </a:r>
              <a:r>
                <a:rPr lang="en-US" altLang="zh-CN" sz="2000" b="1" kern="0" dirty="0" err="1">
                  <a:solidFill>
                    <a:schemeClr val="accent5">
                      <a:lumMod val="50000"/>
                    </a:schemeClr>
                  </a:solidFill>
                </a:rPr>
                <a:t>naïvety</a:t>
              </a:r>
              <a:r>
                <a:rPr lang="en-US" altLang="zh-CN" sz="2000" b="1" kern="0" dirty="0">
                  <a:solidFill>
                    <a:schemeClr val="accent5">
                      <a:lumMod val="50000"/>
                    </a:schemeClr>
                  </a:solidFill>
                </a:rPr>
                <a:t> of Bruno and Shmuel as they explore their friendship amid a horrific time in history.</a:t>
              </a:r>
            </a:p>
          </p:txBody>
        </p:sp>
      </p:grpSp>
      <p:grpSp>
        <p:nvGrpSpPr>
          <p:cNvPr id="58" name="组合 57"/>
          <p:cNvGrpSpPr/>
          <p:nvPr/>
        </p:nvGrpSpPr>
        <p:grpSpPr>
          <a:xfrm>
            <a:off x="5778145" y="2908379"/>
            <a:ext cx="6117064" cy="1455005"/>
            <a:chOff x="7429084" y="3867315"/>
            <a:chExt cx="3863940" cy="1894605"/>
          </a:xfrm>
        </p:grpSpPr>
        <p:sp>
          <p:nvSpPr>
            <p:cNvPr id="59" name="文本框 58"/>
            <p:cNvSpPr txBox="1"/>
            <p:nvPr/>
          </p:nvSpPr>
          <p:spPr>
            <a:xfrm>
              <a:off x="7429084" y="3867315"/>
              <a:ext cx="1177201" cy="681300"/>
            </a:xfrm>
            <a:prstGeom prst="rect">
              <a:avLst/>
            </a:prstGeom>
            <a:noFill/>
          </p:spPr>
          <p:txBody>
            <a:bodyPr wrap="square" rtlCol="0">
              <a:spAutoFit/>
            </a:bodyPr>
            <a:lstStyle/>
            <a:p>
              <a:pPr marL="285750" lvl="0" indent="-285750">
                <a:buClr>
                  <a:schemeClr val="tx1">
                    <a:lumMod val="75000"/>
                    <a:lumOff val="25000"/>
                  </a:schemeClr>
                </a:buClr>
                <a:buFont typeface="Wingdings" panose="05000000000000000000" pitchFamily="2" charset="2"/>
                <a:buChar char="l"/>
                <a:defRPr/>
              </a:pPr>
              <a:r>
                <a:rPr lang="en-US" altLang="zh-CN" sz="2800" kern="0" dirty="0">
                  <a:solidFill>
                    <a:srgbClr val="0070C0"/>
                  </a:solidFill>
                  <a:latin typeface="+mj-ea"/>
                  <a:ea typeface="+mj-ea"/>
                </a:rPr>
                <a:t>Friendship</a:t>
              </a:r>
            </a:p>
          </p:txBody>
        </p:sp>
        <p:sp>
          <p:nvSpPr>
            <p:cNvPr id="60" name="矩形 59"/>
            <p:cNvSpPr/>
            <p:nvPr/>
          </p:nvSpPr>
          <p:spPr>
            <a:xfrm flipH="1">
              <a:off x="7666424" y="4500429"/>
              <a:ext cx="3626600" cy="1261491"/>
            </a:xfrm>
            <a:prstGeom prst="rect">
              <a:avLst/>
            </a:prstGeom>
          </p:spPr>
          <p:txBody>
            <a:bodyPr wrap="square">
              <a:spAutoFit/>
            </a:bodyPr>
            <a:lstStyle/>
            <a:p>
              <a:pPr lvl="0">
                <a:lnSpc>
                  <a:spcPct val="150000"/>
                </a:lnSpc>
                <a:defRPr/>
              </a:pPr>
              <a:r>
                <a:rPr lang="en-US" altLang="zh-CN" sz="2000" b="1" kern="0" dirty="0">
                  <a:solidFill>
                    <a:srgbClr val="002060"/>
                  </a:solidFill>
                </a:rPr>
                <a:t>    The novel demonstrates how friendship is so powerful that it can cross all boundaries.</a:t>
              </a:r>
            </a:p>
          </p:txBody>
        </p:sp>
      </p:grpSp>
      <p:grpSp>
        <p:nvGrpSpPr>
          <p:cNvPr id="61" name="组合 60"/>
          <p:cNvGrpSpPr/>
          <p:nvPr/>
        </p:nvGrpSpPr>
        <p:grpSpPr>
          <a:xfrm>
            <a:off x="2765321" y="4492983"/>
            <a:ext cx="9247574" cy="1826742"/>
            <a:chOff x="6637987" y="5484266"/>
            <a:chExt cx="4785162" cy="3232728"/>
          </a:xfrm>
        </p:grpSpPr>
        <p:sp>
          <p:nvSpPr>
            <p:cNvPr id="62" name="文本框 61"/>
            <p:cNvSpPr txBox="1"/>
            <p:nvPr/>
          </p:nvSpPr>
          <p:spPr>
            <a:xfrm>
              <a:off x="7558288" y="5484266"/>
              <a:ext cx="707320" cy="925926"/>
            </a:xfrm>
            <a:prstGeom prst="rect">
              <a:avLst/>
            </a:prstGeom>
            <a:noFill/>
          </p:spPr>
          <p:txBody>
            <a:bodyPr wrap="square" rtlCol="0">
              <a:spAutoFit/>
            </a:bodyPr>
            <a:lstStyle/>
            <a:p>
              <a:pPr marL="285750" lvl="0" indent="-285750">
                <a:buClr>
                  <a:schemeClr val="tx1">
                    <a:lumMod val="75000"/>
                    <a:lumOff val="25000"/>
                  </a:schemeClr>
                </a:buClr>
                <a:buFont typeface="Wingdings" panose="05000000000000000000" pitchFamily="2" charset="2"/>
                <a:buChar char="l"/>
                <a:defRPr/>
              </a:pPr>
              <a:r>
                <a:rPr lang="en-US" altLang="zh-CN" sz="2800" b="1" kern="0" dirty="0">
                  <a:solidFill>
                    <a:srgbClr val="0070C0"/>
                  </a:solidFill>
                  <a:latin typeface="+mj-ea"/>
                  <a:ea typeface="+mj-ea"/>
                </a:rPr>
                <a:t>Ethics</a:t>
              </a:r>
            </a:p>
          </p:txBody>
        </p:sp>
        <p:sp>
          <p:nvSpPr>
            <p:cNvPr id="63" name="矩形 62"/>
            <p:cNvSpPr/>
            <p:nvPr/>
          </p:nvSpPr>
          <p:spPr>
            <a:xfrm flipH="1">
              <a:off x="6637987" y="6185561"/>
              <a:ext cx="4785162" cy="2531433"/>
            </a:xfrm>
            <a:prstGeom prst="rect">
              <a:avLst/>
            </a:prstGeom>
          </p:spPr>
          <p:txBody>
            <a:bodyPr wrap="square">
              <a:spAutoFit/>
            </a:bodyPr>
            <a:lstStyle/>
            <a:p>
              <a:pPr lvl="0">
                <a:lnSpc>
                  <a:spcPct val="150000"/>
                </a:lnSpc>
                <a:defRPr/>
              </a:pPr>
              <a:r>
                <a:rPr lang="en-US" altLang="zh-CN" sz="2000" b="1" kern="0" dirty="0">
                  <a:solidFill>
                    <a:schemeClr val="accent4">
                      <a:lumMod val="50000"/>
                    </a:schemeClr>
                  </a:solidFill>
                </a:rPr>
                <a:t>      The adult characters of the novel do nothing to fight the unjust treatment of those imprisoned at Auschwitz; this lack of ethics is, for some, due to loyalty to the party, and others, due to fear or self-preservation.</a:t>
              </a:r>
            </a:p>
          </p:txBody>
        </p:sp>
      </p:grpSp>
      <p:grpSp>
        <p:nvGrpSpPr>
          <p:cNvPr id="64" name="组合 63"/>
          <p:cNvGrpSpPr/>
          <p:nvPr/>
        </p:nvGrpSpPr>
        <p:grpSpPr>
          <a:xfrm>
            <a:off x="5488604" y="3178613"/>
            <a:ext cx="274498" cy="273502"/>
            <a:chOff x="3618897" y="2279040"/>
            <a:chExt cx="706229" cy="703668"/>
          </a:xfrm>
          <a:solidFill>
            <a:schemeClr val="bg1"/>
          </a:solidFill>
        </p:grpSpPr>
        <p:sp>
          <p:nvSpPr>
            <p:cNvPr id="98"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0"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1" name="组合 100"/>
          <p:cNvGrpSpPr/>
          <p:nvPr/>
        </p:nvGrpSpPr>
        <p:grpSpPr>
          <a:xfrm>
            <a:off x="4145203" y="1379023"/>
            <a:ext cx="273218" cy="275065"/>
            <a:chOff x="5042691" y="2273920"/>
            <a:chExt cx="702937" cy="707692"/>
          </a:xfrm>
          <a:solidFill>
            <a:schemeClr val="bg1"/>
          </a:solidFill>
        </p:grpSpPr>
        <p:sp>
          <p:nvSpPr>
            <p:cNvPr id="102"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4" name="组合 103"/>
          <p:cNvGrpSpPr/>
          <p:nvPr/>
        </p:nvGrpSpPr>
        <p:grpSpPr>
          <a:xfrm>
            <a:off x="4086055" y="4562828"/>
            <a:ext cx="275207" cy="273360"/>
            <a:chOff x="6463926" y="2278309"/>
            <a:chExt cx="708057" cy="703302"/>
          </a:xfrm>
          <a:solidFill>
            <a:schemeClr val="bg1"/>
          </a:solidFill>
        </p:grpSpPr>
        <p:sp>
          <p:nvSpPr>
            <p:cNvPr id="105"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0" name="矩形 39"/>
          <p:cNvSpPr/>
          <p:nvPr/>
        </p:nvSpPr>
        <p:spPr>
          <a:xfrm>
            <a:off x="-15978" y="82107"/>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1" name="同侧圆角矩形 37"/>
          <p:cNvSpPr/>
          <p:nvPr/>
        </p:nvSpPr>
        <p:spPr>
          <a:xfrm rot="5400000">
            <a:off x="1554404" y="-1290273"/>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65" name="文本框 64"/>
          <p:cNvSpPr txBox="1"/>
          <p:nvPr/>
        </p:nvSpPr>
        <p:spPr>
          <a:xfrm>
            <a:off x="432246" y="191066"/>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pic>
        <p:nvPicPr>
          <p:cNvPr id="2" name="图片 1"/>
          <p:cNvPicPr>
            <a:picLocks noChangeAspect="1"/>
          </p:cNvPicPr>
          <p:nvPr/>
        </p:nvPicPr>
        <p:blipFill>
          <a:blip r:embed="rId3"/>
          <a:stretch>
            <a:fillRect/>
          </a:stretch>
        </p:blipFill>
        <p:spPr>
          <a:xfrm>
            <a:off x="3100310" y="335722"/>
            <a:ext cx="274344" cy="274344"/>
          </a:xfrm>
          <a:prstGeom prst="rect">
            <a:avLst/>
          </a:prstGeom>
        </p:spPr>
      </p:pic>
      <p:sp>
        <p:nvSpPr>
          <p:cNvPr id="3" name="矩形 2"/>
          <p:cNvSpPr/>
          <p:nvPr/>
        </p:nvSpPr>
        <p:spPr>
          <a:xfrm>
            <a:off x="3525078" y="129512"/>
            <a:ext cx="7800533" cy="584775"/>
          </a:xfrm>
          <a:prstGeom prst="rect">
            <a:avLst/>
          </a:prstGeom>
        </p:spPr>
        <p:txBody>
          <a:bodyPr wrap="none">
            <a:spAutoFit/>
          </a:bodyPr>
          <a:lstStyle/>
          <a:p>
            <a:r>
              <a:rPr lang="en-US" altLang="zh-CN" sz="3200" b="1" dirty="0">
                <a:solidFill>
                  <a:srgbClr val="0070C0"/>
                </a:solidFill>
              </a:rPr>
              <a:t>What are the major themes of the novel?</a:t>
            </a:r>
          </a:p>
        </p:txBody>
      </p:sp>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5057"/>
                                      </p:iterate>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1278"/>
                                </p:stCondLst>
                                <p:childTnLst>
                                  <p:par>
                                    <p:cTn id="15" presetID="53" presetClass="entr" presetSubtype="16"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800"/>
                                            <p:tgtEl>
                                              <p:spTgt spid="51"/>
                                            </p:tgtEl>
                                          </p:cBhvr>
                                        </p:animEffect>
                                      </p:childTnLst>
                                    </p:cTn>
                                  </p:par>
                                  <p:par>
                                    <p:cTn id="28" presetID="2" presetClass="entr" presetSubtype="4" accel="60000" fill="hold" grpId="0" nodeType="withEffect" p14:presetBounceEnd="40000">
                                      <p:stCondLst>
                                        <p:cond delay="200"/>
                                      </p:stCondLst>
                                      <p:childTnLst>
                                        <p:set>
                                          <p:cBhvr>
                                            <p:cTn id="29" dur="1" fill="hold">
                                              <p:stCondLst>
                                                <p:cond delay="0"/>
                                              </p:stCondLst>
                                            </p:cTn>
                                            <p:tgtEl>
                                              <p:spTgt spid="53"/>
                                            </p:tgtEl>
                                            <p:attrNameLst>
                                              <p:attrName>style.visibility</p:attrName>
                                            </p:attrNameLst>
                                          </p:cBhvr>
                                          <p:to>
                                            <p:strVal val="visible"/>
                                          </p:to>
                                        </p:set>
                                        <p:anim calcmode="lin" valueType="num" p14:bounceEnd="40000">
                                          <p:cBhvr additive="base">
                                            <p:cTn id="30" dur="500" fill="hold"/>
                                            <p:tgtEl>
                                              <p:spTgt spid="53"/>
                                            </p:tgtEl>
                                            <p:attrNameLst>
                                              <p:attrName>ppt_x</p:attrName>
                                            </p:attrNameLst>
                                          </p:cBhvr>
                                          <p:tavLst>
                                            <p:tav tm="0">
                                              <p:val>
                                                <p:strVal val="#ppt_x"/>
                                              </p:val>
                                            </p:tav>
                                            <p:tav tm="100000">
                                              <p:val>
                                                <p:strVal val="#ppt_x"/>
                                              </p:val>
                                            </p:tav>
                                          </p:tavLst>
                                        </p:anim>
                                        <p:anim calcmode="lin" valueType="num" p14:bounceEnd="40000">
                                          <p:cBhvr additive="base">
                                            <p:cTn id="31" dur="500" fill="hold"/>
                                            <p:tgtEl>
                                              <p:spTgt spid="53"/>
                                            </p:tgtEl>
                                            <p:attrNameLst>
                                              <p:attrName>ppt_y</p:attrName>
                                            </p:attrNameLst>
                                          </p:cBhvr>
                                          <p:tavLst>
                                            <p:tav tm="0">
                                              <p:val>
                                                <p:strVal val="1+#ppt_h/2"/>
                                              </p:val>
                                            </p:tav>
                                            <p:tav tm="100000">
                                              <p:val>
                                                <p:strVal val="#ppt_y"/>
                                              </p:val>
                                            </p:tav>
                                          </p:tavLst>
                                        </p:anim>
                                      </p:childTnLst>
                                    </p:cTn>
                                  </p:par>
                                  <p:par>
                                    <p:cTn id="32" presetID="2" presetClass="entr" presetSubtype="4" accel="60000" fill="hold" grpId="0" nodeType="withEffect" p14:presetBounceEnd="40000">
                                      <p:stCondLst>
                                        <p:cond delay="400"/>
                                      </p:stCondLst>
                                      <p:childTnLst>
                                        <p:set>
                                          <p:cBhvr>
                                            <p:cTn id="33" dur="1" fill="hold">
                                              <p:stCondLst>
                                                <p:cond delay="0"/>
                                              </p:stCondLst>
                                            </p:cTn>
                                            <p:tgtEl>
                                              <p:spTgt spid="54"/>
                                            </p:tgtEl>
                                            <p:attrNameLst>
                                              <p:attrName>style.visibility</p:attrName>
                                            </p:attrNameLst>
                                          </p:cBhvr>
                                          <p:to>
                                            <p:strVal val="visible"/>
                                          </p:to>
                                        </p:set>
                                        <p:anim calcmode="lin" valueType="num" p14:bounceEnd="40000">
                                          <p:cBhvr additive="base">
                                            <p:cTn id="34" dur="500" fill="hold"/>
                                            <p:tgtEl>
                                              <p:spTgt spid="54"/>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54"/>
                                            </p:tgtEl>
                                            <p:attrNameLst>
                                              <p:attrName>ppt_y</p:attrName>
                                            </p:attrNameLst>
                                          </p:cBhvr>
                                          <p:tavLst>
                                            <p:tav tm="0">
                                              <p:val>
                                                <p:strVal val="1+#ppt_h/2"/>
                                              </p:val>
                                            </p:tav>
                                            <p:tav tm="100000">
                                              <p:val>
                                                <p:strVal val="#ppt_y"/>
                                              </p:val>
                                            </p:tav>
                                          </p:tavLst>
                                        </p:anim>
                                      </p:childTnLst>
                                    </p:cTn>
                                  </p:par>
                                  <p:par>
                                    <p:cTn id="36" presetID="2" presetClass="entr" presetSubtype="4" accel="60000" fill="hold" grpId="0" nodeType="withEffect" p14:presetBounceEnd="40000">
                                      <p:stCondLst>
                                        <p:cond delay="400"/>
                                      </p:stCondLst>
                                      <p:childTnLst>
                                        <p:set>
                                          <p:cBhvr>
                                            <p:cTn id="37" dur="1" fill="hold">
                                              <p:stCondLst>
                                                <p:cond delay="0"/>
                                              </p:stCondLst>
                                            </p:cTn>
                                            <p:tgtEl>
                                              <p:spTgt spid="52"/>
                                            </p:tgtEl>
                                            <p:attrNameLst>
                                              <p:attrName>style.visibility</p:attrName>
                                            </p:attrNameLst>
                                          </p:cBhvr>
                                          <p:to>
                                            <p:strVal val="visible"/>
                                          </p:to>
                                        </p:set>
                                        <p:anim calcmode="lin" valueType="num" p14:bounceEnd="40000">
                                          <p:cBhvr additive="base">
                                            <p:cTn id="38" dur="50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52"/>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45" presetClass="entr" presetSubtype="0" fill="hold" nodeType="after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500"/>
                                            <p:tgtEl>
                                              <p:spTgt spid="101"/>
                                            </p:tgtEl>
                                          </p:cBhvr>
                                        </p:animEffect>
                                        <p:anim calcmode="lin" valueType="num">
                                          <p:cBhvr>
                                            <p:cTn id="44" dur="500" fill="hold"/>
                                            <p:tgtEl>
                                              <p:spTgt spid="101"/>
                                            </p:tgtEl>
                                            <p:attrNameLst>
                                              <p:attrName>ppt_w</p:attrName>
                                            </p:attrNameLst>
                                          </p:cBhvr>
                                          <p:tavLst>
                                            <p:tav tm="0" fmla="#ppt_w*sin(2.5*pi*$)">
                                              <p:val>
                                                <p:fltVal val="0"/>
                                              </p:val>
                                            </p:tav>
                                            <p:tav tm="100000">
                                              <p:val>
                                                <p:fltVal val="1"/>
                                              </p:val>
                                            </p:tav>
                                          </p:tavLst>
                                        </p:anim>
                                        <p:anim calcmode="lin" valueType="num">
                                          <p:cBhvr>
                                            <p:cTn id="45" dur="500" fill="hold"/>
                                            <p:tgtEl>
                                              <p:spTgt spid="10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500"/>
                                            <p:tgtEl>
                                              <p:spTgt spid="55"/>
                                            </p:tgtEl>
                                          </p:cBhvr>
                                        </p:animEffect>
                                      </p:childTnLst>
                                    </p:cTn>
                                  </p:par>
                                </p:childTnLst>
                              </p:cTn>
                            </p:par>
                            <p:par>
                              <p:cTn id="51" fill="hold">
                                <p:stCondLst>
                                  <p:cond delay="500"/>
                                </p:stCondLst>
                                <p:childTnLst>
                                  <p:par>
                                    <p:cTn id="52" presetID="45" presetClass="entr" presetSubtype="0" fill="hold"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anim calcmode="lin" valueType="num">
                                          <p:cBhvr>
                                            <p:cTn id="55" dur="500" fill="hold"/>
                                            <p:tgtEl>
                                              <p:spTgt spid="64"/>
                                            </p:tgtEl>
                                            <p:attrNameLst>
                                              <p:attrName>ppt_w</p:attrName>
                                            </p:attrNameLst>
                                          </p:cBhvr>
                                          <p:tavLst>
                                            <p:tav tm="0" fmla="#ppt_w*sin(2.5*pi*$)">
                                              <p:val>
                                                <p:fltVal val="0"/>
                                              </p:val>
                                            </p:tav>
                                            <p:tav tm="100000">
                                              <p:val>
                                                <p:fltVal val="1"/>
                                              </p:val>
                                            </p:tav>
                                          </p:tavLst>
                                        </p:anim>
                                        <p:anim calcmode="lin" valueType="num">
                                          <p:cBhvr>
                                            <p:cTn id="56"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500"/>
                                </p:stCondLst>
                                <p:childTnLst>
                                  <p:par>
                                    <p:cTn id="63" presetID="45" presetClass="entr" presetSubtype="0" fill="hold" nodeType="after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anim calcmode="lin" valueType="num">
                                          <p:cBhvr>
                                            <p:cTn id="66" dur="500" fill="hold"/>
                                            <p:tgtEl>
                                              <p:spTgt spid="104"/>
                                            </p:tgtEl>
                                            <p:attrNameLst>
                                              <p:attrName>ppt_w</p:attrName>
                                            </p:attrNameLst>
                                          </p:cBhvr>
                                          <p:tavLst>
                                            <p:tav tm="0" fmla="#ppt_w*sin(2.5*pi*$)">
                                              <p:val>
                                                <p:fltVal val="0"/>
                                              </p:val>
                                            </p:tav>
                                            <p:tav tm="100000">
                                              <p:val>
                                                <p:fltVal val="1"/>
                                              </p:val>
                                            </p:tav>
                                          </p:tavLst>
                                        </p:anim>
                                        <p:anim calcmode="lin" valueType="num">
                                          <p:cBhvr>
                                            <p:cTn id="67" dur="500" fill="hold"/>
                                            <p:tgtEl>
                                              <p:spTgt spid="104"/>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p:bldP spid="51" grpId="0" animBg="1"/>
          <p:bldP spid="52" grpId="0" animBg="1"/>
          <p:bldP spid="53" grpId="0" animBg="1"/>
          <p:bldP spid="5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lt">
                                        <p:tmPct val="5057"/>
                                      </p:iterate>
                                      <p:childTnLst>
                                        <p:set>
                                          <p:cBhvr>
                                            <p:cTn id="10" dur="1" fill="hold">
                                              <p:stCondLst>
                                                <p:cond delay="0"/>
                                              </p:stCondLst>
                                            </p:cTn>
                                            <p:tgtEl>
                                              <p:spTgt spid="42"/>
                                            </p:tgtEl>
                                            <p:attrNameLst>
                                              <p:attrName>style.visibility</p:attrName>
                                            </p:attrNameLst>
                                          </p:cBhvr>
                                          <p:to>
                                            <p:strVal val="visible"/>
                                          </p:to>
                                        </p:set>
                                        <p:anim calcmode="lin" valueType="num">
                                          <p:cBhvr>
                                            <p:cTn id="11" dur="500" fill="hold"/>
                                            <p:tgtEl>
                                              <p:spTgt spid="42"/>
                                            </p:tgtEl>
                                            <p:attrNameLst>
                                              <p:attrName>ppt_w</p:attrName>
                                            </p:attrNameLst>
                                          </p:cBhvr>
                                          <p:tavLst>
                                            <p:tav tm="0">
                                              <p:val>
                                                <p:fltVal val="0"/>
                                              </p:val>
                                            </p:tav>
                                            <p:tav tm="100000">
                                              <p:val>
                                                <p:strVal val="#ppt_w"/>
                                              </p:val>
                                            </p:tav>
                                          </p:tavLst>
                                        </p:anim>
                                        <p:anim calcmode="lin" valueType="num">
                                          <p:cBhvr>
                                            <p:cTn id="12" dur="500" fill="hold"/>
                                            <p:tgtEl>
                                              <p:spTgt spid="42"/>
                                            </p:tgtEl>
                                            <p:attrNameLst>
                                              <p:attrName>ppt_h</p:attrName>
                                            </p:attrNameLst>
                                          </p:cBhvr>
                                          <p:tavLst>
                                            <p:tav tm="0">
                                              <p:val>
                                                <p:fltVal val="0"/>
                                              </p:val>
                                            </p:tav>
                                            <p:tav tm="100000">
                                              <p:val>
                                                <p:strVal val="#ppt_h"/>
                                              </p:val>
                                            </p:tav>
                                          </p:tavLst>
                                        </p:anim>
                                        <p:animEffect transition="in" filter="fade">
                                          <p:cBhvr>
                                            <p:cTn id="13" dur="500"/>
                                            <p:tgtEl>
                                              <p:spTgt spid="42"/>
                                            </p:tgtEl>
                                          </p:cBhvr>
                                        </p:animEffect>
                                      </p:childTnLst>
                                    </p:cTn>
                                  </p:par>
                                </p:childTnLst>
                              </p:cTn>
                            </p:par>
                            <p:par>
                              <p:cTn id="14" fill="hold">
                                <p:stCondLst>
                                  <p:cond delay="1278"/>
                                </p:stCondLst>
                                <p:childTnLst>
                                  <p:par>
                                    <p:cTn id="15" presetID="53" presetClass="entr" presetSubtype="16"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up)">
                                          <p:cBhvr>
                                            <p:cTn id="27" dur="800"/>
                                            <p:tgtEl>
                                              <p:spTgt spid="51"/>
                                            </p:tgtEl>
                                          </p:cBhvr>
                                        </p:animEffect>
                                      </p:childTnLst>
                                    </p:cTn>
                                  </p:par>
                                  <p:par>
                                    <p:cTn id="28" presetID="2" presetClass="entr" presetSubtype="4" accel="60000" fill="hold" grpId="0" nodeType="withEffect">
                                      <p:stCondLst>
                                        <p:cond delay="2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par>
                                    <p:cTn id="32" presetID="2" presetClass="entr" presetSubtype="4" accel="60000" fill="hold" grpId="0" nodeType="withEffect">
                                      <p:stCondLst>
                                        <p:cond delay="4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fill="hold"/>
                                            <p:tgtEl>
                                              <p:spTgt spid="54"/>
                                            </p:tgtEl>
                                            <p:attrNameLst>
                                              <p:attrName>ppt_x</p:attrName>
                                            </p:attrNameLst>
                                          </p:cBhvr>
                                          <p:tavLst>
                                            <p:tav tm="0">
                                              <p:val>
                                                <p:strVal val="#ppt_x"/>
                                              </p:val>
                                            </p:tav>
                                            <p:tav tm="100000">
                                              <p:val>
                                                <p:strVal val="#ppt_x"/>
                                              </p:val>
                                            </p:tav>
                                          </p:tavLst>
                                        </p:anim>
                                        <p:anim calcmode="lin" valueType="num">
                                          <p:cBhvr additive="base">
                                            <p:cTn id="35" dur="500" fill="hold"/>
                                            <p:tgtEl>
                                              <p:spTgt spid="54"/>
                                            </p:tgtEl>
                                            <p:attrNameLst>
                                              <p:attrName>ppt_y</p:attrName>
                                            </p:attrNameLst>
                                          </p:cBhvr>
                                          <p:tavLst>
                                            <p:tav tm="0">
                                              <p:val>
                                                <p:strVal val="1+#ppt_h/2"/>
                                              </p:val>
                                            </p:tav>
                                            <p:tav tm="100000">
                                              <p:val>
                                                <p:strVal val="#ppt_y"/>
                                              </p:val>
                                            </p:tav>
                                          </p:tavLst>
                                        </p:anim>
                                      </p:childTnLst>
                                    </p:cTn>
                                  </p:par>
                                  <p:par>
                                    <p:cTn id="36" presetID="2" presetClass="entr" presetSubtype="4" accel="60000" fill="hold" grpId="0" nodeType="withEffect">
                                      <p:stCondLst>
                                        <p:cond delay="400"/>
                                      </p:stCondLst>
                                      <p:childTnLst>
                                        <p:set>
                                          <p:cBhvr>
                                            <p:cTn id="37" dur="1" fill="hold">
                                              <p:stCondLst>
                                                <p:cond delay="0"/>
                                              </p:stCondLst>
                                            </p:cTn>
                                            <p:tgtEl>
                                              <p:spTgt spid="52"/>
                                            </p:tgtEl>
                                            <p:attrNameLst>
                                              <p:attrName>style.visibility</p:attrName>
                                            </p:attrNameLst>
                                          </p:cBhvr>
                                          <p:to>
                                            <p:strVal val="visible"/>
                                          </p:to>
                                        </p:set>
                                        <p:anim calcmode="lin" valueType="num">
                                          <p:cBhvr additive="base">
                                            <p:cTn id="38" dur="500" fill="hold"/>
                                            <p:tgtEl>
                                              <p:spTgt spid="52"/>
                                            </p:tgtEl>
                                            <p:attrNameLst>
                                              <p:attrName>ppt_x</p:attrName>
                                            </p:attrNameLst>
                                          </p:cBhvr>
                                          <p:tavLst>
                                            <p:tav tm="0">
                                              <p:val>
                                                <p:strVal val="#ppt_x"/>
                                              </p:val>
                                            </p:tav>
                                            <p:tav tm="100000">
                                              <p:val>
                                                <p:strVal val="#ppt_x"/>
                                              </p:val>
                                            </p:tav>
                                          </p:tavLst>
                                        </p:anim>
                                        <p:anim calcmode="lin" valueType="num">
                                          <p:cBhvr additive="base">
                                            <p:cTn id="39" dur="500" fill="hold"/>
                                            <p:tgtEl>
                                              <p:spTgt spid="52"/>
                                            </p:tgtEl>
                                            <p:attrNameLst>
                                              <p:attrName>ppt_y</p:attrName>
                                            </p:attrNameLst>
                                          </p:cBhvr>
                                          <p:tavLst>
                                            <p:tav tm="0">
                                              <p:val>
                                                <p:strVal val="1+#ppt_h/2"/>
                                              </p:val>
                                            </p:tav>
                                            <p:tav tm="100000">
                                              <p:val>
                                                <p:strVal val="#ppt_y"/>
                                              </p:val>
                                            </p:tav>
                                          </p:tavLst>
                                        </p:anim>
                                      </p:childTnLst>
                                    </p:cTn>
                                  </p:par>
                                </p:childTnLst>
                              </p:cTn>
                            </p:par>
                            <p:par>
                              <p:cTn id="40" fill="hold">
                                <p:stCondLst>
                                  <p:cond delay="1000"/>
                                </p:stCondLst>
                                <p:childTnLst>
                                  <p:par>
                                    <p:cTn id="41" presetID="45" presetClass="entr" presetSubtype="0" fill="hold" nodeType="afterEffect">
                                      <p:stCondLst>
                                        <p:cond delay="0"/>
                                      </p:stCondLst>
                                      <p:childTnLst>
                                        <p:set>
                                          <p:cBhvr>
                                            <p:cTn id="42" dur="1" fill="hold">
                                              <p:stCondLst>
                                                <p:cond delay="0"/>
                                              </p:stCondLst>
                                            </p:cTn>
                                            <p:tgtEl>
                                              <p:spTgt spid="101"/>
                                            </p:tgtEl>
                                            <p:attrNameLst>
                                              <p:attrName>style.visibility</p:attrName>
                                            </p:attrNameLst>
                                          </p:cBhvr>
                                          <p:to>
                                            <p:strVal val="visible"/>
                                          </p:to>
                                        </p:set>
                                        <p:animEffect transition="in" filter="fade">
                                          <p:cBhvr>
                                            <p:cTn id="43" dur="500"/>
                                            <p:tgtEl>
                                              <p:spTgt spid="101"/>
                                            </p:tgtEl>
                                          </p:cBhvr>
                                        </p:animEffect>
                                        <p:anim calcmode="lin" valueType="num">
                                          <p:cBhvr>
                                            <p:cTn id="44" dur="500" fill="hold"/>
                                            <p:tgtEl>
                                              <p:spTgt spid="101"/>
                                            </p:tgtEl>
                                            <p:attrNameLst>
                                              <p:attrName>ppt_w</p:attrName>
                                            </p:attrNameLst>
                                          </p:cBhvr>
                                          <p:tavLst>
                                            <p:tav tm="0" fmla="#ppt_w*sin(2.5*pi*$)">
                                              <p:val>
                                                <p:fltVal val="0"/>
                                              </p:val>
                                            </p:tav>
                                            <p:tav tm="100000">
                                              <p:val>
                                                <p:fltVal val="1"/>
                                              </p:val>
                                            </p:tav>
                                          </p:tavLst>
                                        </p:anim>
                                        <p:anim calcmode="lin" valueType="num">
                                          <p:cBhvr>
                                            <p:cTn id="45" dur="500" fill="hold"/>
                                            <p:tgtEl>
                                              <p:spTgt spid="10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wipe(left)">
                                          <p:cBhvr>
                                            <p:cTn id="50" dur="500"/>
                                            <p:tgtEl>
                                              <p:spTgt spid="55"/>
                                            </p:tgtEl>
                                          </p:cBhvr>
                                        </p:animEffect>
                                      </p:childTnLst>
                                    </p:cTn>
                                  </p:par>
                                </p:childTnLst>
                              </p:cTn>
                            </p:par>
                            <p:par>
                              <p:cTn id="51" fill="hold">
                                <p:stCondLst>
                                  <p:cond delay="500"/>
                                </p:stCondLst>
                                <p:childTnLst>
                                  <p:par>
                                    <p:cTn id="52" presetID="45" presetClass="entr" presetSubtype="0" fill="hold" nodeType="after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fade">
                                          <p:cBhvr>
                                            <p:cTn id="54" dur="500"/>
                                            <p:tgtEl>
                                              <p:spTgt spid="64"/>
                                            </p:tgtEl>
                                          </p:cBhvr>
                                        </p:animEffect>
                                        <p:anim calcmode="lin" valueType="num">
                                          <p:cBhvr>
                                            <p:cTn id="55" dur="500" fill="hold"/>
                                            <p:tgtEl>
                                              <p:spTgt spid="64"/>
                                            </p:tgtEl>
                                            <p:attrNameLst>
                                              <p:attrName>ppt_w</p:attrName>
                                            </p:attrNameLst>
                                          </p:cBhvr>
                                          <p:tavLst>
                                            <p:tav tm="0" fmla="#ppt_w*sin(2.5*pi*$)">
                                              <p:val>
                                                <p:fltVal val="0"/>
                                              </p:val>
                                            </p:tav>
                                            <p:tav tm="100000">
                                              <p:val>
                                                <p:fltVal val="1"/>
                                              </p:val>
                                            </p:tav>
                                          </p:tavLst>
                                        </p:anim>
                                        <p:anim calcmode="lin" valueType="num">
                                          <p:cBhvr>
                                            <p:cTn id="56" dur="500" fill="hold"/>
                                            <p:tgtEl>
                                              <p:spTgt spid="64"/>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500"/>
                                </p:stCondLst>
                                <p:childTnLst>
                                  <p:par>
                                    <p:cTn id="63" presetID="45" presetClass="entr" presetSubtype="0" fill="hold" nodeType="after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anim calcmode="lin" valueType="num">
                                          <p:cBhvr>
                                            <p:cTn id="66" dur="500" fill="hold"/>
                                            <p:tgtEl>
                                              <p:spTgt spid="104"/>
                                            </p:tgtEl>
                                            <p:attrNameLst>
                                              <p:attrName>ppt_w</p:attrName>
                                            </p:attrNameLst>
                                          </p:cBhvr>
                                          <p:tavLst>
                                            <p:tav tm="0" fmla="#ppt_w*sin(2.5*pi*$)">
                                              <p:val>
                                                <p:fltVal val="0"/>
                                              </p:val>
                                            </p:tav>
                                            <p:tav tm="100000">
                                              <p:val>
                                                <p:fltVal val="1"/>
                                              </p:val>
                                            </p:tav>
                                          </p:tavLst>
                                        </p:anim>
                                        <p:anim calcmode="lin" valueType="num">
                                          <p:cBhvr>
                                            <p:cTn id="67" dur="500" fill="hold"/>
                                            <p:tgtEl>
                                              <p:spTgt spid="104"/>
                                            </p:tgtEl>
                                            <p:attrNameLst>
                                              <p:attrName>ppt_h</p:attrName>
                                            </p:attrNameLst>
                                          </p:cBhvr>
                                          <p:tavLst>
                                            <p:tav tm="0">
                                              <p:val>
                                                <p:strVal val="#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left)">
                                          <p:cBhvr>
                                            <p:cTn id="7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p:bldP spid="51" grpId="0" animBg="1"/>
          <p:bldP spid="52" grpId="0" animBg="1"/>
          <p:bldP spid="53" grpId="0" animBg="1"/>
          <p:bldP spid="5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srcRect l="49722" t="7412" r="15218" b="13328"/>
          <a:stretch>
            <a:fillRect/>
          </a:stretch>
        </p:blipFill>
        <p:spPr>
          <a:xfrm>
            <a:off x="545813" y="3868330"/>
            <a:ext cx="1448617" cy="1601697"/>
          </a:xfrm>
          <a:prstGeom prst="ellipse">
            <a:avLst/>
          </a:prstGeom>
        </p:spPr>
      </p:pic>
      <p:pic>
        <p:nvPicPr>
          <p:cNvPr id="7" name="图片 6"/>
          <p:cNvPicPr>
            <a:picLocks noChangeAspect="1"/>
          </p:cNvPicPr>
          <p:nvPr/>
        </p:nvPicPr>
        <p:blipFill rotWithShape="1">
          <a:blip r:embed="rId3"/>
          <a:srcRect l="6582" r="47841" b="38993"/>
          <a:stretch>
            <a:fillRect/>
          </a:stretch>
        </p:blipFill>
        <p:spPr>
          <a:xfrm>
            <a:off x="541232" y="1854980"/>
            <a:ext cx="1669774" cy="1601697"/>
          </a:xfrm>
          <a:prstGeom prst="ellipse">
            <a:avLst/>
          </a:prstGeom>
        </p:spPr>
      </p:pic>
      <p:pic>
        <p:nvPicPr>
          <p:cNvPr id="8" name="图片 7"/>
          <p:cNvPicPr>
            <a:picLocks noChangeAspect="1"/>
          </p:cNvPicPr>
          <p:nvPr/>
        </p:nvPicPr>
        <p:blipFill rotWithShape="1">
          <a:blip r:embed="rId4"/>
          <a:srcRect l="22894" r="20495" b="10900"/>
          <a:stretch>
            <a:fillRect/>
          </a:stretch>
        </p:blipFill>
        <p:spPr>
          <a:xfrm>
            <a:off x="2211070" y="4779010"/>
            <a:ext cx="1517015" cy="1478915"/>
          </a:xfrm>
          <a:prstGeom prst="ellipse">
            <a:avLst/>
          </a:prstGeom>
        </p:spPr>
      </p:pic>
      <p:pic>
        <p:nvPicPr>
          <p:cNvPr id="9" name="图片 8"/>
          <p:cNvPicPr>
            <a:picLocks noChangeAspect="1"/>
          </p:cNvPicPr>
          <p:nvPr/>
        </p:nvPicPr>
        <p:blipFill rotWithShape="1">
          <a:blip r:embed="rId5"/>
          <a:srcRect l="15217" t="5025" b="37197"/>
          <a:stretch>
            <a:fillRect/>
          </a:stretch>
        </p:blipFill>
        <p:spPr>
          <a:xfrm>
            <a:off x="2076337" y="565124"/>
            <a:ext cx="1448616" cy="1476787"/>
          </a:xfrm>
          <a:prstGeom prst="ellipse">
            <a:avLst/>
          </a:prstGeom>
        </p:spPr>
      </p:pic>
      <p:pic>
        <p:nvPicPr>
          <p:cNvPr id="10" name="图片 9"/>
          <p:cNvPicPr>
            <a:picLocks noChangeAspect="1"/>
          </p:cNvPicPr>
          <p:nvPr/>
        </p:nvPicPr>
        <p:blipFill rotWithShape="1">
          <a:blip r:embed="rId6"/>
          <a:srcRect l="23796" t="4189" r="21624" b="29132"/>
          <a:stretch>
            <a:fillRect/>
          </a:stretch>
        </p:blipFill>
        <p:spPr>
          <a:xfrm>
            <a:off x="4630220" y="640798"/>
            <a:ext cx="1578692" cy="1489418"/>
          </a:xfrm>
          <a:prstGeom prst="ellipse">
            <a:avLst/>
          </a:prstGeom>
        </p:spPr>
      </p:pic>
      <p:pic>
        <p:nvPicPr>
          <p:cNvPr id="11" name="图片 10"/>
          <p:cNvPicPr>
            <a:picLocks noChangeAspect="1"/>
          </p:cNvPicPr>
          <p:nvPr/>
        </p:nvPicPr>
        <p:blipFill rotWithShape="1">
          <a:blip r:embed="rId7"/>
          <a:srcRect l="31483" r="34701" b="39453"/>
          <a:stretch>
            <a:fillRect/>
          </a:stretch>
        </p:blipFill>
        <p:spPr>
          <a:xfrm>
            <a:off x="9430440" y="4501318"/>
            <a:ext cx="1687507" cy="1632016"/>
          </a:xfrm>
          <a:prstGeom prst="ellipse">
            <a:avLst/>
          </a:prstGeom>
        </p:spPr>
      </p:pic>
      <p:sp>
        <p:nvSpPr>
          <p:cNvPr id="12" name="矩形 11"/>
          <p:cNvSpPr/>
          <p:nvPr/>
        </p:nvSpPr>
        <p:spPr>
          <a:xfrm>
            <a:off x="8466648" y="6052686"/>
            <a:ext cx="2913380" cy="737235"/>
          </a:xfrm>
          <a:prstGeom prst="rect">
            <a:avLst/>
          </a:prstGeom>
        </p:spPr>
        <p:txBody>
          <a:bodyPr wrap="none">
            <a:spAutoFit/>
          </a:bodyPr>
          <a:lstStyle/>
          <a:p>
            <a:pPr algn="ctr"/>
            <a:r>
              <a:rPr lang="en-US" altLang="zh-CN" sz="2400" b="1" dirty="0">
                <a:latin typeface="Times New Roman" panose="02020603050405020304" pitchFamily="18" charset="0"/>
                <a:cs typeface="Times New Roman" panose="02020603050405020304" pitchFamily="18" charset="0"/>
              </a:rPr>
              <a:t>Pavel</a:t>
            </a:r>
            <a:endParaRPr lang="en-US" altLang="zh-CN" b="1" dirty="0"/>
          </a:p>
          <a:p>
            <a:pPr algn="ctr"/>
            <a:r>
              <a:rPr lang="en-US" altLang="zh-CN" b="1" dirty="0"/>
              <a:t>a waiter but once a doctor</a:t>
            </a:r>
          </a:p>
        </p:txBody>
      </p:sp>
      <p:sp>
        <p:nvSpPr>
          <p:cNvPr id="13" name="矩形 12"/>
          <p:cNvSpPr/>
          <p:nvPr/>
        </p:nvSpPr>
        <p:spPr>
          <a:xfrm>
            <a:off x="3994946" y="82107"/>
            <a:ext cx="2925801" cy="584775"/>
          </a:xfrm>
          <a:prstGeom prst="rect">
            <a:avLst/>
          </a:prstGeom>
        </p:spPr>
        <p:txBody>
          <a:bodyPr wrap="none">
            <a:spAutoFit/>
          </a:bodyPr>
          <a:lstStyle/>
          <a:p>
            <a:r>
              <a:rPr lang="en-US" altLang="zh-CN" sz="3200" b="1" dirty="0">
                <a:solidFill>
                  <a:srgbClr val="0070C0"/>
                </a:solidFill>
              </a:rPr>
              <a:t>Character Map</a:t>
            </a:r>
            <a:endParaRPr lang="zh-CN" altLang="en-US" sz="3200" b="1" dirty="0">
              <a:solidFill>
                <a:srgbClr val="0070C0"/>
              </a:solidFill>
            </a:endParaRPr>
          </a:p>
        </p:txBody>
      </p:sp>
      <p:sp>
        <p:nvSpPr>
          <p:cNvPr id="16" name="矩形 15"/>
          <p:cNvSpPr/>
          <p:nvPr/>
        </p:nvSpPr>
        <p:spPr>
          <a:xfrm>
            <a:off x="-15978" y="82107"/>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14" name="同侧圆角矩形 37"/>
          <p:cNvSpPr/>
          <p:nvPr/>
        </p:nvSpPr>
        <p:spPr>
          <a:xfrm rot="5400000">
            <a:off x="1570383" y="-1314158"/>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32246" y="191066"/>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pic>
        <p:nvPicPr>
          <p:cNvPr id="18" name="图片 17"/>
          <p:cNvPicPr>
            <a:picLocks noChangeAspect="1"/>
          </p:cNvPicPr>
          <p:nvPr/>
        </p:nvPicPr>
        <p:blipFill>
          <a:blip r:embed="rId8"/>
          <a:stretch>
            <a:fillRect/>
          </a:stretch>
        </p:blipFill>
        <p:spPr>
          <a:xfrm>
            <a:off x="3100310" y="335722"/>
            <a:ext cx="274344" cy="274344"/>
          </a:xfrm>
          <a:prstGeom prst="rect">
            <a:avLst/>
          </a:prstGeom>
        </p:spPr>
      </p:pic>
      <p:pic>
        <p:nvPicPr>
          <p:cNvPr id="19" name="图片 18"/>
          <p:cNvPicPr>
            <a:picLocks noChangeAspect="1"/>
          </p:cNvPicPr>
          <p:nvPr/>
        </p:nvPicPr>
        <p:blipFill>
          <a:blip r:embed="rId9"/>
          <a:stretch>
            <a:fillRect/>
          </a:stretch>
        </p:blipFill>
        <p:spPr>
          <a:xfrm>
            <a:off x="5483860" y="1950720"/>
            <a:ext cx="5230495" cy="4595495"/>
          </a:xfrm>
          <a:prstGeom prst="parallelogram">
            <a:avLst/>
          </a:prstGeom>
          <a:scene3d>
            <a:camera prst="isometricRightUp"/>
            <a:lightRig rig="threePt" dir="t"/>
          </a:scene3d>
        </p:spPr>
      </p:pic>
      <p:pic>
        <p:nvPicPr>
          <p:cNvPr id="5" name="图片 4"/>
          <p:cNvPicPr>
            <a:picLocks noChangeAspect="1"/>
          </p:cNvPicPr>
          <p:nvPr/>
        </p:nvPicPr>
        <p:blipFill rotWithShape="1">
          <a:blip r:embed="rId10"/>
          <a:srcRect l="10329" r="14018" b="11106"/>
          <a:stretch>
            <a:fillRect/>
          </a:stretch>
        </p:blipFill>
        <p:spPr>
          <a:xfrm>
            <a:off x="3934832" y="2692244"/>
            <a:ext cx="3382619" cy="3208568"/>
          </a:xfrm>
          <a:prstGeom prst="ellipse">
            <a:avLst/>
          </a:prstGeom>
        </p:spPr>
      </p:pic>
      <p:pic>
        <p:nvPicPr>
          <p:cNvPr id="4" name="图片 3"/>
          <p:cNvPicPr>
            <a:picLocks noChangeAspect="1"/>
          </p:cNvPicPr>
          <p:nvPr/>
        </p:nvPicPr>
        <p:blipFill rotWithShape="1">
          <a:blip r:embed="rId11"/>
          <a:srcRect l="26938" t="6394" r="25671" b="14301"/>
          <a:stretch>
            <a:fillRect/>
          </a:stretch>
        </p:blipFill>
        <p:spPr>
          <a:xfrm>
            <a:off x="8858446" y="724666"/>
            <a:ext cx="3099335" cy="3143869"/>
          </a:xfrm>
          <a:prstGeom prst="ellipse">
            <a:avLst/>
          </a:prstGeom>
        </p:spPr>
      </p:pic>
      <p:sp>
        <p:nvSpPr>
          <p:cNvPr id="2" name="文本框 1"/>
          <p:cNvSpPr txBox="1"/>
          <p:nvPr/>
        </p:nvSpPr>
        <p:spPr>
          <a:xfrm>
            <a:off x="4276090" y="5901055"/>
            <a:ext cx="2364105" cy="737235"/>
          </a:xfrm>
          <a:prstGeom prst="rect">
            <a:avLst/>
          </a:prstGeom>
          <a:noFill/>
        </p:spPr>
        <p:txBody>
          <a:bodyPr wrap="square" rtlCol="0" anchor="t">
            <a:spAutoFit/>
          </a:bodyPr>
          <a:lstStyle/>
          <a:p>
            <a:pPr algn="ctr"/>
            <a:r>
              <a:rPr lang="zh-CN" altLang="en-US" sz="2400" b="1">
                <a:latin typeface="Times New Roman" panose="02020603050405020304" pitchFamily="18" charset="0"/>
                <a:cs typeface="Times New Roman" panose="02020603050405020304" pitchFamily="18" charset="0"/>
              </a:rPr>
              <a:t>Bruno</a:t>
            </a:r>
          </a:p>
          <a:p>
            <a:pPr algn="ctr"/>
            <a:r>
              <a:rPr lang="en-US" altLang="zh-CN" b="1"/>
              <a:t>the </a:t>
            </a:r>
            <a:r>
              <a:rPr lang="zh-CN" altLang="en-US" b="1"/>
              <a:t>main character</a:t>
            </a:r>
          </a:p>
        </p:txBody>
      </p:sp>
      <p:sp>
        <p:nvSpPr>
          <p:cNvPr id="3" name="文本框 2"/>
          <p:cNvSpPr txBox="1"/>
          <p:nvPr/>
        </p:nvSpPr>
        <p:spPr>
          <a:xfrm>
            <a:off x="9085580" y="3764280"/>
            <a:ext cx="2872105" cy="737235"/>
          </a:xfrm>
          <a:prstGeom prst="rect">
            <a:avLst/>
          </a:prstGeom>
          <a:noFill/>
        </p:spPr>
        <p:txBody>
          <a:bodyPr wrap="square" rtlCol="0" anchor="t">
            <a:spAutoFit/>
          </a:bodyPr>
          <a:lstStyle/>
          <a:p>
            <a:pPr algn="ctr"/>
            <a:r>
              <a:rPr lang="zh-CN" altLang="en-US" sz="2400" b="1">
                <a:latin typeface="Times New Roman" panose="02020603050405020304" pitchFamily="18" charset="0"/>
                <a:cs typeface="Times New Roman" panose="02020603050405020304" pitchFamily="18" charset="0"/>
              </a:rPr>
              <a:t>Shmuel</a:t>
            </a:r>
            <a:endParaRPr lang="zh-CN" altLang="en-US" b="1"/>
          </a:p>
          <a:p>
            <a:pPr algn="ctr"/>
            <a:r>
              <a:rPr lang="en-US" altLang="zh-CN" b="1"/>
              <a:t>the o</a:t>
            </a:r>
            <a:r>
              <a:rPr lang="zh-CN" altLang="en-US" b="1"/>
              <a:t>the</a:t>
            </a:r>
            <a:r>
              <a:rPr lang="en-US" altLang="zh-CN" b="1"/>
              <a:t>r</a:t>
            </a:r>
            <a:r>
              <a:rPr lang="zh-CN" altLang="en-US" b="1"/>
              <a:t> main character</a:t>
            </a:r>
          </a:p>
        </p:txBody>
      </p:sp>
      <p:sp>
        <p:nvSpPr>
          <p:cNvPr id="17" name="文本框 16"/>
          <p:cNvSpPr txBox="1"/>
          <p:nvPr/>
        </p:nvSpPr>
        <p:spPr>
          <a:xfrm>
            <a:off x="179070" y="5315585"/>
            <a:ext cx="1788160" cy="737235"/>
          </a:xfrm>
          <a:prstGeom prst="rect">
            <a:avLst/>
          </a:prstGeom>
          <a:noFill/>
        </p:spPr>
        <p:txBody>
          <a:bodyPr wrap="square" rtlCol="0" anchor="t">
            <a:spAutoFit/>
          </a:bodyPr>
          <a:lstStyle/>
          <a:p>
            <a:pPr algn="ctr"/>
            <a:r>
              <a:rPr lang="zh-CN" altLang="en-US" sz="2400" b="1">
                <a:latin typeface="Times New Roman" panose="02020603050405020304" pitchFamily="18" charset="0"/>
                <a:cs typeface="Times New Roman" panose="02020603050405020304" pitchFamily="18" charset="0"/>
              </a:rPr>
              <a:t>Gretel</a:t>
            </a:r>
            <a:endParaRPr lang="zh-CN" altLang="en-US" b="1"/>
          </a:p>
          <a:p>
            <a:pPr algn="ctr"/>
            <a:r>
              <a:rPr lang="en-US" altLang="zh-CN" b="1"/>
              <a:t>Bruno's sister</a:t>
            </a:r>
          </a:p>
        </p:txBody>
      </p:sp>
      <p:sp>
        <p:nvSpPr>
          <p:cNvPr id="20" name="文本框 19"/>
          <p:cNvSpPr txBox="1"/>
          <p:nvPr/>
        </p:nvSpPr>
        <p:spPr>
          <a:xfrm>
            <a:off x="179070" y="3303905"/>
            <a:ext cx="3166745" cy="460375"/>
          </a:xfrm>
          <a:prstGeom prst="rect">
            <a:avLst/>
          </a:prstGeom>
          <a:noFill/>
        </p:spPr>
        <p:txBody>
          <a:bodyPr wrap="square" rtlCol="0" anchor="t">
            <a:spAutoFit/>
          </a:bodyPr>
          <a:lstStyle/>
          <a:p>
            <a:r>
              <a:rPr lang="zh-CN" altLang="en-US" sz="2400" b="1">
                <a:latin typeface="Times New Roman" panose="02020603050405020304" pitchFamily="18" charset="0"/>
                <a:cs typeface="Times New Roman" panose="02020603050405020304" pitchFamily="18" charset="0"/>
              </a:rPr>
              <a:t>Bruno</a:t>
            </a:r>
            <a:r>
              <a:rPr lang="en-US" altLang="zh-CN" sz="2400" b="1">
                <a:latin typeface="Times New Roman" panose="02020603050405020304" pitchFamily="18" charset="0"/>
                <a:cs typeface="Times New Roman" panose="02020603050405020304" pitchFamily="18" charset="0"/>
              </a:rPr>
              <a:t>'s </a:t>
            </a:r>
            <a:r>
              <a:rPr lang="zh-CN" altLang="en-US" sz="2400" b="1">
                <a:latin typeface="Times New Roman" panose="02020603050405020304" pitchFamily="18" charset="0"/>
                <a:cs typeface="Times New Roman" panose="02020603050405020304" pitchFamily="18" charset="0"/>
              </a:rPr>
              <a:t>grand</a:t>
            </a:r>
            <a:r>
              <a:rPr lang="en-US" altLang="zh-CN" sz="2400" b="1">
                <a:latin typeface="Times New Roman" panose="02020603050405020304" pitchFamily="18" charset="0"/>
                <a:cs typeface="Times New Roman" panose="02020603050405020304" pitchFamily="18" charset="0"/>
              </a:rPr>
              <a:t>parents</a:t>
            </a:r>
          </a:p>
        </p:txBody>
      </p:sp>
      <p:sp>
        <p:nvSpPr>
          <p:cNvPr id="21" name="文本框 20"/>
          <p:cNvSpPr txBox="1"/>
          <p:nvPr/>
        </p:nvSpPr>
        <p:spPr>
          <a:xfrm>
            <a:off x="4380865" y="2042160"/>
            <a:ext cx="2540000" cy="737235"/>
          </a:xfrm>
          <a:prstGeom prst="rect">
            <a:avLst/>
          </a:prstGeom>
          <a:noFill/>
        </p:spPr>
        <p:txBody>
          <a:bodyPr wrap="square" rtlCol="0" anchor="t">
            <a:spAutoFit/>
          </a:bodyPr>
          <a:lstStyle/>
          <a:p>
            <a:pPr algn="ctr"/>
            <a:r>
              <a:rPr lang="zh-CN" altLang="en-US" sz="2400" b="1"/>
              <a:t> </a:t>
            </a:r>
            <a:r>
              <a:rPr lang="zh-CN" altLang="en-US" sz="2400" b="1">
                <a:latin typeface="Times New Roman" panose="02020603050405020304" pitchFamily="18" charset="0"/>
                <a:ea typeface="+mj-ea"/>
                <a:cs typeface="Times New Roman" panose="02020603050405020304" pitchFamily="18" charset="0"/>
              </a:rPr>
              <a:t>Bruno</a:t>
            </a:r>
            <a:r>
              <a:rPr lang="en-US" altLang="zh-CN" sz="2400" b="1">
                <a:latin typeface="Times New Roman" panose="02020603050405020304" pitchFamily="18" charset="0"/>
                <a:ea typeface="+mj-ea"/>
                <a:cs typeface="Times New Roman" panose="02020603050405020304" pitchFamily="18" charset="0"/>
              </a:rPr>
              <a:t>'</a:t>
            </a:r>
            <a:r>
              <a:rPr lang="zh-CN" altLang="en-US" sz="2400" b="1">
                <a:latin typeface="Times New Roman" panose="02020603050405020304" pitchFamily="18" charset="0"/>
                <a:ea typeface="+mj-ea"/>
                <a:cs typeface="Times New Roman" panose="02020603050405020304" pitchFamily="18" charset="0"/>
              </a:rPr>
              <a:t>s father</a:t>
            </a:r>
            <a:endParaRPr lang="zh-CN" altLang="en-US" b="1"/>
          </a:p>
          <a:p>
            <a:pPr algn="ctr"/>
            <a:r>
              <a:rPr lang="zh-CN" altLang="en-US" b="1"/>
              <a:t>a Nazi commandant</a:t>
            </a:r>
          </a:p>
        </p:txBody>
      </p:sp>
      <p:sp>
        <p:nvSpPr>
          <p:cNvPr id="22" name="文本框 21"/>
          <p:cNvSpPr txBox="1"/>
          <p:nvPr/>
        </p:nvSpPr>
        <p:spPr>
          <a:xfrm>
            <a:off x="1967230" y="1854835"/>
            <a:ext cx="2540000" cy="460375"/>
          </a:xfrm>
          <a:prstGeom prst="rect">
            <a:avLst/>
          </a:prstGeom>
          <a:noFill/>
        </p:spPr>
        <p:txBody>
          <a:bodyPr wrap="square" rtlCol="0" anchor="t">
            <a:spAutoFit/>
          </a:bodyPr>
          <a:lstStyle/>
          <a:p>
            <a:r>
              <a:rPr lang="zh-CN" altLang="en-US" sz="2400" b="1">
                <a:latin typeface="Times New Roman" panose="02020603050405020304" pitchFamily="18" charset="0"/>
                <a:cs typeface="Times New Roman" panose="02020603050405020304" pitchFamily="18" charset="0"/>
              </a:rPr>
              <a:t> Bruno</a:t>
            </a:r>
            <a:r>
              <a:rPr lang="en-US" altLang="zh-CN" sz="2400" b="1">
                <a:latin typeface="Times New Roman" panose="02020603050405020304" pitchFamily="18" charset="0"/>
                <a:cs typeface="Times New Roman" panose="02020603050405020304" pitchFamily="18" charset="0"/>
              </a:rPr>
              <a:t>'</a:t>
            </a:r>
            <a:r>
              <a:rPr lang="zh-CN" altLang="en-US" sz="2400" b="1">
                <a:latin typeface="Times New Roman" panose="02020603050405020304" pitchFamily="18" charset="0"/>
                <a:cs typeface="Times New Roman" panose="02020603050405020304" pitchFamily="18" charset="0"/>
              </a:rPr>
              <a:t>s </a:t>
            </a:r>
            <a:r>
              <a:rPr lang="en-US" altLang="zh-CN" sz="2400" b="1">
                <a:latin typeface="Times New Roman" panose="02020603050405020304" pitchFamily="18" charset="0"/>
                <a:cs typeface="Times New Roman" panose="02020603050405020304" pitchFamily="18" charset="0"/>
              </a:rPr>
              <a:t>mo</a:t>
            </a:r>
            <a:r>
              <a:rPr lang="zh-CN" altLang="en-US" sz="2400" b="1">
                <a:latin typeface="Times New Roman" panose="02020603050405020304" pitchFamily="18" charset="0"/>
                <a:cs typeface="Times New Roman" panose="02020603050405020304" pitchFamily="18" charset="0"/>
              </a:rPr>
              <a:t>ther</a:t>
            </a:r>
          </a:p>
        </p:txBody>
      </p:sp>
      <p:sp>
        <p:nvSpPr>
          <p:cNvPr id="23" name="文本框 22"/>
          <p:cNvSpPr txBox="1"/>
          <p:nvPr/>
        </p:nvSpPr>
        <p:spPr>
          <a:xfrm>
            <a:off x="1840865" y="6052820"/>
            <a:ext cx="2540000" cy="829945"/>
          </a:xfrm>
          <a:prstGeom prst="rect">
            <a:avLst/>
          </a:prstGeom>
          <a:noFill/>
        </p:spPr>
        <p:txBody>
          <a:bodyPr wrap="square" rtlCol="0" anchor="t">
            <a:spAutoFit/>
          </a:bodyPr>
          <a:lstStyle/>
          <a:p>
            <a:r>
              <a:rPr lang="zh-CN" altLang="en-US" sz="2400" b="1">
                <a:latin typeface="Times New Roman" panose="02020603050405020304" pitchFamily="18" charset="0"/>
                <a:cs typeface="Times New Roman" panose="02020603050405020304" pitchFamily="18" charset="0"/>
              </a:rPr>
              <a:t>Lieutenant Kotler</a:t>
            </a:r>
          </a:p>
          <a:p>
            <a:r>
              <a:rPr lang="zh-CN" altLang="en-US" sz="2400" b="1">
                <a:latin typeface="Times New Roman" panose="02020603050405020304" pitchFamily="18" charset="0"/>
                <a:cs typeface="Times New Roman" panose="02020603050405020304" pitchFamily="18" charset="0"/>
              </a:rPr>
              <a:t>  </a:t>
            </a:r>
            <a:r>
              <a:rPr lang="en-US" altLang="zh-CN" sz="1800" b="1"/>
              <a:t>a Nazi officer</a:t>
            </a:r>
            <a:endParaRPr lang="en-US" altLang="zh-CN" sz="2400" b="1">
              <a:latin typeface="Times New Roman" panose="02020603050405020304" pitchFamily="18" charset="0"/>
              <a:cs typeface="Times New Roman" panose="02020603050405020304" pitchFamily="18" charset="0"/>
            </a:endParaRPr>
          </a:p>
        </p:txBody>
      </p:sp>
      <p:sp>
        <p:nvSpPr>
          <p:cNvPr id="24" name="文本框 23"/>
          <p:cNvSpPr txBox="1"/>
          <p:nvPr/>
        </p:nvSpPr>
        <p:spPr>
          <a:xfrm rot="19860000">
            <a:off x="6452235" y="4681220"/>
            <a:ext cx="3293745" cy="829945"/>
          </a:xfrm>
          <a:prstGeom prst="rect">
            <a:avLst/>
          </a:prstGeom>
          <a:noFill/>
        </p:spPr>
        <p:txBody>
          <a:bodyPr wrap="square" rtlCol="0" anchor="t">
            <a:spAutoFit/>
          </a:bodyPr>
          <a:lstStyle/>
          <a:p>
            <a:r>
              <a:rPr lang="zh-CN" altLang="en-US" sz="4800"/>
              <a:t> </a:t>
            </a:r>
            <a:r>
              <a:rPr lang="zh-CN" altLang="en-US" sz="4800" b="1">
                <a:solidFill>
                  <a:srgbClr val="FF0000"/>
                </a:solidFill>
              </a:rPr>
              <a:t>the fence</a:t>
            </a:r>
          </a:p>
        </p:txBody>
      </p:sp>
      <p:sp>
        <p:nvSpPr>
          <p:cNvPr id="25" name="文本框 24"/>
          <p:cNvSpPr txBox="1"/>
          <p:nvPr/>
        </p:nvSpPr>
        <p:spPr>
          <a:xfrm rot="19860000">
            <a:off x="6718935" y="2986405"/>
            <a:ext cx="2760980" cy="1198880"/>
          </a:xfrm>
          <a:prstGeom prst="rect">
            <a:avLst/>
          </a:prstGeom>
          <a:solidFill>
            <a:schemeClr val="accent1">
              <a:lumMod val="60000"/>
              <a:lumOff val="40000"/>
            </a:schemeClr>
          </a:solidFill>
        </p:spPr>
        <p:txBody>
          <a:bodyPr wrap="square" rtlCol="0">
            <a:spAutoFit/>
          </a:bodyPr>
          <a:lstStyle/>
          <a:p>
            <a:r>
              <a:rPr lang="en-US" altLang="zh-CN" b="1"/>
              <a:t>What is  the inner fence?</a:t>
            </a:r>
          </a:p>
          <a:p>
            <a:r>
              <a:rPr lang="en-US" altLang="zh-CN" b="1"/>
              <a:t>Why is there a fence?</a:t>
            </a:r>
          </a:p>
          <a:p>
            <a:r>
              <a:rPr lang="en-US" altLang="zh-CN" b="1"/>
              <a:t>Who breaks the fence?</a:t>
            </a:r>
          </a:p>
          <a:p>
            <a:r>
              <a:rPr lang="en-US" altLang="zh-CN" b="1"/>
              <a:t>How to </a:t>
            </a:r>
            <a:r>
              <a:rPr lang="en-US" altLang="zh-CN" b="1">
                <a:sym typeface="+mn-ea"/>
              </a:rPr>
              <a:t>break the fence?</a:t>
            </a:r>
            <a:endParaRPr lang="en-US" altLang="zh-CN"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animBg="1"/>
      <p:bldP spid="2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15978" y="82107"/>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14" name="同侧圆角矩形 37"/>
          <p:cNvSpPr/>
          <p:nvPr/>
        </p:nvSpPr>
        <p:spPr>
          <a:xfrm rot="5400000">
            <a:off x="1570383" y="-1314158"/>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32246" y="191066"/>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pic>
        <p:nvPicPr>
          <p:cNvPr id="18" name="图片 17"/>
          <p:cNvPicPr>
            <a:picLocks noChangeAspect="1"/>
          </p:cNvPicPr>
          <p:nvPr/>
        </p:nvPicPr>
        <p:blipFill>
          <a:blip r:embed="rId2"/>
          <a:stretch>
            <a:fillRect/>
          </a:stretch>
        </p:blipFill>
        <p:spPr>
          <a:xfrm>
            <a:off x="3100310" y="335722"/>
            <a:ext cx="274344" cy="274344"/>
          </a:xfrm>
          <a:prstGeom prst="rect">
            <a:avLst/>
          </a:prstGeom>
        </p:spPr>
      </p:pic>
      <p:sp>
        <p:nvSpPr>
          <p:cNvPr id="13" name="矩形 12"/>
          <p:cNvSpPr/>
          <p:nvPr/>
        </p:nvSpPr>
        <p:spPr>
          <a:xfrm>
            <a:off x="3951766" y="191327"/>
            <a:ext cx="4587875" cy="583565"/>
          </a:xfrm>
          <a:prstGeom prst="rect">
            <a:avLst/>
          </a:prstGeom>
        </p:spPr>
        <p:txBody>
          <a:bodyPr wrap="none">
            <a:spAutoFit/>
          </a:bodyPr>
          <a:lstStyle/>
          <a:p>
            <a:r>
              <a:rPr lang="en-US" altLang="zh-CN" sz="3200" b="1" dirty="0">
                <a:solidFill>
                  <a:srgbClr val="0070C0"/>
                </a:solidFill>
              </a:rPr>
              <a:t>The outline of the novel</a:t>
            </a:r>
            <a:endParaRPr lang="zh-CN" altLang="en-US" sz="3200" b="1" dirty="0">
              <a:solidFill>
                <a:srgbClr val="0070C0"/>
              </a:solidFill>
            </a:endParaRPr>
          </a:p>
        </p:txBody>
      </p:sp>
      <p:pic>
        <p:nvPicPr>
          <p:cNvPr id="3" name="图片 2"/>
          <p:cNvPicPr>
            <a:picLocks noChangeAspect="1"/>
          </p:cNvPicPr>
          <p:nvPr/>
        </p:nvPicPr>
        <p:blipFill rotWithShape="1">
          <a:blip r:embed="rId3" cstate="print"/>
          <a:srcRect/>
          <a:stretch>
            <a:fillRect/>
          </a:stretch>
        </p:blipFill>
        <p:spPr>
          <a:xfrm>
            <a:off x="8539480" y="1184910"/>
            <a:ext cx="2964180" cy="5207000"/>
          </a:xfrm>
          <a:prstGeom prst="rect">
            <a:avLst/>
          </a:prstGeom>
        </p:spPr>
      </p:pic>
      <p:sp>
        <p:nvSpPr>
          <p:cNvPr id="2" name="文本框 1"/>
          <p:cNvSpPr txBox="1"/>
          <p:nvPr/>
        </p:nvSpPr>
        <p:spPr>
          <a:xfrm>
            <a:off x="408940" y="876300"/>
            <a:ext cx="11374120" cy="5631180"/>
          </a:xfrm>
          <a:prstGeom prst="rect">
            <a:avLst/>
          </a:prstGeom>
          <a:noFill/>
        </p:spPr>
        <p:txBody>
          <a:bodyPr wrap="square" rtlCol="0" anchor="t">
            <a:spAutoFit/>
          </a:bodyPr>
          <a:lstStyle/>
          <a:p>
            <a:r>
              <a:rPr lang="zh-CN" altLang="en-US" b="1"/>
              <a:t>Chapter </a:t>
            </a:r>
            <a:r>
              <a:rPr lang="en-US" altLang="zh-CN" b="1"/>
              <a:t>1    </a:t>
            </a:r>
            <a:r>
              <a:rPr lang="zh-CN" altLang="en-US" b="1"/>
              <a:t>Bruno Makes a Discovery</a:t>
            </a:r>
          </a:p>
          <a:p>
            <a:r>
              <a:rPr lang="zh-CN" altLang="en-US" b="1"/>
              <a:t>Chapter </a:t>
            </a:r>
            <a:r>
              <a:rPr lang="en-US" altLang="zh-CN" b="1"/>
              <a:t>2    </a:t>
            </a:r>
            <a:r>
              <a:rPr lang="zh-CN" altLang="en-US" b="1"/>
              <a:t>The New House</a:t>
            </a:r>
          </a:p>
          <a:p>
            <a:r>
              <a:rPr lang="zh-CN" altLang="en-US" b="1"/>
              <a:t>Chapter </a:t>
            </a:r>
            <a:r>
              <a:rPr lang="en-US" altLang="zh-CN" b="1"/>
              <a:t>3    </a:t>
            </a:r>
            <a:r>
              <a:rPr lang="zh-CN" altLang="en-US" b="1"/>
              <a:t>The Hopeless Case</a:t>
            </a:r>
          </a:p>
          <a:p>
            <a:r>
              <a:rPr lang="zh-CN" altLang="en-US" b="1"/>
              <a:t>Chapter </a:t>
            </a:r>
            <a:r>
              <a:rPr lang="en-US" altLang="zh-CN" b="1"/>
              <a:t>4    </a:t>
            </a:r>
            <a:r>
              <a:rPr lang="zh-CN" altLang="en-US" b="1"/>
              <a:t>What They Saw Through the Window</a:t>
            </a:r>
          </a:p>
          <a:p>
            <a:r>
              <a:rPr lang="zh-CN" altLang="en-US" b="1"/>
              <a:t>Chapter </a:t>
            </a:r>
            <a:r>
              <a:rPr lang="en-US" altLang="zh-CN" b="1"/>
              <a:t>5    </a:t>
            </a:r>
            <a:r>
              <a:rPr lang="zh-CN" altLang="en-US" b="1"/>
              <a:t>Out Of Bounds At All Times And No Exceptions</a:t>
            </a:r>
          </a:p>
          <a:p>
            <a:r>
              <a:rPr lang="zh-CN" altLang="en-US" b="1"/>
              <a:t>Chapter </a:t>
            </a:r>
            <a:r>
              <a:rPr lang="en-US" altLang="zh-CN" b="1"/>
              <a:t>6    </a:t>
            </a:r>
            <a:r>
              <a:rPr lang="zh-CN" altLang="en-US" b="1"/>
              <a:t>The Overpaid Maid</a:t>
            </a:r>
          </a:p>
          <a:p>
            <a:r>
              <a:rPr lang="zh-CN" altLang="en-US" b="1"/>
              <a:t>Chapter </a:t>
            </a:r>
            <a:r>
              <a:rPr lang="en-US" altLang="zh-CN" b="1"/>
              <a:t>7    </a:t>
            </a:r>
            <a:r>
              <a:rPr lang="zh-CN" altLang="en-US" b="1"/>
              <a:t>How Mother Took Credit for Something That She Hadn't Done</a:t>
            </a:r>
          </a:p>
          <a:p>
            <a:r>
              <a:rPr lang="zh-CN" altLang="en-US" b="1"/>
              <a:t>Chapter </a:t>
            </a:r>
            <a:r>
              <a:rPr lang="en-US" altLang="zh-CN" b="1"/>
              <a:t>8    </a:t>
            </a:r>
            <a:r>
              <a:rPr lang="zh-CN" altLang="en-US" b="1"/>
              <a:t>Why Grandmother Stormed Out</a:t>
            </a:r>
          </a:p>
          <a:p>
            <a:r>
              <a:rPr lang="zh-CN" altLang="en-US" b="1"/>
              <a:t>Chapter </a:t>
            </a:r>
            <a:r>
              <a:rPr lang="en-US" altLang="zh-CN" b="1"/>
              <a:t>9    </a:t>
            </a:r>
            <a:r>
              <a:rPr lang="zh-CN" altLang="en-US" b="1"/>
              <a:t>Bruno Remembers That He Used to Enjoy Exploration</a:t>
            </a:r>
          </a:p>
          <a:p>
            <a:r>
              <a:rPr lang="zh-CN" altLang="en-US" b="1"/>
              <a:t>Chapter </a:t>
            </a:r>
            <a:r>
              <a:rPr lang="en-US" altLang="zh-CN" b="1"/>
              <a:t>10  </a:t>
            </a:r>
            <a:r>
              <a:rPr lang="zh-CN" altLang="en-US" b="1"/>
              <a:t>The Dot That Became a Speck That Became a Blob That Became a Figure That Became a Boy</a:t>
            </a:r>
          </a:p>
          <a:p>
            <a:r>
              <a:rPr lang="zh-CN" altLang="en-US" b="1"/>
              <a:t>Chapter </a:t>
            </a:r>
            <a:r>
              <a:rPr lang="en-US" altLang="zh-CN" b="1"/>
              <a:t>11  </a:t>
            </a:r>
            <a:r>
              <a:rPr lang="zh-CN" altLang="en-US" b="1"/>
              <a:t>The Fury</a:t>
            </a:r>
          </a:p>
          <a:p>
            <a:r>
              <a:rPr lang="zh-CN" altLang="en-US" b="1"/>
              <a:t>Chapter </a:t>
            </a:r>
            <a:r>
              <a:rPr lang="en-US" altLang="zh-CN" b="1"/>
              <a:t>12  </a:t>
            </a:r>
            <a:r>
              <a:rPr lang="zh-CN" altLang="en-US" b="1"/>
              <a:t>Shmuel Thinks of an Answer to Bruno's Question</a:t>
            </a:r>
          </a:p>
          <a:p>
            <a:r>
              <a:rPr lang="zh-CN" altLang="en-US" b="1"/>
              <a:t>Chapter </a:t>
            </a:r>
            <a:r>
              <a:rPr lang="en-US" altLang="zh-CN" b="1"/>
              <a:t>13  </a:t>
            </a:r>
            <a:r>
              <a:rPr lang="zh-CN" altLang="en-US" b="1"/>
              <a:t>The Bottle of Wine</a:t>
            </a:r>
          </a:p>
          <a:p>
            <a:r>
              <a:rPr lang="zh-CN" altLang="en-US" b="1"/>
              <a:t>Chapter </a:t>
            </a:r>
            <a:r>
              <a:rPr lang="en-US" altLang="zh-CN" b="1"/>
              <a:t>14  </a:t>
            </a:r>
            <a:r>
              <a:rPr lang="zh-CN" altLang="en-US" b="1"/>
              <a:t>Bruno Tells a Perfectly Reasonable lie</a:t>
            </a:r>
          </a:p>
          <a:p>
            <a:r>
              <a:rPr lang="zh-CN" altLang="en-US" b="1"/>
              <a:t>Chapter </a:t>
            </a:r>
            <a:r>
              <a:rPr lang="en-US" altLang="zh-CN" b="1"/>
              <a:t>15  </a:t>
            </a:r>
            <a:r>
              <a:rPr lang="zh-CN" altLang="en-US" b="1"/>
              <a:t>Something He Shouldn't Have Done</a:t>
            </a:r>
          </a:p>
          <a:p>
            <a:r>
              <a:rPr lang="zh-CN" altLang="en-US" b="1"/>
              <a:t>Chapter </a:t>
            </a:r>
            <a:r>
              <a:rPr lang="en-US" altLang="zh-CN" b="1"/>
              <a:t>16  </a:t>
            </a:r>
            <a:r>
              <a:rPr lang="zh-CN" altLang="en-US" b="1"/>
              <a:t>The Haircut</a:t>
            </a:r>
          </a:p>
          <a:p>
            <a:r>
              <a:rPr lang="zh-CN" altLang="en-US" b="1"/>
              <a:t>Chapter </a:t>
            </a:r>
            <a:r>
              <a:rPr lang="en-US" altLang="zh-CN" b="1"/>
              <a:t>17  </a:t>
            </a:r>
            <a:r>
              <a:rPr lang="zh-CN" altLang="en-US" b="1"/>
              <a:t>Mother Gets Her Own Way</a:t>
            </a:r>
          </a:p>
          <a:p>
            <a:r>
              <a:rPr lang="zh-CN" altLang="en-US" b="1"/>
              <a:t>Chapter </a:t>
            </a:r>
            <a:r>
              <a:rPr lang="en-US" altLang="zh-CN" b="1"/>
              <a:t>18  </a:t>
            </a:r>
            <a:r>
              <a:rPr lang="zh-CN" altLang="en-US" b="1"/>
              <a:t>Thinking Up the Final Adventure</a:t>
            </a:r>
          </a:p>
          <a:p>
            <a:r>
              <a:rPr lang="zh-CN" altLang="en-US" b="1"/>
              <a:t>Chapter </a:t>
            </a:r>
            <a:r>
              <a:rPr lang="en-US" altLang="zh-CN" b="1"/>
              <a:t>19  </a:t>
            </a:r>
            <a:r>
              <a:rPr lang="zh-CN" altLang="en-US" b="1"/>
              <a:t>What Happened the Next Day</a:t>
            </a:r>
          </a:p>
          <a:p>
            <a:r>
              <a:rPr lang="zh-CN" altLang="en-US" b="1"/>
              <a:t>Chapter </a:t>
            </a:r>
            <a:r>
              <a:rPr lang="en-US" altLang="zh-CN" b="1"/>
              <a:t>20  </a:t>
            </a:r>
            <a:r>
              <a:rPr lang="zh-CN" altLang="en-US" b="1"/>
              <a:t>The Last Chapter</a:t>
            </a:r>
          </a:p>
        </p:txBody>
      </p:sp>
      <p:sp>
        <p:nvSpPr>
          <p:cNvPr id="4" name="下箭头 3"/>
          <p:cNvSpPr/>
          <p:nvPr/>
        </p:nvSpPr>
        <p:spPr>
          <a:xfrm>
            <a:off x="5607685" y="876300"/>
            <a:ext cx="2931795" cy="1692275"/>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下箭头 5"/>
          <p:cNvSpPr/>
          <p:nvPr/>
        </p:nvSpPr>
        <p:spPr>
          <a:xfrm>
            <a:off x="5507990" y="2568575"/>
            <a:ext cx="2931795" cy="2249170"/>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下箭头 6"/>
          <p:cNvSpPr/>
          <p:nvPr/>
        </p:nvSpPr>
        <p:spPr>
          <a:xfrm>
            <a:off x="5350510" y="4817745"/>
            <a:ext cx="2931795" cy="1328420"/>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7"/>
          <p:cNvSpPr/>
          <p:nvPr/>
        </p:nvSpPr>
        <p:spPr>
          <a:xfrm>
            <a:off x="5192395" y="6146165"/>
            <a:ext cx="3247390" cy="607060"/>
          </a:xfrm>
          <a:prstGeom prst="downArrow">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129020" y="6219190"/>
            <a:ext cx="1167130" cy="460375"/>
          </a:xfrm>
          <a:prstGeom prst="rect">
            <a:avLst/>
          </a:prstGeom>
          <a:noFill/>
        </p:spPr>
        <p:txBody>
          <a:bodyPr wrap="square" rtlCol="0">
            <a:spAutoFit/>
          </a:bodyPr>
          <a:lstStyle/>
          <a:p>
            <a:r>
              <a:rPr lang="en-US" altLang="zh-CN" sz="2400" b="1">
                <a:solidFill>
                  <a:schemeClr val="bg1"/>
                </a:solidFill>
              </a:rPr>
              <a:t>ending</a:t>
            </a:r>
          </a:p>
        </p:txBody>
      </p:sp>
      <p:sp>
        <p:nvSpPr>
          <p:cNvPr id="10" name="文本框 9"/>
          <p:cNvSpPr txBox="1"/>
          <p:nvPr/>
        </p:nvSpPr>
        <p:spPr>
          <a:xfrm>
            <a:off x="6232525" y="1640840"/>
            <a:ext cx="1881505" cy="460375"/>
          </a:xfrm>
          <a:prstGeom prst="rect">
            <a:avLst/>
          </a:prstGeom>
          <a:noFill/>
        </p:spPr>
        <p:txBody>
          <a:bodyPr wrap="square" rtlCol="0">
            <a:spAutoFit/>
          </a:bodyPr>
          <a:lstStyle/>
          <a:p>
            <a:r>
              <a:rPr lang="en-US" altLang="zh-CN" sz="2400" b="1">
                <a:solidFill>
                  <a:schemeClr val="bg1"/>
                </a:solidFill>
              </a:rPr>
              <a:t>beginning</a:t>
            </a:r>
          </a:p>
        </p:txBody>
      </p:sp>
      <p:sp>
        <p:nvSpPr>
          <p:cNvPr id="11" name="文本框 10"/>
          <p:cNvSpPr txBox="1"/>
          <p:nvPr/>
        </p:nvSpPr>
        <p:spPr>
          <a:xfrm>
            <a:off x="6073140" y="3689985"/>
            <a:ext cx="2366645" cy="460375"/>
          </a:xfrm>
          <a:prstGeom prst="rect">
            <a:avLst/>
          </a:prstGeom>
          <a:noFill/>
        </p:spPr>
        <p:txBody>
          <a:bodyPr wrap="square" rtlCol="0">
            <a:spAutoFit/>
          </a:bodyPr>
          <a:lstStyle/>
          <a:p>
            <a:r>
              <a:rPr lang="en-US" altLang="zh-CN" sz="2400" b="1">
                <a:solidFill>
                  <a:schemeClr val="bg1"/>
                </a:solidFill>
              </a:rPr>
              <a:t>development</a:t>
            </a:r>
          </a:p>
        </p:txBody>
      </p:sp>
      <p:sp>
        <p:nvSpPr>
          <p:cNvPr id="12" name="文本框 11"/>
          <p:cNvSpPr txBox="1"/>
          <p:nvPr/>
        </p:nvSpPr>
        <p:spPr>
          <a:xfrm>
            <a:off x="6232525" y="5359400"/>
            <a:ext cx="1167130" cy="460375"/>
          </a:xfrm>
          <a:prstGeom prst="rect">
            <a:avLst/>
          </a:prstGeom>
          <a:noFill/>
        </p:spPr>
        <p:txBody>
          <a:bodyPr wrap="square" rtlCol="0">
            <a:spAutoFit/>
          </a:bodyPr>
          <a:lstStyle/>
          <a:p>
            <a:r>
              <a:rPr lang="en-US" altLang="zh-CN" sz="2400" b="1">
                <a:solidFill>
                  <a:schemeClr val="bg1"/>
                </a:solidFill>
              </a:rPr>
              <a:t>clamix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sp>
        <p:nvSpPr>
          <p:cNvPr id="11" name="矩形 10"/>
          <p:cNvSpPr/>
          <p:nvPr/>
        </p:nvSpPr>
        <p:spPr>
          <a:xfrm>
            <a:off x="410358" y="961576"/>
            <a:ext cx="11371283" cy="4893647"/>
          </a:xfrm>
          <a:prstGeom prst="rect">
            <a:avLst/>
          </a:prstGeom>
        </p:spPr>
        <p:txBody>
          <a:bodyPr wrap="square">
            <a:spAutoFit/>
          </a:bodyPr>
          <a:lstStyle/>
          <a:p>
            <a:pPr marL="342900" indent="-342900">
              <a:buAutoNum type="arabicPeriod"/>
            </a:pPr>
            <a:r>
              <a:rPr lang="en-US" altLang="zh-CN" sz="2400" b="1" dirty="0">
                <a:latin typeface="Times New Roman" panose="02020603050405020304" pitchFamily="18" charset="0"/>
                <a:cs typeface="Times New Roman" panose="02020603050405020304" pitchFamily="18" charset="0"/>
              </a:rPr>
              <a:t>Why doesn’t Bruno understand the nature of his father’s job?</a:t>
            </a:r>
          </a:p>
          <a:p>
            <a:pPr marL="342900" indent="-342900">
              <a:buAutoNum type="arabicPeriod"/>
            </a:pPr>
            <a:endParaRPr lang="en-US" altLang="zh-CN" sz="2400" b="1" dirty="0">
              <a:latin typeface="Times New Roman" panose="02020603050405020304" pitchFamily="18" charset="0"/>
              <a:cs typeface="Times New Roman" panose="02020603050405020304" pitchFamily="18" charset="0"/>
            </a:endParaRP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2. How does Bruno's mother feel about leaving the house in Berlin?</a:t>
            </a: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3. Why is Bruno reluctant to leave Berlin?</a:t>
            </a:r>
          </a:p>
          <a:p>
            <a:endParaRPr lang="en-US" altLang="zh-CN" sz="2400" b="1" dirty="0">
              <a:latin typeface="Times New Roman" panose="02020603050405020304" pitchFamily="18" charset="0"/>
              <a:cs typeface="Times New Roman" panose="02020603050405020304" pitchFamily="18" charset="0"/>
            </a:endParaRP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4. How does Bruno react to his new house?</a:t>
            </a:r>
          </a:p>
          <a:p>
            <a:endParaRPr lang="en-US" altLang="zh-CN" sz="2400" b="1" dirty="0">
              <a:latin typeface="Times New Roman" panose="02020603050405020304" pitchFamily="18" charset="0"/>
              <a:cs typeface="Times New Roman" panose="02020603050405020304" pitchFamily="18" charset="0"/>
            </a:endParaRPr>
          </a:p>
          <a:p>
            <a:endParaRPr lang="en-US" altLang="zh-CN" sz="2400" b="1"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5. How do Bruno and Maria react to the young soldier in the hall?</a:t>
            </a:r>
          </a:p>
          <a:p>
            <a:endParaRPr lang="zh-CN" altLang="en-US" sz="2400" b="1" dirty="0">
              <a:latin typeface="Times New Roman" panose="02020603050405020304" pitchFamily="18" charset="0"/>
              <a:cs typeface="Times New Roman" panose="02020603050405020304" pitchFamily="18" charset="0"/>
            </a:endParaRPr>
          </a:p>
        </p:txBody>
      </p:sp>
      <p:sp>
        <p:nvSpPr>
          <p:cNvPr id="13" name="矩形 12"/>
          <p:cNvSpPr/>
          <p:nvPr/>
        </p:nvSpPr>
        <p:spPr>
          <a:xfrm>
            <a:off x="409900" y="5426578"/>
            <a:ext cx="11264348"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 takes an instant </a:t>
            </a:r>
            <a:r>
              <a:rPr lang="en-US" altLang="zh-CN" sz="2400" b="1">
                <a:solidFill>
                  <a:srgbClr val="002060"/>
                </a:solidFill>
                <a:latin typeface="Times New Roman" panose="02020603050405020304" pitchFamily="18" charset="0"/>
                <a:cs typeface="Times New Roman" panose="02020603050405020304" pitchFamily="18" charset="0"/>
              </a:rPr>
              <a:t>dislike to eems</a:t>
            </a:r>
            <a:r>
              <a:rPr lang="en-US" altLang="zh-CN" sz="2400" b="1" dirty="0">
                <a:solidFill>
                  <a:srgbClr val="002060"/>
                </a:solidFill>
                <a:latin typeface="Times New Roman" panose="02020603050405020304" pitchFamily="18" charset="0"/>
                <a:cs typeface="Times New Roman" panose="02020603050405020304" pitchFamily="18" charset="0"/>
              </a:rPr>
              <a:t> awed by his presence, as she stands very straight and holds her hands in front of her with- out looking into his face.</a:t>
            </a:r>
            <a:endParaRPr lang="zh-CN" alt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矩形 14"/>
          <p:cNvSpPr/>
          <p:nvPr/>
        </p:nvSpPr>
        <p:spPr>
          <a:xfrm>
            <a:off x="410358" y="1363928"/>
            <a:ext cx="11371283"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 Nobody ever explains his father’s job to Bruno: they just say it is important and that the “Fury” has big things in mind for him. </a:t>
            </a:r>
            <a:endParaRPr lang="zh-CN" altLang="en-US" dirty="0"/>
          </a:p>
        </p:txBody>
      </p:sp>
      <p:sp>
        <p:nvSpPr>
          <p:cNvPr id="17" name="矩形 16"/>
          <p:cNvSpPr/>
          <p:nvPr/>
        </p:nvSpPr>
        <p:spPr>
          <a:xfrm>
            <a:off x="409900" y="2469099"/>
            <a:ext cx="10945504" cy="461665"/>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Bruno's mother seems upset and sad about leaving the house in Berlin. </a:t>
            </a:r>
            <a:endParaRPr lang="zh-CN" altLang="en-US" dirty="0"/>
          </a:p>
        </p:txBody>
      </p:sp>
      <p:sp>
        <p:nvSpPr>
          <p:cNvPr id="19" name="矩形 18"/>
          <p:cNvSpPr/>
          <p:nvPr/>
        </p:nvSpPr>
        <p:spPr>
          <a:xfrm>
            <a:off x="3765318" y="127008"/>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sp>
        <p:nvSpPr>
          <p:cNvPr id="22" name="矩形 21"/>
          <p:cNvSpPr/>
          <p:nvPr/>
        </p:nvSpPr>
        <p:spPr>
          <a:xfrm>
            <a:off x="409900" y="3177698"/>
            <a:ext cx="11094702"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 is reluctant to leave Berlin because he loves his large, comfortable house, which is close to his grandparents and accessible to his three good friends. </a:t>
            </a:r>
            <a:endParaRPr lang="zh-CN" altLang="en-US" dirty="0"/>
          </a:p>
        </p:txBody>
      </p:sp>
      <p:sp>
        <p:nvSpPr>
          <p:cNvPr id="24" name="矩形 23"/>
          <p:cNvSpPr/>
          <p:nvPr/>
        </p:nvSpPr>
        <p:spPr>
          <a:xfrm>
            <a:off x="444018" y="4255629"/>
            <a:ext cx="11026465" cy="830997"/>
          </a:xfrm>
          <a:prstGeom prst="rect">
            <a:avLst/>
          </a:prstGeom>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Bruno thinks the new is desolate and small, set in a place where there are no other houses, and thus, no friends nearby.</a:t>
            </a:r>
            <a:endParaRPr lang="zh-CN" altLang="en-US"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77" y="600425"/>
            <a:ext cx="5552661" cy="430660"/>
          </a:xfrm>
          <a:prstGeom prst="rect">
            <a:avLst/>
          </a:prstGeom>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P spid="17" grpId="0"/>
      <p:bldP spid="17" grpId="1"/>
      <p:bldP spid="22" grpId="0"/>
      <p:bldP spid="22" grpId="1"/>
      <p:bldP spid="24" grpId="0"/>
      <p:bldP spid="2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980661"/>
            <a:ext cx="11517057" cy="5363153"/>
          </a:xfrm>
          <a:prstGeom prst="rect">
            <a:avLst/>
          </a:prstGeom>
        </p:spPr>
      </p:pic>
      <p:sp>
        <p:nvSpPr>
          <p:cNvPr id="11" name="矩形 10"/>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
        <p:nvSpPr>
          <p:cNvPr id="2" name="矩形 1"/>
          <p:cNvSpPr/>
          <p:nvPr/>
        </p:nvSpPr>
        <p:spPr>
          <a:xfrm>
            <a:off x="4934995" y="1006190"/>
            <a:ext cx="2954655"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叙事视角</a:t>
            </a:r>
          </a:p>
        </p:txBody>
      </p:sp>
      <p:sp>
        <p:nvSpPr>
          <p:cNvPr id="12" name="矩形 11"/>
          <p:cNvSpPr/>
          <p:nvPr/>
        </p:nvSpPr>
        <p:spPr>
          <a:xfrm>
            <a:off x="409900" y="1064707"/>
            <a:ext cx="7969088"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pic>
        <p:nvPicPr>
          <p:cNvPr id="11" name="图片 10"/>
          <p:cNvPicPr>
            <a:picLocks noChangeAspect="1"/>
          </p:cNvPicPr>
          <p:nvPr/>
        </p:nvPicPr>
        <p:blipFill rotWithShape="1">
          <a:blip r:embed="rId2">
            <a:extLst>
              <a:ext uri="{28A0092B-C50C-407E-A947-70E740481C1C}">
                <a14:useLocalDpi xmlns:a14="http://schemas.microsoft.com/office/drawing/2010/main" val="0"/>
              </a:ext>
            </a:extLst>
          </a:blip>
          <a:srcRect t="52799" b="28289"/>
          <a:stretch>
            <a:fillRect/>
          </a:stretch>
        </p:blipFill>
        <p:spPr>
          <a:xfrm>
            <a:off x="410210" y="2985135"/>
            <a:ext cx="11265535" cy="918210"/>
          </a:xfrm>
          <a:prstGeom prst="rect">
            <a:avLst/>
          </a:prstGeom>
        </p:spPr>
      </p:pic>
      <p:sp>
        <p:nvSpPr>
          <p:cNvPr id="6" name="矩形 5"/>
          <p:cNvSpPr/>
          <p:nvPr/>
        </p:nvSpPr>
        <p:spPr>
          <a:xfrm>
            <a:off x="409770" y="3903292"/>
            <a:ext cx="11372202" cy="2676525"/>
          </a:xfrm>
          <a:prstGeom prst="rect">
            <a:avLst/>
          </a:prstGeom>
          <a:solidFill>
            <a:schemeClr val="bg1">
              <a:lumMod val="95000"/>
            </a:schemeClr>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Concentration Camps(</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集中营</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solidFill>
                  <a:srgbClr val="002060"/>
                </a:solidFill>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prisons set up by German Nazis where Jews and other people considered “undesirable” were starved, tortured, killed, or left to die of disease.</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Discrimination and Prejudice</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歧视和偏见</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biased attitude toward individuals based solely on their race, religion, nationality, gender,  or other characteristic. </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Gas Chambers</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毒气室</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buildings constructed to allow poisonous gas to be used for the extermination of Jews and others during the Holocaust.</a:t>
            </a: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b="55224"/>
          <a:stretch>
            <a:fillRect/>
          </a:stretch>
        </p:blipFill>
        <p:spPr>
          <a:xfrm>
            <a:off x="463550" y="1172210"/>
            <a:ext cx="11265535" cy="2014855"/>
          </a:xfrm>
          <a:prstGeom prst="rect">
            <a:avLst/>
          </a:prstGeom>
        </p:spPr>
      </p:pic>
      <p:sp>
        <p:nvSpPr>
          <p:cNvPr id="13" name="矩形 12"/>
          <p:cNvSpPr/>
          <p:nvPr/>
        </p:nvSpPr>
        <p:spPr>
          <a:xfrm>
            <a:off x="463367" y="1029806"/>
            <a:ext cx="7969088"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4264577" y="1035183"/>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文学作品的要素：写作背景</a:t>
            </a:r>
          </a:p>
        </p:txBody>
      </p:sp>
      <p:sp>
        <p:nvSpPr>
          <p:cNvPr id="15" name="矩形 14"/>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50106"/>
          <a:stretch>
            <a:fillRect/>
          </a:stretch>
        </p:blipFill>
        <p:spPr>
          <a:xfrm>
            <a:off x="409575" y="3864610"/>
            <a:ext cx="11464290" cy="2400300"/>
          </a:xfrm>
          <a:prstGeom prst="rect">
            <a:avLst/>
          </a:prstGeom>
        </p:spPr>
      </p:pic>
      <p:sp>
        <p:nvSpPr>
          <p:cNvPr id="11" name="矩形 10"/>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
        <p:nvSpPr>
          <p:cNvPr id="6" name="矩形 5"/>
          <p:cNvSpPr/>
          <p:nvPr/>
        </p:nvSpPr>
        <p:spPr>
          <a:xfrm>
            <a:off x="456125" y="1115007"/>
            <a:ext cx="11372202" cy="2306955"/>
          </a:xfrm>
          <a:prstGeom prst="rect">
            <a:avLst/>
          </a:prstGeom>
          <a:solidFill>
            <a:schemeClr val="bg1">
              <a:lumMod val="95000"/>
            </a:schemeClr>
          </a:solidFill>
          <a:ln>
            <a:solidFill>
              <a:schemeClr val="accent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indent="-342900">
              <a:buFont typeface="Wingdings" panose="05000000000000000000" charset="0"/>
              <a:buChar char="Ø"/>
            </a:pPr>
            <a:r>
              <a:rPr lang="en-US" altLang="zh-CN" sz="2400" b="1" dirty="0">
                <a:solidFill>
                  <a:srgbClr val="002060"/>
                </a:solidFill>
                <a:latin typeface="Times New Roman" panose="02020603050405020304" pitchFamily="18" charset="0"/>
                <a:cs typeface="Times New Roman" panose="02020603050405020304" pitchFamily="18" charset="0"/>
              </a:rPr>
              <a:t>Genocide</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种族灭绝</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en-US" altLang="zh-CN" sz="2400" b="1" dirty="0">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the intentional killing of people who belong to a particular race, religion, culture, or other group.</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Holocaust/Shoah</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大屠杀</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refers to the mass killing by German Nazis of six million Jews in Europe during World War II. </a:t>
            </a:r>
          </a:p>
          <a:p>
            <a:pPr marL="342900" indent="-342900">
              <a:buFont typeface="Wingdings" panose="05000000000000000000" pitchFamily="2" charset="2"/>
              <a:buChar char="Ø"/>
            </a:pPr>
            <a:r>
              <a:rPr lang="en-US" altLang="zh-CN" sz="2400" b="1" dirty="0">
                <a:solidFill>
                  <a:srgbClr val="002060"/>
                </a:solidFill>
                <a:latin typeface="Times New Roman" panose="02020603050405020304" pitchFamily="18" charset="0"/>
                <a:cs typeface="Times New Roman" panose="02020603050405020304" pitchFamily="18" charset="0"/>
              </a:rPr>
              <a:t>Propaganda</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政治宣传</a:t>
            </a:r>
            <a:r>
              <a:rPr lang="en-US" altLang="zh-CN" sz="2400" b="1" dirty="0">
                <a:solidFill>
                  <a:srgbClr val="002060"/>
                </a:solidFill>
                <a:latin typeface="楷体" panose="02010609060101010101" pitchFamily="49" charset="-122"/>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information purposely distorted to sway people’s thinking in a particular direction.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grpSp>
        <p:nvGrpSpPr>
          <p:cNvPr id="21" name="Group 20"/>
          <p:cNvGrpSpPr>
            <a:grpSpLocks noChangeAspect="1"/>
          </p:cNvGrpSpPr>
          <p:nvPr/>
        </p:nvGrpSpPr>
        <p:grpSpPr bwMode="auto">
          <a:xfrm>
            <a:off x="223520" y="5605145"/>
            <a:ext cx="3728720" cy="1625600"/>
            <a:chOff x="560" y="-746"/>
            <a:chExt cx="6543" cy="5814"/>
          </a:xfrm>
        </p:grpSpPr>
        <p:grpSp>
          <p:nvGrpSpPr>
            <p:cNvPr id="22" name="Group 205"/>
            <p:cNvGrpSpPr/>
            <p:nvPr/>
          </p:nvGrpSpPr>
          <p:grpSpPr bwMode="auto">
            <a:xfrm>
              <a:off x="560" y="1061"/>
              <a:ext cx="6543" cy="4007"/>
              <a:chOff x="560" y="1061"/>
              <a:chExt cx="6543" cy="4007"/>
            </a:xfrm>
          </p:grpSpPr>
          <p:sp>
            <p:nvSpPr>
              <p:cNvPr id="101" name="Freeform 5"/>
              <p:cNvSpPr/>
              <p:nvPr/>
            </p:nvSpPr>
            <p:spPr bwMode="auto">
              <a:xfrm>
                <a:off x="5788" y="1974"/>
                <a:ext cx="1027" cy="1408"/>
              </a:xfrm>
              <a:custGeom>
                <a:avLst/>
                <a:gdLst>
                  <a:gd name="T0" fmla="*/ 189 w 434"/>
                  <a:gd name="T1" fmla="*/ 591 h 595"/>
                  <a:gd name="T2" fmla="*/ 44 w 434"/>
                  <a:gd name="T3" fmla="*/ 506 h 595"/>
                  <a:gd name="T4" fmla="*/ 9 w 434"/>
                  <a:gd name="T5" fmla="*/ 424 h 595"/>
                  <a:gd name="T6" fmla="*/ 12 w 434"/>
                  <a:gd name="T7" fmla="*/ 388 h 595"/>
                  <a:gd name="T8" fmla="*/ 43 w 434"/>
                  <a:gd name="T9" fmla="*/ 407 h 595"/>
                  <a:gd name="T10" fmla="*/ 32 w 434"/>
                  <a:gd name="T11" fmla="*/ 306 h 595"/>
                  <a:gd name="T12" fmla="*/ 68 w 434"/>
                  <a:gd name="T13" fmla="*/ 210 h 595"/>
                  <a:gd name="T14" fmla="*/ 75 w 434"/>
                  <a:gd name="T15" fmla="*/ 239 h 595"/>
                  <a:gd name="T16" fmla="*/ 100 w 434"/>
                  <a:gd name="T17" fmla="*/ 147 h 595"/>
                  <a:gd name="T18" fmla="*/ 163 w 434"/>
                  <a:gd name="T19" fmla="*/ 39 h 595"/>
                  <a:gd name="T20" fmla="*/ 284 w 434"/>
                  <a:gd name="T21" fmla="*/ 182 h 595"/>
                  <a:gd name="T22" fmla="*/ 295 w 434"/>
                  <a:gd name="T23" fmla="*/ 130 h 595"/>
                  <a:gd name="T24" fmla="*/ 347 w 434"/>
                  <a:gd name="T25" fmla="*/ 212 h 595"/>
                  <a:gd name="T26" fmla="*/ 358 w 434"/>
                  <a:gd name="T27" fmla="*/ 317 h 595"/>
                  <a:gd name="T28" fmla="*/ 370 w 434"/>
                  <a:gd name="T29" fmla="*/ 298 h 595"/>
                  <a:gd name="T30" fmla="*/ 375 w 434"/>
                  <a:gd name="T31" fmla="*/ 501 h 595"/>
                  <a:gd name="T32" fmla="*/ 200 w 434"/>
                  <a:gd name="T33" fmla="*/ 591 h 595"/>
                  <a:gd name="T34" fmla="*/ 189 w 434"/>
                  <a:gd name="T35" fmla="*/ 59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4" h="595">
                    <a:moveTo>
                      <a:pt x="189" y="591"/>
                    </a:moveTo>
                    <a:cubicBezTo>
                      <a:pt x="132" y="595"/>
                      <a:pt x="75" y="547"/>
                      <a:pt x="44" y="506"/>
                    </a:cubicBezTo>
                    <a:cubicBezTo>
                      <a:pt x="25" y="481"/>
                      <a:pt x="14" y="454"/>
                      <a:pt x="9" y="424"/>
                    </a:cubicBezTo>
                    <a:cubicBezTo>
                      <a:pt x="8" y="415"/>
                      <a:pt x="0" y="392"/>
                      <a:pt x="12" y="388"/>
                    </a:cubicBezTo>
                    <a:cubicBezTo>
                      <a:pt x="19" y="386"/>
                      <a:pt x="35" y="405"/>
                      <a:pt x="43" y="407"/>
                    </a:cubicBezTo>
                    <a:cubicBezTo>
                      <a:pt x="53" y="375"/>
                      <a:pt x="30" y="339"/>
                      <a:pt x="32" y="306"/>
                    </a:cubicBezTo>
                    <a:cubicBezTo>
                      <a:pt x="33" y="280"/>
                      <a:pt x="48" y="226"/>
                      <a:pt x="68" y="210"/>
                    </a:cubicBezTo>
                    <a:cubicBezTo>
                      <a:pt x="71" y="219"/>
                      <a:pt x="72" y="230"/>
                      <a:pt x="75" y="239"/>
                    </a:cubicBezTo>
                    <a:cubicBezTo>
                      <a:pt x="95" y="221"/>
                      <a:pt x="91" y="171"/>
                      <a:pt x="100" y="147"/>
                    </a:cubicBezTo>
                    <a:cubicBezTo>
                      <a:pt x="111" y="118"/>
                      <a:pt x="136" y="57"/>
                      <a:pt x="163" y="39"/>
                    </a:cubicBezTo>
                    <a:cubicBezTo>
                      <a:pt x="222" y="0"/>
                      <a:pt x="261" y="152"/>
                      <a:pt x="284" y="182"/>
                    </a:cubicBezTo>
                    <a:cubicBezTo>
                      <a:pt x="301" y="172"/>
                      <a:pt x="294" y="147"/>
                      <a:pt x="295" y="130"/>
                    </a:cubicBezTo>
                    <a:cubicBezTo>
                      <a:pt x="319" y="129"/>
                      <a:pt x="341" y="191"/>
                      <a:pt x="347" y="212"/>
                    </a:cubicBezTo>
                    <a:cubicBezTo>
                      <a:pt x="353" y="234"/>
                      <a:pt x="345" y="304"/>
                      <a:pt x="358" y="317"/>
                    </a:cubicBezTo>
                    <a:cubicBezTo>
                      <a:pt x="361" y="311"/>
                      <a:pt x="368" y="306"/>
                      <a:pt x="370" y="298"/>
                    </a:cubicBezTo>
                    <a:cubicBezTo>
                      <a:pt x="434" y="340"/>
                      <a:pt x="410" y="450"/>
                      <a:pt x="375" y="501"/>
                    </a:cubicBezTo>
                    <a:cubicBezTo>
                      <a:pt x="335" y="561"/>
                      <a:pt x="275" y="592"/>
                      <a:pt x="200" y="591"/>
                    </a:cubicBezTo>
                    <a:lnTo>
                      <a:pt x="189" y="591"/>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2" name="Freeform 6"/>
              <p:cNvSpPr/>
              <p:nvPr/>
            </p:nvSpPr>
            <p:spPr bwMode="auto">
              <a:xfrm>
                <a:off x="6058" y="3008"/>
                <a:ext cx="433" cy="911"/>
              </a:xfrm>
              <a:custGeom>
                <a:avLst/>
                <a:gdLst>
                  <a:gd name="T0" fmla="*/ 84 w 183"/>
                  <a:gd name="T1" fmla="*/ 170 h 385"/>
                  <a:gd name="T2" fmla="*/ 76 w 183"/>
                  <a:gd name="T3" fmla="*/ 282 h 385"/>
                  <a:gd name="T4" fmla="*/ 68 w 183"/>
                  <a:gd name="T5" fmla="*/ 381 h 385"/>
                  <a:gd name="T6" fmla="*/ 148 w 183"/>
                  <a:gd name="T7" fmla="*/ 377 h 385"/>
                  <a:gd name="T8" fmla="*/ 127 w 183"/>
                  <a:gd name="T9" fmla="*/ 221 h 385"/>
                  <a:gd name="T10" fmla="*/ 122 w 183"/>
                  <a:gd name="T11" fmla="*/ 182 h 385"/>
                  <a:gd name="T12" fmla="*/ 151 w 183"/>
                  <a:gd name="T13" fmla="*/ 154 h 385"/>
                  <a:gd name="T14" fmla="*/ 179 w 183"/>
                  <a:gd name="T15" fmla="*/ 90 h 385"/>
                  <a:gd name="T16" fmla="*/ 149 w 183"/>
                  <a:gd name="T17" fmla="*/ 116 h 385"/>
                  <a:gd name="T18" fmla="*/ 146 w 183"/>
                  <a:gd name="T19" fmla="*/ 80 h 385"/>
                  <a:gd name="T20" fmla="*/ 151 w 183"/>
                  <a:gd name="T21" fmla="*/ 0 h 385"/>
                  <a:gd name="T22" fmla="*/ 132 w 183"/>
                  <a:gd name="T23" fmla="*/ 60 h 385"/>
                  <a:gd name="T24" fmla="*/ 118 w 183"/>
                  <a:gd name="T25" fmla="*/ 37 h 385"/>
                  <a:gd name="T26" fmla="*/ 94 w 183"/>
                  <a:gd name="T27" fmla="*/ 122 h 385"/>
                  <a:gd name="T28" fmla="*/ 27 w 183"/>
                  <a:gd name="T29" fmla="*/ 37 h 385"/>
                  <a:gd name="T30" fmla="*/ 36 w 183"/>
                  <a:gd name="T31" fmla="*/ 61 h 385"/>
                  <a:gd name="T32" fmla="*/ 13 w 183"/>
                  <a:gd name="T33" fmla="*/ 60 h 385"/>
                  <a:gd name="T34" fmla="*/ 32 w 183"/>
                  <a:gd name="T35" fmla="*/ 75 h 385"/>
                  <a:gd name="T36" fmla="*/ 51 w 183"/>
                  <a:gd name="T37" fmla="*/ 99 h 385"/>
                  <a:gd name="T38" fmla="*/ 72 w 183"/>
                  <a:gd name="T39" fmla="*/ 151 h 385"/>
                  <a:gd name="T40" fmla="*/ 8 w 183"/>
                  <a:gd name="T41" fmla="*/ 124 h 385"/>
                  <a:gd name="T42" fmla="*/ 84 w 183"/>
                  <a:gd name="T43" fmla="*/ 17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 h="385">
                    <a:moveTo>
                      <a:pt x="84" y="170"/>
                    </a:moveTo>
                    <a:cubicBezTo>
                      <a:pt x="96" y="202"/>
                      <a:pt x="80" y="250"/>
                      <a:pt x="76" y="282"/>
                    </a:cubicBezTo>
                    <a:cubicBezTo>
                      <a:pt x="73" y="315"/>
                      <a:pt x="66" y="348"/>
                      <a:pt x="68" y="381"/>
                    </a:cubicBezTo>
                    <a:cubicBezTo>
                      <a:pt x="93" y="385"/>
                      <a:pt x="122" y="377"/>
                      <a:pt x="148" y="377"/>
                    </a:cubicBezTo>
                    <a:cubicBezTo>
                      <a:pt x="129" y="326"/>
                      <a:pt x="131" y="273"/>
                      <a:pt x="127" y="221"/>
                    </a:cubicBezTo>
                    <a:cubicBezTo>
                      <a:pt x="126" y="209"/>
                      <a:pt x="119" y="193"/>
                      <a:pt x="122" y="182"/>
                    </a:cubicBezTo>
                    <a:cubicBezTo>
                      <a:pt x="127" y="168"/>
                      <a:pt x="141" y="165"/>
                      <a:pt x="151" y="154"/>
                    </a:cubicBezTo>
                    <a:cubicBezTo>
                      <a:pt x="163" y="140"/>
                      <a:pt x="183" y="109"/>
                      <a:pt x="179" y="90"/>
                    </a:cubicBezTo>
                    <a:cubicBezTo>
                      <a:pt x="167" y="93"/>
                      <a:pt x="160" y="114"/>
                      <a:pt x="149" y="116"/>
                    </a:cubicBezTo>
                    <a:cubicBezTo>
                      <a:pt x="129" y="119"/>
                      <a:pt x="143" y="92"/>
                      <a:pt x="146" y="80"/>
                    </a:cubicBezTo>
                    <a:cubicBezTo>
                      <a:pt x="151" y="62"/>
                      <a:pt x="171" y="15"/>
                      <a:pt x="151" y="0"/>
                    </a:cubicBezTo>
                    <a:cubicBezTo>
                      <a:pt x="137" y="12"/>
                      <a:pt x="136" y="42"/>
                      <a:pt x="132" y="60"/>
                    </a:cubicBezTo>
                    <a:cubicBezTo>
                      <a:pt x="126" y="53"/>
                      <a:pt x="126" y="43"/>
                      <a:pt x="118" y="37"/>
                    </a:cubicBezTo>
                    <a:cubicBezTo>
                      <a:pt x="110" y="44"/>
                      <a:pt x="138" y="141"/>
                      <a:pt x="94" y="122"/>
                    </a:cubicBezTo>
                    <a:cubicBezTo>
                      <a:pt x="66" y="110"/>
                      <a:pt x="66" y="31"/>
                      <a:pt x="27" y="37"/>
                    </a:cubicBezTo>
                    <a:cubicBezTo>
                      <a:pt x="27" y="48"/>
                      <a:pt x="38" y="49"/>
                      <a:pt x="36" y="61"/>
                    </a:cubicBezTo>
                    <a:cubicBezTo>
                      <a:pt x="29" y="59"/>
                      <a:pt x="20" y="61"/>
                      <a:pt x="13" y="60"/>
                    </a:cubicBezTo>
                    <a:cubicBezTo>
                      <a:pt x="13" y="74"/>
                      <a:pt x="24" y="69"/>
                      <a:pt x="32" y="75"/>
                    </a:cubicBezTo>
                    <a:cubicBezTo>
                      <a:pt x="40" y="82"/>
                      <a:pt x="45" y="90"/>
                      <a:pt x="51" y="99"/>
                    </a:cubicBezTo>
                    <a:cubicBezTo>
                      <a:pt x="60" y="114"/>
                      <a:pt x="73" y="134"/>
                      <a:pt x="72" y="151"/>
                    </a:cubicBezTo>
                    <a:cubicBezTo>
                      <a:pt x="50" y="155"/>
                      <a:pt x="31" y="125"/>
                      <a:pt x="8" y="124"/>
                    </a:cubicBezTo>
                    <a:cubicBezTo>
                      <a:pt x="0" y="158"/>
                      <a:pt x="64" y="163"/>
                      <a:pt x="84" y="170"/>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3" name="Freeform 7"/>
              <p:cNvSpPr/>
              <p:nvPr/>
            </p:nvSpPr>
            <p:spPr bwMode="auto">
              <a:xfrm>
                <a:off x="560" y="2114"/>
                <a:ext cx="1126" cy="1355"/>
              </a:xfrm>
              <a:custGeom>
                <a:avLst/>
                <a:gdLst>
                  <a:gd name="T0" fmla="*/ 207 w 476"/>
                  <a:gd name="T1" fmla="*/ 570 h 573"/>
                  <a:gd name="T2" fmla="*/ 48 w 476"/>
                  <a:gd name="T3" fmla="*/ 488 h 573"/>
                  <a:gd name="T4" fmla="*/ 10 w 476"/>
                  <a:gd name="T5" fmla="*/ 409 h 573"/>
                  <a:gd name="T6" fmla="*/ 13 w 476"/>
                  <a:gd name="T7" fmla="*/ 374 h 573"/>
                  <a:gd name="T8" fmla="*/ 47 w 476"/>
                  <a:gd name="T9" fmla="*/ 393 h 573"/>
                  <a:gd name="T10" fmla="*/ 35 w 476"/>
                  <a:gd name="T11" fmla="*/ 295 h 573"/>
                  <a:gd name="T12" fmla="*/ 75 w 476"/>
                  <a:gd name="T13" fmla="*/ 203 h 573"/>
                  <a:gd name="T14" fmla="*/ 83 w 476"/>
                  <a:gd name="T15" fmla="*/ 231 h 573"/>
                  <a:gd name="T16" fmla="*/ 110 w 476"/>
                  <a:gd name="T17" fmla="*/ 142 h 573"/>
                  <a:gd name="T18" fmla="*/ 179 w 476"/>
                  <a:gd name="T19" fmla="*/ 38 h 573"/>
                  <a:gd name="T20" fmla="*/ 312 w 476"/>
                  <a:gd name="T21" fmla="*/ 176 h 573"/>
                  <a:gd name="T22" fmla="*/ 324 w 476"/>
                  <a:gd name="T23" fmla="*/ 126 h 573"/>
                  <a:gd name="T24" fmla="*/ 380 w 476"/>
                  <a:gd name="T25" fmla="*/ 204 h 573"/>
                  <a:gd name="T26" fmla="*/ 392 w 476"/>
                  <a:gd name="T27" fmla="*/ 306 h 573"/>
                  <a:gd name="T28" fmla="*/ 406 w 476"/>
                  <a:gd name="T29" fmla="*/ 287 h 573"/>
                  <a:gd name="T30" fmla="*/ 412 w 476"/>
                  <a:gd name="T31" fmla="*/ 483 h 573"/>
                  <a:gd name="T32" fmla="*/ 220 w 476"/>
                  <a:gd name="T33" fmla="*/ 570 h 573"/>
                  <a:gd name="T34" fmla="*/ 207 w 476"/>
                  <a:gd name="T35" fmla="*/ 57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573">
                    <a:moveTo>
                      <a:pt x="207" y="570"/>
                    </a:moveTo>
                    <a:cubicBezTo>
                      <a:pt x="145" y="573"/>
                      <a:pt x="83" y="528"/>
                      <a:pt x="48" y="488"/>
                    </a:cubicBezTo>
                    <a:cubicBezTo>
                      <a:pt x="27" y="464"/>
                      <a:pt x="15" y="437"/>
                      <a:pt x="10" y="409"/>
                    </a:cubicBezTo>
                    <a:cubicBezTo>
                      <a:pt x="9" y="401"/>
                      <a:pt x="0" y="378"/>
                      <a:pt x="13" y="374"/>
                    </a:cubicBezTo>
                    <a:cubicBezTo>
                      <a:pt x="21" y="372"/>
                      <a:pt x="38" y="390"/>
                      <a:pt x="47" y="393"/>
                    </a:cubicBezTo>
                    <a:cubicBezTo>
                      <a:pt x="59" y="362"/>
                      <a:pt x="33" y="328"/>
                      <a:pt x="35" y="295"/>
                    </a:cubicBezTo>
                    <a:cubicBezTo>
                      <a:pt x="37" y="271"/>
                      <a:pt x="52" y="218"/>
                      <a:pt x="75" y="203"/>
                    </a:cubicBezTo>
                    <a:cubicBezTo>
                      <a:pt x="78" y="212"/>
                      <a:pt x="79" y="222"/>
                      <a:pt x="83" y="231"/>
                    </a:cubicBezTo>
                    <a:cubicBezTo>
                      <a:pt x="104" y="214"/>
                      <a:pt x="100" y="166"/>
                      <a:pt x="110" y="142"/>
                    </a:cubicBezTo>
                    <a:cubicBezTo>
                      <a:pt x="122" y="114"/>
                      <a:pt x="150" y="56"/>
                      <a:pt x="179" y="38"/>
                    </a:cubicBezTo>
                    <a:cubicBezTo>
                      <a:pt x="244" y="0"/>
                      <a:pt x="287" y="147"/>
                      <a:pt x="312" y="176"/>
                    </a:cubicBezTo>
                    <a:cubicBezTo>
                      <a:pt x="331" y="167"/>
                      <a:pt x="323" y="143"/>
                      <a:pt x="324" y="126"/>
                    </a:cubicBezTo>
                    <a:cubicBezTo>
                      <a:pt x="350" y="125"/>
                      <a:pt x="375" y="185"/>
                      <a:pt x="380" y="204"/>
                    </a:cubicBezTo>
                    <a:cubicBezTo>
                      <a:pt x="387" y="226"/>
                      <a:pt x="379" y="294"/>
                      <a:pt x="392" y="306"/>
                    </a:cubicBezTo>
                    <a:cubicBezTo>
                      <a:pt x="396" y="300"/>
                      <a:pt x="404" y="295"/>
                      <a:pt x="406" y="287"/>
                    </a:cubicBezTo>
                    <a:cubicBezTo>
                      <a:pt x="476" y="328"/>
                      <a:pt x="450" y="434"/>
                      <a:pt x="412" y="483"/>
                    </a:cubicBezTo>
                    <a:cubicBezTo>
                      <a:pt x="367" y="541"/>
                      <a:pt x="302" y="571"/>
                      <a:pt x="220" y="570"/>
                    </a:cubicBezTo>
                    <a:lnTo>
                      <a:pt x="207" y="570"/>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4" name="Freeform 8"/>
              <p:cNvSpPr/>
              <p:nvPr/>
            </p:nvSpPr>
            <p:spPr bwMode="auto">
              <a:xfrm>
                <a:off x="856" y="3110"/>
                <a:ext cx="473" cy="877"/>
              </a:xfrm>
              <a:custGeom>
                <a:avLst/>
                <a:gdLst>
                  <a:gd name="T0" fmla="*/ 93 w 200"/>
                  <a:gd name="T1" fmla="*/ 164 h 371"/>
                  <a:gd name="T2" fmla="*/ 84 w 200"/>
                  <a:gd name="T3" fmla="*/ 272 h 371"/>
                  <a:gd name="T4" fmla="*/ 75 w 200"/>
                  <a:gd name="T5" fmla="*/ 368 h 371"/>
                  <a:gd name="T6" fmla="*/ 163 w 200"/>
                  <a:gd name="T7" fmla="*/ 363 h 371"/>
                  <a:gd name="T8" fmla="*/ 139 w 200"/>
                  <a:gd name="T9" fmla="*/ 213 h 371"/>
                  <a:gd name="T10" fmla="*/ 134 w 200"/>
                  <a:gd name="T11" fmla="*/ 175 h 371"/>
                  <a:gd name="T12" fmla="*/ 165 w 200"/>
                  <a:gd name="T13" fmla="*/ 149 h 371"/>
                  <a:gd name="T14" fmla="*/ 197 w 200"/>
                  <a:gd name="T15" fmla="*/ 87 h 371"/>
                  <a:gd name="T16" fmla="*/ 164 w 200"/>
                  <a:gd name="T17" fmla="*/ 112 h 371"/>
                  <a:gd name="T18" fmla="*/ 160 w 200"/>
                  <a:gd name="T19" fmla="*/ 78 h 371"/>
                  <a:gd name="T20" fmla="*/ 166 w 200"/>
                  <a:gd name="T21" fmla="*/ 0 h 371"/>
                  <a:gd name="T22" fmla="*/ 144 w 200"/>
                  <a:gd name="T23" fmla="*/ 58 h 371"/>
                  <a:gd name="T24" fmla="*/ 129 w 200"/>
                  <a:gd name="T25" fmla="*/ 36 h 371"/>
                  <a:gd name="T26" fmla="*/ 103 w 200"/>
                  <a:gd name="T27" fmla="*/ 118 h 371"/>
                  <a:gd name="T28" fmla="*/ 30 w 200"/>
                  <a:gd name="T29" fmla="*/ 36 h 371"/>
                  <a:gd name="T30" fmla="*/ 40 w 200"/>
                  <a:gd name="T31" fmla="*/ 60 h 371"/>
                  <a:gd name="T32" fmla="*/ 14 w 200"/>
                  <a:gd name="T33" fmla="*/ 58 h 371"/>
                  <a:gd name="T34" fmla="*/ 36 w 200"/>
                  <a:gd name="T35" fmla="*/ 73 h 371"/>
                  <a:gd name="T36" fmla="*/ 56 w 200"/>
                  <a:gd name="T37" fmla="*/ 96 h 371"/>
                  <a:gd name="T38" fmla="*/ 79 w 200"/>
                  <a:gd name="T39" fmla="*/ 146 h 371"/>
                  <a:gd name="T40" fmla="*/ 9 w 200"/>
                  <a:gd name="T41" fmla="*/ 120 h 371"/>
                  <a:gd name="T42" fmla="*/ 93 w 200"/>
                  <a:gd name="T43" fmla="*/ 1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371">
                    <a:moveTo>
                      <a:pt x="93" y="164"/>
                    </a:moveTo>
                    <a:cubicBezTo>
                      <a:pt x="106" y="195"/>
                      <a:pt x="88" y="241"/>
                      <a:pt x="84" y="272"/>
                    </a:cubicBezTo>
                    <a:cubicBezTo>
                      <a:pt x="80" y="304"/>
                      <a:pt x="73" y="336"/>
                      <a:pt x="75" y="368"/>
                    </a:cubicBezTo>
                    <a:cubicBezTo>
                      <a:pt x="103" y="371"/>
                      <a:pt x="135" y="364"/>
                      <a:pt x="163" y="363"/>
                    </a:cubicBezTo>
                    <a:cubicBezTo>
                      <a:pt x="142" y="315"/>
                      <a:pt x="144" y="264"/>
                      <a:pt x="139" y="213"/>
                    </a:cubicBezTo>
                    <a:cubicBezTo>
                      <a:pt x="138" y="202"/>
                      <a:pt x="131" y="187"/>
                      <a:pt x="134" y="175"/>
                    </a:cubicBezTo>
                    <a:cubicBezTo>
                      <a:pt x="139" y="162"/>
                      <a:pt x="154" y="159"/>
                      <a:pt x="165" y="149"/>
                    </a:cubicBezTo>
                    <a:cubicBezTo>
                      <a:pt x="179" y="135"/>
                      <a:pt x="200" y="106"/>
                      <a:pt x="197" y="87"/>
                    </a:cubicBezTo>
                    <a:cubicBezTo>
                      <a:pt x="183" y="90"/>
                      <a:pt x="175" y="110"/>
                      <a:pt x="164" y="112"/>
                    </a:cubicBezTo>
                    <a:cubicBezTo>
                      <a:pt x="142" y="115"/>
                      <a:pt x="157" y="89"/>
                      <a:pt x="160" y="78"/>
                    </a:cubicBezTo>
                    <a:cubicBezTo>
                      <a:pt x="165" y="60"/>
                      <a:pt x="187" y="15"/>
                      <a:pt x="166" y="0"/>
                    </a:cubicBezTo>
                    <a:cubicBezTo>
                      <a:pt x="150" y="12"/>
                      <a:pt x="150" y="41"/>
                      <a:pt x="144" y="58"/>
                    </a:cubicBezTo>
                    <a:cubicBezTo>
                      <a:pt x="139" y="51"/>
                      <a:pt x="139" y="42"/>
                      <a:pt x="129" y="36"/>
                    </a:cubicBezTo>
                    <a:cubicBezTo>
                      <a:pt x="121" y="43"/>
                      <a:pt x="151" y="137"/>
                      <a:pt x="103" y="118"/>
                    </a:cubicBezTo>
                    <a:cubicBezTo>
                      <a:pt x="72" y="107"/>
                      <a:pt x="73" y="30"/>
                      <a:pt x="30" y="36"/>
                    </a:cubicBezTo>
                    <a:cubicBezTo>
                      <a:pt x="30" y="47"/>
                      <a:pt x="42" y="48"/>
                      <a:pt x="40" y="60"/>
                    </a:cubicBezTo>
                    <a:cubicBezTo>
                      <a:pt x="32" y="57"/>
                      <a:pt x="22" y="60"/>
                      <a:pt x="14" y="58"/>
                    </a:cubicBezTo>
                    <a:cubicBezTo>
                      <a:pt x="15" y="72"/>
                      <a:pt x="26" y="67"/>
                      <a:pt x="36" y="73"/>
                    </a:cubicBezTo>
                    <a:cubicBezTo>
                      <a:pt x="44" y="79"/>
                      <a:pt x="50" y="87"/>
                      <a:pt x="56" y="96"/>
                    </a:cubicBezTo>
                    <a:cubicBezTo>
                      <a:pt x="65" y="110"/>
                      <a:pt x="81" y="130"/>
                      <a:pt x="79" y="146"/>
                    </a:cubicBezTo>
                    <a:cubicBezTo>
                      <a:pt x="55" y="150"/>
                      <a:pt x="34" y="121"/>
                      <a:pt x="9" y="120"/>
                    </a:cubicBezTo>
                    <a:cubicBezTo>
                      <a:pt x="0" y="153"/>
                      <a:pt x="70" y="158"/>
                      <a:pt x="93" y="164"/>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5" name="Freeform 9"/>
              <p:cNvSpPr/>
              <p:nvPr/>
            </p:nvSpPr>
            <p:spPr bwMode="auto">
              <a:xfrm>
                <a:off x="2892" y="1388"/>
                <a:ext cx="1083" cy="1303"/>
              </a:xfrm>
              <a:custGeom>
                <a:avLst/>
                <a:gdLst>
                  <a:gd name="T0" fmla="*/ 199 w 458"/>
                  <a:gd name="T1" fmla="*/ 548 h 551"/>
                  <a:gd name="T2" fmla="*/ 46 w 458"/>
                  <a:gd name="T3" fmla="*/ 469 h 551"/>
                  <a:gd name="T4" fmla="*/ 10 w 458"/>
                  <a:gd name="T5" fmla="*/ 392 h 551"/>
                  <a:gd name="T6" fmla="*/ 13 w 458"/>
                  <a:gd name="T7" fmla="*/ 359 h 551"/>
                  <a:gd name="T8" fmla="*/ 45 w 458"/>
                  <a:gd name="T9" fmla="*/ 377 h 551"/>
                  <a:gd name="T10" fmla="*/ 33 w 458"/>
                  <a:gd name="T11" fmla="*/ 283 h 551"/>
                  <a:gd name="T12" fmla="*/ 72 w 458"/>
                  <a:gd name="T13" fmla="*/ 194 h 551"/>
                  <a:gd name="T14" fmla="*/ 79 w 458"/>
                  <a:gd name="T15" fmla="*/ 222 h 551"/>
                  <a:gd name="T16" fmla="*/ 106 w 458"/>
                  <a:gd name="T17" fmla="*/ 136 h 551"/>
                  <a:gd name="T18" fmla="*/ 172 w 458"/>
                  <a:gd name="T19" fmla="*/ 36 h 551"/>
                  <a:gd name="T20" fmla="*/ 299 w 458"/>
                  <a:gd name="T21" fmla="*/ 168 h 551"/>
                  <a:gd name="T22" fmla="*/ 311 w 458"/>
                  <a:gd name="T23" fmla="*/ 121 h 551"/>
                  <a:gd name="T24" fmla="*/ 366 w 458"/>
                  <a:gd name="T25" fmla="*/ 196 h 551"/>
                  <a:gd name="T26" fmla="*/ 377 w 458"/>
                  <a:gd name="T27" fmla="*/ 294 h 551"/>
                  <a:gd name="T28" fmla="*/ 390 w 458"/>
                  <a:gd name="T29" fmla="*/ 276 h 551"/>
                  <a:gd name="T30" fmla="*/ 396 w 458"/>
                  <a:gd name="T31" fmla="*/ 464 h 551"/>
                  <a:gd name="T32" fmla="*/ 211 w 458"/>
                  <a:gd name="T33" fmla="*/ 548 h 551"/>
                  <a:gd name="T34" fmla="*/ 199 w 458"/>
                  <a:gd name="T35" fmla="*/ 54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551">
                    <a:moveTo>
                      <a:pt x="199" y="548"/>
                    </a:moveTo>
                    <a:cubicBezTo>
                      <a:pt x="139" y="551"/>
                      <a:pt x="80" y="507"/>
                      <a:pt x="46" y="469"/>
                    </a:cubicBezTo>
                    <a:cubicBezTo>
                      <a:pt x="26" y="445"/>
                      <a:pt x="14" y="420"/>
                      <a:pt x="10" y="392"/>
                    </a:cubicBezTo>
                    <a:cubicBezTo>
                      <a:pt x="8" y="385"/>
                      <a:pt x="0" y="363"/>
                      <a:pt x="13" y="359"/>
                    </a:cubicBezTo>
                    <a:cubicBezTo>
                      <a:pt x="20" y="357"/>
                      <a:pt x="36" y="375"/>
                      <a:pt x="45" y="377"/>
                    </a:cubicBezTo>
                    <a:cubicBezTo>
                      <a:pt x="56" y="347"/>
                      <a:pt x="31" y="314"/>
                      <a:pt x="33" y="283"/>
                    </a:cubicBezTo>
                    <a:cubicBezTo>
                      <a:pt x="35" y="260"/>
                      <a:pt x="50" y="209"/>
                      <a:pt x="72" y="194"/>
                    </a:cubicBezTo>
                    <a:cubicBezTo>
                      <a:pt x="75" y="203"/>
                      <a:pt x="75" y="213"/>
                      <a:pt x="79" y="222"/>
                    </a:cubicBezTo>
                    <a:cubicBezTo>
                      <a:pt x="100" y="205"/>
                      <a:pt x="96" y="159"/>
                      <a:pt x="106" y="136"/>
                    </a:cubicBezTo>
                    <a:cubicBezTo>
                      <a:pt x="118" y="109"/>
                      <a:pt x="144" y="53"/>
                      <a:pt x="172" y="36"/>
                    </a:cubicBezTo>
                    <a:cubicBezTo>
                      <a:pt x="235" y="0"/>
                      <a:pt x="276" y="141"/>
                      <a:pt x="299" y="168"/>
                    </a:cubicBezTo>
                    <a:cubicBezTo>
                      <a:pt x="318" y="160"/>
                      <a:pt x="310" y="136"/>
                      <a:pt x="311" y="121"/>
                    </a:cubicBezTo>
                    <a:cubicBezTo>
                      <a:pt x="337" y="120"/>
                      <a:pt x="360" y="177"/>
                      <a:pt x="366" y="196"/>
                    </a:cubicBezTo>
                    <a:cubicBezTo>
                      <a:pt x="372" y="217"/>
                      <a:pt x="364" y="282"/>
                      <a:pt x="377" y="294"/>
                    </a:cubicBezTo>
                    <a:cubicBezTo>
                      <a:pt x="380" y="288"/>
                      <a:pt x="388" y="283"/>
                      <a:pt x="390" y="276"/>
                    </a:cubicBezTo>
                    <a:cubicBezTo>
                      <a:pt x="458" y="315"/>
                      <a:pt x="432" y="417"/>
                      <a:pt x="396" y="464"/>
                    </a:cubicBezTo>
                    <a:cubicBezTo>
                      <a:pt x="353" y="520"/>
                      <a:pt x="290" y="548"/>
                      <a:pt x="211" y="548"/>
                    </a:cubicBezTo>
                    <a:lnTo>
                      <a:pt x="199" y="548"/>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10"/>
              <p:cNvSpPr/>
              <p:nvPr/>
            </p:nvSpPr>
            <p:spPr bwMode="auto">
              <a:xfrm>
                <a:off x="3176" y="2346"/>
                <a:ext cx="456" cy="842"/>
              </a:xfrm>
              <a:custGeom>
                <a:avLst/>
                <a:gdLst>
                  <a:gd name="T0" fmla="*/ 89 w 193"/>
                  <a:gd name="T1" fmla="*/ 157 h 356"/>
                  <a:gd name="T2" fmla="*/ 81 w 193"/>
                  <a:gd name="T3" fmla="*/ 261 h 356"/>
                  <a:gd name="T4" fmla="*/ 72 w 193"/>
                  <a:gd name="T5" fmla="*/ 353 h 356"/>
                  <a:gd name="T6" fmla="*/ 157 w 193"/>
                  <a:gd name="T7" fmla="*/ 349 h 356"/>
                  <a:gd name="T8" fmla="*/ 134 w 193"/>
                  <a:gd name="T9" fmla="*/ 204 h 356"/>
                  <a:gd name="T10" fmla="*/ 129 w 193"/>
                  <a:gd name="T11" fmla="*/ 168 h 356"/>
                  <a:gd name="T12" fmla="*/ 159 w 193"/>
                  <a:gd name="T13" fmla="*/ 142 h 356"/>
                  <a:gd name="T14" fmla="*/ 189 w 193"/>
                  <a:gd name="T15" fmla="*/ 83 h 356"/>
                  <a:gd name="T16" fmla="*/ 158 w 193"/>
                  <a:gd name="T17" fmla="*/ 107 h 356"/>
                  <a:gd name="T18" fmla="*/ 154 w 193"/>
                  <a:gd name="T19" fmla="*/ 74 h 356"/>
                  <a:gd name="T20" fmla="*/ 160 w 193"/>
                  <a:gd name="T21" fmla="*/ 0 h 356"/>
                  <a:gd name="T22" fmla="*/ 139 w 193"/>
                  <a:gd name="T23" fmla="*/ 55 h 356"/>
                  <a:gd name="T24" fmla="*/ 124 w 193"/>
                  <a:gd name="T25" fmla="*/ 34 h 356"/>
                  <a:gd name="T26" fmla="*/ 99 w 193"/>
                  <a:gd name="T27" fmla="*/ 113 h 356"/>
                  <a:gd name="T28" fmla="*/ 29 w 193"/>
                  <a:gd name="T29" fmla="*/ 34 h 356"/>
                  <a:gd name="T30" fmla="*/ 38 w 193"/>
                  <a:gd name="T31" fmla="*/ 57 h 356"/>
                  <a:gd name="T32" fmla="*/ 14 w 193"/>
                  <a:gd name="T33" fmla="*/ 55 h 356"/>
                  <a:gd name="T34" fmla="*/ 34 w 193"/>
                  <a:gd name="T35" fmla="*/ 69 h 356"/>
                  <a:gd name="T36" fmla="*/ 54 w 193"/>
                  <a:gd name="T37" fmla="*/ 91 h 356"/>
                  <a:gd name="T38" fmla="*/ 76 w 193"/>
                  <a:gd name="T39" fmla="*/ 140 h 356"/>
                  <a:gd name="T40" fmla="*/ 9 w 193"/>
                  <a:gd name="T41" fmla="*/ 115 h 356"/>
                  <a:gd name="T42" fmla="*/ 89 w 193"/>
                  <a:gd name="T43" fmla="*/ 15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3" h="356">
                    <a:moveTo>
                      <a:pt x="89" y="157"/>
                    </a:moveTo>
                    <a:cubicBezTo>
                      <a:pt x="102" y="186"/>
                      <a:pt x="85" y="231"/>
                      <a:pt x="81" y="261"/>
                    </a:cubicBezTo>
                    <a:cubicBezTo>
                      <a:pt x="77" y="292"/>
                      <a:pt x="70" y="322"/>
                      <a:pt x="72" y="353"/>
                    </a:cubicBezTo>
                    <a:cubicBezTo>
                      <a:pt x="99" y="356"/>
                      <a:pt x="129" y="349"/>
                      <a:pt x="157" y="349"/>
                    </a:cubicBezTo>
                    <a:cubicBezTo>
                      <a:pt x="136" y="302"/>
                      <a:pt x="139" y="253"/>
                      <a:pt x="134" y="204"/>
                    </a:cubicBezTo>
                    <a:cubicBezTo>
                      <a:pt x="133" y="194"/>
                      <a:pt x="126" y="179"/>
                      <a:pt x="129" y="168"/>
                    </a:cubicBezTo>
                    <a:cubicBezTo>
                      <a:pt x="134" y="155"/>
                      <a:pt x="149" y="152"/>
                      <a:pt x="159" y="142"/>
                    </a:cubicBezTo>
                    <a:cubicBezTo>
                      <a:pt x="173" y="129"/>
                      <a:pt x="193" y="101"/>
                      <a:pt x="189" y="83"/>
                    </a:cubicBezTo>
                    <a:cubicBezTo>
                      <a:pt x="176" y="86"/>
                      <a:pt x="169" y="105"/>
                      <a:pt x="158" y="107"/>
                    </a:cubicBezTo>
                    <a:cubicBezTo>
                      <a:pt x="137" y="110"/>
                      <a:pt x="151" y="85"/>
                      <a:pt x="154" y="74"/>
                    </a:cubicBezTo>
                    <a:cubicBezTo>
                      <a:pt x="159" y="57"/>
                      <a:pt x="180" y="13"/>
                      <a:pt x="160" y="0"/>
                    </a:cubicBezTo>
                    <a:cubicBezTo>
                      <a:pt x="145" y="11"/>
                      <a:pt x="144" y="39"/>
                      <a:pt x="139" y="55"/>
                    </a:cubicBezTo>
                    <a:cubicBezTo>
                      <a:pt x="134" y="49"/>
                      <a:pt x="134" y="39"/>
                      <a:pt x="124" y="34"/>
                    </a:cubicBezTo>
                    <a:cubicBezTo>
                      <a:pt x="116" y="40"/>
                      <a:pt x="145" y="131"/>
                      <a:pt x="99" y="113"/>
                    </a:cubicBezTo>
                    <a:cubicBezTo>
                      <a:pt x="70" y="102"/>
                      <a:pt x="70" y="28"/>
                      <a:pt x="29" y="34"/>
                    </a:cubicBezTo>
                    <a:cubicBezTo>
                      <a:pt x="29" y="44"/>
                      <a:pt x="40" y="45"/>
                      <a:pt x="38" y="57"/>
                    </a:cubicBezTo>
                    <a:cubicBezTo>
                      <a:pt x="31" y="54"/>
                      <a:pt x="21" y="57"/>
                      <a:pt x="14" y="55"/>
                    </a:cubicBezTo>
                    <a:cubicBezTo>
                      <a:pt x="14" y="68"/>
                      <a:pt x="25" y="63"/>
                      <a:pt x="34" y="69"/>
                    </a:cubicBezTo>
                    <a:cubicBezTo>
                      <a:pt x="43" y="76"/>
                      <a:pt x="48" y="83"/>
                      <a:pt x="54" y="91"/>
                    </a:cubicBezTo>
                    <a:cubicBezTo>
                      <a:pt x="63" y="105"/>
                      <a:pt x="78" y="124"/>
                      <a:pt x="76" y="140"/>
                    </a:cubicBezTo>
                    <a:cubicBezTo>
                      <a:pt x="53" y="143"/>
                      <a:pt x="33" y="116"/>
                      <a:pt x="9" y="115"/>
                    </a:cubicBezTo>
                    <a:cubicBezTo>
                      <a:pt x="0" y="146"/>
                      <a:pt x="68" y="151"/>
                      <a:pt x="89" y="157"/>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7" name="Freeform 11"/>
              <p:cNvSpPr>
                <a:spLocks noEditPoints="1"/>
              </p:cNvSpPr>
              <p:nvPr/>
            </p:nvSpPr>
            <p:spPr bwMode="auto">
              <a:xfrm>
                <a:off x="5909" y="1061"/>
                <a:ext cx="1168" cy="797"/>
              </a:xfrm>
              <a:custGeom>
                <a:avLst/>
                <a:gdLst>
                  <a:gd name="T0" fmla="*/ 0 w 494"/>
                  <a:gd name="T1" fmla="*/ 175 h 337"/>
                  <a:gd name="T2" fmla="*/ 65 w 494"/>
                  <a:gd name="T3" fmla="*/ 241 h 337"/>
                  <a:gd name="T4" fmla="*/ 86 w 494"/>
                  <a:gd name="T5" fmla="*/ 237 h 337"/>
                  <a:gd name="T6" fmla="*/ 86 w 494"/>
                  <a:gd name="T7" fmla="*/ 241 h 337"/>
                  <a:gd name="T8" fmla="*/ 161 w 494"/>
                  <a:gd name="T9" fmla="*/ 316 h 337"/>
                  <a:gd name="T10" fmla="*/ 221 w 494"/>
                  <a:gd name="T11" fmla="*/ 287 h 337"/>
                  <a:gd name="T12" fmla="*/ 306 w 494"/>
                  <a:gd name="T13" fmla="*/ 337 h 337"/>
                  <a:gd name="T14" fmla="*/ 393 w 494"/>
                  <a:gd name="T15" fmla="*/ 281 h 337"/>
                  <a:gd name="T16" fmla="*/ 429 w 494"/>
                  <a:gd name="T17" fmla="*/ 291 h 337"/>
                  <a:gd name="T18" fmla="*/ 494 w 494"/>
                  <a:gd name="T19" fmla="*/ 226 h 337"/>
                  <a:gd name="T20" fmla="*/ 444 w 494"/>
                  <a:gd name="T21" fmla="*/ 163 h 337"/>
                  <a:gd name="T22" fmla="*/ 447 w 494"/>
                  <a:gd name="T23" fmla="*/ 142 h 337"/>
                  <a:gd name="T24" fmla="*/ 382 w 494"/>
                  <a:gd name="T25" fmla="*/ 77 h 337"/>
                  <a:gd name="T26" fmla="*/ 320 w 494"/>
                  <a:gd name="T27" fmla="*/ 122 h 337"/>
                  <a:gd name="T28" fmla="*/ 258 w 494"/>
                  <a:gd name="T29" fmla="*/ 77 h 337"/>
                  <a:gd name="T30" fmla="*/ 246 w 494"/>
                  <a:gd name="T31" fmla="*/ 78 h 337"/>
                  <a:gd name="T32" fmla="*/ 152 w 494"/>
                  <a:gd name="T33" fmla="*/ 0 h 337"/>
                  <a:gd name="T34" fmla="*/ 56 w 494"/>
                  <a:gd name="T35" fmla="*/ 96 h 337"/>
                  <a:gd name="T36" fmla="*/ 57 w 494"/>
                  <a:gd name="T37" fmla="*/ 111 h 337"/>
                  <a:gd name="T38" fmla="*/ 0 w 494"/>
                  <a:gd name="T39" fmla="*/ 175 h 337"/>
                  <a:gd name="T40" fmla="*/ 203 w 494"/>
                  <a:gd name="T41" fmla="*/ 178 h 337"/>
                  <a:gd name="T42" fmla="*/ 202 w 494"/>
                  <a:gd name="T43" fmla="*/ 178 h 337"/>
                  <a:gd name="T44" fmla="*/ 203 w 494"/>
                  <a:gd name="T45" fmla="*/ 178 h 337"/>
                  <a:gd name="T46" fmla="*/ 203 w 494"/>
                  <a:gd name="T47" fmla="*/ 17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4" h="337">
                    <a:moveTo>
                      <a:pt x="0" y="175"/>
                    </a:moveTo>
                    <a:cubicBezTo>
                      <a:pt x="0" y="211"/>
                      <a:pt x="29" y="241"/>
                      <a:pt x="65" y="241"/>
                    </a:cubicBezTo>
                    <a:cubicBezTo>
                      <a:pt x="73" y="241"/>
                      <a:pt x="80" y="239"/>
                      <a:pt x="86" y="237"/>
                    </a:cubicBezTo>
                    <a:cubicBezTo>
                      <a:pt x="86" y="238"/>
                      <a:pt x="86" y="240"/>
                      <a:pt x="86" y="241"/>
                    </a:cubicBezTo>
                    <a:cubicBezTo>
                      <a:pt x="86" y="282"/>
                      <a:pt x="120" y="316"/>
                      <a:pt x="161" y="316"/>
                    </a:cubicBezTo>
                    <a:cubicBezTo>
                      <a:pt x="186" y="316"/>
                      <a:pt x="207" y="304"/>
                      <a:pt x="221" y="287"/>
                    </a:cubicBezTo>
                    <a:cubicBezTo>
                      <a:pt x="237" y="317"/>
                      <a:pt x="269" y="337"/>
                      <a:pt x="306" y="337"/>
                    </a:cubicBezTo>
                    <a:cubicBezTo>
                      <a:pt x="344" y="337"/>
                      <a:pt x="378" y="314"/>
                      <a:pt x="393" y="281"/>
                    </a:cubicBezTo>
                    <a:cubicBezTo>
                      <a:pt x="403" y="288"/>
                      <a:pt x="416" y="291"/>
                      <a:pt x="429" y="291"/>
                    </a:cubicBezTo>
                    <a:cubicBezTo>
                      <a:pt x="465" y="291"/>
                      <a:pt x="494" y="262"/>
                      <a:pt x="494" y="226"/>
                    </a:cubicBezTo>
                    <a:cubicBezTo>
                      <a:pt x="494" y="195"/>
                      <a:pt x="473" y="169"/>
                      <a:pt x="444" y="163"/>
                    </a:cubicBezTo>
                    <a:cubicBezTo>
                      <a:pt x="446" y="156"/>
                      <a:pt x="447" y="150"/>
                      <a:pt x="447" y="142"/>
                    </a:cubicBezTo>
                    <a:cubicBezTo>
                      <a:pt x="447" y="106"/>
                      <a:pt x="418" y="77"/>
                      <a:pt x="382" y="77"/>
                    </a:cubicBezTo>
                    <a:cubicBezTo>
                      <a:pt x="353" y="77"/>
                      <a:pt x="328" y="96"/>
                      <a:pt x="320" y="122"/>
                    </a:cubicBezTo>
                    <a:cubicBezTo>
                      <a:pt x="311" y="96"/>
                      <a:pt x="287" y="77"/>
                      <a:pt x="258" y="77"/>
                    </a:cubicBezTo>
                    <a:cubicBezTo>
                      <a:pt x="254" y="77"/>
                      <a:pt x="250" y="78"/>
                      <a:pt x="246" y="78"/>
                    </a:cubicBezTo>
                    <a:cubicBezTo>
                      <a:pt x="238" y="33"/>
                      <a:pt x="199" y="0"/>
                      <a:pt x="152" y="0"/>
                    </a:cubicBezTo>
                    <a:cubicBezTo>
                      <a:pt x="99" y="0"/>
                      <a:pt x="56" y="43"/>
                      <a:pt x="56" y="96"/>
                    </a:cubicBezTo>
                    <a:cubicBezTo>
                      <a:pt x="56" y="101"/>
                      <a:pt x="56" y="106"/>
                      <a:pt x="57" y="111"/>
                    </a:cubicBezTo>
                    <a:cubicBezTo>
                      <a:pt x="25" y="115"/>
                      <a:pt x="0" y="142"/>
                      <a:pt x="0" y="175"/>
                    </a:cubicBezTo>
                    <a:close/>
                    <a:moveTo>
                      <a:pt x="203" y="178"/>
                    </a:moveTo>
                    <a:cubicBezTo>
                      <a:pt x="203" y="178"/>
                      <a:pt x="202" y="178"/>
                      <a:pt x="202" y="178"/>
                    </a:cubicBezTo>
                    <a:cubicBezTo>
                      <a:pt x="202" y="178"/>
                      <a:pt x="202" y="178"/>
                      <a:pt x="203" y="178"/>
                    </a:cubicBezTo>
                    <a:cubicBezTo>
                      <a:pt x="203" y="178"/>
                      <a:pt x="203" y="178"/>
                      <a:pt x="203" y="17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8" name="Freeform 12"/>
              <p:cNvSpPr/>
              <p:nvPr/>
            </p:nvSpPr>
            <p:spPr bwMode="auto">
              <a:xfrm>
                <a:off x="3731" y="4061"/>
                <a:ext cx="3188" cy="1007"/>
              </a:xfrm>
              <a:custGeom>
                <a:avLst/>
                <a:gdLst>
                  <a:gd name="T0" fmla="*/ 3188 w 3188"/>
                  <a:gd name="T1" fmla="*/ 0 h 1007"/>
                  <a:gd name="T2" fmla="*/ 0 w 3188"/>
                  <a:gd name="T3" fmla="*/ 461 h 1007"/>
                  <a:gd name="T4" fmla="*/ 2031 w 3188"/>
                  <a:gd name="T5" fmla="*/ 1007 h 1007"/>
                  <a:gd name="T6" fmla="*/ 3188 w 3188"/>
                  <a:gd name="T7" fmla="*/ 0 h 1007"/>
                </a:gdLst>
                <a:ahLst/>
                <a:cxnLst>
                  <a:cxn ang="0">
                    <a:pos x="T0" y="T1"/>
                  </a:cxn>
                  <a:cxn ang="0">
                    <a:pos x="T2" y="T3"/>
                  </a:cxn>
                  <a:cxn ang="0">
                    <a:pos x="T4" y="T5"/>
                  </a:cxn>
                  <a:cxn ang="0">
                    <a:pos x="T6" y="T7"/>
                  </a:cxn>
                </a:cxnLst>
                <a:rect l="0" t="0" r="r" b="b"/>
                <a:pathLst>
                  <a:path w="3188" h="1007">
                    <a:moveTo>
                      <a:pt x="3188" y="0"/>
                    </a:moveTo>
                    <a:lnTo>
                      <a:pt x="0" y="461"/>
                    </a:lnTo>
                    <a:lnTo>
                      <a:pt x="2031" y="1007"/>
                    </a:lnTo>
                    <a:lnTo>
                      <a:pt x="3188"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9" name="Freeform 13"/>
              <p:cNvSpPr/>
              <p:nvPr/>
            </p:nvSpPr>
            <p:spPr bwMode="auto">
              <a:xfrm>
                <a:off x="655" y="3900"/>
                <a:ext cx="6448" cy="1026"/>
              </a:xfrm>
              <a:custGeom>
                <a:avLst/>
                <a:gdLst>
                  <a:gd name="T0" fmla="*/ 6448 w 6448"/>
                  <a:gd name="T1" fmla="*/ 0 h 1026"/>
                  <a:gd name="T2" fmla="*/ 0 w 6448"/>
                  <a:gd name="T3" fmla="*/ 0 h 1026"/>
                  <a:gd name="T4" fmla="*/ 941 w 6448"/>
                  <a:gd name="T5" fmla="*/ 1026 h 1026"/>
                  <a:gd name="T6" fmla="*/ 3001 w 6448"/>
                  <a:gd name="T7" fmla="*/ 601 h 1026"/>
                  <a:gd name="T8" fmla="*/ 3083 w 6448"/>
                  <a:gd name="T9" fmla="*/ 624 h 1026"/>
                  <a:gd name="T10" fmla="*/ 6264 w 6448"/>
                  <a:gd name="T11" fmla="*/ 161 h 1026"/>
                  <a:gd name="T12" fmla="*/ 6448 w 6448"/>
                  <a:gd name="T13" fmla="*/ 0 h 1026"/>
                </a:gdLst>
                <a:ahLst/>
                <a:cxnLst>
                  <a:cxn ang="0">
                    <a:pos x="T0" y="T1"/>
                  </a:cxn>
                  <a:cxn ang="0">
                    <a:pos x="T2" y="T3"/>
                  </a:cxn>
                  <a:cxn ang="0">
                    <a:pos x="T4" y="T5"/>
                  </a:cxn>
                  <a:cxn ang="0">
                    <a:pos x="T6" y="T7"/>
                  </a:cxn>
                  <a:cxn ang="0">
                    <a:pos x="T8" y="T9"/>
                  </a:cxn>
                  <a:cxn ang="0">
                    <a:pos x="T10" y="T11"/>
                  </a:cxn>
                  <a:cxn ang="0">
                    <a:pos x="T12" y="T13"/>
                  </a:cxn>
                </a:cxnLst>
                <a:rect l="0" t="0" r="r" b="b"/>
                <a:pathLst>
                  <a:path w="6448" h="1026">
                    <a:moveTo>
                      <a:pt x="6448" y="0"/>
                    </a:moveTo>
                    <a:lnTo>
                      <a:pt x="0" y="0"/>
                    </a:lnTo>
                    <a:lnTo>
                      <a:pt x="941" y="1026"/>
                    </a:lnTo>
                    <a:lnTo>
                      <a:pt x="3001" y="601"/>
                    </a:lnTo>
                    <a:lnTo>
                      <a:pt x="3083" y="624"/>
                    </a:lnTo>
                    <a:lnTo>
                      <a:pt x="6264" y="161"/>
                    </a:lnTo>
                    <a:lnTo>
                      <a:pt x="6448"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0" name="Rectangle 14"/>
              <p:cNvSpPr>
                <a:spLocks noChangeArrowheads="1"/>
              </p:cNvSpPr>
              <p:nvPr/>
            </p:nvSpPr>
            <p:spPr bwMode="auto">
              <a:xfrm>
                <a:off x="5989" y="2140"/>
                <a:ext cx="149" cy="381"/>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1" name="Freeform 15"/>
              <p:cNvSpPr/>
              <p:nvPr/>
            </p:nvSpPr>
            <p:spPr bwMode="auto">
              <a:xfrm>
                <a:off x="5190" y="2140"/>
                <a:ext cx="1085" cy="1772"/>
              </a:xfrm>
              <a:custGeom>
                <a:avLst/>
                <a:gdLst>
                  <a:gd name="T0" fmla="*/ 1085 w 1085"/>
                  <a:gd name="T1" fmla="*/ 1772 h 1772"/>
                  <a:gd name="T2" fmla="*/ 0 w 1085"/>
                  <a:gd name="T3" fmla="*/ 1772 h 1772"/>
                  <a:gd name="T4" fmla="*/ 0 w 1085"/>
                  <a:gd name="T5" fmla="*/ 747 h 1772"/>
                  <a:gd name="T6" fmla="*/ 537 w 1085"/>
                  <a:gd name="T7" fmla="*/ 0 h 1772"/>
                  <a:gd name="T8" fmla="*/ 1085 w 1085"/>
                  <a:gd name="T9" fmla="*/ 747 h 1772"/>
                  <a:gd name="T10" fmla="*/ 1085 w 1085"/>
                  <a:gd name="T11" fmla="*/ 1772 h 1772"/>
                </a:gdLst>
                <a:ahLst/>
                <a:cxnLst>
                  <a:cxn ang="0">
                    <a:pos x="T0" y="T1"/>
                  </a:cxn>
                  <a:cxn ang="0">
                    <a:pos x="T2" y="T3"/>
                  </a:cxn>
                  <a:cxn ang="0">
                    <a:pos x="T4" y="T5"/>
                  </a:cxn>
                  <a:cxn ang="0">
                    <a:pos x="T6" y="T7"/>
                  </a:cxn>
                  <a:cxn ang="0">
                    <a:pos x="T8" y="T9"/>
                  </a:cxn>
                  <a:cxn ang="0">
                    <a:pos x="T10" y="T11"/>
                  </a:cxn>
                </a:cxnLst>
                <a:rect l="0" t="0" r="r" b="b"/>
                <a:pathLst>
                  <a:path w="1085" h="1772">
                    <a:moveTo>
                      <a:pt x="1085" y="1772"/>
                    </a:moveTo>
                    <a:lnTo>
                      <a:pt x="0" y="1772"/>
                    </a:lnTo>
                    <a:lnTo>
                      <a:pt x="0" y="747"/>
                    </a:lnTo>
                    <a:lnTo>
                      <a:pt x="537" y="0"/>
                    </a:lnTo>
                    <a:lnTo>
                      <a:pt x="1085" y="747"/>
                    </a:lnTo>
                    <a:lnTo>
                      <a:pt x="1085" y="1772"/>
                    </a:lnTo>
                    <a:close/>
                  </a:path>
                </a:pathLst>
              </a:cu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2" name="Freeform 16"/>
              <p:cNvSpPr/>
              <p:nvPr/>
            </p:nvSpPr>
            <p:spPr bwMode="auto">
              <a:xfrm>
                <a:off x="4923" y="1967"/>
                <a:ext cx="1622" cy="1050"/>
              </a:xfrm>
              <a:custGeom>
                <a:avLst/>
                <a:gdLst>
                  <a:gd name="T0" fmla="*/ 196 w 1622"/>
                  <a:gd name="T1" fmla="*/ 1048 h 1050"/>
                  <a:gd name="T2" fmla="*/ 0 w 1622"/>
                  <a:gd name="T3" fmla="*/ 1048 h 1050"/>
                  <a:gd name="T4" fmla="*/ 811 w 1622"/>
                  <a:gd name="T5" fmla="*/ 0 h 1050"/>
                  <a:gd name="T6" fmla="*/ 1622 w 1622"/>
                  <a:gd name="T7" fmla="*/ 1050 h 1050"/>
                  <a:gd name="T8" fmla="*/ 1423 w 1622"/>
                  <a:gd name="T9" fmla="*/ 1050 h 1050"/>
                  <a:gd name="T10" fmla="*/ 809 w 1622"/>
                  <a:gd name="T11" fmla="*/ 239 h 1050"/>
                  <a:gd name="T12" fmla="*/ 196 w 1622"/>
                  <a:gd name="T13" fmla="*/ 1048 h 1050"/>
                </a:gdLst>
                <a:ahLst/>
                <a:cxnLst>
                  <a:cxn ang="0">
                    <a:pos x="T0" y="T1"/>
                  </a:cxn>
                  <a:cxn ang="0">
                    <a:pos x="T2" y="T3"/>
                  </a:cxn>
                  <a:cxn ang="0">
                    <a:pos x="T4" y="T5"/>
                  </a:cxn>
                  <a:cxn ang="0">
                    <a:pos x="T6" y="T7"/>
                  </a:cxn>
                  <a:cxn ang="0">
                    <a:pos x="T8" y="T9"/>
                  </a:cxn>
                  <a:cxn ang="0">
                    <a:pos x="T10" y="T11"/>
                  </a:cxn>
                  <a:cxn ang="0">
                    <a:pos x="T12" y="T13"/>
                  </a:cxn>
                </a:cxnLst>
                <a:rect l="0" t="0" r="r" b="b"/>
                <a:pathLst>
                  <a:path w="1622" h="1050">
                    <a:moveTo>
                      <a:pt x="196" y="1048"/>
                    </a:moveTo>
                    <a:lnTo>
                      <a:pt x="0" y="1048"/>
                    </a:lnTo>
                    <a:lnTo>
                      <a:pt x="811" y="0"/>
                    </a:lnTo>
                    <a:lnTo>
                      <a:pt x="1622" y="1050"/>
                    </a:lnTo>
                    <a:lnTo>
                      <a:pt x="1423" y="1050"/>
                    </a:lnTo>
                    <a:lnTo>
                      <a:pt x="809" y="239"/>
                    </a:lnTo>
                    <a:lnTo>
                      <a:pt x="196" y="1048"/>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3" name="Rectangle 17"/>
              <p:cNvSpPr>
                <a:spLocks noChangeArrowheads="1"/>
              </p:cNvSpPr>
              <p:nvPr/>
            </p:nvSpPr>
            <p:spPr bwMode="auto">
              <a:xfrm>
                <a:off x="5334" y="2954"/>
                <a:ext cx="154"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4" name="Rectangle 18"/>
              <p:cNvSpPr>
                <a:spLocks noChangeArrowheads="1"/>
              </p:cNvSpPr>
              <p:nvPr/>
            </p:nvSpPr>
            <p:spPr bwMode="auto">
              <a:xfrm>
                <a:off x="555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5" name="Rectangle 19"/>
              <p:cNvSpPr>
                <a:spLocks noChangeArrowheads="1"/>
              </p:cNvSpPr>
              <p:nvPr/>
            </p:nvSpPr>
            <p:spPr bwMode="auto">
              <a:xfrm>
                <a:off x="577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6" name="Rectangle 20"/>
              <p:cNvSpPr>
                <a:spLocks noChangeArrowheads="1"/>
              </p:cNvSpPr>
              <p:nvPr/>
            </p:nvSpPr>
            <p:spPr bwMode="auto">
              <a:xfrm>
                <a:off x="599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7" name="Rectangle 21"/>
              <p:cNvSpPr>
                <a:spLocks noChangeArrowheads="1"/>
              </p:cNvSpPr>
              <p:nvPr/>
            </p:nvSpPr>
            <p:spPr bwMode="auto">
              <a:xfrm>
                <a:off x="576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8" name="Rectangle 22"/>
              <p:cNvSpPr>
                <a:spLocks noChangeArrowheads="1"/>
              </p:cNvSpPr>
              <p:nvPr/>
            </p:nvSpPr>
            <p:spPr bwMode="auto">
              <a:xfrm>
                <a:off x="598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9" name="Oval 23"/>
              <p:cNvSpPr>
                <a:spLocks noChangeArrowheads="1"/>
              </p:cNvSpPr>
              <p:nvPr/>
            </p:nvSpPr>
            <p:spPr bwMode="auto">
              <a:xfrm>
                <a:off x="5637" y="2511"/>
                <a:ext cx="173" cy="173"/>
              </a:xfrm>
              <a:prstGeom prst="ellipse">
                <a:avLst/>
              </a:prstGeom>
              <a:solidFill>
                <a:srgbClr val="906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0" name="Rectangle 24"/>
              <p:cNvSpPr>
                <a:spLocks noChangeArrowheads="1"/>
              </p:cNvSpPr>
              <p:nvPr/>
            </p:nvSpPr>
            <p:spPr bwMode="auto">
              <a:xfrm>
                <a:off x="5190" y="3793"/>
                <a:ext cx="1085" cy="1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1" name="Freeform 25"/>
              <p:cNvSpPr/>
              <p:nvPr/>
            </p:nvSpPr>
            <p:spPr bwMode="auto">
              <a:xfrm>
                <a:off x="5344" y="3420"/>
                <a:ext cx="300" cy="489"/>
              </a:xfrm>
              <a:custGeom>
                <a:avLst/>
                <a:gdLst>
                  <a:gd name="T0" fmla="*/ 127 w 127"/>
                  <a:gd name="T1" fmla="*/ 64 h 207"/>
                  <a:gd name="T2" fmla="*/ 64 w 127"/>
                  <a:gd name="T3" fmla="*/ 0 h 207"/>
                  <a:gd name="T4" fmla="*/ 0 w 127"/>
                  <a:gd name="T5" fmla="*/ 64 h 207"/>
                  <a:gd name="T6" fmla="*/ 0 w 127"/>
                  <a:gd name="T7" fmla="*/ 207 h 207"/>
                  <a:gd name="T8" fmla="*/ 127 w 127"/>
                  <a:gd name="T9" fmla="*/ 207 h 207"/>
                  <a:gd name="T10" fmla="*/ 127 w 127"/>
                  <a:gd name="T11" fmla="*/ 64 h 207"/>
                </a:gdLst>
                <a:ahLst/>
                <a:cxnLst>
                  <a:cxn ang="0">
                    <a:pos x="T0" y="T1"/>
                  </a:cxn>
                  <a:cxn ang="0">
                    <a:pos x="T2" y="T3"/>
                  </a:cxn>
                  <a:cxn ang="0">
                    <a:pos x="T4" y="T5"/>
                  </a:cxn>
                  <a:cxn ang="0">
                    <a:pos x="T6" y="T7"/>
                  </a:cxn>
                  <a:cxn ang="0">
                    <a:pos x="T8" y="T9"/>
                  </a:cxn>
                  <a:cxn ang="0">
                    <a:pos x="T10" y="T11"/>
                  </a:cxn>
                </a:cxnLst>
                <a:rect l="0" t="0" r="r" b="b"/>
                <a:pathLst>
                  <a:path w="127" h="207">
                    <a:moveTo>
                      <a:pt x="127" y="64"/>
                    </a:moveTo>
                    <a:cubicBezTo>
                      <a:pt x="127" y="29"/>
                      <a:pt x="99" y="0"/>
                      <a:pt x="64" y="0"/>
                    </a:cubicBezTo>
                    <a:cubicBezTo>
                      <a:pt x="28" y="0"/>
                      <a:pt x="0" y="29"/>
                      <a:pt x="0" y="64"/>
                    </a:cubicBezTo>
                    <a:cubicBezTo>
                      <a:pt x="0" y="207"/>
                      <a:pt x="0" y="207"/>
                      <a:pt x="0" y="207"/>
                    </a:cubicBezTo>
                    <a:cubicBezTo>
                      <a:pt x="127" y="207"/>
                      <a:pt x="127" y="207"/>
                      <a:pt x="127" y="207"/>
                    </a:cubicBezTo>
                    <a:lnTo>
                      <a:pt x="127" y="64"/>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2" name="Freeform 26"/>
              <p:cNvSpPr/>
              <p:nvPr/>
            </p:nvSpPr>
            <p:spPr bwMode="auto">
              <a:xfrm>
                <a:off x="5190"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3" name="Freeform 27"/>
              <p:cNvSpPr/>
              <p:nvPr/>
            </p:nvSpPr>
            <p:spPr bwMode="auto">
              <a:xfrm>
                <a:off x="5254"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4" name="Freeform 28"/>
              <p:cNvSpPr/>
              <p:nvPr/>
            </p:nvSpPr>
            <p:spPr bwMode="auto">
              <a:xfrm>
                <a:off x="5318"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5" name="Freeform 29"/>
              <p:cNvSpPr/>
              <p:nvPr/>
            </p:nvSpPr>
            <p:spPr bwMode="auto">
              <a:xfrm>
                <a:off x="5382" y="3306"/>
                <a:ext cx="63"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6" name="Freeform 30"/>
              <p:cNvSpPr/>
              <p:nvPr/>
            </p:nvSpPr>
            <p:spPr bwMode="auto">
              <a:xfrm>
                <a:off x="544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7" name="Freeform 31"/>
              <p:cNvSpPr/>
              <p:nvPr/>
            </p:nvSpPr>
            <p:spPr bwMode="auto">
              <a:xfrm>
                <a:off x="5509"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8" name="Freeform 32"/>
              <p:cNvSpPr/>
              <p:nvPr/>
            </p:nvSpPr>
            <p:spPr bwMode="auto">
              <a:xfrm>
                <a:off x="5573"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9" name="Freeform 33"/>
              <p:cNvSpPr/>
              <p:nvPr/>
            </p:nvSpPr>
            <p:spPr bwMode="auto">
              <a:xfrm>
                <a:off x="5637"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0" name="Freeform 34"/>
              <p:cNvSpPr/>
              <p:nvPr/>
            </p:nvSpPr>
            <p:spPr bwMode="auto">
              <a:xfrm>
                <a:off x="5701"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1" name="Freeform 35"/>
              <p:cNvSpPr/>
              <p:nvPr/>
            </p:nvSpPr>
            <p:spPr bwMode="auto">
              <a:xfrm>
                <a:off x="576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2" name="Freeform 36"/>
              <p:cNvSpPr/>
              <p:nvPr/>
            </p:nvSpPr>
            <p:spPr bwMode="auto">
              <a:xfrm>
                <a:off x="5829"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3" name="Freeform 37"/>
              <p:cNvSpPr/>
              <p:nvPr/>
            </p:nvSpPr>
            <p:spPr bwMode="auto">
              <a:xfrm>
                <a:off x="5892"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4" name="Freeform 38"/>
              <p:cNvSpPr/>
              <p:nvPr/>
            </p:nvSpPr>
            <p:spPr bwMode="auto">
              <a:xfrm>
                <a:off x="5956"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5" name="Freeform 39"/>
              <p:cNvSpPr/>
              <p:nvPr/>
            </p:nvSpPr>
            <p:spPr bwMode="auto">
              <a:xfrm>
                <a:off x="6020"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6" name="Freeform 40"/>
              <p:cNvSpPr/>
              <p:nvPr/>
            </p:nvSpPr>
            <p:spPr bwMode="auto">
              <a:xfrm>
                <a:off x="6084"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7" name="Freeform 41"/>
              <p:cNvSpPr/>
              <p:nvPr/>
            </p:nvSpPr>
            <p:spPr bwMode="auto">
              <a:xfrm>
                <a:off x="6148"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8" name="Freeform 42"/>
              <p:cNvSpPr/>
              <p:nvPr/>
            </p:nvSpPr>
            <p:spPr bwMode="auto">
              <a:xfrm>
                <a:off x="6212"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9" name="Rectangle 43"/>
              <p:cNvSpPr>
                <a:spLocks noChangeArrowheads="1"/>
              </p:cNvSpPr>
              <p:nvPr/>
            </p:nvSpPr>
            <p:spPr bwMode="auto">
              <a:xfrm>
                <a:off x="5190" y="3294"/>
                <a:ext cx="1085" cy="22"/>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0" name="Freeform 44"/>
              <p:cNvSpPr/>
              <p:nvPr/>
            </p:nvSpPr>
            <p:spPr bwMode="auto">
              <a:xfrm>
                <a:off x="2367" y="2005"/>
                <a:ext cx="1289" cy="1907"/>
              </a:xfrm>
              <a:custGeom>
                <a:avLst/>
                <a:gdLst>
                  <a:gd name="T0" fmla="*/ 1289 w 1289"/>
                  <a:gd name="T1" fmla="*/ 1907 h 1907"/>
                  <a:gd name="T2" fmla="*/ 0 w 1289"/>
                  <a:gd name="T3" fmla="*/ 1907 h 1907"/>
                  <a:gd name="T4" fmla="*/ 0 w 1289"/>
                  <a:gd name="T5" fmla="*/ 814 h 1907"/>
                  <a:gd name="T6" fmla="*/ 638 w 1289"/>
                  <a:gd name="T7" fmla="*/ 0 h 1907"/>
                  <a:gd name="T8" fmla="*/ 1289 w 1289"/>
                  <a:gd name="T9" fmla="*/ 814 h 1907"/>
                  <a:gd name="T10" fmla="*/ 1289 w 1289"/>
                  <a:gd name="T11" fmla="*/ 1907 h 1907"/>
                </a:gdLst>
                <a:ahLst/>
                <a:cxnLst>
                  <a:cxn ang="0">
                    <a:pos x="T0" y="T1"/>
                  </a:cxn>
                  <a:cxn ang="0">
                    <a:pos x="T2" y="T3"/>
                  </a:cxn>
                  <a:cxn ang="0">
                    <a:pos x="T4" y="T5"/>
                  </a:cxn>
                  <a:cxn ang="0">
                    <a:pos x="T6" y="T7"/>
                  </a:cxn>
                  <a:cxn ang="0">
                    <a:pos x="T8" y="T9"/>
                  </a:cxn>
                  <a:cxn ang="0">
                    <a:pos x="T10" y="T11"/>
                  </a:cxn>
                </a:cxnLst>
                <a:rect l="0" t="0" r="r" b="b"/>
                <a:pathLst>
                  <a:path w="1289" h="1907">
                    <a:moveTo>
                      <a:pt x="1289" y="1907"/>
                    </a:moveTo>
                    <a:lnTo>
                      <a:pt x="0" y="1907"/>
                    </a:lnTo>
                    <a:lnTo>
                      <a:pt x="0" y="814"/>
                    </a:lnTo>
                    <a:lnTo>
                      <a:pt x="638" y="0"/>
                    </a:lnTo>
                    <a:lnTo>
                      <a:pt x="1289" y="814"/>
                    </a:lnTo>
                    <a:lnTo>
                      <a:pt x="1289" y="1907"/>
                    </a:lnTo>
                    <a:close/>
                  </a:path>
                </a:pathLst>
              </a:custGeom>
              <a:solidFill>
                <a:srgbClr val="F26C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1" name="Rectangle 45"/>
              <p:cNvSpPr>
                <a:spLocks noChangeArrowheads="1"/>
              </p:cNvSpPr>
              <p:nvPr/>
            </p:nvSpPr>
            <p:spPr bwMode="auto">
              <a:xfrm>
                <a:off x="2367" y="3800"/>
                <a:ext cx="1289" cy="112"/>
              </a:xfrm>
              <a:prstGeom prst="rect">
                <a:avLst/>
              </a:prstGeom>
              <a:solidFill>
                <a:srgbClr val="DBC7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2" name="Rectangle 46"/>
              <p:cNvSpPr>
                <a:spLocks noChangeArrowheads="1"/>
              </p:cNvSpPr>
              <p:nvPr/>
            </p:nvSpPr>
            <p:spPr bwMode="auto">
              <a:xfrm>
                <a:off x="2556" y="3450"/>
                <a:ext cx="206"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3" name="Rectangle 47"/>
              <p:cNvSpPr>
                <a:spLocks noChangeArrowheads="1"/>
              </p:cNvSpPr>
              <p:nvPr/>
            </p:nvSpPr>
            <p:spPr bwMode="auto">
              <a:xfrm>
                <a:off x="3280" y="3450"/>
                <a:ext cx="205"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4" name="Oval 48"/>
              <p:cNvSpPr>
                <a:spLocks noChangeArrowheads="1"/>
              </p:cNvSpPr>
              <p:nvPr/>
            </p:nvSpPr>
            <p:spPr bwMode="auto">
              <a:xfrm>
                <a:off x="2930" y="2400"/>
                <a:ext cx="172" cy="173"/>
              </a:xfrm>
              <a:prstGeom prst="ellipse">
                <a:avLst/>
              </a:prstGeom>
              <a:solidFill>
                <a:srgbClr val="8D3B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5" name="Rectangle 49"/>
              <p:cNvSpPr>
                <a:spLocks noChangeArrowheads="1"/>
              </p:cNvSpPr>
              <p:nvPr/>
            </p:nvSpPr>
            <p:spPr bwMode="auto">
              <a:xfrm>
                <a:off x="2495" y="2894"/>
                <a:ext cx="224"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6" name="Rectangle 50"/>
              <p:cNvSpPr>
                <a:spLocks noChangeArrowheads="1"/>
              </p:cNvSpPr>
              <p:nvPr/>
            </p:nvSpPr>
            <p:spPr bwMode="auto">
              <a:xfrm>
                <a:off x="3055"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7" name="Rectangle 51"/>
              <p:cNvSpPr>
                <a:spLocks noChangeArrowheads="1"/>
              </p:cNvSpPr>
              <p:nvPr/>
            </p:nvSpPr>
            <p:spPr bwMode="auto">
              <a:xfrm>
                <a:off x="3334"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8" name="Rectangle 52"/>
              <p:cNvSpPr>
                <a:spLocks noChangeArrowheads="1"/>
              </p:cNvSpPr>
              <p:nvPr/>
            </p:nvSpPr>
            <p:spPr bwMode="auto">
              <a:xfrm>
                <a:off x="2771" y="2894"/>
                <a:ext cx="227"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9" name="Freeform 53"/>
              <p:cNvSpPr/>
              <p:nvPr/>
            </p:nvSpPr>
            <p:spPr bwMode="auto">
              <a:xfrm>
                <a:off x="2367" y="2776"/>
                <a:ext cx="33" cy="1024"/>
              </a:xfrm>
              <a:custGeom>
                <a:avLst/>
                <a:gdLst>
                  <a:gd name="T0" fmla="*/ 33 w 33"/>
                  <a:gd name="T1" fmla="*/ 1024 h 1024"/>
                  <a:gd name="T2" fmla="*/ 0 w 33"/>
                  <a:gd name="T3" fmla="*/ 1024 h 1024"/>
                  <a:gd name="T4" fmla="*/ 0 w 33"/>
                  <a:gd name="T5" fmla="*/ 43 h 1024"/>
                  <a:gd name="T6" fmla="*/ 33 w 33"/>
                  <a:gd name="T7" fmla="*/ 0 h 1024"/>
                  <a:gd name="T8" fmla="*/ 33 w 33"/>
                  <a:gd name="T9" fmla="*/ 1024 h 1024"/>
                </a:gdLst>
                <a:ahLst/>
                <a:cxnLst>
                  <a:cxn ang="0">
                    <a:pos x="T0" y="T1"/>
                  </a:cxn>
                  <a:cxn ang="0">
                    <a:pos x="T2" y="T3"/>
                  </a:cxn>
                  <a:cxn ang="0">
                    <a:pos x="T4" y="T5"/>
                  </a:cxn>
                  <a:cxn ang="0">
                    <a:pos x="T6" y="T7"/>
                  </a:cxn>
                  <a:cxn ang="0">
                    <a:pos x="T8" y="T9"/>
                  </a:cxn>
                </a:cxnLst>
                <a:rect l="0" t="0" r="r" b="b"/>
                <a:pathLst>
                  <a:path w="33" h="1024">
                    <a:moveTo>
                      <a:pt x="33" y="1024"/>
                    </a:moveTo>
                    <a:lnTo>
                      <a:pt x="0" y="1024"/>
                    </a:lnTo>
                    <a:lnTo>
                      <a:pt x="0" y="43"/>
                    </a:lnTo>
                    <a:lnTo>
                      <a:pt x="33" y="0"/>
                    </a:lnTo>
                    <a:lnTo>
                      <a:pt x="33"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0" name="Freeform 54"/>
              <p:cNvSpPr/>
              <p:nvPr/>
            </p:nvSpPr>
            <p:spPr bwMode="auto">
              <a:xfrm>
                <a:off x="3625" y="2776"/>
                <a:ext cx="31" cy="1024"/>
              </a:xfrm>
              <a:custGeom>
                <a:avLst/>
                <a:gdLst>
                  <a:gd name="T0" fmla="*/ 31 w 31"/>
                  <a:gd name="T1" fmla="*/ 1024 h 1024"/>
                  <a:gd name="T2" fmla="*/ 0 w 31"/>
                  <a:gd name="T3" fmla="*/ 1024 h 1024"/>
                  <a:gd name="T4" fmla="*/ 0 w 31"/>
                  <a:gd name="T5" fmla="*/ 0 h 1024"/>
                  <a:gd name="T6" fmla="*/ 31 w 31"/>
                  <a:gd name="T7" fmla="*/ 50 h 1024"/>
                  <a:gd name="T8" fmla="*/ 31 w 31"/>
                  <a:gd name="T9" fmla="*/ 1024 h 1024"/>
                </a:gdLst>
                <a:ahLst/>
                <a:cxnLst>
                  <a:cxn ang="0">
                    <a:pos x="T0" y="T1"/>
                  </a:cxn>
                  <a:cxn ang="0">
                    <a:pos x="T2" y="T3"/>
                  </a:cxn>
                  <a:cxn ang="0">
                    <a:pos x="T4" y="T5"/>
                  </a:cxn>
                  <a:cxn ang="0">
                    <a:pos x="T6" y="T7"/>
                  </a:cxn>
                  <a:cxn ang="0">
                    <a:pos x="T8" y="T9"/>
                  </a:cxn>
                </a:cxnLst>
                <a:rect l="0" t="0" r="r" b="b"/>
                <a:pathLst>
                  <a:path w="31" h="1024">
                    <a:moveTo>
                      <a:pt x="31" y="1024"/>
                    </a:moveTo>
                    <a:lnTo>
                      <a:pt x="0" y="1024"/>
                    </a:lnTo>
                    <a:lnTo>
                      <a:pt x="0" y="0"/>
                    </a:lnTo>
                    <a:lnTo>
                      <a:pt x="31" y="50"/>
                    </a:lnTo>
                    <a:lnTo>
                      <a:pt x="31"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1" name="Rectangle 55"/>
              <p:cNvSpPr>
                <a:spLocks noChangeArrowheads="1"/>
              </p:cNvSpPr>
              <p:nvPr/>
            </p:nvSpPr>
            <p:spPr bwMode="auto">
              <a:xfrm>
                <a:off x="2388" y="3247"/>
                <a:ext cx="1239" cy="4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2" name="Freeform 56"/>
              <p:cNvSpPr/>
              <p:nvPr/>
            </p:nvSpPr>
            <p:spPr bwMode="auto">
              <a:xfrm>
                <a:off x="2128" y="1799"/>
                <a:ext cx="1769" cy="1074"/>
              </a:xfrm>
              <a:custGeom>
                <a:avLst/>
                <a:gdLst>
                  <a:gd name="T0" fmla="*/ 201 w 1769"/>
                  <a:gd name="T1" fmla="*/ 1074 h 1074"/>
                  <a:gd name="T2" fmla="*/ 0 w 1769"/>
                  <a:gd name="T3" fmla="*/ 1074 h 1074"/>
                  <a:gd name="T4" fmla="*/ 887 w 1769"/>
                  <a:gd name="T5" fmla="*/ 0 h 1074"/>
                  <a:gd name="T6" fmla="*/ 1769 w 1769"/>
                  <a:gd name="T7" fmla="*/ 1074 h 1074"/>
                  <a:gd name="T8" fmla="*/ 1565 w 1769"/>
                  <a:gd name="T9" fmla="*/ 1074 h 1074"/>
                  <a:gd name="T10" fmla="*/ 882 w 1769"/>
                  <a:gd name="T11" fmla="*/ 244 h 1074"/>
                  <a:gd name="T12" fmla="*/ 201 w 1769"/>
                  <a:gd name="T13" fmla="*/ 1074 h 1074"/>
                </a:gdLst>
                <a:ahLst/>
                <a:cxnLst>
                  <a:cxn ang="0">
                    <a:pos x="T0" y="T1"/>
                  </a:cxn>
                  <a:cxn ang="0">
                    <a:pos x="T2" y="T3"/>
                  </a:cxn>
                  <a:cxn ang="0">
                    <a:pos x="T4" y="T5"/>
                  </a:cxn>
                  <a:cxn ang="0">
                    <a:pos x="T6" y="T7"/>
                  </a:cxn>
                  <a:cxn ang="0">
                    <a:pos x="T8" y="T9"/>
                  </a:cxn>
                  <a:cxn ang="0">
                    <a:pos x="T10" y="T11"/>
                  </a:cxn>
                  <a:cxn ang="0">
                    <a:pos x="T12" y="T13"/>
                  </a:cxn>
                </a:cxnLst>
                <a:rect l="0" t="0" r="r" b="b"/>
                <a:pathLst>
                  <a:path w="1769" h="1074">
                    <a:moveTo>
                      <a:pt x="201" y="1074"/>
                    </a:moveTo>
                    <a:lnTo>
                      <a:pt x="0" y="1074"/>
                    </a:lnTo>
                    <a:lnTo>
                      <a:pt x="887" y="0"/>
                    </a:lnTo>
                    <a:lnTo>
                      <a:pt x="1769" y="1074"/>
                    </a:lnTo>
                    <a:lnTo>
                      <a:pt x="1565" y="1074"/>
                    </a:lnTo>
                    <a:lnTo>
                      <a:pt x="882" y="244"/>
                    </a:lnTo>
                    <a:lnTo>
                      <a:pt x="201" y="1074"/>
                    </a:ln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3" name="Freeform 57"/>
              <p:cNvSpPr/>
              <p:nvPr/>
            </p:nvSpPr>
            <p:spPr bwMode="auto">
              <a:xfrm>
                <a:off x="2847" y="3424"/>
                <a:ext cx="300" cy="490"/>
              </a:xfrm>
              <a:custGeom>
                <a:avLst/>
                <a:gdLst>
                  <a:gd name="T0" fmla="*/ 127 w 127"/>
                  <a:gd name="T1" fmla="*/ 63 h 207"/>
                  <a:gd name="T2" fmla="*/ 64 w 127"/>
                  <a:gd name="T3" fmla="*/ 0 h 207"/>
                  <a:gd name="T4" fmla="*/ 0 w 127"/>
                  <a:gd name="T5" fmla="*/ 63 h 207"/>
                  <a:gd name="T6" fmla="*/ 0 w 127"/>
                  <a:gd name="T7" fmla="*/ 207 h 207"/>
                  <a:gd name="T8" fmla="*/ 127 w 127"/>
                  <a:gd name="T9" fmla="*/ 207 h 207"/>
                  <a:gd name="T10" fmla="*/ 127 w 127"/>
                  <a:gd name="T11" fmla="*/ 63 h 207"/>
                </a:gdLst>
                <a:ahLst/>
                <a:cxnLst>
                  <a:cxn ang="0">
                    <a:pos x="T0" y="T1"/>
                  </a:cxn>
                  <a:cxn ang="0">
                    <a:pos x="T2" y="T3"/>
                  </a:cxn>
                  <a:cxn ang="0">
                    <a:pos x="T4" y="T5"/>
                  </a:cxn>
                  <a:cxn ang="0">
                    <a:pos x="T6" y="T7"/>
                  </a:cxn>
                  <a:cxn ang="0">
                    <a:pos x="T8" y="T9"/>
                  </a:cxn>
                  <a:cxn ang="0">
                    <a:pos x="T10" y="T11"/>
                  </a:cxn>
                </a:cxnLst>
                <a:rect l="0" t="0" r="r" b="b"/>
                <a:pathLst>
                  <a:path w="127" h="207">
                    <a:moveTo>
                      <a:pt x="127" y="63"/>
                    </a:moveTo>
                    <a:cubicBezTo>
                      <a:pt x="127" y="28"/>
                      <a:pt x="99" y="0"/>
                      <a:pt x="64" y="0"/>
                    </a:cubicBezTo>
                    <a:cubicBezTo>
                      <a:pt x="28" y="0"/>
                      <a:pt x="0" y="28"/>
                      <a:pt x="0" y="63"/>
                    </a:cubicBezTo>
                    <a:cubicBezTo>
                      <a:pt x="0" y="207"/>
                      <a:pt x="0" y="207"/>
                      <a:pt x="0" y="207"/>
                    </a:cubicBezTo>
                    <a:cubicBezTo>
                      <a:pt x="127" y="207"/>
                      <a:pt x="127" y="207"/>
                      <a:pt x="127" y="207"/>
                    </a:cubicBezTo>
                    <a:lnTo>
                      <a:pt x="127" y="63"/>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4" name="Freeform 58"/>
              <p:cNvSpPr/>
              <p:nvPr/>
            </p:nvSpPr>
            <p:spPr bwMode="auto">
              <a:xfrm>
                <a:off x="3377" y="1513"/>
                <a:ext cx="1468" cy="2399"/>
              </a:xfrm>
              <a:custGeom>
                <a:avLst/>
                <a:gdLst>
                  <a:gd name="T0" fmla="*/ 1468 w 1468"/>
                  <a:gd name="T1" fmla="*/ 2399 h 2399"/>
                  <a:gd name="T2" fmla="*/ 0 w 1468"/>
                  <a:gd name="T3" fmla="*/ 2399 h 2399"/>
                  <a:gd name="T4" fmla="*/ 0 w 1468"/>
                  <a:gd name="T5" fmla="*/ 1010 h 2399"/>
                  <a:gd name="T6" fmla="*/ 725 w 1468"/>
                  <a:gd name="T7" fmla="*/ 0 h 2399"/>
                  <a:gd name="T8" fmla="*/ 1468 w 1468"/>
                  <a:gd name="T9" fmla="*/ 1010 h 2399"/>
                  <a:gd name="T10" fmla="*/ 1468 w 1468"/>
                  <a:gd name="T11" fmla="*/ 2399 h 2399"/>
                </a:gdLst>
                <a:ahLst/>
                <a:cxnLst>
                  <a:cxn ang="0">
                    <a:pos x="T0" y="T1"/>
                  </a:cxn>
                  <a:cxn ang="0">
                    <a:pos x="T2" y="T3"/>
                  </a:cxn>
                  <a:cxn ang="0">
                    <a:pos x="T4" y="T5"/>
                  </a:cxn>
                  <a:cxn ang="0">
                    <a:pos x="T6" y="T7"/>
                  </a:cxn>
                  <a:cxn ang="0">
                    <a:pos x="T8" y="T9"/>
                  </a:cxn>
                  <a:cxn ang="0">
                    <a:pos x="T10" y="T11"/>
                  </a:cxn>
                </a:cxnLst>
                <a:rect l="0" t="0" r="r" b="b"/>
                <a:pathLst>
                  <a:path w="1468" h="2399">
                    <a:moveTo>
                      <a:pt x="1468" y="2399"/>
                    </a:moveTo>
                    <a:lnTo>
                      <a:pt x="0" y="2399"/>
                    </a:lnTo>
                    <a:lnTo>
                      <a:pt x="0" y="1010"/>
                    </a:lnTo>
                    <a:lnTo>
                      <a:pt x="725" y="0"/>
                    </a:lnTo>
                    <a:lnTo>
                      <a:pt x="1468" y="1010"/>
                    </a:lnTo>
                    <a:lnTo>
                      <a:pt x="1468" y="2399"/>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5" name="Rectangle 59"/>
              <p:cNvSpPr>
                <a:spLocks noChangeArrowheads="1"/>
              </p:cNvSpPr>
              <p:nvPr/>
            </p:nvSpPr>
            <p:spPr bwMode="auto">
              <a:xfrm>
                <a:off x="3377"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6" name="Rectangle 60"/>
              <p:cNvSpPr>
                <a:spLocks noChangeArrowheads="1"/>
              </p:cNvSpPr>
              <p:nvPr/>
            </p:nvSpPr>
            <p:spPr bwMode="auto">
              <a:xfrm>
                <a:off x="3377"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7" name="Rectangle 61"/>
              <p:cNvSpPr>
                <a:spLocks noChangeArrowheads="1"/>
              </p:cNvSpPr>
              <p:nvPr/>
            </p:nvSpPr>
            <p:spPr bwMode="auto">
              <a:xfrm>
                <a:off x="3377"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8" name="Rectangle 62"/>
              <p:cNvSpPr>
                <a:spLocks noChangeArrowheads="1"/>
              </p:cNvSpPr>
              <p:nvPr/>
            </p:nvSpPr>
            <p:spPr bwMode="auto">
              <a:xfrm>
                <a:off x="3377"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9" name="Rectangle 63"/>
              <p:cNvSpPr>
                <a:spLocks noChangeArrowheads="1"/>
              </p:cNvSpPr>
              <p:nvPr/>
            </p:nvSpPr>
            <p:spPr bwMode="auto">
              <a:xfrm>
                <a:off x="3377"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0" name="Rectangle 64"/>
              <p:cNvSpPr>
                <a:spLocks noChangeArrowheads="1"/>
              </p:cNvSpPr>
              <p:nvPr/>
            </p:nvSpPr>
            <p:spPr bwMode="auto">
              <a:xfrm>
                <a:off x="3377"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1" name="Rectangle 65"/>
              <p:cNvSpPr>
                <a:spLocks noChangeArrowheads="1"/>
              </p:cNvSpPr>
              <p:nvPr/>
            </p:nvSpPr>
            <p:spPr bwMode="auto">
              <a:xfrm>
                <a:off x="3377"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2" name="Rectangle 66"/>
              <p:cNvSpPr>
                <a:spLocks noChangeArrowheads="1"/>
              </p:cNvSpPr>
              <p:nvPr/>
            </p:nvSpPr>
            <p:spPr bwMode="auto">
              <a:xfrm>
                <a:off x="3377"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3" name="Rectangle 67"/>
              <p:cNvSpPr>
                <a:spLocks noChangeArrowheads="1"/>
              </p:cNvSpPr>
              <p:nvPr/>
            </p:nvSpPr>
            <p:spPr bwMode="auto">
              <a:xfrm>
                <a:off x="4779"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4" name="Rectangle 68"/>
              <p:cNvSpPr>
                <a:spLocks noChangeArrowheads="1"/>
              </p:cNvSpPr>
              <p:nvPr/>
            </p:nvSpPr>
            <p:spPr bwMode="auto">
              <a:xfrm>
                <a:off x="4734"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5" name="Rectangle 69"/>
              <p:cNvSpPr>
                <a:spLocks noChangeArrowheads="1"/>
              </p:cNvSpPr>
              <p:nvPr/>
            </p:nvSpPr>
            <p:spPr bwMode="auto">
              <a:xfrm>
                <a:off x="4779"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6" name="Rectangle 70"/>
              <p:cNvSpPr>
                <a:spLocks noChangeArrowheads="1"/>
              </p:cNvSpPr>
              <p:nvPr/>
            </p:nvSpPr>
            <p:spPr bwMode="auto">
              <a:xfrm>
                <a:off x="4734"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7" name="Rectangle 71"/>
              <p:cNvSpPr>
                <a:spLocks noChangeArrowheads="1"/>
              </p:cNvSpPr>
              <p:nvPr/>
            </p:nvSpPr>
            <p:spPr bwMode="auto">
              <a:xfrm>
                <a:off x="4779" y="3086"/>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8" name="Rectangle 72"/>
              <p:cNvSpPr>
                <a:spLocks noChangeArrowheads="1"/>
              </p:cNvSpPr>
              <p:nvPr/>
            </p:nvSpPr>
            <p:spPr bwMode="auto">
              <a:xfrm>
                <a:off x="4734"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9" name="Rectangle 73"/>
              <p:cNvSpPr>
                <a:spLocks noChangeArrowheads="1"/>
              </p:cNvSpPr>
              <p:nvPr/>
            </p:nvSpPr>
            <p:spPr bwMode="auto">
              <a:xfrm>
                <a:off x="4779"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0" name="Rectangle 74"/>
              <p:cNvSpPr>
                <a:spLocks noChangeArrowheads="1"/>
              </p:cNvSpPr>
              <p:nvPr/>
            </p:nvSpPr>
            <p:spPr bwMode="auto">
              <a:xfrm>
                <a:off x="4734"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1" name="Rectangle 75"/>
              <p:cNvSpPr>
                <a:spLocks noChangeArrowheads="1"/>
              </p:cNvSpPr>
              <p:nvPr/>
            </p:nvSpPr>
            <p:spPr bwMode="auto">
              <a:xfrm>
                <a:off x="4779"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2" name="Freeform 76"/>
              <p:cNvSpPr/>
              <p:nvPr/>
            </p:nvSpPr>
            <p:spPr bwMode="auto">
              <a:xfrm>
                <a:off x="4027" y="1967"/>
                <a:ext cx="189" cy="249"/>
              </a:xfrm>
              <a:custGeom>
                <a:avLst/>
                <a:gdLst>
                  <a:gd name="T0" fmla="*/ 80 w 80"/>
                  <a:gd name="T1" fmla="*/ 38 h 105"/>
                  <a:gd name="T2" fmla="*/ 40 w 80"/>
                  <a:gd name="T3" fmla="*/ 0 h 105"/>
                  <a:gd name="T4" fmla="*/ 1 w 80"/>
                  <a:gd name="T5" fmla="*/ 38 h 105"/>
                  <a:gd name="T6" fmla="*/ 0 w 80"/>
                  <a:gd name="T7" fmla="*/ 38 h 105"/>
                  <a:gd name="T8" fmla="*/ 0 w 80"/>
                  <a:gd name="T9" fmla="*/ 105 h 105"/>
                  <a:gd name="T10" fmla="*/ 80 w 80"/>
                  <a:gd name="T11" fmla="*/ 105 h 105"/>
                  <a:gd name="T12" fmla="*/ 80 w 80"/>
                  <a:gd name="T13" fmla="*/ 38 h 105"/>
                </a:gdLst>
                <a:ahLst/>
                <a:cxnLst>
                  <a:cxn ang="0">
                    <a:pos x="T0" y="T1"/>
                  </a:cxn>
                  <a:cxn ang="0">
                    <a:pos x="T2" y="T3"/>
                  </a:cxn>
                  <a:cxn ang="0">
                    <a:pos x="T4" y="T5"/>
                  </a:cxn>
                  <a:cxn ang="0">
                    <a:pos x="T6" y="T7"/>
                  </a:cxn>
                  <a:cxn ang="0">
                    <a:pos x="T8" y="T9"/>
                  </a:cxn>
                  <a:cxn ang="0">
                    <a:pos x="T10" y="T11"/>
                  </a:cxn>
                  <a:cxn ang="0">
                    <a:pos x="T12" y="T13"/>
                  </a:cxn>
                </a:cxnLst>
                <a:rect l="0" t="0" r="r" b="b"/>
                <a:pathLst>
                  <a:path w="80" h="105">
                    <a:moveTo>
                      <a:pt x="80" y="38"/>
                    </a:moveTo>
                    <a:cubicBezTo>
                      <a:pt x="79" y="17"/>
                      <a:pt x="62" y="0"/>
                      <a:pt x="40" y="0"/>
                    </a:cubicBezTo>
                    <a:cubicBezTo>
                      <a:pt x="19" y="0"/>
                      <a:pt x="1" y="17"/>
                      <a:pt x="1" y="38"/>
                    </a:cubicBezTo>
                    <a:cubicBezTo>
                      <a:pt x="0" y="38"/>
                      <a:pt x="0" y="38"/>
                      <a:pt x="0" y="38"/>
                    </a:cubicBezTo>
                    <a:cubicBezTo>
                      <a:pt x="0" y="105"/>
                      <a:pt x="0" y="105"/>
                      <a:pt x="0" y="105"/>
                    </a:cubicBezTo>
                    <a:cubicBezTo>
                      <a:pt x="80" y="105"/>
                      <a:pt x="80" y="105"/>
                      <a:pt x="80" y="105"/>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3" name="Freeform 77"/>
              <p:cNvSpPr/>
              <p:nvPr/>
            </p:nvSpPr>
            <p:spPr bwMode="auto">
              <a:xfrm>
                <a:off x="3641" y="2540"/>
                <a:ext cx="190" cy="371"/>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4" name="Freeform 78"/>
              <p:cNvSpPr/>
              <p:nvPr/>
            </p:nvSpPr>
            <p:spPr bwMode="auto">
              <a:xfrm>
                <a:off x="4462" y="2525"/>
                <a:ext cx="187" cy="372"/>
              </a:xfrm>
              <a:custGeom>
                <a:avLst/>
                <a:gdLst>
                  <a:gd name="T0" fmla="*/ 79 w 79"/>
                  <a:gd name="T1" fmla="*/ 39 h 157"/>
                  <a:gd name="T2" fmla="*/ 40 w 79"/>
                  <a:gd name="T3" fmla="*/ 0 h 157"/>
                  <a:gd name="T4" fmla="*/ 0 w 79"/>
                  <a:gd name="T5" fmla="*/ 39 h 157"/>
                  <a:gd name="T6" fmla="*/ 0 w 79"/>
                  <a:gd name="T7" fmla="*/ 39 h 157"/>
                  <a:gd name="T8" fmla="*/ 0 w 79"/>
                  <a:gd name="T9" fmla="*/ 157 h 157"/>
                  <a:gd name="T10" fmla="*/ 79 w 79"/>
                  <a:gd name="T11" fmla="*/ 157 h 157"/>
                  <a:gd name="T12" fmla="*/ 79 w 79"/>
                  <a:gd name="T13" fmla="*/ 39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9"/>
                    </a:moveTo>
                    <a:cubicBezTo>
                      <a:pt x="79" y="17"/>
                      <a:pt x="61" y="0"/>
                      <a:pt x="40" y="0"/>
                    </a:cubicBezTo>
                    <a:cubicBezTo>
                      <a:pt x="18" y="0"/>
                      <a:pt x="1" y="17"/>
                      <a:pt x="0" y="39"/>
                    </a:cubicBezTo>
                    <a:cubicBezTo>
                      <a:pt x="0" y="39"/>
                      <a:pt x="0" y="39"/>
                      <a:pt x="0" y="39"/>
                    </a:cubicBezTo>
                    <a:cubicBezTo>
                      <a:pt x="0" y="157"/>
                      <a:pt x="0" y="157"/>
                      <a:pt x="0" y="157"/>
                    </a:cubicBezTo>
                    <a:cubicBezTo>
                      <a:pt x="79" y="157"/>
                      <a:pt x="79" y="157"/>
                      <a:pt x="79" y="157"/>
                    </a:cubicBezTo>
                    <a:cubicBezTo>
                      <a:pt x="79" y="39"/>
                      <a:pt x="79" y="39"/>
                      <a:pt x="79" y="39"/>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5" name="Freeform 79"/>
              <p:cNvSpPr/>
              <p:nvPr/>
            </p:nvSpPr>
            <p:spPr bwMode="auto">
              <a:xfrm>
                <a:off x="4448" y="3287"/>
                <a:ext cx="186"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6" name="Freeform 80"/>
              <p:cNvSpPr/>
              <p:nvPr/>
            </p:nvSpPr>
            <p:spPr bwMode="auto">
              <a:xfrm>
                <a:off x="4173" y="3287"/>
                <a:ext cx="187" cy="372"/>
              </a:xfrm>
              <a:custGeom>
                <a:avLst/>
                <a:gdLst>
                  <a:gd name="T0" fmla="*/ 79 w 79"/>
                  <a:gd name="T1" fmla="*/ 38 h 157"/>
                  <a:gd name="T2" fmla="*/ 39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8" y="17"/>
                      <a:pt x="61" y="0"/>
                      <a:pt x="39" y="0"/>
                    </a:cubicBezTo>
                    <a:cubicBezTo>
                      <a:pt x="18" y="0"/>
                      <a:pt x="0"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7" name="Freeform 81"/>
              <p:cNvSpPr/>
              <p:nvPr/>
            </p:nvSpPr>
            <p:spPr bwMode="auto">
              <a:xfrm>
                <a:off x="3897" y="3287"/>
                <a:ext cx="187"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8" name="Freeform 82"/>
              <p:cNvSpPr/>
              <p:nvPr/>
            </p:nvSpPr>
            <p:spPr bwMode="auto">
              <a:xfrm>
                <a:off x="3620" y="3287"/>
                <a:ext cx="189" cy="372"/>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9" name="Freeform 83"/>
              <p:cNvSpPr/>
              <p:nvPr/>
            </p:nvSpPr>
            <p:spPr bwMode="auto">
              <a:xfrm>
                <a:off x="3963" y="2525"/>
                <a:ext cx="317" cy="559"/>
              </a:xfrm>
              <a:custGeom>
                <a:avLst/>
                <a:gdLst>
                  <a:gd name="T0" fmla="*/ 134 w 134"/>
                  <a:gd name="T1" fmla="*/ 58 h 236"/>
                  <a:gd name="T2" fmla="*/ 66 w 134"/>
                  <a:gd name="T3" fmla="*/ 0 h 236"/>
                  <a:gd name="T4" fmla="*/ 0 w 134"/>
                  <a:gd name="T5" fmla="*/ 58 h 236"/>
                  <a:gd name="T6" fmla="*/ 0 w 134"/>
                  <a:gd name="T7" fmla="*/ 58 h 236"/>
                  <a:gd name="T8" fmla="*/ 0 w 134"/>
                  <a:gd name="T9" fmla="*/ 236 h 236"/>
                  <a:gd name="T10" fmla="*/ 134 w 134"/>
                  <a:gd name="T11" fmla="*/ 236 h 236"/>
                  <a:gd name="T12" fmla="*/ 134 w 134"/>
                  <a:gd name="T13" fmla="*/ 58 h 236"/>
                </a:gdLst>
                <a:ahLst/>
                <a:cxnLst>
                  <a:cxn ang="0">
                    <a:pos x="T0" y="T1"/>
                  </a:cxn>
                  <a:cxn ang="0">
                    <a:pos x="T2" y="T3"/>
                  </a:cxn>
                  <a:cxn ang="0">
                    <a:pos x="T4" y="T5"/>
                  </a:cxn>
                  <a:cxn ang="0">
                    <a:pos x="T6" y="T7"/>
                  </a:cxn>
                  <a:cxn ang="0">
                    <a:pos x="T8" y="T9"/>
                  </a:cxn>
                  <a:cxn ang="0">
                    <a:pos x="T10" y="T11"/>
                  </a:cxn>
                  <a:cxn ang="0">
                    <a:pos x="T12" y="T13"/>
                  </a:cxn>
                </a:cxnLst>
                <a:rect l="0" t="0" r="r" b="b"/>
                <a:pathLst>
                  <a:path w="134" h="236">
                    <a:moveTo>
                      <a:pt x="134" y="58"/>
                    </a:moveTo>
                    <a:cubicBezTo>
                      <a:pt x="133" y="26"/>
                      <a:pt x="98" y="0"/>
                      <a:pt x="66" y="0"/>
                    </a:cubicBezTo>
                    <a:cubicBezTo>
                      <a:pt x="34" y="0"/>
                      <a:pt x="1" y="26"/>
                      <a:pt x="0" y="58"/>
                    </a:cubicBezTo>
                    <a:cubicBezTo>
                      <a:pt x="0" y="58"/>
                      <a:pt x="0" y="58"/>
                      <a:pt x="0" y="58"/>
                    </a:cubicBezTo>
                    <a:cubicBezTo>
                      <a:pt x="0" y="236"/>
                      <a:pt x="0" y="236"/>
                      <a:pt x="0" y="236"/>
                    </a:cubicBezTo>
                    <a:cubicBezTo>
                      <a:pt x="134" y="236"/>
                      <a:pt x="134" y="236"/>
                      <a:pt x="134" y="236"/>
                    </a:cubicBezTo>
                    <a:cubicBezTo>
                      <a:pt x="134" y="58"/>
                      <a:pt x="134" y="58"/>
                      <a:pt x="134" y="5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0" name="Rectangle 84"/>
              <p:cNvSpPr>
                <a:spLocks noChangeArrowheads="1"/>
              </p:cNvSpPr>
              <p:nvPr/>
            </p:nvSpPr>
            <p:spPr bwMode="auto">
              <a:xfrm>
                <a:off x="4613" y="2852"/>
                <a:ext cx="2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1" name="Rectangle 85"/>
              <p:cNvSpPr>
                <a:spLocks noChangeArrowheads="1"/>
              </p:cNvSpPr>
              <p:nvPr/>
            </p:nvSpPr>
            <p:spPr bwMode="auto">
              <a:xfrm>
                <a:off x="454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2" name="Rectangle 86"/>
              <p:cNvSpPr>
                <a:spLocks noChangeArrowheads="1"/>
              </p:cNvSpPr>
              <p:nvPr/>
            </p:nvSpPr>
            <p:spPr bwMode="auto">
              <a:xfrm>
                <a:off x="4485"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3" name="Rectangle 87"/>
              <p:cNvSpPr>
                <a:spLocks noChangeArrowheads="1"/>
              </p:cNvSpPr>
              <p:nvPr/>
            </p:nvSpPr>
            <p:spPr bwMode="auto">
              <a:xfrm>
                <a:off x="4424"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4" name="Rectangle 88"/>
              <p:cNvSpPr>
                <a:spLocks noChangeArrowheads="1"/>
              </p:cNvSpPr>
              <p:nvPr/>
            </p:nvSpPr>
            <p:spPr bwMode="auto">
              <a:xfrm>
                <a:off x="4363"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5" name="Rectangle 89"/>
              <p:cNvSpPr>
                <a:spLocks noChangeArrowheads="1"/>
              </p:cNvSpPr>
              <p:nvPr/>
            </p:nvSpPr>
            <p:spPr bwMode="auto">
              <a:xfrm>
                <a:off x="429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6" name="Rectangle 90"/>
              <p:cNvSpPr>
                <a:spLocks noChangeArrowheads="1"/>
              </p:cNvSpPr>
              <p:nvPr/>
            </p:nvSpPr>
            <p:spPr bwMode="auto">
              <a:xfrm>
                <a:off x="4237"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7" name="Rectangle 91"/>
              <p:cNvSpPr>
                <a:spLocks noChangeArrowheads="1"/>
              </p:cNvSpPr>
              <p:nvPr/>
            </p:nvSpPr>
            <p:spPr bwMode="auto">
              <a:xfrm>
                <a:off x="417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8" name="Rectangle 92"/>
              <p:cNvSpPr>
                <a:spLocks noChangeArrowheads="1"/>
              </p:cNvSpPr>
              <p:nvPr/>
            </p:nvSpPr>
            <p:spPr bwMode="auto">
              <a:xfrm>
                <a:off x="4112"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9" name="Rectangle 93"/>
              <p:cNvSpPr>
                <a:spLocks noChangeArrowheads="1"/>
              </p:cNvSpPr>
              <p:nvPr/>
            </p:nvSpPr>
            <p:spPr bwMode="auto">
              <a:xfrm>
                <a:off x="4048"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0" name="Rectangle 94"/>
              <p:cNvSpPr>
                <a:spLocks noChangeArrowheads="1"/>
              </p:cNvSpPr>
              <p:nvPr/>
            </p:nvSpPr>
            <p:spPr bwMode="auto">
              <a:xfrm>
                <a:off x="3987"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1" name="Rectangle 95"/>
              <p:cNvSpPr>
                <a:spLocks noChangeArrowheads="1"/>
              </p:cNvSpPr>
              <p:nvPr/>
            </p:nvSpPr>
            <p:spPr bwMode="auto">
              <a:xfrm>
                <a:off x="392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2" name="Rectangle 96"/>
              <p:cNvSpPr>
                <a:spLocks noChangeArrowheads="1"/>
              </p:cNvSpPr>
              <p:nvPr/>
            </p:nvSpPr>
            <p:spPr bwMode="auto">
              <a:xfrm>
                <a:off x="3861"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3" name="Rectangle 97"/>
              <p:cNvSpPr>
                <a:spLocks noChangeArrowheads="1"/>
              </p:cNvSpPr>
              <p:nvPr/>
            </p:nvSpPr>
            <p:spPr bwMode="auto">
              <a:xfrm>
                <a:off x="3797"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4" name="Rectangle 98"/>
              <p:cNvSpPr>
                <a:spLocks noChangeArrowheads="1"/>
              </p:cNvSpPr>
              <p:nvPr/>
            </p:nvSpPr>
            <p:spPr bwMode="auto">
              <a:xfrm>
                <a:off x="3736"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5" name="Rectangle 99"/>
              <p:cNvSpPr>
                <a:spLocks noChangeArrowheads="1"/>
              </p:cNvSpPr>
              <p:nvPr/>
            </p:nvSpPr>
            <p:spPr bwMode="auto">
              <a:xfrm>
                <a:off x="3672"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6" name="Rectangle 100"/>
              <p:cNvSpPr>
                <a:spLocks noChangeArrowheads="1"/>
              </p:cNvSpPr>
              <p:nvPr/>
            </p:nvSpPr>
            <p:spPr bwMode="auto">
              <a:xfrm>
                <a:off x="3599" y="2852"/>
                <a:ext cx="28"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7" name="Rectangle 101"/>
              <p:cNvSpPr>
                <a:spLocks noChangeArrowheads="1"/>
              </p:cNvSpPr>
              <p:nvPr/>
            </p:nvSpPr>
            <p:spPr bwMode="auto">
              <a:xfrm>
                <a:off x="3568" y="3067"/>
                <a:ext cx="1104" cy="3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8" name="Rectangle 102"/>
              <p:cNvSpPr>
                <a:spLocks noChangeArrowheads="1"/>
              </p:cNvSpPr>
              <p:nvPr/>
            </p:nvSpPr>
            <p:spPr bwMode="auto">
              <a:xfrm>
                <a:off x="3568" y="2847"/>
                <a:ext cx="1104" cy="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9" name="Freeform 103"/>
              <p:cNvSpPr/>
              <p:nvPr/>
            </p:nvSpPr>
            <p:spPr bwMode="auto">
              <a:xfrm>
                <a:off x="3105" y="1279"/>
                <a:ext cx="2012" cy="1306"/>
              </a:xfrm>
              <a:custGeom>
                <a:avLst/>
                <a:gdLst>
                  <a:gd name="T0" fmla="*/ 227 w 2012"/>
                  <a:gd name="T1" fmla="*/ 1306 h 1306"/>
                  <a:gd name="T2" fmla="*/ 0 w 2012"/>
                  <a:gd name="T3" fmla="*/ 1306 h 1306"/>
                  <a:gd name="T4" fmla="*/ 1007 w 2012"/>
                  <a:gd name="T5" fmla="*/ 0 h 1306"/>
                  <a:gd name="T6" fmla="*/ 2012 w 2012"/>
                  <a:gd name="T7" fmla="*/ 1306 h 1306"/>
                  <a:gd name="T8" fmla="*/ 1782 w 2012"/>
                  <a:gd name="T9" fmla="*/ 1306 h 1306"/>
                  <a:gd name="T10" fmla="*/ 1002 w 2012"/>
                  <a:gd name="T11" fmla="*/ 279 h 1306"/>
                  <a:gd name="T12" fmla="*/ 227 w 2012"/>
                  <a:gd name="T13" fmla="*/ 1306 h 1306"/>
                </a:gdLst>
                <a:ahLst/>
                <a:cxnLst>
                  <a:cxn ang="0">
                    <a:pos x="T0" y="T1"/>
                  </a:cxn>
                  <a:cxn ang="0">
                    <a:pos x="T2" y="T3"/>
                  </a:cxn>
                  <a:cxn ang="0">
                    <a:pos x="T4" y="T5"/>
                  </a:cxn>
                  <a:cxn ang="0">
                    <a:pos x="T6" y="T7"/>
                  </a:cxn>
                  <a:cxn ang="0">
                    <a:pos x="T8" y="T9"/>
                  </a:cxn>
                  <a:cxn ang="0">
                    <a:pos x="T10" y="T11"/>
                  </a:cxn>
                  <a:cxn ang="0">
                    <a:pos x="T12" y="T13"/>
                  </a:cxn>
                </a:cxnLst>
                <a:rect l="0" t="0" r="r" b="b"/>
                <a:pathLst>
                  <a:path w="2012" h="1306">
                    <a:moveTo>
                      <a:pt x="227" y="1306"/>
                    </a:moveTo>
                    <a:lnTo>
                      <a:pt x="0" y="1306"/>
                    </a:lnTo>
                    <a:lnTo>
                      <a:pt x="1007" y="0"/>
                    </a:lnTo>
                    <a:lnTo>
                      <a:pt x="2012" y="1306"/>
                    </a:lnTo>
                    <a:lnTo>
                      <a:pt x="1782" y="1306"/>
                    </a:lnTo>
                    <a:lnTo>
                      <a:pt x="1002" y="279"/>
                    </a:lnTo>
                    <a:lnTo>
                      <a:pt x="227" y="1306"/>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0" name="Rectangle 104"/>
              <p:cNvSpPr>
                <a:spLocks noChangeArrowheads="1"/>
              </p:cNvSpPr>
              <p:nvPr/>
            </p:nvSpPr>
            <p:spPr bwMode="auto">
              <a:xfrm>
                <a:off x="3377" y="3086"/>
                <a:ext cx="1468" cy="1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1" name="Rectangle 105"/>
              <p:cNvSpPr>
                <a:spLocks noChangeArrowheads="1"/>
              </p:cNvSpPr>
              <p:nvPr/>
            </p:nvSpPr>
            <p:spPr bwMode="auto">
              <a:xfrm>
                <a:off x="3377" y="3786"/>
                <a:ext cx="1468" cy="12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2" name="Freeform 106"/>
              <p:cNvSpPr/>
              <p:nvPr/>
            </p:nvSpPr>
            <p:spPr bwMode="auto">
              <a:xfrm>
                <a:off x="3377" y="3786"/>
                <a:ext cx="1468" cy="126"/>
              </a:xfrm>
              <a:custGeom>
                <a:avLst/>
                <a:gdLst>
                  <a:gd name="T0" fmla="*/ 0 w 1468"/>
                  <a:gd name="T1" fmla="*/ 126 h 126"/>
                  <a:gd name="T2" fmla="*/ 0 w 1468"/>
                  <a:gd name="T3" fmla="*/ 0 h 126"/>
                  <a:gd name="T4" fmla="*/ 1468 w 1468"/>
                  <a:gd name="T5" fmla="*/ 0 h 126"/>
                  <a:gd name="T6" fmla="*/ 1468 w 1468"/>
                  <a:gd name="T7" fmla="*/ 126 h 126"/>
                </a:gdLst>
                <a:ahLst/>
                <a:cxnLst>
                  <a:cxn ang="0">
                    <a:pos x="T0" y="T1"/>
                  </a:cxn>
                  <a:cxn ang="0">
                    <a:pos x="T2" y="T3"/>
                  </a:cxn>
                  <a:cxn ang="0">
                    <a:pos x="T4" y="T5"/>
                  </a:cxn>
                  <a:cxn ang="0">
                    <a:pos x="T6" y="T7"/>
                  </a:cxn>
                </a:cxnLst>
                <a:rect l="0" t="0" r="r" b="b"/>
                <a:pathLst>
                  <a:path w="1468" h="126">
                    <a:moveTo>
                      <a:pt x="0" y="126"/>
                    </a:moveTo>
                    <a:lnTo>
                      <a:pt x="0" y="0"/>
                    </a:lnTo>
                    <a:lnTo>
                      <a:pt x="1468" y="0"/>
                    </a:lnTo>
                    <a:lnTo>
                      <a:pt x="1468"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3" name="Freeform 107"/>
              <p:cNvSpPr/>
              <p:nvPr/>
            </p:nvSpPr>
            <p:spPr bwMode="auto">
              <a:xfrm>
                <a:off x="4398" y="3363"/>
                <a:ext cx="773" cy="539"/>
              </a:xfrm>
              <a:custGeom>
                <a:avLst/>
                <a:gdLst>
                  <a:gd name="T0" fmla="*/ 327 w 327"/>
                  <a:gd name="T1" fmla="*/ 123 h 228"/>
                  <a:gd name="T2" fmla="*/ 264 w 327"/>
                  <a:gd name="T3" fmla="*/ 59 h 228"/>
                  <a:gd name="T4" fmla="*/ 263 w 327"/>
                  <a:gd name="T5" fmla="*/ 59 h 228"/>
                  <a:gd name="T6" fmla="*/ 264 w 327"/>
                  <a:gd name="T7" fmla="*/ 53 h 228"/>
                  <a:gd name="T8" fmla="*/ 211 w 327"/>
                  <a:gd name="T9" fmla="*/ 0 h 228"/>
                  <a:gd name="T10" fmla="*/ 166 w 327"/>
                  <a:gd name="T11" fmla="*/ 26 h 228"/>
                  <a:gd name="T12" fmla="*/ 132 w 327"/>
                  <a:gd name="T13" fmla="*/ 9 h 228"/>
                  <a:gd name="T14" fmla="*/ 92 w 327"/>
                  <a:gd name="T15" fmla="*/ 39 h 228"/>
                  <a:gd name="T16" fmla="*/ 64 w 327"/>
                  <a:gd name="T17" fmla="*/ 32 h 228"/>
                  <a:gd name="T18" fmla="*/ 0 w 327"/>
                  <a:gd name="T19" fmla="*/ 96 h 228"/>
                  <a:gd name="T20" fmla="*/ 27 w 327"/>
                  <a:gd name="T21" fmla="*/ 148 h 228"/>
                  <a:gd name="T22" fmla="*/ 0 w 327"/>
                  <a:gd name="T23" fmla="*/ 186 h 228"/>
                  <a:gd name="T24" fmla="*/ 42 w 327"/>
                  <a:gd name="T25" fmla="*/ 228 h 228"/>
                  <a:gd name="T26" fmla="*/ 283 w 327"/>
                  <a:gd name="T27" fmla="*/ 228 h 228"/>
                  <a:gd name="T28" fmla="*/ 324 w 327"/>
                  <a:gd name="T29" fmla="*/ 186 h 228"/>
                  <a:gd name="T30" fmla="*/ 315 w 327"/>
                  <a:gd name="T31" fmla="*/ 161 h 228"/>
                  <a:gd name="T32" fmla="*/ 327 w 327"/>
                  <a:gd name="T33" fmla="*/ 1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228">
                    <a:moveTo>
                      <a:pt x="327" y="123"/>
                    </a:moveTo>
                    <a:cubicBezTo>
                      <a:pt x="327" y="88"/>
                      <a:pt x="299" y="59"/>
                      <a:pt x="264" y="59"/>
                    </a:cubicBezTo>
                    <a:cubicBezTo>
                      <a:pt x="264" y="59"/>
                      <a:pt x="263" y="59"/>
                      <a:pt x="263" y="59"/>
                    </a:cubicBezTo>
                    <a:cubicBezTo>
                      <a:pt x="263" y="57"/>
                      <a:pt x="264" y="55"/>
                      <a:pt x="264" y="53"/>
                    </a:cubicBezTo>
                    <a:cubicBezTo>
                      <a:pt x="264" y="24"/>
                      <a:pt x="240" y="0"/>
                      <a:pt x="211" y="0"/>
                    </a:cubicBezTo>
                    <a:cubicBezTo>
                      <a:pt x="192" y="0"/>
                      <a:pt x="175" y="11"/>
                      <a:pt x="166" y="26"/>
                    </a:cubicBezTo>
                    <a:cubicBezTo>
                      <a:pt x="159" y="16"/>
                      <a:pt x="146" y="9"/>
                      <a:pt x="132" y="9"/>
                    </a:cubicBezTo>
                    <a:cubicBezTo>
                      <a:pt x="113" y="9"/>
                      <a:pt x="97" y="21"/>
                      <a:pt x="92" y="39"/>
                    </a:cubicBezTo>
                    <a:cubicBezTo>
                      <a:pt x="84" y="34"/>
                      <a:pt x="74" y="32"/>
                      <a:pt x="64" y="32"/>
                    </a:cubicBezTo>
                    <a:cubicBezTo>
                      <a:pt x="29" y="32"/>
                      <a:pt x="0" y="61"/>
                      <a:pt x="0" y="96"/>
                    </a:cubicBezTo>
                    <a:cubicBezTo>
                      <a:pt x="0" y="117"/>
                      <a:pt x="11" y="136"/>
                      <a:pt x="27" y="148"/>
                    </a:cubicBezTo>
                    <a:cubicBezTo>
                      <a:pt x="11" y="154"/>
                      <a:pt x="0" y="169"/>
                      <a:pt x="0" y="186"/>
                    </a:cubicBezTo>
                    <a:cubicBezTo>
                      <a:pt x="0" y="209"/>
                      <a:pt x="19" y="228"/>
                      <a:pt x="42" y="228"/>
                    </a:cubicBezTo>
                    <a:cubicBezTo>
                      <a:pt x="283" y="228"/>
                      <a:pt x="283" y="228"/>
                      <a:pt x="283" y="228"/>
                    </a:cubicBezTo>
                    <a:cubicBezTo>
                      <a:pt x="305" y="228"/>
                      <a:pt x="324" y="209"/>
                      <a:pt x="324" y="186"/>
                    </a:cubicBezTo>
                    <a:cubicBezTo>
                      <a:pt x="324" y="177"/>
                      <a:pt x="321" y="168"/>
                      <a:pt x="315" y="161"/>
                    </a:cubicBezTo>
                    <a:cubicBezTo>
                      <a:pt x="323" y="150"/>
                      <a:pt x="327" y="137"/>
                      <a:pt x="327" y="123"/>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4" name="Oval 108"/>
              <p:cNvSpPr>
                <a:spLocks noChangeArrowheads="1"/>
              </p:cNvSpPr>
              <p:nvPr/>
            </p:nvSpPr>
            <p:spPr bwMode="auto">
              <a:xfrm>
                <a:off x="4932" y="3663"/>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5" name="Oval 109"/>
              <p:cNvSpPr>
                <a:spLocks noChangeArrowheads="1"/>
              </p:cNvSpPr>
              <p:nvPr/>
            </p:nvSpPr>
            <p:spPr bwMode="auto">
              <a:xfrm>
                <a:off x="4639" y="3517"/>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6" name="Oval 110"/>
              <p:cNvSpPr>
                <a:spLocks noChangeArrowheads="1"/>
              </p:cNvSpPr>
              <p:nvPr/>
            </p:nvSpPr>
            <p:spPr bwMode="auto">
              <a:xfrm>
                <a:off x="4483" y="357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7" name="Oval 111"/>
              <p:cNvSpPr>
                <a:spLocks noChangeArrowheads="1"/>
              </p:cNvSpPr>
              <p:nvPr/>
            </p:nvSpPr>
            <p:spPr bwMode="auto">
              <a:xfrm>
                <a:off x="4528" y="3741"/>
                <a:ext cx="43"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8" name="Oval 112"/>
              <p:cNvSpPr>
                <a:spLocks noChangeArrowheads="1"/>
              </p:cNvSpPr>
              <p:nvPr/>
            </p:nvSpPr>
            <p:spPr bwMode="auto">
              <a:xfrm>
                <a:off x="4670" y="3827"/>
                <a:ext cx="42"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9" name="Oval 113"/>
              <p:cNvSpPr>
                <a:spLocks noChangeArrowheads="1"/>
              </p:cNvSpPr>
              <p:nvPr/>
            </p:nvSpPr>
            <p:spPr bwMode="auto">
              <a:xfrm>
                <a:off x="4712" y="3677"/>
                <a:ext cx="41"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0" name="Oval 114"/>
              <p:cNvSpPr>
                <a:spLocks noChangeArrowheads="1"/>
              </p:cNvSpPr>
              <p:nvPr/>
            </p:nvSpPr>
            <p:spPr bwMode="auto">
              <a:xfrm>
                <a:off x="4786" y="352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1" name="Oval 115"/>
              <p:cNvSpPr>
                <a:spLocks noChangeArrowheads="1"/>
              </p:cNvSpPr>
              <p:nvPr/>
            </p:nvSpPr>
            <p:spPr bwMode="auto">
              <a:xfrm>
                <a:off x="4885" y="3441"/>
                <a:ext cx="40"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2" name="Oval 116"/>
              <p:cNvSpPr>
                <a:spLocks noChangeArrowheads="1"/>
              </p:cNvSpPr>
              <p:nvPr/>
            </p:nvSpPr>
            <p:spPr bwMode="auto">
              <a:xfrm>
                <a:off x="5041" y="3571"/>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3" name="Oval 117"/>
              <p:cNvSpPr>
                <a:spLocks noChangeArrowheads="1"/>
              </p:cNvSpPr>
              <p:nvPr/>
            </p:nvSpPr>
            <p:spPr bwMode="auto">
              <a:xfrm>
                <a:off x="5032" y="3810"/>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4" name="Oval 118"/>
              <p:cNvSpPr>
                <a:spLocks noChangeArrowheads="1"/>
              </p:cNvSpPr>
              <p:nvPr/>
            </p:nvSpPr>
            <p:spPr bwMode="auto">
              <a:xfrm>
                <a:off x="4847" y="3756"/>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5" name="Freeform 119"/>
              <p:cNvSpPr/>
              <p:nvPr/>
            </p:nvSpPr>
            <p:spPr bwMode="auto">
              <a:xfrm>
                <a:off x="608" y="3519"/>
                <a:ext cx="551" cy="383"/>
              </a:xfrm>
              <a:custGeom>
                <a:avLst/>
                <a:gdLst>
                  <a:gd name="T0" fmla="*/ 233 w 233"/>
                  <a:gd name="T1" fmla="*/ 87 h 162"/>
                  <a:gd name="T2" fmla="*/ 188 w 233"/>
                  <a:gd name="T3" fmla="*/ 41 h 162"/>
                  <a:gd name="T4" fmla="*/ 187 w 233"/>
                  <a:gd name="T5" fmla="*/ 41 h 162"/>
                  <a:gd name="T6" fmla="*/ 188 w 233"/>
                  <a:gd name="T7" fmla="*/ 37 h 162"/>
                  <a:gd name="T8" fmla="*/ 150 w 233"/>
                  <a:gd name="T9" fmla="*/ 0 h 162"/>
                  <a:gd name="T10" fmla="*/ 118 w 233"/>
                  <a:gd name="T11" fmla="*/ 18 h 162"/>
                  <a:gd name="T12" fmla="*/ 94 w 233"/>
                  <a:gd name="T13" fmla="*/ 5 h 162"/>
                  <a:gd name="T14" fmla="*/ 65 w 233"/>
                  <a:gd name="T15" fmla="*/ 27 h 162"/>
                  <a:gd name="T16" fmla="*/ 45 w 233"/>
                  <a:gd name="T17" fmla="*/ 22 h 162"/>
                  <a:gd name="T18" fmla="*/ 0 w 233"/>
                  <a:gd name="T19" fmla="*/ 68 h 162"/>
                  <a:gd name="T20" fmla="*/ 19 w 233"/>
                  <a:gd name="T21" fmla="*/ 105 h 162"/>
                  <a:gd name="T22" fmla="*/ 0 w 233"/>
                  <a:gd name="T23" fmla="*/ 132 h 162"/>
                  <a:gd name="T24" fmla="*/ 29 w 233"/>
                  <a:gd name="T25" fmla="*/ 162 h 162"/>
                  <a:gd name="T26" fmla="*/ 201 w 233"/>
                  <a:gd name="T27" fmla="*/ 162 h 162"/>
                  <a:gd name="T28" fmla="*/ 231 w 233"/>
                  <a:gd name="T29" fmla="*/ 132 h 162"/>
                  <a:gd name="T30" fmla="*/ 224 w 233"/>
                  <a:gd name="T31" fmla="*/ 114 h 162"/>
                  <a:gd name="T32" fmla="*/ 233 w 233"/>
                  <a:gd name="T33" fmla="*/ 8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162">
                    <a:moveTo>
                      <a:pt x="233" y="87"/>
                    </a:moveTo>
                    <a:cubicBezTo>
                      <a:pt x="233" y="62"/>
                      <a:pt x="213" y="41"/>
                      <a:pt x="188" y="41"/>
                    </a:cubicBezTo>
                    <a:cubicBezTo>
                      <a:pt x="188" y="41"/>
                      <a:pt x="187" y="41"/>
                      <a:pt x="187" y="41"/>
                    </a:cubicBezTo>
                    <a:cubicBezTo>
                      <a:pt x="188" y="40"/>
                      <a:pt x="188" y="38"/>
                      <a:pt x="188" y="37"/>
                    </a:cubicBezTo>
                    <a:cubicBezTo>
                      <a:pt x="188" y="16"/>
                      <a:pt x="171" y="0"/>
                      <a:pt x="150" y="0"/>
                    </a:cubicBezTo>
                    <a:cubicBezTo>
                      <a:pt x="137" y="0"/>
                      <a:pt x="125" y="7"/>
                      <a:pt x="118" y="18"/>
                    </a:cubicBezTo>
                    <a:cubicBezTo>
                      <a:pt x="113" y="11"/>
                      <a:pt x="104" y="5"/>
                      <a:pt x="94" y="5"/>
                    </a:cubicBezTo>
                    <a:cubicBezTo>
                      <a:pt x="80" y="5"/>
                      <a:pt x="69" y="15"/>
                      <a:pt x="65" y="27"/>
                    </a:cubicBezTo>
                    <a:cubicBezTo>
                      <a:pt x="59" y="24"/>
                      <a:pt x="53" y="22"/>
                      <a:pt x="45" y="22"/>
                    </a:cubicBezTo>
                    <a:cubicBezTo>
                      <a:pt x="20" y="22"/>
                      <a:pt x="0" y="43"/>
                      <a:pt x="0" y="68"/>
                    </a:cubicBezTo>
                    <a:cubicBezTo>
                      <a:pt x="0" y="83"/>
                      <a:pt x="7" y="97"/>
                      <a:pt x="19" y="105"/>
                    </a:cubicBezTo>
                    <a:cubicBezTo>
                      <a:pt x="8" y="109"/>
                      <a:pt x="0" y="120"/>
                      <a:pt x="0" y="132"/>
                    </a:cubicBezTo>
                    <a:cubicBezTo>
                      <a:pt x="0" y="149"/>
                      <a:pt x="13" y="162"/>
                      <a:pt x="29" y="162"/>
                    </a:cubicBezTo>
                    <a:cubicBezTo>
                      <a:pt x="201" y="162"/>
                      <a:pt x="201" y="162"/>
                      <a:pt x="201" y="162"/>
                    </a:cubicBezTo>
                    <a:cubicBezTo>
                      <a:pt x="217" y="162"/>
                      <a:pt x="231" y="149"/>
                      <a:pt x="231" y="132"/>
                    </a:cubicBezTo>
                    <a:cubicBezTo>
                      <a:pt x="231" y="125"/>
                      <a:pt x="228" y="119"/>
                      <a:pt x="224" y="114"/>
                    </a:cubicBezTo>
                    <a:cubicBezTo>
                      <a:pt x="230" y="106"/>
                      <a:pt x="233" y="97"/>
                      <a:pt x="233" y="87"/>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6" name="Oval 120"/>
              <p:cNvSpPr>
                <a:spLocks noChangeArrowheads="1"/>
              </p:cNvSpPr>
              <p:nvPr/>
            </p:nvSpPr>
            <p:spPr bwMode="auto">
              <a:xfrm>
                <a:off x="988" y="3732"/>
                <a:ext cx="31"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7" name="Oval 121"/>
              <p:cNvSpPr>
                <a:spLocks noChangeArrowheads="1"/>
              </p:cNvSpPr>
              <p:nvPr/>
            </p:nvSpPr>
            <p:spPr bwMode="auto">
              <a:xfrm>
                <a:off x="778" y="362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8" name="Oval 122"/>
              <p:cNvSpPr>
                <a:spLocks noChangeArrowheads="1"/>
              </p:cNvSpPr>
              <p:nvPr/>
            </p:nvSpPr>
            <p:spPr bwMode="auto">
              <a:xfrm>
                <a:off x="667" y="3670"/>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9" name="Oval 123"/>
              <p:cNvSpPr>
                <a:spLocks noChangeArrowheads="1"/>
              </p:cNvSpPr>
              <p:nvPr/>
            </p:nvSpPr>
            <p:spPr bwMode="auto">
              <a:xfrm>
                <a:off x="700" y="3786"/>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0" name="Oval 124"/>
              <p:cNvSpPr>
                <a:spLocks noChangeArrowheads="1"/>
              </p:cNvSpPr>
              <p:nvPr/>
            </p:nvSpPr>
            <p:spPr bwMode="auto">
              <a:xfrm>
                <a:off x="802" y="3848"/>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1" name="Oval 125"/>
              <p:cNvSpPr>
                <a:spLocks noChangeArrowheads="1"/>
              </p:cNvSpPr>
              <p:nvPr/>
            </p:nvSpPr>
            <p:spPr bwMode="auto">
              <a:xfrm>
                <a:off x="830" y="3741"/>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2" name="Oval 126"/>
              <p:cNvSpPr>
                <a:spLocks noChangeArrowheads="1"/>
              </p:cNvSpPr>
              <p:nvPr/>
            </p:nvSpPr>
            <p:spPr bwMode="auto">
              <a:xfrm>
                <a:off x="882" y="363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3" name="Oval 127"/>
              <p:cNvSpPr>
                <a:spLocks noChangeArrowheads="1"/>
              </p:cNvSpPr>
              <p:nvPr/>
            </p:nvSpPr>
            <p:spPr bwMode="auto">
              <a:xfrm>
                <a:off x="953" y="3573"/>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4" name="Oval 128"/>
              <p:cNvSpPr>
                <a:spLocks noChangeArrowheads="1"/>
              </p:cNvSpPr>
              <p:nvPr/>
            </p:nvSpPr>
            <p:spPr bwMode="auto">
              <a:xfrm>
                <a:off x="1066" y="3666"/>
                <a:ext cx="29" cy="3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5" name="Oval 129"/>
              <p:cNvSpPr>
                <a:spLocks noChangeArrowheads="1"/>
              </p:cNvSpPr>
              <p:nvPr/>
            </p:nvSpPr>
            <p:spPr bwMode="auto">
              <a:xfrm>
                <a:off x="1059" y="3836"/>
                <a:ext cx="29"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6" name="Oval 130"/>
              <p:cNvSpPr>
                <a:spLocks noChangeArrowheads="1"/>
              </p:cNvSpPr>
              <p:nvPr/>
            </p:nvSpPr>
            <p:spPr bwMode="auto">
              <a:xfrm>
                <a:off x="927" y="3798"/>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7" name="Freeform 131"/>
              <p:cNvSpPr/>
              <p:nvPr/>
            </p:nvSpPr>
            <p:spPr bwMode="auto">
              <a:xfrm>
                <a:off x="2291" y="3547"/>
                <a:ext cx="530" cy="369"/>
              </a:xfrm>
              <a:custGeom>
                <a:avLst/>
                <a:gdLst>
                  <a:gd name="T0" fmla="*/ 224 w 224"/>
                  <a:gd name="T1" fmla="*/ 84 h 156"/>
                  <a:gd name="T2" fmla="*/ 181 w 224"/>
                  <a:gd name="T3" fmla="*/ 40 h 156"/>
                  <a:gd name="T4" fmla="*/ 180 w 224"/>
                  <a:gd name="T5" fmla="*/ 40 h 156"/>
                  <a:gd name="T6" fmla="*/ 181 w 224"/>
                  <a:gd name="T7" fmla="*/ 36 h 156"/>
                  <a:gd name="T8" fmla="*/ 145 w 224"/>
                  <a:gd name="T9" fmla="*/ 0 h 156"/>
                  <a:gd name="T10" fmla="*/ 114 w 224"/>
                  <a:gd name="T11" fmla="*/ 18 h 156"/>
                  <a:gd name="T12" fmla="*/ 90 w 224"/>
                  <a:gd name="T13" fmla="*/ 5 h 156"/>
                  <a:gd name="T14" fmla="*/ 63 w 224"/>
                  <a:gd name="T15" fmla="*/ 26 h 156"/>
                  <a:gd name="T16" fmla="*/ 44 w 224"/>
                  <a:gd name="T17" fmla="*/ 21 h 156"/>
                  <a:gd name="T18" fmla="*/ 0 w 224"/>
                  <a:gd name="T19" fmla="*/ 65 h 156"/>
                  <a:gd name="T20" fmla="*/ 18 w 224"/>
                  <a:gd name="T21" fmla="*/ 101 h 156"/>
                  <a:gd name="T22" fmla="*/ 0 w 224"/>
                  <a:gd name="T23" fmla="*/ 127 h 156"/>
                  <a:gd name="T24" fmla="*/ 28 w 224"/>
                  <a:gd name="T25" fmla="*/ 156 h 156"/>
                  <a:gd name="T26" fmla="*/ 194 w 224"/>
                  <a:gd name="T27" fmla="*/ 156 h 156"/>
                  <a:gd name="T28" fmla="*/ 222 w 224"/>
                  <a:gd name="T29" fmla="*/ 127 h 156"/>
                  <a:gd name="T30" fmla="*/ 216 w 224"/>
                  <a:gd name="T31" fmla="*/ 110 h 156"/>
                  <a:gd name="T32" fmla="*/ 224 w 224"/>
                  <a:gd name="T33" fmla="*/ 8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156">
                    <a:moveTo>
                      <a:pt x="224" y="84"/>
                    </a:moveTo>
                    <a:cubicBezTo>
                      <a:pt x="224" y="60"/>
                      <a:pt x="205" y="40"/>
                      <a:pt x="181" y="40"/>
                    </a:cubicBezTo>
                    <a:cubicBezTo>
                      <a:pt x="180" y="40"/>
                      <a:pt x="180" y="40"/>
                      <a:pt x="180" y="40"/>
                    </a:cubicBezTo>
                    <a:cubicBezTo>
                      <a:pt x="180" y="39"/>
                      <a:pt x="181" y="37"/>
                      <a:pt x="181" y="36"/>
                    </a:cubicBezTo>
                    <a:cubicBezTo>
                      <a:pt x="181" y="16"/>
                      <a:pt x="165" y="0"/>
                      <a:pt x="145" y="0"/>
                    </a:cubicBezTo>
                    <a:cubicBezTo>
                      <a:pt x="131" y="0"/>
                      <a:pt x="120" y="7"/>
                      <a:pt x="114" y="18"/>
                    </a:cubicBezTo>
                    <a:cubicBezTo>
                      <a:pt x="109" y="10"/>
                      <a:pt x="100" y="5"/>
                      <a:pt x="90" y="5"/>
                    </a:cubicBezTo>
                    <a:cubicBezTo>
                      <a:pt x="77" y="5"/>
                      <a:pt x="66" y="14"/>
                      <a:pt x="63" y="26"/>
                    </a:cubicBezTo>
                    <a:cubicBezTo>
                      <a:pt x="57" y="23"/>
                      <a:pt x="51" y="21"/>
                      <a:pt x="44" y="21"/>
                    </a:cubicBezTo>
                    <a:cubicBezTo>
                      <a:pt x="20" y="21"/>
                      <a:pt x="0" y="41"/>
                      <a:pt x="0" y="65"/>
                    </a:cubicBezTo>
                    <a:cubicBezTo>
                      <a:pt x="0" y="80"/>
                      <a:pt x="7" y="93"/>
                      <a:pt x="18" y="101"/>
                    </a:cubicBezTo>
                    <a:cubicBezTo>
                      <a:pt x="8" y="105"/>
                      <a:pt x="0" y="115"/>
                      <a:pt x="0" y="127"/>
                    </a:cubicBezTo>
                    <a:cubicBezTo>
                      <a:pt x="0" y="143"/>
                      <a:pt x="13" y="156"/>
                      <a:pt x="28" y="156"/>
                    </a:cubicBezTo>
                    <a:cubicBezTo>
                      <a:pt x="194" y="156"/>
                      <a:pt x="194" y="156"/>
                      <a:pt x="194" y="156"/>
                    </a:cubicBezTo>
                    <a:cubicBezTo>
                      <a:pt x="209" y="156"/>
                      <a:pt x="222" y="143"/>
                      <a:pt x="222" y="127"/>
                    </a:cubicBezTo>
                    <a:cubicBezTo>
                      <a:pt x="222" y="121"/>
                      <a:pt x="220" y="115"/>
                      <a:pt x="216" y="110"/>
                    </a:cubicBezTo>
                    <a:cubicBezTo>
                      <a:pt x="221" y="102"/>
                      <a:pt x="224" y="93"/>
                      <a:pt x="224" y="84"/>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8" name="Oval 132"/>
              <p:cNvSpPr>
                <a:spLocks noChangeArrowheads="1"/>
              </p:cNvSpPr>
              <p:nvPr/>
            </p:nvSpPr>
            <p:spPr bwMode="auto">
              <a:xfrm>
                <a:off x="2658" y="375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9" name="Oval 133"/>
              <p:cNvSpPr>
                <a:spLocks noChangeArrowheads="1"/>
              </p:cNvSpPr>
              <p:nvPr/>
            </p:nvSpPr>
            <p:spPr bwMode="auto">
              <a:xfrm>
                <a:off x="2457" y="3651"/>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0" name="Oval 134"/>
              <p:cNvSpPr>
                <a:spLocks noChangeArrowheads="1"/>
              </p:cNvSpPr>
              <p:nvPr/>
            </p:nvSpPr>
            <p:spPr bwMode="auto">
              <a:xfrm>
                <a:off x="2348" y="3694"/>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1" name="Oval 135"/>
              <p:cNvSpPr>
                <a:spLocks noChangeArrowheads="1"/>
              </p:cNvSpPr>
              <p:nvPr/>
            </p:nvSpPr>
            <p:spPr bwMode="auto">
              <a:xfrm>
                <a:off x="2381" y="3805"/>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2" name="Oval 136"/>
              <p:cNvSpPr>
                <a:spLocks noChangeArrowheads="1"/>
              </p:cNvSpPr>
              <p:nvPr/>
            </p:nvSpPr>
            <p:spPr bwMode="auto">
              <a:xfrm>
                <a:off x="2478" y="3864"/>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3" name="Oval 137"/>
              <p:cNvSpPr>
                <a:spLocks noChangeArrowheads="1"/>
              </p:cNvSpPr>
              <p:nvPr/>
            </p:nvSpPr>
            <p:spPr bwMode="auto">
              <a:xfrm>
                <a:off x="2506" y="376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4" name="Oval 138"/>
              <p:cNvSpPr>
                <a:spLocks noChangeArrowheads="1"/>
              </p:cNvSpPr>
              <p:nvPr/>
            </p:nvSpPr>
            <p:spPr bwMode="auto">
              <a:xfrm>
                <a:off x="2556" y="366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5" name="Oval 139"/>
              <p:cNvSpPr>
                <a:spLocks noChangeArrowheads="1"/>
              </p:cNvSpPr>
              <p:nvPr/>
            </p:nvSpPr>
            <p:spPr bwMode="auto">
              <a:xfrm>
                <a:off x="2625" y="359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6" name="Oval 140"/>
              <p:cNvSpPr>
                <a:spLocks noChangeArrowheads="1"/>
              </p:cNvSpPr>
              <p:nvPr/>
            </p:nvSpPr>
            <p:spPr bwMode="auto">
              <a:xfrm>
                <a:off x="2731" y="368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7" name="Oval 141"/>
              <p:cNvSpPr>
                <a:spLocks noChangeArrowheads="1"/>
              </p:cNvSpPr>
              <p:nvPr/>
            </p:nvSpPr>
            <p:spPr bwMode="auto">
              <a:xfrm>
                <a:off x="2726" y="385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8" name="Oval 142"/>
              <p:cNvSpPr>
                <a:spLocks noChangeArrowheads="1"/>
              </p:cNvSpPr>
              <p:nvPr/>
            </p:nvSpPr>
            <p:spPr bwMode="auto">
              <a:xfrm>
                <a:off x="2599" y="3815"/>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9" name="Rectangle 143"/>
              <p:cNvSpPr>
                <a:spLocks noChangeArrowheads="1"/>
              </p:cNvSpPr>
              <p:nvPr/>
            </p:nvSpPr>
            <p:spPr bwMode="auto">
              <a:xfrm>
                <a:off x="1684" y="1440"/>
                <a:ext cx="217" cy="409"/>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0" name="Rectangle 144"/>
              <p:cNvSpPr>
                <a:spLocks noChangeArrowheads="1"/>
              </p:cNvSpPr>
              <p:nvPr/>
            </p:nvSpPr>
            <p:spPr bwMode="auto">
              <a:xfrm>
                <a:off x="1282" y="2320"/>
                <a:ext cx="1234" cy="1582"/>
              </a:xfrm>
              <a:prstGeom prst="rect">
                <a:avLst/>
              </a:prstGeom>
              <a:solidFill>
                <a:srgbClr val="FDB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1" name="Rectangle 145"/>
              <p:cNvSpPr>
                <a:spLocks noChangeArrowheads="1"/>
              </p:cNvSpPr>
              <p:nvPr/>
            </p:nvSpPr>
            <p:spPr bwMode="auto">
              <a:xfrm>
                <a:off x="1282" y="3708"/>
                <a:ext cx="1234" cy="194"/>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2" name="Rectangle 146"/>
              <p:cNvSpPr>
                <a:spLocks noChangeArrowheads="1"/>
              </p:cNvSpPr>
              <p:nvPr/>
            </p:nvSpPr>
            <p:spPr bwMode="auto">
              <a:xfrm>
                <a:off x="1416" y="2559"/>
                <a:ext cx="237"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3" name="Rectangle 147"/>
              <p:cNvSpPr>
                <a:spLocks noChangeArrowheads="1"/>
              </p:cNvSpPr>
              <p:nvPr/>
            </p:nvSpPr>
            <p:spPr bwMode="auto">
              <a:xfrm>
                <a:off x="1781"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4" name="Rectangle 148"/>
              <p:cNvSpPr>
                <a:spLocks noChangeArrowheads="1"/>
              </p:cNvSpPr>
              <p:nvPr/>
            </p:nvSpPr>
            <p:spPr bwMode="auto">
              <a:xfrm>
                <a:off x="2147"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5" name="Rectangle 149"/>
              <p:cNvSpPr>
                <a:spLocks noChangeArrowheads="1"/>
              </p:cNvSpPr>
              <p:nvPr/>
            </p:nvSpPr>
            <p:spPr bwMode="auto">
              <a:xfrm>
                <a:off x="1407"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6" name="Rectangle 150"/>
              <p:cNvSpPr>
                <a:spLocks noChangeArrowheads="1"/>
              </p:cNvSpPr>
              <p:nvPr/>
            </p:nvSpPr>
            <p:spPr bwMode="auto">
              <a:xfrm>
                <a:off x="1771"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7" name="Rectangle 151"/>
              <p:cNvSpPr>
                <a:spLocks noChangeArrowheads="1"/>
              </p:cNvSpPr>
              <p:nvPr/>
            </p:nvSpPr>
            <p:spPr bwMode="auto">
              <a:xfrm>
                <a:off x="2135" y="3252"/>
                <a:ext cx="237"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8" name="Rectangle 152"/>
              <p:cNvSpPr>
                <a:spLocks noChangeArrowheads="1"/>
              </p:cNvSpPr>
              <p:nvPr/>
            </p:nvSpPr>
            <p:spPr bwMode="auto">
              <a:xfrm>
                <a:off x="1282" y="1690"/>
                <a:ext cx="1234" cy="667"/>
              </a:xfrm>
              <a:prstGeom prst="rect">
                <a:avLst/>
              </a:prstGeom>
              <a:solidFill>
                <a:srgbClr val="0426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9" name="Freeform 153"/>
              <p:cNvSpPr/>
              <p:nvPr/>
            </p:nvSpPr>
            <p:spPr bwMode="auto">
              <a:xfrm>
                <a:off x="1360"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0" name="Freeform 154"/>
              <p:cNvSpPr/>
              <p:nvPr/>
            </p:nvSpPr>
            <p:spPr bwMode="auto">
              <a:xfrm>
                <a:off x="1360"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1" name="Freeform 155"/>
              <p:cNvSpPr/>
              <p:nvPr/>
            </p:nvSpPr>
            <p:spPr bwMode="auto">
              <a:xfrm>
                <a:off x="1360"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2" name="Freeform 156"/>
              <p:cNvSpPr/>
              <p:nvPr/>
            </p:nvSpPr>
            <p:spPr bwMode="auto">
              <a:xfrm>
                <a:off x="1360"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3" name="Freeform 157"/>
              <p:cNvSpPr/>
              <p:nvPr/>
            </p:nvSpPr>
            <p:spPr bwMode="auto">
              <a:xfrm>
                <a:off x="1360"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4" name="Freeform 158"/>
              <p:cNvSpPr/>
              <p:nvPr/>
            </p:nvSpPr>
            <p:spPr bwMode="auto">
              <a:xfrm>
                <a:off x="1360"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5" name="Freeform 159"/>
              <p:cNvSpPr/>
              <p:nvPr/>
            </p:nvSpPr>
            <p:spPr bwMode="auto">
              <a:xfrm>
                <a:off x="1447"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6" name="Freeform 160"/>
              <p:cNvSpPr/>
              <p:nvPr/>
            </p:nvSpPr>
            <p:spPr bwMode="auto">
              <a:xfrm>
                <a:off x="1447"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7" name="Freeform 161"/>
              <p:cNvSpPr/>
              <p:nvPr/>
            </p:nvSpPr>
            <p:spPr bwMode="auto">
              <a:xfrm>
                <a:off x="1447"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8" name="Freeform 162"/>
              <p:cNvSpPr/>
              <p:nvPr/>
            </p:nvSpPr>
            <p:spPr bwMode="auto">
              <a:xfrm>
                <a:off x="1447"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9" name="Freeform 163"/>
              <p:cNvSpPr/>
              <p:nvPr/>
            </p:nvSpPr>
            <p:spPr bwMode="auto">
              <a:xfrm>
                <a:off x="1447"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0" name="Freeform 164"/>
              <p:cNvSpPr/>
              <p:nvPr/>
            </p:nvSpPr>
            <p:spPr bwMode="auto">
              <a:xfrm>
                <a:off x="1447"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1" name="Freeform 165"/>
              <p:cNvSpPr/>
              <p:nvPr/>
            </p:nvSpPr>
            <p:spPr bwMode="auto">
              <a:xfrm>
                <a:off x="1537"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2" name="Freeform 166"/>
              <p:cNvSpPr/>
              <p:nvPr/>
            </p:nvSpPr>
            <p:spPr bwMode="auto">
              <a:xfrm>
                <a:off x="1537"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3" name="Freeform 167"/>
              <p:cNvSpPr/>
              <p:nvPr/>
            </p:nvSpPr>
            <p:spPr bwMode="auto">
              <a:xfrm>
                <a:off x="1537"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4" name="Freeform 168"/>
              <p:cNvSpPr/>
              <p:nvPr/>
            </p:nvSpPr>
            <p:spPr bwMode="auto">
              <a:xfrm>
                <a:off x="1537"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5" name="Freeform 169"/>
              <p:cNvSpPr/>
              <p:nvPr/>
            </p:nvSpPr>
            <p:spPr bwMode="auto">
              <a:xfrm>
                <a:off x="1537"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6" name="Freeform 170"/>
              <p:cNvSpPr/>
              <p:nvPr/>
            </p:nvSpPr>
            <p:spPr bwMode="auto">
              <a:xfrm>
                <a:off x="1537"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7" name="Freeform 171"/>
              <p:cNvSpPr/>
              <p:nvPr/>
            </p:nvSpPr>
            <p:spPr bwMode="auto">
              <a:xfrm>
                <a:off x="1624"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8" name="Freeform 172"/>
              <p:cNvSpPr/>
              <p:nvPr/>
            </p:nvSpPr>
            <p:spPr bwMode="auto">
              <a:xfrm>
                <a:off x="1624"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9" name="Freeform 173"/>
              <p:cNvSpPr/>
              <p:nvPr/>
            </p:nvSpPr>
            <p:spPr bwMode="auto">
              <a:xfrm>
                <a:off x="1624"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0" name="Freeform 174"/>
              <p:cNvSpPr/>
              <p:nvPr/>
            </p:nvSpPr>
            <p:spPr bwMode="auto">
              <a:xfrm>
                <a:off x="1624"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1" name="Freeform 175"/>
              <p:cNvSpPr/>
              <p:nvPr/>
            </p:nvSpPr>
            <p:spPr bwMode="auto">
              <a:xfrm>
                <a:off x="1624"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2" name="Freeform 176"/>
              <p:cNvSpPr/>
              <p:nvPr/>
            </p:nvSpPr>
            <p:spPr bwMode="auto">
              <a:xfrm>
                <a:off x="1624"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3" name="Freeform 177"/>
              <p:cNvSpPr/>
              <p:nvPr/>
            </p:nvSpPr>
            <p:spPr bwMode="auto">
              <a:xfrm>
                <a:off x="1712" y="1681"/>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4" name="Freeform 178"/>
              <p:cNvSpPr/>
              <p:nvPr/>
            </p:nvSpPr>
            <p:spPr bwMode="auto">
              <a:xfrm>
                <a:off x="1712" y="180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5" name="Freeform 179"/>
              <p:cNvSpPr/>
              <p:nvPr/>
            </p:nvSpPr>
            <p:spPr bwMode="auto">
              <a:xfrm>
                <a:off x="1712" y="194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6" name="Freeform 180"/>
              <p:cNvSpPr/>
              <p:nvPr/>
            </p:nvSpPr>
            <p:spPr bwMode="auto">
              <a:xfrm>
                <a:off x="1712" y="206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7" name="Freeform 181"/>
              <p:cNvSpPr/>
              <p:nvPr/>
            </p:nvSpPr>
            <p:spPr bwMode="auto">
              <a:xfrm>
                <a:off x="1712" y="220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8" name="Freeform 182"/>
              <p:cNvSpPr/>
              <p:nvPr/>
            </p:nvSpPr>
            <p:spPr bwMode="auto">
              <a:xfrm>
                <a:off x="1712" y="2327"/>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9" name="Freeform 183"/>
              <p:cNvSpPr/>
              <p:nvPr/>
            </p:nvSpPr>
            <p:spPr bwMode="auto">
              <a:xfrm>
                <a:off x="1802" y="1742"/>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0" name="Freeform 184"/>
              <p:cNvSpPr/>
              <p:nvPr/>
            </p:nvSpPr>
            <p:spPr bwMode="auto">
              <a:xfrm>
                <a:off x="1802" y="1868"/>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1" name="Freeform 185"/>
              <p:cNvSpPr/>
              <p:nvPr/>
            </p:nvSpPr>
            <p:spPr bwMode="auto">
              <a:xfrm>
                <a:off x="1802" y="2003"/>
                <a:ext cx="109" cy="87"/>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2" name="Freeform 186"/>
              <p:cNvSpPr/>
              <p:nvPr/>
            </p:nvSpPr>
            <p:spPr bwMode="auto">
              <a:xfrm>
                <a:off x="1802" y="2128"/>
                <a:ext cx="109" cy="88"/>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3" name="Freeform 187"/>
              <p:cNvSpPr/>
              <p:nvPr/>
            </p:nvSpPr>
            <p:spPr bwMode="auto">
              <a:xfrm>
                <a:off x="1802" y="2263"/>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4" name="Freeform 188"/>
              <p:cNvSpPr/>
              <p:nvPr/>
            </p:nvSpPr>
            <p:spPr bwMode="auto">
              <a:xfrm>
                <a:off x="1802" y="2388"/>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5" name="Freeform 189"/>
              <p:cNvSpPr/>
              <p:nvPr/>
            </p:nvSpPr>
            <p:spPr bwMode="auto">
              <a:xfrm>
                <a:off x="1889" y="1681"/>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6" name="Freeform 190"/>
              <p:cNvSpPr/>
              <p:nvPr/>
            </p:nvSpPr>
            <p:spPr bwMode="auto">
              <a:xfrm>
                <a:off x="1889" y="180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7" name="Freeform 191"/>
              <p:cNvSpPr/>
              <p:nvPr/>
            </p:nvSpPr>
            <p:spPr bwMode="auto">
              <a:xfrm>
                <a:off x="1889" y="194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8" name="Freeform 192"/>
              <p:cNvSpPr/>
              <p:nvPr/>
            </p:nvSpPr>
            <p:spPr bwMode="auto">
              <a:xfrm>
                <a:off x="1889" y="206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9" name="Freeform 193"/>
              <p:cNvSpPr/>
              <p:nvPr/>
            </p:nvSpPr>
            <p:spPr bwMode="auto">
              <a:xfrm>
                <a:off x="1889" y="220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0" name="Freeform 194"/>
              <p:cNvSpPr/>
              <p:nvPr/>
            </p:nvSpPr>
            <p:spPr bwMode="auto">
              <a:xfrm>
                <a:off x="1889" y="2327"/>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1" name="Freeform 195"/>
              <p:cNvSpPr/>
              <p:nvPr/>
            </p:nvSpPr>
            <p:spPr bwMode="auto">
              <a:xfrm>
                <a:off x="1977"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2" name="Freeform 196"/>
              <p:cNvSpPr/>
              <p:nvPr/>
            </p:nvSpPr>
            <p:spPr bwMode="auto">
              <a:xfrm>
                <a:off x="1977"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3" name="Freeform 197"/>
              <p:cNvSpPr/>
              <p:nvPr/>
            </p:nvSpPr>
            <p:spPr bwMode="auto">
              <a:xfrm>
                <a:off x="1977"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4" name="Freeform 198"/>
              <p:cNvSpPr/>
              <p:nvPr/>
            </p:nvSpPr>
            <p:spPr bwMode="auto">
              <a:xfrm>
                <a:off x="1977"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5" name="Freeform 199"/>
              <p:cNvSpPr/>
              <p:nvPr/>
            </p:nvSpPr>
            <p:spPr bwMode="auto">
              <a:xfrm>
                <a:off x="1977"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4"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6" name="Freeform 200"/>
              <p:cNvSpPr/>
              <p:nvPr/>
            </p:nvSpPr>
            <p:spPr bwMode="auto">
              <a:xfrm>
                <a:off x="1977"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7" name="Freeform 201"/>
              <p:cNvSpPr/>
              <p:nvPr/>
            </p:nvSpPr>
            <p:spPr bwMode="auto">
              <a:xfrm>
                <a:off x="2067"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8" name="Freeform 202"/>
              <p:cNvSpPr/>
              <p:nvPr/>
            </p:nvSpPr>
            <p:spPr bwMode="auto">
              <a:xfrm>
                <a:off x="2067"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9" name="Freeform 203"/>
              <p:cNvSpPr/>
              <p:nvPr/>
            </p:nvSpPr>
            <p:spPr bwMode="auto">
              <a:xfrm>
                <a:off x="2067"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0" name="Freeform 204"/>
              <p:cNvSpPr/>
              <p:nvPr/>
            </p:nvSpPr>
            <p:spPr bwMode="auto">
              <a:xfrm>
                <a:off x="2067"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206"/>
            <p:cNvSpPr/>
            <p:nvPr/>
          </p:nvSpPr>
          <p:spPr bwMode="auto">
            <a:xfrm>
              <a:off x="2067"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Freeform 207"/>
            <p:cNvSpPr/>
            <p:nvPr/>
          </p:nvSpPr>
          <p:spPr bwMode="auto">
            <a:xfrm>
              <a:off x="2067"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208"/>
            <p:cNvSpPr/>
            <p:nvPr/>
          </p:nvSpPr>
          <p:spPr bwMode="auto">
            <a:xfrm>
              <a:off x="2154"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209"/>
            <p:cNvSpPr/>
            <p:nvPr/>
          </p:nvSpPr>
          <p:spPr bwMode="auto">
            <a:xfrm>
              <a:off x="2154"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210"/>
            <p:cNvSpPr/>
            <p:nvPr/>
          </p:nvSpPr>
          <p:spPr bwMode="auto">
            <a:xfrm>
              <a:off x="2154"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211"/>
            <p:cNvSpPr/>
            <p:nvPr/>
          </p:nvSpPr>
          <p:spPr bwMode="auto">
            <a:xfrm>
              <a:off x="2154"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212"/>
            <p:cNvSpPr/>
            <p:nvPr/>
          </p:nvSpPr>
          <p:spPr bwMode="auto">
            <a:xfrm>
              <a:off x="2154"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213"/>
            <p:cNvSpPr/>
            <p:nvPr/>
          </p:nvSpPr>
          <p:spPr bwMode="auto">
            <a:xfrm>
              <a:off x="2154"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214"/>
            <p:cNvSpPr/>
            <p:nvPr/>
          </p:nvSpPr>
          <p:spPr bwMode="auto">
            <a:xfrm>
              <a:off x="2244"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215"/>
            <p:cNvSpPr/>
            <p:nvPr/>
          </p:nvSpPr>
          <p:spPr bwMode="auto">
            <a:xfrm>
              <a:off x="2244"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Freeform 216"/>
            <p:cNvSpPr/>
            <p:nvPr/>
          </p:nvSpPr>
          <p:spPr bwMode="auto">
            <a:xfrm>
              <a:off x="2244"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217"/>
            <p:cNvSpPr/>
            <p:nvPr/>
          </p:nvSpPr>
          <p:spPr bwMode="auto">
            <a:xfrm>
              <a:off x="2244"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218"/>
            <p:cNvSpPr/>
            <p:nvPr/>
          </p:nvSpPr>
          <p:spPr bwMode="auto">
            <a:xfrm>
              <a:off x="2244"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219"/>
            <p:cNvSpPr/>
            <p:nvPr/>
          </p:nvSpPr>
          <p:spPr bwMode="auto">
            <a:xfrm>
              <a:off x="2244"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220"/>
            <p:cNvSpPr/>
            <p:nvPr/>
          </p:nvSpPr>
          <p:spPr bwMode="auto">
            <a:xfrm>
              <a:off x="2331"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221"/>
            <p:cNvSpPr/>
            <p:nvPr/>
          </p:nvSpPr>
          <p:spPr bwMode="auto">
            <a:xfrm>
              <a:off x="2331"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222"/>
            <p:cNvSpPr/>
            <p:nvPr/>
          </p:nvSpPr>
          <p:spPr bwMode="auto">
            <a:xfrm>
              <a:off x="2331"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Freeform 223"/>
            <p:cNvSpPr/>
            <p:nvPr/>
          </p:nvSpPr>
          <p:spPr bwMode="auto">
            <a:xfrm>
              <a:off x="2331"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 name="Freeform 224"/>
            <p:cNvSpPr/>
            <p:nvPr/>
          </p:nvSpPr>
          <p:spPr bwMode="auto">
            <a:xfrm>
              <a:off x="2331"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225"/>
            <p:cNvSpPr/>
            <p:nvPr/>
          </p:nvSpPr>
          <p:spPr bwMode="auto">
            <a:xfrm>
              <a:off x="2331"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Rectangle 226"/>
            <p:cNvSpPr>
              <a:spLocks noChangeArrowheads="1"/>
            </p:cNvSpPr>
            <p:nvPr/>
          </p:nvSpPr>
          <p:spPr bwMode="auto">
            <a:xfrm>
              <a:off x="1282"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4" name="Rectangle 227"/>
            <p:cNvSpPr>
              <a:spLocks noChangeArrowheads="1"/>
            </p:cNvSpPr>
            <p:nvPr/>
          </p:nvSpPr>
          <p:spPr bwMode="auto">
            <a:xfrm>
              <a:off x="2417"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5" name="Rectangle 228"/>
            <p:cNvSpPr>
              <a:spLocks noChangeArrowheads="1"/>
            </p:cNvSpPr>
            <p:nvPr/>
          </p:nvSpPr>
          <p:spPr bwMode="auto">
            <a:xfrm>
              <a:off x="1241" y="2357"/>
              <a:ext cx="1306" cy="74"/>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6" name="Freeform 229"/>
            <p:cNvSpPr/>
            <p:nvPr/>
          </p:nvSpPr>
          <p:spPr bwMode="auto">
            <a:xfrm>
              <a:off x="1267" y="3096"/>
              <a:ext cx="74"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230"/>
            <p:cNvSpPr/>
            <p:nvPr/>
          </p:nvSpPr>
          <p:spPr bwMode="auto">
            <a:xfrm>
              <a:off x="1341"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231"/>
            <p:cNvSpPr/>
            <p:nvPr/>
          </p:nvSpPr>
          <p:spPr bwMode="auto">
            <a:xfrm>
              <a:off x="1416"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232"/>
            <p:cNvSpPr/>
            <p:nvPr/>
          </p:nvSpPr>
          <p:spPr bwMode="auto">
            <a:xfrm>
              <a:off x="1490"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233"/>
            <p:cNvSpPr/>
            <p:nvPr/>
          </p:nvSpPr>
          <p:spPr bwMode="auto">
            <a:xfrm>
              <a:off x="1565"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 name="Freeform 234"/>
            <p:cNvSpPr/>
            <p:nvPr/>
          </p:nvSpPr>
          <p:spPr bwMode="auto">
            <a:xfrm>
              <a:off x="163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 name="Freeform 235"/>
            <p:cNvSpPr/>
            <p:nvPr/>
          </p:nvSpPr>
          <p:spPr bwMode="auto">
            <a:xfrm>
              <a:off x="171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Freeform 236"/>
            <p:cNvSpPr/>
            <p:nvPr/>
          </p:nvSpPr>
          <p:spPr bwMode="auto">
            <a:xfrm>
              <a:off x="1788"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Freeform 237"/>
            <p:cNvSpPr/>
            <p:nvPr/>
          </p:nvSpPr>
          <p:spPr bwMode="auto">
            <a:xfrm>
              <a:off x="1861"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238"/>
            <p:cNvSpPr/>
            <p:nvPr/>
          </p:nvSpPr>
          <p:spPr bwMode="auto">
            <a:xfrm>
              <a:off x="1937"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239"/>
            <p:cNvSpPr/>
            <p:nvPr/>
          </p:nvSpPr>
          <p:spPr bwMode="auto">
            <a:xfrm>
              <a:off x="2010"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240"/>
            <p:cNvSpPr/>
            <p:nvPr/>
          </p:nvSpPr>
          <p:spPr bwMode="auto">
            <a:xfrm>
              <a:off x="2083"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241"/>
            <p:cNvSpPr/>
            <p:nvPr/>
          </p:nvSpPr>
          <p:spPr bwMode="auto">
            <a:xfrm>
              <a:off x="215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242"/>
            <p:cNvSpPr/>
            <p:nvPr/>
          </p:nvSpPr>
          <p:spPr bwMode="auto">
            <a:xfrm>
              <a:off x="223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Freeform 243"/>
            <p:cNvSpPr/>
            <p:nvPr/>
          </p:nvSpPr>
          <p:spPr bwMode="auto">
            <a:xfrm>
              <a:off x="2308"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1" name="Freeform 244"/>
            <p:cNvSpPr/>
            <p:nvPr/>
          </p:nvSpPr>
          <p:spPr bwMode="auto">
            <a:xfrm>
              <a:off x="2381"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245"/>
            <p:cNvSpPr/>
            <p:nvPr/>
          </p:nvSpPr>
          <p:spPr bwMode="auto">
            <a:xfrm>
              <a:off x="2454"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Rectangle 246"/>
            <p:cNvSpPr>
              <a:spLocks noChangeArrowheads="1"/>
            </p:cNvSpPr>
            <p:nvPr/>
          </p:nvSpPr>
          <p:spPr bwMode="auto">
            <a:xfrm>
              <a:off x="1267" y="3055"/>
              <a:ext cx="1263" cy="41"/>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4" name="Oval 247"/>
            <p:cNvSpPr>
              <a:spLocks noChangeArrowheads="1"/>
            </p:cNvSpPr>
            <p:nvPr/>
          </p:nvSpPr>
          <p:spPr bwMode="auto">
            <a:xfrm>
              <a:off x="4062" y="-746"/>
              <a:ext cx="1052" cy="1053"/>
            </a:xfrm>
            <a:prstGeom prst="ellipse">
              <a:avLst/>
            </a:pr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248"/>
            <p:cNvSpPr>
              <a:spLocks noEditPoints="1"/>
            </p:cNvSpPr>
            <p:nvPr/>
          </p:nvSpPr>
          <p:spPr bwMode="auto">
            <a:xfrm>
              <a:off x="1861" y="79"/>
              <a:ext cx="1490" cy="1015"/>
            </a:xfrm>
            <a:custGeom>
              <a:avLst/>
              <a:gdLst>
                <a:gd name="T0" fmla="*/ 558 w 630"/>
                <a:gd name="T1" fmla="*/ 141 h 429"/>
                <a:gd name="T2" fmla="*/ 559 w 630"/>
                <a:gd name="T3" fmla="*/ 122 h 429"/>
                <a:gd name="T4" fmla="*/ 437 w 630"/>
                <a:gd name="T5" fmla="*/ 0 h 429"/>
                <a:gd name="T6" fmla="*/ 316 w 630"/>
                <a:gd name="T7" fmla="*/ 100 h 429"/>
                <a:gd name="T8" fmla="*/ 302 w 630"/>
                <a:gd name="T9" fmla="*/ 99 h 429"/>
                <a:gd name="T10" fmla="*/ 223 w 630"/>
                <a:gd name="T11" fmla="*/ 156 h 429"/>
                <a:gd name="T12" fmla="*/ 144 w 630"/>
                <a:gd name="T13" fmla="*/ 99 h 429"/>
                <a:gd name="T14" fmla="*/ 61 w 630"/>
                <a:gd name="T15" fmla="*/ 182 h 429"/>
                <a:gd name="T16" fmla="*/ 65 w 630"/>
                <a:gd name="T17" fmla="*/ 208 h 429"/>
                <a:gd name="T18" fmla="*/ 0 w 630"/>
                <a:gd name="T19" fmla="*/ 289 h 429"/>
                <a:gd name="T20" fmla="*/ 83 w 630"/>
                <a:gd name="T21" fmla="*/ 372 h 429"/>
                <a:gd name="T22" fmla="*/ 129 w 630"/>
                <a:gd name="T23" fmla="*/ 358 h 429"/>
                <a:gd name="T24" fmla="*/ 241 w 630"/>
                <a:gd name="T25" fmla="*/ 429 h 429"/>
                <a:gd name="T26" fmla="*/ 348 w 630"/>
                <a:gd name="T27" fmla="*/ 365 h 429"/>
                <a:gd name="T28" fmla="*/ 424 w 630"/>
                <a:gd name="T29" fmla="*/ 403 h 429"/>
                <a:gd name="T30" fmla="*/ 520 w 630"/>
                <a:gd name="T31" fmla="*/ 307 h 429"/>
                <a:gd name="T32" fmla="*/ 520 w 630"/>
                <a:gd name="T33" fmla="*/ 302 h 429"/>
                <a:gd name="T34" fmla="*/ 547 w 630"/>
                <a:gd name="T35" fmla="*/ 307 h 429"/>
                <a:gd name="T36" fmla="*/ 630 w 630"/>
                <a:gd name="T37" fmla="*/ 224 h 429"/>
                <a:gd name="T38" fmla="*/ 558 w 630"/>
                <a:gd name="T39" fmla="*/ 141 h 429"/>
                <a:gd name="T40" fmla="*/ 372 w 630"/>
                <a:gd name="T41" fmla="*/ 226 h 429"/>
                <a:gd name="T42" fmla="*/ 372 w 630"/>
                <a:gd name="T43" fmla="*/ 227 h 429"/>
                <a:gd name="T44" fmla="*/ 372 w 630"/>
                <a:gd name="T45" fmla="*/ 227 h 429"/>
                <a:gd name="T46" fmla="*/ 372 w 630"/>
                <a:gd name="T47" fmla="*/ 22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0" h="429">
                  <a:moveTo>
                    <a:pt x="558" y="141"/>
                  </a:moveTo>
                  <a:cubicBezTo>
                    <a:pt x="559" y="135"/>
                    <a:pt x="559" y="129"/>
                    <a:pt x="559" y="122"/>
                  </a:cubicBezTo>
                  <a:cubicBezTo>
                    <a:pt x="559" y="55"/>
                    <a:pt x="504" y="0"/>
                    <a:pt x="437" y="0"/>
                  </a:cubicBezTo>
                  <a:cubicBezTo>
                    <a:pt x="376" y="0"/>
                    <a:pt x="327" y="43"/>
                    <a:pt x="316" y="100"/>
                  </a:cubicBezTo>
                  <a:cubicBezTo>
                    <a:pt x="311" y="99"/>
                    <a:pt x="307" y="99"/>
                    <a:pt x="302" y="99"/>
                  </a:cubicBezTo>
                  <a:cubicBezTo>
                    <a:pt x="265" y="99"/>
                    <a:pt x="234" y="123"/>
                    <a:pt x="223" y="156"/>
                  </a:cubicBezTo>
                  <a:cubicBezTo>
                    <a:pt x="212" y="123"/>
                    <a:pt x="181" y="99"/>
                    <a:pt x="144" y="99"/>
                  </a:cubicBezTo>
                  <a:cubicBezTo>
                    <a:pt x="98" y="99"/>
                    <a:pt x="61" y="136"/>
                    <a:pt x="61" y="182"/>
                  </a:cubicBezTo>
                  <a:cubicBezTo>
                    <a:pt x="61" y="191"/>
                    <a:pt x="62" y="199"/>
                    <a:pt x="65" y="208"/>
                  </a:cubicBezTo>
                  <a:cubicBezTo>
                    <a:pt x="28" y="216"/>
                    <a:pt x="0" y="249"/>
                    <a:pt x="0" y="289"/>
                  </a:cubicBezTo>
                  <a:cubicBezTo>
                    <a:pt x="0" y="334"/>
                    <a:pt x="38" y="372"/>
                    <a:pt x="83" y="372"/>
                  </a:cubicBezTo>
                  <a:cubicBezTo>
                    <a:pt x="100" y="372"/>
                    <a:pt x="116" y="367"/>
                    <a:pt x="129" y="358"/>
                  </a:cubicBezTo>
                  <a:cubicBezTo>
                    <a:pt x="149" y="400"/>
                    <a:pt x="191" y="429"/>
                    <a:pt x="241" y="429"/>
                  </a:cubicBezTo>
                  <a:cubicBezTo>
                    <a:pt x="287" y="429"/>
                    <a:pt x="328" y="403"/>
                    <a:pt x="348" y="365"/>
                  </a:cubicBezTo>
                  <a:cubicBezTo>
                    <a:pt x="366" y="388"/>
                    <a:pt x="393" y="403"/>
                    <a:pt x="424" y="403"/>
                  </a:cubicBezTo>
                  <a:cubicBezTo>
                    <a:pt x="477" y="403"/>
                    <a:pt x="520" y="360"/>
                    <a:pt x="520" y="307"/>
                  </a:cubicBezTo>
                  <a:cubicBezTo>
                    <a:pt x="520" y="305"/>
                    <a:pt x="520" y="304"/>
                    <a:pt x="520" y="302"/>
                  </a:cubicBezTo>
                  <a:cubicBezTo>
                    <a:pt x="528" y="305"/>
                    <a:pt x="537" y="307"/>
                    <a:pt x="547" y="307"/>
                  </a:cubicBezTo>
                  <a:cubicBezTo>
                    <a:pt x="593" y="307"/>
                    <a:pt x="630" y="270"/>
                    <a:pt x="630" y="224"/>
                  </a:cubicBezTo>
                  <a:cubicBezTo>
                    <a:pt x="630" y="182"/>
                    <a:pt x="598" y="147"/>
                    <a:pt x="558" y="141"/>
                  </a:cubicBezTo>
                  <a:close/>
                  <a:moveTo>
                    <a:pt x="372" y="226"/>
                  </a:moveTo>
                  <a:cubicBezTo>
                    <a:pt x="372" y="226"/>
                    <a:pt x="372" y="227"/>
                    <a:pt x="372" y="227"/>
                  </a:cubicBezTo>
                  <a:cubicBezTo>
                    <a:pt x="372" y="227"/>
                    <a:pt x="372" y="227"/>
                    <a:pt x="372" y="227"/>
                  </a:cubicBezTo>
                  <a:cubicBezTo>
                    <a:pt x="372" y="227"/>
                    <a:pt x="372" y="227"/>
                    <a:pt x="372" y="22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249"/>
            <p:cNvSpPr>
              <a:spLocks noEditPoints="1"/>
            </p:cNvSpPr>
            <p:nvPr/>
          </p:nvSpPr>
          <p:spPr bwMode="auto">
            <a:xfrm>
              <a:off x="4048" y="-294"/>
              <a:ext cx="1755" cy="1199"/>
            </a:xfrm>
            <a:custGeom>
              <a:avLst/>
              <a:gdLst>
                <a:gd name="T0" fmla="*/ 657 w 742"/>
                <a:gd name="T1" fmla="*/ 167 h 507"/>
                <a:gd name="T2" fmla="*/ 659 w 742"/>
                <a:gd name="T3" fmla="*/ 145 h 507"/>
                <a:gd name="T4" fmla="*/ 515 w 742"/>
                <a:gd name="T5" fmla="*/ 0 h 507"/>
                <a:gd name="T6" fmla="*/ 373 w 742"/>
                <a:gd name="T7" fmla="*/ 119 h 507"/>
                <a:gd name="T8" fmla="*/ 356 w 742"/>
                <a:gd name="T9" fmla="*/ 117 h 507"/>
                <a:gd name="T10" fmla="*/ 263 w 742"/>
                <a:gd name="T11" fmla="*/ 185 h 507"/>
                <a:gd name="T12" fmla="*/ 169 w 742"/>
                <a:gd name="T13" fmla="*/ 117 h 507"/>
                <a:gd name="T14" fmla="*/ 71 w 742"/>
                <a:gd name="T15" fmla="*/ 215 h 507"/>
                <a:gd name="T16" fmla="*/ 76 w 742"/>
                <a:gd name="T17" fmla="*/ 245 h 507"/>
                <a:gd name="T18" fmla="*/ 0 w 742"/>
                <a:gd name="T19" fmla="*/ 341 h 507"/>
                <a:gd name="T20" fmla="*/ 98 w 742"/>
                <a:gd name="T21" fmla="*/ 439 h 507"/>
                <a:gd name="T22" fmla="*/ 152 w 742"/>
                <a:gd name="T23" fmla="*/ 423 h 507"/>
                <a:gd name="T24" fmla="*/ 284 w 742"/>
                <a:gd name="T25" fmla="*/ 507 h 507"/>
                <a:gd name="T26" fmla="*/ 411 w 742"/>
                <a:gd name="T27" fmla="*/ 431 h 507"/>
                <a:gd name="T28" fmla="*/ 500 w 742"/>
                <a:gd name="T29" fmla="*/ 475 h 507"/>
                <a:gd name="T30" fmla="*/ 613 w 742"/>
                <a:gd name="T31" fmla="*/ 362 h 507"/>
                <a:gd name="T32" fmla="*/ 613 w 742"/>
                <a:gd name="T33" fmla="*/ 357 h 507"/>
                <a:gd name="T34" fmla="*/ 645 w 742"/>
                <a:gd name="T35" fmla="*/ 362 h 507"/>
                <a:gd name="T36" fmla="*/ 742 w 742"/>
                <a:gd name="T37" fmla="*/ 265 h 507"/>
                <a:gd name="T38" fmla="*/ 657 w 742"/>
                <a:gd name="T39" fmla="*/ 167 h 507"/>
                <a:gd name="T40" fmla="*/ 438 w 742"/>
                <a:gd name="T41" fmla="*/ 268 h 507"/>
                <a:gd name="T42" fmla="*/ 439 w 742"/>
                <a:gd name="T43" fmla="*/ 268 h 507"/>
                <a:gd name="T44" fmla="*/ 438 w 742"/>
                <a:gd name="T45" fmla="*/ 268 h 507"/>
                <a:gd name="T46" fmla="*/ 438 w 742"/>
                <a:gd name="T47" fmla="*/ 2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2" h="507">
                  <a:moveTo>
                    <a:pt x="657" y="167"/>
                  </a:moveTo>
                  <a:cubicBezTo>
                    <a:pt x="658" y="160"/>
                    <a:pt x="659" y="153"/>
                    <a:pt x="659" y="145"/>
                  </a:cubicBezTo>
                  <a:cubicBezTo>
                    <a:pt x="659" y="65"/>
                    <a:pt x="594" y="0"/>
                    <a:pt x="515" y="0"/>
                  </a:cubicBezTo>
                  <a:cubicBezTo>
                    <a:pt x="444" y="0"/>
                    <a:pt x="385" y="51"/>
                    <a:pt x="373" y="119"/>
                  </a:cubicBezTo>
                  <a:cubicBezTo>
                    <a:pt x="367" y="118"/>
                    <a:pt x="362" y="117"/>
                    <a:pt x="356" y="117"/>
                  </a:cubicBezTo>
                  <a:cubicBezTo>
                    <a:pt x="312" y="117"/>
                    <a:pt x="275" y="146"/>
                    <a:pt x="263" y="185"/>
                  </a:cubicBezTo>
                  <a:cubicBezTo>
                    <a:pt x="250" y="146"/>
                    <a:pt x="213" y="117"/>
                    <a:pt x="169" y="117"/>
                  </a:cubicBezTo>
                  <a:cubicBezTo>
                    <a:pt x="115" y="117"/>
                    <a:pt x="71" y="161"/>
                    <a:pt x="71" y="215"/>
                  </a:cubicBezTo>
                  <a:cubicBezTo>
                    <a:pt x="71" y="226"/>
                    <a:pt x="73" y="236"/>
                    <a:pt x="76" y="245"/>
                  </a:cubicBezTo>
                  <a:cubicBezTo>
                    <a:pt x="33" y="255"/>
                    <a:pt x="0" y="294"/>
                    <a:pt x="0" y="341"/>
                  </a:cubicBezTo>
                  <a:cubicBezTo>
                    <a:pt x="0" y="395"/>
                    <a:pt x="44" y="439"/>
                    <a:pt x="98" y="439"/>
                  </a:cubicBezTo>
                  <a:cubicBezTo>
                    <a:pt x="118" y="439"/>
                    <a:pt x="137" y="433"/>
                    <a:pt x="152" y="423"/>
                  </a:cubicBezTo>
                  <a:cubicBezTo>
                    <a:pt x="175" y="472"/>
                    <a:pt x="225" y="507"/>
                    <a:pt x="284" y="507"/>
                  </a:cubicBezTo>
                  <a:cubicBezTo>
                    <a:pt x="339" y="507"/>
                    <a:pt x="386" y="476"/>
                    <a:pt x="411" y="431"/>
                  </a:cubicBezTo>
                  <a:cubicBezTo>
                    <a:pt x="431" y="458"/>
                    <a:pt x="464" y="475"/>
                    <a:pt x="500" y="475"/>
                  </a:cubicBezTo>
                  <a:cubicBezTo>
                    <a:pt x="563" y="475"/>
                    <a:pt x="613" y="425"/>
                    <a:pt x="613" y="362"/>
                  </a:cubicBezTo>
                  <a:cubicBezTo>
                    <a:pt x="613" y="361"/>
                    <a:pt x="613" y="359"/>
                    <a:pt x="613" y="357"/>
                  </a:cubicBezTo>
                  <a:cubicBezTo>
                    <a:pt x="623" y="361"/>
                    <a:pt x="633" y="362"/>
                    <a:pt x="645" y="362"/>
                  </a:cubicBezTo>
                  <a:cubicBezTo>
                    <a:pt x="699" y="362"/>
                    <a:pt x="742" y="319"/>
                    <a:pt x="742" y="265"/>
                  </a:cubicBezTo>
                  <a:cubicBezTo>
                    <a:pt x="742" y="215"/>
                    <a:pt x="705" y="174"/>
                    <a:pt x="657" y="167"/>
                  </a:cubicBezTo>
                  <a:close/>
                  <a:moveTo>
                    <a:pt x="438" y="268"/>
                  </a:moveTo>
                  <a:cubicBezTo>
                    <a:pt x="439" y="268"/>
                    <a:pt x="439" y="268"/>
                    <a:pt x="439" y="268"/>
                  </a:cubicBezTo>
                  <a:cubicBezTo>
                    <a:pt x="439" y="268"/>
                    <a:pt x="438" y="268"/>
                    <a:pt x="438" y="268"/>
                  </a:cubicBezTo>
                  <a:cubicBezTo>
                    <a:pt x="438" y="268"/>
                    <a:pt x="438" y="268"/>
                    <a:pt x="438" y="26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Rectangle 250"/>
            <p:cNvSpPr>
              <a:spLocks noChangeArrowheads="1"/>
            </p:cNvSpPr>
            <p:nvPr/>
          </p:nvSpPr>
          <p:spPr bwMode="auto">
            <a:xfrm>
              <a:off x="1364" y="3654"/>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8" name="Rectangle 251"/>
            <p:cNvSpPr>
              <a:spLocks noChangeArrowheads="1"/>
            </p:cNvSpPr>
            <p:nvPr/>
          </p:nvSpPr>
          <p:spPr bwMode="auto">
            <a:xfrm>
              <a:off x="1357" y="3651"/>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9" name="Rectangle 252"/>
            <p:cNvSpPr>
              <a:spLocks noChangeArrowheads="1"/>
            </p:cNvSpPr>
            <p:nvPr/>
          </p:nvSpPr>
          <p:spPr bwMode="auto">
            <a:xfrm>
              <a:off x="2026" y="3656"/>
              <a:ext cx="26"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0" name="Rectangle 253"/>
            <p:cNvSpPr>
              <a:spLocks noChangeArrowheads="1"/>
            </p:cNvSpPr>
            <p:nvPr/>
          </p:nvSpPr>
          <p:spPr bwMode="auto">
            <a:xfrm>
              <a:off x="2017" y="3654"/>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1" name="Rectangle 254"/>
            <p:cNvSpPr>
              <a:spLocks noChangeArrowheads="1"/>
            </p:cNvSpPr>
            <p:nvPr/>
          </p:nvSpPr>
          <p:spPr bwMode="auto">
            <a:xfrm>
              <a:off x="2686" y="3656"/>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2" name="Rectangle 255"/>
            <p:cNvSpPr>
              <a:spLocks noChangeArrowheads="1"/>
            </p:cNvSpPr>
            <p:nvPr/>
          </p:nvSpPr>
          <p:spPr bwMode="auto">
            <a:xfrm>
              <a:off x="2679" y="3654"/>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3" name="Rectangle 256"/>
            <p:cNvSpPr>
              <a:spLocks noChangeArrowheads="1"/>
            </p:cNvSpPr>
            <p:nvPr/>
          </p:nvSpPr>
          <p:spPr bwMode="auto">
            <a:xfrm>
              <a:off x="3346" y="3659"/>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4" name="Rectangle 257"/>
            <p:cNvSpPr>
              <a:spLocks noChangeArrowheads="1"/>
            </p:cNvSpPr>
            <p:nvPr/>
          </p:nvSpPr>
          <p:spPr bwMode="auto">
            <a:xfrm>
              <a:off x="3339" y="3656"/>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5" name="Rectangle 258"/>
            <p:cNvSpPr>
              <a:spLocks noChangeArrowheads="1"/>
            </p:cNvSpPr>
            <p:nvPr/>
          </p:nvSpPr>
          <p:spPr bwMode="auto">
            <a:xfrm>
              <a:off x="4008" y="3659"/>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6" name="Rectangle 259"/>
            <p:cNvSpPr>
              <a:spLocks noChangeArrowheads="1"/>
            </p:cNvSpPr>
            <p:nvPr/>
          </p:nvSpPr>
          <p:spPr bwMode="auto">
            <a:xfrm>
              <a:off x="3998" y="3656"/>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7" name="Rectangle 260"/>
            <p:cNvSpPr>
              <a:spLocks noChangeArrowheads="1"/>
            </p:cNvSpPr>
            <p:nvPr/>
          </p:nvSpPr>
          <p:spPr bwMode="auto">
            <a:xfrm>
              <a:off x="4668" y="3661"/>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8" name="Rectangle 261"/>
            <p:cNvSpPr>
              <a:spLocks noChangeArrowheads="1"/>
            </p:cNvSpPr>
            <p:nvPr/>
          </p:nvSpPr>
          <p:spPr bwMode="auto">
            <a:xfrm>
              <a:off x="4660" y="3659"/>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9" name="Rectangle 262"/>
            <p:cNvSpPr>
              <a:spLocks noChangeArrowheads="1"/>
            </p:cNvSpPr>
            <p:nvPr/>
          </p:nvSpPr>
          <p:spPr bwMode="auto">
            <a:xfrm>
              <a:off x="5327" y="3661"/>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0" name="Rectangle 263"/>
            <p:cNvSpPr>
              <a:spLocks noChangeArrowheads="1"/>
            </p:cNvSpPr>
            <p:nvPr/>
          </p:nvSpPr>
          <p:spPr bwMode="auto">
            <a:xfrm>
              <a:off x="5320" y="3659"/>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1" name="Rectangle 264"/>
            <p:cNvSpPr>
              <a:spLocks noChangeArrowheads="1"/>
            </p:cNvSpPr>
            <p:nvPr/>
          </p:nvSpPr>
          <p:spPr bwMode="auto">
            <a:xfrm>
              <a:off x="5989" y="3661"/>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2" name="Rectangle 265"/>
            <p:cNvSpPr>
              <a:spLocks noChangeArrowheads="1"/>
            </p:cNvSpPr>
            <p:nvPr/>
          </p:nvSpPr>
          <p:spPr bwMode="auto">
            <a:xfrm>
              <a:off x="5980" y="3661"/>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3" name="Rectangle 266"/>
            <p:cNvSpPr>
              <a:spLocks noChangeArrowheads="1"/>
            </p:cNvSpPr>
            <p:nvPr/>
          </p:nvSpPr>
          <p:spPr bwMode="auto">
            <a:xfrm>
              <a:off x="6649" y="3663"/>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4" name="Rectangle 267"/>
            <p:cNvSpPr>
              <a:spLocks noChangeArrowheads="1"/>
            </p:cNvSpPr>
            <p:nvPr/>
          </p:nvSpPr>
          <p:spPr bwMode="auto">
            <a:xfrm>
              <a:off x="6642" y="3661"/>
              <a:ext cx="42"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5" name="Freeform 268"/>
            <p:cNvSpPr/>
            <p:nvPr/>
          </p:nvSpPr>
          <p:spPr bwMode="auto">
            <a:xfrm>
              <a:off x="655" y="3900"/>
              <a:ext cx="6448" cy="177"/>
            </a:xfrm>
            <a:custGeom>
              <a:avLst/>
              <a:gdLst>
                <a:gd name="T0" fmla="*/ 6245 w 6448"/>
                <a:gd name="T1" fmla="*/ 177 h 177"/>
                <a:gd name="T2" fmla="*/ 161 w 6448"/>
                <a:gd name="T3" fmla="*/ 177 h 177"/>
                <a:gd name="T4" fmla="*/ 0 w 6448"/>
                <a:gd name="T5" fmla="*/ 0 h 177"/>
                <a:gd name="T6" fmla="*/ 6448 w 6448"/>
                <a:gd name="T7" fmla="*/ 0 h 177"/>
                <a:gd name="T8" fmla="*/ 6245 w 6448"/>
                <a:gd name="T9" fmla="*/ 177 h 177"/>
              </a:gdLst>
              <a:ahLst/>
              <a:cxnLst>
                <a:cxn ang="0">
                  <a:pos x="T0" y="T1"/>
                </a:cxn>
                <a:cxn ang="0">
                  <a:pos x="T2" y="T3"/>
                </a:cxn>
                <a:cxn ang="0">
                  <a:pos x="T4" y="T5"/>
                </a:cxn>
                <a:cxn ang="0">
                  <a:pos x="T6" y="T7"/>
                </a:cxn>
                <a:cxn ang="0">
                  <a:pos x="T8" y="T9"/>
                </a:cxn>
              </a:cxnLst>
              <a:rect l="0" t="0" r="r" b="b"/>
              <a:pathLst>
                <a:path w="6448" h="177">
                  <a:moveTo>
                    <a:pt x="6245" y="177"/>
                  </a:moveTo>
                  <a:lnTo>
                    <a:pt x="161" y="177"/>
                  </a:lnTo>
                  <a:lnTo>
                    <a:pt x="0" y="0"/>
                  </a:lnTo>
                  <a:lnTo>
                    <a:pt x="6448" y="0"/>
                  </a:lnTo>
                  <a:lnTo>
                    <a:pt x="6245" y="177"/>
                  </a:lnTo>
                  <a:close/>
                </a:path>
              </a:pathLst>
            </a:custGeom>
            <a:solidFill>
              <a:srgbClr val="4176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269"/>
            <p:cNvSpPr/>
            <p:nvPr/>
          </p:nvSpPr>
          <p:spPr bwMode="auto">
            <a:xfrm>
              <a:off x="2918" y="2719"/>
              <a:ext cx="210" cy="1181"/>
            </a:xfrm>
            <a:custGeom>
              <a:avLst/>
              <a:gdLst>
                <a:gd name="T0" fmla="*/ 88 w 89"/>
                <a:gd name="T1" fmla="*/ 39 h 499"/>
                <a:gd name="T2" fmla="*/ 44 w 89"/>
                <a:gd name="T3" fmla="*/ 0 h 499"/>
                <a:gd name="T4" fmla="*/ 0 w 89"/>
                <a:gd name="T5" fmla="*/ 44 h 499"/>
                <a:gd name="T6" fmla="*/ 73 w 89"/>
                <a:gd name="T7" fmla="*/ 44 h 499"/>
                <a:gd name="T8" fmla="*/ 73 w 89"/>
                <a:gd name="T9" fmla="*/ 499 h 499"/>
                <a:gd name="T10" fmla="*/ 89 w 89"/>
                <a:gd name="T11" fmla="*/ 499 h 499"/>
                <a:gd name="T12" fmla="*/ 89 w 89"/>
                <a:gd name="T13" fmla="*/ 39 h 499"/>
                <a:gd name="T14" fmla="*/ 88 w 89"/>
                <a:gd name="T15" fmla="*/ 39 h 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9" y="499"/>
                    <a:pt x="89" y="499"/>
                    <a:pt x="89" y="499"/>
                  </a:cubicBezTo>
                  <a:cubicBezTo>
                    <a:pt x="89" y="39"/>
                    <a:pt x="89" y="39"/>
                    <a:pt x="89" y="39"/>
                  </a:cubicBezTo>
                  <a:lnTo>
                    <a:pt x="88" y="39"/>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270"/>
            <p:cNvSpPr/>
            <p:nvPr/>
          </p:nvSpPr>
          <p:spPr bwMode="auto">
            <a:xfrm>
              <a:off x="6521" y="2719"/>
              <a:ext cx="208" cy="1181"/>
            </a:xfrm>
            <a:custGeom>
              <a:avLst/>
              <a:gdLst>
                <a:gd name="T0" fmla="*/ 88 w 88"/>
                <a:gd name="T1" fmla="*/ 39 h 499"/>
                <a:gd name="T2" fmla="*/ 44 w 88"/>
                <a:gd name="T3" fmla="*/ 0 h 499"/>
                <a:gd name="T4" fmla="*/ 0 w 88"/>
                <a:gd name="T5" fmla="*/ 44 h 499"/>
                <a:gd name="T6" fmla="*/ 73 w 88"/>
                <a:gd name="T7" fmla="*/ 44 h 499"/>
                <a:gd name="T8" fmla="*/ 73 w 88"/>
                <a:gd name="T9" fmla="*/ 499 h 499"/>
                <a:gd name="T10" fmla="*/ 88 w 88"/>
                <a:gd name="T11" fmla="*/ 499 h 499"/>
                <a:gd name="T12" fmla="*/ 88 w 88"/>
                <a:gd name="T13" fmla="*/ 39 h 499"/>
              </a:gdLst>
              <a:ahLst/>
              <a:cxnLst>
                <a:cxn ang="0">
                  <a:pos x="T0" y="T1"/>
                </a:cxn>
                <a:cxn ang="0">
                  <a:pos x="T2" y="T3"/>
                </a:cxn>
                <a:cxn ang="0">
                  <a:pos x="T4" y="T5"/>
                </a:cxn>
                <a:cxn ang="0">
                  <a:pos x="T6" y="T7"/>
                </a:cxn>
                <a:cxn ang="0">
                  <a:pos x="T8" y="T9"/>
                </a:cxn>
                <a:cxn ang="0">
                  <a:pos x="T10" y="T11"/>
                </a:cxn>
                <a:cxn ang="0">
                  <a:pos x="T12" y="T13"/>
                </a:cxn>
              </a:cxnLst>
              <a:rect l="0" t="0" r="r" b="b"/>
              <a:pathLst>
                <a:path w="88"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8" y="499"/>
                    <a:pt x="88" y="499"/>
                    <a:pt x="88" y="499"/>
                  </a:cubicBezTo>
                  <a:cubicBezTo>
                    <a:pt x="88" y="39"/>
                    <a:pt x="88" y="39"/>
                    <a:pt x="88" y="39"/>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271"/>
            <p:cNvSpPr/>
            <p:nvPr/>
          </p:nvSpPr>
          <p:spPr bwMode="auto">
            <a:xfrm>
              <a:off x="4708" y="2719"/>
              <a:ext cx="208" cy="1183"/>
            </a:xfrm>
            <a:custGeom>
              <a:avLst/>
              <a:gdLst>
                <a:gd name="T0" fmla="*/ 88 w 88"/>
                <a:gd name="T1" fmla="*/ 40 h 500"/>
                <a:gd name="T2" fmla="*/ 44 w 88"/>
                <a:gd name="T3" fmla="*/ 0 h 500"/>
                <a:gd name="T4" fmla="*/ 0 w 88"/>
                <a:gd name="T5" fmla="*/ 44 h 500"/>
                <a:gd name="T6" fmla="*/ 72 w 88"/>
                <a:gd name="T7" fmla="*/ 44 h 500"/>
                <a:gd name="T8" fmla="*/ 72 w 88"/>
                <a:gd name="T9" fmla="*/ 500 h 500"/>
                <a:gd name="T10" fmla="*/ 88 w 88"/>
                <a:gd name="T11" fmla="*/ 500 h 500"/>
                <a:gd name="T12" fmla="*/ 88 w 88"/>
                <a:gd name="T13" fmla="*/ 40 h 500"/>
              </a:gdLst>
              <a:ahLst/>
              <a:cxnLst>
                <a:cxn ang="0">
                  <a:pos x="T0" y="T1"/>
                </a:cxn>
                <a:cxn ang="0">
                  <a:pos x="T2" y="T3"/>
                </a:cxn>
                <a:cxn ang="0">
                  <a:pos x="T4" y="T5"/>
                </a:cxn>
                <a:cxn ang="0">
                  <a:pos x="T6" y="T7"/>
                </a:cxn>
                <a:cxn ang="0">
                  <a:pos x="T8" y="T9"/>
                </a:cxn>
                <a:cxn ang="0">
                  <a:pos x="T10" y="T11"/>
                </a:cxn>
                <a:cxn ang="0">
                  <a:pos x="T12" y="T13"/>
                </a:cxn>
              </a:cxnLst>
              <a:rect l="0" t="0" r="r" b="b"/>
              <a:pathLst>
                <a:path w="88" h="500">
                  <a:moveTo>
                    <a:pt x="88" y="40"/>
                  </a:moveTo>
                  <a:cubicBezTo>
                    <a:pt x="85" y="18"/>
                    <a:pt x="67" y="0"/>
                    <a:pt x="44" y="0"/>
                  </a:cubicBezTo>
                  <a:cubicBezTo>
                    <a:pt x="19" y="0"/>
                    <a:pt x="0" y="20"/>
                    <a:pt x="0" y="44"/>
                  </a:cubicBezTo>
                  <a:cubicBezTo>
                    <a:pt x="20" y="44"/>
                    <a:pt x="51" y="44"/>
                    <a:pt x="72" y="44"/>
                  </a:cubicBezTo>
                  <a:cubicBezTo>
                    <a:pt x="72" y="500"/>
                    <a:pt x="72" y="500"/>
                    <a:pt x="72" y="500"/>
                  </a:cubicBezTo>
                  <a:cubicBezTo>
                    <a:pt x="88" y="500"/>
                    <a:pt x="88" y="500"/>
                    <a:pt x="88" y="500"/>
                  </a:cubicBezTo>
                  <a:cubicBezTo>
                    <a:pt x="88" y="40"/>
                    <a:pt x="88" y="40"/>
                    <a:pt x="88" y="40"/>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272"/>
            <p:cNvSpPr/>
            <p:nvPr/>
          </p:nvSpPr>
          <p:spPr bwMode="auto">
            <a:xfrm>
              <a:off x="1130" y="2719"/>
              <a:ext cx="211" cy="1183"/>
            </a:xfrm>
            <a:custGeom>
              <a:avLst/>
              <a:gdLst>
                <a:gd name="T0" fmla="*/ 88 w 89"/>
                <a:gd name="T1" fmla="*/ 40 h 500"/>
                <a:gd name="T2" fmla="*/ 44 w 89"/>
                <a:gd name="T3" fmla="*/ 0 h 500"/>
                <a:gd name="T4" fmla="*/ 0 w 89"/>
                <a:gd name="T5" fmla="*/ 45 h 500"/>
                <a:gd name="T6" fmla="*/ 73 w 89"/>
                <a:gd name="T7" fmla="*/ 45 h 500"/>
                <a:gd name="T8" fmla="*/ 73 w 89"/>
                <a:gd name="T9" fmla="*/ 500 h 500"/>
                <a:gd name="T10" fmla="*/ 89 w 89"/>
                <a:gd name="T11" fmla="*/ 500 h 500"/>
                <a:gd name="T12" fmla="*/ 89 w 89"/>
                <a:gd name="T13" fmla="*/ 40 h 500"/>
                <a:gd name="T14" fmla="*/ 88 w 89"/>
                <a:gd name="T15" fmla="*/ 40 h 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500">
                  <a:moveTo>
                    <a:pt x="88" y="40"/>
                  </a:moveTo>
                  <a:cubicBezTo>
                    <a:pt x="86" y="18"/>
                    <a:pt x="67" y="0"/>
                    <a:pt x="44" y="0"/>
                  </a:cubicBezTo>
                  <a:cubicBezTo>
                    <a:pt x="20" y="0"/>
                    <a:pt x="0" y="20"/>
                    <a:pt x="0" y="45"/>
                  </a:cubicBezTo>
                  <a:cubicBezTo>
                    <a:pt x="21" y="45"/>
                    <a:pt x="52" y="45"/>
                    <a:pt x="73" y="45"/>
                  </a:cubicBezTo>
                  <a:cubicBezTo>
                    <a:pt x="73" y="500"/>
                    <a:pt x="73" y="500"/>
                    <a:pt x="73" y="500"/>
                  </a:cubicBezTo>
                  <a:cubicBezTo>
                    <a:pt x="89" y="500"/>
                    <a:pt x="89" y="500"/>
                    <a:pt x="89" y="500"/>
                  </a:cubicBezTo>
                  <a:cubicBezTo>
                    <a:pt x="89" y="40"/>
                    <a:pt x="89" y="40"/>
                    <a:pt x="89" y="40"/>
                  </a:cubicBezTo>
                  <a:lnTo>
                    <a:pt x="88" y="40"/>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273"/>
            <p:cNvSpPr>
              <a:spLocks noEditPoints="1"/>
            </p:cNvSpPr>
            <p:nvPr/>
          </p:nvSpPr>
          <p:spPr bwMode="auto">
            <a:xfrm>
              <a:off x="1471" y="3590"/>
              <a:ext cx="257" cy="312"/>
            </a:xfrm>
            <a:custGeom>
              <a:avLst/>
              <a:gdLst>
                <a:gd name="T0" fmla="*/ 69 w 109"/>
                <a:gd name="T1" fmla="*/ 47 h 132"/>
                <a:gd name="T2" fmla="*/ 85 w 109"/>
                <a:gd name="T3" fmla="*/ 9 h 132"/>
                <a:gd name="T4" fmla="*/ 89 w 109"/>
                <a:gd name="T5" fmla="*/ 6 h 132"/>
                <a:gd name="T6" fmla="*/ 89 w 109"/>
                <a:gd name="T7" fmla="*/ 8 h 132"/>
                <a:gd name="T8" fmla="*/ 89 w 109"/>
                <a:gd name="T9" fmla="*/ 0 h 132"/>
                <a:gd name="T10" fmla="*/ 78 w 109"/>
                <a:gd name="T11" fmla="*/ 8 h 132"/>
                <a:gd name="T12" fmla="*/ 63 w 109"/>
                <a:gd name="T13" fmla="*/ 45 h 132"/>
                <a:gd name="T14" fmla="*/ 30 w 109"/>
                <a:gd name="T15" fmla="*/ 41 h 132"/>
                <a:gd name="T16" fmla="*/ 26 w 109"/>
                <a:gd name="T17" fmla="*/ 48 h 132"/>
                <a:gd name="T18" fmla="*/ 60 w 109"/>
                <a:gd name="T19" fmla="*/ 51 h 132"/>
                <a:gd name="T20" fmla="*/ 59 w 109"/>
                <a:gd name="T21" fmla="*/ 54 h 132"/>
                <a:gd name="T22" fmla="*/ 41 w 109"/>
                <a:gd name="T23" fmla="*/ 51 h 132"/>
                <a:gd name="T24" fmla="*/ 0 w 109"/>
                <a:gd name="T25" fmla="*/ 92 h 132"/>
                <a:gd name="T26" fmla="*/ 41 w 109"/>
                <a:gd name="T27" fmla="*/ 132 h 132"/>
                <a:gd name="T28" fmla="*/ 82 w 109"/>
                <a:gd name="T29" fmla="*/ 92 h 132"/>
                <a:gd name="T30" fmla="*/ 65 w 109"/>
                <a:gd name="T31" fmla="*/ 58 h 132"/>
                <a:gd name="T32" fmla="*/ 67 w 109"/>
                <a:gd name="T33" fmla="*/ 54 h 132"/>
                <a:gd name="T34" fmla="*/ 75 w 109"/>
                <a:gd name="T35" fmla="*/ 60 h 132"/>
                <a:gd name="T36" fmla="*/ 87 w 109"/>
                <a:gd name="T37" fmla="*/ 92 h 132"/>
                <a:gd name="T38" fmla="*/ 93 w 109"/>
                <a:gd name="T39" fmla="*/ 92 h 132"/>
                <a:gd name="T40" fmla="*/ 89 w 109"/>
                <a:gd name="T41" fmla="*/ 70 h 132"/>
                <a:gd name="T42" fmla="*/ 107 w 109"/>
                <a:gd name="T43" fmla="*/ 89 h 132"/>
                <a:gd name="T44" fmla="*/ 109 w 109"/>
                <a:gd name="T45" fmla="*/ 96 h 132"/>
                <a:gd name="T46" fmla="*/ 109 w 109"/>
                <a:gd name="T47" fmla="*/ 82 h 132"/>
                <a:gd name="T48" fmla="*/ 69 w 109"/>
                <a:gd name="T49" fmla="*/ 47 h 132"/>
                <a:gd name="T50" fmla="*/ 75 w 109"/>
                <a:gd name="T51" fmla="*/ 92 h 132"/>
                <a:gd name="T52" fmla="*/ 41 w 109"/>
                <a:gd name="T53" fmla="*/ 125 h 132"/>
                <a:gd name="T54" fmla="*/ 8 w 109"/>
                <a:gd name="T55" fmla="*/ 92 h 132"/>
                <a:gd name="T56" fmla="*/ 41 w 109"/>
                <a:gd name="T57" fmla="*/ 58 h 132"/>
                <a:gd name="T58" fmla="*/ 55 w 109"/>
                <a:gd name="T59" fmla="*/ 61 h 132"/>
                <a:gd name="T60" fmla="*/ 38 w 109"/>
                <a:gd name="T61" fmla="*/ 89 h 132"/>
                <a:gd name="T62" fmla="*/ 44 w 109"/>
                <a:gd name="T63" fmla="*/ 94 h 132"/>
                <a:gd name="T64" fmla="*/ 62 w 109"/>
                <a:gd name="T65" fmla="*/ 65 h 132"/>
                <a:gd name="T66" fmla="*/ 75 w 109"/>
                <a:gd name="T67"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132">
                  <a:moveTo>
                    <a:pt x="69" y="47"/>
                  </a:moveTo>
                  <a:cubicBezTo>
                    <a:pt x="70" y="45"/>
                    <a:pt x="78" y="25"/>
                    <a:pt x="85" y="9"/>
                  </a:cubicBezTo>
                  <a:cubicBezTo>
                    <a:pt x="86" y="6"/>
                    <a:pt x="87" y="6"/>
                    <a:pt x="89" y="6"/>
                  </a:cubicBezTo>
                  <a:cubicBezTo>
                    <a:pt x="89" y="8"/>
                    <a:pt x="89" y="8"/>
                    <a:pt x="89" y="8"/>
                  </a:cubicBezTo>
                  <a:cubicBezTo>
                    <a:pt x="89" y="0"/>
                    <a:pt x="89" y="0"/>
                    <a:pt x="89" y="0"/>
                  </a:cubicBezTo>
                  <a:cubicBezTo>
                    <a:pt x="81" y="0"/>
                    <a:pt x="78" y="8"/>
                    <a:pt x="78" y="8"/>
                  </a:cubicBezTo>
                  <a:cubicBezTo>
                    <a:pt x="73" y="19"/>
                    <a:pt x="69" y="31"/>
                    <a:pt x="63" y="45"/>
                  </a:cubicBezTo>
                  <a:cubicBezTo>
                    <a:pt x="47" y="38"/>
                    <a:pt x="32" y="41"/>
                    <a:pt x="30" y="41"/>
                  </a:cubicBezTo>
                  <a:cubicBezTo>
                    <a:pt x="22" y="42"/>
                    <a:pt x="20" y="48"/>
                    <a:pt x="26" y="48"/>
                  </a:cubicBezTo>
                  <a:cubicBezTo>
                    <a:pt x="50" y="45"/>
                    <a:pt x="60" y="51"/>
                    <a:pt x="60" y="51"/>
                  </a:cubicBezTo>
                  <a:cubicBezTo>
                    <a:pt x="60" y="51"/>
                    <a:pt x="59" y="53"/>
                    <a:pt x="59" y="54"/>
                  </a:cubicBezTo>
                  <a:cubicBezTo>
                    <a:pt x="53" y="52"/>
                    <a:pt x="48" y="51"/>
                    <a:pt x="41" y="51"/>
                  </a:cubicBezTo>
                  <a:cubicBezTo>
                    <a:pt x="19" y="51"/>
                    <a:pt x="0" y="69"/>
                    <a:pt x="0" y="92"/>
                  </a:cubicBezTo>
                  <a:cubicBezTo>
                    <a:pt x="0" y="114"/>
                    <a:pt x="19" y="132"/>
                    <a:pt x="41" y="132"/>
                  </a:cubicBezTo>
                  <a:cubicBezTo>
                    <a:pt x="64" y="132"/>
                    <a:pt x="82" y="114"/>
                    <a:pt x="82" y="92"/>
                  </a:cubicBezTo>
                  <a:cubicBezTo>
                    <a:pt x="82" y="78"/>
                    <a:pt x="76" y="66"/>
                    <a:pt x="65" y="58"/>
                  </a:cubicBezTo>
                  <a:cubicBezTo>
                    <a:pt x="66" y="57"/>
                    <a:pt x="66" y="56"/>
                    <a:pt x="67" y="54"/>
                  </a:cubicBezTo>
                  <a:cubicBezTo>
                    <a:pt x="70" y="56"/>
                    <a:pt x="75" y="60"/>
                    <a:pt x="75" y="60"/>
                  </a:cubicBezTo>
                  <a:cubicBezTo>
                    <a:pt x="75" y="60"/>
                    <a:pt x="89" y="72"/>
                    <a:pt x="87" y="92"/>
                  </a:cubicBezTo>
                  <a:cubicBezTo>
                    <a:pt x="86" y="96"/>
                    <a:pt x="91" y="98"/>
                    <a:pt x="93" y="92"/>
                  </a:cubicBezTo>
                  <a:cubicBezTo>
                    <a:pt x="94" y="86"/>
                    <a:pt x="93" y="75"/>
                    <a:pt x="89" y="70"/>
                  </a:cubicBezTo>
                  <a:cubicBezTo>
                    <a:pt x="89" y="70"/>
                    <a:pt x="101" y="78"/>
                    <a:pt x="107" y="89"/>
                  </a:cubicBezTo>
                  <a:cubicBezTo>
                    <a:pt x="107" y="92"/>
                    <a:pt x="107" y="94"/>
                    <a:pt x="109" y="96"/>
                  </a:cubicBezTo>
                  <a:cubicBezTo>
                    <a:pt x="109" y="82"/>
                    <a:pt x="109" y="82"/>
                    <a:pt x="109" y="82"/>
                  </a:cubicBezTo>
                  <a:cubicBezTo>
                    <a:pt x="105" y="77"/>
                    <a:pt x="94" y="63"/>
                    <a:pt x="69" y="47"/>
                  </a:cubicBezTo>
                  <a:close/>
                  <a:moveTo>
                    <a:pt x="75" y="92"/>
                  </a:moveTo>
                  <a:cubicBezTo>
                    <a:pt x="75" y="110"/>
                    <a:pt x="60" y="125"/>
                    <a:pt x="41" y="125"/>
                  </a:cubicBezTo>
                  <a:cubicBezTo>
                    <a:pt x="23" y="125"/>
                    <a:pt x="8" y="110"/>
                    <a:pt x="8" y="92"/>
                  </a:cubicBezTo>
                  <a:cubicBezTo>
                    <a:pt x="8" y="73"/>
                    <a:pt x="23" y="58"/>
                    <a:pt x="41" y="58"/>
                  </a:cubicBezTo>
                  <a:cubicBezTo>
                    <a:pt x="46" y="58"/>
                    <a:pt x="51" y="59"/>
                    <a:pt x="55" y="61"/>
                  </a:cubicBezTo>
                  <a:cubicBezTo>
                    <a:pt x="47" y="77"/>
                    <a:pt x="38" y="89"/>
                    <a:pt x="38" y="89"/>
                  </a:cubicBezTo>
                  <a:cubicBezTo>
                    <a:pt x="44" y="94"/>
                    <a:pt x="44" y="94"/>
                    <a:pt x="44" y="94"/>
                  </a:cubicBezTo>
                  <a:cubicBezTo>
                    <a:pt x="45" y="93"/>
                    <a:pt x="53" y="81"/>
                    <a:pt x="62" y="65"/>
                  </a:cubicBezTo>
                  <a:cubicBezTo>
                    <a:pt x="70" y="71"/>
                    <a:pt x="75" y="81"/>
                    <a:pt x="75" y="92"/>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1" name="Freeform 274"/>
            <p:cNvSpPr/>
            <p:nvPr/>
          </p:nvSpPr>
          <p:spPr bwMode="auto">
            <a:xfrm>
              <a:off x="1717" y="3741"/>
              <a:ext cx="11" cy="10"/>
            </a:xfrm>
            <a:custGeom>
              <a:avLst/>
              <a:gdLst>
                <a:gd name="T0" fmla="*/ 2 w 5"/>
                <a:gd name="T1" fmla="*/ 0 h 4"/>
                <a:gd name="T2" fmla="*/ 2 w 5"/>
                <a:gd name="T3" fmla="*/ 4 h 4"/>
                <a:gd name="T4" fmla="*/ 5 w 5"/>
                <a:gd name="T5" fmla="*/ 4 h 4"/>
                <a:gd name="T6" fmla="*/ 5 w 5"/>
                <a:gd name="T7" fmla="*/ 0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cubicBezTo>
                    <a:pt x="0" y="1"/>
                    <a:pt x="1" y="4"/>
                    <a:pt x="2" y="4"/>
                  </a:cubicBezTo>
                  <a:cubicBezTo>
                    <a:pt x="3" y="4"/>
                    <a:pt x="4" y="4"/>
                    <a:pt x="5" y="4"/>
                  </a:cubicBezTo>
                  <a:cubicBezTo>
                    <a:pt x="5" y="0"/>
                    <a:pt x="5" y="0"/>
                    <a:pt x="5" y="0"/>
                  </a:cubicBezTo>
                  <a:cubicBezTo>
                    <a:pt x="3" y="0"/>
                    <a:pt x="2" y="0"/>
                    <a:pt x="2"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275"/>
            <p:cNvSpPr>
              <a:spLocks noEditPoints="1"/>
            </p:cNvSpPr>
            <p:nvPr/>
          </p:nvSpPr>
          <p:spPr bwMode="auto">
            <a:xfrm>
              <a:off x="1728" y="3630"/>
              <a:ext cx="253" cy="272"/>
            </a:xfrm>
            <a:custGeom>
              <a:avLst/>
              <a:gdLst>
                <a:gd name="T0" fmla="*/ 103 w 107"/>
                <a:gd name="T1" fmla="*/ 75 h 115"/>
                <a:gd name="T2" fmla="*/ 62 w 107"/>
                <a:gd name="T3" fmla="*/ 34 h 115"/>
                <a:gd name="T4" fmla="*/ 58 w 107"/>
                <a:gd name="T5" fmla="*/ 34 h 115"/>
                <a:gd name="T6" fmla="*/ 46 w 107"/>
                <a:gd name="T7" fmla="*/ 34 h 115"/>
                <a:gd name="T8" fmla="*/ 52 w 107"/>
                <a:gd name="T9" fmla="*/ 32 h 115"/>
                <a:gd name="T10" fmla="*/ 97 w 107"/>
                <a:gd name="T11" fmla="*/ 45 h 115"/>
                <a:gd name="T12" fmla="*/ 100 w 107"/>
                <a:gd name="T13" fmla="*/ 38 h 115"/>
                <a:gd name="T14" fmla="*/ 49 w 107"/>
                <a:gd name="T15" fmla="*/ 24 h 115"/>
                <a:gd name="T16" fmla="*/ 35 w 107"/>
                <a:gd name="T17" fmla="*/ 34 h 115"/>
                <a:gd name="T18" fmla="*/ 34 w 107"/>
                <a:gd name="T19" fmla="*/ 34 h 115"/>
                <a:gd name="T20" fmla="*/ 49 w 107"/>
                <a:gd name="T21" fmla="*/ 7 h 115"/>
                <a:gd name="T22" fmla="*/ 62 w 107"/>
                <a:gd name="T23" fmla="*/ 7 h 115"/>
                <a:gd name="T24" fmla="*/ 62 w 107"/>
                <a:gd name="T25" fmla="*/ 0 h 115"/>
                <a:gd name="T26" fmla="*/ 38 w 107"/>
                <a:gd name="T27" fmla="*/ 0 h 115"/>
                <a:gd name="T28" fmla="*/ 38 w 107"/>
                <a:gd name="T29" fmla="*/ 7 h 115"/>
                <a:gd name="T30" fmla="*/ 40 w 107"/>
                <a:gd name="T31" fmla="*/ 7 h 115"/>
                <a:gd name="T32" fmla="*/ 8 w 107"/>
                <a:gd name="T33" fmla="*/ 64 h 115"/>
                <a:gd name="T34" fmla="*/ 7 w 107"/>
                <a:gd name="T35" fmla="*/ 64 h 115"/>
                <a:gd name="T36" fmla="*/ 7 w 107"/>
                <a:gd name="T37" fmla="*/ 64 h 115"/>
                <a:gd name="T38" fmla="*/ 5 w 107"/>
                <a:gd name="T39" fmla="*/ 51 h 115"/>
                <a:gd name="T40" fmla="*/ 7 w 107"/>
                <a:gd name="T41" fmla="*/ 51 h 115"/>
                <a:gd name="T42" fmla="*/ 7 w 107"/>
                <a:gd name="T43" fmla="*/ 47 h 115"/>
                <a:gd name="T44" fmla="*/ 0 w 107"/>
                <a:gd name="T45" fmla="*/ 47 h 115"/>
                <a:gd name="T46" fmla="*/ 0 w 107"/>
                <a:gd name="T47" fmla="*/ 51 h 115"/>
                <a:gd name="T48" fmla="*/ 1 w 107"/>
                <a:gd name="T49" fmla="*/ 51 h 115"/>
                <a:gd name="T50" fmla="*/ 3 w 107"/>
                <a:gd name="T51" fmla="*/ 64 h 115"/>
                <a:gd name="T52" fmla="*/ 1 w 107"/>
                <a:gd name="T53" fmla="*/ 67 h 115"/>
                <a:gd name="T54" fmla="*/ 0 w 107"/>
                <a:gd name="T55" fmla="*/ 65 h 115"/>
                <a:gd name="T56" fmla="*/ 0 w 107"/>
                <a:gd name="T57" fmla="*/ 79 h 115"/>
                <a:gd name="T58" fmla="*/ 7 w 107"/>
                <a:gd name="T59" fmla="*/ 83 h 115"/>
                <a:gd name="T60" fmla="*/ 16 w 107"/>
                <a:gd name="T61" fmla="*/ 78 h 115"/>
                <a:gd name="T62" fmla="*/ 21 w 107"/>
                <a:gd name="T63" fmla="*/ 78 h 115"/>
                <a:gd name="T64" fmla="*/ 62 w 107"/>
                <a:gd name="T65" fmla="*/ 115 h 115"/>
                <a:gd name="T66" fmla="*/ 103 w 107"/>
                <a:gd name="T67" fmla="*/ 75 h 115"/>
                <a:gd name="T68" fmla="*/ 21 w 107"/>
                <a:gd name="T69" fmla="*/ 71 h 115"/>
                <a:gd name="T70" fmla="*/ 17 w 107"/>
                <a:gd name="T71" fmla="*/ 71 h 115"/>
                <a:gd name="T72" fmla="*/ 15 w 107"/>
                <a:gd name="T73" fmla="*/ 67 h 115"/>
                <a:gd name="T74" fmla="*/ 30 w 107"/>
                <a:gd name="T75" fmla="*/ 41 h 115"/>
                <a:gd name="T76" fmla="*/ 38 w 107"/>
                <a:gd name="T77" fmla="*/ 41 h 115"/>
                <a:gd name="T78" fmla="*/ 21 w 107"/>
                <a:gd name="T79" fmla="*/ 71 h 115"/>
                <a:gd name="T80" fmla="*/ 58 w 107"/>
                <a:gd name="T81" fmla="*/ 41 h 115"/>
                <a:gd name="T82" fmla="*/ 58 w 107"/>
                <a:gd name="T83" fmla="*/ 41 h 115"/>
                <a:gd name="T84" fmla="*/ 58 w 107"/>
                <a:gd name="T85" fmla="*/ 71 h 115"/>
                <a:gd name="T86" fmla="*/ 29 w 107"/>
                <a:gd name="T87" fmla="*/ 71 h 115"/>
                <a:gd name="T88" fmla="*/ 58 w 107"/>
                <a:gd name="T89" fmla="*/ 41 h 115"/>
                <a:gd name="T90" fmla="*/ 62 w 107"/>
                <a:gd name="T91" fmla="*/ 108 h 115"/>
                <a:gd name="T92" fmla="*/ 29 w 107"/>
                <a:gd name="T93" fmla="*/ 78 h 115"/>
                <a:gd name="T94" fmla="*/ 66 w 107"/>
                <a:gd name="T95" fmla="*/ 78 h 115"/>
                <a:gd name="T96" fmla="*/ 66 w 107"/>
                <a:gd name="T97" fmla="*/ 41 h 115"/>
                <a:gd name="T98" fmla="*/ 96 w 107"/>
                <a:gd name="T99" fmla="*/ 75 h 115"/>
                <a:gd name="T100" fmla="*/ 62 w 107"/>
                <a:gd name="T101"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15">
                  <a:moveTo>
                    <a:pt x="103" y="75"/>
                  </a:moveTo>
                  <a:cubicBezTo>
                    <a:pt x="103" y="52"/>
                    <a:pt x="85" y="34"/>
                    <a:pt x="62" y="34"/>
                  </a:cubicBezTo>
                  <a:cubicBezTo>
                    <a:pt x="61" y="34"/>
                    <a:pt x="59" y="34"/>
                    <a:pt x="58" y="34"/>
                  </a:cubicBezTo>
                  <a:cubicBezTo>
                    <a:pt x="46" y="34"/>
                    <a:pt x="46" y="34"/>
                    <a:pt x="46" y="34"/>
                  </a:cubicBezTo>
                  <a:cubicBezTo>
                    <a:pt x="48" y="33"/>
                    <a:pt x="50" y="32"/>
                    <a:pt x="52" y="32"/>
                  </a:cubicBezTo>
                  <a:cubicBezTo>
                    <a:pt x="59" y="29"/>
                    <a:pt x="78" y="28"/>
                    <a:pt x="97" y="45"/>
                  </a:cubicBezTo>
                  <a:cubicBezTo>
                    <a:pt x="102" y="50"/>
                    <a:pt x="107" y="44"/>
                    <a:pt x="100" y="38"/>
                  </a:cubicBezTo>
                  <a:cubicBezTo>
                    <a:pt x="84" y="23"/>
                    <a:pt x="63" y="20"/>
                    <a:pt x="49" y="24"/>
                  </a:cubicBezTo>
                  <a:cubicBezTo>
                    <a:pt x="41" y="27"/>
                    <a:pt x="37" y="31"/>
                    <a:pt x="35" y="34"/>
                  </a:cubicBezTo>
                  <a:cubicBezTo>
                    <a:pt x="34" y="34"/>
                    <a:pt x="34" y="34"/>
                    <a:pt x="34" y="34"/>
                  </a:cubicBezTo>
                  <a:cubicBezTo>
                    <a:pt x="49" y="7"/>
                    <a:pt x="49" y="7"/>
                    <a:pt x="49" y="7"/>
                  </a:cubicBezTo>
                  <a:cubicBezTo>
                    <a:pt x="49" y="7"/>
                    <a:pt x="60" y="7"/>
                    <a:pt x="62" y="7"/>
                  </a:cubicBezTo>
                  <a:cubicBezTo>
                    <a:pt x="68" y="4"/>
                    <a:pt x="65" y="0"/>
                    <a:pt x="62" y="0"/>
                  </a:cubicBezTo>
                  <a:cubicBezTo>
                    <a:pt x="61" y="0"/>
                    <a:pt x="39" y="0"/>
                    <a:pt x="38" y="0"/>
                  </a:cubicBezTo>
                  <a:cubicBezTo>
                    <a:pt x="31" y="1"/>
                    <a:pt x="35" y="7"/>
                    <a:pt x="38" y="7"/>
                  </a:cubicBezTo>
                  <a:cubicBezTo>
                    <a:pt x="39" y="7"/>
                    <a:pt x="40" y="7"/>
                    <a:pt x="40" y="7"/>
                  </a:cubicBezTo>
                  <a:cubicBezTo>
                    <a:pt x="8" y="64"/>
                    <a:pt x="8" y="64"/>
                    <a:pt x="8" y="64"/>
                  </a:cubicBezTo>
                  <a:cubicBezTo>
                    <a:pt x="8" y="64"/>
                    <a:pt x="8" y="64"/>
                    <a:pt x="7" y="64"/>
                  </a:cubicBezTo>
                  <a:cubicBezTo>
                    <a:pt x="7" y="64"/>
                    <a:pt x="7" y="64"/>
                    <a:pt x="7" y="64"/>
                  </a:cubicBezTo>
                  <a:cubicBezTo>
                    <a:pt x="5" y="51"/>
                    <a:pt x="5" y="51"/>
                    <a:pt x="5" y="51"/>
                  </a:cubicBezTo>
                  <a:cubicBezTo>
                    <a:pt x="5" y="51"/>
                    <a:pt x="7" y="51"/>
                    <a:pt x="7" y="51"/>
                  </a:cubicBezTo>
                  <a:cubicBezTo>
                    <a:pt x="9" y="49"/>
                    <a:pt x="8" y="47"/>
                    <a:pt x="7" y="47"/>
                  </a:cubicBezTo>
                  <a:cubicBezTo>
                    <a:pt x="7" y="47"/>
                    <a:pt x="3" y="47"/>
                    <a:pt x="0" y="47"/>
                  </a:cubicBezTo>
                  <a:cubicBezTo>
                    <a:pt x="0" y="51"/>
                    <a:pt x="0" y="51"/>
                    <a:pt x="0" y="51"/>
                  </a:cubicBezTo>
                  <a:cubicBezTo>
                    <a:pt x="0" y="51"/>
                    <a:pt x="1" y="51"/>
                    <a:pt x="1" y="51"/>
                  </a:cubicBezTo>
                  <a:cubicBezTo>
                    <a:pt x="3" y="64"/>
                    <a:pt x="3" y="64"/>
                    <a:pt x="3" y="64"/>
                  </a:cubicBezTo>
                  <a:cubicBezTo>
                    <a:pt x="2" y="65"/>
                    <a:pt x="1" y="66"/>
                    <a:pt x="1" y="67"/>
                  </a:cubicBezTo>
                  <a:cubicBezTo>
                    <a:pt x="1" y="67"/>
                    <a:pt x="0" y="66"/>
                    <a:pt x="0" y="65"/>
                  </a:cubicBezTo>
                  <a:cubicBezTo>
                    <a:pt x="0" y="79"/>
                    <a:pt x="0" y="79"/>
                    <a:pt x="0" y="79"/>
                  </a:cubicBezTo>
                  <a:cubicBezTo>
                    <a:pt x="1" y="81"/>
                    <a:pt x="4" y="83"/>
                    <a:pt x="7" y="83"/>
                  </a:cubicBezTo>
                  <a:cubicBezTo>
                    <a:pt x="11" y="83"/>
                    <a:pt x="14" y="81"/>
                    <a:pt x="16" y="78"/>
                  </a:cubicBezTo>
                  <a:cubicBezTo>
                    <a:pt x="21" y="78"/>
                    <a:pt x="21" y="78"/>
                    <a:pt x="21" y="78"/>
                  </a:cubicBezTo>
                  <a:cubicBezTo>
                    <a:pt x="23" y="99"/>
                    <a:pt x="41" y="115"/>
                    <a:pt x="62" y="115"/>
                  </a:cubicBezTo>
                  <a:cubicBezTo>
                    <a:pt x="85" y="115"/>
                    <a:pt x="103" y="97"/>
                    <a:pt x="103" y="75"/>
                  </a:cubicBezTo>
                  <a:close/>
                  <a:moveTo>
                    <a:pt x="21" y="71"/>
                  </a:moveTo>
                  <a:cubicBezTo>
                    <a:pt x="17" y="71"/>
                    <a:pt x="17" y="71"/>
                    <a:pt x="17" y="71"/>
                  </a:cubicBezTo>
                  <a:cubicBezTo>
                    <a:pt x="16" y="69"/>
                    <a:pt x="16" y="68"/>
                    <a:pt x="15" y="67"/>
                  </a:cubicBezTo>
                  <a:cubicBezTo>
                    <a:pt x="30" y="41"/>
                    <a:pt x="30" y="41"/>
                    <a:pt x="30" y="41"/>
                  </a:cubicBezTo>
                  <a:cubicBezTo>
                    <a:pt x="38" y="41"/>
                    <a:pt x="38" y="41"/>
                    <a:pt x="38" y="41"/>
                  </a:cubicBezTo>
                  <a:cubicBezTo>
                    <a:pt x="29" y="48"/>
                    <a:pt x="23" y="59"/>
                    <a:pt x="21" y="71"/>
                  </a:cubicBezTo>
                  <a:close/>
                  <a:moveTo>
                    <a:pt x="58" y="41"/>
                  </a:moveTo>
                  <a:cubicBezTo>
                    <a:pt x="58" y="41"/>
                    <a:pt x="58" y="41"/>
                    <a:pt x="58" y="41"/>
                  </a:cubicBezTo>
                  <a:cubicBezTo>
                    <a:pt x="58" y="71"/>
                    <a:pt x="58" y="71"/>
                    <a:pt x="58" y="71"/>
                  </a:cubicBezTo>
                  <a:cubicBezTo>
                    <a:pt x="29" y="71"/>
                    <a:pt x="29" y="71"/>
                    <a:pt x="29" y="71"/>
                  </a:cubicBezTo>
                  <a:cubicBezTo>
                    <a:pt x="31" y="55"/>
                    <a:pt x="43" y="43"/>
                    <a:pt x="58" y="41"/>
                  </a:cubicBezTo>
                  <a:close/>
                  <a:moveTo>
                    <a:pt x="62" y="108"/>
                  </a:moveTo>
                  <a:cubicBezTo>
                    <a:pt x="45" y="108"/>
                    <a:pt x="31" y="95"/>
                    <a:pt x="29" y="78"/>
                  </a:cubicBezTo>
                  <a:cubicBezTo>
                    <a:pt x="66" y="78"/>
                    <a:pt x="66" y="78"/>
                    <a:pt x="66" y="78"/>
                  </a:cubicBezTo>
                  <a:cubicBezTo>
                    <a:pt x="66" y="41"/>
                    <a:pt x="66" y="41"/>
                    <a:pt x="66" y="41"/>
                  </a:cubicBezTo>
                  <a:cubicBezTo>
                    <a:pt x="83" y="43"/>
                    <a:pt x="96" y="57"/>
                    <a:pt x="96" y="75"/>
                  </a:cubicBezTo>
                  <a:cubicBezTo>
                    <a:pt x="96" y="93"/>
                    <a:pt x="81" y="108"/>
                    <a:pt x="62" y="108"/>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276"/>
            <p:cNvSpPr/>
            <p:nvPr/>
          </p:nvSpPr>
          <p:spPr bwMode="auto">
            <a:xfrm>
              <a:off x="1681" y="3609"/>
              <a:ext cx="40" cy="0"/>
            </a:xfrm>
            <a:custGeom>
              <a:avLst/>
              <a:gdLst>
                <a:gd name="T0" fmla="*/ 16 w 17"/>
                <a:gd name="T1" fmla="*/ 17 w 17"/>
                <a:gd name="T2" fmla="*/ 0 w 17"/>
                <a:gd name="T3" fmla="*/ 16 w 17"/>
              </a:gdLst>
              <a:ahLst/>
              <a:cxnLst>
                <a:cxn ang="0">
                  <a:pos x="T0" y="0"/>
                </a:cxn>
                <a:cxn ang="0">
                  <a:pos x="T1" y="0"/>
                </a:cxn>
                <a:cxn ang="0">
                  <a:pos x="T2" y="0"/>
                </a:cxn>
                <a:cxn ang="0">
                  <a:pos x="T3" y="0"/>
                </a:cxn>
              </a:cxnLst>
              <a:rect l="0" t="0" r="r" b="b"/>
              <a:pathLst>
                <a:path w="17">
                  <a:moveTo>
                    <a:pt x="16" y="0"/>
                  </a:moveTo>
                  <a:cubicBezTo>
                    <a:pt x="16" y="0"/>
                    <a:pt x="17" y="0"/>
                    <a:pt x="17" y="0"/>
                  </a:cubicBezTo>
                  <a:cubicBezTo>
                    <a:pt x="0" y="0"/>
                    <a:pt x="0" y="0"/>
                    <a:pt x="0" y="0"/>
                  </a:cubicBezTo>
                  <a:cubicBezTo>
                    <a:pt x="4" y="0"/>
                    <a:pt x="9" y="0"/>
                    <a:pt x="16" y="0"/>
                  </a:cubicBezTo>
                  <a:close/>
                </a:path>
              </a:pathLst>
            </a:custGeom>
            <a:solidFill>
              <a:srgbClr val="804F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277"/>
            <p:cNvSpPr/>
            <p:nvPr/>
          </p:nvSpPr>
          <p:spPr bwMode="auto">
            <a:xfrm>
              <a:off x="1681" y="3585"/>
              <a:ext cx="40" cy="5"/>
            </a:xfrm>
            <a:custGeom>
              <a:avLst/>
              <a:gdLst>
                <a:gd name="T0" fmla="*/ 0 w 17"/>
                <a:gd name="T1" fmla="*/ 0 h 2"/>
                <a:gd name="T2" fmla="*/ 17 w 17"/>
                <a:gd name="T3" fmla="*/ 0 h 2"/>
                <a:gd name="T4" fmla="*/ 0 w 17"/>
                <a:gd name="T5" fmla="*/ 0 h 2"/>
                <a:gd name="T6" fmla="*/ 0 w 17"/>
                <a:gd name="T7" fmla="*/ 2 h 2"/>
                <a:gd name="T8" fmla="*/ 0 w 17"/>
                <a:gd name="T9" fmla="*/ 2 h 2"/>
                <a:gd name="T10" fmla="*/ 0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0" y="0"/>
                  </a:moveTo>
                  <a:cubicBezTo>
                    <a:pt x="6" y="0"/>
                    <a:pt x="9" y="0"/>
                    <a:pt x="17" y="0"/>
                  </a:cubicBezTo>
                  <a:cubicBezTo>
                    <a:pt x="0" y="0"/>
                    <a:pt x="0" y="0"/>
                    <a:pt x="0" y="0"/>
                  </a:cubicBezTo>
                  <a:cubicBezTo>
                    <a:pt x="0" y="2"/>
                    <a:pt x="0" y="2"/>
                    <a:pt x="0" y="2"/>
                  </a:cubicBezTo>
                  <a:cubicBezTo>
                    <a:pt x="0" y="2"/>
                    <a:pt x="0" y="2"/>
                    <a:pt x="0" y="2"/>
                  </a:cubicBezTo>
                  <a:lnTo>
                    <a:pt x="0" y="0"/>
                  </a:lnTo>
                  <a:close/>
                </a:path>
              </a:pathLst>
            </a:custGeom>
            <a:solidFill>
              <a:srgbClr val="FF78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278"/>
            <p:cNvSpPr/>
            <p:nvPr/>
          </p:nvSpPr>
          <p:spPr bwMode="auto">
            <a:xfrm>
              <a:off x="1681" y="3585"/>
              <a:ext cx="55" cy="24"/>
            </a:xfrm>
            <a:custGeom>
              <a:avLst/>
              <a:gdLst>
                <a:gd name="T0" fmla="*/ 17 w 23"/>
                <a:gd name="T1" fmla="*/ 10 h 10"/>
                <a:gd name="T2" fmla="*/ 17 w 23"/>
                <a:gd name="T3" fmla="*/ 0 h 10"/>
                <a:gd name="T4" fmla="*/ 0 w 23"/>
                <a:gd name="T5" fmla="*/ 0 h 10"/>
                <a:gd name="T6" fmla="*/ 0 w 23"/>
                <a:gd name="T7" fmla="*/ 2 h 10"/>
                <a:gd name="T8" fmla="*/ 0 w 23"/>
                <a:gd name="T9" fmla="*/ 2 h 10"/>
                <a:gd name="T10" fmla="*/ 0 w 23"/>
                <a:gd name="T11" fmla="*/ 10 h 10"/>
                <a:gd name="T12" fmla="*/ 17 w 2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3" h="10">
                  <a:moveTo>
                    <a:pt x="17" y="10"/>
                  </a:moveTo>
                  <a:cubicBezTo>
                    <a:pt x="17" y="10"/>
                    <a:pt x="23" y="5"/>
                    <a:pt x="17" y="0"/>
                  </a:cubicBezTo>
                  <a:cubicBezTo>
                    <a:pt x="9" y="0"/>
                    <a:pt x="6" y="0"/>
                    <a:pt x="0" y="0"/>
                  </a:cubicBezTo>
                  <a:cubicBezTo>
                    <a:pt x="0" y="2"/>
                    <a:pt x="0" y="2"/>
                    <a:pt x="0" y="2"/>
                  </a:cubicBezTo>
                  <a:cubicBezTo>
                    <a:pt x="0" y="2"/>
                    <a:pt x="0" y="2"/>
                    <a:pt x="0" y="2"/>
                  </a:cubicBezTo>
                  <a:cubicBezTo>
                    <a:pt x="0" y="10"/>
                    <a:pt x="0" y="10"/>
                    <a:pt x="0" y="10"/>
                  </a:cubicBezTo>
                  <a:lnTo>
                    <a:pt x="17" y="10"/>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Oval 279"/>
            <p:cNvSpPr>
              <a:spLocks noChangeArrowheads="1"/>
            </p:cNvSpPr>
            <p:nvPr/>
          </p:nvSpPr>
          <p:spPr bwMode="auto">
            <a:xfrm>
              <a:off x="1539" y="3777"/>
              <a:ext cx="59"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Oval 280"/>
            <p:cNvSpPr>
              <a:spLocks noChangeArrowheads="1"/>
            </p:cNvSpPr>
            <p:nvPr/>
          </p:nvSpPr>
          <p:spPr bwMode="auto">
            <a:xfrm>
              <a:off x="1558" y="3796"/>
              <a:ext cx="22"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Oval 281"/>
            <p:cNvSpPr>
              <a:spLocks noChangeArrowheads="1"/>
            </p:cNvSpPr>
            <p:nvPr/>
          </p:nvSpPr>
          <p:spPr bwMode="auto">
            <a:xfrm>
              <a:off x="1851" y="3777"/>
              <a:ext cx="60"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Oval 282"/>
            <p:cNvSpPr>
              <a:spLocks noChangeArrowheads="1"/>
            </p:cNvSpPr>
            <p:nvPr/>
          </p:nvSpPr>
          <p:spPr bwMode="auto">
            <a:xfrm>
              <a:off x="1868" y="3796"/>
              <a:ext cx="24"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0" name="Freeform 283"/>
            <p:cNvSpPr>
              <a:spLocks noEditPoints="1"/>
            </p:cNvSpPr>
            <p:nvPr/>
          </p:nvSpPr>
          <p:spPr bwMode="auto">
            <a:xfrm>
              <a:off x="1717" y="3767"/>
              <a:ext cx="201" cy="78"/>
            </a:xfrm>
            <a:custGeom>
              <a:avLst/>
              <a:gdLst>
                <a:gd name="T0" fmla="*/ 69 w 85"/>
                <a:gd name="T1" fmla="*/ 4 h 33"/>
                <a:gd name="T2" fmla="*/ 82 w 85"/>
                <a:gd name="T3" fmla="*/ 16 h 33"/>
                <a:gd name="T4" fmla="*/ 69 w 85"/>
                <a:gd name="T5" fmla="*/ 29 h 33"/>
                <a:gd name="T6" fmla="*/ 67 w 85"/>
                <a:gd name="T7" fmla="*/ 29 h 33"/>
                <a:gd name="T8" fmla="*/ 13 w 85"/>
                <a:gd name="T9" fmla="*/ 25 h 33"/>
                <a:gd name="T10" fmla="*/ 3 w 85"/>
                <a:gd name="T11" fmla="*/ 15 h 33"/>
                <a:gd name="T12" fmla="*/ 13 w 85"/>
                <a:gd name="T13" fmla="*/ 6 h 33"/>
                <a:gd name="T14" fmla="*/ 69 w 85"/>
                <a:gd name="T15" fmla="*/ 4 h 33"/>
                <a:gd name="T16" fmla="*/ 69 w 85"/>
                <a:gd name="T17" fmla="*/ 0 h 33"/>
                <a:gd name="T18" fmla="*/ 69 w 85"/>
                <a:gd name="T19" fmla="*/ 0 h 33"/>
                <a:gd name="T20" fmla="*/ 69 w 85"/>
                <a:gd name="T21" fmla="*/ 0 h 33"/>
                <a:gd name="T22" fmla="*/ 13 w 85"/>
                <a:gd name="T23" fmla="*/ 3 h 33"/>
                <a:gd name="T24" fmla="*/ 0 w 85"/>
                <a:gd name="T25" fmla="*/ 15 h 33"/>
                <a:gd name="T26" fmla="*/ 13 w 85"/>
                <a:gd name="T27" fmla="*/ 28 h 33"/>
                <a:gd name="T28" fmla="*/ 67 w 85"/>
                <a:gd name="T29" fmla="*/ 32 h 33"/>
                <a:gd name="T30" fmla="*/ 69 w 85"/>
                <a:gd name="T31" fmla="*/ 33 h 33"/>
                <a:gd name="T32" fmla="*/ 85 w 85"/>
                <a:gd name="T33" fmla="*/ 16 h 33"/>
                <a:gd name="T34" fmla="*/ 69 w 85"/>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3">
                  <a:moveTo>
                    <a:pt x="69" y="4"/>
                  </a:moveTo>
                  <a:cubicBezTo>
                    <a:pt x="76" y="4"/>
                    <a:pt x="82" y="9"/>
                    <a:pt x="82" y="16"/>
                  </a:cubicBezTo>
                  <a:cubicBezTo>
                    <a:pt x="82" y="23"/>
                    <a:pt x="76" y="29"/>
                    <a:pt x="69" y="29"/>
                  </a:cubicBezTo>
                  <a:cubicBezTo>
                    <a:pt x="69" y="29"/>
                    <a:pt x="68" y="29"/>
                    <a:pt x="67" y="29"/>
                  </a:cubicBezTo>
                  <a:cubicBezTo>
                    <a:pt x="13" y="25"/>
                    <a:pt x="13" y="25"/>
                    <a:pt x="13" y="25"/>
                  </a:cubicBezTo>
                  <a:cubicBezTo>
                    <a:pt x="8" y="25"/>
                    <a:pt x="3" y="20"/>
                    <a:pt x="3" y="15"/>
                  </a:cubicBezTo>
                  <a:cubicBezTo>
                    <a:pt x="3" y="10"/>
                    <a:pt x="8" y="6"/>
                    <a:pt x="13" y="6"/>
                  </a:cubicBezTo>
                  <a:cubicBezTo>
                    <a:pt x="69" y="4"/>
                    <a:pt x="69" y="4"/>
                    <a:pt x="69" y="4"/>
                  </a:cubicBezTo>
                  <a:moveTo>
                    <a:pt x="69" y="0"/>
                  </a:moveTo>
                  <a:cubicBezTo>
                    <a:pt x="69" y="0"/>
                    <a:pt x="69" y="0"/>
                    <a:pt x="69" y="0"/>
                  </a:cubicBezTo>
                  <a:cubicBezTo>
                    <a:pt x="69" y="0"/>
                    <a:pt x="69" y="0"/>
                    <a:pt x="69" y="0"/>
                  </a:cubicBezTo>
                  <a:cubicBezTo>
                    <a:pt x="13" y="3"/>
                    <a:pt x="13" y="3"/>
                    <a:pt x="13" y="3"/>
                  </a:cubicBezTo>
                  <a:cubicBezTo>
                    <a:pt x="6" y="3"/>
                    <a:pt x="0" y="8"/>
                    <a:pt x="0" y="15"/>
                  </a:cubicBezTo>
                  <a:cubicBezTo>
                    <a:pt x="0" y="22"/>
                    <a:pt x="6" y="28"/>
                    <a:pt x="13" y="28"/>
                  </a:cubicBezTo>
                  <a:cubicBezTo>
                    <a:pt x="67" y="32"/>
                    <a:pt x="67" y="32"/>
                    <a:pt x="67" y="32"/>
                  </a:cubicBezTo>
                  <a:cubicBezTo>
                    <a:pt x="68" y="32"/>
                    <a:pt x="69" y="33"/>
                    <a:pt x="69" y="33"/>
                  </a:cubicBezTo>
                  <a:cubicBezTo>
                    <a:pt x="78" y="33"/>
                    <a:pt x="85" y="25"/>
                    <a:pt x="85" y="16"/>
                  </a:cubicBezTo>
                  <a:cubicBezTo>
                    <a:pt x="85" y="8"/>
                    <a:pt x="78" y="0"/>
                    <a:pt x="69"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277495" y="1129665"/>
            <a:ext cx="11394440" cy="224536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he was surprised to </a:t>
            </a:r>
            <a:r>
              <a:rPr lang="zh-CN" altLang="en-US" sz="2000" b="1">
                <a:solidFill>
                  <a:srgbClr val="00B0F0"/>
                </a:solidFill>
                <a:latin typeface="Times New Roman" panose="02020603050405020304" pitchFamily="18" charset="0"/>
                <a:cs typeface="Times New Roman" panose="02020603050405020304" pitchFamily="18" charset="0"/>
              </a:rPr>
              <a:t>find</a:t>
            </a:r>
            <a:r>
              <a:rPr lang="zh-CN" altLang="en-US" sz="2000" b="1">
                <a:latin typeface="Times New Roman" panose="02020603050405020304" pitchFamily="18" charset="0"/>
                <a:cs typeface="Times New Roman" panose="02020603050405020304" pitchFamily="18" charset="0"/>
              </a:rPr>
              <a:t> Maria, the family's maid - </a:t>
            </a:r>
            <a:r>
              <a:rPr lang="zh-CN" altLang="en-US" sz="2000" b="1">
                <a:solidFill>
                  <a:srgbClr val="0070C0"/>
                </a:solidFill>
                <a:latin typeface="Times New Roman" panose="02020603050405020304" pitchFamily="18" charset="0"/>
                <a:cs typeface="Times New Roman" panose="02020603050405020304" pitchFamily="18" charset="0"/>
              </a:rPr>
              <a:t>who always kept her head bowed and never looked up from the carpet </a:t>
            </a:r>
            <a:r>
              <a:rPr lang="zh-CN" altLang="en-US" sz="2000" b="1">
                <a:latin typeface="Times New Roman" panose="02020603050405020304" pitchFamily="18" charset="0"/>
                <a:cs typeface="Times New Roman" panose="02020603050405020304" pitchFamily="18" charset="0"/>
              </a:rPr>
              <a:t>- </a:t>
            </a:r>
            <a:r>
              <a:rPr lang="zh-CN" altLang="en-US" sz="2000" b="1" u="sng">
                <a:solidFill>
                  <a:srgbClr val="00B0F0"/>
                </a:solidFill>
                <a:latin typeface="Times New Roman" panose="02020603050405020304" pitchFamily="18" charset="0"/>
                <a:cs typeface="Times New Roman" panose="02020603050405020304" pitchFamily="18" charset="0"/>
              </a:rPr>
              <a:t>standing</a:t>
            </a:r>
            <a:r>
              <a:rPr lang="zh-CN" altLang="en-US" sz="2000" b="1">
                <a:latin typeface="Times New Roman" panose="02020603050405020304" pitchFamily="18" charset="0"/>
                <a:cs typeface="Times New Roman" panose="02020603050405020304" pitchFamily="18" charset="0"/>
              </a:rPr>
              <a:t> in his bedroom, </a:t>
            </a:r>
            <a:r>
              <a:rPr lang="zh-CN" altLang="en-US" sz="2000" b="1" u="sng">
                <a:solidFill>
                  <a:srgbClr val="00B0F0"/>
                </a:solidFill>
                <a:latin typeface="Times New Roman" panose="02020603050405020304" pitchFamily="18" charset="0"/>
                <a:cs typeface="Times New Roman" panose="02020603050405020304" pitchFamily="18" charset="0"/>
              </a:rPr>
              <a:t>pulling</a:t>
            </a:r>
            <a:r>
              <a:rPr lang="zh-CN" altLang="en-US" sz="2000" b="1">
                <a:latin typeface="Times New Roman" panose="02020603050405020304" pitchFamily="18" charset="0"/>
                <a:cs typeface="Times New Roman" panose="02020603050405020304" pitchFamily="18" charset="0"/>
              </a:rPr>
              <a:t> all his belongings out of the wardrobe and </a:t>
            </a:r>
            <a:r>
              <a:rPr lang="zh-CN" altLang="en-US" sz="2000" b="1" u="sng">
                <a:solidFill>
                  <a:srgbClr val="00B0F0"/>
                </a:solidFill>
                <a:latin typeface="Times New Roman" panose="02020603050405020304" pitchFamily="18" charset="0"/>
                <a:cs typeface="Times New Roman" panose="02020603050405020304" pitchFamily="18" charset="0"/>
              </a:rPr>
              <a:t>packing</a:t>
            </a:r>
            <a:r>
              <a:rPr lang="zh-CN" altLang="en-US" sz="2000" b="1">
                <a:latin typeface="Times New Roman" panose="02020603050405020304" pitchFamily="18" charset="0"/>
                <a:cs typeface="Times New Roman" panose="02020603050405020304" pitchFamily="18" charset="0"/>
              </a:rPr>
              <a:t> them in four large wooden crates, even the things he'd hidden at the back that belonged to him and were nobody else's business.</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他惊讶地发现玛丽娅——</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那个总是低着头，从不敢把目光从地毯上移开的女佣</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人物神态描写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——竟然</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rPr>
              <a:t>正在他的房间里</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把所有的东西从衣柜</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rPr>
              <a:t>拿出来</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rPr>
              <a:t>放进</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动作描写</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四个大藤条箱里，甚至连他藏在衣柜后面，不为人知的东西也被翻了出来，收进藤条箱里。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find sb doing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发现某人正在做某事）</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85630" y="233092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361315" y="3578860"/>
            <a:ext cx="7724775" cy="2522855"/>
          </a:xfrm>
          <a:prstGeom prst="rect">
            <a:avLst/>
          </a:prstGeom>
          <a:noFill/>
          <a:ln>
            <a:solidFill>
              <a:schemeClr val="accent1"/>
            </a:solidFill>
          </a:ln>
        </p:spPr>
        <p:txBody>
          <a:bodyPr wrap="square" rtlCol="0" anchor="t">
            <a:spAutoFit/>
          </a:bodyPr>
          <a:lstStyle/>
          <a:p>
            <a:pPr marL="342900" indent="-342900" algn="l">
              <a:buFont typeface="Wingdings" panose="05000000000000000000" charset="0"/>
              <a:buChar char="Ø"/>
            </a:pP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She was a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tall</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woman </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with long red hair</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that she</a:t>
            </a:r>
            <a:r>
              <a:rPr lang="zh-CN" altLang="en-US" sz="2000" b="1" u="sng">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u="sng">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bundled</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 into a sort of net behind her head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and she </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was twisting her hands together nervously as if there was something she didn't want to have to say or something she didn't want to have to believe.</a:t>
            </a:r>
          </a:p>
          <a:p>
            <a:pPr marL="342900" indent="-342900" algn="l">
              <a:buFont typeface="Arial" panose="020B0604020202020204" pitchFamily="34" charset="0"/>
              <a:buChar char="•"/>
            </a:pPr>
            <a:r>
              <a:rPr lang="zh-CN" altLang="en-US"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bundle  /'bʌnd(ə)l/ n. 束；捆 vt. 捆</a:t>
            </a:r>
            <a:r>
              <a:rPr lang="zh-CN" altLang="en-US">
                <a:solidFill>
                  <a:schemeClr val="tx1"/>
                </a:solidFill>
              </a:rPr>
              <a:t>   </a:t>
            </a:r>
            <a:r>
              <a:rPr lang="zh-CN" altLang="en-US"/>
              <a:t>   </a:t>
            </a:r>
          </a:p>
          <a:p>
            <a:pPr indent="0" algn="l">
              <a:buFont typeface="Wingdings" panose="05000000000000000000" charset="0"/>
              <a:buNone/>
            </a:pPr>
            <a:r>
              <a:rPr lang="zh-CN" altLang="en-US"/>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她</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身材高挑，一头红色的长发用发网束在脑后</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外貌描写</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。母亲</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紧张地拧着手，似乎有些话令她难以启齿，又或者有些什么事情令她感觉难以置信（心理描写）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p>
        </p:txBody>
      </p:sp>
      <p:sp>
        <p:nvSpPr>
          <p:cNvPr id="20" name="Freeform 25"/>
          <p:cNvSpPr>
            <a:spLocks noEditPoints="1"/>
          </p:cNvSpPr>
          <p:nvPr/>
        </p:nvSpPr>
        <p:spPr bwMode="auto">
          <a:xfrm rot="6695397">
            <a:off x="203105" y="511095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301" name="图片 300">
            <a:hlinkClick r:id="rId2" action="ppaction://hlinkfile"/>
          </p:cNvPr>
          <p:cNvPicPr>
            <a:picLocks noChangeAspect="1"/>
          </p:cNvPicPr>
          <p:nvPr/>
        </p:nvPicPr>
        <p:blipFill>
          <a:blip r:embed="rId3"/>
          <a:stretch>
            <a:fillRect/>
          </a:stretch>
        </p:blipFill>
        <p:spPr>
          <a:xfrm>
            <a:off x="8184515" y="3578860"/>
            <a:ext cx="3294380" cy="2152650"/>
          </a:xfrm>
          <a:prstGeom prst="rect">
            <a:avLst/>
          </a:prstGeom>
        </p:spPr>
      </p:pic>
      <p:sp>
        <p:nvSpPr>
          <p:cNvPr id="302" name="文本框 301"/>
          <p:cNvSpPr txBox="1"/>
          <p:nvPr/>
        </p:nvSpPr>
        <p:spPr>
          <a:xfrm>
            <a:off x="8184515" y="5731510"/>
            <a:ext cx="1490345" cy="368300"/>
          </a:xfrm>
          <a:prstGeom prst="rect">
            <a:avLst/>
          </a:prstGeom>
          <a:noFill/>
        </p:spPr>
        <p:txBody>
          <a:bodyPr wrap="square" rtlCol="0">
            <a:spAutoFit/>
          </a:bodyPr>
          <a:lstStyle/>
          <a:p>
            <a:r>
              <a:rPr lang="en-US" altLang="zh-CN" b="1"/>
              <a:t>Play mp4-1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left)">
                                      <p:cBhvr>
                                        <p:cTn id="13" dur="150"/>
                                        <p:tgtEl>
                                          <p:spTgt spid="3">
                                            <p:bg/>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150"/>
                                        <p:tgtEl>
                                          <p:spTgt spid="3">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wipe(left)">
                                      <p:cBhvr>
                                        <p:cTn id="20" dur="150"/>
                                        <p:tgtEl>
                                          <p:spTgt spid="6">
                                            <p:bg/>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150"/>
                                        <p:tgtEl>
                                          <p:spTgt spid="6">
                                            <p:txEl>
                                              <p:pRg st="0" end="0"/>
                                            </p:txEl>
                                          </p:spTgt>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2">
                                            <p:bg/>
                                          </p:spTgt>
                                        </p:tgtEl>
                                        <p:attrNameLst>
                                          <p:attrName>style.visibility</p:attrName>
                                        </p:attrNameLst>
                                      </p:cBhvr>
                                      <p:to>
                                        <p:strVal val="visible"/>
                                      </p:to>
                                    </p:set>
                                    <p:animEffect transition="in" filter="wipe(left)">
                                      <p:cBhvr>
                                        <p:cTn id="27" dur="150"/>
                                        <p:tgtEl>
                                          <p:spTgt spid="12">
                                            <p:bg/>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wipe(left)">
                                      <p:cBhvr>
                                        <p:cTn id="30" dur="150"/>
                                        <p:tgtEl>
                                          <p:spTgt spid="12">
                                            <p:txEl>
                                              <p:pRg st="0" end="0"/>
                                            </p:txEl>
                                          </p:spTgt>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wipe(left)">
                                      <p:cBhvr>
                                        <p:cTn id="34" dur="150"/>
                                        <p:tgtEl>
                                          <p:spTgt spid="13">
                                            <p:bg/>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50"/>
                                        <p:tgtEl>
                                          <p:spTgt spid="13">
                                            <p:txEl>
                                              <p:pRg st="0" end="0"/>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14">
                                            <p:bg/>
                                          </p:spTgt>
                                        </p:tgtEl>
                                        <p:attrNameLst>
                                          <p:attrName>style.visibility</p:attrName>
                                        </p:attrNameLst>
                                      </p:cBhvr>
                                      <p:to>
                                        <p:strVal val="visible"/>
                                      </p:to>
                                    </p:set>
                                    <p:animEffect transition="in" filter="wipe(left)">
                                      <p:cBhvr>
                                        <p:cTn id="41" dur="150"/>
                                        <p:tgtEl>
                                          <p:spTgt spid="14">
                                            <p:bg/>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15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 calcmode="lin" valueType="num">
                                      <p:cBhvr additive="base">
                                        <p:cTn id="4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
                                            <p:txEl>
                                              <p:pRg st="0" end="0"/>
                                            </p:txEl>
                                          </p:spTgt>
                                        </p:tgtEl>
                                        <p:attrNameLst>
                                          <p:attrName>style.visibility</p:attrName>
                                        </p:attrNameLst>
                                      </p:cBhvr>
                                      <p:to>
                                        <p:strVal val="visible"/>
                                      </p:to>
                                    </p:set>
                                    <p:anim calcmode="lin" valueType="num">
                                      <p:cBhvr additive="base">
                                        <p:cTn id="5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anim calcmode="lin" valueType="num">
                                      <p:cBhvr additive="base">
                                        <p:cTn id="59"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4" y="1749426"/>
            <a:ext cx="39004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413590013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grpSp>
        <p:nvGrpSpPr>
          <p:cNvPr id="21" name="Group 20"/>
          <p:cNvGrpSpPr>
            <a:grpSpLocks noChangeAspect="1"/>
          </p:cNvGrpSpPr>
          <p:nvPr/>
        </p:nvGrpSpPr>
        <p:grpSpPr bwMode="auto">
          <a:xfrm>
            <a:off x="190500" y="5350510"/>
            <a:ext cx="3728720" cy="1625600"/>
            <a:chOff x="560" y="-746"/>
            <a:chExt cx="6543" cy="5814"/>
          </a:xfrm>
        </p:grpSpPr>
        <p:grpSp>
          <p:nvGrpSpPr>
            <p:cNvPr id="22" name="Group 205"/>
            <p:cNvGrpSpPr/>
            <p:nvPr/>
          </p:nvGrpSpPr>
          <p:grpSpPr bwMode="auto">
            <a:xfrm>
              <a:off x="560" y="1061"/>
              <a:ext cx="6543" cy="4007"/>
              <a:chOff x="560" y="1061"/>
              <a:chExt cx="6543" cy="4007"/>
            </a:xfrm>
          </p:grpSpPr>
          <p:sp>
            <p:nvSpPr>
              <p:cNvPr id="101" name="Freeform 5"/>
              <p:cNvSpPr/>
              <p:nvPr/>
            </p:nvSpPr>
            <p:spPr bwMode="auto">
              <a:xfrm>
                <a:off x="5788" y="1974"/>
                <a:ext cx="1027" cy="1408"/>
              </a:xfrm>
              <a:custGeom>
                <a:avLst/>
                <a:gdLst>
                  <a:gd name="T0" fmla="*/ 189 w 434"/>
                  <a:gd name="T1" fmla="*/ 591 h 595"/>
                  <a:gd name="T2" fmla="*/ 44 w 434"/>
                  <a:gd name="T3" fmla="*/ 506 h 595"/>
                  <a:gd name="T4" fmla="*/ 9 w 434"/>
                  <a:gd name="T5" fmla="*/ 424 h 595"/>
                  <a:gd name="T6" fmla="*/ 12 w 434"/>
                  <a:gd name="T7" fmla="*/ 388 h 595"/>
                  <a:gd name="T8" fmla="*/ 43 w 434"/>
                  <a:gd name="T9" fmla="*/ 407 h 595"/>
                  <a:gd name="T10" fmla="*/ 32 w 434"/>
                  <a:gd name="T11" fmla="*/ 306 h 595"/>
                  <a:gd name="T12" fmla="*/ 68 w 434"/>
                  <a:gd name="T13" fmla="*/ 210 h 595"/>
                  <a:gd name="T14" fmla="*/ 75 w 434"/>
                  <a:gd name="T15" fmla="*/ 239 h 595"/>
                  <a:gd name="T16" fmla="*/ 100 w 434"/>
                  <a:gd name="T17" fmla="*/ 147 h 595"/>
                  <a:gd name="T18" fmla="*/ 163 w 434"/>
                  <a:gd name="T19" fmla="*/ 39 h 595"/>
                  <a:gd name="T20" fmla="*/ 284 w 434"/>
                  <a:gd name="T21" fmla="*/ 182 h 595"/>
                  <a:gd name="T22" fmla="*/ 295 w 434"/>
                  <a:gd name="T23" fmla="*/ 130 h 595"/>
                  <a:gd name="T24" fmla="*/ 347 w 434"/>
                  <a:gd name="T25" fmla="*/ 212 h 595"/>
                  <a:gd name="T26" fmla="*/ 358 w 434"/>
                  <a:gd name="T27" fmla="*/ 317 h 595"/>
                  <a:gd name="T28" fmla="*/ 370 w 434"/>
                  <a:gd name="T29" fmla="*/ 298 h 595"/>
                  <a:gd name="T30" fmla="*/ 375 w 434"/>
                  <a:gd name="T31" fmla="*/ 501 h 595"/>
                  <a:gd name="T32" fmla="*/ 200 w 434"/>
                  <a:gd name="T33" fmla="*/ 591 h 595"/>
                  <a:gd name="T34" fmla="*/ 189 w 434"/>
                  <a:gd name="T35" fmla="*/ 591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4" h="595">
                    <a:moveTo>
                      <a:pt x="189" y="591"/>
                    </a:moveTo>
                    <a:cubicBezTo>
                      <a:pt x="132" y="595"/>
                      <a:pt x="75" y="547"/>
                      <a:pt x="44" y="506"/>
                    </a:cubicBezTo>
                    <a:cubicBezTo>
                      <a:pt x="25" y="481"/>
                      <a:pt x="14" y="454"/>
                      <a:pt x="9" y="424"/>
                    </a:cubicBezTo>
                    <a:cubicBezTo>
                      <a:pt x="8" y="415"/>
                      <a:pt x="0" y="392"/>
                      <a:pt x="12" y="388"/>
                    </a:cubicBezTo>
                    <a:cubicBezTo>
                      <a:pt x="19" y="386"/>
                      <a:pt x="35" y="405"/>
                      <a:pt x="43" y="407"/>
                    </a:cubicBezTo>
                    <a:cubicBezTo>
                      <a:pt x="53" y="375"/>
                      <a:pt x="30" y="339"/>
                      <a:pt x="32" y="306"/>
                    </a:cubicBezTo>
                    <a:cubicBezTo>
                      <a:pt x="33" y="280"/>
                      <a:pt x="48" y="226"/>
                      <a:pt x="68" y="210"/>
                    </a:cubicBezTo>
                    <a:cubicBezTo>
                      <a:pt x="71" y="219"/>
                      <a:pt x="72" y="230"/>
                      <a:pt x="75" y="239"/>
                    </a:cubicBezTo>
                    <a:cubicBezTo>
                      <a:pt x="95" y="221"/>
                      <a:pt x="91" y="171"/>
                      <a:pt x="100" y="147"/>
                    </a:cubicBezTo>
                    <a:cubicBezTo>
                      <a:pt x="111" y="118"/>
                      <a:pt x="136" y="57"/>
                      <a:pt x="163" y="39"/>
                    </a:cubicBezTo>
                    <a:cubicBezTo>
                      <a:pt x="222" y="0"/>
                      <a:pt x="261" y="152"/>
                      <a:pt x="284" y="182"/>
                    </a:cubicBezTo>
                    <a:cubicBezTo>
                      <a:pt x="301" y="172"/>
                      <a:pt x="294" y="147"/>
                      <a:pt x="295" y="130"/>
                    </a:cubicBezTo>
                    <a:cubicBezTo>
                      <a:pt x="319" y="129"/>
                      <a:pt x="341" y="191"/>
                      <a:pt x="347" y="212"/>
                    </a:cubicBezTo>
                    <a:cubicBezTo>
                      <a:pt x="353" y="234"/>
                      <a:pt x="345" y="304"/>
                      <a:pt x="358" y="317"/>
                    </a:cubicBezTo>
                    <a:cubicBezTo>
                      <a:pt x="361" y="311"/>
                      <a:pt x="368" y="306"/>
                      <a:pt x="370" y="298"/>
                    </a:cubicBezTo>
                    <a:cubicBezTo>
                      <a:pt x="434" y="340"/>
                      <a:pt x="410" y="450"/>
                      <a:pt x="375" y="501"/>
                    </a:cubicBezTo>
                    <a:cubicBezTo>
                      <a:pt x="335" y="561"/>
                      <a:pt x="275" y="592"/>
                      <a:pt x="200" y="591"/>
                    </a:cubicBezTo>
                    <a:lnTo>
                      <a:pt x="189" y="591"/>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2" name="Freeform 6"/>
              <p:cNvSpPr/>
              <p:nvPr/>
            </p:nvSpPr>
            <p:spPr bwMode="auto">
              <a:xfrm>
                <a:off x="6058" y="3008"/>
                <a:ext cx="433" cy="911"/>
              </a:xfrm>
              <a:custGeom>
                <a:avLst/>
                <a:gdLst>
                  <a:gd name="T0" fmla="*/ 84 w 183"/>
                  <a:gd name="T1" fmla="*/ 170 h 385"/>
                  <a:gd name="T2" fmla="*/ 76 w 183"/>
                  <a:gd name="T3" fmla="*/ 282 h 385"/>
                  <a:gd name="T4" fmla="*/ 68 w 183"/>
                  <a:gd name="T5" fmla="*/ 381 h 385"/>
                  <a:gd name="T6" fmla="*/ 148 w 183"/>
                  <a:gd name="T7" fmla="*/ 377 h 385"/>
                  <a:gd name="T8" fmla="*/ 127 w 183"/>
                  <a:gd name="T9" fmla="*/ 221 h 385"/>
                  <a:gd name="T10" fmla="*/ 122 w 183"/>
                  <a:gd name="T11" fmla="*/ 182 h 385"/>
                  <a:gd name="T12" fmla="*/ 151 w 183"/>
                  <a:gd name="T13" fmla="*/ 154 h 385"/>
                  <a:gd name="T14" fmla="*/ 179 w 183"/>
                  <a:gd name="T15" fmla="*/ 90 h 385"/>
                  <a:gd name="T16" fmla="*/ 149 w 183"/>
                  <a:gd name="T17" fmla="*/ 116 h 385"/>
                  <a:gd name="T18" fmla="*/ 146 w 183"/>
                  <a:gd name="T19" fmla="*/ 80 h 385"/>
                  <a:gd name="T20" fmla="*/ 151 w 183"/>
                  <a:gd name="T21" fmla="*/ 0 h 385"/>
                  <a:gd name="T22" fmla="*/ 132 w 183"/>
                  <a:gd name="T23" fmla="*/ 60 h 385"/>
                  <a:gd name="T24" fmla="*/ 118 w 183"/>
                  <a:gd name="T25" fmla="*/ 37 h 385"/>
                  <a:gd name="T26" fmla="*/ 94 w 183"/>
                  <a:gd name="T27" fmla="*/ 122 h 385"/>
                  <a:gd name="T28" fmla="*/ 27 w 183"/>
                  <a:gd name="T29" fmla="*/ 37 h 385"/>
                  <a:gd name="T30" fmla="*/ 36 w 183"/>
                  <a:gd name="T31" fmla="*/ 61 h 385"/>
                  <a:gd name="T32" fmla="*/ 13 w 183"/>
                  <a:gd name="T33" fmla="*/ 60 h 385"/>
                  <a:gd name="T34" fmla="*/ 32 w 183"/>
                  <a:gd name="T35" fmla="*/ 75 h 385"/>
                  <a:gd name="T36" fmla="*/ 51 w 183"/>
                  <a:gd name="T37" fmla="*/ 99 h 385"/>
                  <a:gd name="T38" fmla="*/ 72 w 183"/>
                  <a:gd name="T39" fmla="*/ 151 h 385"/>
                  <a:gd name="T40" fmla="*/ 8 w 183"/>
                  <a:gd name="T41" fmla="*/ 124 h 385"/>
                  <a:gd name="T42" fmla="*/ 84 w 183"/>
                  <a:gd name="T43" fmla="*/ 17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3" h="385">
                    <a:moveTo>
                      <a:pt x="84" y="170"/>
                    </a:moveTo>
                    <a:cubicBezTo>
                      <a:pt x="96" y="202"/>
                      <a:pt x="80" y="250"/>
                      <a:pt x="76" y="282"/>
                    </a:cubicBezTo>
                    <a:cubicBezTo>
                      <a:pt x="73" y="315"/>
                      <a:pt x="66" y="348"/>
                      <a:pt x="68" y="381"/>
                    </a:cubicBezTo>
                    <a:cubicBezTo>
                      <a:pt x="93" y="385"/>
                      <a:pt x="122" y="377"/>
                      <a:pt x="148" y="377"/>
                    </a:cubicBezTo>
                    <a:cubicBezTo>
                      <a:pt x="129" y="326"/>
                      <a:pt x="131" y="273"/>
                      <a:pt x="127" y="221"/>
                    </a:cubicBezTo>
                    <a:cubicBezTo>
                      <a:pt x="126" y="209"/>
                      <a:pt x="119" y="193"/>
                      <a:pt x="122" y="182"/>
                    </a:cubicBezTo>
                    <a:cubicBezTo>
                      <a:pt x="127" y="168"/>
                      <a:pt x="141" y="165"/>
                      <a:pt x="151" y="154"/>
                    </a:cubicBezTo>
                    <a:cubicBezTo>
                      <a:pt x="163" y="140"/>
                      <a:pt x="183" y="109"/>
                      <a:pt x="179" y="90"/>
                    </a:cubicBezTo>
                    <a:cubicBezTo>
                      <a:pt x="167" y="93"/>
                      <a:pt x="160" y="114"/>
                      <a:pt x="149" y="116"/>
                    </a:cubicBezTo>
                    <a:cubicBezTo>
                      <a:pt x="129" y="119"/>
                      <a:pt x="143" y="92"/>
                      <a:pt x="146" y="80"/>
                    </a:cubicBezTo>
                    <a:cubicBezTo>
                      <a:pt x="151" y="62"/>
                      <a:pt x="171" y="15"/>
                      <a:pt x="151" y="0"/>
                    </a:cubicBezTo>
                    <a:cubicBezTo>
                      <a:pt x="137" y="12"/>
                      <a:pt x="136" y="42"/>
                      <a:pt x="132" y="60"/>
                    </a:cubicBezTo>
                    <a:cubicBezTo>
                      <a:pt x="126" y="53"/>
                      <a:pt x="126" y="43"/>
                      <a:pt x="118" y="37"/>
                    </a:cubicBezTo>
                    <a:cubicBezTo>
                      <a:pt x="110" y="44"/>
                      <a:pt x="138" y="141"/>
                      <a:pt x="94" y="122"/>
                    </a:cubicBezTo>
                    <a:cubicBezTo>
                      <a:pt x="66" y="110"/>
                      <a:pt x="66" y="31"/>
                      <a:pt x="27" y="37"/>
                    </a:cubicBezTo>
                    <a:cubicBezTo>
                      <a:pt x="27" y="48"/>
                      <a:pt x="38" y="49"/>
                      <a:pt x="36" y="61"/>
                    </a:cubicBezTo>
                    <a:cubicBezTo>
                      <a:pt x="29" y="59"/>
                      <a:pt x="20" y="61"/>
                      <a:pt x="13" y="60"/>
                    </a:cubicBezTo>
                    <a:cubicBezTo>
                      <a:pt x="13" y="74"/>
                      <a:pt x="24" y="69"/>
                      <a:pt x="32" y="75"/>
                    </a:cubicBezTo>
                    <a:cubicBezTo>
                      <a:pt x="40" y="82"/>
                      <a:pt x="45" y="90"/>
                      <a:pt x="51" y="99"/>
                    </a:cubicBezTo>
                    <a:cubicBezTo>
                      <a:pt x="60" y="114"/>
                      <a:pt x="73" y="134"/>
                      <a:pt x="72" y="151"/>
                    </a:cubicBezTo>
                    <a:cubicBezTo>
                      <a:pt x="50" y="155"/>
                      <a:pt x="31" y="125"/>
                      <a:pt x="8" y="124"/>
                    </a:cubicBezTo>
                    <a:cubicBezTo>
                      <a:pt x="0" y="158"/>
                      <a:pt x="64" y="163"/>
                      <a:pt x="84" y="170"/>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3" name="Freeform 7"/>
              <p:cNvSpPr/>
              <p:nvPr/>
            </p:nvSpPr>
            <p:spPr bwMode="auto">
              <a:xfrm>
                <a:off x="560" y="2114"/>
                <a:ext cx="1126" cy="1355"/>
              </a:xfrm>
              <a:custGeom>
                <a:avLst/>
                <a:gdLst>
                  <a:gd name="T0" fmla="*/ 207 w 476"/>
                  <a:gd name="T1" fmla="*/ 570 h 573"/>
                  <a:gd name="T2" fmla="*/ 48 w 476"/>
                  <a:gd name="T3" fmla="*/ 488 h 573"/>
                  <a:gd name="T4" fmla="*/ 10 w 476"/>
                  <a:gd name="T5" fmla="*/ 409 h 573"/>
                  <a:gd name="T6" fmla="*/ 13 w 476"/>
                  <a:gd name="T7" fmla="*/ 374 h 573"/>
                  <a:gd name="T8" fmla="*/ 47 w 476"/>
                  <a:gd name="T9" fmla="*/ 393 h 573"/>
                  <a:gd name="T10" fmla="*/ 35 w 476"/>
                  <a:gd name="T11" fmla="*/ 295 h 573"/>
                  <a:gd name="T12" fmla="*/ 75 w 476"/>
                  <a:gd name="T13" fmla="*/ 203 h 573"/>
                  <a:gd name="T14" fmla="*/ 83 w 476"/>
                  <a:gd name="T15" fmla="*/ 231 h 573"/>
                  <a:gd name="T16" fmla="*/ 110 w 476"/>
                  <a:gd name="T17" fmla="*/ 142 h 573"/>
                  <a:gd name="T18" fmla="*/ 179 w 476"/>
                  <a:gd name="T19" fmla="*/ 38 h 573"/>
                  <a:gd name="T20" fmla="*/ 312 w 476"/>
                  <a:gd name="T21" fmla="*/ 176 h 573"/>
                  <a:gd name="T22" fmla="*/ 324 w 476"/>
                  <a:gd name="T23" fmla="*/ 126 h 573"/>
                  <a:gd name="T24" fmla="*/ 380 w 476"/>
                  <a:gd name="T25" fmla="*/ 204 h 573"/>
                  <a:gd name="T26" fmla="*/ 392 w 476"/>
                  <a:gd name="T27" fmla="*/ 306 h 573"/>
                  <a:gd name="T28" fmla="*/ 406 w 476"/>
                  <a:gd name="T29" fmla="*/ 287 h 573"/>
                  <a:gd name="T30" fmla="*/ 412 w 476"/>
                  <a:gd name="T31" fmla="*/ 483 h 573"/>
                  <a:gd name="T32" fmla="*/ 220 w 476"/>
                  <a:gd name="T33" fmla="*/ 570 h 573"/>
                  <a:gd name="T34" fmla="*/ 207 w 476"/>
                  <a:gd name="T35" fmla="*/ 57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573">
                    <a:moveTo>
                      <a:pt x="207" y="570"/>
                    </a:moveTo>
                    <a:cubicBezTo>
                      <a:pt x="145" y="573"/>
                      <a:pt x="83" y="528"/>
                      <a:pt x="48" y="488"/>
                    </a:cubicBezTo>
                    <a:cubicBezTo>
                      <a:pt x="27" y="464"/>
                      <a:pt x="15" y="437"/>
                      <a:pt x="10" y="409"/>
                    </a:cubicBezTo>
                    <a:cubicBezTo>
                      <a:pt x="9" y="401"/>
                      <a:pt x="0" y="378"/>
                      <a:pt x="13" y="374"/>
                    </a:cubicBezTo>
                    <a:cubicBezTo>
                      <a:pt x="21" y="372"/>
                      <a:pt x="38" y="390"/>
                      <a:pt x="47" y="393"/>
                    </a:cubicBezTo>
                    <a:cubicBezTo>
                      <a:pt x="59" y="362"/>
                      <a:pt x="33" y="328"/>
                      <a:pt x="35" y="295"/>
                    </a:cubicBezTo>
                    <a:cubicBezTo>
                      <a:pt x="37" y="271"/>
                      <a:pt x="52" y="218"/>
                      <a:pt x="75" y="203"/>
                    </a:cubicBezTo>
                    <a:cubicBezTo>
                      <a:pt x="78" y="212"/>
                      <a:pt x="79" y="222"/>
                      <a:pt x="83" y="231"/>
                    </a:cubicBezTo>
                    <a:cubicBezTo>
                      <a:pt x="104" y="214"/>
                      <a:pt x="100" y="166"/>
                      <a:pt x="110" y="142"/>
                    </a:cubicBezTo>
                    <a:cubicBezTo>
                      <a:pt x="122" y="114"/>
                      <a:pt x="150" y="56"/>
                      <a:pt x="179" y="38"/>
                    </a:cubicBezTo>
                    <a:cubicBezTo>
                      <a:pt x="244" y="0"/>
                      <a:pt x="287" y="147"/>
                      <a:pt x="312" y="176"/>
                    </a:cubicBezTo>
                    <a:cubicBezTo>
                      <a:pt x="331" y="167"/>
                      <a:pt x="323" y="143"/>
                      <a:pt x="324" y="126"/>
                    </a:cubicBezTo>
                    <a:cubicBezTo>
                      <a:pt x="350" y="125"/>
                      <a:pt x="375" y="185"/>
                      <a:pt x="380" y="204"/>
                    </a:cubicBezTo>
                    <a:cubicBezTo>
                      <a:pt x="387" y="226"/>
                      <a:pt x="379" y="294"/>
                      <a:pt x="392" y="306"/>
                    </a:cubicBezTo>
                    <a:cubicBezTo>
                      <a:pt x="396" y="300"/>
                      <a:pt x="404" y="295"/>
                      <a:pt x="406" y="287"/>
                    </a:cubicBezTo>
                    <a:cubicBezTo>
                      <a:pt x="476" y="328"/>
                      <a:pt x="450" y="434"/>
                      <a:pt x="412" y="483"/>
                    </a:cubicBezTo>
                    <a:cubicBezTo>
                      <a:pt x="367" y="541"/>
                      <a:pt x="302" y="571"/>
                      <a:pt x="220" y="570"/>
                    </a:cubicBezTo>
                    <a:lnTo>
                      <a:pt x="207" y="570"/>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4" name="Freeform 8"/>
              <p:cNvSpPr/>
              <p:nvPr/>
            </p:nvSpPr>
            <p:spPr bwMode="auto">
              <a:xfrm>
                <a:off x="856" y="3110"/>
                <a:ext cx="473" cy="877"/>
              </a:xfrm>
              <a:custGeom>
                <a:avLst/>
                <a:gdLst>
                  <a:gd name="T0" fmla="*/ 93 w 200"/>
                  <a:gd name="T1" fmla="*/ 164 h 371"/>
                  <a:gd name="T2" fmla="*/ 84 w 200"/>
                  <a:gd name="T3" fmla="*/ 272 h 371"/>
                  <a:gd name="T4" fmla="*/ 75 w 200"/>
                  <a:gd name="T5" fmla="*/ 368 h 371"/>
                  <a:gd name="T6" fmla="*/ 163 w 200"/>
                  <a:gd name="T7" fmla="*/ 363 h 371"/>
                  <a:gd name="T8" fmla="*/ 139 w 200"/>
                  <a:gd name="T9" fmla="*/ 213 h 371"/>
                  <a:gd name="T10" fmla="*/ 134 w 200"/>
                  <a:gd name="T11" fmla="*/ 175 h 371"/>
                  <a:gd name="T12" fmla="*/ 165 w 200"/>
                  <a:gd name="T13" fmla="*/ 149 h 371"/>
                  <a:gd name="T14" fmla="*/ 197 w 200"/>
                  <a:gd name="T15" fmla="*/ 87 h 371"/>
                  <a:gd name="T16" fmla="*/ 164 w 200"/>
                  <a:gd name="T17" fmla="*/ 112 h 371"/>
                  <a:gd name="T18" fmla="*/ 160 w 200"/>
                  <a:gd name="T19" fmla="*/ 78 h 371"/>
                  <a:gd name="T20" fmla="*/ 166 w 200"/>
                  <a:gd name="T21" fmla="*/ 0 h 371"/>
                  <a:gd name="T22" fmla="*/ 144 w 200"/>
                  <a:gd name="T23" fmla="*/ 58 h 371"/>
                  <a:gd name="T24" fmla="*/ 129 w 200"/>
                  <a:gd name="T25" fmla="*/ 36 h 371"/>
                  <a:gd name="T26" fmla="*/ 103 w 200"/>
                  <a:gd name="T27" fmla="*/ 118 h 371"/>
                  <a:gd name="T28" fmla="*/ 30 w 200"/>
                  <a:gd name="T29" fmla="*/ 36 h 371"/>
                  <a:gd name="T30" fmla="*/ 40 w 200"/>
                  <a:gd name="T31" fmla="*/ 60 h 371"/>
                  <a:gd name="T32" fmla="*/ 14 w 200"/>
                  <a:gd name="T33" fmla="*/ 58 h 371"/>
                  <a:gd name="T34" fmla="*/ 36 w 200"/>
                  <a:gd name="T35" fmla="*/ 73 h 371"/>
                  <a:gd name="T36" fmla="*/ 56 w 200"/>
                  <a:gd name="T37" fmla="*/ 96 h 371"/>
                  <a:gd name="T38" fmla="*/ 79 w 200"/>
                  <a:gd name="T39" fmla="*/ 146 h 371"/>
                  <a:gd name="T40" fmla="*/ 9 w 200"/>
                  <a:gd name="T41" fmla="*/ 120 h 371"/>
                  <a:gd name="T42" fmla="*/ 93 w 200"/>
                  <a:gd name="T43" fmla="*/ 164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371">
                    <a:moveTo>
                      <a:pt x="93" y="164"/>
                    </a:moveTo>
                    <a:cubicBezTo>
                      <a:pt x="106" y="195"/>
                      <a:pt x="88" y="241"/>
                      <a:pt x="84" y="272"/>
                    </a:cubicBezTo>
                    <a:cubicBezTo>
                      <a:pt x="80" y="304"/>
                      <a:pt x="73" y="336"/>
                      <a:pt x="75" y="368"/>
                    </a:cubicBezTo>
                    <a:cubicBezTo>
                      <a:pt x="103" y="371"/>
                      <a:pt x="135" y="364"/>
                      <a:pt x="163" y="363"/>
                    </a:cubicBezTo>
                    <a:cubicBezTo>
                      <a:pt x="142" y="315"/>
                      <a:pt x="144" y="264"/>
                      <a:pt x="139" y="213"/>
                    </a:cubicBezTo>
                    <a:cubicBezTo>
                      <a:pt x="138" y="202"/>
                      <a:pt x="131" y="187"/>
                      <a:pt x="134" y="175"/>
                    </a:cubicBezTo>
                    <a:cubicBezTo>
                      <a:pt x="139" y="162"/>
                      <a:pt x="154" y="159"/>
                      <a:pt x="165" y="149"/>
                    </a:cubicBezTo>
                    <a:cubicBezTo>
                      <a:pt x="179" y="135"/>
                      <a:pt x="200" y="106"/>
                      <a:pt x="197" y="87"/>
                    </a:cubicBezTo>
                    <a:cubicBezTo>
                      <a:pt x="183" y="90"/>
                      <a:pt x="175" y="110"/>
                      <a:pt x="164" y="112"/>
                    </a:cubicBezTo>
                    <a:cubicBezTo>
                      <a:pt x="142" y="115"/>
                      <a:pt x="157" y="89"/>
                      <a:pt x="160" y="78"/>
                    </a:cubicBezTo>
                    <a:cubicBezTo>
                      <a:pt x="165" y="60"/>
                      <a:pt x="187" y="15"/>
                      <a:pt x="166" y="0"/>
                    </a:cubicBezTo>
                    <a:cubicBezTo>
                      <a:pt x="150" y="12"/>
                      <a:pt x="150" y="41"/>
                      <a:pt x="144" y="58"/>
                    </a:cubicBezTo>
                    <a:cubicBezTo>
                      <a:pt x="139" y="51"/>
                      <a:pt x="139" y="42"/>
                      <a:pt x="129" y="36"/>
                    </a:cubicBezTo>
                    <a:cubicBezTo>
                      <a:pt x="121" y="43"/>
                      <a:pt x="151" y="137"/>
                      <a:pt x="103" y="118"/>
                    </a:cubicBezTo>
                    <a:cubicBezTo>
                      <a:pt x="72" y="107"/>
                      <a:pt x="73" y="30"/>
                      <a:pt x="30" y="36"/>
                    </a:cubicBezTo>
                    <a:cubicBezTo>
                      <a:pt x="30" y="47"/>
                      <a:pt x="42" y="48"/>
                      <a:pt x="40" y="60"/>
                    </a:cubicBezTo>
                    <a:cubicBezTo>
                      <a:pt x="32" y="57"/>
                      <a:pt x="22" y="60"/>
                      <a:pt x="14" y="58"/>
                    </a:cubicBezTo>
                    <a:cubicBezTo>
                      <a:pt x="15" y="72"/>
                      <a:pt x="26" y="67"/>
                      <a:pt x="36" y="73"/>
                    </a:cubicBezTo>
                    <a:cubicBezTo>
                      <a:pt x="44" y="79"/>
                      <a:pt x="50" y="87"/>
                      <a:pt x="56" y="96"/>
                    </a:cubicBezTo>
                    <a:cubicBezTo>
                      <a:pt x="65" y="110"/>
                      <a:pt x="81" y="130"/>
                      <a:pt x="79" y="146"/>
                    </a:cubicBezTo>
                    <a:cubicBezTo>
                      <a:pt x="55" y="150"/>
                      <a:pt x="34" y="121"/>
                      <a:pt x="9" y="120"/>
                    </a:cubicBezTo>
                    <a:cubicBezTo>
                      <a:pt x="0" y="153"/>
                      <a:pt x="70" y="158"/>
                      <a:pt x="93" y="164"/>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5" name="Freeform 9"/>
              <p:cNvSpPr/>
              <p:nvPr/>
            </p:nvSpPr>
            <p:spPr bwMode="auto">
              <a:xfrm>
                <a:off x="2892" y="1388"/>
                <a:ext cx="1083" cy="1303"/>
              </a:xfrm>
              <a:custGeom>
                <a:avLst/>
                <a:gdLst>
                  <a:gd name="T0" fmla="*/ 199 w 458"/>
                  <a:gd name="T1" fmla="*/ 548 h 551"/>
                  <a:gd name="T2" fmla="*/ 46 w 458"/>
                  <a:gd name="T3" fmla="*/ 469 h 551"/>
                  <a:gd name="T4" fmla="*/ 10 w 458"/>
                  <a:gd name="T5" fmla="*/ 392 h 551"/>
                  <a:gd name="T6" fmla="*/ 13 w 458"/>
                  <a:gd name="T7" fmla="*/ 359 h 551"/>
                  <a:gd name="T8" fmla="*/ 45 w 458"/>
                  <a:gd name="T9" fmla="*/ 377 h 551"/>
                  <a:gd name="T10" fmla="*/ 33 w 458"/>
                  <a:gd name="T11" fmla="*/ 283 h 551"/>
                  <a:gd name="T12" fmla="*/ 72 w 458"/>
                  <a:gd name="T13" fmla="*/ 194 h 551"/>
                  <a:gd name="T14" fmla="*/ 79 w 458"/>
                  <a:gd name="T15" fmla="*/ 222 h 551"/>
                  <a:gd name="T16" fmla="*/ 106 w 458"/>
                  <a:gd name="T17" fmla="*/ 136 h 551"/>
                  <a:gd name="T18" fmla="*/ 172 w 458"/>
                  <a:gd name="T19" fmla="*/ 36 h 551"/>
                  <a:gd name="T20" fmla="*/ 299 w 458"/>
                  <a:gd name="T21" fmla="*/ 168 h 551"/>
                  <a:gd name="T22" fmla="*/ 311 w 458"/>
                  <a:gd name="T23" fmla="*/ 121 h 551"/>
                  <a:gd name="T24" fmla="*/ 366 w 458"/>
                  <a:gd name="T25" fmla="*/ 196 h 551"/>
                  <a:gd name="T26" fmla="*/ 377 w 458"/>
                  <a:gd name="T27" fmla="*/ 294 h 551"/>
                  <a:gd name="T28" fmla="*/ 390 w 458"/>
                  <a:gd name="T29" fmla="*/ 276 h 551"/>
                  <a:gd name="T30" fmla="*/ 396 w 458"/>
                  <a:gd name="T31" fmla="*/ 464 h 551"/>
                  <a:gd name="T32" fmla="*/ 211 w 458"/>
                  <a:gd name="T33" fmla="*/ 548 h 551"/>
                  <a:gd name="T34" fmla="*/ 199 w 458"/>
                  <a:gd name="T35" fmla="*/ 548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551">
                    <a:moveTo>
                      <a:pt x="199" y="548"/>
                    </a:moveTo>
                    <a:cubicBezTo>
                      <a:pt x="139" y="551"/>
                      <a:pt x="80" y="507"/>
                      <a:pt x="46" y="469"/>
                    </a:cubicBezTo>
                    <a:cubicBezTo>
                      <a:pt x="26" y="445"/>
                      <a:pt x="14" y="420"/>
                      <a:pt x="10" y="392"/>
                    </a:cubicBezTo>
                    <a:cubicBezTo>
                      <a:pt x="8" y="385"/>
                      <a:pt x="0" y="363"/>
                      <a:pt x="13" y="359"/>
                    </a:cubicBezTo>
                    <a:cubicBezTo>
                      <a:pt x="20" y="357"/>
                      <a:pt x="36" y="375"/>
                      <a:pt x="45" y="377"/>
                    </a:cubicBezTo>
                    <a:cubicBezTo>
                      <a:pt x="56" y="347"/>
                      <a:pt x="31" y="314"/>
                      <a:pt x="33" y="283"/>
                    </a:cubicBezTo>
                    <a:cubicBezTo>
                      <a:pt x="35" y="260"/>
                      <a:pt x="50" y="209"/>
                      <a:pt x="72" y="194"/>
                    </a:cubicBezTo>
                    <a:cubicBezTo>
                      <a:pt x="75" y="203"/>
                      <a:pt x="75" y="213"/>
                      <a:pt x="79" y="222"/>
                    </a:cubicBezTo>
                    <a:cubicBezTo>
                      <a:pt x="100" y="205"/>
                      <a:pt x="96" y="159"/>
                      <a:pt x="106" y="136"/>
                    </a:cubicBezTo>
                    <a:cubicBezTo>
                      <a:pt x="118" y="109"/>
                      <a:pt x="144" y="53"/>
                      <a:pt x="172" y="36"/>
                    </a:cubicBezTo>
                    <a:cubicBezTo>
                      <a:pt x="235" y="0"/>
                      <a:pt x="276" y="141"/>
                      <a:pt x="299" y="168"/>
                    </a:cubicBezTo>
                    <a:cubicBezTo>
                      <a:pt x="318" y="160"/>
                      <a:pt x="310" y="136"/>
                      <a:pt x="311" y="121"/>
                    </a:cubicBezTo>
                    <a:cubicBezTo>
                      <a:pt x="337" y="120"/>
                      <a:pt x="360" y="177"/>
                      <a:pt x="366" y="196"/>
                    </a:cubicBezTo>
                    <a:cubicBezTo>
                      <a:pt x="372" y="217"/>
                      <a:pt x="364" y="282"/>
                      <a:pt x="377" y="294"/>
                    </a:cubicBezTo>
                    <a:cubicBezTo>
                      <a:pt x="380" y="288"/>
                      <a:pt x="388" y="283"/>
                      <a:pt x="390" y="276"/>
                    </a:cubicBezTo>
                    <a:cubicBezTo>
                      <a:pt x="458" y="315"/>
                      <a:pt x="432" y="417"/>
                      <a:pt x="396" y="464"/>
                    </a:cubicBezTo>
                    <a:cubicBezTo>
                      <a:pt x="353" y="520"/>
                      <a:pt x="290" y="548"/>
                      <a:pt x="211" y="548"/>
                    </a:cubicBezTo>
                    <a:lnTo>
                      <a:pt x="199" y="548"/>
                    </a:lnTo>
                    <a:close/>
                  </a:path>
                </a:pathLst>
              </a:custGeom>
              <a:solidFill>
                <a:srgbClr val="A5C3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6" name="Freeform 10"/>
              <p:cNvSpPr/>
              <p:nvPr/>
            </p:nvSpPr>
            <p:spPr bwMode="auto">
              <a:xfrm>
                <a:off x="3176" y="2346"/>
                <a:ext cx="456" cy="842"/>
              </a:xfrm>
              <a:custGeom>
                <a:avLst/>
                <a:gdLst>
                  <a:gd name="T0" fmla="*/ 89 w 193"/>
                  <a:gd name="T1" fmla="*/ 157 h 356"/>
                  <a:gd name="T2" fmla="*/ 81 w 193"/>
                  <a:gd name="T3" fmla="*/ 261 h 356"/>
                  <a:gd name="T4" fmla="*/ 72 w 193"/>
                  <a:gd name="T5" fmla="*/ 353 h 356"/>
                  <a:gd name="T6" fmla="*/ 157 w 193"/>
                  <a:gd name="T7" fmla="*/ 349 h 356"/>
                  <a:gd name="T8" fmla="*/ 134 w 193"/>
                  <a:gd name="T9" fmla="*/ 204 h 356"/>
                  <a:gd name="T10" fmla="*/ 129 w 193"/>
                  <a:gd name="T11" fmla="*/ 168 h 356"/>
                  <a:gd name="T12" fmla="*/ 159 w 193"/>
                  <a:gd name="T13" fmla="*/ 142 h 356"/>
                  <a:gd name="T14" fmla="*/ 189 w 193"/>
                  <a:gd name="T15" fmla="*/ 83 h 356"/>
                  <a:gd name="T16" fmla="*/ 158 w 193"/>
                  <a:gd name="T17" fmla="*/ 107 h 356"/>
                  <a:gd name="T18" fmla="*/ 154 w 193"/>
                  <a:gd name="T19" fmla="*/ 74 h 356"/>
                  <a:gd name="T20" fmla="*/ 160 w 193"/>
                  <a:gd name="T21" fmla="*/ 0 h 356"/>
                  <a:gd name="T22" fmla="*/ 139 w 193"/>
                  <a:gd name="T23" fmla="*/ 55 h 356"/>
                  <a:gd name="T24" fmla="*/ 124 w 193"/>
                  <a:gd name="T25" fmla="*/ 34 h 356"/>
                  <a:gd name="T26" fmla="*/ 99 w 193"/>
                  <a:gd name="T27" fmla="*/ 113 h 356"/>
                  <a:gd name="T28" fmla="*/ 29 w 193"/>
                  <a:gd name="T29" fmla="*/ 34 h 356"/>
                  <a:gd name="T30" fmla="*/ 38 w 193"/>
                  <a:gd name="T31" fmla="*/ 57 h 356"/>
                  <a:gd name="T32" fmla="*/ 14 w 193"/>
                  <a:gd name="T33" fmla="*/ 55 h 356"/>
                  <a:gd name="T34" fmla="*/ 34 w 193"/>
                  <a:gd name="T35" fmla="*/ 69 h 356"/>
                  <a:gd name="T36" fmla="*/ 54 w 193"/>
                  <a:gd name="T37" fmla="*/ 91 h 356"/>
                  <a:gd name="T38" fmla="*/ 76 w 193"/>
                  <a:gd name="T39" fmla="*/ 140 h 356"/>
                  <a:gd name="T40" fmla="*/ 9 w 193"/>
                  <a:gd name="T41" fmla="*/ 115 h 356"/>
                  <a:gd name="T42" fmla="*/ 89 w 193"/>
                  <a:gd name="T43" fmla="*/ 15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3" h="356">
                    <a:moveTo>
                      <a:pt x="89" y="157"/>
                    </a:moveTo>
                    <a:cubicBezTo>
                      <a:pt x="102" y="186"/>
                      <a:pt x="85" y="231"/>
                      <a:pt x="81" y="261"/>
                    </a:cubicBezTo>
                    <a:cubicBezTo>
                      <a:pt x="77" y="292"/>
                      <a:pt x="70" y="322"/>
                      <a:pt x="72" y="353"/>
                    </a:cubicBezTo>
                    <a:cubicBezTo>
                      <a:pt x="99" y="356"/>
                      <a:pt x="129" y="349"/>
                      <a:pt x="157" y="349"/>
                    </a:cubicBezTo>
                    <a:cubicBezTo>
                      <a:pt x="136" y="302"/>
                      <a:pt x="139" y="253"/>
                      <a:pt x="134" y="204"/>
                    </a:cubicBezTo>
                    <a:cubicBezTo>
                      <a:pt x="133" y="194"/>
                      <a:pt x="126" y="179"/>
                      <a:pt x="129" y="168"/>
                    </a:cubicBezTo>
                    <a:cubicBezTo>
                      <a:pt x="134" y="155"/>
                      <a:pt x="149" y="152"/>
                      <a:pt x="159" y="142"/>
                    </a:cubicBezTo>
                    <a:cubicBezTo>
                      <a:pt x="173" y="129"/>
                      <a:pt x="193" y="101"/>
                      <a:pt x="189" y="83"/>
                    </a:cubicBezTo>
                    <a:cubicBezTo>
                      <a:pt x="176" y="86"/>
                      <a:pt x="169" y="105"/>
                      <a:pt x="158" y="107"/>
                    </a:cubicBezTo>
                    <a:cubicBezTo>
                      <a:pt x="137" y="110"/>
                      <a:pt x="151" y="85"/>
                      <a:pt x="154" y="74"/>
                    </a:cubicBezTo>
                    <a:cubicBezTo>
                      <a:pt x="159" y="57"/>
                      <a:pt x="180" y="13"/>
                      <a:pt x="160" y="0"/>
                    </a:cubicBezTo>
                    <a:cubicBezTo>
                      <a:pt x="145" y="11"/>
                      <a:pt x="144" y="39"/>
                      <a:pt x="139" y="55"/>
                    </a:cubicBezTo>
                    <a:cubicBezTo>
                      <a:pt x="134" y="49"/>
                      <a:pt x="134" y="39"/>
                      <a:pt x="124" y="34"/>
                    </a:cubicBezTo>
                    <a:cubicBezTo>
                      <a:pt x="116" y="40"/>
                      <a:pt x="145" y="131"/>
                      <a:pt x="99" y="113"/>
                    </a:cubicBezTo>
                    <a:cubicBezTo>
                      <a:pt x="70" y="102"/>
                      <a:pt x="70" y="28"/>
                      <a:pt x="29" y="34"/>
                    </a:cubicBezTo>
                    <a:cubicBezTo>
                      <a:pt x="29" y="44"/>
                      <a:pt x="40" y="45"/>
                      <a:pt x="38" y="57"/>
                    </a:cubicBezTo>
                    <a:cubicBezTo>
                      <a:pt x="31" y="54"/>
                      <a:pt x="21" y="57"/>
                      <a:pt x="14" y="55"/>
                    </a:cubicBezTo>
                    <a:cubicBezTo>
                      <a:pt x="14" y="68"/>
                      <a:pt x="25" y="63"/>
                      <a:pt x="34" y="69"/>
                    </a:cubicBezTo>
                    <a:cubicBezTo>
                      <a:pt x="43" y="76"/>
                      <a:pt x="48" y="83"/>
                      <a:pt x="54" y="91"/>
                    </a:cubicBezTo>
                    <a:cubicBezTo>
                      <a:pt x="63" y="105"/>
                      <a:pt x="78" y="124"/>
                      <a:pt x="76" y="140"/>
                    </a:cubicBezTo>
                    <a:cubicBezTo>
                      <a:pt x="53" y="143"/>
                      <a:pt x="33" y="116"/>
                      <a:pt x="9" y="115"/>
                    </a:cubicBezTo>
                    <a:cubicBezTo>
                      <a:pt x="0" y="146"/>
                      <a:pt x="68" y="151"/>
                      <a:pt x="89" y="157"/>
                    </a:cubicBezTo>
                    <a:close/>
                  </a:path>
                </a:pathLst>
              </a:custGeom>
              <a:solidFill>
                <a:srgbClr val="5C41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7" name="Freeform 11"/>
              <p:cNvSpPr>
                <a:spLocks noEditPoints="1"/>
              </p:cNvSpPr>
              <p:nvPr/>
            </p:nvSpPr>
            <p:spPr bwMode="auto">
              <a:xfrm>
                <a:off x="5909" y="1061"/>
                <a:ext cx="1168" cy="797"/>
              </a:xfrm>
              <a:custGeom>
                <a:avLst/>
                <a:gdLst>
                  <a:gd name="T0" fmla="*/ 0 w 494"/>
                  <a:gd name="T1" fmla="*/ 175 h 337"/>
                  <a:gd name="T2" fmla="*/ 65 w 494"/>
                  <a:gd name="T3" fmla="*/ 241 h 337"/>
                  <a:gd name="T4" fmla="*/ 86 w 494"/>
                  <a:gd name="T5" fmla="*/ 237 h 337"/>
                  <a:gd name="T6" fmla="*/ 86 w 494"/>
                  <a:gd name="T7" fmla="*/ 241 h 337"/>
                  <a:gd name="T8" fmla="*/ 161 w 494"/>
                  <a:gd name="T9" fmla="*/ 316 h 337"/>
                  <a:gd name="T10" fmla="*/ 221 w 494"/>
                  <a:gd name="T11" fmla="*/ 287 h 337"/>
                  <a:gd name="T12" fmla="*/ 306 w 494"/>
                  <a:gd name="T13" fmla="*/ 337 h 337"/>
                  <a:gd name="T14" fmla="*/ 393 w 494"/>
                  <a:gd name="T15" fmla="*/ 281 h 337"/>
                  <a:gd name="T16" fmla="*/ 429 w 494"/>
                  <a:gd name="T17" fmla="*/ 291 h 337"/>
                  <a:gd name="T18" fmla="*/ 494 w 494"/>
                  <a:gd name="T19" fmla="*/ 226 h 337"/>
                  <a:gd name="T20" fmla="*/ 444 w 494"/>
                  <a:gd name="T21" fmla="*/ 163 h 337"/>
                  <a:gd name="T22" fmla="*/ 447 w 494"/>
                  <a:gd name="T23" fmla="*/ 142 h 337"/>
                  <a:gd name="T24" fmla="*/ 382 w 494"/>
                  <a:gd name="T25" fmla="*/ 77 h 337"/>
                  <a:gd name="T26" fmla="*/ 320 w 494"/>
                  <a:gd name="T27" fmla="*/ 122 h 337"/>
                  <a:gd name="T28" fmla="*/ 258 w 494"/>
                  <a:gd name="T29" fmla="*/ 77 h 337"/>
                  <a:gd name="T30" fmla="*/ 246 w 494"/>
                  <a:gd name="T31" fmla="*/ 78 h 337"/>
                  <a:gd name="T32" fmla="*/ 152 w 494"/>
                  <a:gd name="T33" fmla="*/ 0 h 337"/>
                  <a:gd name="T34" fmla="*/ 56 w 494"/>
                  <a:gd name="T35" fmla="*/ 96 h 337"/>
                  <a:gd name="T36" fmla="*/ 57 w 494"/>
                  <a:gd name="T37" fmla="*/ 111 h 337"/>
                  <a:gd name="T38" fmla="*/ 0 w 494"/>
                  <a:gd name="T39" fmla="*/ 175 h 337"/>
                  <a:gd name="T40" fmla="*/ 203 w 494"/>
                  <a:gd name="T41" fmla="*/ 178 h 337"/>
                  <a:gd name="T42" fmla="*/ 202 w 494"/>
                  <a:gd name="T43" fmla="*/ 178 h 337"/>
                  <a:gd name="T44" fmla="*/ 203 w 494"/>
                  <a:gd name="T45" fmla="*/ 178 h 337"/>
                  <a:gd name="T46" fmla="*/ 203 w 494"/>
                  <a:gd name="T47" fmla="*/ 17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4" h="337">
                    <a:moveTo>
                      <a:pt x="0" y="175"/>
                    </a:moveTo>
                    <a:cubicBezTo>
                      <a:pt x="0" y="211"/>
                      <a:pt x="29" y="241"/>
                      <a:pt x="65" y="241"/>
                    </a:cubicBezTo>
                    <a:cubicBezTo>
                      <a:pt x="73" y="241"/>
                      <a:pt x="80" y="239"/>
                      <a:pt x="86" y="237"/>
                    </a:cubicBezTo>
                    <a:cubicBezTo>
                      <a:pt x="86" y="238"/>
                      <a:pt x="86" y="240"/>
                      <a:pt x="86" y="241"/>
                    </a:cubicBezTo>
                    <a:cubicBezTo>
                      <a:pt x="86" y="282"/>
                      <a:pt x="120" y="316"/>
                      <a:pt x="161" y="316"/>
                    </a:cubicBezTo>
                    <a:cubicBezTo>
                      <a:pt x="186" y="316"/>
                      <a:pt x="207" y="304"/>
                      <a:pt x="221" y="287"/>
                    </a:cubicBezTo>
                    <a:cubicBezTo>
                      <a:pt x="237" y="317"/>
                      <a:pt x="269" y="337"/>
                      <a:pt x="306" y="337"/>
                    </a:cubicBezTo>
                    <a:cubicBezTo>
                      <a:pt x="344" y="337"/>
                      <a:pt x="378" y="314"/>
                      <a:pt x="393" y="281"/>
                    </a:cubicBezTo>
                    <a:cubicBezTo>
                      <a:pt x="403" y="288"/>
                      <a:pt x="416" y="291"/>
                      <a:pt x="429" y="291"/>
                    </a:cubicBezTo>
                    <a:cubicBezTo>
                      <a:pt x="465" y="291"/>
                      <a:pt x="494" y="262"/>
                      <a:pt x="494" y="226"/>
                    </a:cubicBezTo>
                    <a:cubicBezTo>
                      <a:pt x="494" y="195"/>
                      <a:pt x="473" y="169"/>
                      <a:pt x="444" y="163"/>
                    </a:cubicBezTo>
                    <a:cubicBezTo>
                      <a:pt x="446" y="156"/>
                      <a:pt x="447" y="150"/>
                      <a:pt x="447" y="142"/>
                    </a:cubicBezTo>
                    <a:cubicBezTo>
                      <a:pt x="447" y="106"/>
                      <a:pt x="418" y="77"/>
                      <a:pt x="382" y="77"/>
                    </a:cubicBezTo>
                    <a:cubicBezTo>
                      <a:pt x="353" y="77"/>
                      <a:pt x="328" y="96"/>
                      <a:pt x="320" y="122"/>
                    </a:cubicBezTo>
                    <a:cubicBezTo>
                      <a:pt x="311" y="96"/>
                      <a:pt x="287" y="77"/>
                      <a:pt x="258" y="77"/>
                    </a:cubicBezTo>
                    <a:cubicBezTo>
                      <a:pt x="254" y="77"/>
                      <a:pt x="250" y="78"/>
                      <a:pt x="246" y="78"/>
                    </a:cubicBezTo>
                    <a:cubicBezTo>
                      <a:pt x="238" y="33"/>
                      <a:pt x="199" y="0"/>
                      <a:pt x="152" y="0"/>
                    </a:cubicBezTo>
                    <a:cubicBezTo>
                      <a:pt x="99" y="0"/>
                      <a:pt x="56" y="43"/>
                      <a:pt x="56" y="96"/>
                    </a:cubicBezTo>
                    <a:cubicBezTo>
                      <a:pt x="56" y="101"/>
                      <a:pt x="56" y="106"/>
                      <a:pt x="57" y="111"/>
                    </a:cubicBezTo>
                    <a:cubicBezTo>
                      <a:pt x="25" y="115"/>
                      <a:pt x="0" y="142"/>
                      <a:pt x="0" y="175"/>
                    </a:cubicBezTo>
                    <a:close/>
                    <a:moveTo>
                      <a:pt x="203" y="178"/>
                    </a:moveTo>
                    <a:cubicBezTo>
                      <a:pt x="203" y="178"/>
                      <a:pt x="202" y="178"/>
                      <a:pt x="202" y="178"/>
                    </a:cubicBezTo>
                    <a:cubicBezTo>
                      <a:pt x="202" y="178"/>
                      <a:pt x="202" y="178"/>
                      <a:pt x="203" y="178"/>
                    </a:cubicBezTo>
                    <a:cubicBezTo>
                      <a:pt x="203" y="178"/>
                      <a:pt x="203" y="178"/>
                      <a:pt x="203" y="17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8" name="Freeform 12"/>
              <p:cNvSpPr/>
              <p:nvPr/>
            </p:nvSpPr>
            <p:spPr bwMode="auto">
              <a:xfrm>
                <a:off x="3731" y="4061"/>
                <a:ext cx="3188" cy="1007"/>
              </a:xfrm>
              <a:custGeom>
                <a:avLst/>
                <a:gdLst>
                  <a:gd name="T0" fmla="*/ 3188 w 3188"/>
                  <a:gd name="T1" fmla="*/ 0 h 1007"/>
                  <a:gd name="T2" fmla="*/ 0 w 3188"/>
                  <a:gd name="T3" fmla="*/ 461 h 1007"/>
                  <a:gd name="T4" fmla="*/ 2031 w 3188"/>
                  <a:gd name="T5" fmla="*/ 1007 h 1007"/>
                  <a:gd name="T6" fmla="*/ 3188 w 3188"/>
                  <a:gd name="T7" fmla="*/ 0 h 1007"/>
                </a:gdLst>
                <a:ahLst/>
                <a:cxnLst>
                  <a:cxn ang="0">
                    <a:pos x="T0" y="T1"/>
                  </a:cxn>
                  <a:cxn ang="0">
                    <a:pos x="T2" y="T3"/>
                  </a:cxn>
                  <a:cxn ang="0">
                    <a:pos x="T4" y="T5"/>
                  </a:cxn>
                  <a:cxn ang="0">
                    <a:pos x="T6" y="T7"/>
                  </a:cxn>
                </a:cxnLst>
                <a:rect l="0" t="0" r="r" b="b"/>
                <a:pathLst>
                  <a:path w="3188" h="1007">
                    <a:moveTo>
                      <a:pt x="3188" y="0"/>
                    </a:moveTo>
                    <a:lnTo>
                      <a:pt x="0" y="461"/>
                    </a:lnTo>
                    <a:lnTo>
                      <a:pt x="2031" y="1007"/>
                    </a:lnTo>
                    <a:lnTo>
                      <a:pt x="3188" y="0"/>
                    </a:ln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9" name="Freeform 13"/>
              <p:cNvSpPr/>
              <p:nvPr/>
            </p:nvSpPr>
            <p:spPr bwMode="auto">
              <a:xfrm>
                <a:off x="655" y="3900"/>
                <a:ext cx="6448" cy="1026"/>
              </a:xfrm>
              <a:custGeom>
                <a:avLst/>
                <a:gdLst>
                  <a:gd name="T0" fmla="*/ 6448 w 6448"/>
                  <a:gd name="T1" fmla="*/ 0 h 1026"/>
                  <a:gd name="T2" fmla="*/ 0 w 6448"/>
                  <a:gd name="T3" fmla="*/ 0 h 1026"/>
                  <a:gd name="T4" fmla="*/ 941 w 6448"/>
                  <a:gd name="T5" fmla="*/ 1026 h 1026"/>
                  <a:gd name="T6" fmla="*/ 3001 w 6448"/>
                  <a:gd name="T7" fmla="*/ 601 h 1026"/>
                  <a:gd name="T8" fmla="*/ 3083 w 6448"/>
                  <a:gd name="T9" fmla="*/ 624 h 1026"/>
                  <a:gd name="T10" fmla="*/ 6264 w 6448"/>
                  <a:gd name="T11" fmla="*/ 161 h 1026"/>
                  <a:gd name="T12" fmla="*/ 6448 w 6448"/>
                  <a:gd name="T13" fmla="*/ 0 h 1026"/>
                </a:gdLst>
                <a:ahLst/>
                <a:cxnLst>
                  <a:cxn ang="0">
                    <a:pos x="T0" y="T1"/>
                  </a:cxn>
                  <a:cxn ang="0">
                    <a:pos x="T2" y="T3"/>
                  </a:cxn>
                  <a:cxn ang="0">
                    <a:pos x="T4" y="T5"/>
                  </a:cxn>
                  <a:cxn ang="0">
                    <a:pos x="T6" y="T7"/>
                  </a:cxn>
                  <a:cxn ang="0">
                    <a:pos x="T8" y="T9"/>
                  </a:cxn>
                  <a:cxn ang="0">
                    <a:pos x="T10" y="T11"/>
                  </a:cxn>
                  <a:cxn ang="0">
                    <a:pos x="T12" y="T13"/>
                  </a:cxn>
                </a:cxnLst>
                <a:rect l="0" t="0" r="r" b="b"/>
                <a:pathLst>
                  <a:path w="6448" h="1026">
                    <a:moveTo>
                      <a:pt x="6448" y="0"/>
                    </a:moveTo>
                    <a:lnTo>
                      <a:pt x="0" y="0"/>
                    </a:lnTo>
                    <a:lnTo>
                      <a:pt x="941" y="1026"/>
                    </a:lnTo>
                    <a:lnTo>
                      <a:pt x="3001" y="601"/>
                    </a:lnTo>
                    <a:lnTo>
                      <a:pt x="3083" y="624"/>
                    </a:lnTo>
                    <a:lnTo>
                      <a:pt x="6264" y="161"/>
                    </a:lnTo>
                    <a:lnTo>
                      <a:pt x="6448" y="0"/>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0" name="Rectangle 14"/>
              <p:cNvSpPr>
                <a:spLocks noChangeArrowheads="1"/>
              </p:cNvSpPr>
              <p:nvPr/>
            </p:nvSpPr>
            <p:spPr bwMode="auto">
              <a:xfrm>
                <a:off x="5989" y="2140"/>
                <a:ext cx="149" cy="381"/>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1" name="Freeform 15"/>
              <p:cNvSpPr/>
              <p:nvPr/>
            </p:nvSpPr>
            <p:spPr bwMode="auto">
              <a:xfrm>
                <a:off x="5190" y="2140"/>
                <a:ext cx="1085" cy="1772"/>
              </a:xfrm>
              <a:custGeom>
                <a:avLst/>
                <a:gdLst>
                  <a:gd name="T0" fmla="*/ 1085 w 1085"/>
                  <a:gd name="T1" fmla="*/ 1772 h 1772"/>
                  <a:gd name="T2" fmla="*/ 0 w 1085"/>
                  <a:gd name="T3" fmla="*/ 1772 h 1772"/>
                  <a:gd name="T4" fmla="*/ 0 w 1085"/>
                  <a:gd name="T5" fmla="*/ 747 h 1772"/>
                  <a:gd name="T6" fmla="*/ 537 w 1085"/>
                  <a:gd name="T7" fmla="*/ 0 h 1772"/>
                  <a:gd name="T8" fmla="*/ 1085 w 1085"/>
                  <a:gd name="T9" fmla="*/ 747 h 1772"/>
                  <a:gd name="T10" fmla="*/ 1085 w 1085"/>
                  <a:gd name="T11" fmla="*/ 1772 h 1772"/>
                </a:gdLst>
                <a:ahLst/>
                <a:cxnLst>
                  <a:cxn ang="0">
                    <a:pos x="T0" y="T1"/>
                  </a:cxn>
                  <a:cxn ang="0">
                    <a:pos x="T2" y="T3"/>
                  </a:cxn>
                  <a:cxn ang="0">
                    <a:pos x="T4" y="T5"/>
                  </a:cxn>
                  <a:cxn ang="0">
                    <a:pos x="T6" y="T7"/>
                  </a:cxn>
                  <a:cxn ang="0">
                    <a:pos x="T8" y="T9"/>
                  </a:cxn>
                  <a:cxn ang="0">
                    <a:pos x="T10" y="T11"/>
                  </a:cxn>
                </a:cxnLst>
                <a:rect l="0" t="0" r="r" b="b"/>
                <a:pathLst>
                  <a:path w="1085" h="1772">
                    <a:moveTo>
                      <a:pt x="1085" y="1772"/>
                    </a:moveTo>
                    <a:lnTo>
                      <a:pt x="0" y="1772"/>
                    </a:lnTo>
                    <a:lnTo>
                      <a:pt x="0" y="747"/>
                    </a:lnTo>
                    <a:lnTo>
                      <a:pt x="537" y="0"/>
                    </a:lnTo>
                    <a:lnTo>
                      <a:pt x="1085" y="747"/>
                    </a:lnTo>
                    <a:lnTo>
                      <a:pt x="1085" y="1772"/>
                    </a:lnTo>
                    <a:close/>
                  </a:path>
                </a:pathLst>
              </a:cu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2" name="Freeform 16"/>
              <p:cNvSpPr/>
              <p:nvPr/>
            </p:nvSpPr>
            <p:spPr bwMode="auto">
              <a:xfrm>
                <a:off x="4923" y="1967"/>
                <a:ext cx="1622" cy="1050"/>
              </a:xfrm>
              <a:custGeom>
                <a:avLst/>
                <a:gdLst>
                  <a:gd name="T0" fmla="*/ 196 w 1622"/>
                  <a:gd name="T1" fmla="*/ 1048 h 1050"/>
                  <a:gd name="T2" fmla="*/ 0 w 1622"/>
                  <a:gd name="T3" fmla="*/ 1048 h 1050"/>
                  <a:gd name="T4" fmla="*/ 811 w 1622"/>
                  <a:gd name="T5" fmla="*/ 0 h 1050"/>
                  <a:gd name="T6" fmla="*/ 1622 w 1622"/>
                  <a:gd name="T7" fmla="*/ 1050 h 1050"/>
                  <a:gd name="T8" fmla="*/ 1423 w 1622"/>
                  <a:gd name="T9" fmla="*/ 1050 h 1050"/>
                  <a:gd name="T10" fmla="*/ 809 w 1622"/>
                  <a:gd name="T11" fmla="*/ 239 h 1050"/>
                  <a:gd name="T12" fmla="*/ 196 w 1622"/>
                  <a:gd name="T13" fmla="*/ 1048 h 1050"/>
                </a:gdLst>
                <a:ahLst/>
                <a:cxnLst>
                  <a:cxn ang="0">
                    <a:pos x="T0" y="T1"/>
                  </a:cxn>
                  <a:cxn ang="0">
                    <a:pos x="T2" y="T3"/>
                  </a:cxn>
                  <a:cxn ang="0">
                    <a:pos x="T4" y="T5"/>
                  </a:cxn>
                  <a:cxn ang="0">
                    <a:pos x="T6" y="T7"/>
                  </a:cxn>
                  <a:cxn ang="0">
                    <a:pos x="T8" y="T9"/>
                  </a:cxn>
                  <a:cxn ang="0">
                    <a:pos x="T10" y="T11"/>
                  </a:cxn>
                  <a:cxn ang="0">
                    <a:pos x="T12" y="T13"/>
                  </a:cxn>
                </a:cxnLst>
                <a:rect l="0" t="0" r="r" b="b"/>
                <a:pathLst>
                  <a:path w="1622" h="1050">
                    <a:moveTo>
                      <a:pt x="196" y="1048"/>
                    </a:moveTo>
                    <a:lnTo>
                      <a:pt x="0" y="1048"/>
                    </a:lnTo>
                    <a:lnTo>
                      <a:pt x="811" y="0"/>
                    </a:lnTo>
                    <a:lnTo>
                      <a:pt x="1622" y="1050"/>
                    </a:lnTo>
                    <a:lnTo>
                      <a:pt x="1423" y="1050"/>
                    </a:lnTo>
                    <a:lnTo>
                      <a:pt x="809" y="239"/>
                    </a:lnTo>
                    <a:lnTo>
                      <a:pt x="196" y="1048"/>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13" name="Rectangle 17"/>
              <p:cNvSpPr>
                <a:spLocks noChangeArrowheads="1"/>
              </p:cNvSpPr>
              <p:nvPr/>
            </p:nvSpPr>
            <p:spPr bwMode="auto">
              <a:xfrm>
                <a:off x="5334" y="2954"/>
                <a:ext cx="154"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4" name="Rectangle 18"/>
              <p:cNvSpPr>
                <a:spLocks noChangeArrowheads="1"/>
              </p:cNvSpPr>
              <p:nvPr/>
            </p:nvSpPr>
            <p:spPr bwMode="auto">
              <a:xfrm>
                <a:off x="555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5" name="Rectangle 19"/>
              <p:cNvSpPr>
                <a:spLocks noChangeArrowheads="1"/>
              </p:cNvSpPr>
              <p:nvPr/>
            </p:nvSpPr>
            <p:spPr bwMode="auto">
              <a:xfrm>
                <a:off x="577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6" name="Rectangle 20"/>
              <p:cNvSpPr>
                <a:spLocks noChangeArrowheads="1"/>
              </p:cNvSpPr>
              <p:nvPr/>
            </p:nvSpPr>
            <p:spPr bwMode="auto">
              <a:xfrm>
                <a:off x="5992" y="2954"/>
                <a:ext cx="156" cy="267"/>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7" name="Rectangle 21"/>
              <p:cNvSpPr>
                <a:spLocks noChangeArrowheads="1"/>
              </p:cNvSpPr>
              <p:nvPr/>
            </p:nvSpPr>
            <p:spPr bwMode="auto">
              <a:xfrm>
                <a:off x="576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8" name="Rectangle 22"/>
              <p:cNvSpPr>
                <a:spLocks noChangeArrowheads="1"/>
              </p:cNvSpPr>
              <p:nvPr/>
            </p:nvSpPr>
            <p:spPr bwMode="auto">
              <a:xfrm>
                <a:off x="5985" y="3420"/>
                <a:ext cx="156" cy="269"/>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19" name="Oval 23"/>
              <p:cNvSpPr>
                <a:spLocks noChangeArrowheads="1"/>
              </p:cNvSpPr>
              <p:nvPr/>
            </p:nvSpPr>
            <p:spPr bwMode="auto">
              <a:xfrm>
                <a:off x="5637" y="2511"/>
                <a:ext cx="173" cy="173"/>
              </a:xfrm>
              <a:prstGeom prst="ellipse">
                <a:avLst/>
              </a:prstGeom>
              <a:solidFill>
                <a:srgbClr val="906E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0" name="Rectangle 24"/>
              <p:cNvSpPr>
                <a:spLocks noChangeArrowheads="1"/>
              </p:cNvSpPr>
              <p:nvPr/>
            </p:nvSpPr>
            <p:spPr bwMode="auto">
              <a:xfrm>
                <a:off x="5190" y="3793"/>
                <a:ext cx="1085" cy="1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21" name="Freeform 25"/>
              <p:cNvSpPr/>
              <p:nvPr/>
            </p:nvSpPr>
            <p:spPr bwMode="auto">
              <a:xfrm>
                <a:off x="5344" y="3420"/>
                <a:ext cx="300" cy="489"/>
              </a:xfrm>
              <a:custGeom>
                <a:avLst/>
                <a:gdLst>
                  <a:gd name="T0" fmla="*/ 127 w 127"/>
                  <a:gd name="T1" fmla="*/ 64 h 207"/>
                  <a:gd name="T2" fmla="*/ 64 w 127"/>
                  <a:gd name="T3" fmla="*/ 0 h 207"/>
                  <a:gd name="T4" fmla="*/ 0 w 127"/>
                  <a:gd name="T5" fmla="*/ 64 h 207"/>
                  <a:gd name="T6" fmla="*/ 0 w 127"/>
                  <a:gd name="T7" fmla="*/ 207 h 207"/>
                  <a:gd name="T8" fmla="*/ 127 w 127"/>
                  <a:gd name="T9" fmla="*/ 207 h 207"/>
                  <a:gd name="T10" fmla="*/ 127 w 127"/>
                  <a:gd name="T11" fmla="*/ 64 h 207"/>
                </a:gdLst>
                <a:ahLst/>
                <a:cxnLst>
                  <a:cxn ang="0">
                    <a:pos x="T0" y="T1"/>
                  </a:cxn>
                  <a:cxn ang="0">
                    <a:pos x="T2" y="T3"/>
                  </a:cxn>
                  <a:cxn ang="0">
                    <a:pos x="T4" y="T5"/>
                  </a:cxn>
                  <a:cxn ang="0">
                    <a:pos x="T6" y="T7"/>
                  </a:cxn>
                  <a:cxn ang="0">
                    <a:pos x="T8" y="T9"/>
                  </a:cxn>
                  <a:cxn ang="0">
                    <a:pos x="T10" y="T11"/>
                  </a:cxn>
                </a:cxnLst>
                <a:rect l="0" t="0" r="r" b="b"/>
                <a:pathLst>
                  <a:path w="127" h="207">
                    <a:moveTo>
                      <a:pt x="127" y="64"/>
                    </a:moveTo>
                    <a:cubicBezTo>
                      <a:pt x="127" y="29"/>
                      <a:pt x="99" y="0"/>
                      <a:pt x="64" y="0"/>
                    </a:cubicBezTo>
                    <a:cubicBezTo>
                      <a:pt x="28" y="0"/>
                      <a:pt x="0" y="29"/>
                      <a:pt x="0" y="64"/>
                    </a:cubicBezTo>
                    <a:cubicBezTo>
                      <a:pt x="0" y="207"/>
                      <a:pt x="0" y="207"/>
                      <a:pt x="0" y="207"/>
                    </a:cubicBezTo>
                    <a:cubicBezTo>
                      <a:pt x="127" y="207"/>
                      <a:pt x="127" y="207"/>
                      <a:pt x="127" y="207"/>
                    </a:cubicBezTo>
                    <a:lnTo>
                      <a:pt x="127" y="64"/>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2" name="Freeform 26"/>
              <p:cNvSpPr/>
              <p:nvPr/>
            </p:nvSpPr>
            <p:spPr bwMode="auto">
              <a:xfrm>
                <a:off x="5190"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3" name="Freeform 27"/>
              <p:cNvSpPr/>
              <p:nvPr/>
            </p:nvSpPr>
            <p:spPr bwMode="auto">
              <a:xfrm>
                <a:off x="5254"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4" name="Freeform 28"/>
              <p:cNvSpPr/>
              <p:nvPr/>
            </p:nvSpPr>
            <p:spPr bwMode="auto">
              <a:xfrm>
                <a:off x="5318"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5" name="Freeform 29"/>
              <p:cNvSpPr/>
              <p:nvPr/>
            </p:nvSpPr>
            <p:spPr bwMode="auto">
              <a:xfrm>
                <a:off x="5382" y="3306"/>
                <a:ext cx="63"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6" name="Freeform 30"/>
              <p:cNvSpPr/>
              <p:nvPr/>
            </p:nvSpPr>
            <p:spPr bwMode="auto">
              <a:xfrm>
                <a:off x="544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7" name="Freeform 31"/>
              <p:cNvSpPr/>
              <p:nvPr/>
            </p:nvSpPr>
            <p:spPr bwMode="auto">
              <a:xfrm>
                <a:off x="5509"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8" name="Freeform 32"/>
              <p:cNvSpPr/>
              <p:nvPr/>
            </p:nvSpPr>
            <p:spPr bwMode="auto">
              <a:xfrm>
                <a:off x="5573"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29" name="Freeform 33"/>
              <p:cNvSpPr/>
              <p:nvPr/>
            </p:nvSpPr>
            <p:spPr bwMode="auto">
              <a:xfrm>
                <a:off x="5637"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0" name="Freeform 34"/>
              <p:cNvSpPr/>
              <p:nvPr/>
            </p:nvSpPr>
            <p:spPr bwMode="auto">
              <a:xfrm>
                <a:off x="5701"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1" name="Freeform 35"/>
              <p:cNvSpPr/>
              <p:nvPr/>
            </p:nvSpPr>
            <p:spPr bwMode="auto">
              <a:xfrm>
                <a:off x="5765" y="3306"/>
                <a:ext cx="64" cy="69"/>
              </a:xfrm>
              <a:custGeom>
                <a:avLst/>
                <a:gdLst>
                  <a:gd name="T0" fmla="*/ 27 w 27"/>
                  <a:gd name="T1" fmla="*/ 15 h 29"/>
                  <a:gd name="T2" fmla="*/ 14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4"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2" name="Freeform 36"/>
              <p:cNvSpPr/>
              <p:nvPr/>
            </p:nvSpPr>
            <p:spPr bwMode="auto">
              <a:xfrm>
                <a:off x="5829"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3" name="Freeform 37"/>
              <p:cNvSpPr/>
              <p:nvPr/>
            </p:nvSpPr>
            <p:spPr bwMode="auto">
              <a:xfrm>
                <a:off x="5892"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4" name="Freeform 38"/>
              <p:cNvSpPr/>
              <p:nvPr/>
            </p:nvSpPr>
            <p:spPr bwMode="auto">
              <a:xfrm>
                <a:off x="5956"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5" name="Freeform 39"/>
              <p:cNvSpPr/>
              <p:nvPr/>
            </p:nvSpPr>
            <p:spPr bwMode="auto">
              <a:xfrm>
                <a:off x="6020"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6" name="Freeform 40"/>
              <p:cNvSpPr/>
              <p:nvPr/>
            </p:nvSpPr>
            <p:spPr bwMode="auto">
              <a:xfrm>
                <a:off x="6084"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7" name="Freeform 41"/>
              <p:cNvSpPr/>
              <p:nvPr/>
            </p:nvSpPr>
            <p:spPr bwMode="auto">
              <a:xfrm>
                <a:off x="6148" y="3306"/>
                <a:ext cx="64"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8" name="Freeform 42"/>
              <p:cNvSpPr/>
              <p:nvPr/>
            </p:nvSpPr>
            <p:spPr bwMode="auto">
              <a:xfrm>
                <a:off x="6212" y="3306"/>
                <a:ext cx="63" cy="69"/>
              </a:xfrm>
              <a:custGeom>
                <a:avLst/>
                <a:gdLst>
                  <a:gd name="T0" fmla="*/ 27 w 27"/>
                  <a:gd name="T1" fmla="*/ 15 h 29"/>
                  <a:gd name="T2" fmla="*/ 13 w 27"/>
                  <a:gd name="T3" fmla="*/ 29 h 29"/>
                  <a:gd name="T4" fmla="*/ 0 w 27"/>
                  <a:gd name="T5" fmla="*/ 15 h 29"/>
                  <a:gd name="T6" fmla="*/ 0 w 27"/>
                  <a:gd name="T7" fmla="*/ 0 h 29"/>
                  <a:gd name="T8" fmla="*/ 27 w 27"/>
                  <a:gd name="T9" fmla="*/ 0 h 29"/>
                  <a:gd name="T10" fmla="*/ 27 w 27"/>
                  <a:gd name="T11" fmla="*/ 15 h 29"/>
                </a:gdLst>
                <a:ahLst/>
                <a:cxnLst>
                  <a:cxn ang="0">
                    <a:pos x="T0" y="T1"/>
                  </a:cxn>
                  <a:cxn ang="0">
                    <a:pos x="T2" y="T3"/>
                  </a:cxn>
                  <a:cxn ang="0">
                    <a:pos x="T4" y="T5"/>
                  </a:cxn>
                  <a:cxn ang="0">
                    <a:pos x="T6" y="T7"/>
                  </a:cxn>
                  <a:cxn ang="0">
                    <a:pos x="T8" y="T9"/>
                  </a:cxn>
                  <a:cxn ang="0">
                    <a:pos x="T10" y="T11"/>
                  </a:cxn>
                </a:cxnLst>
                <a:rect l="0" t="0" r="r" b="b"/>
                <a:pathLst>
                  <a:path w="27" h="29">
                    <a:moveTo>
                      <a:pt x="27" y="15"/>
                    </a:moveTo>
                    <a:cubicBezTo>
                      <a:pt x="27" y="23"/>
                      <a:pt x="21" y="29"/>
                      <a:pt x="13" y="29"/>
                    </a:cubicBezTo>
                    <a:cubicBezTo>
                      <a:pt x="6" y="29"/>
                      <a:pt x="0" y="23"/>
                      <a:pt x="0" y="15"/>
                    </a:cubicBezTo>
                    <a:cubicBezTo>
                      <a:pt x="0" y="13"/>
                      <a:pt x="0" y="0"/>
                      <a:pt x="0" y="0"/>
                    </a:cubicBezTo>
                    <a:cubicBezTo>
                      <a:pt x="27" y="0"/>
                      <a:pt x="27" y="0"/>
                      <a:pt x="27" y="0"/>
                    </a:cubicBezTo>
                    <a:cubicBezTo>
                      <a:pt x="27" y="0"/>
                      <a:pt x="27" y="8"/>
                      <a:pt x="27"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39" name="Rectangle 43"/>
              <p:cNvSpPr>
                <a:spLocks noChangeArrowheads="1"/>
              </p:cNvSpPr>
              <p:nvPr/>
            </p:nvSpPr>
            <p:spPr bwMode="auto">
              <a:xfrm>
                <a:off x="5190" y="3294"/>
                <a:ext cx="1085" cy="22"/>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0" name="Freeform 44"/>
              <p:cNvSpPr/>
              <p:nvPr/>
            </p:nvSpPr>
            <p:spPr bwMode="auto">
              <a:xfrm>
                <a:off x="2367" y="2005"/>
                <a:ext cx="1289" cy="1907"/>
              </a:xfrm>
              <a:custGeom>
                <a:avLst/>
                <a:gdLst>
                  <a:gd name="T0" fmla="*/ 1289 w 1289"/>
                  <a:gd name="T1" fmla="*/ 1907 h 1907"/>
                  <a:gd name="T2" fmla="*/ 0 w 1289"/>
                  <a:gd name="T3" fmla="*/ 1907 h 1907"/>
                  <a:gd name="T4" fmla="*/ 0 w 1289"/>
                  <a:gd name="T5" fmla="*/ 814 h 1907"/>
                  <a:gd name="T6" fmla="*/ 638 w 1289"/>
                  <a:gd name="T7" fmla="*/ 0 h 1907"/>
                  <a:gd name="T8" fmla="*/ 1289 w 1289"/>
                  <a:gd name="T9" fmla="*/ 814 h 1907"/>
                  <a:gd name="T10" fmla="*/ 1289 w 1289"/>
                  <a:gd name="T11" fmla="*/ 1907 h 1907"/>
                </a:gdLst>
                <a:ahLst/>
                <a:cxnLst>
                  <a:cxn ang="0">
                    <a:pos x="T0" y="T1"/>
                  </a:cxn>
                  <a:cxn ang="0">
                    <a:pos x="T2" y="T3"/>
                  </a:cxn>
                  <a:cxn ang="0">
                    <a:pos x="T4" y="T5"/>
                  </a:cxn>
                  <a:cxn ang="0">
                    <a:pos x="T6" y="T7"/>
                  </a:cxn>
                  <a:cxn ang="0">
                    <a:pos x="T8" y="T9"/>
                  </a:cxn>
                  <a:cxn ang="0">
                    <a:pos x="T10" y="T11"/>
                  </a:cxn>
                </a:cxnLst>
                <a:rect l="0" t="0" r="r" b="b"/>
                <a:pathLst>
                  <a:path w="1289" h="1907">
                    <a:moveTo>
                      <a:pt x="1289" y="1907"/>
                    </a:moveTo>
                    <a:lnTo>
                      <a:pt x="0" y="1907"/>
                    </a:lnTo>
                    <a:lnTo>
                      <a:pt x="0" y="814"/>
                    </a:lnTo>
                    <a:lnTo>
                      <a:pt x="638" y="0"/>
                    </a:lnTo>
                    <a:lnTo>
                      <a:pt x="1289" y="814"/>
                    </a:lnTo>
                    <a:lnTo>
                      <a:pt x="1289" y="1907"/>
                    </a:lnTo>
                    <a:close/>
                  </a:path>
                </a:pathLst>
              </a:custGeom>
              <a:solidFill>
                <a:srgbClr val="F26C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1" name="Rectangle 45"/>
              <p:cNvSpPr>
                <a:spLocks noChangeArrowheads="1"/>
              </p:cNvSpPr>
              <p:nvPr/>
            </p:nvSpPr>
            <p:spPr bwMode="auto">
              <a:xfrm>
                <a:off x="2367" y="3800"/>
                <a:ext cx="1289" cy="112"/>
              </a:xfrm>
              <a:prstGeom prst="rect">
                <a:avLst/>
              </a:prstGeom>
              <a:solidFill>
                <a:srgbClr val="DBC7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2" name="Rectangle 46"/>
              <p:cNvSpPr>
                <a:spLocks noChangeArrowheads="1"/>
              </p:cNvSpPr>
              <p:nvPr/>
            </p:nvSpPr>
            <p:spPr bwMode="auto">
              <a:xfrm>
                <a:off x="2556" y="3450"/>
                <a:ext cx="206"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3" name="Rectangle 47"/>
              <p:cNvSpPr>
                <a:spLocks noChangeArrowheads="1"/>
              </p:cNvSpPr>
              <p:nvPr/>
            </p:nvSpPr>
            <p:spPr bwMode="auto">
              <a:xfrm>
                <a:off x="3280" y="3450"/>
                <a:ext cx="205" cy="216"/>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4" name="Oval 48"/>
              <p:cNvSpPr>
                <a:spLocks noChangeArrowheads="1"/>
              </p:cNvSpPr>
              <p:nvPr/>
            </p:nvSpPr>
            <p:spPr bwMode="auto">
              <a:xfrm>
                <a:off x="2930" y="2400"/>
                <a:ext cx="172" cy="173"/>
              </a:xfrm>
              <a:prstGeom prst="ellipse">
                <a:avLst/>
              </a:prstGeom>
              <a:solidFill>
                <a:srgbClr val="8D3B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45" name="Rectangle 49"/>
              <p:cNvSpPr>
                <a:spLocks noChangeArrowheads="1"/>
              </p:cNvSpPr>
              <p:nvPr/>
            </p:nvSpPr>
            <p:spPr bwMode="auto">
              <a:xfrm>
                <a:off x="2495" y="2894"/>
                <a:ext cx="224"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6" name="Rectangle 50"/>
              <p:cNvSpPr>
                <a:spLocks noChangeArrowheads="1"/>
              </p:cNvSpPr>
              <p:nvPr/>
            </p:nvSpPr>
            <p:spPr bwMode="auto">
              <a:xfrm>
                <a:off x="3055"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7" name="Rectangle 51"/>
              <p:cNvSpPr>
                <a:spLocks noChangeArrowheads="1"/>
              </p:cNvSpPr>
              <p:nvPr/>
            </p:nvSpPr>
            <p:spPr bwMode="auto">
              <a:xfrm>
                <a:off x="3334" y="2894"/>
                <a:ext cx="225"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8" name="Rectangle 52"/>
              <p:cNvSpPr>
                <a:spLocks noChangeArrowheads="1"/>
              </p:cNvSpPr>
              <p:nvPr/>
            </p:nvSpPr>
            <p:spPr bwMode="auto">
              <a:xfrm>
                <a:off x="2771" y="2894"/>
                <a:ext cx="227" cy="235"/>
              </a:xfrm>
              <a:prstGeom prst="rect">
                <a:avLst/>
              </a:prstGeom>
              <a:solidFill>
                <a:srgbClr val="8D3B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49" name="Freeform 53"/>
              <p:cNvSpPr/>
              <p:nvPr/>
            </p:nvSpPr>
            <p:spPr bwMode="auto">
              <a:xfrm>
                <a:off x="2367" y="2776"/>
                <a:ext cx="33" cy="1024"/>
              </a:xfrm>
              <a:custGeom>
                <a:avLst/>
                <a:gdLst>
                  <a:gd name="T0" fmla="*/ 33 w 33"/>
                  <a:gd name="T1" fmla="*/ 1024 h 1024"/>
                  <a:gd name="T2" fmla="*/ 0 w 33"/>
                  <a:gd name="T3" fmla="*/ 1024 h 1024"/>
                  <a:gd name="T4" fmla="*/ 0 w 33"/>
                  <a:gd name="T5" fmla="*/ 43 h 1024"/>
                  <a:gd name="T6" fmla="*/ 33 w 33"/>
                  <a:gd name="T7" fmla="*/ 0 h 1024"/>
                  <a:gd name="T8" fmla="*/ 33 w 33"/>
                  <a:gd name="T9" fmla="*/ 1024 h 1024"/>
                </a:gdLst>
                <a:ahLst/>
                <a:cxnLst>
                  <a:cxn ang="0">
                    <a:pos x="T0" y="T1"/>
                  </a:cxn>
                  <a:cxn ang="0">
                    <a:pos x="T2" y="T3"/>
                  </a:cxn>
                  <a:cxn ang="0">
                    <a:pos x="T4" y="T5"/>
                  </a:cxn>
                  <a:cxn ang="0">
                    <a:pos x="T6" y="T7"/>
                  </a:cxn>
                  <a:cxn ang="0">
                    <a:pos x="T8" y="T9"/>
                  </a:cxn>
                </a:cxnLst>
                <a:rect l="0" t="0" r="r" b="b"/>
                <a:pathLst>
                  <a:path w="33" h="1024">
                    <a:moveTo>
                      <a:pt x="33" y="1024"/>
                    </a:moveTo>
                    <a:lnTo>
                      <a:pt x="0" y="1024"/>
                    </a:lnTo>
                    <a:lnTo>
                      <a:pt x="0" y="43"/>
                    </a:lnTo>
                    <a:lnTo>
                      <a:pt x="33" y="0"/>
                    </a:lnTo>
                    <a:lnTo>
                      <a:pt x="33"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0" name="Freeform 54"/>
              <p:cNvSpPr/>
              <p:nvPr/>
            </p:nvSpPr>
            <p:spPr bwMode="auto">
              <a:xfrm>
                <a:off x="3625" y="2776"/>
                <a:ext cx="31" cy="1024"/>
              </a:xfrm>
              <a:custGeom>
                <a:avLst/>
                <a:gdLst>
                  <a:gd name="T0" fmla="*/ 31 w 31"/>
                  <a:gd name="T1" fmla="*/ 1024 h 1024"/>
                  <a:gd name="T2" fmla="*/ 0 w 31"/>
                  <a:gd name="T3" fmla="*/ 1024 h 1024"/>
                  <a:gd name="T4" fmla="*/ 0 w 31"/>
                  <a:gd name="T5" fmla="*/ 0 h 1024"/>
                  <a:gd name="T6" fmla="*/ 31 w 31"/>
                  <a:gd name="T7" fmla="*/ 50 h 1024"/>
                  <a:gd name="T8" fmla="*/ 31 w 31"/>
                  <a:gd name="T9" fmla="*/ 1024 h 1024"/>
                </a:gdLst>
                <a:ahLst/>
                <a:cxnLst>
                  <a:cxn ang="0">
                    <a:pos x="T0" y="T1"/>
                  </a:cxn>
                  <a:cxn ang="0">
                    <a:pos x="T2" y="T3"/>
                  </a:cxn>
                  <a:cxn ang="0">
                    <a:pos x="T4" y="T5"/>
                  </a:cxn>
                  <a:cxn ang="0">
                    <a:pos x="T6" y="T7"/>
                  </a:cxn>
                  <a:cxn ang="0">
                    <a:pos x="T8" y="T9"/>
                  </a:cxn>
                </a:cxnLst>
                <a:rect l="0" t="0" r="r" b="b"/>
                <a:pathLst>
                  <a:path w="31" h="1024">
                    <a:moveTo>
                      <a:pt x="31" y="1024"/>
                    </a:moveTo>
                    <a:lnTo>
                      <a:pt x="0" y="1024"/>
                    </a:lnTo>
                    <a:lnTo>
                      <a:pt x="0" y="0"/>
                    </a:lnTo>
                    <a:lnTo>
                      <a:pt x="31" y="50"/>
                    </a:lnTo>
                    <a:lnTo>
                      <a:pt x="31" y="1024"/>
                    </a:lnTo>
                    <a:close/>
                  </a:path>
                </a:pathLst>
              </a:custGeom>
              <a:solidFill>
                <a:srgbClr val="F3DB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1" name="Rectangle 55"/>
              <p:cNvSpPr>
                <a:spLocks noChangeArrowheads="1"/>
              </p:cNvSpPr>
              <p:nvPr/>
            </p:nvSpPr>
            <p:spPr bwMode="auto">
              <a:xfrm>
                <a:off x="2388" y="3247"/>
                <a:ext cx="1239" cy="4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2" name="Freeform 56"/>
              <p:cNvSpPr/>
              <p:nvPr/>
            </p:nvSpPr>
            <p:spPr bwMode="auto">
              <a:xfrm>
                <a:off x="2128" y="1799"/>
                <a:ext cx="1769" cy="1074"/>
              </a:xfrm>
              <a:custGeom>
                <a:avLst/>
                <a:gdLst>
                  <a:gd name="T0" fmla="*/ 201 w 1769"/>
                  <a:gd name="T1" fmla="*/ 1074 h 1074"/>
                  <a:gd name="T2" fmla="*/ 0 w 1769"/>
                  <a:gd name="T3" fmla="*/ 1074 h 1074"/>
                  <a:gd name="T4" fmla="*/ 887 w 1769"/>
                  <a:gd name="T5" fmla="*/ 0 h 1074"/>
                  <a:gd name="T6" fmla="*/ 1769 w 1769"/>
                  <a:gd name="T7" fmla="*/ 1074 h 1074"/>
                  <a:gd name="T8" fmla="*/ 1565 w 1769"/>
                  <a:gd name="T9" fmla="*/ 1074 h 1074"/>
                  <a:gd name="T10" fmla="*/ 882 w 1769"/>
                  <a:gd name="T11" fmla="*/ 244 h 1074"/>
                  <a:gd name="T12" fmla="*/ 201 w 1769"/>
                  <a:gd name="T13" fmla="*/ 1074 h 1074"/>
                </a:gdLst>
                <a:ahLst/>
                <a:cxnLst>
                  <a:cxn ang="0">
                    <a:pos x="T0" y="T1"/>
                  </a:cxn>
                  <a:cxn ang="0">
                    <a:pos x="T2" y="T3"/>
                  </a:cxn>
                  <a:cxn ang="0">
                    <a:pos x="T4" y="T5"/>
                  </a:cxn>
                  <a:cxn ang="0">
                    <a:pos x="T6" y="T7"/>
                  </a:cxn>
                  <a:cxn ang="0">
                    <a:pos x="T8" y="T9"/>
                  </a:cxn>
                  <a:cxn ang="0">
                    <a:pos x="T10" y="T11"/>
                  </a:cxn>
                  <a:cxn ang="0">
                    <a:pos x="T12" y="T13"/>
                  </a:cxn>
                </a:cxnLst>
                <a:rect l="0" t="0" r="r" b="b"/>
                <a:pathLst>
                  <a:path w="1769" h="1074">
                    <a:moveTo>
                      <a:pt x="201" y="1074"/>
                    </a:moveTo>
                    <a:lnTo>
                      <a:pt x="0" y="1074"/>
                    </a:lnTo>
                    <a:lnTo>
                      <a:pt x="887" y="0"/>
                    </a:lnTo>
                    <a:lnTo>
                      <a:pt x="1769" y="1074"/>
                    </a:lnTo>
                    <a:lnTo>
                      <a:pt x="1565" y="1074"/>
                    </a:lnTo>
                    <a:lnTo>
                      <a:pt x="882" y="244"/>
                    </a:lnTo>
                    <a:lnTo>
                      <a:pt x="201" y="1074"/>
                    </a:ln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3" name="Freeform 57"/>
              <p:cNvSpPr/>
              <p:nvPr/>
            </p:nvSpPr>
            <p:spPr bwMode="auto">
              <a:xfrm>
                <a:off x="2847" y="3424"/>
                <a:ext cx="300" cy="490"/>
              </a:xfrm>
              <a:custGeom>
                <a:avLst/>
                <a:gdLst>
                  <a:gd name="T0" fmla="*/ 127 w 127"/>
                  <a:gd name="T1" fmla="*/ 63 h 207"/>
                  <a:gd name="T2" fmla="*/ 64 w 127"/>
                  <a:gd name="T3" fmla="*/ 0 h 207"/>
                  <a:gd name="T4" fmla="*/ 0 w 127"/>
                  <a:gd name="T5" fmla="*/ 63 h 207"/>
                  <a:gd name="T6" fmla="*/ 0 w 127"/>
                  <a:gd name="T7" fmla="*/ 207 h 207"/>
                  <a:gd name="T8" fmla="*/ 127 w 127"/>
                  <a:gd name="T9" fmla="*/ 207 h 207"/>
                  <a:gd name="T10" fmla="*/ 127 w 127"/>
                  <a:gd name="T11" fmla="*/ 63 h 207"/>
                </a:gdLst>
                <a:ahLst/>
                <a:cxnLst>
                  <a:cxn ang="0">
                    <a:pos x="T0" y="T1"/>
                  </a:cxn>
                  <a:cxn ang="0">
                    <a:pos x="T2" y="T3"/>
                  </a:cxn>
                  <a:cxn ang="0">
                    <a:pos x="T4" y="T5"/>
                  </a:cxn>
                  <a:cxn ang="0">
                    <a:pos x="T6" y="T7"/>
                  </a:cxn>
                  <a:cxn ang="0">
                    <a:pos x="T8" y="T9"/>
                  </a:cxn>
                  <a:cxn ang="0">
                    <a:pos x="T10" y="T11"/>
                  </a:cxn>
                </a:cxnLst>
                <a:rect l="0" t="0" r="r" b="b"/>
                <a:pathLst>
                  <a:path w="127" h="207">
                    <a:moveTo>
                      <a:pt x="127" y="63"/>
                    </a:moveTo>
                    <a:cubicBezTo>
                      <a:pt x="127" y="28"/>
                      <a:pt x="99" y="0"/>
                      <a:pt x="64" y="0"/>
                    </a:cubicBezTo>
                    <a:cubicBezTo>
                      <a:pt x="28" y="0"/>
                      <a:pt x="0" y="28"/>
                      <a:pt x="0" y="63"/>
                    </a:cubicBezTo>
                    <a:cubicBezTo>
                      <a:pt x="0" y="207"/>
                      <a:pt x="0" y="207"/>
                      <a:pt x="0" y="207"/>
                    </a:cubicBezTo>
                    <a:cubicBezTo>
                      <a:pt x="127" y="207"/>
                      <a:pt x="127" y="207"/>
                      <a:pt x="127" y="207"/>
                    </a:cubicBezTo>
                    <a:lnTo>
                      <a:pt x="127" y="63"/>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4" name="Freeform 58"/>
              <p:cNvSpPr/>
              <p:nvPr/>
            </p:nvSpPr>
            <p:spPr bwMode="auto">
              <a:xfrm>
                <a:off x="3377" y="1513"/>
                <a:ext cx="1468" cy="2399"/>
              </a:xfrm>
              <a:custGeom>
                <a:avLst/>
                <a:gdLst>
                  <a:gd name="T0" fmla="*/ 1468 w 1468"/>
                  <a:gd name="T1" fmla="*/ 2399 h 2399"/>
                  <a:gd name="T2" fmla="*/ 0 w 1468"/>
                  <a:gd name="T3" fmla="*/ 2399 h 2399"/>
                  <a:gd name="T4" fmla="*/ 0 w 1468"/>
                  <a:gd name="T5" fmla="*/ 1010 h 2399"/>
                  <a:gd name="T6" fmla="*/ 725 w 1468"/>
                  <a:gd name="T7" fmla="*/ 0 h 2399"/>
                  <a:gd name="T8" fmla="*/ 1468 w 1468"/>
                  <a:gd name="T9" fmla="*/ 1010 h 2399"/>
                  <a:gd name="T10" fmla="*/ 1468 w 1468"/>
                  <a:gd name="T11" fmla="*/ 2399 h 2399"/>
                </a:gdLst>
                <a:ahLst/>
                <a:cxnLst>
                  <a:cxn ang="0">
                    <a:pos x="T0" y="T1"/>
                  </a:cxn>
                  <a:cxn ang="0">
                    <a:pos x="T2" y="T3"/>
                  </a:cxn>
                  <a:cxn ang="0">
                    <a:pos x="T4" y="T5"/>
                  </a:cxn>
                  <a:cxn ang="0">
                    <a:pos x="T6" y="T7"/>
                  </a:cxn>
                  <a:cxn ang="0">
                    <a:pos x="T8" y="T9"/>
                  </a:cxn>
                  <a:cxn ang="0">
                    <a:pos x="T10" y="T11"/>
                  </a:cxn>
                </a:cxnLst>
                <a:rect l="0" t="0" r="r" b="b"/>
                <a:pathLst>
                  <a:path w="1468" h="2399">
                    <a:moveTo>
                      <a:pt x="1468" y="2399"/>
                    </a:moveTo>
                    <a:lnTo>
                      <a:pt x="0" y="2399"/>
                    </a:lnTo>
                    <a:lnTo>
                      <a:pt x="0" y="1010"/>
                    </a:lnTo>
                    <a:lnTo>
                      <a:pt x="725" y="0"/>
                    </a:lnTo>
                    <a:lnTo>
                      <a:pt x="1468" y="1010"/>
                    </a:lnTo>
                    <a:lnTo>
                      <a:pt x="1468" y="2399"/>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55" name="Rectangle 59"/>
              <p:cNvSpPr>
                <a:spLocks noChangeArrowheads="1"/>
              </p:cNvSpPr>
              <p:nvPr/>
            </p:nvSpPr>
            <p:spPr bwMode="auto">
              <a:xfrm>
                <a:off x="3377"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6" name="Rectangle 60"/>
              <p:cNvSpPr>
                <a:spLocks noChangeArrowheads="1"/>
              </p:cNvSpPr>
              <p:nvPr/>
            </p:nvSpPr>
            <p:spPr bwMode="auto">
              <a:xfrm>
                <a:off x="3377"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7" name="Rectangle 61"/>
              <p:cNvSpPr>
                <a:spLocks noChangeArrowheads="1"/>
              </p:cNvSpPr>
              <p:nvPr/>
            </p:nvSpPr>
            <p:spPr bwMode="auto">
              <a:xfrm>
                <a:off x="3377"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8" name="Rectangle 62"/>
              <p:cNvSpPr>
                <a:spLocks noChangeArrowheads="1"/>
              </p:cNvSpPr>
              <p:nvPr/>
            </p:nvSpPr>
            <p:spPr bwMode="auto">
              <a:xfrm>
                <a:off x="3377"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59" name="Rectangle 63"/>
              <p:cNvSpPr>
                <a:spLocks noChangeArrowheads="1"/>
              </p:cNvSpPr>
              <p:nvPr/>
            </p:nvSpPr>
            <p:spPr bwMode="auto">
              <a:xfrm>
                <a:off x="3377"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0" name="Rectangle 64"/>
              <p:cNvSpPr>
                <a:spLocks noChangeArrowheads="1"/>
              </p:cNvSpPr>
              <p:nvPr/>
            </p:nvSpPr>
            <p:spPr bwMode="auto">
              <a:xfrm>
                <a:off x="3377"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1" name="Rectangle 65"/>
              <p:cNvSpPr>
                <a:spLocks noChangeArrowheads="1"/>
              </p:cNvSpPr>
              <p:nvPr/>
            </p:nvSpPr>
            <p:spPr bwMode="auto">
              <a:xfrm>
                <a:off x="3377"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2" name="Rectangle 66"/>
              <p:cNvSpPr>
                <a:spLocks noChangeArrowheads="1"/>
              </p:cNvSpPr>
              <p:nvPr/>
            </p:nvSpPr>
            <p:spPr bwMode="auto">
              <a:xfrm>
                <a:off x="3377"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3" name="Rectangle 67"/>
              <p:cNvSpPr>
                <a:spLocks noChangeArrowheads="1"/>
              </p:cNvSpPr>
              <p:nvPr/>
            </p:nvSpPr>
            <p:spPr bwMode="auto">
              <a:xfrm>
                <a:off x="4779" y="2523"/>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4" name="Rectangle 68"/>
              <p:cNvSpPr>
                <a:spLocks noChangeArrowheads="1"/>
              </p:cNvSpPr>
              <p:nvPr/>
            </p:nvSpPr>
            <p:spPr bwMode="auto">
              <a:xfrm>
                <a:off x="4734" y="2663"/>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5" name="Rectangle 69"/>
              <p:cNvSpPr>
                <a:spLocks noChangeArrowheads="1"/>
              </p:cNvSpPr>
              <p:nvPr/>
            </p:nvSpPr>
            <p:spPr bwMode="auto">
              <a:xfrm>
                <a:off x="4779" y="2805"/>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6" name="Rectangle 70"/>
              <p:cNvSpPr>
                <a:spLocks noChangeArrowheads="1"/>
              </p:cNvSpPr>
              <p:nvPr/>
            </p:nvSpPr>
            <p:spPr bwMode="auto">
              <a:xfrm>
                <a:off x="4734" y="2944"/>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7" name="Rectangle 71"/>
              <p:cNvSpPr>
                <a:spLocks noChangeArrowheads="1"/>
              </p:cNvSpPr>
              <p:nvPr/>
            </p:nvSpPr>
            <p:spPr bwMode="auto">
              <a:xfrm>
                <a:off x="4779" y="3086"/>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8" name="Rectangle 72"/>
              <p:cNvSpPr>
                <a:spLocks noChangeArrowheads="1"/>
              </p:cNvSpPr>
              <p:nvPr/>
            </p:nvSpPr>
            <p:spPr bwMode="auto">
              <a:xfrm>
                <a:off x="4734" y="3226"/>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69" name="Rectangle 73"/>
              <p:cNvSpPr>
                <a:spLocks noChangeArrowheads="1"/>
              </p:cNvSpPr>
              <p:nvPr/>
            </p:nvSpPr>
            <p:spPr bwMode="auto">
              <a:xfrm>
                <a:off x="4779" y="3368"/>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0" name="Rectangle 74"/>
              <p:cNvSpPr>
                <a:spLocks noChangeArrowheads="1"/>
              </p:cNvSpPr>
              <p:nvPr/>
            </p:nvSpPr>
            <p:spPr bwMode="auto">
              <a:xfrm>
                <a:off x="4734" y="3507"/>
                <a:ext cx="111"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1" name="Rectangle 75"/>
              <p:cNvSpPr>
                <a:spLocks noChangeArrowheads="1"/>
              </p:cNvSpPr>
              <p:nvPr/>
            </p:nvSpPr>
            <p:spPr bwMode="auto">
              <a:xfrm>
                <a:off x="4779" y="3649"/>
                <a:ext cx="66" cy="123"/>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72" name="Freeform 76"/>
              <p:cNvSpPr/>
              <p:nvPr/>
            </p:nvSpPr>
            <p:spPr bwMode="auto">
              <a:xfrm>
                <a:off x="4027" y="1967"/>
                <a:ext cx="189" cy="249"/>
              </a:xfrm>
              <a:custGeom>
                <a:avLst/>
                <a:gdLst>
                  <a:gd name="T0" fmla="*/ 80 w 80"/>
                  <a:gd name="T1" fmla="*/ 38 h 105"/>
                  <a:gd name="T2" fmla="*/ 40 w 80"/>
                  <a:gd name="T3" fmla="*/ 0 h 105"/>
                  <a:gd name="T4" fmla="*/ 1 w 80"/>
                  <a:gd name="T5" fmla="*/ 38 h 105"/>
                  <a:gd name="T6" fmla="*/ 0 w 80"/>
                  <a:gd name="T7" fmla="*/ 38 h 105"/>
                  <a:gd name="T8" fmla="*/ 0 w 80"/>
                  <a:gd name="T9" fmla="*/ 105 h 105"/>
                  <a:gd name="T10" fmla="*/ 80 w 80"/>
                  <a:gd name="T11" fmla="*/ 105 h 105"/>
                  <a:gd name="T12" fmla="*/ 80 w 80"/>
                  <a:gd name="T13" fmla="*/ 38 h 105"/>
                </a:gdLst>
                <a:ahLst/>
                <a:cxnLst>
                  <a:cxn ang="0">
                    <a:pos x="T0" y="T1"/>
                  </a:cxn>
                  <a:cxn ang="0">
                    <a:pos x="T2" y="T3"/>
                  </a:cxn>
                  <a:cxn ang="0">
                    <a:pos x="T4" y="T5"/>
                  </a:cxn>
                  <a:cxn ang="0">
                    <a:pos x="T6" y="T7"/>
                  </a:cxn>
                  <a:cxn ang="0">
                    <a:pos x="T8" y="T9"/>
                  </a:cxn>
                  <a:cxn ang="0">
                    <a:pos x="T10" y="T11"/>
                  </a:cxn>
                  <a:cxn ang="0">
                    <a:pos x="T12" y="T13"/>
                  </a:cxn>
                </a:cxnLst>
                <a:rect l="0" t="0" r="r" b="b"/>
                <a:pathLst>
                  <a:path w="80" h="105">
                    <a:moveTo>
                      <a:pt x="80" y="38"/>
                    </a:moveTo>
                    <a:cubicBezTo>
                      <a:pt x="79" y="17"/>
                      <a:pt x="62" y="0"/>
                      <a:pt x="40" y="0"/>
                    </a:cubicBezTo>
                    <a:cubicBezTo>
                      <a:pt x="19" y="0"/>
                      <a:pt x="1" y="17"/>
                      <a:pt x="1" y="38"/>
                    </a:cubicBezTo>
                    <a:cubicBezTo>
                      <a:pt x="0" y="38"/>
                      <a:pt x="0" y="38"/>
                      <a:pt x="0" y="38"/>
                    </a:cubicBezTo>
                    <a:cubicBezTo>
                      <a:pt x="0" y="105"/>
                      <a:pt x="0" y="105"/>
                      <a:pt x="0" y="105"/>
                    </a:cubicBezTo>
                    <a:cubicBezTo>
                      <a:pt x="80" y="105"/>
                      <a:pt x="80" y="105"/>
                      <a:pt x="80" y="105"/>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3" name="Freeform 77"/>
              <p:cNvSpPr/>
              <p:nvPr/>
            </p:nvSpPr>
            <p:spPr bwMode="auto">
              <a:xfrm>
                <a:off x="3641" y="2540"/>
                <a:ext cx="190" cy="371"/>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4" name="Freeform 78"/>
              <p:cNvSpPr/>
              <p:nvPr/>
            </p:nvSpPr>
            <p:spPr bwMode="auto">
              <a:xfrm>
                <a:off x="4462" y="2525"/>
                <a:ext cx="187" cy="372"/>
              </a:xfrm>
              <a:custGeom>
                <a:avLst/>
                <a:gdLst>
                  <a:gd name="T0" fmla="*/ 79 w 79"/>
                  <a:gd name="T1" fmla="*/ 39 h 157"/>
                  <a:gd name="T2" fmla="*/ 40 w 79"/>
                  <a:gd name="T3" fmla="*/ 0 h 157"/>
                  <a:gd name="T4" fmla="*/ 0 w 79"/>
                  <a:gd name="T5" fmla="*/ 39 h 157"/>
                  <a:gd name="T6" fmla="*/ 0 w 79"/>
                  <a:gd name="T7" fmla="*/ 39 h 157"/>
                  <a:gd name="T8" fmla="*/ 0 w 79"/>
                  <a:gd name="T9" fmla="*/ 157 h 157"/>
                  <a:gd name="T10" fmla="*/ 79 w 79"/>
                  <a:gd name="T11" fmla="*/ 157 h 157"/>
                  <a:gd name="T12" fmla="*/ 79 w 79"/>
                  <a:gd name="T13" fmla="*/ 39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9"/>
                    </a:moveTo>
                    <a:cubicBezTo>
                      <a:pt x="79" y="17"/>
                      <a:pt x="61" y="0"/>
                      <a:pt x="40" y="0"/>
                    </a:cubicBezTo>
                    <a:cubicBezTo>
                      <a:pt x="18" y="0"/>
                      <a:pt x="1" y="17"/>
                      <a:pt x="0" y="39"/>
                    </a:cubicBezTo>
                    <a:cubicBezTo>
                      <a:pt x="0" y="39"/>
                      <a:pt x="0" y="39"/>
                      <a:pt x="0" y="39"/>
                    </a:cubicBezTo>
                    <a:cubicBezTo>
                      <a:pt x="0" y="157"/>
                      <a:pt x="0" y="157"/>
                      <a:pt x="0" y="157"/>
                    </a:cubicBezTo>
                    <a:cubicBezTo>
                      <a:pt x="79" y="157"/>
                      <a:pt x="79" y="157"/>
                      <a:pt x="79" y="157"/>
                    </a:cubicBezTo>
                    <a:cubicBezTo>
                      <a:pt x="79" y="39"/>
                      <a:pt x="79" y="39"/>
                      <a:pt x="79" y="39"/>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5" name="Freeform 79"/>
              <p:cNvSpPr/>
              <p:nvPr/>
            </p:nvSpPr>
            <p:spPr bwMode="auto">
              <a:xfrm>
                <a:off x="4448" y="3287"/>
                <a:ext cx="186"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6" name="Freeform 80"/>
              <p:cNvSpPr/>
              <p:nvPr/>
            </p:nvSpPr>
            <p:spPr bwMode="auto">
              <a:xfrm>
                <a:off x="4173" y="3287"/>
                <a:ext cx="187" cy="372"/>
              </a:xfrm>
              <a:custGeom>
                <a:avLst/>
                <a:gdLst>
                  <a:gd name="T0" fmla="*/ 79 w 79"/>
                  <a:gd name="T1" fmla="*/ 38 h 157"/>
                  <a:gd name="T2" fmla="*/ 39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8" y="17"/>
                      <a:pt x="61" y="0"/>
                      <a:pt x="39" y="0"/>
                    </a:cubicBezTo>
                    <a:cubicBezTo>
                      <a:pt x="18" y="0"/>
                      <a:pt x="0"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7" name="Freeform 81"/>
              <p:cNvSpPr/>
              <p:nvPr/>
            </p:nvSpPr>
            <p:spPr bwMode="auto">
              <a:xfrm>
                <a:off x="3897" y="3287"/>
                <a:ext cx="187" cy="372"/>
              </a:xfrm>
              <a:custGeom>
                <a:avLst/>
                <a:gdLst>
                  <a:gd name="T0" fmla="*/ 79 w 79"/>
                  <a:gd name="T1" fmla="*/ 38 h 157"/>
                  <a:gd name="T2" fmla="*/ 40 w 79"/>
                  <a:gd name="T3" fmla="*/ 0 h 157"/>
                  <a:gd name="T4" fmla="*/ 0 w 79"/>
                  <a:gd name="T5" fmla="*/ 38 h 157"/>
                  <a:gd name="T6" fmla="*/ 0 w 79"/>
                  <a:gd name="T7" fmla="*/ 38 h 157"/>
                  <a:gd name="T8" fmla="*/ 0 w 79"/>
                  <a:gd name="T9" fmla="*/ 157 h 157"/>
                  <a:gd name="T10" fmla="*/ 79 w 79"/>
                  <a:gd name="T11" fmla="*/ 157 h 157"/>
                  <a:gd name="T12" fmla="*/ 79 w 79"/>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79" h="157">
                    <a:moveTo>
                      <a:pt x="79" y="38"/>
                    </a:moveTo>
                    <a:cubicBezTo>
                      <a:pt x="79" y="17"/>
                      <a:pt x="61" y="0"/>
                      <a:pt x="40" y="0"/>
                    </a:cubicBezTo>
                    <a:cubicBezTo>
                      <a:pt x="18" y="0"/>
                      <a:pt x="1" y="17"/>
                      <a:pt x="0" y="38"/>
                    </a:cubicBezTo>
                    <a:cubicBezTo>
                      <a:pt x="0" y="38"/>
                      <a:pt x="0" y="38"/>
                      <a:pt x="0" y="38"/>
                    </a:cubicBezTo>
                    <a:cubicBezTo>
                      <a:pt x="0" y="157"/>
                      <a:pt x="0" y="157"/>
                      <a:pt x="0" y="157"/>
                    </a:cubicBezTo>
                    <a:cubicBezTo>
                      <a:pt x="79" y="157"/>
                      <a:pt x="79" y="157"/>
                      <a:pt x="79" y="157"/>
                    </a:cubicBezTo>
                    <a:cubicBezTo>
                      <a:pt x="79" y="38"/>
                      <a:pt x="79" y="38"/>
                      <a:pt x="79"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8" name="Freeform 82"/>
              <p:cNvSpPr/>
              <p:nvPr/>
            </p:nvSpPr>
            <p:spPr bwMode="auto">
              <a:xfrm>
                <a:off x="3620" y="3287"/>
                <a:ext cx="189" cy="372"/>
              </a:xfrm>
              <a:custGeom>
                <a:avLst/>
                <a:gdLst>
                  <a:gd name="T0" fmla="*/ 80 w 80"/>
                  <a:gd name="T1" fmla="*/ 38 h 157"/>
                  <a:gd name="T2" fmla="*/ 40 w 80"/>
                  <a:gd name="T3" fmla="*/ 0 h 157"/>
                  <a:gd name="T4" fmla="*/ 0 w 80"/>
                  <a:gd name="T5" fmla="*/ 38 h 157"/>
                  <a:gd name="T6" fmla="*/ 0 w 80"/>
                  <a:gd name="T7" fmla="*/ 38 h 157"/>
                  <a:gd name="T8" fmla="*/ 0 w 80"/>
                  <a:gd name="T9" fmla="*/ 157 h 157"/>
                  <a:gd name="T10" fmla="*/ 80 w 80"/>
                  <a:gd name="T11" fmla="*/ 157 h 157"/>
                  <a:gd name="T12" fmla="*/ 80 w 80"/>
                  <a:gd name="T13" fmla="*/ 38 h 157"/>
                </a:gdLst>
                <a:ahLst/>
                <a:cxnLst>
                  <a:cxn ang="0">
                    <a:pos x="T0" y="T1"/>
                  </a:cxn>
                  <a:cxn ang="0">
                    <a:pos x="T2" y="T3"/>
                  </a:cxn>
                  <a:cxn ang="0">
                    <a:pos x="T4" y="T5"/>
                  </a:cxn>
                  <a:cxn ang="0">
                    <a:pos x="T6" y="T7"/>
                  </a:cxn>
                  <a:cxn ang="0">
                    <a:pos x="T8" y="T9"/>
                  </a:cxn>
                  <a:cxn ang="0">
                    <a:pos x="T10" y="T11"/>
                  </a:cxn>
                  <a:cxn ang="0">
                    <a:pos x="T12" y="T13"/>
                  </a:cxn>
                </a:cxnLst>
                <a:rect l="0" t="0" r="r" b="b"/>
                <a:pathLst>
                  <a:path w="80" h="157">
                    <a:moveTo>
                      <a:pt x="80" y="38"/>
                    </a:moveTo>
                    <a:cubicBezTo>
                      <a:pt x="79" y="17"/>
                      <a:pt x="62" y="0"/>
                      <a:pt x="40" y="0"/>
                    </a:cubicBezTo>
                    <a:cubicBezTo>
                      <a:pt x="19" y="0"/>
                      <a:pt x="1" y="17"/>
                      <a:pt x="0" y="38"/>
                    </a:cubicBezTo>
                    <a:cubicBezTo>
                      <a:pt x="0" y="38"/>
                      <a:pt x="0" y="38"/>
                      <a:pt x="0" y="38"/>
                    </a:cubicBezTo>
                    <a:cubicBezTo>
                      <a:pt x="0" y="157"/>
                      <a:pt x="0" y="157"/>
                      <a:pt x="0" y="157"/>
                    </a:cubicBezTo>
                    <a:cubicBezTo>
                      <a:pt x="80" y="157"/>
                      <a:pt x="80" y="157"/>
                      <a:pt x="80" y="157"/>
                    </a:cubicBezTo>
                    <a:cubicBezTo>
                      <a:pt x="80" y="38"/>
                      <a:pt x="80" y="38"/>
                      <a:pt x="80" y="3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79" name="Freeform 83"/>
              <p:cNvSpPr/>
              <p:nvPr/>
            </p:nvSpPr>
            <p:spPr bwMode="auto">
              <a:xfrm>
                <a:off x="3963" y="2525"/>
                <a:ext cx="317" cy="559"/>
              </a:xfrm>
              <a:custGeom>
                <a:avLst/>
                <a:gdLst>
                  <a:gd name="T0" fmla="*/ 134 w 134"/>
                  <a:gd name="T1" fmla="*/ 58 h 236"/>
                  <a:gd name="T2" fmla="*/ 66 w 134"/>
                  <a:gd name="T3" fmla="*/ 0 h 236"/>
                  <a:gd name="T4" fmla="*/ 0 w 134"/>
                  <a:gd name="T5" fmla="*/ 58 h 236"/>
                  <a:gd name="T6" fmla="*/ 0 w 134"/>
                  <a:gd name="T7" fmla="*/ 58 h 236"/>
                  <a:gd name="T8" fmla="*/ 0 w 134"/>
                  <a:gd name="T9" fmla="*/ 236 h 236"/>
                  <a:gd name="T10" fmla="*/ 134 w 134"/>
                  <a:gd name="T11" fmla="*/ 236 h 236"/>
                  <a:gd name="T12" fmla="*/ 134 w 134"/>
                  <a:gd name="T13" fmla="*/ 58 h 236"/>
                </a:gdLst>
                <a:ahLst/>
                <a:cxnLst>
                  <a:cxn ang="0">
                    <a:pos x="T0" y="T1"/>
                  </a:cxn>
                  <a:cxn ang="0">
                    <a:pos x="T2" y="T3"/>
                  </a:cxn>
                  <a:cxn ang="0">
                    <a:pos x="T4" y="T5"/>
                  </a:cxn>
                  <a:cxn ang="0">
                    <a:pos x="T6" y="T7"/>
                  </a:cxn>
                  <a:cxn ang="0">
                    <a:pos x="T8" y="T9"/>
                  </a:cxn>
                  <a:cxn ang="0">
                    <a:pos x="T10" y="T11"/>
                  </a:cxn>
                  <a:cxn ang="0">
                    <a:pos x="T12" y="T13"/>
                  </a:cxn>
                </a:cxnLst>
                <a:rect l="0" t="0" r="r" b="b"/>
                <a:pathLst>
                  <a:path w="134" h="236">
                    <a:moveTo>
                      <a:pt x="134" y="58"/>
                    </a:moveTo>
                    <a:cubicBezTo>
                      <a:pt x="133" y="26"/>
                      <a:pt x="98" y="0"/>
                      <a:pt x="66" y="0"/>
                    </a:cubicBezTo>
                    <a:cubicBezTo>
                      <a:pt x="34" y="0"/>
                      <a:pt x="1" y="26"/>
                      <a:pt x="0" y="58"/>
                    </a:cubicBezTo>
                    <a:cubicBezTo>
                      <a:pt x="0" y="58"/>
                      <a:pt x="0" y="58"/>
                      <a:pt x="0" y="58"/>
                    </a:cubicBezTo>
                    <a:cubicBezTo>
                      <a:pt x="0" y="236"/>
                      <a:pt x="0" y="236"/>
                      <a:pt x="0" y="236"/>
                    </a:cubicBezTo>
                    <a:cubicBezTo>
                      <a:pt x="134" y="236"/>
                      <a:pt x="134" y="236"/>
                      <a:pt x="134" y="236"/>
                    </a:cubicBezTo>
                    <a:cubicBezTo>
                      <a:pt x="134" y="58"/>
                      <a:pt x="134" y="58"/>
                      <a:pt x="134" y="58"/>
                    </a:cubicBezTo>
                    <a:close/>
                  </a:path>
                </a:pathLst>
              </a:custGeom>
              <a:solidFill>
                <a:srgbClr val="8F51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80" name="Rectangle 84"/>
              <p:cNvSpPr>
                <a:spLocks noChangeArrowheads="1"/>
              </p:cNvSpPr>
              <p:nvPr/>
            </p:nvSpPr>
            <p:spPr bwMode="auto">
              <a:xfrm>
                <a:off x="4613" y="2852"/>
                <a:ext cx="2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1" name="Rectangle 85"/>
              <p:cNvSpPr>
                <a:spLocks noChangeArrowheads="1"/>
              </p:cNvSpPr>
              <p:nvPr/>
            </p:nvSpPr>
            <p:spPr bwMode="auto">
              <a:xfrm>
                <a:off x="454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2" name="Rectangle 86"/>
              <p:cNvSpPr>
                <a:spLocks noChangeArrowheads="1"/>
              </p:cNvSpPr>
              <p:nvPr/>
            </p:nvSpPr>
            <p:spPr bwMode="auto">
              <a:xfrm>
                <a:off x="4485"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3" name="Rectangle 87"/>
              <p:cNvSpPr>
                <a:spLocks noChangeArrowheads="1"/>
              </p:cNvSpPr>
              <p:nvPr/>
            </p:nvSpPr>
            <p:spPr bwMode="auto">
              <a:xfrm>
                <a:off x="4424"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4" name="Rectangle 88"/>
              <p:cNvSpPr>
                <a:spLocks noChangeArrowheads="1"/>
              </p:cNvSpPr>
              <p:nvPr/>
            </p:nvSpPr>
            <p:spPr bwMode="auto">
              <a:xfrm>
                <a:off x="4363"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5" name="Rectangle 89"/>
              <p:cNvSpPr>
                <a:spLocks noChangeArrowheads="1"/>
              </p:cNvSpPr>
              <p:nvPr/>
            </p:nvSpPr>
            <p:spPr bwMode="auto">
              <a:xfrm>
                <a:off x="4299"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6" name="Rectangle 90"/>
              <p:cNvSpPr>
                <a:spLocks noChangeArrowheads="1"/>
              </p:cNvSpPr>
              <p:nvPr/>
            </p:nvSpPr>
            <p:spPr bwMode="auto">
              <a:xfrm>
                <a:off x="4237"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7" name="Rectangle 91"/>
              <p:cNvSpPr>
                <a:spLocks noChangeArrowheads="1"/>
              </p:cNvSpPr>
              <p:nvPr/>
            </p:nvSpPr>
            <p:spPr bwMode="auto">
              <a:xfrm>
                <a:off x="417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8" name="Rectangle 92"/>
              <p:cNvSpPr>
                <a:spLocks noChangeArrowheads="1"/>
              </p:cNvSpPr>
              <p:nvPr/>
            </p:nvSpPr>
            <p:spPr bwMode="auto">
              <a:xfrm>
                <a:off x="4112"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89" name="Rectangle 93"/>
              <p:cNvSpPr>
                <a:spLocks noChangeArrowheads="1"/>
              </p:cNvSpPr>
              <p:nvPr/>
            </p:nvSpPr>
            <p:spPr bwMode="auto">
              <a:xfrm>
                <a:off x="4048"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0" name="Rectangle 94"/>
              <p:cNvSpPr>
                <a:spLocks noChangeArrowheads="1"/>
              </p:cNvSpPr>
              <p:nvPr/>
            </p:nvSpPr>
            <p:spPr bwMode="auto">
              <a:xfrm>
                <a:off x="3987"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1" name="Rectangle 95"/>
              <p:cNvSpPr>
                <a:spLocks noChangeArrowheads="1"/>
              </p:cNvSpPr>
              <p:nvPr/>
            </p:nvSpPr>
            <p:spPr bwMode="auto">
              <a:xfrm>
                <a:off x="3923"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2" name="Rectangle 96"/>
              <p:cNvSpPr>
                <a:spLocks noChangeArrowheads="1"/>
              </p:cNvSpPr>
              <p:nvPr/>
            </p:nvSpPr>
            <p:spPr bwMode="auto">
              <a:xfrm>
                <a:off x="3861" y="2852"/>
                <a:ext cx="17"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3" name="Rectangle 97"/>
              <p:cNvSpPr>
                <a:spLocks noChangeArrowheads="1"/>
              </p:cNvSpPr>
              <p:nvPr/>
            </p:nvSpPr>
            <p:spPr bwMode="auto">
              <a:xfrm>
                <a:off x="3797"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4" name="Rectangle 98"/>
              <p:cNvSpPr>
                <a:spLocks noChangeArrowheads="1"/>
              </p:cNvSpPr>
              <p:nvPr/>
            </p:nvSpPr>
            <p:spPr bwMode="auto">
              <a:xfrm>
                <a:off x="3736" y="2852"/>
                <a:ext cx="16"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5" name="Rectangle 99"/>
              <p:cNvSpPr>
                <a:spLocks noChangeArrowheads="1"/>
              </p:cNvSpPr>
              <p:nvPr/>
            </p:nvSpPr>
            <p:spPr bwMode="auto">
              <a:xfrm>
                <a:off x="3672" y="2852"/>
                <a:ext cx="19"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6" name="Rectangle 100"/>
              <p:cNvSpPr>
                <a:spLocks noChangeArrowheads="1"/>
              </p:cNvSpPr>
              <p:nvPr/>
            </p:nvSpPr>
            <p:spPr bwMode="auto">
              <a:xfrm>
                <a:off x="3599" y="2852"/>
                <a:ext cx="28" cy="227"/>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7" name="Rectangle 101"/>
              <p:cNvSpPr>
                <a:spLocks noChangeArrowheads="1"/>
              </p:cNvSpPr>
              <p:nvPr/>
            </p:nvSpPr>
            <p:spPr bwMode="auto">
              <a:xfrm>
                <a:off x="3568" y="3067"/>
                <a:ext cx="1104" cy="3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8" name="Rectangle 102"/>
              <p:cNvSpPr>
                <a:spLocks noChangeArrowheads="1"/>
              </p:cNvSpPr>
              <p:nvPr/>
            </p:nvSpPr>
            <p:spPr bwMode="auto">
              <a:xfrm>
                <a:off x="3568" y="2847"/>
                <a:ext cx="1104" cy="19"/>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199" name="Freeform 103"/>
              <p:cNvSpPr/>
              <p:nvPr/>
            </p:nvSpPr>
            <p:spPr bwMode="auto">
              <a:xfrm>
                <a:off x="3105" y="1279"/>
                <a:ext cx="2012" cy="1306"/>
              </a:xfrm>
              <a:custGeom>
                <a:avLst/>
                <a:gdLst>
                  <a:gd name="T0" fmla="*/ 227 w 2012"/>
                  <a:gd name="T1" fmla="*/ 1306 h 1306"/>
                  <a:gd name="T2" fmla="*/ 0 w 2012"/>
                  <a:gd name="T3" fmla="*/ 1306 h 1306"/>
                  <a:gd name="T4" fmla="*/ 1007 w 2012"/>
                  <a:gd name="T5" fmla="*/ 0 h 1306"/>
                  <a:gd name="T6" fmla="*/ 2012 w 2012"/>
                  <a:gd name="T7" fmla="*/ 1306 h 1306"/>
                  <a:gd name="T8" fmla="*/ 1782 w 2012"/>
                  <a:gd name="T9" fmla="*/ 1306 h 1306"/>
                  <a:gd name="T10" fmla="*/ 1002 w 2012"/>
                  <a:gd name="T11" fmla="*/ 279 h 1306"/>
                  <a:gd name="T12" fmla="*/ 227 w 2012"/>
                  <a:gd name="T13" fmla="*/ 1306 h 1306"/>
                </a:gdLst>
                <a:ahLst/>
                <a:cxnLst>
                  <a:cxn ang="0">
                    <a:pos x="T0" y="T1"/>
                  </a:cxn>
                  <a:cxn ang="0">
                    <a:pos x="T2" y="T3"/>
                  </a:cxn>
                  <a:cxn ang="0">
                    <a:pos x="T4" y="T5"/>
                  </a:cxn>
                  <a:cxn ang="0">
                    <a:pos x="T6" y="T7"/>
                  </a:cxn>
                  <a:cxn ang="0">
                    <a:pos x="T8" y="T9"/>
                  </a:cxn>
                  <a:cxn ang="0">
                    <a:pos x="T10" y="T11"/>
                  </a:cxn>
                  <a:cxn ang="0">
                    <a:pos x="T12" y="T13"/>
                  </a:cxn>
                </a:cxnLst>
                <a:rect l="0" t="0" r="r" b="b"/>
                <a:pathLst>
                  <a:path w="2012" h="1306">
                    <a:moveTo>
                      <a:pt x="227" y="1306"/>
                    </a:moveTo>
                    <a:lnTo>
                      <a:pt x="0" y="1306"/>
                    </a:lnTo>
                    <a:lnTo>
                      <a:pt x="1007" y="0"/>
                    </a:lnTo>
                    <a:lnTo>
                      <a:pt x="2012" y="1306"/>
                    </a:lnTo>
                    <a:lnTo>
                      <a:pt x="1782" y="1306"/>
                    </a:lnTo>
                    <a:lnTo>
                      <a:pt x="1002" y="279"/>
                    </a:lnTo>
                    <a:lnTo>
                      <a:pt x="227" y="1306"/>
                    </a:lnTo>
                    <a:close/>
                  </a:path>
                </a:pathLst>
              </a:cu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0" name="Rectangle 104"/>
              <p:cNvSpPr>
                <a:spLocks noChangeArrowheads="1"/>
              </p:cNvSpPr>
              <p:nvPr/>
            </p:nvSpPr>
            <p:spPr bwMode="auto">
              <a:xfrm>
                <a:off x="3377" y="3086"/>
                <a:ext cx="1468" cy="1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1" name="Rectangle 105"/>
              <p:cNvSpPr>
                <a:spLocks noChangeArrowheads="1"/>
              </p:cNvSpPr>
              <p:nvPr/>
            </p:nvSpPr>
            <p:spPr bwMode="auto">
              <a:xfrm>
                <a:off x="3377" y="3786"/>
                <a:ext cx="1468" cy="126"/>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02" name="Freeform 106"/>
              <p:cNvSpPr/>
              <p:nvPr/>
            </p:nvSpPr>
            <p:spPr bwMode="auto">
              <a:xfrm>
                <a:off x="3377" y="3786"/>
                <a:ext cx="1468" cy="126"/>
              </a:xfrm>
              <a:custGeom>
                <a:avLst/>
                <a:gdLst>
                  <a:gd name="T0" fmla="*/ 0 w 1468"/>
                  <a:gd name="T1" fmla="*/ 126 h 126"/>
                  <a:gd name="T2" fmla="*/ 0 w 1468"/>
                  <a:gd name="T3" fmla="*/ 0 h 126"/>
                  <a:gd name="T4" fmla="*/ 1468 w 1468"/>
                  <a:gd name="T5" fmla="*/ 0 h 126"/>
                  <a:gd name="T6" fmla="*/ 1468 w 1468"/>
                  <a:gd name="T7" fmla="*/ 126 h 126"/>
                </a:gdLst>
                <a:ahLst/>
                <a:cxnLst>
                  <a:cxn ang="0">
                    <a:pos x="T0" y="T1"/>
                  </a:cxn>
                  <a:cxn ang="0">
                    <a:pos x="T2" y="T3"/>
                  </a:cxn>
                  <a:cxn ang="0">
                    <a:pos x="T4" y="T5"/>
                  </a:cxn>
                  <a:cxn ang="0">
                    <a:pos x="T6" y="T7"/>
                  </a:cxn>
                </a:cxnLst>
                <a:rect l="0" t="0" r="r" b="b"/>
                <a:pathLst>
                  <a:path w="1468" h="126">
                    <a:moveTo>
                      <a:pt x="0" y="126"/>
                    </a:moveTo>
                    <a:lnTo>
                      <a:pt x="0" y="0"/>
                    </a:lnTo>
                    <a:lnTo>
                      <a:pt x="1468" y="0"/>
                    </a:lnTo>
                    <a:lnTo>
                      <a:pt x="1468" y="1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3" name="Freeform 107"/>
              <p:cNvSpPr/>
              <p:nvPr/>
            </p:nvSpPr>
            <p:spPr bwMode="auto">
              <a:xfrm>
                <a:off x="4398" y="3363"/>
                <a:ext cx="773" cy="539"/>
              </a:xfrm>
              <a:custGeom>
                <a:avLst/>
                <a:gdLst>
                  <a:gd name="T0" fmla="*/ 327 w 327"/>
                  <a:gd name="T1" fmla="*/ 123 h 228"/>
                  <a:gd name="T2" fmla="*/ 264 w 327"/>
                  <a:gd name="T3" fmla="*/ 59 h 228"/>
                  <a:gd name="T4" fmla="*/ 263 w 327"/>
                  <a:gd name="T5" fmla="*/ 59 h 228"/>
                  <a:gd name="T6" fmla="*/ 264 w 327"/>
                  <a:gd name="T7" fmla="*/ 53 h 228"/>
                  <a:gd name="T8" fmla="*/ 211 w 327"/>
                  <a:gd name="T9" fmla="*/ 0 h 228"/>
                  <a:gd name="T10" fmla="*/ 166 w 327"/>
                  <a:gd name="T11" fmla="*/ 26 h 228"/>
                  <a:gd name="T12" fmla="*/ 132 w 327"/>
                  <a:gd name="T13" fmla="*/ 9 h 228"/>
                  <a:gd name="T14" fmla="*/ 92 w 327"/>
                  <a:gd name="T15" fmla="*/ 39 h 228"/>
                  <a:gd name="T16" fmla="*/ 64 w 327"/>
                  <a:gd name="T17" fmla="*/ 32 h 228"/>
                  <a:gd name="T18" fmla="*/ 0 w 327"/>
                  <a:gd name="T19" fmla="*/ 96 h 228"/>
                  <a:gd name="T20" fmla="*/ 27 w 327"/>
                  <a:gd name="T21" fmla="*/ 148 h 228"/>
                  <a:gd name="T22" fmla="*/ 0 w 327"/>
                  <a:gd name="T23" fmla="*/ 186 h 228"/>
                  <a:gd name="T24" fmla="*/ 42 w 327"/>
                  <a:gd name="T25" fmla="*/ 228 h 228"/>
                  <a:gd name="T26" fmla="*/ 283 w 327"/>
                  <a:gd name="T27" fmla="*/ 228 h 228"/>
                  <a:gd name="T28" fmla="*/ 324 w 327"/>
                  <a:gd name="T29" fmla="*/ 186 h 228"/>
                  <a:gd name="T30" fmla="*/ 315 w 327"/>
                  <a:gd name="T31" fmla="*/ 161 h 228"/>
                  <a:gd name="T32" fmla="*/ 327 w 327"/>
                  <a:gd name="T33" fmla="*/ 1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7" h="228">
                    <a:moveTo>
                      <a:pt x="327" y="123"/>
                    </a:moveTo>
                    <a:cubicBezTo>
                      <a:pt x="327" y="88"/>
                      <a:pt x="299" y="59"/>
                      <a:pt x="264" y="59"/>
                    </a:cubicBezTo>
                    <a:cubicBezTo>
                      <a:pt x="264" y="59"/>
                      <a:pt x="263" y="59"/>
                      <a:pt x="263" y="59"/>
                    </a:cubicBezTo>
                    <a:cubicBezTo>
                      <a:pt x="263" y="57"/>
                      <a:pt x="264" y="55"/>
                      <a:pt x="264" y="53"/>
                    </a:cubicBezTo>
                    <a:cubicBezTo>
                      <a:pt x="264" y="24"/>
                      <a:pt x="240" y="0"/>
                      <a:pt x="211" y="0"/>
                    </a:cubicBezTo>
                    <a:cubicBezTo>
                      <a:pt x="192" y="0"/>
                      <a:pt x="175" y="11"/>
                      <a:pt x="166" y="26"/>
                    </a:cubicBezTo>
                    <a:cubicBezTo>
                      <a:pt x="159" y="16"/>
                      <a:pt x="146" y="9"/>
                      <a:pt x="132" y="9"/>
                    </a:cubicBezTo>
                    <a:cubicBezTo>
                      <a:pt x="113" y="9"/>
                      <a:pt x="97" y="21"/>
                      <a:pt x="92" y="39"/>
                    </a:cubicBezTo>
                    <a:cubicBezTo>
                      <a:pt x="84" y="34"/>
                      <a:pt x="74" y="32"/>
                      <a:pt x="64" y="32"/>
                    </a:cubicBezTo>
                    <a:cubicBezTo>
                      <a:pt x="29" y="32"/>
                      <a:pt x="0" y="61"/>
                      <a:pt x="0" y="96"/>
                    </a:cubicBezTo>
                    <a:cubicBezTo>
                      <a:pt x="0" y="117"/>
                      <a:pt x="11" y="136"/>
                      <a:pt x="27" y="148"/>
                    </a:cubicBezTo>
                    <a:cubicBezTo>
                      <a:pt x="11" y="154"/>
                      <a:pt x="0" y="169"/>
                      <a:pt x="0" y="186"/>
                    </a:cubicBezTo>
                    <a:cubicBezTo>
                      <a:pt x="0" y="209"/>
                      <a:pt x="19" y="228"/>
                      <a:pt x="42" y="228"/>
                    </a:cubicBezTo>
                    <a:cubicBezTo>
                      <a:pt x="283" y="228"/>
                      <a:pt x="283" y="228"/>
                      <a:pt x="283" y="228"/>
                    </a:cubicBezTo>
                    <a:cubicBezTo>
                      <a:pt x="305" y="228"/>
                      <a:pt x="324" y="209"/>
                      <a:pt x="324" y="186"/>
                    </a:cubicBezTo>
                    <a:cubicBezTo>
                      <a:pt x="324" y="177"/>
                      <a:pt x="321" y="168"/>
                      <a:pt x="315" y="161"/>
                    </a:cubicBezTo>
                    <a:cubicBezTo>
                      <a:pt x="323" y="150"/>
                      <a:pt x="327" y="137"/>
                      <a:pt x="327" y="123"/>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4" name="Oval 108"/>
              <p:cNvSpPr>
                <a:spLocks noChangeArrowheads="1"/>
              </p:cNvSpPr>
              <p:nvPr/>
            </p:nvSpPr>
            <p:spPr bwMode="auto">
              <a:xfrm>
                <a:off x="4932" y="3663"/>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5" name="Oval 109"/>
              <p:cNvSpPr>
                <a:spLocks noChangeArrowheads="1"/>
              </p:cNvSpPr>
              <p:nvPr/>
            </p:nvSpPr>
            <p:spPr bwMode="auto">
              <a:xfrm>
                <a:off x="4639" y="3517"/>
                <a:ext cx="43"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6" name="Oval 110"/>
              <p:cNvSpPr>
                <a:spLocks noChangeArrowheads="1"/>
              </p:cNvSpPr>
              <p:nvPr/>
            </p:nvSpPr>
            <p:spPr bwMode="auto">
              <a:xfrm>
                <a:off x="4483" y="357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7" name="Oval 111"/>
              <p:cNvSpPr>
                <a:spLocks noChangeArrowheads="1"/>
              </p:cNvSpPr>
              <p:nvPr/>
            </p:nvSpPr>
            <p:spPr bwMode="auto">
              <a:xfrm>
                <a:off x="4528" y="3741"/>
                <a:ext cx="43"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8" name="Oval 112"/>
              <p:cNvSpPr>
                <a:spLocks noChangeArrowheads="1"/>
              </p:cNvSpPr>
              <p:nvPr/>
            </p:nvSpPr>
            <p:spPr bwMode="auto">
              <a:xfrm>
                <a:off x="4670" y="3827"/>
                <a:ext cx="42"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09" name="Oval 113"/>
              <p:cNvSpPr>
                <a:spLocks noChangeArrowheads="1"/>
              </p:cNvSpPr>
              <p:nvPr/>
            </p:nvSpPr>
            <p:spPr bwMode="auto">
              <a:xfrm>
                <a:off x="4712" y="3677"/>
                <a:ext cx="41" cy="4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0" name="Oval 114"/>
              <p:cNvSpPr>
                <a:spLocks noChangeArrowheads="1"/>
              </p:cNvSpPr>
              <p:nvPr/>
            </p:nvSpPr>
            <p:spPr bwMode="auto">
              <a:xfrm>
                <a:off x="4786" y="3528"/>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1" name="Oval 115"/>
              <p:cNvSpPr>
                <a:spLocks noChangeArrowheads="1"/>
              </p:cNvSpPr>
              <p:nvPr/>
            </p:nvSpPr>
            <p:spPr bwMode="auto">
              <a:xfrm>
                <a:off x="4885" y="3441"/>
                <a:ext cx="40" cy="42"/>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2" name="Oval 116"/>
              <p:cNvSpPr>
                <a:spLocks noChangeArrowheads="1"/>
              </p:cNvSpPr>
              <p:nvPr/>
            </p:nvSpPr>
            <p:spPr bwMode="auto">
              <a:xfrm>
                <a:off x="5041" y="3571"/>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3" name="Oval 117"/>
              <p:cNvSpPr>
                <a:spLocks noChangeArrowheads="1"/>
              </p:cNvSpPr>
              <p:nvPr/>
            </p:nvSpPr>
            <p:spPr bwMode="auto">
              <a:xfrm>
                <a:off x="5032" y="3810"/>
                <a:ext cx="40" cy="43"/>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4" name="Oval 118"/>
              <p:cNvSpPr>
                <a:spLocks noChangeArrowheads="1"/>
              </p:cNvSpPr>
              <p:nvPr/>
            </p:nvSpPr>
            <p:spPr bwMode="auto">
              <a:xfrm>
                <a:off x="4847" y="3756"/>
                <a:ext cx="40" cy="4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5" name="Freeform 119"/>
              <p:cNvSpPr/>
              <p:nvPr/>
            </p:nvSpPr>
            <p:spPr bwMode="auto">
              <a:xfrm>
                <a:off x="608" y="3519"/>
                <a:ext cx="551" cy="383"/>
              </a:xfrm>
              <a:custGeom>
                <a:avLst/>
                <a:gdLst>
                  <a:gd name="T0" fmla="*/ 233 w 233"/>
                  <a:gd name="T1" fmla="*/ 87 h 162"/>
                  <a:gd name="T2" fmla="*/ 188 w 233"/>
                  <a:gd name="T3" fmla="*/ 41 h 162"/>
                  <a:gd name="T4" fmla="*/ 187 w 233"/>
                  <a:gd name="T5" fmla="*/ 41 h 162"/>
                  <a:gd name="T6" fmla="*/ 188 w 233"/>
                  <a:gd name="T7" fmla="*/ 37 h 162"/>
                  <a:gd name="T8" fmla="*/ 150 w 233"/>
                  <a:gd name="T9" fmla="*/ 0 h 162"/>
                  <a:gd name="T10" fmla="*/ 118 w 233"/>
                  <a:gd name="T11" fmla="*/ 18 h 162"/>
                  <a:gd name="T12" fmla="*/ 94 w 233"/>
                  <a:gd name="T13" fmla="*/ 5 h 162"/>
                  <a:gd name="T14" fmla="*/ 65 w 233"/>
                  <a:gd name="T15" fmla="*/ 27 h 162"/>
                  <a:gd name="T16" fmla="*/ 45 w 233"/>
                  <a:gd name="T17" fmla="*/ 22 h 162"/>
                  <a:gd name="T18" fmla="*/ 0 w 233"/>
                  <a:gd name="T19" fmla="*/ 68 h 162"/>
                  <a:gd name="T20" fmla="*/ 19 w 233"/>
                  <a:gd name="T21" fmla="*/ 105 h 162"/>
                  <a:gd name="T22" fmla="*/ 0 w 233"/>
                  <a:gd name="T23" fmla="*/ 132 h 162"/>
                  <a:gd name="T24" fmla="*/ 29 w 233"/>
                  <a:gd name="T25" fmla="*/ 162 h 162"/>
                  <a:gd name="T26" fmla="*/ 201 w 233"/>
                  <a:gd name="T27" fmla="*/ 162 h 162"/>
                  <a:gd name="T28" fmla="*/ 231 w 233"/>
                  <a:gd name="T29" fmla="*/ 132 h 162"/>
                  <a:gd name="T30" fmla="*/ 224 w 233"/>
                  <a:gd name="T31" fmla="*/ 114 h 162"/>
                  <a:gd name="T32" fmla="*/ 233 w 233"/>
                  <a:gd name="T33" fmla="*/ 8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 h="162">
                    <a:moveTo>
                      <a:pt x="233" y="87"/>
                    </a:moveTo>
                    <a:cubicBezTo>
                      <a:pt x="233" y="62"/>
                      <a:pt x="213" y="41"/>
                      <a:pt x="188" y="41"/>
                    </a:cubicBezTo>
                    <a:cubicBezTo>
                      <a:pt x="188" y="41"/>
                      <a:pt x="187" y="41"/>
                      <a:pt x="187" y="41"/>
                    </a:cubicBezTo>
                    <a:cubicBezTo>
                      <a:pt x="188" y="40"/>
                      <a:pt x="188" y="38"/>
                      <a:pt x="188" y="37"/>
                    </a:cubicBezTo>
                    <a:cubicBezTo>
                      <a:pt x="188" y="16"/>
                      <a:pt x="171" y="0"/>
                      <a:pt x="150" y="0"/>
                    </a:cubicBezTo>
                    <a:cubicBezTo>
                      <a:pt x="137" y="0"/>
                      <a:pt x="125" y="7"/>
                      <a:pt x="118" y="18"/>
                    </a:cubicBezTo>
                    <a:cubicBezTo>
                      <a:pt x="113" y="11"/>
                      <a:pt x="104" y="5"/>
                      <a:pt x="94" y="5"/>
                    </a:cubicBezTo>
                    <a:cubicBezTo>
                      <a:pt x="80" y="5"/>
                      <a:pt x="69" y="15"/>
                      <a:pt x="65" y="27"/>
                    </a:cubicBezTo>
                    <a:cubicBezTo>
                      <a:pt x="59" y="24"/>
                      <a:pt x="53" y="22"/>
                      <a:pt x="45" y="22"/>
                    </a:cubicBezTo>
                    <a:cubicBezTo>
                      <a:pt x="20" y="22"/>
                      <a:pt x="0" y="43"/>
                      <a:pt x="0" y="68"/>
                    </a:cubicBezTo>
                    <a:cubicBezTo>
                      <a:pt x="0" y="83"/>
                      <a:pt x="7" y="97"/>
                      <a:pt x="19" y="105"/>
                    </a:cubicBezTo>
                    <a:cubicBezTo>
                      <a:pt x="8" y="109"/>
                      <a:pt x="0" y="120"/>
                      <a:pt x="0" y="132"/>
                    </a:cubicBezTo>
                    <a:cubicBezTo>
                      <a:pt x="0" y="149"/>
                      <a:pt x="13" y="162"/>
                      <a:pt x="29" y="162"/>
                    </a:cubicBezTo>
                    <a:cubicBezTo>
                      <a:pt x="201" y="162"/>
                      <a:pt x="201" y="162"/>
                      <a:pt x="201" y="162"/>
                    </a:cubicBezTo>
                    <a:cubicBezTo>
                      <a:pt x="217" y="162"/>
                      <a:pt x="231" y="149"/>
                      <a:pt x="231" y="132"/>
                    </a:cubicBezTo>
                    <a:cubicBezTo>
                      <a:pt x="231" y="125"/>
                      <a:pt x="228" y="119"/>
                      <a:pt x="224" y="114"/>
                    </a:cubicBezTo>
                    <a:cubicBezTo>
                      <a:pt x="230" y="106"/>
                      <a:pt x="233" y="97"/>
                      <a:pt x="233" y="87"/>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6" name="Oval 120"/>
              <p:cNvSpPr>
                <a:spLocks noChangeArrowheads="1"/>
              </p:cNvSpPr>
              <p:nvPr/>
            </p:nvSpPr>
            <p:spPr bwMode="auto">
              <a:xfrm>
                <a:off x="988" y="3732"/>
                <a:ext cx="31"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7" name="Oval 121"/>
              <p:cNvSpPr>
                <a:spLocks noChangeArrowheads="1"/>
              </p:cNvSpPr>
              <p:nvPr/>
            </p:nvSpPr>
            <p:spPr bwMode="auto">
              <a:xfrm>
                <a:off x="778" y="362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8" name="Oval 122"/>
              <p:cNvSpPr>
                <a:spLocks noChangeArrowheads="1"/>
              </p:cNvSpPr>
              <p:nvPr/>
            </p:nvSpPr>
            <p:spPr bwMode="auto">
              <a:xfrm>
                <a:off x="667" y="3670"/>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19" name="Oval 123"/>
              <p:cNvSpPr>
                <a:spLocks noChangeArrowheads="1"/>
              </p:cNvSpPr>
              <p:nvPr/>
            </p:nvSpPr>
            <p:spPr bwMode="auto">
              <a:xfrm>
                <a:off x="700" y="3786"/>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0" name="Oval 124"/>
              <p:cNvSpPr>
                <a:spLocks noChangeArrowheads="1"/>
              </p:cNvSpPr>
              <p:nvPr/>
            </p:nvSpPr>
            <p:spPr bwMode="auto">
              <a:xfrm>
                <a:off x="802" y="3848"/>
                <a:ext cx="28"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1" name="Oval 125"/>
              <p:cNvSpPr>
                <a:spLocks noChangeArrowheads="1"/>
              </p:cNvSpPr>
              <p:nvPr/>
            </p:nvSpPr>
            <p:spPr bwMode="auto">
              <a:xfrm>
                <a:off x="830" y="3741"/>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2" name="Oval 126"/>
              <p:cNvSpPr>
                <a:spLocks noChangeArrowheads="1"/>
              </p:cNvSpPr>
              <p:nvPr/>
            </p:nvSpPr>
            <p:spPr bwMode="auto">
              <a:xfrm>
                <a:off x="882" y="3635"/>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3" name="Oval 127"/>
              <p:cNvSpPr>
                <a:spLocks noChangeArrowheads="1"/>
              </p:cNvSpPr>
              <p:nvPr/>
            </p:nvSpPr>
            <p:spPr bwMode="auto">
              <a:xfrm>
                <a:off x="953" y="3573"/>
                <a:ext cx="31"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4" name="Oval 128"/>
              <p:cNvSpPr>
                <a:spLocks noChangeArrowheads="1"/>
              </p:cNvSpPr>
              <p:nvPr/>
            </p:nvSpPr>
            <p:spPr bwMode="auto">
              <a:xfrm>
                <a:off x="1066" y="3666"/>
                <a:ext cx="29" cy="30"/>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5" name="Oval 129"/>
              <p:cNvSpPr>
                <a:spLocks noChangeArrowheads="1"/>
              </p:cNvSpPr>
              <p:nvPr/>
            </p:nvSpPr>
            <p:spPr bwMode="auto">
              <a:xfrm>
                <a:off x="1059" y="3836"/>
                <a:ext cx="29" cy="31"/>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6" name="Oval 130"/>
              <p:cNvSpPr>
                <a:spLocks noChangeArrowheads="1"/>
              </p:cNvSpPr>
              <p:nvPr/>
            </p:nvSpPr>
            <p:spPr bwMode="auto">
              <a:xfrm>
                <a:off x="927" y="3798"/>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7" name="Freeform 131"/>
              <p:cNvSpPr/>
              <p:nvPr/>
            </p:nvSpPr>
            <p:spPr bwMode="auto">
              <a:xfrm>
                <a:off x="2291" y="3547"/>
                <a:ext cx="530" cy="369"/>
              </a:xfrm>
              <a:custGeom>
                <a:avLst/>
                <a:gdLst>
                  <a:gd name="T0" fmla="*/ 224 w 224"/>
                  <a:gd name="T1" fmla="*/ 84 h 156"/>
                  <a:gd name="T2" fmla="*/ 181 w 224"/>
                  <a:gd name="T3" fmla="*/ 40 h 156"/>
                  <a:gd name="T4" fmla="*/ 180 w 224"/>
                  <a:gd name="T5" fmla="*/ 40 h 156"/>
                  <a:gd name="T6" fmla="*/ 181 w 224"/>
                  <a:gd name="T7" fmla="*/ 36 h 156"/>
                  <a:gd name="T8" fmla="*/ 145 w 224"/>
                  <a:gd name="T9" fmla="*/ 0 h 156"/>
                  <a:gd name="T10" fmla="*/ 114 w 224"/>
                  <a:gd name="T11" fmla="*/ 18 h 156"/>
                  <a:gd name="T12" fmla="*/ 90 w 224"/>
                  <a:gd name="T13" fmla="*/ 5 h 156"/>
                  <a:gd name="T14" fmla="*/ 63 w 224"/>
                  <a:gd name="T15" fmla="*/ 26 h 156"/>
                  <a:gd name="T16" fmla="*/ 44 w 224"/>
                  <a:gd name="T17" fmla="*/ 21 h 156"/>
                  <a:gd name="T18" fmla="*/ 0 w 224"/>
                  <a:gd name="T19" fmla="*/ 65 h 156"/>
                  <a:gd name="T20" fmla="*/ 18 w 224"/>
                  <a:gd name="T21" fmla="*/ 101 h 156"/>
                  <a:gd name="T22" fmla="*/ 0 w 224"/>
                  <a:gd name="T23" fmla="*/ 127 h 156"/>
                  <a:gd name="T24" fmla="*/ 28 w 224"/>
                  <a:gd name="T25" fmla="*/ 156 h 156"/>
                  <a:gd name="T26" fmla="*/ 194 w 224"/>
                  <a:gd name="T27" fmla="*/ 156 h 156"/>
                  <a:gd name="T28" fmla="*/ 222 w 224"/>
                  <a:gd name="T29" fmla="*/ 127 h 156"/>
                  <a:gd name="T30" fmla="*/ 216 w 224"/>
                  <a:gd name="T31" fmla="*/ 110 h 156"/>
                  <a:gd name="T32" fmla="*/ 224 w 224"/>
                  <a:gd name="T33" fmla="*/ 8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156">
                    <a:moveTo>
                      <a:pt x="224" y="84"/>
                    </a:moveTo>
                    <a:cubicBezTo>
                      <a:pt x="224" y="60"/>
                      <a:pt x="205" y="40"/>
                      <a:pt x="181" y="40"/>
                    </a:cubicBezTo>
                    <a:cubicBezTo>
                      <a:pt x="180" y="40"/>
                      <a:pt x="180" y="40"/>
                      <a:pt x="180" y="40"/>
                    </a:cubicBezTo>
                    <a:cubicBezTo>
                      <a:pt x="180" y="39"/>
                      <a:pt x="181" y="37"/>
                      <a:pt x="181" y="36"/>
                    </a:cubicBezTo>
                    <a:cubicBezTo>
                      <a:pt x="181" y="16"/>
                      <a:pt x="165" y="0"/>
                      <a:pt x="145" y="0"/>
                    </a:cubicBezTo>
                    <a:cubicBezTo>
                      <a:pt x="131" y="0"/>
                      <a:pt x="120" y="7"/>
                      <a:pt x="114" y="18"/>
                    </a:cubicBezTo>
                    <a:cubicBezTo>
                      <a:pt x="109" y="10"/>
                      <a:pt x="100" y="5"/>
                      <a:pt x="90" y="5"/>
                    </a:cubicBezTo>
                    <a:cubicBezTo>
                      <a:pt x="77" y="5"/>
                      <a:pt x="66" y="14"/>
                      <a:pt x="63" y="26"/>
                    </a:cubicBezTo>
                    <a:cubicBezTo>
                      <a:pt x="57" y="23"/>
                      <a:pt x="51" y="21"/>
                      <a:pt x="44" y="21"/>
                    </a:cubicBezTo>
                    <a:cubicBezTo>
                      <a:pt x="20" y="21"/>
                      <a:pt x="0" y="41"/>
                      <a:pt x="0" y="65"/>
                    </a:cubicBezTo>
                    <a:cubicBezTo>
                      <a:pt x="0" y="80"/>
                      <a:pt x="7" y="93"/>
                      <a:pt x="18" y="101"/>
                    </a:cubicBezTo>
                    <a:cubicBezTo>
                      <a:pt x="8" y="105"/>
                      <a:pt x="0" y="115"/>
                      <a:pt x="0" y="127"/>
                    </a:cubicBezTo>
                    <a:cubicBezTo>
                      <a:pt x="0" y="143"/>
                      <a:pt x="13" y="156"/>
                      <a:pt x="28" y="156"/>
                    </a:cubicBezTo>
                    <a:cubicBezTo>
                      <a:pt x="194" y="156"/>
                      <a:pt x="194" y="156"/>
                      <a:pt x="194" y="156"/>
                    </a:cubicBezTo>
                    <a:cubicBezTo>
                      <a:pt x="209" y="156"/>
                      <a:pt x="222" y="143"/>
                      <a:pt x="222" y="127"/>
                    </a:cubicBezTo>
                    <a:cubicBezTo>
                      <a:pt x="222" y="121"/>
                      <a:pt x="220" y="115"/>
                      <a:pt x="216" y="110"/>
                    </a:cubicBezTo>
                    <a:cubicBezTo>
                      <a:pt x="221" y="102"/>
                      <a:pt x="224" y="93"/>
                      <a:pt x="224" y="84"/>
                    </a:cubicBezTo>
                    <a:close/>
                  </a:path>
                </a:pathLst>
              </a:custGeom>
              <a:solidFill>
                <a:srgbClr val="AFC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8" name="Oval 132"/>
              <p:cNvSpPr>
                <a:spLocks noChangeArrowheads="1"/>
              </p:cNvSpPr>
              <p:nvPr/>
            </p:nvSpPr>
            <p:spPr bwMode="auto">
              <a:xfrm>
                <a:off x="2658" y="375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29" name="Oval 133"/>
              <p:cNvSpPr>
                <a:spLocks noChangeArrowheads="1"/>
              </p:cNvSpPr>
              <p:nvPr/>
            </p:nvSpPr>
            <p:spPr bwMode="auto">
              <a:xfrm>
                <a:off x="2457" y="3651"/>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0" name="Oval 134"/>
              <p:cNvSpPr>
                <a:spLocks noChangeArrowheads="1"/>
              </p:cNvSpPr>
              <p:nvPr/>
            </p:nvSpPr>
            <p:spPr bwMode="auto">
              <a:xfrm>
                <a:off x="2348" y="3694"/>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1" name="Oval 135"/>
              <p:cNvSpPr>
                <a:spLocks noChangeArrowheads="1"/>
              </p:cNvSpPr>
              <p:nvPr/>
            </p:nvSpPr>
            <p:spPr bwMode="auto">
              <a:xfrm>
                <a:off x="2381" y="3805"/>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2" name="Oval 136"/>
              <p:cNvSpPr>
                <a:spLocks noChangeArrowheads="1"/>
              </p:cNvSpPr>
              <p:nvPr/>
            </p:nvSpPr>
            <p:spPr bwMode="auto">
              <a:xfrm>
                <a:off x="2478" y="3864"/>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3" name="Oval 137"/>
              <p:cNvSpPr>
                <a:spLocks noChangeArrowheads="1"/>
              </p:cNvSpPr>
              <p:nvPr/>
            </p:nvSpPr>
            <p:spPr bwMode="auto">
              <a:xfrm>
                <a:off x="2506" y="376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4" name="Oval 138"/>
              <p:cNvSpPr>
                <a:spLocks noChangeArrowheads="1"/>
              </p:cNvSpPr>
              <p:nvPr/>
            </p:nvSpPr>
            <p:spPr bwMode="auto">
              <a:xfrm>
                <a:off x="2556" y="3661"/>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5" name="Oval 139"/>
              <p:cNvSpPr>
                <a:spLocks noChangeArrowheads="1"/>
              </p:cNvSpPr>
              <p:nvPr/>
            </p:nvSpPr>
            <p:spPr bwMode="auto">
              <a:xfrm>
                <a:off x="2625" y="359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6" name="Oval 140"/>
              <p:cNvSpPr>
                <a:spLocks noChangeArrowheads="1"/>
              </p:cNvSpPr>
              <p:nvPr/>
            </p:nvSpPr>
            <p:spPr bwMode="auto">
              <a:xfrm>
                <a:off x="2731" y="3689"/>
                <a:ext cx="28" cy="29"/>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7" name="Oval 141"/>
              <p:cNvSpPr>
                <a:spLocks noChangeArrowheads="1"/>
              </p:cNvSpPr>
              <p:nvPr/>
            </p:nvSpPr>
            <p:spPr bwMode="auto">
              <a:xfrm>
                <a:off x="2726" y="3853"/>
                <a:ext cx="29"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8" name="Oval 142"/>
              <p:cNvSpPr>
                <a:spLocks noChangeArrowheads="1"/>
              </p:cNvSpPr>
              <p:nvPr/>
            </p:nvSpPr>
            <p:spPr bwMode="auto">
              <a:xfrm>
                <a:off x="2599" y="3815"/>
                <a:ext cx="28" cy="28"/>
              </a:xfrm>
              <a:prstGeom prst="ellipse">
                <a:avLst/>
              </a:prstGeom>
              <a:solidFill>
                <a:srgbClr val="E744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39" name="Rectangle 143"/>
              <p:cNvSpPr>
                <a:spLocks noChangeArrowheads="1"/>
              </p:cNvSpPr>
              <p:nvPr/>
            </p:nvSpPr>
            <p:spPr bwMode="auto">
              <a:xfrm>
                <a:off x="1684" y="1440"/>
                <a:ext cx="217" cy="409"/>
              </a:xfrm>
              <a:prstGeom prst="rect">
                <a:avLst/>
              </a:prstGeom>
              <a:solidFill>
                <a:srgbClr val="0819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0" name="Rectangle 144"/>
              <p:cNvSpPr>
                <a:spLocks noChangeArrowheads="1"/>
              </p:cNvSpPr>
              <p:nvPr/>
            </p:nvSpPr>
            <p:spPr bwMode="auto">
              <a:xfrm>
                <a:off x="1282" y="2320"/>
                <a:ext cx="1234" cy="1582"/>
              </a:xfrm>
              <a:prstGeom prst="rect">
                <a:avLst/>
              </a:prstGeom>
              <a:solidFill>
                <a:srgbClr val="FDB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1" name="Rectangle 145"/>
              <p:cNvSpPr>
                <a:spLocks noChangeArrowheads="1"/>
              </p:cNvSpPr>
              <p:nvPr/>
            </p:nvSpPr>
            <p:spPr bwMode="auto">
              <a:xfrm>
                <a:off x="1282" y="3708"/>
                <a:ext cx="1234" cy="194"/>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2" name="Rectangle 146"/>
              <p:cNvSpPr>
                <a:spLocks noChangeArrowheads="1"/>
              </p:cNvSpPr>
              <p:nvPr/>
            </p:nvSpPr>
            <p:spPr bwMode="auto">
              <a:xfrm>
                <a:off x="1416" y="2559"/>
                <a:ext cx="237"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3" name="Rectangle 147"/>
              <p:cNvSpPr>
                <a:spLocks noChangeArrowheads="1"/>
              </p:cNvSpPr>
              <p:nvPr/>
            </p:nvSpPr>
            <p:spPr bwMode="auto">
              <a:xfrm>
                <a:off x="1781"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4" name="Rectangle 148"/>
              <p:cNvSpPr>
                <a:spLocks noChangeArrowheads="1"/>
              </p:cNvSpPr>
              <p:nvPr/>
            </p:nvSpPr>
            <p:spPr bwMode="auto">
              <a:xfrm>
                <a:off x="2147" y="2559"/>
                <a:ext cx="236" cy="314"/>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5" name="Rectangle 149"/>
              <p:cNvSpPr>
                <a:spLocks noChangeArrowheads="1"/>
              </p:cNvSpPr>
              <p:nvPr/>
            </p:nvSpPr>
            <p:spPr bwMode="auto">
              <a:xfrm>
                <a:off x="1407"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6" name="Rectangle 150"/>
              <p:cNvSpPr>
                <a:spLocks noChangeArrowheads="1"/>
              </p:cNvSpPr>
              <p:nvPr/>
            </p:nvSpPr>
            <p:spPr bwMode="auto">
              <a:xfrm>
                <a:off x="1771" y="3252"/>
                <a:ext cx="236"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7" name="Rectangle 151"/>
              <p:cNvSpPr>
                <a:spLocks noChangeArrowheads="1"/>
              </p:cNvSpPr>
              <p:nvPr/>
            </p:nvSpPr>
            <p:spPr bwMode="auto">
              <a:xfrm>
                <a:off x="2135" y="3252"/>
                <a:ext cx="237" cy="312"/>
              </a:xfrm>
              <a:prstGeom prst="rect">
                <a:avLst/>
              </a:prstGeom>
              <a:solidFill>
                <a:srgbClr val="906E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8" name="Rectangle 152"/>
              <p:cNvSpPr>
                <a:spLocks noChangeArrowheads="1"/>
              </p:cNvSpPr>
              <p:nvPr/>
            </p:nvSpPr>
            <p:spPr bwMode="auto">
              <a:xfrm>
                <a:off x="1282" y="1690"/>
                <a:ext cx="1234" cy="667"/>
              </a:xfrm>
              <a:prstGeom prst="rect">
                <a:avLst/>
              </a:prstGeom>
              <a:solidFill>
                <a:srgbClr val="0426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249" name="Freeform 153"/>
              <p:cNvSpPr/>
              <p:nvPr/>
            </p:nvSpPr>
            <p:spPr bwMode="auto">
              <a:xfrm>
                <a:off x="1360"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0" name="Freeform 154"/>
              <p:cNvSpPr/>
              <p:nvPr/>
            </p:nvSpPr>
            <p:spPr bwMode="auto">
              <a:xfrm>
                <a:off x="1360"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1" name="Freeform 155"/>
              <p:cNvSpPr/>
              <p:nvPr/>
            </p:nvSpPr>
            <p:spPr bwMode="auto">
              <a:xfrm>
                <a:off x="1360"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2" name="Freeform 156"/>
              <p:cNvSpPr/>
              <p:nvPr/>
            </p:nvSpPr>
            <p:spPr bwMode="auto">
              <a:xfrm>
                <a:off x="1360"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3" name="Freeform 157"/>
              <p:cNvSpPr/>
              <p:nvPr/>
            </p:nvSpPr>
            <p:spPr bwMode="auto">
              <a:xfrm>
                <a:off x="1360"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4" name="Freeform 158"/>
              <p:cNvSpPr/>
              <p:nvPr/>
            </p:nvSpPr>
            <p:spPr bwMode="auto">
              <a:xfrm>
                <a:off x="1360"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5" name="Freeform 159"/>
              <p:cNvSpPr/>
              <p:nvPr/>
            </p:nvSpPr>
            <p:spPr bwMode="auto">
              <a:xfrm>
                <a:off x="1447"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6" name="Freeform 160"/>
              <p:cNvSpPr/>
              <p:nvPr/>
            </p:nvSpPr>
            <p:spPr bwMode="auto">
              <a:xfrm>
                <a:off x="1447"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7" name="Freeform 161"/>
              <p:cNvSpPr/>
              <p:nvPr/>
            </p:nvSpPr>
            <p:spPr bwMode="auto">
              <a:xfrm>
                <a:off x="1447"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8" name="Freeform 162"/>
              <p:cNvSpPr/>
              <p:nvPr/>
            </p:nvSpPr>
            <p:spPr bwMode="auto">
              <a:xfrm>
                <a:off x="1447"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9" name="Freeform 163"/>
              <p:cNvSpPr/>
              <p:nvPr/>
            </p:nvSpPr>
            <p:spPr bwMode="auto">
              <a:xfrm>
                <a:off x="1447"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0" name="Freeform 164"/>
              <p:cNvSpPr/>
              <p:nvPr/>
            </p:nvSpPr>
            <p:spPr bwMode="auto">
              <a:xfrm>
                <a:off x="1447"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1" name="Freeform 165"/>
              <p:cNvSpPr/>
              <p:nvPr/>
            </p:nvSpPr>
            <p:spPr bwMode="auto">
              <a:xfrm>
                <a:off x="1537"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2" name="Freeform 166"/>
              <p:cNvSpPr/>
              <p:nvPr/>
            </p:nvSpPr>
            <p:spPr bwMode="auto">
              <a:xfrm>
                <a:off x="1537"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3" name="Freeform 167"/>
              <p:cNvSpPr/>
              <p:nvPr/>
            </p:nvSpPr>
            <p:spPr bwMode="auto">
              <a:xfrm>
                <a:off x="1537"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4" name="Freeform 168"/>
              <p:cNvSpPr/>
              <p:nvPr/>
            </p:nvSpPr>
            <p:spPr bwMode="auto">
              <a:xfrm>
                <a:off x="1537"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5" name="Freeform 169"/>
              <p:cNvSpPr/>
              <p:nvPr/>
            </p:nvSpPr>
            <p:spPr bwMode="auto">
              <a:xfrm>
                <a:off x="1537"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6" name="Freeform 170"/>
              <p:cNvSpPr/>
              <p:nvPr/>
            </p:nvSpPr>
            <p:spPr bwMode="auto">
              <a:xfrm>
                <a:off x="1537"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7" name="Freeform 171"/>
              <p:cNvSpPr/>
              <p:nvPr/>
            </p:nvSpPr>
            <p:spPr bwMode="auto">
              <a:xfrm>
                <a:off x="1624"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8" name="Freeform 172"/>
              <p:cNvSpPr/>
              <p:nvPr/>
            </p:nvSpPr>
            <p:spPr bwMode="auto">
              <a:xfrm>
                <a:off x="1624"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9" name="Freeform 173"/>
              <p:cNvSpPr/>
              <p:nvPr/>
            </p:nvSpPr>
            <p:spPr bwMode="auto">
              <a:xfrm>
                <a:off x="1624"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0" name="Freeform 174"/>
              <p:cNvSpPr/>
              <p:nvPr/>
            </p:nvSpPr>
            <p:spPr bwMode="auto">
              <a:xfrm>
                <a:off x="1624"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1" name="Freeform 175"/>
              <p:cNvSpPr/>
              <p:nvPr/>
            </p:nvSpPr>
            <p:spPr bwMode="auto">
              <a:xfrm>
                <a:off x="1624"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2" name="Freeform 176"/>
              <p:cNvSpPr/>
              <p:nvPr/>
            </p:nvSpPr>
            <p:spPr bwMode="auto">
              <a:xfrm>
                <a:off x="1624"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3" name="Freeform 177"/>
              <p:cNvSpPr/>
              <p:nvPr/>
            </p:nvSpPr>
            <p:spPr bwMode="auto">
              <a:xfrm>
                <a:off x="1712" y="1681"/>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4" name="Freeform 178"/>
              <p:cNvSpPr/>
              <p:nvPr/>
            </p:nvSpPr>
            <p:spPr bwMode="auto">
              <a:xfrm>
                <a:off x="1712" y="180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5" name="Freeform 179"/>
              <p:cNvSpPr/>
              <p:nvPr/>
            </p:nvSpPr>
            <p:spPr bwMode="auto">
              <a:xfrm>
                <a:off x="1712" y="194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6" name="Freeform 180"/>
              <p:cNvSpPr/>
              <p:nvPr/>
            </p:nvSpPr>
            <p:spPr bwMode="auto">
              <a:xfrm>
                <a:off x="1712" y="2064"/>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7" name="Freeform 181"/>
              <p:cNvSpPr/>
              <p:nvPr/>
            </p:nvSpPr>
            <p:spPr bwMode="auto">
              <a:xfrm>
                <a:off x="1712" y="2201"/>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8" name="Freeform 182"/>
              <p:cNvSpPr/>
              <p:nvPr/>
            </p:nvSpPr>
            <p:spPr bwMode="auto">
              <a:xfrm>
                <a:off x="1712" y="2327"/>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9" name="Freeform 183"/>
              <p:cNvSpPr/>
              <p:nvPr/>
            </p:nvSpPr>
            <p:spPr bwMode="auto">
              <a:xfrm>
                <a:off x="1802" y="1742"/>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0" name="Freeform 184"/>
              <p:cNvSpPr/>
              <p:nvPr/>
            </p:nvSpPr>
            <p:spPr bwMode="auto">
              <a:xfrm>
                <a:off x="1802" y="1868"/>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1" name="Freeform 185"/>
              <p:cNvSpPr/>
              <p:nvPr/>
            </p:nvSpPr>
            <p:spPr bwMode="auto">
              <a:xfrm>
                <a:off x="1802" y="2003"/>
                <a:ext cx="109" cy="87"/>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2" name="Freeform 186"/>
              <p:cNvSpPr/>
              <p:nvPr/>
            </p:nvSpPr>
            <p:spPr bwMode="auto">
              <a:xfrm>
                <a:off x="1802" y="2128"/>
                <a:ext cx="109" cy="88"/>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3" name="Freeform 187"/>
              <p:cNvSpPr/>
              <p:nvPr/>
            </p:nvSpPr>
            <p:spPr bwMode="auto">
              <a:xfrm>
                <a:off x="1802" y="2263"/>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4" name="Freeform 188"/>
              <p:cNvSpPr/>
              <p:nvPr/>
            </p:nvSpPr>
            <p:spPr bwMode="auto">
              <a:xfrm>
                <a:off x="1802" y="2388"/>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5" name="Freeform 189"/>
              <p:cNvSpPr/>
              <p:nvPr/>
            </p:nvSpPr>
            <p:spPr bwMode="auto">
              <a:xfrm>
                <a:off x="1889" y="1681"/>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6" name="Freeform 190"/>
              <p:cNvSpPr/>
              <p:nvPr/>
            </p:nvSpPr>
            <p:spPr bwMode="auto">
              <a:xfrm>
                <a:off x="1889" y="180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7" name="Freeform 191"/>
              <p:cNvSpPr/>
              <p:nvPr/>
            </p:nvSpPr>
            <p:spPr bwMode="auto">
              <a:xfrm>
                <a:off x="1889" y="194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8" name="Freeform 192"/>
              <p:cNvSpPr/>
              <p:nvPr/>
            </p:nvSpPr>
            <p:spPr bwMode="auto">
              <a:xfrm>
                <a:off x="1889" y="2064"/>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9" name="Freeform 193"/>
              <p:cNvSpPr/>
              <p:nvPr/>
            </p:nvSpPr>
            <p:spPr bwMode="auto">
              <a:xfrm>
                <a:off x="1889" y="2201"/>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0" name="Freeform 194"/>
              <p:cNvSpPr/>
              <p:nvPr/>
            </p:nvSpPr>
            <p:spPr bwMode="auto">
              <a:xfrm>
                <a:off x="1889" y="2327"/>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1" name="Freeform 195"/>
              <p:cNvSpPr/>
              <p:nvPr/>
            </p:nvSpPr>
            <p:spPr bwMode="auto">
              <a:xfrm>
                <a:off x="1977"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2" name="Freeform 196"/>
              <p:cNvSpPr/>
              <p:nvPr/>
            </p:nvSpPr>
            <p:spPr bwMode="auto">
              <a:xfrm>
                <a:off x="1977"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3" name="Freeform 197"/>
              <p:cNvSpPr/>
              <p:nvPr/>
            </p:nvSpPr>
            <p:spPr bwMode="auto">
              <a:xfrm>
                <a:off x="1977"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4" name="Freeform 198"/>
              <p:cNvSpPr/>
              <p:nvPr/>
            </p:nvSpPr>
            <p:spPr bwMode="auto">
              <a:xfrm>
                <a:off x="1977"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4"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5" name="Freeform 199"/>
              <p:cNvSpPr/>
              <p:nvPr/>
            </p:nvSpPr>
            <p:spPr bwMode="auto">
              <a:xfrm>
                <a:off x="1977"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4"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6" name="Freeform 200"/>
              <p:cNvSpPr/>
              <p:nvPr/>
            </p:nvSpPr>
            <p:spPr bwMode="auto">
              <a:xfrm>
                <a:off x="1977"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4"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7" name="Freeform 201"/>
              <p:cNvSpPr/>
              <p:nvPr/>
            </p:nvSpPr>
            <p:spPr bwMode="auto">
              <a:xfrm>
                <a:off x="2067" y="1681"/>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8" name="Freeform 202"/>
              <p:cNvSpPr/>
              <p:nvPr/>
            </p:nvSpPr>
            <p:spPr bwMode="auto">
              <a:xfrm>
                <a:off x="2067" y="180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9" name="Freeform 203"/>
              <p:cNvSpPr/>
              <p:nvPr/>
            </p:nvSpPr>
            <p:spPr bwMode="auto">
              <a:xfrm>
                <a:off x="2067" y="194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0" name="Freeform 204"/>
              <p:cNvSpPr/>
              <p:nvPr/>
            </p:nvSpPr>
            <p:spPr bwMode="auto">
              <a:xfrm>
                <a:off x="2067" y="2064"/>
                <a:ext cx="108"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23" name="Freeform 206"/>
            <p:cNvSpPr/>
            <p:nvPr/>
          </p:nvSpPr>
          <p:spPr bwMode="auto">
            <a:xfrm>
              <a:off x="2067" y="2201"/>
              <a:ext cx="108"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4" name="Freeform 207"/>
            <p:cNvSpPr/>
            <p:nvPr/>
          </p:nvSpPr>
          <p:spPr bwMode="auto">
            <a:xfrm>
              <a:off x="2067" y="2327"/>
              <a:ext cx="108"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5" name="Freeform 208"/>
            <p:cNvSpPr/>
            <p:nvPr/>
          </p:nvSpPr>
          <p:spPr bwMode="auto">
            <a:xfrm>
              <a:off x="2154" y="1742"/>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6" name="Freeform 209"/>
            <p:cNvSpPr/>
            <p:nvPr/>
          </p:nvSpPr>
          <p:spPr bwMode="auto">
            <a:xfrm>
              <a:off x="2154" y="1868"/>
              <a:ext cx="109" cy="87"/>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7" name="Freeform 210"/>
            <p:cNvSpPr/>
            <p:nvPr/>
          </p:nvSpPr>
          <p:spPr bwMode="auto">
            <a:xfrm>
              <a:off x="2154" y="2003"/>
              <a:ext cx="109" cy="87"/>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8" name="Freeform 211"/>
            <p:cNvSpPr/>
            <p:nvPr/>
          </p:nvSpPr>
          <p:spPr bwMode="auto">
            <a:xfrm>
              <a:off x="2154" y="2128"/>
              <a:ext cx="109" cy="88"/>
            </a:xfrm>
            <a:custGeom>
              <a:avLst/>
              <a:gdLst>
                <a:gd name="T0" fmla="*/ 42 w 46"/>
                <a:gd name="T1" fmla="*/ 18 h 37"/>
                <a:gd name="T2" fmla="*/ 23 w 46"/>
                <a:gd name="T3" fmla="*/ 37 h 37"/>
                <a:gd name="T4" fmla="*/ 5 w 46"/>
                <a:gd name="T5" fmla="*/ 18 h 37"/>
                <a:gd name="T6" fmla="*/ 23 w 46"/>
                <a:gd name="T7" fmla="*/ 0 h 37"/>
                <a:gd name="T8" fmla="*/ 42 w 46"/>
                <a:gd name="T9" fmla="*/ 18 h 37"/>
              </a:gdLst>
              <a:ahLst/>
              <a:cxnLst>
                <a:cxn ang="0">
                  <a:pos x="T0" y="T1"/>
                </a:cxn>
                <a:cxn ang="0">
                  <a:pos x="T2" y="T3"/>
                </a:cxn>
                <a:cxn ang="0">
                  <a:pos x="T4" y="T5"/>
                </a:cxn>
                <a:cxn ang="0">
                  <a:pos x="T6" y="T7"/>
                </a:cxn>
                <a:cxn ang="0">
                  <a:pos x="T8" y="T9"/>
                </a:cxn>
              </a:cxnLst>
              <a:rect l="0" t="0" r="r" b="b"/>
              <a:pathLst>
                <a:path w="46" h="37">
                  <a:moveTo>
                    <a:pt x="42" y="18"/>
                  </a:moveTo>
                  <a:cubicBezTo>
                    <a:pt x="42" y="29"/>
                    <a:pt x="33" y="37"/>
                    <a:pt x="23" y="37"/>
                  </a:cubicBezTo>
                  <a:cubicBezTo>
                    <a:pt x="13" y="37"/>
                    <a:pt x="5" y="29"/>
                    <a:pt x="5" y="18"/>
                  </a:cubicBezTo>
                  <a:cubicBezTo>
                    <a:pt x="5" y="8"/>
                    <a:pt x="0" y="0"/>
                    <a:pt x="23" y="0"/>
                  </a:cubicBezTo>
                  <a:cubicBezTo>
                    <a:pt x="46" y="0"/>
                    <a:pt x="42" y="8"/>
                    <a:pt x="42"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29" name="Freeform 212"/>
            <p:cNvSpPr/>
            <p:nvPr/>
          </p:nvSpPr>
          <p:spPr bwMode="auto">
            <a:xfrm>
              <a:off x="2154" y="2263"/>
              <a:ext cx="109" cy="90"/>
            </a:xfrm>
            <a:custGeom>
              <a:avLst/>
              <a:gdLst>
                <a:gd name="T0" fmla="*/ 42 w 46"/>
                <a:gd name="T1" fmla="*/ 19 h 38"/>
                <a:gd name="T2" fmla="*/ 23 w 46"/>
                <a:gd name="T3" fmla="*/ 38 h 38"/>
                <a:gd name="T4" fmla="*/ 5 w 46"/>
                <a:gd name="T5" fmla="*/ 19 h 38"/>
                <a:gd name="T6" fmla="*/ 23 w 46"/>
                <a:gd name="T7" fmla="*/ 0 h 38"/>
                <a:gd name="T8" fmla="*/ 42 w 46"/>
                <a:gd name="T9" fmla="*/ 19 h 38"/>
              </a:gdLst>
              <a:ahLst/>
              <a:cxnLst>
                <a:cxn ang="0">
                  <a:pos x="T0" y="T1"/>
                </a:cxn>
                <a:cxn ang="0">
                  <a:pos x="T2" y="T3"/>
                </a:cxn>
                <a:cxn ang="0">
                  <a:pos x="T4" y="T5"/>
                </a:cxn>
                <a:cxn ang="0">
                  <a:pos x="T6" y="T7"/>
                </a:cxn>
                <a:cxn ang="0">
                  <a:pos x="T8" y="T9"/>
                </a:cxn>
              </a:cxnLst>
              <a:rect l="0" t="0" r="r" b="b"/>
              <a:pathLst>
                <a:path w="46" h="38">
                  <a:moveTo>
                    <a:pt x="42" y="19"/>
                  </a:moveTo>
                  <a:cubicBezTo>
                    <a:pt x="42" y="29"/>
                    <a:pt x="33" y="38"/>
                    <a:pt x="23" y="38"/>
                  </a:cubicBezTo>
                  <a:cubicBezTo>
                    <a:pt x="13" y="38"/>
                    <a:pt x="5" y="29"/>
                    <a:pt x="5" y="19"/>
                  </a:cubicBezTo>
                  <a:cubicBezTo>
                    <a:pt x="5" y="9"/>
                    <a:pt x="0" y="0"/>
                    <a:pt x="23" y="0"/>
                  </a:cubicBezTo>
                  <a:cubicBezTo>
                    <a:pt x="46" y="0"/>
                    <a:pt x="42" y="9"/>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0" name="Freeform 213"/>
            <p:cNvSpPr/>
            <p:nvPr/>
          </p:nvSpPr>
          <p:spPr bwMode="auto">
            <a:xfrm>
              <a:off x="2154" y="2388"/>
              <a:ext cx="109" cy="88"/>
            </a:xfrm>
            <a:custGeom>
              <a:avLst/>
              <a:gdLst>
                <a:gd name="T0" fmla="*/ 42 w 46"/>
                <a:gd name="T1" fmla="*/ 19 h 37"/>
                <a:gd name="T2" fmla="*/ 23 w 46"/>
                <a:gd name="T3" fmla="*/ 37 h 37"/>
                <a:gd name="T4" fmla="*/ 5 w 46"/>
                <a:gd name="T5" fmla="*/ 19 h 37"/>
                <a:gd name="T6" fmla="*/ 23 w 46"/>
                <a:gd name="T7" fmla="*/ 0 h 37"/>
                <a:gd name="T8" fmla="*/ 42 w 46"/>
                <a:gd name="T9" fmla="*/ 19 h 37"/>
              </a:gdLst>
              <a:ahLst/>
              <a:cxnLst>
                <a:cxn ang="0">
                  <a:pos x="T0" y="T1"/>
                </a:cxn>
                <a:cxn ang="0">
                  <a:pos x="T2" y="T3"/>
                </a:cxn>
                <a:cxn ang="0">
                  <a:pos x="T4" y="T5"/>
                </a:cxn>
                <a:cxn ang="0">
                  <a:pos x="T6" y="T7"/>
                </a:cxn>
                <a:cxn ang="0">
                  <a:pos x="T8" y="T9"/>
                </a:cxn>
              </a:cxnLst>
              <a:rect l="0" t="0" r="r" b="b"/>
              <a:pathLst>
                <a:path w="46" h="37">
                  <a:moveTo>
                    <a:pt x="42" y="19"/>
                  </a:moveTo>
                  <a:cubicBezTo>
                    <a:pt x="42" y="29"/>
                    <a:pt x="33" y="37"/>
                    <a:pt x="23" y="37"/>
                  </a:cubicBezTo>
                  <a:cubicBezTo>
                    <a:pt x="13" y="37"/>
                    <a:pt x="5" y="29"/>
                    <a:pt x="5" y="19"/>
                  </a:cubicBezTo>
                  <a:cubicBezTo>
                    <a:pt x="5" y="8"/>
                    <a:pt x="0" y="0"/>
                    <a:pt x="23" y="0"/>
                  </a:cubicBezTo>
                  <a:cubicBezTo>
                    <a:pt x="46" y="0"/>
                    <a:pt x="42" y="8"/>
                    <a:pt x="42"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1" name="Freeform 214"/>
            <p:cNvSpPr/>
            <p:nvPr/>
          </p:nvSpPr>
          <p:spPr bwMode="auto">
            <a:xfrm>
              <a:off x="2244" y="1681"/>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2" name="Freeform 215"/>
            <p:cNvSpPr/>
            <p:nvPr/>
          </p:nvSpPr>
          <p:spPr bwMode="auto">
            <a:xfrm>
              <a:off x="2244" y="180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3" name="Freeform 216"/>
            <p:cNvSpPr/>
            <p:nvPr/>
          </p:nvSpPr>
          <p:spPr bwMode="auto">
            <a:xfrm>
              <a:off x="2244" y="194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4" name="Freeform 217"/>
            <p:cNvSpPr/>
            <p:nvPr/>
          </p:nvSpPr>
          <p:spPr bwMode="auto">
            <a:xfrm>
              <a:off x="2244" y="2064"/>
              <a:ext cx="109" cy="90"/>
            </a:xfrm>
            <a:custGeom>
              <a:avLst/>
              <a:gdLst>
                <a:gd name="T0" fmla="*/ 41 w 46"/>
                <a:gd name="T1" fmla="*/ 19 h 38"/>
                <a:gd name="T2" fmla="*/ 23 w 46"/>
                <a:gd name="T3" fmla="*/ 38 h 38"/>
                <a:gd name="T4" fmla="*/ 4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2" y="38"/>
                    <a:pt x="4" y="29"/>
                    <a:pt x="4" y="19"/>
                  </a:cubicBezTo>
                  <a:cubicBezTo>
                    <a:pt x="4"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5" name="Freeform 218"/>
            <p:cNvSpPr/>
            <p:nvPr/>
          </p:nvSpPr>
          <p:spPr bwMode="auto">
            <a:xfrm>
              <a:off x="2244" y="2201"/>
              <a:ext cx="109" cy="88"/>
            </a:xfrm>
            <a:custGeom>
              <a:avLst/>
              <a:gdLst>
                <a:gd name="T0" fmla="*/ 41 w 46"/>
                <a:gd name="T1" fmla="*/ 19 h 37"/>
                <a:gd name="T2" fmla="*/ 23 w 46"/>
                <a:gd name="T3" fmla="*/ 37 h 37"/>
                <a:gd name="T4" fmla="*/ 4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2" y="37"/>
                    <a:pt x="4" y="29"/>
                    <a:pt x="4" y="19"/>
                  </a:cubicBezTo>
                  <a:cubicBezTo>
                    <a:pt x="4"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6" name="Freeform 219"/>
            <p:cNvSpPr/>
            <p:nvPr/>
          </p:nvSpPr>
          <p:spPr bwMode="auto">
            <a:xfrm>
              <a:off x="2244" y="2327"/>
              <a:ext cx="109" cy="87"/>
            </a:xfrm>
            <a:custGeom>
              <a:avLst/>
              <a:gdLst>
                <a:gd name="T0" fmla="*/ 41 w 46"/>
                <a:gd name="T1" fmla="*/ 18 h 37"/>
                <a:gd name="T2" fmla="*/ 23 w 46"/>
                <a:gd name="T3" fmla="*/ 37 h 37"/>
                <a:gd name="T4" fmla="*/ 4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2" y="37"/>
                    <a:pt x="4" y="29"/>
                    <a:pt x="4" y="18"/>
                  </a:cubicBezTo>
                  <a:cubicBezTo>
                    <a:pt x="4"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7" name="Freeform 220"/>
            <p:cNvSpPr/>
            <p:nvPr/>
          </p:nvSpPr>
          <p:spPr bwMode="auto">
            <a:xfrm>
              <a:off x="2331" y="1742"/>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8" name="Freeform 221"/>
            <p:cNvSpPr/>
            <p:nvPr/>
          </p:nvSpPr>
          <p:spPr bwMode="auto">
            <a:xfrm>
              <a:off x="2331" y="1868"/>
              <a:ext cx="109" cy="87"/>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39" name="Freeform 222"/>
            <p:cNvSpPr/>
            <p:nvPr/>
          </p:nvSpPr>
          <p:spPr bwMode="auto">
            <a:xfrm>
              <a:off x="2331" y="2003"/>
              <a:ext cx="109" cy="87"/>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0" name="Freeform 223"/>
            <p:cNvSpPr/>
            <p:nvPr/>
          </p:nvSpPr>
          <p:spPr bwMode="auto">
            <a:xfrm>
              <a:off x="2331" y="2128"/>
              <a:ext cx="109" cy="88"/>
            </a:xfrm>
            <a:custGeom>
              <a:avLst/>
              <a:gdLst>
                <a:gd name="T0" fmla="*/ 41 w 46"/>
                <a:gd name="T1" fmla="*/ 18 h 37"/>
                <a:gd name="T2" fmla="*/ 23 w 46"/>
                <a:gd name="T3" fmla="*/ 37 h 37"/>
                <a:gd name="T4" fmla="*/ 5 w 46"/>
                <a:gd name="T5" fmla="*/ 18 h 37"/>
                <a:gd name="T6" fmla="*/ 23 w 46"/>
                <a:gd name="T7" fmla="*/ 0 h 37"/>
                <a:gd name="T8" fmla="*/ 41 w 46"/>
                <a:gd name="T9" fmla="*/ 18 h 37"/>
              </a:gdLst>
              <a:ahLst/>
              <a:cxnLst>
                <a:cxn ang="0">
                  <a:pos x="T0" y="T1"/>
                </a:cxn>
                <a:cxn ang="0">
                  <a:pos x="T2" y="T3"/>
                </a:cxn>
                <a:cxn ang="0">
                  <a:pos x="T4" y="T5"/>
                </a:cxn>
                <a:cxn ang="0">
                  <a:pos x="T6" y="T7"/>
                </a:cxn>
                <a:cxn ang="0">
                  <a:pos x="T8" y="T9"/>
                </a:cxn>
              </a:cxnLst>
              <a:rect l="0" t="0" r="r" b="b"/>
              <a:pathLst>
                <a:path w="46" h="37">
                  <a:moveTo>
                    <a:pt x="41" y="18"/>
                  </a:moveTo>
                  <a:cubicBezTo>
                    <a:pt x="41" y="29"/>
                    <a:pt x="33" y="37"/>
                    <a:pt x="23" y="37"/>
                  </a:cubicBezTo>
                  <a:cubicBezTo>
                    <a:pt x="13" y="37"/>
                    <a:pt x="5" y="29"/>
                    <a:pt x="5" y="18"/>
                  </a:cubicBezTo>
                  <a:cubicBezTo>
                    <a:pt x="5" y="8"/>
                    <a:pt x="0" y="0"/>
                    <a:pt x="23" y="0"/>
                  </a:cubicBezTo>
                  <a:cubicBezTo>
                    <a:pt x="46" y="0"/>
                    <a:pt x="41" y="8"/>
                    <a:pt x="41" y="18"/>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1" name="Freeform 224"/>
            <p:cNvSpPr/>
            <p:nvPr/>
          </p:nvSpPr>
          <p:spPr bwMode="auto">
            <a:xfrm>
              <a:off x="2331" y="2263"/>
              <a:ext cx="109" cy="90"/>
            </a:xfrm>
            <a:custGeom>
              <a:avLst/>
              <a:gdLst>
                <a:gd name="T0" fmla="*/ 41 w 46"/>
                <a:gd name="T1" fmla="*/ 19 h 38"/>
                <a:gd name="T2" fmla="*/ 23 w 46"/>
                <a:gd name="T3" fmla="*/ 38 h 38"/>
                <a:gd name="T4" fmla="*/ 5 w 46"/>
                <a:gd name="T5" fmla="*/ 19 h 38"/>
                <a:gd name="T6" fmla="*/ 23 w 46"/>
                <a:gd name="T7" fmla="*/ 0 h 38"/>
                <a:gd name="T8" fmla="*/ 41 w 46"/>
                <a:gd name="T9" fmla="*/ 19 h 38"/>
              </a:gdLst>
              <a:ahLst/>
              <a:cxnLst>
                <a:cxn ang="0">
                  <a:pos x="T0" y="T1"/>
                </a:cxn>
                <a:cxn ang="0">
                  <a:pos x="T2" y="T3"/>
                </a:cxn>
                <a:cxn ang="0">
                  <a:pos x="T4" y="T5"/>
                </a:cxn>
                <a:cxn ang="0">
                  <a:pos x="T6" y="T7"/>
                </a:cxn>
                <a:cxn ang="0">
                  <a:pos x="T8" y="T9"/>
                </a:cxn>
              </a:cxnLst>
              <a:rect l="0" t="0" r="r" b="b"/>
              <a:pathLst>
                <a:path w="46" h="38">
                  <a:moveTo>
                    <a:pt x="41" y="19"/>
                  </a:moveTo>
                  <a:cubicBezTo>
                    <a:pt x="41" y="29"/>
                    <a:pt x="33" y="38"/>
                    <a:pt x="23" y="38"/>
                  </a:cubicBezTo>
                  <a:cubicBezTo>
                    <a:pt x="13" y="38"/>
                    <a:pt x="5" y="29"/>
                    <a:pt x="5" y="19"/>
                  </a:cubicBezTo>
                  <a:cubicBezTo>
                    <a:pt x="5" y="9"/>
                    <a:pt x="0" y="0"/>
                    <a:pt x="23" y="0"/>
                  </a:cubicBezTo>
                  <a:cubicBezTo>
                    <a:pt x="46" y="0"/>
                    <a:pt x="41" y="9"/>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2" name="Freeform 225"/>
            <p:cNvSpPr/>
            <p:nvPr/>
          </p:nvSpPr>
          <p:spPr bwMode="auto">
            <a:xfrm>
              <a:off x="2331" y="2388"/>
              <a:ext cx="109" cy="88"/>
            </a:xfrm>
            <a:custGeom>
              <a:avLst/>
              <a:gdLst>
                <a:gd name="T0" fmla="*/ 41 w 46"/>
                <a:gd name="T1" fmla="*/ 19 h 37"/>
                <a:gd name="T2" fmla="*/ 23 w 46"/>
                <a:gd name="T3" fmla="*/ 37 h 37"/>
                <a:gd name="T4" fmla="*/ 5 w 46"/>
                <a:gd name="T5" fmla="*/ 19 h 37"/>
                <a:gd name="T6" fmla="*/ 23 w 46"/>
                <a:gd name="T7" fmla="*/ 0 h 37"/>
                <a:gd name="T8" fmla="*/ 41 w 46"/>
                <a:gd name="T9" fmla="*/ 19 h 37"/>
              </a:gdLst>
              <a:ahLst/>
              <a:cxnLst>
                <a:cxn ang="0">
                  <a:pos x="T0" y="T1"/>
                </a:cxn>
                <a:cxn ang="0">
                  <a:pos x="T2" y="T3"/>
                </a:cxn>
                <a:cxn ang="0">
                  <a:pos x="T4" y="T5"/>
                </a:cxn>
                <a:cxn ang="0">
                  <a:pos x="T6" y="T7"/>
                </a:cxn>
                <a:cxn ang="0">
                  <a:pos x="T8" y="T9"/>
                </a:cxn>
              </a:cxnLst>
              <a:rect l="0" t="0" r="r" b="b"/>
              <a:pathLst>
                <a:path w="46" h="37">
                  <a:moveTo>
                    <a:pt x="41" y="19"/>
                  </a:moveTo>
                  <a:cubicBezTo>
                    <a:pt x="41" y="29"/>
                    <a:pt x="33" y="37"/>
                    <a:pt x="23" y="37"/>
                  </a:cubicBezTo>
                  <a:cubicBezTo>
                    <a:pt x="13" y="37"/>
                    <a:pt x="5" y="29"/>
                    <a:pt x="5" y="19"/>
                  </a:cubicBezTo>
                  <a:cubicBezTo>
                    <a:pt x="5" y="8"/>
                    <a:pt x="0" y="0"/>
                    <a:pt x="23" y="0"/>
                  </a:cubicBezTo>
                  <a:cubicBezTo>
                    <a:pt x="46" y="0"/>
                    <a:pt x="41" y="8"/>
                    <a:pt x="41" y="19"/>
                  </a:cubicBezTo>
                  <a:close/>
                </a:path>
              </a:pathLst>
            </a:custGeom>
            <a:solidFill>
              <a:srgbClr val="0819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3" name="Rectangle 226"/>
            <p:cNvSpPr>
              <a:spLocks noChangeArrowheads="1"/>
            </p:cNvSpPr>
            <p:nvPr/>
          </p:nvSpPr>
          <p:spPr bwMode="auto">
            <a:xfrm>
              <a:off x="1282"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4" name="Rectangle 227"/>
            <p:cNvSpPr>
              <a:spLocks noChangeArrowheads="1"/>
            </p:cNvSpPr>
            <p:nvPr/>
          </p:nvSpPr>
          <p:spPr bwMode="auto">
            <a:xfrm>
              <a:off x="2417" y="1634"/>
              <a:ext cx="99" cy="723"/>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5" name="Rectangle 228"/>
            <p:cNvSpPr>
              <a:spLocks noChangeArrowheads="1"/>
            </p:cNvSpPr>
            <p:nvPr/>
          </p:nvSpPr>
          <p:spPr bwMode="auto">
            <a:xfrm>
              <a:off x="1241" y="2357"/>
              <a:ext cx="1306" cy="74"/>
            </a:xfrm>
            <a:prstGeom prst="rect">
              <a:avLst/>
            </a:prstGeom>
            <a:solidFill>
              <a:srgbClr val="0F3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46" name="Freeform 229"/>
            <p:cNvSpPr/>
            <p:nvPr/>
          </p:nvSpPr>
          <p:spPr bwMode="auto">
            <a:xfrm>
              <a:off x="1267" y="3096"/>
              <a:ext cx="74"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230"/>
            <p:cNvSpPr/>
            <p:nvPr/>
          </p:nvSpPr>
          <p:spPr bwMode="auto">
            <a:xfrm>
              <a:off x="1341"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231"/>
            <p:cNvSpPr/>
            <p:nvPr/>
          </p:nvSpPr>
          <p:spPr bwMode="auto">
            <a:xfrm>
              <a:off x="1416"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232"/>
            <p:cNvSpPr/>
            <p:nvPr/>
          </p:nvSpPr>
          <p:spPr bwMode="auto">
            <a:xfrm>
              <a:off x="1490" y="3096"/>
              <a:ext cx="75"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233"/>
            <p:cNvSpPr/>
            <p:nvPr/>
          </p:nvSpPr>
          <p:spPr bwMode="auto">
            <a:xfrm>
              <a:off x="1565" y="3096"/>
              <a:ext cx="74"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1" name="Freeform 234"/>
            <p:cNvSpPr/>
            <p:nvPr/>
          </p:nvSpPr>
          <p:spPr bwMode="auto">
            <a:xfrm>
              <a:off x="163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2" name="Freeform 235"/>
            <p:cNvSpPr/>
            <p:nvPr/>
          </p:nvSpPr>
          <p:spPr bwMode="auto">
            <a:xfrm>
              <a:off x="171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Freeform 236"/>
            <p:cNvSpPr/>
            <p:nvPr/>
          </p:nvSpPr>
          <p:spPr bwMode="auto">
            <a:xfrm>
              <a:off x="1788"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Freeform 237"/>
            <p:cNvSpPr/>
            <p:nvPr/>
          </p:nvSpPr>
          <p:spPr bwMode="auto">
            <a:xfrm>
              <a:off x="1861"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238"/>
            <p:cNvSpPr/>
            <p:nvPr/>
          </p:nvSpPr>
          <p:spPr bwMode="auto">
            <a:xfrm>
              <a:off x="1937"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239"/>
            <p:cNvSpPr/>
            <p:nvPr/>
          </p:nvSpPr>
          <p:spPr bwMode="auto">
            <a:xfrm>
              <a:off x="2010"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240"/>
            <p:cNvSpPr/>
            <p:nvPr/>
          </p:nvSpPr>
          <p:spPr bwMode="auto">
            <a:xfrm>
              <a:off x="2083"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241"/>
            <p:cNvSpPr/>
            <p:nvPr/>
          </p:nvSpPr>
          <p:spPr bwMode="auto">
            <a:xfrm>
              <a:off x="2159"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242"/>
            <p:cNvSpPr/>
            <p:nvPr/>
          </p:nvSpPr>
          <p:spPr bwMode="auto">
            <a:xfrm>
              <a:off x="2232"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Freeform 243"/>
            <p:cNvSpPr/>
            <p:nvPr/>
          </p:nvSpPr>
          <p:spPr bwMode="auto">
            <a:xfrm>
              <a:off x="2308" y="3096"/>
              <a:ext cx="73" cy="68"/>
            </a:xfrm>
            <a:custGeom>
              <a:avLst/>
              <a:gdLst>
                <a:gd name="T0" fmla="*/ 31 w 31"/>
                <a:gd name="T1" fmla="*/ 15 h 29"/>
                <a:gd name="T2" fmla="*/ 15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5"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1" name="Freeform 244"/>
            <p:cNvSpPr/>
            <p:nvPr/>
          </p:nvSpPr>
          <p:spPr bwMode="auto">
            <a:xfrm>
              <a:off x="2381" y="3096"/>
              <a:ext cx="73" cy="68"/>
            </a:xfrm>
            <a:custGeom>
              <a:avLst/>
              <a:gdLst>
                <a:gd name="T0" fmla="*/ 31 w 31"/>
                <a:gd name="T1" fmla="*/ 15 h 29"/>
                <a:gd name="T2" fmla="*/ 16 w 31"/>
                <a:gd name="T3" fmla="*/ 29 h 29"/>
                <a:gd name="T4" fmla="*/ 0 w 31"/>
                <a:gd name="T5" fmla="*/ 15 h 29"/>
                <a:gd name="T6" fmla="*/ 0 w 31"/>
                <a:gd name="T7" fmla="*/ 0 h 29"/>
                <a:gd name="T8" fmla="*/ 31 w 31"/>
                <a:gd name="T9" fmla="*/ 0 h 29"/>
                <a:gd name="T10" fmla="*/ 31 w 31"/>
                <a:gd name="T11" fmla="*/ 15 h 29"/>
              </a:gdLst>
              <a:ahLst/>
              <a:cxnLst>
                <a:cxn ang="0">
                  <a:pos x="T0" y="T1"/>
                </a:cxn>
                <a:cxn ang="0">
                  <a:pos x="T2" y="T3"/>
                </a:cxn>
                <a:cxn ang="0">
                  <a:pos x="T4" y="T5"/>
                </a:cxn>
                <a:cxn ang="0">
                  <a:pos x="T6" y="T7"/>
                </a:cxn>
                <a:cxn ang="0">
                  <a:pos x="T8" y="T9"/>
                </a:cxn>
                <a:cxn ang="0">
                  <a:pos x="T10" y="T11"/>
                </a:cxn>
              </a:cxnLst>
              <a:rect l="0" t="0" r="r" b="b"/>
              <a:pathLst>
                <a:path w="31" h="29">
                  <a:moveTo>
                    <a:pt x="31" y="15"/>
                  </a:moveTo>
                  <a:cubicBezTo>
                    <a:pt x="31" y="23"/>
                    <a:pt x="24" y="29"/>
                    <a:pt x="16" y="29"/>
                  </a:cubicBezTo>
                  <a:cubicBezTo>
                    <a:pt x="7" y="29"/>
                    <a:pt x="0" y="23"/>
                    <a:pt x="0" y="15"/>
                  </a:cubicBezTo>
                  <a:cubicBezTo>
                    <a:pt x="0" y="13"/>
                    <a:pt x="0" y="0"/>
                    <a:pt x="0" y="0"/>
                  </a:cubicBezTo>
                  <a:cubicBezTo>
                    <a:pt x="31" y="0"/>
                    <a:pt x="31" y="0"/>
                    <a:pt x="31" y="0"/>
                  </a:cubicBezTo>
                  <a:cubicBezTo>
                    <a:pt x="31" y="0"/>
                    <a:pt x="31" y="8"/>
                    <a:pt x="31" y="15"/>
                  </a:cubicBezTo>
                  <a:close/>
                </a:path>
              </a:pathLst>
            </a:custGeom>
            <a:solidFill>
              <a:srgbClr val="CE90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2" name="Freeform 245"/>
            <p:cNvSpPr/>
            <p:nvPr/>
          </p:nvSpPr>
          <p:spPr bwMode="auto">
            <a:xfrm>
              <a:off x="2454" y="3096"/>
              <a:ext cx="76" cy="68"/>
            </a:xfrm>
            <a:custGeom>
              <a:avLst/>
              <a:gdLst>
                <a:gd name="T0" fmla="*/ 32 w 32"/>
                <a:gd name="T1" fmla="*/ 15 h 29"/>
                <a:gd name="T2" fmla="*/ 16 w 32"/>
                <a:gd name="T3" fmla="*/ 29 h 29"/>
                <a:gd name="T4" fmla="*/ 0 w 32"/>
                <a:gd name="T5" fmla="*/ 15 h 29"/>
                <a:gd name="T6" fmla="*/ 0 w 32"/>
                <a:gd name="T7" fmla="*/ 0 h 29"/>
                <a:gd name="T8" fmla="*/ 32 w 32"/>
                <a:gd name="T9" fmla="*/ 0 h 29"/>
                <a:gd name="T10" fmla="*/ 32 w 32"/>
                <a:gd name="T11" fmla="*/ 15 h 29"/>
              </a:gdLst>
              <a:ahLst/>
              <a:cxnLst>
                <a:cxn ang="0">
                  <a:pos x="T0" y="T1"/>
                </a:cxn>
                <a:cxn ang="0">
                  <a:pos x="T2" y="T3"/>
                </a:cxn>
                <a:cxn ang="0">
                  <a:pos x="T4" y="T5"/>
                </a:cxn>
                <a:cxn ang="0">
                  <a:pos x="T6" y="T7"/>
                </a:cxn>
                <a:cxn ang="0">
                  <a:pos x="T8" y="T9"/>
                </a:cxn>
                <a:cxn ang="0">
                  <a:pos x="T10" y="T11"/>
                </a:cxn>
              </a:cxnLst>
              <a:rect l="0" t="0" r="r" b="b"/>
              <a:pathLst>
                <a:path w="32" h="29">
                  <a:moveTo>
                    <a:pt x="32" y="15"/>
                  </a:moveTo>
                  <a:cubicBezTo>
                    <a:pt x="32" y="23"/>
                    <a:pt x="25" y="29"/>
                    <a:pt x="16" y="29"/>
                  </a:cubicBezTo>
                  <a:cubicBezTo>
                    <a:pt x="7" y="29"/>
                    <a:pt x="0" y="23"/>
                    <a:pt x="0" y="15"/>
                  </a:cubicBezTo>
                  <a:cubicBezTo>
                    <a:pt x="0" y="13"/>
                    <a:pt x="0" y="0"/>
                    <a:pt x="0" y="0"/>
                  </a:cubicBezTo>
                  <a:cubicBezTo>
                    <a:pt x="32" y="0"/>
                    <a:pt x="32" y="0"/>
                    <a:pt x="32" y="0"/>
                  </a:cubicBezTo>
                  <a:cubicBezTo>
                    <a:pt x="32" y="0"/>
                    <a:pt x="32" y="8"/>
                    <a:pt x="32" y="15"/>
                  </a:cubicBezTo>
                  <a:close/>
                </a:path>
              </a:pathLst>
            </a:custGeom>
            <a:solidFill>
              <a:srgbClr val="664B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3" name="Rectangle 246"/>
            <p:cNvSpPr>
              <a:spLocks noChangeArrowheads="1"/>
            </p:cNvSpPr>
            <p:nvPr/>
          </p:nvSpPr>
          <p:spPr bwMode="auto">
            <a:xfrm>
              <a:off x="1267" y="3055"/>
              <a:ext cx="1263" cy="41"/>
            </a:xfrm>
            <a:prstGeom prst="rect">
              <a:avLst/>
            </a:prstGeom>
            <a:solidFill>
              <a:srgbClr val="F3D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4" name="Oval 247"/>
            <p:cNvSpPr>
              <a:spLocks noChangeArrowheads="1"/>
            </p:cNvSpPr>
            <p:nvPr/>
          </p:nvSpPr>
          <p:spPr bwMode="auto">
            <a:xfrm>
              <a:off x="4062" y="-746"/>
              <a:ext cx="1052" cy="1053"/>
            </a:xfrm>
            <a:prstGeom prst="ellipse">
              <a:avLst/>
            </a:prstGeom>
            <a:solidFill>
              <a:srgbClr val="FDBE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248"/>
            <p:cNvSpPr>
              <a:spLocks noEditPoints="1"/>
            </p:cNvSpPr>
            <p:nvPr/>
          </p:nvSpPr>
          <p:spPr bwMode="auto">
            <a:xfrm>
              <a:off x="1861" y="79"/>
              <a:ext cx="1490" cy="1015"/>
            </a:xfrm>
            <a:custGeom>
              <a:avLst/>
              <a:gdLst>
                <a:gd name="T0" fmla="*/ 558 w 630"/>
                <a:gd name="T1" fmla="*/ 141 h 429"/>
                <a:gd name="T2" fmla="*/ 559 w 630"/>
                <a:gd name="T3" fmla="*/ 122 h 429"/>
                <a:gd name="T4" fmla="*/ 437 w 630"/>
                <a:gd name="T5" fmla="*/ 0 h 429"/>
                <a:gd name="T6" fmla="*/ 316 w 630"/>
                <a:gd name="T7" fmla="*/ 100 h 429"/>
                <a:gd name="T8" fmla="*/ 302 w 630"/>
                <a:gd name="T9" fmla="*/ 99 h 429"/>
                <a:gd name="T10" fmla="*/ 223 w 630"/>
                <a:gd name="T11" fmla="*/ 156 h 429"/>
                <a:gd name="T12" fmla="*/ 144 w 630"/>
                <a:gd name="T13" fmla="*/ 99 h 429"/>
                <a:gd name="T14" fmla="*/ 61 w 630"/>
                <a:gd name="T15" fmla="*/ 182 h 429"/>
                <a:gd name="T16" fmla="*/ 65 w 630"/>
                <a:gd name="T17" fmla="*/ 208 h 429"/>
                <a:gd name="T18" fmla="*/ 0 w 630"/>
                <a:gd name="T19" fmla="*/ 289 h 429"/>
                <a:gd name="T20" fmla="*/ 83 w 630"/>
                <a:gd name="T21" fmla="*/ 372 h 429"/>
                <a:gd name="T22" fmla="*/ 129 w 630"/>
                <a:gd name="T23" fmla="*/ 358 h 429"/>
                <a:gd name="T24" fmla="*/ 241 w 630"/>
                <a:gd name="T25" fmla="*/ 429 h 429"/>
                <a:gd name="T26" fmla="*/ 348 w 630"/>
                <a:gd name="T27" fmla="*/ 365 h 429"/>
                <a:gd name="T28" fmla="*/ 424 w 630"/>
                <a:gd name="T29" fmla="*/ 403 h 429"/>
                <a:gd name="T30" fmla="*/ 520 w 630"/>
                <a:gd name="T31" fmla="*/ 307 h 429"/>
                <a:gd name="T32" fmla="*/ 520 w 630"/>
                <a:gd name="T33" fmla="*/ 302 h 429"/>
                <a:gd name="T34" fmla="*/ 547 w 630"/>
                <a:gd name="T35" fmla="*/ 307 h 429"/>
                <a:gd name="T36" fmla="*/ 630 w 630"/>
                <a:gd name="T37" fmla="*/ 224 h 429"/>
                <a:gd name="T38" fmla="*/ 558 w 630"/>
                <a:gd name="T39" fmla="*/ 141 h 429"/>
                <a:gd name="T40" fmla="*/ 372 w 630"/>
                <a:gd name="T41" fmla="*/ 226 h 429"/>
                <a:gd name="T42" fmla="*/ 372 w 630"/>
                <a:gd name="T43" fmla="*/ 227 h 429"/>
                <a:gd name="T44" fmla="*/ 372 w 630"/>
                <a:gd name="T45" fmla="*/ 227 h 429"/>
                <a:gd name="T46" fmla="*/ 372 w 630"/>
                <a:gd name="T47" fmla="*/ 22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0" h="429">
                  <a:moveTo>
                    <a:pt x="558" y="141"/>
                  </a:moveTo>
                  <a:cubicBezTo>
                    <a:pt x="559" y="135"/>
                    <a:pt x="559" y="129"/>
                    <a:pt x="559" y="122"/>
                  </a:cubicBezTo>
                  <a:cubicBezTo>
                    <a:pt x="559" y="55"/>
                    <a:pt x="504" y="0"/>
                    <a:pt x="437" y="0"/>
                  </a:cubicBezTo>
                  <a:cubicBezTo>
                    <a:pt x="376" y="0"/>
                    <a:pt x="327" y="43"/>
                    <a:pt x="316" y="100"/>
                  </a:cubicBezTo>
                  <a:cubicBezTo>
                    <a:pt x="311" y="99"/>
                    <a:pt x="307" y="99"/>
                    <a:pt x="302" y="99"/>
                  </a:cubicBezTo>
                  <a:cubicBezTo>
                    <a:pt x="265" y="99"/>
                    <a:pt x="234" y="123"/>
                    <a:pt x="223" y="156"/>
                  </a:cubicBezTo>
                  <a:cubicBezTo>
                    <a:pt x="212" y="123"/>
                    <a:pt x="181" y="99"/>
                    <a:pt x="144" y="99"/>
                  </a:cubicBezTo>
                  <a:cubicBezTo>
                    <a:pt x="98" y="99"/>
                    <a:pt x="61" y="136"/>
                    <a:pt x="61" y="182"/>
                  </a:cubicBezTo>
                  <a:cubicBezTo>
                    <a:pt x="61" y="191"/>
                    <a:pt x="62" y="199"/>
                    <a:pt x="65" y="208"/>
                  </a:cubicBezTo>
                  <a:cubicBezTo>
                    <a:pt x="28" y="216"/>
                    <a:pt x="0" y="249"/>
                    <a:pt x="0" y="289"/>
                  </a:cubicBezTo>
                  <a:cubicBezTo>
                    <a:pt x="0" y="334"/>
                    <a:pt x="38" y="372"/>
                    <a:pt x="83" y="372"/>
                  </a:cubicBezTo>
                  <a:cubicBezTo>
                    <a:pt x="100" y="372"/>
                    <a:pt x="116" y="367"/>
                    <a:pt x="129" y="358"/>
                  </a:cubicBezTo>
                  <a:cubicBezTo>
                    <a:pt x="149" y="400"/>
                    <a:pt x="191" y="429"/>
                    <a:pt x="241" y="429"/>
                  </a:cubicBezTo>
                  <a:cubicBezTo>
                    <a:pt x="287" y="429"/>
                    <a:pt x="328" y="403"/>
                    <a:pt x="348" y="365"/>
                  </a:cubicBezTo>
                  <a:cubicBezTo>
                    <a:pt x="366" y="388"/>
                    <a:pt x="393" y="403"/>
                    <a:pt x="424" y="403"/>
                  </a:cubicBezTo>
                  <a:cubicBezTo>
                    <a:pt x="477" y="403"/>
                    <a:pt x="520" y="360"/>
                    <a:pt x="520" y="307"/>
                  </a:cubicBezTo>
                  <a:cubicBezTo>
                    <a:pt x="520" y="305"/>
                    <a:pt x="520" y="304"/>
                    <a:pt x="520" y="302"/>
                  </a:cubicBezTo>
                  <a:cubicBezTo>
                    <a:pt x="528" y="305"/>
                    <a:pt x="537" y="307"/>
                    <a:pt x="547" y="307"/>
                  </a:cubicBezTo>
                  <a:cubicBezTo>
                    <a:pt x="593" y="307"/>
                    <a:pt x="630" y="270"/>
                    <a:pt x="630" y="224"/>
                  </a:cubicBezTo>
                  <a:cubicBezTo>
                    <a:pt x="630" y="182"/>
                    <a:pt x="598" y="147"/>
                    <a:pt x="558" y="141"/>
                  </a:cubicBezTo>
                  <a:close/>
                  <a:moveTo>
                    <a:pt x="372" y="226"/>
                  </a:moveTo>
                  <a:cubicBezTo>
                    <a:pt x="372" y="226"/>
                    <a:pt x="372" y="227"/>
                    <a:pt x="372" y="227"/>
                  </a:cubicBezTo>
                  <a:cubicBezTo>
                    <a:pt x="372" y="227"/>
                    <a:pt x="372" y="227"/>
                    <a:pt x="372" y="227"/>
                  </a:cubicBezTo>
                  <a:cubicBezTo>
                    <a:pt x="372" y="227"/>
                    <a:pt x="372" y="227"/>
                    <a:pt x="372" y="226"/>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249"/>
            <p:cNvSpPr>
              <a:spLocks noEditPoints="1"/>
            </p:cNvSpPr>
            <p:nvPr/>
          </p:nvSpPr>
          <p:spPr bwMode="auto">
            <a:xfrm>
              <a:off x="4048" y="-294"/>
              <a:ext cx="1755" cy="1199"/>
            </a:xfrm>
            <a:custGeom>
              <a:avLst/>
              <a:gdLst>
                <a:gd name="T0" fmla="*/ 657 w 742"/>
                <a:gd name="T1" fmla="*/ 167 h 507"/>
                <a:gd name="T2" fmla="*/ 659 w 742"/>
                <a:gd name="T3" fmla="*/ 145 h 507"/>
                <a:gd name="T4" fmla="*/ 515 w 742"/>
                <a:gd name="T5" fmla="*/ 0 h 507"/>
                <a:gd name="T6" fmla="*/ 373 w 742"/>
                <a:gd name="T7" fmla="*/ 119 h 507"/>
                <a:gd name="T8" fmla="*/ 356 w 742"/>
                <a:gd name="T9" fmla="*/ 117 h 507"/>
                <a:gd name="T10" fmla="*/ 263 w 742"/>
                <a:gd name="T11" fmla="*/ 185 h 507"/>
                <a:gd name="T12" fmla="*/ 169 w 742"/>
                <a:gd name="T13" fmla="*/ 117 h 507"/>
                <a:gd name="T14" fmla="*/ 71 w 742"/>
                <a:gd name="T15" fmla="*/ 215 h 507"/>
                <a:gd name="T16" fmla="*/ 76 w 742"/>
                <a:gd name="T17" fmla="*/ 245 h 507"/>
                <a:gd name="T18" fmla="*/ 0 w 742"/>
                <a:gd name="T19" fmla="*/ 341 h 507"/>
                <a:gd name="T20" fmla="*/ 98 w 742"/>
                <a:gd name="T21" fmla="*/ 439 h 507"/>
                <a:gd name="T22" fmla="*/ 152 w 742"/>
                <a:gd name="T23" fmla="*/ 423 h 507"/>
                <a:gd name="T24" fmla="*/ 284 w 742"/>
                <a:gd name="T25" fmla="*/ 507 h 507"/>
                <a:gd name="T26" fmla="*/ 411 w 742"/>
                <a:gd name="T27" fmla="*/ 431 h 507"/>
                <a:gd name="T28" fmla="*/ 500 w 742"/>
                <a:gd name="T29" fmla="*/ 475 h 507"/>
                <a:gd name="T30" fmla="*/ 613 w 742"/>
                <a:gd name="T31" fmla="*/ 362 h 507"/>
                <a:gd name="T32" fmla="*/ 613 w 742"/>
                <a:gd name="T33" fmla="*/ 357 h 507"/>
                <a:gd name="T34" fmla="*/ 645 w 742"/>
                <a:gd name="T35" fmla="*/ 362 h 507"/>
                <a:gd name="T36" fmla="*/ 742 w 742"/>
                <a:gd name="T37" fmla="*/ 265 h 507"/>
                <a:gd name="T38" fmla="*/ 657 w 742"/>
                <a:gd name="T39" fmla="*/ 167 h 507"/>
                <a:gd name="T40" fmla="*/ 438 w 742"/>
                <a:gd name="T41" fmla="*/ 268 h 507"/>
                <a:gd name="T42" fmla="*/ 439 w 742"/>
                <a:gd name="T43" fmla="*/ 268 h 507"/>
                <a:gd name="T44" fmla="*/ 438 w 742"/>
                <a:gd name="T45" fmla="*/ 268 h 507"/>
                <a:gd name="T46" fmla="*/ 438 w 742"/>
                <a:gd name="T47" fmla="*/ 26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2" h="507">
                  <a:moveTo>
                    <a:pt x="657" y="167"/>
                  </a:moveTo>
                  <a:cubicBezTo>
                    <a:pt x="658" y="160"/>
                    <a:pt x="659" y="153"/>
                    <a:pt x="659" y="145"/>
                  </a:cubicBezTo>
                  <a:cubicBezTo>
                    <a:pt x="659" y="65"/>
                    <a:pt x="594" y="0"/>
                    <a:pt x="515" y="0"/>
                  </a:cubicBezTo>
                  <a:cubicBezTo>
                    <a:pt x="444" y="0"/>
                    <a:pt x="385" y="51"/>
                    <a:pt x="373" y="119"/>
                  </a:cubicBezTo>
                  <a:cubicBezTo>
                    <a:pt x="367" y="118"/>
                    <a:pt x="362" y="117"/>
                    <a:pt x="356" y="117"/>
                  </a:cubicBezTo>
                  <a:cubicBezTo>
                    <a:pt x="312" y="117"/>
                    <a:pt x="275" y="146"/>
                    <a:pt x="263" y="185"/>
                  </a:cubicBezTo>
                  <a:cubicBezTo>
                    <a:pt x="250" y="146"/>
                    <a:pt x="213" y="117"/>
                    <a:pt x="169" y="117"/>
                  </a:cubicBezTo>
                  <a:cubicBezTo>
                    <a:pt x="115" y="117"/>
                    <a:pt x="71" y="161"/>
                    <a:pt x="71" y="215"/>
                  </a:cubicBezTo>
                  <a:cubicBezTo>
                    <a:pt x="71" y="226"/>
                    <a:pt x="73" y="236"/>
                    <a:pt x="76" y="245"/>
                  </a:cubicBezTo>
                  <a:cubicBezTo>
                    <a:pt x="33" y="255"/>
                    <a:pt x="0" y="294"/>
                    <a:pt x="0" y="341"/>
                  </a:cubicBezTo>
                  <a:cubicBezTo>
                    <a:pt x="0" y="395"/>
                    <a:pt x="44" y="439"/>
                    <a:pt x="98" y="439"/>
                  </a:cubicBezTo>
                  <a:cubicBezTo>
                    <a:pt x="118" y="439"/>
                    <a:pt x="137" y="433"/>
                    <a:pt x="152" y="423"/>
                  </a:cubicBezTo>
                  <a:cubicBezTo>
                    <a:pt x="175" y="472"/>
                    <a:pt x="225" y="507"/>
                    <a:pt x="284" y="507"/>
                  </a:cubicBezTo>
                  <a:cubicBezTo>
                    <a:pt x="339" y="507"/>
                    <a:pt x="386" y="476"/>
                    <a:pt x="411" y="431"/>
                  </a:cubicBezTo>
                  <a:cubicBezTo>
                    <a:pt x="431" y="458"/>
                    <a:pt x="464" y="475"/>
                    <a:pt x="500" y="475"/>
                  </a:cubicBezTo>
                  <a:cubicBezTo>
                    <a:pt x="563" y="475"/>
                    <a:pt x="613" y="425"/>
                    <a:pt x="613" y="362"/>
                  </a:cubicBezTo>
                  <a:cubicBezTo>
                    <a:pt x="613" y="361"/>
                    <a:pt x="613" y="359"/>
                    <a:pt x="613" y="357"/>
                  </a:cubicBezTo>
                  <a:cubicBezTo>
                    <a:pt x="623" y="361"/>
                    <a:pt x="633" y="362"/>
                    <a:pt x="645" y="362"/>
                  </a:cubicBezTo>
                  <a:cubicBezTo>
                    <a:pt x="699" y="362"/>
                    <a:pt x="742" y="319"/>
                    <a:pt x="742" y="265"/>
                  </a:cubicBezTo>
                  <a:cubicBezTo>
                    <a:pt x="742" y="215"/>
                    <a:pt x="705" y="174"/>
                    <a:pt x="657" y="167"/>
                  </a:cubicBezTo>
                  <a:close/>
                  <a:moveTo>
                    <a:pt x="438" y="268"/>
                  </a:moveTo>
                  <a:cubicBezTo>
                    <a:pt x="439" y="268"/>
                    <a:pt x="439" y="268"/>
                    <a:pt x="439" y="268"/>
                  </a:cubicBezTo>
                  <a:cubicBezTo>
                    <a:pt x="439" y="268"/>
                    <a:pt x="438" y="268"/>
                    <a:pt x="438" y="268"/>
                  </a:cubicBezTo>
                  <a:cubicBezTo>
                    <a:pt x="438" y="268"/>
                    <a:pt x="438" y="268"/>
                    <a:pt x="438" y="268"/>
                  </a:cubicBezTo>
                  <a:close/>
                </a:path>
              </a:pathLst>
            </a:custGeom>
            <a:solidFill>
              <a:schemeClr val="bg2">
                <a:lumMod val="9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Rectangle 250"/>
            <p:cNvSpPr>
              <a:spLocks noChangeArrowheads="1"/>
            </p:cNvSpPr>
            <p:nvPr/>
          </p:nvSpPr>
          <p:spPr bwMode="auto">
            <a:xfrm>
              <a:off x="1364" y="3654"/>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8" name="Rectangle 251"/>
            <p:cNvSpPr>
              <a:spLocks noChangeArrowheads="1"/>
            </p:cNvSpPr>
            <p:nvPr/>
          </p:nvSpPr>
          <p:spPr bwMode="auto">
            <a:xfrm>
              <a:off x="1357" y="3651"/>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69" name="Rectangle 252"/>
            <p:cNvSpPr>
              <a:spLocks noChangeArrowheads="1"/>
            </p:cNvSpPr>
            <p:nvPr/>
          </p:nvSpPr>
          <p:spPr bwMode="auto">
            <a:xfrm>
              <a:off x="2026" y="3656"/>
              <a:ext cx="26"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0" name="Rectangle 253"/>
            <p:cNvSpPr>
              <a:spLocks noChangeArrowheads="1"/>
            </p:cNvSpPr>
            <p:nvPr/>
          </p:nvSpPr>
          <p:spPr bwMode="auto">
            <a:xfrm>
              <a:off x="2017" y="3654"/>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1" name="Rectangle 254"/>
            <p:cNvSpPr>
              <a:spLocks noChangeArrowheads="1"/>
            </p:cNvSpPr>
            <p:nvPr/>
          </p:nvSpPr>
          <p:spPr bwMode="auto">
            <a:xfrm>
              <a:off x="2686" y="3656"/>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2" name="Rectangle 255"/>
            <p:cNvSpPr>
              <a:spLocks noChangeArrowheads="1"/>
            </p:cNvSpPr>
            <p:nvPr/>
          </p:nvSpPr>
          <p:spPr bwMode="auto">
            <a:xfrm>
              <a:off x="2679" y="3654"/>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3" name="Rectangle 256"/>
            <p:cNvSpPr>
              <a:spLocks noChangeArrowheads="1"/>
            </p:cNvSpPr>
            <p:nvPr/>
          </p:nvSpPr>
          <p:spPr bwMode="auto">
            <a:xfrm>
              <a:off x="3346" y="3659"/>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4" name="Rectangle 257"/>
            <p:cNvSpPr>
              <a:spLocks noChangeArrowheads="1"/>
            </p:cNvSpPr>
            <p:nvPr/>
          </p:nvSpPr>
          <p:spPr bwMode="auto">
            <a:xfrm>
              <a:off x="3339" y="3656"/>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5" name="Rectangle 258"/>
            <p:cNvSpPr>
              <a:spLocks noChangeArrowheads="1"/>
            </p:cNvSpPr>
            <p:nvPr/>
          </p:nvSpPr>
          <p:spPr bwMode="auto">
            <a:xfrm>
              <a:off x="4008" y="3659"/>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6" name="Rectangle 259"/>
            <p:cNvSpPr>
              <a:spLocks noChangeArrowheads="1"/>
            </p:cNvSpPr>
            <p:nvPr/>
          </p:nvSpPr>
          <p:spPr bwMode="auto">
            <a:xfrm>
              <a:off x="3998" y="3656"/>
              <a:ext cx="43" cy="36"/>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7" name="Rectangle 260"/>
            <p:cNvSpPr>
              <a:spLocks noChangeArrowheads="1"/>
            </p:cNvSpPr>
            <p:nvPr/>
          </p:nvSpPr>
          <p:spPr bwMode="auto">
            <a:xfrm>
              <a:off x="4668" y="3661"/>
              <a:ext cx="28" cy="246"/>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8" name="Rectangle 261"/>
            <p:cNvSpPr>
              <a:spLocks noChangeArrowheads="1"/>
            </p:cNvSpPr>
            <p:nvPr/>
          </p:nvSpPr>
          <p:spPr bwMode="auto">
            <a:xfrm>
              <a:off x="4660" y="3659"/>
              <a:ext cx="43"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79" name="Rectangle 262"/>
            <p:cNvSpPr>
              <a:spLocks noChangeArrowheads="1"/>
            </p:cNvSpPr>
            <p:nvPr/>
          </p:nvSpPr>
          <p:spPr bwMode="auto">
            <a:xfrm>
              <a:off x="5327" y="3661"/>
              <a:ext cx="29"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0" name="Rectangle 263"/>
            <p:cNvSpPr>
              <a:spLocks noChangeArrowheads="1"/>
            </p:cNvSpPr>
            <p:nvPr/>
          </p:nvSpPr>
          <p:spPr bwMode="auto">
            <a:xfrm>
              <a:off x="5320" y="3659"/>
              <a:ext cx="43"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1" name="Rectangle 264"/>
            <p:cNvSpPr>
              <a:spLocks noChangeArrowheads="1"/>
            </p:cNvSpPr>
            <p:nvPr/>
          </p:nvSpPr>
          <p:spPr bwMode="auto">
            <a:xfrm>
              <a:off x="5989" y="3661"/>
              <a:ext cx="26" cy="248"/>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2" name="Rectangle 265"/>
            <p:cNvSpPr>
              <a:spLocks noChangeArrowheads="1"/>
            </p:cNvSpPr>
            <p:nvPr/>
          </p:nvSpPr>
          <p:spPr bwMode="auto">
            <a:xfrm>
              <a:off x="5980" y="3661"/>
              <a:ext cx="42" cy="33"/>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3" name="Rectangle 266"/>
            <p:cNvSpPr>
              <a:spLocks noChangeArrowheads="1"/>
            </p:cNvSpPr>
            <p:nvPr/>
          </p:nvSpPr>
          <p:spPr bwMode="auto">
            <a:xfrm>
              <a:off x="6649" y="3663"/>
              <a:ext cx="28" cy="249"/>
            </a:xfrm>
            <a:prstGeom prst="rect">
              <a:avLst/>
            </a:prstGeom>
            <a:solidFill>
              <a:srgbClr val="414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4" name="Rectangle 267"/>
            <p:cNvSpPr>
              <a:spLocks noChangeArrowheads="1"/>
            </p:cNvSpPr>
            <p:nvPr/>
          </p:nvSpPr>
          <p:spPr bwMode="auto">
            <a:xfrm>
              <a:off x="6642" y="3661"/>
              <a:ext cx="42" cy="35"/>
            </a:xfrm>
            <a:prstGeom prst="rect">
              <a:avLst/>
            </a:prstGeom>
            <a:solidFill>
              <a:srgbClr val="373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p>
          </p:txBody>
        </p:sp>
        <p:sp>
          <p:nvSpPr>
            <p:cNvPr id="85" name="Freeform 268"/>
            <p:cNvSpPr/>
            <p:nvPr/>
          </p:nvSpPr>
          <p:spPr bwMode="auto">
            <a:xfrm>
              <a:off x="655" y="3900"/>
              <a:ext cx="6448" cy="177"/>
            </a:xfrm>
            <a:custGeom>
              <a:avLst/>
              <a:gdLst>
                <a:gd name="T0" fmla="*/ 6245 w 6448"/>
                <a:gd name="T1" fmla="*/ 177 h 177"/>
                <a:gd name="T2" fmla="*/ 161 w 6448"/>
                <a:gd name="T3" fmla="*/ 177 h 177"/>
                <a:gd name="T4" fmla="*/ 0 w 6448"/>
                <a:gd name="T5" fmla="*/ 0 h 177"/>
                <a:gd name="T6" fmla="*/ 6448 w 6448"/>
                <a:gd name="T7" fmla="*/ 0 h 177"/>
                <a:gd name="T8" fmla="*/ 6245 w 6448"/>
                <a:gd name="T9" fmla="*/ 177 h 177"/>
              </a:gdLst>
              <a:ahLst/>
              <a:cxnLst>
                <a:cxn ang="0">
                  <a:pos x="T0" y="T1"/>
                </a:cxn>
                <a:cxn ang="0">
                  <a:pos x="T2" y="T3"/>
                </a:cxn>
                <a:cxn ang="0">
                  <a:pos x="T4" y="T5"/>
                </a:cxn>
                <a:cxn ang="0">
                  <a:pos x="T6" y="T7"/>
                </a:cxn>
                <a:cxn ang="0">
                  <a:pos x="T8" y="T9"/>
                </a:cxn>
              </a:cxnLst>
              <a:rect l="0" t="0" r="r" b="b"/>
              <a:pathLst>
                <a:path w="6448" h="177">
                  <a:moveTo>
                    <a:pt x="6245" y="177"/>
                  </a:moveTo>
                  <a:lnTo>
                    <a:pt x="161" y="177"/>
                  </a:lnTo>
                  <a:lnTo>
                    <a:pt x="0" y="0"/>
                  </a:lnTo>
                  <a:lnTo>
                    <a:pt x="6448" y="0"/>
                  </a:lnTo>
                  <a:lnTo>
                    <a:pt x="6245" y="177"/>
                  </a:lnTo>
                  <a:close/>
                </a:path>
              </a:pathLst>
            </a:custGeom>
            <a:solidFill>
              <a:srgbClr val="4176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6" name="Freeform 269"/>
            <p:cNvSpPr/>
            <p:nvPr/>
          </p:nvSpPr>
          <p:spPr bwMode="auto">
            <a:xfrm>
              <a:off x="2918" y="2719"/>
              <a:ext cx="210" cy="1181"/>
            </a:xfrm>
            <a:custGeom>
              <a:avLst/>
              <a:gdLst>
                <a:gd name="T0" fmla="*/ 88 w 89"/>
                <a:gd name="T1" fmla="*/ 39 h 499"/>
                <a:gd name="T2" fmla="*/ 44 w 89"/>
                <a:gd name="T3" fmla="*/ 0 h 499"/>
                <a:gd name="T4" fmla="*/ 0 w 89"/>
                <a:gd name="T5" fmla="*/ 44 h 499"/>
                <a:gd name="T6" fmla="*/ 73 w 89"/>
                <a:gd name="T7" fmla="*/ 44 h 499"/>
                <a:gd name="T8" fmla="*/ 73 w 89"/>
                <a:gd name="T9" fmla="*/ 499 h 499"/>
                <a:gd name="T10" fmla="*/ 89 w 89"/>
                <a:gd name="T11" fmla="*/ 499 h 499"/>
                <a:gd name="T12" fmla="*/ 89 w 89"/>
                <a:gd name="T13" fmla="*/ 39 h 499"/>
                <a:gd name="T14" fmla="*/ 88 w 89"/>
                <a:gd name="T15" fmla="*/ 39 h 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9" y="499"/>
                    <a:pt x="89" y="499"/>
                    <a:pt x="89" y="499"/>
                  </a:cubicBezTo>
                  <a:cubicBezTo>
                    <a:pt x="89" y="39"/>
                    <a:pt x="89" y="39"/>
                    <a:pt x="89" y="39"/>
                  </a:cubicBezTo>
                  <a:lnTo>
                    <a:pt x="88" y="39"/>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7" name="Freeform 270"/>
            <p:cNvSpPr/>
            <p:nvPr/>
          </p:nvSpPr>
          <p:spPr bwMode="auto">
            <a:xfrm>
              <a:off x="6521" y="2719"/>
              <a:ext cx="208" cy="1181"/>
            </a:xfrm>
            <a:custGeom>
              <a:avLst/>
              <a:gdLst>
                <a:gd name="T0" fmla="*/ 88 w 88"/>
                <a:gd name="T1" fmla="*/ 39 h 499"/>
                <a:gd name="T2" fmla="*/ 44 w 88"/>
                <a:gd name="T3" fmla="*/ 0 h 499"/>
                <a:gd name="T4" fmla="*/ 0 w 88"/>
                <a:gd name="T5" fmla="*/ 44 h 499"/>
                <a:gd name="T6" fmla="*/ 73 w 88"/>
                <a:gd name="T7" fmla="*/ 44 h 499"/>
                <a:gd name="T8" fmla="*/ 73 w 88"/>
                <a:gd name="T9" fmla="*/ 499 h 499"/>
                <a:gd name="T10" fmla="*/ 88 w 88"/>
                <a:gd name="T11" fmla="*/ 499 h 499"/>
                <a:gd name="T12" fmla="*/ 88 w 88"/>
                <a:gd name="T13" fmla="*/ 39 h 499"/>
              </a:gdLst>
              <a:ahLst/>
              <a:cxnLst>
                <a:cxn ang="0">
                  <a:pos x="T0" y="T1"/>
                </a:cxn>
                <a:cxn ang="0">
                  <a:pos x="T2" y="T3"/>
                </a:cxn>
                <a:cxn ang="0">
                  <a:pos x="T4" y="T5"/>
                </a:cxn>
                <a:cxn ang="0">
                  <a:pos x="T6" y="T7"/>
                </a:cxn>
                <a:cxn ang="0">
                  <a:pos x="T8" y="T9"/>
                </a:cxn>
                <a:cxn ang="0">
                  <a:pos x="T10" y="T11"/>
                </a:cxn>
                <a:cxn ang="0">
                  <a:pos x="T12" y="T13"/>
                </a:cxn>
              </a:cxnLst>
              <a:rect l="0" t="0" r="r" b="b"/>
              <a:pathLst>
                <a:path w="88" h="499">
                  <a:moveTo>
                    <a:pt x="88" y="39"/>
                  </a:moveTo>
                  <a:cubicBezTo>
                    <a:pt x="86" y="17"/>
                    <a:pt x="67" y="0"/>
                    <a:pt x="44" y="0"/>
                  </a:cubicBezTo>
                  <a:cubicBezTo>
                    <a:pt x="20" y="0"/>
                    <a:pt x="0" y="19"/>
                    <a:pt x="0" y="44"/>
                  </a:cubicBezTo>
                  <a:cubicBezTo>
                    <a:pt x="21" y="44"/>
                    <a:pt x="52" y="44"/>
                    <a:pt x="73" y="44"/>
                  </a:cubicBezTo>
                  <a:cubicBezTo>
                    <a:pt x="73" y="499"/>
                    <a:pt x="73" y="499"/>
                    <a:pt x="73" y="499"/>
                  </a:cubicBezTo>
                  <a:cubicBezTo>
                    <a:pt x="88" y="499"/>
                    <a:pt x="88" y="499"/>
                    <a:pt x="88" y="499"/>
                  </a:cubicBezTo>
                  <a:cubicBezTo>
                    <a:pt x="88" y="39"/>
                    <a:pt x="88" y="39"/>
                    <a:pt x="88" y="39"/>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8" name="Freeform 271"/>
            <p:cNvSpPr/>
            <p:nvPr/>
          </p:nvSpPr>
          <p:spPr bwMode="auto">
            <a:xfrm>
              <a:off x="4708" y="2719"/>
              <a:ext cx="208" cy="1183"/>
            </a:xfrm>
            <a:custGeom>
              <a:avLst/>
              <a:gdLst>
                <a:gd name="T0" fmla="*/ 88 w 88"/>
                <a:gd name="T1" fmla="*/ 40 h 500"/>
                <a:gd name="T2" fmla="*/ 44 w 88"/>
                <a:gd name="T3" fmla="*/ 0 h 500"/>
                <a:gd name="T4" fmla="*/ 0 w 88"/>
                <a:gd name="T5" fmla="*/ 44 h 500"/>
                <a:gd name="T6" fmla="*/ 72 w 88"/>
                <a:gd name="T7" fmla="*/ 44 h 500"/>
                <a:gd name="T8" fmla="*/ 72 w 88"/>
                <a:gd name="T9" fmla="*/ 500 h 500"/>
                <a:gd name="T10" fmla="*/ 88 w 88"/>
                <a:gd name="T11" fmla="*/ 500 h 500"/>
                <a:gd name="T12" fmla="*/ 88 w 88"/>
                <a:gd name="T13" fmla="*/ 40 h 500"/>
              </a:gdLst>
              <a:ahLst/>
              <a:cxnLst>
                <a:cxn ang="0">
                  <a:pos x="T0" y="T1"/>
                </a:cxn>
                <a:cxn ang="0">
                  <a:pos x="T2" y="T3"/>
                </a:cxn>
                <a:cxn ang="0">
                  <a:pos x="T4" y="T5"/>
                </a:cxn>
                <a:cxn ang="0">
                  <a:pos x="T6" y="T7"/>
                </a:cxn>
                <a:cxn ang="0">
                  <a:pos x="T8" y="T9"/>
                </a:cxn>
                <a:cxn ang="0">
                  <a:pos x="T10" y="T11"/>
                </a:cxn>
                <a:cxn ang="0">
                  <a:pos x="T12" y="T13"/>
                </a:cxn>
              </a:cxnLst>
              <a:rect l="0" t="0" r="r" b="b"/>
              <a:pathLst>
                <a:path w="88" h="500">
                  <a:moveTo>
                    <a:pt x="88" y="40"/>
                  </a:moveTo>
                  <a:cubicBezTo>
                    <a:pt x="85" y="18"/>
                    <a:pt x="67" y="0"/>
                    <a:pt x="44" y="0"/>
                  </a:cubicBezTo>
                  <a:cubicBezTo>
                    <a:pt x="19" y="0"/>
                    <a:pt x="0" y="20"/>
                    <a:pt x="0" y="44"/>
                  </a:cubicBezTo>
                  <a:cubicBezTo>
                    <a:pt x="20" y="44"/>
                    <a:pt x="51" y="44"/>
                    <a:pt x="72" y="44"/>
                  </a:cubicBezTo>
                  <a:cubicBezTo>
                    <a:pt x="72" y="500"/>
                    <a:pt x="72" y="500"/>
                    <a:pt x="72" y="500"/>
                  </a:cubicBezTo>
                  <a:cubicBezTo>
                    <a:pt x="88" y="500"/>
                    <a:pt x="88" y="500"/>
                    <a:pt x="88" y="500"/>
                  </a:cubicBezTo>
                  <a:cubicBezTo>
                    <a:pt x="88" y="40"/>
                    <a:pt x="88" y="40"/>
                    <a:pt x="88" y="40"/>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9" name="Freeform 272"/>
            <p:cNvSpPr/>
            <p:nvPr/>
          </p:nvSpPr>
          <p:spPr bwMode="auto">
            <a:xfrm>
              <a:off x="1130" y="2719"/>
              <a:ext cx="211" cy="1183"/>
            </a:xfrm>
            <a:custGeom>
              <a:avLst/>
              <a:gdLst>
                <a:gd name="T0" fmla="*/ 88 w 89"/>
                <a:gd name="T1" fmla="*/ 40 h 500"/>
                <a:gd name="T2" fmla="*/ 44 w 89"/>
                <a:gd name="T3" fmla="*/ 0 h 500"/>
                <a:gd name="T4" fmla="*/ 0 w 89"/>
                <a:gd name="T5" fmla="*/ 45 h 500"/>
                <a:gd name="T6" fmla="*/ 73 w 89"/>
                <a:gd name="T7" fmla="*/ 45 h 500"/>
                <a:gd name="T8" fmla="*/ 73 w 89"/>
                <a:gd name="T9" fmla="*/ 500 h 500"/>
                <a:gd name="T10" fmla="*/ 89 w 89"/>
                <a:gd name="T11" fmla="*/ 500 h 500"/>
                <a:gd name="T12" fmla="*/ 89 w 89"/>
                <a:gd name="T13" fmla="*/ 40 h 500"/>
                <a:gd name="T14" fmla="*/ 88 w 89"/>
                <a:gd name="T15" fmla="*/ 40 h 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500">
                  <a:moveTo>
                    <a:pt x="88" y="40"/>
                  </a:moveTo>
                  <a:cubicBezTo>
                    <a:pt x="86" y="18"/>
                    <a:pt x="67" y="0"/>
                    <a:pt x="44" y="0"/>
                  </a:cubicBezTo>
                  <a:cubicBezTo>
                    <a:pt x="20" y="0"/>
                    <a:pt x="0" y="20"/>
                    <a:pt x="0" y="45"/>
                  </a:cubicBezTo>
                  <a:cubicBezTo>
                    <a:pt x="21" y="45"/>
                    <a:pt x="52" y="45"/>
                    <a:pt x="73" y="45"/>
                  </a:cubicBezTo>
                  <a:cubicBezTo>
                    <a:pt x="73" y="500"/>
                    <a:pt x="73" y="500"/>
                    <a:pt x="73" y="500"/>
                  </a:cubicBezTo>
                  <a:cubicBezTo>
                    <a:pt x="89" y="500"/>
                    <a:pt x="89" y="500"/>
                    <a:pt x="89" y="500"/>
                  </a:cubicBezTo>
                  <a:cubicBezTo>
                    <a:pt x="89" y="40"/>
                    <a:pt x="89" y="40"/>
                    <a:pt x="89" y="40"/>
                  </a:cubicBezTo>
                  <a:lnTo>
                    <a:pt x="88" y="40"/>
                  </a:ln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0" name="Freeform 273"/>
            <p:cNvSpPr>
              <a:spLocks noEditPoints="1"/>
            </p:cNvSpPr>
            <p:nvPr/>
          </p:nvSpPr>
          <p:spPr bwMode="auto">
            <a:xfrm>
              <a:off x="1471" y="3590"/>
              <a:ext cx="257" cy="312"/>
            </a:xfrm>
            <a:custGeom>
              <a:avLst/>
              <a:gdLst>
                <a:gd name="T0" fmla="*/ 69 w 109"/>
                <a:gd name="T1" fmla="*/ 47 h 132"/>
                <a:gd name="T2" fmla="*/ 85 w 109"/>
                <a:gd name="T3" fmla="*/ 9 h 132"/>
                <a:gd name="T4" fmla="*/ 89 w 109"/>
                <a:gd name="T5" fmla="*/ 6 h 132"/>
                <a:gd name="T6" fmla="*/ 89 w 109"/>
                <a:gd name="T7" fmla="*/ 8 h 132"/>
                <a:gd name="T8" fmla="*/ 89 w 109"/>
                <a:gd name="T9" fmla="*/ 0 h 132"/>
                <a:gd name="T10" fmla="*/ 78 w 109"/>
                <a:gd name="T11" fmla="*/ 8 h 132"/>
                <a:gd name="T12" fmla="*/ 63 w 109"/>
                <a:gd name="T13" fmla="*/ 45 h 132"/>
                <a:gd name="T14" fmla="*/ 30 w 109"/>
                <a:gd name="T15" fmla="*/ 41 h 132"/>
                <a:gd name="T16" fmla="*/ 26 w 109"/>
                <a:gd name="T17" fmla="*/ 48 h 132"/>
                <a:gd name="T18" fmla="*/ 60 w 109"/>
                <a:gd name="T19" fmla="*/ 51 h 132"/>
                <a:gd name="T20" fmla="*/ 59 w 109"/>
                <a:gd name="T21" fmla="*/ 54 h 132"/>
                <a:gd name="T22" fmla="*/ 41 w 109"/>
                <a:gd name="T23" fmla="*/ 51 h 132"/>
                <a:gd name="T24" fmla="*/ 0 w 109"/>
                <a:gd name="T25" fmla="*/ 92 h 132"/>
                <a:gd name="T26" fmla="*/ 41 w 109"/>
                <a:gd name="T27" fmla="*/ 132 h 132"/>
                <a:gd name="T28" fmla="*/ 82 w 109"/>
                <a:gd name="T29" fmla="*/ 92 h 132"/>
                <a:gd name="T30" fmla="*/ 65 w 109"/>
                <a:gd name="T31" fmla="*/ 58 h 132"/>
                <a:gd name="T32" fmla="*/ 67 w 109"/>
                <a:gd name="T33" fmla="*/ 54 h 132"/>
                <a:gd name="T34" fmla="*/ 75 w 109"/>
                <a:gd name="T35" fmla="*/ 60 h 132"/>
                <a:gd name="T36" fmla="*/ 87 w 109"/>
                <a:gd name="T37" fmla="*/ 92 h 132"/>
                <a:gd name="T38" fmla="*/ 93 w 109"/>
                <a:gd name="T39" fmla="*/ 92 h 132"/>
                <a:gd name="T40" fmla="*/ 89 w 109"/>
                <a:gd name="T41" fmla="*/ 70 h 132"/>
                <a:gd name="T42" fmla="*/ 107 w 109"/>
                <a:gd name="T43" fmla="*/ 89 h 132"/>
                <a:gd name="T44" fmla="*/ 109 w 109"/>
                <a:gd name="T45" fmla="*/ 96 h 132"/>
                <a:gd name="T46" fmla="*/ 109 w 109"/>
                <a:gd name="T47" fmla="*/ 82 h 132"/>
                <a:gd name="T48" fmla="*/ 69 w 109"/>
                <a:gd name="T49" fmla="*/ 47 h 132"/>
                <a:gd name="T50" fmla="*/ 75 w 109"/>
                <a:gd name="T51" fmla="*/ 92 h 132"/>
                <a:gd name="T52" fmla="*/ 41 w 109"/>
                <a:gd name="T53" fmla="*/ 125 h 132"/>
                <a:gd name="T54" fmla="*/ 8 w 109"/>
                <a:gd name="T55" fmla="*/ 92 h 132"/>
                <a:gd name="T56" fmla="*/ 41 w 109"/>
                <a:gd name="T57" fmla="*/ 58 h 132"/>
                <a:gd name="T58" fmla="*/ 55 w 109"/>
                <a:gd name="T59" fmla="*/ 61 h 132"/>
                <a:gd name="T60" fmla="*/ 38 w 109"/>
                <a:gd name="T61" fmla="*/ 89 h 132"/>
                <a:gd name="T62" fmla="*/ 44 w 109"/>
                <a:gd name="T63" fmla="*/ 94 h 132"/>
                <a:gd name="T64" fmla="*/ 62 w 109"/>
                <a:gd name="T65" fmla="*/ 65 h 132"/>
                <a:gd name="T66" fmla="*/ 75 w 109"/>
                <a:gd name="T67"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132">
                  <a:moveTo>
                    <a:pt x="69" y="47"/>
                  </a:moveTo>
                  <a:cubicBezTo>
                    <a:pt x="70" y="45"/>
                    <a:pt x="78" y="25"/>
                    <a:pt x="85" y="9"/>
                  </a:cubicBezTo>
                  <a:cubicBezTo>
                    <a:pt x="86" y="6"/>
                    <a:pt x="87" y="6"/>
                    <a:pt x="89" y="6"/>
                  </a:cubicBezTo>
                  <a:cubicBezTo>
                    <a:pt x="89" y="8"/>
                    <a:pt x="89" y="8"/>
                    <a:pt x="89" y="8"/>
                  </a:cubicBezTo>
                  <a:cubicBezTo>
                    <a:pt x="89" y="0"/>
                    <a:pt x="89" y="0"/>
                    <a:pt x="89" y="0"/>
                  </a:cubicBezTo>
                  <a:cubicBezTo>
                    <a:pt x="81" y="0"/>
                    <a:pt x="78" y="8"/>
                    <a:pt x="78" y="8"/>
                  </a:cubicBezTo>
                  <a:cubicBezTo>
                    <a:pt x="73" y="19"/>
                    <a:pt x="69" y="31"/>
                    <a:pt x="63" y="45"/>
                  </a:cubicBezTo>
                  <a:cubicBezTo>
                    <a:pt x="47" y="38"/>
                    <a:pt x="32" y="41"/>
                    <a:pt x="30" y="41"/>
                  </a:cubicBezTo>
                  <a:cubicBezTo>
                    <a:pt x="22" y="42"/>
                    <a:pt x="20" y="48"/>
                    <a:pt x="26" y="48"/>
                  </a:cubicBezTo>
                  <a:cubicBezTo>
                    <a:pt x="50" y="45"/>
                    <a:pt x="60" y="51"/>
                    <a:pt x="60" y="51"/>
                  </a:cubicBezTo>
                  <a:cubicBezTo>
                    <a:pt x="60" y="51"/>
                    <a:pt x="59" y="53"/>
                    <a:pt x="59" y="54"/>
                  </a:cubicBezTo>
                  <a:cubicBezTo>
                    <a:pt x="53" y="52"/>
                    <a:pt x="48" y="51"/>
                    <a:pt x="41" y="51"/>
                  </a:cubicBezTo>
                  <a:cubicBezTo>
                    <a:pt x="19" y="51"/>
                    <a:pt x="0" y="69"/>
                    <a:pt x="0" y="92"/>
                  </a:cubicBezTo>
                  <a:cubicBezTo>
                    <a:pt x="0" y="114"/>
                    <a:pt x="19" y="132"/>
                    <a:pt x="41" y="132"/>
                  </a:cubicBezTo>
                  <a:cubicBezTo>
                    <a:pt x="64" y="132"/>
                    <a:pt x="82" y="114"/>
                    <a:pt x="82" y="92"/>
                  </a:cubicBezTo>
                  <a:cubicBezTo>
                    <a:pt x="82" y="78"/>
                    <a:pt x="76" y="66"/>
                    <a:pt x="65" y="58"/>
                  </a:cubicBezTo>
                  <a:cubicBezTo>
                    <a:pt x="66" y="57"/>
                    <a:pt x="66" y="56"/>
                    <a:pt x="67" y="54"/>
                  </a:cubicBezTo>
                  <a:cubicBezTo>
                    <a:pt x="70" y="56"/>
                    <a:pt x="75" y="60"/>
                    <a:pt x="75" y="60"/>
                  </a:cubicBezTo>
                  <a:cubicBezTo>
                    <a:pt x="75" y="60"/>
                    <a:pt x="89" y="72"/>
                    <a:pt x="87" y="92"/>
                  </a:cubicBezTo>
                  <a:cubicBezTo>
                    <a:pt x="86" y="96"/>
                    <a:pt x="91" y="98"/>
                    <a:pt x="93" y="92"/>
                  </a:cubicBezTo>
                  <a:cubicBezTo>
                    <a:pt x="94" y="86"/>
                    <a:pt x="93" y="75"/>
                    <a:pt x="89" y="70"/>
                  </a:cubicBezTo>
                  <a:cubicBezTo>
                    <a:pt x="89" y="70"/>
                    <a:pt x="101" y="78"/>
                    <a:pt x="107" y="89"/>
                  </a:cubicBezTo>
                  <a:cubicBezTo>
                    <a:pt x="107" y="92"/>
                    <a:pt x="107" y="94"/>
                    <a:pt x="109" y="96"/>
                  </a:cubicBezTo>
                  <a:cubicBezTo>
                    <a:pt x="109" y="82"/>
                    <a:pt x="109" y="82"/>
                    <a:pt x="109" y="82"/>
                  </a:cubicBezTo>
                  <a:cubicBezTo>
                    <a:pt x="105" y="77"/>
                    <a:pt x="94" y="63"/>
                    <a:pt x="69" y="47"/>
                  </a:cubicBezTo>
                  <a:close/>
                  <a:moveTo>
                    <a:pt x="75" y="92"/>
                  </a:moveTo>
                  <a:cubicBezTo>
                    <a:pt x="75" y="110"/>
                    <a:pt x="60" y="125"/>
                    <a:pt x="41" y="125"/>
                  </a:cubicBezTo>
                  <a:cubicBezTo>
                    <a:pt x="23" y="125"/>
                    <a:pt x="8" y="110"/>
                    <a:pt x="8" y="92"/>
                  </a:cubicBezTo>
                  <a:cubicBezTo>
                    <a:pt x="8" y="73"/>
                    <a:pt x="23" y="58"/>
                    <a:pt x="41" y="58"/>
                  </a:cubicBezTo>
                  <a:cubicBezTo>
                    <a:pt x="46" y="58"/>
                    <a:pt x="51" y="59"/>
                    <a:pt x="55" y="61"/>
                  </a:cubicBezTo>
                  <a:cubicBezTo>
                    <a:pt x="47" y="77"/>
                    <a:pt x="38" y="89"/>
                    <a:pt x="38" y="89"/>
                  </a:cubicBezTo>
                  <a:cubicBezTo>
                    <a:pt x="44" y="94"/>
                    <a:pt x="44" y="94"/>
                    <a:pt x="44" y="94"/>
                  </a:cubicBezTo>
                  <a:cubicBezTo>
                    <a:pt x="45" y="93"/>
                    <a:pt x="53" y="81"/>
                    <a:pt x="62" y="65"/>
                  </a:cubicBezTo>
                  <a:cubicBezTo>
                    <a:pt x="70" y="71"/>
                    <a:pt x="75" y="81"/>
                    <a:pt x="75" y="92"/>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1" name="Freeform 274"/>
            <p:cNvSpPr/>
            <p:nvPr/>
          </p:nvSpPr>
          <p:spPr bwMode="auto">
            <a:xfrm>
              <a:off x="1717" y="3741"/>
              <a:ext cx="11" cy="10"/>
            </a:xfrm>
            <a:custGeom>
              <a:avLst/>
              <a:gdLst>
                <a:gd name="T0" fmla="*/ 2 w 5"/>
                <a:gd name="T1" fmla="*/ 0 h 4"/>
                <a:gd name="T2" fmla="*/ 2 w 5"/>
                <a:gd name="T3" fmla="*/ 4 h 4"/>
                <a:gd name="T4" fmla="*/ 5 w 5"/>
                <a:gd name="T5" fmla="*/ 4 h 4"/>
                <a:gd name="T6" fmla="*/ 5 w 5"/>
                <a:gd name="T7" fmla="*/ 0 h 4"/>
                <a:gd name="T8" fmla="*/ 2 w 5"/>
                <a:gd name="T9" fmla="*/ 0 h 4"/>
              </a:gdLst>
              <a:ahLst/>
              <a:cxnLst>
                <a:cxn ang="0">
                  <a:pos x="T0" y="T1"/>
                </a:cxn>
                <a:cxn ang="0">
                  <a:pos x="T2" y="T3"/>
                </a:cxn>
                <a:cxn ang="0">
                  <a:pos x="T4" y="T5"/>
                </a:cxn>
                <a:cxn ang="0">
                  <a:pos x="T6" y="T7"/>
                </a:cxn>
                <a:cxn ang="0">
                  <a:pos x="T8" y="T9"/>
                </a:cxn>
              </a:cxnLst>
              <a:rect l="0" t="0" r="r" b="b"/>
              <a:pathLst>
                <a:path w="5" h="4">
                  <a:moveTo>
                    <a:pt x="2" y="0"/>
                  </a:moveTo>
                  <a:cubicBezTo>
                    <a:pt x="0" y="1"/>
                    <a:pt x="1" y="4"/>
                    <a:pt x="2" y="4"/>
                  </a:cubicBezTo>
                  <a:cubicBezTo>
                    <a:pt x="3" y="4"/>
                    <a:pt x="4" y="4"/>
                    <a:pt x="5" y="4"/>
                  </a:cubicBezTo>
                  <a:cubicBezTo>
                    <a:pt x="5" y="0"/>
                    <a:pt x="5" y="0"/>
                    <a:pt x="5" y="0"/>
                  </a:cubicBezTo>
                  <a:cubicBezTo>
                    <a:pt x="3" y="0"/>
                    <a:pt x="2" y="0"/>
                    <a:pt x="2"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2" name="Freeform 275"/>
            <p:cNvSpPr>
              <a:spLocks noEditPoints="1"/>
            </p:cNvSpPr>
            <p:nvPr/>
          </p:nvSpPr>
          <p:spPr bwMode="auto">
            <a:xfrm>
              <a:off x="1728" y="3630"/>
              <a:ext cx="253" cy="272"/>
            </a:xfrm>
            <a:custGeom>
              <a:avLst/>
              <a:gdLst>
                <a:gd name="T0" fmla="*/ 103 w 107"/>
                <a:gd name="T1" fmla="*/ 75 h 115"/>
                <a:gd name="T2" fmla="*/ 62 w 107"/>
                <a:gd name="T3" fmla="*/ 34 h 115"/>
                <a:gd name="T4" fmla="*/ 58 w 107"/>
                <a:gd name="T5" fmla="*/ 34 h 115"/>
                <a:gd name="T6" fmla="*/ 46 w 107"/>
                <a:gd name="T7" fmla="*/ 34 h 115"/>
                <a:gd name="T8" fmla="*/ 52 w 107"/>
                <a:gd name="T9" fmla="*/ 32 h 115"/>
                <a:gd name="T10" fmla="*/ 97 w 107"/>
                <a:gd name="T11" fmla="*/ 45 h 115"/>
                <a:gd name="T12" fmla="*/ 100 w 107"/>
                <a:gd name="T13" fmla="*/ 38 h 115"/>
                <a:gd name="T14" fmla="*/ 49 w 107"/>
                <a:gd name="T15" fmla="*/ 24 h 115"/>
                <a:gd name="T16" fmla="*/ 35 w 107"/>
                <a:gd name="T17" fmla="*/ 34 h 115"/>
                <a:gd name="T18" fmla="*/ 34 w 107"/>
                <a:gd name="T19" fmla="*/ 34 h 115"/>
                <a:gd name="T20" fmla="*/ 49 w 107"/>
                <a:gd name="T21" fmla="*/ 7 h 115"/>
                <a:gd name="T22" fmla="*/ 62 w 107"/>
                <a:gd name="T23" fmla="*/ 7 h 115"/>
                <a:gd name="T24" fmla="*/ 62 w 107"/>
                <a:gd name="T25" fmla="*/ 0 h 115"/>
                <a:gd name="T26" fmla="*/ 38 w 107"/>
                <a:gd name="T27" fmla="*/ 0 h 115"/>
                <a:gd name="T28" fmla="*/ 38 w 107"/>
                <a:gd name="T29" fmla="*/ 7 h 115"/>
                <a:gd name="T30" fmla="*/ 40 w 107"/>
                <a:gd name="T31" fmla="*/ 7 h 115"/>
                <a:gd name="T32" fmla="*/ 8 w 107"/>
                <a:gd name="T33" fmla="*/ 64 h 115"/>
                <a:gd name="T34" fmla="*/ 7 w 107"/>
                <a:gd name="T35" fmla="*/ 64 h 115"/>
                <a:gd name="T36" fmla="*/ 7 w 107"/>
                <a:gd name="T37" fmla="*/ 64 h 115"/>
                <a:gd name="T38" fmla="*/ 5 w 107"/>
                <a:gd name="T39" fmla="*/ 51 h 115"/>
                <a:gd name="T40" fmla="*/ 7 w 107"/>
                <a:gd name="T41" fmla="*/ 51 h 115"/>
                <a:gd name="T42" fmla="*/ 7 w 107"/>
                <a:gd name="T43" fmla="*/ 47 h 115"/>
                <a:gd name="T44" fmla="*/ 0 w 107"/>
                <a:gd name="T45" fmla="*/ 47 h 115"/>
                <a:gd name="T46" fmla="*/ 0 w 107"/>
                <a:gd name="T47" fmla="*/ 51 h 115"/>
                <a:gd name="T48" fmla="*/ 1 w 107"/>
                <a:gd name="T49" fmla="*/ 51 h 115"/>
                <a:gd name="T50" fmla="*/ 3 w 107"/>
                <a:gd name="T51" fmla="*/ 64 h 115"/>
                <a:gd name="T52" fmla="*/ 1 w 107"/>
                <a:gd name="T53" fmla="*/ 67 h 115"/>
                <a:gd name="T54" fmla="*/ 0 w 107"/>
                <a:gd name="T55" fmla="*/ 65 h 115"/>
                <a:gd name="T56" fmla="*/ 0 w 107"/>
                <a:gd name="T57" fmla="*/ 79 h 115"/>
                <a:gd name="T58" fmla="*/ 7 w 107"/>
                <a:gd name="T59" fmla="*/ 83 h 115"/>
                <a:gd name="T60" fmla="*/ 16 w 107"/>
                <a:gd name="T61" fmla="*/ 78 h 115"/>
                <a:gd name="T62" fmla="*/ 21 w 107"/>
                <a:gd name="T63" fmla="*/ 78 h 115"/>
                <a:gd name="T64" fmla="*/ 62 w 107"/>
                <a:gd name="T65" fmla="*/ 115 h 115"/>
                <a:gd name="T66" fmla="*/ 103 w 107"/>
                <a:gd name="T67" fmla="*/ 75 h 115"/>
                <a:gd name="T68" fmla="*/ 21 w 107"/>
                <a:gd name="T69" fmla="*/ 71 h 115"/>
                <a:gd name="T70" fmla="*/ 17 w 107"/>
                <a:gd name="T71" fmla="*/ 71 h 115"/>
                <a:gd name="T72" fmla="*/ 15 w 107"/>
                <a:gd name="T73" fmla="*/ 67 h 115"/>
                <a:gd name="T74" fmla="*/ 30 w 107"/>
                <a:gd name="T75" fmla="*/ 41 h 115"/>
                <a:gd name="T76" fmla="*/ 38 w 107"/>
                <a:gd name="T77" fmla="*/ 41 h 115"/>
                <a:gd name="T78" fmla="*/ 21 w 107"/>
                <a:gd name="T79" fmla="*/ 71 h 115"/>
                <a:gd name="T80" fmla="*/ 58 w 107"/>
                <a:gd name="T81" fmla="*/ 41 h 115"/>
                <a:gd name="T82" fmla="*/ 58 w 107"/>
                <a:gd name="T83" fmla="*/ 41 h 115"/>
                <a:gd name="T84" fmla="*/ 58 w 107"/>
                <a:gd name="T85" fmla="*/ 71 h 115"/>
                <a:gd name="T86" fmla="*/ 29 w 107"/>
                <a:gd name="T87" fmla="*/ 71 h 115"/>
                <a:gd name="T88" fmla="*/ 58 w 107"/>
                <a:gd name="T89" fmla="*/ 41 h 115"/>
                <a:gd name="T90" fmla="*/ 62 w 107"/>
                <a:gd name="T91" fmla="*/ 108 h 115"/>
                <a:gd name="T92" fmla="*/ 29 w 107"/>
                <a:gd name="T93" fmla="*/ 78 h 115"/>
                <a:gd name="T94" fmla="*/ 66 w 107"/>
                <a:gd name="T95" fmla="*/ 78 h 115"/>
                <a:gd name="T96" fmla="*/ 66 w 107"/>
                <a:gd name="T97" fmla="*/ 41 h 115"/>
                <a:gd name="T98" fmla="*/ 96 w 107"/>
                <a:gd name="T99" fmla="*/ 75 h 115"/>
                <a:gd name="T100" fmla="*/ 62 w 107"/>
                <a:gd name="T101" fmla="*/ 10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15">
                  <a:moveTo>
                    <a:pt x="103" y="75"/>
                  </a:moveTo>
                  <a:cubicBezTo>
                    <a:pt x="103" y="52"/>
                    <a:pt x="85" y="34"/>
                    <a:pt x="62" y="34"/>
                  </a:cubicBezTo>
                  <a:cubicBezTo>
                    <a:pt x="61" y="34"/>
                    <a:pt x="59" y="34"/>
                    <a:pt x="58" y="34"/>
                  </a:cubicBezTo>
                  <a:cubicBezTo>
                    <a:pt x="46" y="34"/>
                    <a:pt x="46" y="34"/>
                    <a:pt x="46" y="34"/>
                  </a:cubicBezTo>
                  <a:cubicBezTo>
                    <a:pt x="48" y="33"/>
                    <a:pt x="50" y="32"/>
                    <a:pt x="52" y="32"/>
                  </a:cubicBezTo>
                  <a:cubicBezTo>
                    <a:pt x="59" y="29"/>
                    <a:pt x="78" y="28"/>
                    <a:pt x="97" y="45"/>
                  </a:cubicBezTo>
                  <a:cubicBezTo>
                    <a:pt x="102" y="50"/>
                    <a:pt x="107" y="44"/>
                    <a:pt x="100" y="38"/>
                  </a:cubicBezTo>
                  <a:cubicBezTo>
                    <a:pt x="84" y="23"/>
                    <a:pt x="63" y="20"/>
                    <a:pt x="49" y="24"/>
                  </a:cubicBezTo>
                  <a:cubicBezTo>
                    <a:pt x="41" y="27"/>
                    <a:pt x="37" y="31"/>
                    <a:pt x="35" y="34"/>
                  </a:cubicBezTo>
                  <a:cubicBezTo>
                    <a:pt x="34" y="34"/>
                    <a:pt x="34" y="34"/>
                    <a:pt x="34" y="34"/>
                  </a:cubicBezTo>
                  <a:cubicBezTo>
                    <a:pt x="49" y="7"/>
                    <a:pt x="49" y="7"/>
                    <a:pt x="49" y="7"/>
                  </a:cubicBezTo>
                  <a:cubicBezTo>
                    <a:pt x="49" y="7"/>
                    <a:pt x="60" y="7"/>
                    <a:pt x="62" y="7"/>
                  </a:cubicBezTo>
                  <a:cubicBezTo>
                    <a:pt x="68" y="4"/>
                    <a:pt x="65" y="0"/>
                    <a:pt x="62" y="0"/>
                  </a:cubicBezTo>
                  <a:cubicBezTo>
                    <a:pt x="61" y="0"/>
                    <a:pt x="39" y="0"/>
                    <a:pt x="38" y="0"/>
                  </a:cubicBezTo>
                  <a:cubicBezTo>
                    <a:pt x="31" y="1"/>
                    <a:pt x="35" y="7"/>
                    <a:pt x="38" y="7"/>
                  </a:cubicBezTo>
                  <a:cubicBezTo>
                    <a:pt x="39" y="7"/>
                    <a:pt x="40" y="7"/>
                    <a:pt x="40" y="7"/>
                  </a:cubicBezTo>
                  <a:cubicBezTo>
                    <a:pt x="8" y="64"/>
                    <a:pt x="8" y="64"/>
                    <a:pt x="8" y="64"/>
                  </a:cubicBezTo>
                  <a:cubicBezTo>
                    <a:pt x="8" y="64"/>
                    <a:pt x="8" y="64"/>
                    <a:pt x="7" y="64"/>
                  </a:cubicBezTo>
                  <a:cubicBezTo>
                    <a:pt x="7" y="64"/>
                    <a:pt x="7" y="64"/>
                    <a:pt x="7" y="64"/>
                  </a:cubicBezTo>
                  <a:cubicBezTo>
                    <a:pt x="5" y="51"/>
                    <a:pt x="5" y="51"/>
                    <a:pt x="5" y="51"/>
                  </a:cubicBezTo>
                  <a:cubicBezTo>
                    <a:pt x="5" y="51"/>
                    <a:pt x="7" y="51"/>
                    <a:pt x="7" y="51"/>
                  </a:cubicBezTo>
                  <a:cubicBezTo>
                    <a:pt x="9" y="49"/>
                    <a:pt x="8" y="47"/>
                    <a:pt x="7" y="47"/>
                  </a:cubicBezTo>
                  <a:cubicBezTo>
                    <a:pt x="7" y="47"/>
                    <a:pt x="3" y="47"/>
                    <a:pt x="0" y="47"/>
                  </a:cubicBezTo>
                  <a:cubicBezTo>
                    <a:pt x="0" y="51"/>
                    <a:pt x="0" y="51"/>
                    <a:pt x="0" y="51"/>
                  </a:cubicBezTo>
                  <a:cubicBezTo>
                    <a:pt x="0" y="51"/>
                    <a:pt x="1" y="51"/>
                    <a:pt x="1" y="51"/>
                  </a:cubicBezTo>
                  <a:cubicBezTo>
                    <a:pt x="3" y="64"/>
                    <a:pt x="3" y="64"/>
                    <a:pt x="3" y="64"/>
                  </a:cubicBezTo>
                  <a:cubicBezTo>
                    <a:pt x="2" y="65"/>
                    <a:pt x="1" y="66"/>
                    <a:pt x="1" y="67"/>
                  </a:cubicBezTo>
                  <a:cubicBezTo>
                    <a:pt x="1" y="67"/>
                    <a:pt x="0" y="66"/>
                    <a:pt x="0" y="65"/>
                  </a:cubicBezTo>
                  <a:cubicBezTo>
                    <a:pt x="0" y="79"/>
                    <a:pt x="0" y="79"/>
                    <a:pt x="0" y="79"/>
                  </a:cubicBezTo>
                  <a:cubicBezTo>
                    <a:pt x="1" y="81"/>
                    <a:pt x="4" y="83"/>
                    <a:pt x="7" y="83"/>
                  </a:cubicBezTo>
                  <a:cubicBezTo>
                    <a:pt x="11" y="83"/>
                    <a:pt x="14" y="81"/>
                    <a:pt x="16" y="78"/>
                  </a:cubicBezTo>
                  <a:cubicBezTo>
                    <a:pt x="21" y="78"/>
                    <a:pt x="21" y="78"/>
                    <a:pt x="21" y="78"/>
                  </a:cubicBezTo>
                  <a:cubicBezTo>
                    <a:pt x="23" y="99"/>
                    <a:pt x="41" y="115"/>
                    <a:pt x="62" y="115"/>
                  </a:cubicBezTo>
                  <a:cubicBezTo>
                    <a:pt x="85" y="115"/>
                    <a:pt x="103" y="97"/>
                    <a:pt x="103" y="75"/>
                  </a:cubicBezTo>
                  <a:close/>
                  <a:moveTo>
                    <a:pt x="21" y="71"/>
                  </a:moveTo>
                  <a:cubicBezTo>
                    <a:pt x="17" y="71"/>
                    <a:pt x="17" y="71"/>
                    <a:pt x="17" y="71"/>
                  </a:cubicBezTo>
                  <a:cubicBezTo>
                    <a:pt x="16" y="69"/>
                    <a:pt x="16" y="68"/>
                    <a:pt x="15" y="67"/>
                  </a:cubicBezTo>
                  <a:cubicBezTo>
                    <a:pt x="30" y="41"/>
                    <a:pt x="30" y="41"/>
                    <a:pt x="30" y="41"/>
                  </a:cubicBezTo>
                  <a:cubicBezTo>
                    <a:pt x="38" y="41"/>
                    <a:pt x="38" y="41"/>
                    <a:pt x="38" y="41"/>
                  </a:cubicBezTo>
                  <a:cubicBezTo>
                    <a:pt x="29" y="48"/>
                    <a:pt x="23" y="59"/>
                    <a:pt x="21" y="71"/>
                  </a:cubicBezTo>
                  <a:close/>
                  <a:moveTo>
                    <a:pt x="58" y="41"/>
                  </a:moveTo>
                  <a:cubicBezTo>
                    <a:pt x="58" y="41"/>
                    <a:pt x="58" y="41"/>
                    <a:pt x="58" y="41"/>
                  </a:cubicBezTo>
                  <a:cubicBezTo>
                    <a:pt x="58" y="71"/>
                    <a:pt x="58" y="71"/>
                    <a:pt x="58" y="71"/>
                  </a:cubicBezTo>
                  <a:cubicBezTo>
                    <a:pt x="29" y="71"/>
                    <a:pt x="29" y="71"/>
                    <a:pt x="29" y="71"/>
                  </a:cubicBezTo>
                  <a:cubicBezTo>
                    <a:pt x="31" y="55"/>
                    <a:pt x="43" y="43"/>
                    <a:pt x="58" y="41"/>
                  </a:cubicBezTo>
                  <a:close/>
                  <a:moveTo>
                    <a:pt x="62" y="108"/>
                  </a:moveTo>
                  <a:cubicBezTo>
                    <a:pt x="45" y="108"/>
                    <a:pt x="31" y="95"/>
                    <a:pt x="29" y="78"/>
                  </a:cubicBezTo>
                  <a:cubicBezTo>
                    <a:pt x="66" y="78"/>
                    <a:pt x="66" y="78"/>
                    <a:pt x="66" y="78"/>
                  </a:cubicBezTo>
                  <a:cubicBezTo>
                    <a:pt x="66" y="41"/>
                    <a:pt x="66" y="41"/>
                    <a:pt x="66" y="41"/>
                  </a:cubicBezTo>
                  <a:cubicBezTo>
                    <a:pt x="83" y="43"/>
                    <a:pt x="96" y="57"/>
                    <a:pt x="96" y="75"/>
                  </a:cubicBezTo>
                  <a:cubicBezTo>
                    <a:pt x="96" y="93"/>
                    <a:pt x="81" y="108"/>
                    <a:pt x="62" y="108"/>
                  </a:cubicBezTo>
                  <a:close/>
                </a:path>
              </a:pathLst>
            </a:custGeom>
            <a:solidFill>
              <a:srgbClr val="3737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3" name="Freeform 276"/>
            <p:cNvSpPr/>
            <p:nvPr/>
          </p:nvSpPr>
          <p:spPr bwMode="auto">
            <a:xfrm>
              <a:off x="1681" y="3609"/>
              <a:ext cx="40" cy="0"/>
            </a:xfrm>
            <a:custGeom>
              <a:avLst/>
              <a:gdLst>
                <a:gd name="T0" fmla="*/ 16 w 17"/>
                <a:gd name="T1" fmla="*/ 17 w 17"/>
                <a:gd name="T2" fmla="*/ 0 w 17"/>
                <a:gd name="T3" fmla="*/ 16 w 17"/>
              </a:gdLst>
              <a:ahLst/>
              <a:cxnLst>
                <a:cxn ang="0">
                  <a:pos x="T0" y="0"/>
                </a:cxn>
                <a:cxn ang="0">
                  <a:pos x="T1" y="0"/>
                </a:cxn>
                <a:cxn ang="0">
                  <a:pos x="T2" y="0"/>
                </a:cxn>
                <a:cxn ang="0">
                  <a:pos x="T3" y="0"/>
                </a:cxn>
              </a:cxnLst>
              <a:rect l="0" t="0" r="r" b="b"/>
              <a:pathLst>
                <a:path w="17">
                  <a:moveTo>
                    <a:pt x="16" y="0"/>
                  </a:moveTo>
                  <a:cubicBezTo>
                    <a:pt x="16" y="0"/>
                    <a:pt x="17" y="0"/>
                    <a:pt x="17" y="0"/>
                  </a:cubicBezTo>
                  <a:cubicBezTo>
                    <a:pt x="0" y="0"/>
                    <a:pt x="0" y="0"/>
                    <a:pt x="0" y="0"/>
                  </a:cubicBezTo>
                  <a:cubicBezTo>
                    <a:pt x="4" y="0"/>
                    <a:pt x="9" y="0"/>
                    <a:pt x="16" y="0"/>
                  </a:cubicBezTo>
                  <a:close/>
                </a:path>
              </a:pathLst>
            </a:custGeom>
            <a:solidFill>
              <a:srgbClr val="804F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4" name="Freeform 277"/>
            <p:cNvSpPr/>
            <p:nvPr/>
          </p:nvSpPr>
          <p:spPr bwMode="auto">
            <a:xfrm>
              <a:off x="1681" y="3585"/>
              <a:ext cx="40" cy="5"/>
            </a:xfrm>
            <a:custGeom>
              <a:avLst/>
              <a:gdLst>
                <a:gd name="T0" fmla="*/ 0 w 17"/>
                <a:gd name="T1" fmla="*/ 0 h 2"/>
                <a:gd name="T2" fmla="*/ 17 w 17"/>
                <a:gd name="T3" fmla="*/ 0 h 2"/>
                <a:gd name="T4" fmla="*/ 0 w 17"/>
                <a:gd name="T5" fmla="*/ 0 h 2"/>
                <a:gd name="T6" fmla="*/ 0 w 17"/>
                <a:gd name="T7" fmla="*/ 2 h 2"/>
                <a:gd name="T8" fmla="*/ 0 w 17"/>
                <a:gd name="T9" fmla="*/ 2 h 2"/>
                <a:gd name="T10" fmla="*/ 0 w 17"/>
                <a:gd name="T11" fmla="*/ 0 h 2"/>
              </a:gdLst>
              <a:ahLst/>
              <a:cxnLst>
                <a:cxn ang="0">
                  <a:pos x="T0" y="T1"/>
                </a:cxn>
                <a:cxn ang="0">
                  <a:pos x="T2" y="T3"/>
                </a:cxn>
                <a:cxn ang="0">
                  <a:pos x="T4" y="T5"/>
                </a:cxn>
                <a:cxn ang="0">
                  <a:pos x="T6" y="T7"/>
                </a:cxn>
                <a:cxn ang="0">
                  <a:pos x="T8" y="T9"/>
                </a:cxn>
                <a:cxn ang="0">
                  <a:pos x="T10" y="T11"/>
                </a:cxn>
              </a:cxnLst>
              <a:rect l="0" t="0" r="r" b="b"/>
              <a:pathLst>
                <a:path w="17" h="2">
                  <a:moveTo>
                    <a:pt x="0" y="0"/>
                  </a:moveTo>
                  <a:cubicBezTo>
                    <a:pt x="6" y="0"/>
                    <a:pt x="9" y="0"/>
                    <a:pt x="17" y="0"/>
                  </a:cubicBezTo>
                  <a:cubicBezTo>
                    <a:pt x="0" y="0"/>
                    <a:pt x="0" y="0"/>
                    <a:pt x="0" y="0"/>
                  </a:cubicBezTo>
                  <a:cubicBezTo>
                    <a:pt x="0" y="2"/>
                    <a:pt x="0" y="2"/>
                    <a:pt x="0" y="2"/>
                  </a:cubicBezTo>
                  <a:cubicBezTo>
                    <a:pt x="0" y="2"/>
                    <a:pt x="0" y="2"/>
                    <a:pt x="0" y="2"/>
                  </a:cubicBezTo>
                  <a:lnTo>
                    <a:pt x="0" y="0"/>
                  </a:lnTo>
                  <a:close/>
                </a:path>
              </a:pathLst>
            </a:custGeom>
            <a:solidFill>
              <a:srgbClr val="FF78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5" name="Freeform 278"/>
            <p:cNvSpPr/>
            <p:nvPr/>
          </p:nvSpPr>
          <p:spPr bwMode="auto">
            <a:xfrm>
              <a:off x="1681" y="3585"/>
              <a:ext cx="55" cy="24"/>
            </a:xfrm>
            <a:custGeom>
              <a:avLst/>
              <a:gdLst>
                <a:gd name="T0" fmla="*/ 17 w 23"/>
                <a:gd name="T1" fmla="*/ 10 h 10"/>
                <a:gd name="T2" fmla="*/ 17 w 23"/>
                <a:gd name="T3" fmla="*/ 0 h 10"/>
                <a:gd name="T4" fmla="*/ 0 w 23"/>
                <a:gd name="T5" fmla="*/ 0 h 10"/>
                <a:gd name="T6" fmla="*/ 0 w 23"/>
                <a:gd name="T7" fmla="*/ 2 h 10"/>
                <a:gd name="T8" fmla="*/ 0 w 23"/>
                <a:gd name="T9" fmla="*/ 2 h 10"/>
                <a:gd name="T10" fmla="*/ 0 w 23"/>
                <a:gd name="T11" fmla="*/ 10 h 10"/>
                <a:gd name="T12" fmla="*/ 17 w 2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23" h="10">
                  <a:moveTo>
                    <a:pt x="17" y="10"/>
                  </a:moveTo>
                  <a:cubicBezTo>
                    <a:pt x="17" y="10"/>
                    <a:pt x="23" y="5"/>
                    <a:pt x="17" y="0"/>
                  </a:cubicBezTo>
                  <a:cubicBezTo>
                    <a:pt x="9" y="0"/>
                    <a:pt x="6" y="0"/>
                    <a:pt x="0" y="0"/>
                  </a:cubicBezTo>
                  <a:cubicBezTo>
                    <a:pt x="0" y="2"/>
                    <a:pt x="0" y="2"/>
                    <a:pt x="0" y="2"/>
                  </a:cubicBezTo>
                  <a:cubicBezTo>
                    <a:pt x="0" y="2"/>
                    <a:pt x="0" y="2"/>
                    <a:pt x="0" y="2"/>
                  </a:cubicBezTo>
                  <a:cubicBezTo>
                    <a:pt x="0" y="10"/>
                    <a:pt x="0" y="10"/>
                    <a:pt x="0" y="10"/>
                  </a:cubicBezTo>
                  <a:lnTo>
                    <a:pt x="17" y="10"/>
                  </a:ln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6" name="Oval 279"/>
            <p:cNvSpPr>
              <a:spLocks noChangeArrowheads="1"/>
            </p:cNvSpPr>
            <p:nvPr/>
          </p:nvSpPr>
          <p:spPr bwMode="auto">
            <a:xfrm>
              <a:off x="1539" y="3777"/>
              <a:ext cx="59"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7" name="Oval 280"/>
            <p:cNvSpPr>
              <a:spLocks noChangeArrowheads="1"/>
            </p:cNvSpPr>
            <p:nvPr/>
          </p:nvSpPr>
          <p:spPr bwMode="auto">
            <a:xfrm>
              <a:off x="1558" y="3796"/>
              <a:ext cx="22"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8" name="Oval 281"/>
            <p:cNvSpPr>
              <a:spLocks noChangeArrowheads="1"/>
            </p:cNvSpPr>
            <p:nvPr/>
          </p:nvSpPr>
          <p:spPr bwMode="auto">
            <a:xfrm>
              <a:off x="1851" y="3777"/>
              <a:ext cx="60" cy="59"/>
            </a:xfrm>
            <a:prstGeom prst="ellipse">
              <a:avLst/>
            </a:prstGeom>
            <a:solidFill>
              <a:srgbClr val="0F30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99" name="Oval 282"/>
            <p:cNvSpPr>
              <a:spLocks noChangeArrowheads="1"/>
            </p:cNvSpPr>
            <p:nvPr/>
          </p:nvSpPr>
          <p:spPr bwMode="auto">
            <a:xfrm>
              <a:off x="1868" y="3796"/>
              <a:ext cx="24" cy="2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0" name="Freeform 283"/>
            <p:cNvSpPr>
              <a:spLocks noEditPoints="1"/>
            </p:cNvSpPr>
            <p:nvPr/>
          </p:nvSpPr>
          <p:spPr bwMode="auto">
            <a:xfrm>
              <a:off x="1717" y="3767"/>
              <a:ext cx="201" cy="78"/>
            </a:xfrm>
            <a:custGeom>
              <a:avLst/>
              <a:gdLst>
                <a:gd name="T0" fmla="*/ 69 w 85"/>
                <a:gd name="T1" fmla="*/ 4 h 33"/>
                <a:gd name="T2" fmla="*/ 82 w 85"/>
                <a:gd name="T3" fmla="*/ 16 h 33"/>
                <a:gd name="T4" fmla="*/ 69 w 85"/>
                <a:gd name="T5" fmla="*/ 29 h 33"/>
                <a:gd name="T6" fmla="*/ 67 w 85"/>
                <a:gd name="T7" fmla="*/ 29 h 33"/>
                <a:gd name="T8" fmla="*/ 13 w 85"/>
                <a:gd name="T9" fmla="*/ 25 h 33"/>
                <a:gd name="T10" fmla="*/ 3 w 85"/>
                <a:gd name="T11" fmla="*/ 15 h 33"/>
                <a:gd name="T12" fmla="*/ 13 w 85"/>
                <a:gd name="T13" fmla="*/ 6 h 33"/>
                <a:gd name="T14" fmla="*/ 69 w 85"/>
                <a:gd name="T15" fmla="*/ 4 h 33"/>
                <a:gd name="T16" fmla="*/ 69 w 85"/>
                <a:gd name="T17" fmla="*/ 0 h 33"/>
                <a:gd name="T18" fmla="*/ 69 w 85"/>
                <a:gd name="T19" fmla="*/ 0 h 33"/>
                <a:gd name="T20" fmla="*/ 69 w 85"/>
                <a:gd name="T21" fmla="*/ 0 h 33"/>
                <a:gd name="T22" fmla="*/ 13 w 85"/>
                <a:gd name="T23" fmla="*/ 3 h 33"/>
                <a:gd name="T24" fmla="*/ 0 w 85"/>
                <a:gd name="T25" fmla="*/ 15 h 33"/>
                <a:gd name="T26" fmla="*/ 13 w 85"/>
                <a:gd name="T27" fmla="*/ 28 h 33"/>
                <a:gd name="T28" fmla="*/ 67 w 85"/>
                <a:gd name="T29" fmla="*/ 32 h 33"/>
                <a:gd name="T30" fmla="*/ 69 w 85"/>
                <a:gd name="T31" fmla="*/ 33 h 33"/>
                <a:gd name="T32" fmla="*/ 85 w 85"/>
                <a:gd name="T33" fmla="*/ 16 h 33"/>
                <a:gd name="T34" fmla="*/ 69 w 85"/>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33">
                  <a:moveTo>
                    <a:pt x="69" y="4"/>
                  </a:moveTo>
                  <a:cubicBezTo>
                    <a:pt x="76" y="4"/>
                    <a:pt x="82" y="9"/>
                    <a:pt x="82" y="16"/>
                  </a:cubicBezTo>
                  <a:cubicBezTo>
                    <a:pt x="82" y="23"/>
                    <a:pt x="76" y="29"/>
                    <a:pt x="69" y="29"/>
                  </a:cubicBezTo>
                  <a:cubicBezTo>
                    <a:pt x="69" y="29"/>
                    <a:pt x="68" y="29"/>
                    <a:pt x="67" y="29"/>
                  </a:cubicBezTo>
                  <a:cubicBezTo>
                    <a:pt x="13" y="25"/>
                    <a:pt x="13" y="25"/>
                    <a:pt x="13" y="25"/>
                  </a:cubicBezTo>
                  <a:cubicBezTo>
                    <a:pt x="8" y="25"/>
                    <a:pt x="3" y="20"/>
                    <a:pt x="3" y="15"/>
                  </a:cubicBezTo>
                  <a:cubicBezTo>
                    <a:pt x="3" y="10"/>
                    <a:pt x="8" y="6"/>
                    <a:pt x="13" y="6"/>
                  </a:cubicBezTo>
                  <a:cubicBezTo>
                    <a:pt x="69" y="4"/>
                    <a:pt x="69" y="4"/>
                    <a:pt x="69" y="4"/>
                  </a:cubicBezTo>
                  <a:moveTo>
                    <a:pt x="69" y="0"/>
                  </a:moveTo>
                  <a:cubicBezTo>
                    <a:pt x="69" y="0"/>
                    <a:pt x="69" y="0"/>
                    <a:pt x="69" y="0"/>
                  </a:cubicBezTo>
                  <a:cubicBezTo>
                    <a:pt x="69" y="0"/>
                    <a:pt x="69" y="0"/>
                    <a:pt x="69" y="0"/>
                  </a:cubicBezTo>
                  <a:cubicBezTo>
                    <a:pt x="13" y="3"/>
                    <a:pt x="13" y="3"/>
                    <a:pt x="13" y="3"/>
                  </a:cubicBezTo>
                  <a:cubicBezTo>
                    <a:pt x="6" y="3"/>
                    <a:pt x="0" y="8"/>
                    <a:pt x="0" y="15"/>
                  </a:cubicBezTo>
                  <a:cubicBezTo>
                    <a:pt x="0" y="22"/>
                    <a:pt x="6" y="28"/>
                    <a:pt x="13" y="28"/>
                  </a:cubicBezTo>
                  <a:cubicBezTo>
                    <a:pt x="67" y="32"/>
                    <a:pt x="67" y="32"/>
                    <a:pt x="67" y="32"/>
                  </a:cubicBezTo>
                  <a:cubicBezTo>
                    <a:pt x="68" y="32"/>
                    <a:pt x="69" y="33"/>
                    <a:pt x="69" y="33"/>
                  </a:cubicBezTo>
                  <a:cubicBezTo>
                    <a:pt x="78" y="33"/>
                    <a:pt x="85" y="25"/>
                    <a:pt x="85" y="16"/>
                  </a:cubicBezTo>
                  <a:cubicBezTo>
                    <a:pt x="85" y="8"/>
                    <a:pt x="78" y="0"/>
                    <a:pt x="69" y="0"/>
                  </a:cubicBezTo>
                  <a:close/>
                </a:path>
              </a:pathLst>
            </a:custGeom>
            <a:solidFill>
              <a:srgbClr val="F68E2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359410" y="951230"/>
            <a:ext cx="11394440" cy="159956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She</a:t>
            </a:r>
            <a:r>
              <a:rPr lang="zh-CN" altLang="en-US" sz="2000" b="1">
                <a:solidFill>
                  <a:srgbClr val="0070C0"/>
                </a:solidFill>
                <a:latin typeface="Times New Roman" panose="02020603050405020304" pitchFamily="18" charset="0"/>
                <a:cs typeface="Times New Roman" panose="02020603050405020304" pitchFamily="18" charset="0"/>
              </a:rPr>
              <a:t> sighed</a:t>
            </a:r>
            <a:r>
              <a:rPr lang="zh-CN" altLang="en-US" sz="2000" b="1">
                <a:latin typeface="Times New Roman" panose="02020603050405020304" pitchFamily="18" charset="0"/>
                <a:cs typeface="Times New Roman" panose="02020603050405020304" pitchFamily="18" charset="0"/>
              </a:rPr>
              <a:t> and </a:t>
            </a:r>
            <a:r>
              <a:rPr lang="zh-CN" altLang="en-US" sz="2000" b="1">
                <a:solidFill>
                  <a:srgbClr val="0070C0"/>
                </a:solidFill>
                <a:latin typeface="Times New Roman" panose="02020603050405020304" pitchFamily="18" charset="0"/>
                <a:cs typeface="Times New Roman" panose="02020603050405020304" pitchFamily="18" charset="0"/>
              </a:rPr>
              <a:t>threw her hands in the air in frustration</a:t>
            </a:r>
            <a:r>
              <a:rPr lang="zh-CN" altLang="en-US" sz="2000" b="1">
                <a:latin typeface="Times New Roman" panose="02020603050405020304" pitchFamily="18" charset="0"/>
                <a:cs typeface="Times New Roman" panose="02020603050405020304" pitchFamily="18" charset="0"/>
              </a:rPr>
              <a:t> before marching back to the staircase, followed by Bruno, </a:t>
            </a:r>
            <a:r>
              <a:rPr lang="zh-CN" altLang="en-US" sz="2000" b="1">
                <a:solidFill>
                  <a:srgbClr val="00B0F0"/>
                </a:solidFill>
                <a:latin typeface="Times New Roman" panose="02020603050405020304" pitchFamily="18" charset="0"/>
                <a:cs typeface="Times New Roman" panose="02020603050405020304" pitchFamily="18" charset="0"/>
              </a:rPr>
              <a:t>who wasn't going to</a:t>
            </a:r>
            <a:r>
              <a:rPr lang="zh-CN" altLang="en-US" sz="2000" b="1" u="sng">
                <a:solidFill>
                  <a:srgbClr val="00B0F0"/>
                </a:solidFill>
                <a:latin typeface="Times New Roman" panose="02020603050405020304" pitchFamily="18" charset="0"/>
                <a:cs typeface="Times New Roman" panose="02020603050405020304" pitchFamily="18" charset="0"/>
              </a:rPr>
              <a:t> let the matter drop</a:t>
            </a:r>
            <a:r>
              <a:rPr lang="zh-CN" altLang="en-US" sz="2000" b="1">
                <a:solidFill>
                  <a:srgbClr val="00B0F0"/>
                </a:solidFill>
                <a:latin typeface="Times New Roman" panose="02020603050405020304" pitchFamily="18" charset="0"/>
                <a:cs typeface="Times New Roman" panose="02020603050405020304" pitchFamily="18" charset="0"/>
              </a:rPr>
              <a:t> without an explanation.</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p>
          <a:p>
            <a:pPr marL="342900" indent="-342900">
              <a:buFont typeface="Arial" panose="020B0604020202020204" pitchFamily="34" charset="0"/>
              <a:buChar char="•"/>
            </a:pPr>
            <a:r>
              <a:rPr lang="zh-CN" altLang="en-US" b="1" i="1">
                <a:solidFill>
                  <a:schemeClr val="tx1"/>
                </a:solidFill>
                <a:latin typeface="Times New Roman" panose="02020603050405020304" pitchFamily="18" charset="0"/>
                <a:cs typeface="Times New Roman" panose="02020603050405020304" pitchFamily="18" charset="0"/>
                <a:sym typeface="+mn-ea"/>
              </a:rPr>
              <a:t>let the matter drop   不再提这件事；</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罢休</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母亲</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叹了一口气</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无奈地摊开双手</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动作描写</a:t>
            </a:r>
            <a:r>
              <a:rPr lang="en-US" altLang="zh-CN"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，又走回楼梯口。布鲁诺跟在后面，</a:t>
            </a:r>
            <a:r>
              <a:rPr lang="zh-CN" altLang="en-US" sz="2000" b="1">
                <a:solidFill>
                  <a:srgbClr val="00B0F0"/>
                </a:solidFill>
                <a:latin typeface="Times New Roman" panose="02020603050405020304" pitchFamily="18" charset="0"/>
                <a:ea typeface="宋体" panose="02010600030101010101" pitchFamily="2" charset="-122"/>
                <a:cs typeface="Times New Roman" panose="02020603050405020304" pitchFamily="18" charset="0"/>
              </a:rPr>
              <a:t>他不弄清楚这件事情是不会善罢甘休的</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（心理描写）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129445" y="205660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374015" y="2644775"/>
            <a:ext cx="11364595" cy="1630045"/>
          </a:xfrm>
          <a:prstGeom prst="rect">
            <a:avLst/>
          </a:prstGeom>
          <a:noFill/>
          <a:ln>
            <a:solidFill>
              <a:schemeClr val="accent1"/>
            </a:solidFill>
          </a:ln>
        </p:spPr>
        <p:txBody>
          <a:bodyPr wrap="square" rtlCol="0" anchor="t">
            <a:spAutoFit/>
          </a:bodyPr>
          <a:lstStyle/>
          <a:p>
            <a:pPr marL="342900" indent="-342900" algn="l">
              <a:buFont typeface="Wingdings" panose="05000000000000000000" charset="0"/>
              <a:buChar char="Ø"/>
            </a:pP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Bruno thought about this and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frowned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wasn't particularly bothered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if Gretel was being sent away because she was a </a:t>
            </a:r>
            <a:r>
              <a:rPr lang="zh-CN" altLang="en-US" sz="2000" b="1" u="sng">
                <a:latin typeface="Times New Roman" panose="02020603050405020304" pitchFamily="18" charset="0"/>
                <a:ea typeface="宋体" panose="02010600030101010101" pitchFamily="2" charset="-122"/>
                <a:cs typeface="Times New Roman" panose="02020603050405020304" pitchFamily="18" charset="0"/>
                <a:sym typeface="+mn-ea"/>
              </a:rPr>
              <a:t>Hopeless Case</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and caused nothing but trouble for him.</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p>
          <a:p>
            <a:pPr marL="342900" indent="-342900" algn="l">
              <a:buFont typeface="Arial" panose="020B0604020202020204" pitchFamily="34" charset="0"/>
              <a:buChar char="•"/>
            </a:pPr>
            <a:r>
              <a:rPr lang="zh-CN" altLang="en-US" sz="20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1800" b="1" i="1">
                <a:latin typeface="Times New Roman" panose="02020603050405020304" pitchFamily="18" charset="0"/>
                <a:cs typeface="Times New Roman" panose="02020603050405020304" pitchFamily="18" charset="0"/>
                <a:sym typeface="+mn-ea"/>
              </a:rPr>
              <a:t>Hopeless Case</a:t>
            </a:r>
            <a:r>
              <a:rPr lang="zh-CN" altLang="en-US" b="1" i="1">
                <a:solidFill>
                  <a:schemeClr val="tx1"/>
                </a:solidFill>
                <a:latin typeface="Times New Roman" panose="02020603050405020304" pitchFamily="18" charset="0"/>
                <a:cs typeface="Times New Roman" panose="02020603050405020304" pitchFamily="18" charset="0"/>
              </a:rPr>
              <a:t>    绝症；死棋 </a:t>
            </a:r>
            <a:endParaRPr lang="zh-CN" altLang="en-US" b="1" i="1">
              <a:latin typeface="Times New Roman" panose="02020603050405020304" pitchFamily="18" charset="0"/>
              <a:cs typeface="Times New Roman" panose="02020603050405020304" pitchFamily="18" charset="0"/>
            </a:endParaRPr>
          </a:p>
          <a:p>
            <a:pPr indent="0" algn="l">
              <a:buFont typeface="Wingdings" panose="05000000000000000000" charset="0"/>
              <a:buNone/>
            </a:pPr>
            <a:r>
              <a:rPr lang="zh-CN" altLang="en-US"/>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布鲁诺想了一会儿，皱起了眉头。如果格蕾特尔被送走，那么他是不会介意的，因为她是个“无可救药”的孩子。</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（心理描写，刻画布鲁诺的幼稚和童真）</a:t>
            </a:r>
          </a:p>
        </p:txBody>
      </p:sp>
      <p:sp>
        <p:nvSpPr>
          <p:cNvPr id="2" name="Freeform 25"/>
          <p:cNvSpPr>
            <a:spLocks noEditPoints="1"/>
          </p:cNvSpPr>
          <p:nvPr/>
        </p:nvSpPr>
        <p:spPr bwMode="auto">
          <a:xfrm rot="6695397">
            <a:off x="206280" y="3571083"/>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文本框 14"/>
          <p:cNvSpPr txBox="1"/>
          <p:nvPr/>
        </p:nvSpPr>
        <p:spPr>
          <a:xfrm>
            <a:off x="535940" y="4428490"/>
            <a:ext cx="11217910" cy="132207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Bruno's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eyes opened wide</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and his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mouth made the shape of an O</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He f</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elt his arms stretching out at his sides</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like they did whenever something surprised him.</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布鲁诺睁大了眼睛，嘴巴张成了一个“O”。他感觉到他的手臂从身体两侧张开了。每当他感到惊讶的时候就会这么做。</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惊讶）   </a:t>
            </a:r>
          </a:p>
        </p:txBody>
      </p:sp>
      <p:sp>
        <p:nvSpPr>
          <p:cNvPr id="16" name="Freeform 25"/>
          <p:cNvSpPr>
            <a:spLocks noEditPoints="1"/>
          </p:cNvSpPr>
          <p:nvPr/>
        </p:nvSpPr>
        <p:spPr bwMode="auto">
          <a:xfrm rot="6695397">
            <a:off x="170180" y="513651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wipe(left)">
                                      <p:cBhvr>
                                        <p:cTn id="13" dur="150"/>
                                        <p:tgtEl>
                                          <p:spTgt spid="3">
                                            <p:bg/>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150"/>
                                        <p:tgtEl>
                                          <p:spTgt spid="3">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6">
                                            <p:bg/>
                                          </p:spTgt>
                                        </p:tgtEl>
                                        <p:attrNameLst>
                                          <p:attrName>style.visibility</p:attrName>
                                        </p:attrNameLst>
                                      </p:cBhvr>
                                      <p:to>
                                        <p:strVal val="visible"/>
                                      </p:to>
                                    </p:set>
                                    <p:animEffect transition="in" filter="wipe(left)">
                                      <p:cBhvr>
                                        <p:cTn id="20" dur="150"/>
                                        <p:tgtEl>
                                          <p:spTgt spid="6">
                                            <p:bg/>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left)">
                                      <p:cBhvr>
                                        <p:cTn id="23" dur="150"/>
                                        <p:tgtEl>
                                          <p:spTgt spid="6">
                                            <p:txEl>
                                              <p:pRg st="0" end="0"/>
                                            </p:txEl>
                                          </p:spTgt>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2">
                                            <p:bg/>
                                          </p:spTgt>
                                        </p:tgtEl>
                                        <p:attrNameLst>
                                          <p:attrName>style.visibility</p:attrName>
                                        </p:attrNameLst>
                                      </p:cBhvr>
                                      <p:to>
                                        <p:strVal val="visible"/>
                                      </p:to>
                                    </p:set>
                                    <p:animEffect transition="in" filter="wipe(left)">
                                      <p:cBhvr>
                                        <p:cTn id="27" dur="150"/>
                                        <p:tgtEl>
                                          <p:spTgt spid="12">
                                            <p:bg/>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wipe(left)">
                                      <p:cBhvr>
                                        <p:cTn id="30" dur="150"/>
                                        <p:tgtEl>
                                          <p:spTgt spid="12">
                                            <p:txEl>
                                              <p:pRg st="0" end="0"/>
                                            </p:txEl>
                                          </p:spTgt>
                                        </p:tgtEl>
                                      </p:cBhvr>
                                    </p:animEffect>
                                  </p:childTnLst>
                                </p:cTn>
                              </p:par>
                            </p:childTnLst>
                          </p:cTn>
                        </p:par>
                        <p:par>
                          <p:cTn id="31" fill="hold">
                            <p:stCondLst>
                              <p:cond delay="2500"/>
                            </p:stCondLst>
                            <p:childTnLst>
                              <p:par>
                                <p:cTn id="32" presetID="22" presetClass="entr" presetSubtype="8" fill="hold" nodeType="afterEffect">
                                  <p:stCondLst>
                                    <p:cond delay="0"/>
                                  </p:stCondLst>
                                  <p:childTnLst>
                                    <p:set>
                                      <p:cBhvr>
                                        <p:cTn id="33" dur="1" fill="hold">
                                          <p:stCondLst>
                                            <p:cond delay="0"/>
                                          </p:stCondLst>
                                        </p:cTn>
                                        <p:tgtEl>
                                          <p:spTgt spid="13">
                                            <p:bg/>
                                          </p:spTgt>
                                        </p:tgtEl>
                                        <p:attrNameLst>
                                          <p:attrName>style.visibility</p:attrName>
                                        </p:attrNameLst>
                                      </p:cBhvr>
                                      <p:to>
                                        <p:strVal val="visible"/>
                                      </p:to>
                                    </p:set>
                                    <p:animEffect transition="in" filter="wipe(left)">
                                      <p:cBhvr>
                                        <p:cTn id="34" dur="150"/>
                                        <p:tgtEl>
                                          <p:spTgt spid="13">
                                            <p:bg/>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150"/>
                                        <p:tgtEl>
                                          <p:spTgt spid="13">
                                            <p:txEl>
                                              <p:pRg st="0" end="0"/>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14">
                                            <p:bg/>
                                          </p:spTgt>
                                        </p:tgtEl>
                                        <p:attrNameLst>
                                          <p:attrName>style.visibility</p:attrName>
                                        </p:attrNameLst>
                                      </p:cBhvr>
                                      <p:to>
                                        <p:strVal val="visible"/>
                                      </p:to>
                                    </p:set>
                                    <p:animEffect transition="in" filter="wipe(left)">
                                      <p:cBhvr>
                                        <p:cTn id="41" dur="150"/>
                                        <p:tgtEl>
                                          <p:spTgt spid="14">
                                            <p:bg/>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15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7">
                                            <p:txEl>
                                              <p:pRg st="0" end="0"/>
                                            </p:txEl>
                                          </p:spTgt>
                                        </p:tgtEl>
                                        <p:attrNameLst>
                                          <p:attrName>style.visibility</p:attrName>
                                        </p:attrNameLst>
                                      </p:cBhvr>
                                      <p:to>
                                        <p:strVal val="visible"/>
                                      </p:to>
                                    </p:set>
                                    <p:animEffect transition="in" filter="box(in)">
                                      <p:cBhvr>
                                        <p:cTn id="49" dur="2000"/>
                                        <p:tgtEl>
                                          <p:spTgt spid="17">
                                            <p:txEl>
                                              <p:pRg st="0" end="0"/>
                                            </p:txEl>
                                          </p:spTgt>
                                        </p:tgtEl>
                                      </p:cBhvr>
                                    </p:animEffect>
                                  </p:childTnLst>
                                </p:cTn>
                              </p:par>
                              <p:par>
                                <p:cTn id="50" presetID="4" presetClass="entr" presetSubtype="16" fill="hold" nodeType="withEffect">
                                  <p:stCondLst>
                                    <p:cond delay="0"/>
                                  </p:stCondLst>
                                  <p:childTnLst>
                                    <p:set>
                                      <p:cBhvr>
                                        <p:cTn id="51" dur="1" fill="hold">
                                          <p:stCondLst>
                                            <p:cond delay="0"/>
                                          </p:stCondLst>
                                        </p:cTn>
                                        <p:tgtEl>
                                          <p:spTgt spid="17">
                                            <p:txEl>
                                              <p:pRg st="1" end="1"/>
                                            </p:txEl>
                                          </p:spTgt>
                                        </p:tgtEl>
                                        <p:attrNameLst>
                                          <p:attrName>style.visibility</p:attrName>
                                        </p:attrNameLst>
                                      </p:cBhvr>
                                      <p:to>
                                        <p:strVal val="visible"/>
                                      </p:to>
                                    </p:set>
                                    <p:animEffect transition="in" filter="box(in)">
                                      <p:cBhvr>
                                        <p:cTn id="52" dur="2000"/>
                                        <p:tgtEl>
                                          <p:spTgt spid="1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9">
                                            <p:txEl>
                                              <p:pRg st="0" end="0"/>
                                            </p:txEl>
                                          </p:spTgt>
                                        </p:tgtEl>
                                        <p:attrNameLst>
                                          <p:attrName>style.visibility</p:attrName>
                                        </p:attrNameLst>
                                      </p:cBhvr>
                                      <p:to>
                                        <p:strVal val="visible"/>
                                      </p:to>
                                    </p:set>
                                    <p:animEffect transition="in" filter="box(in)">
                                      <p:cBhvr>
                                        <p:cTn id="57" dur="2000"/>
                                        <p:tgtEl>
                                          <p:spTgt spid="19">
                                            <p:txEl>
                                              <p:pRg st="0" end="0"/>
                                            </p:txEl>
                                          </p:spTgt>
                                        </p:tgtEl>
                                      </p:cBhvr>
                                    </p:animEffect>
                                  </p:childTnLst>
                                </p:cTn>
                              </p:par>
                              <p:par>
                                <p:cTn id="58" presetID="4" presetClass="entr" presetSubtype="16" fill="hold" nodeType="withEffect">
                                  <p:stCondLst>
                                    <p:cond delay="0"/>
                                  </p:stCondLst>
                                  <p:childTnLst>
                                    <p:set>
                                      <p:cBhvr>
                                        <p:cTn id="59" dur="1" fill="hold">
                                          <p:stCondLst>
                                            <p:cond delay="0"/>
                                          </p:stCondLst>
                                        </p:cTn>
                                        <p:tgtEl>
                                          <p:spTgt spid="19">
                                            <p:txEl>
                                              <p:pRg st="1" end="1"/>
                                            </p:txEl>
                                          </p:spTgt>
                                        </p:tgtEl>
                                        <p:attrNameLst>
                                          <p:attrName>style.visibility</p:attrName>
                                        </p:attrNameLst>
                                      </p:cBhvr>
                                      <p:to>
                                        <p:strVal val="visible"/>
                                      </p:to>
                                    </p:set>
                                    <p:animEffect transition="in" filter="box(in)">
                                      <p:cBhvr>
                                        <p:cTn id="60" dur="2000"/>
                                        <p:tgtEl>
                                          <p:spTgt spid="19">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 presetClass="entr" presetSubtype="16" fill="hold" nodeType="clickEffect">
                                  <p:stCondLst>
                                    <p:cond delay="0"/>
                                  </p:stCondLst>
                                  <p:childTnLst>
                                    <p:set>
                                      <p:cBhvr>
                                        <p:cTn id="64" dur="1" fill="hold">
                                          <p:stCondLst>
                                            <p:cond delay="0"/>
                                          </p:stCondLst>
                                        </p:cTn>
                                        <p:tgtEl>
                                          <p:spTgt spid="15">
                                            <p:txEl>
                                              <p:pRg st="0" end="0"/>
                                            </p:txEl>
                                          </p:spTgt>
                                        </p:tgtEl>
                                        <p:attrNameLst>
                                          <p:attrName>style.visibility</p:attrName>
                                        </p:attrNameLst>
                                      </p:cBhvr>
                                      <p:to>
                                        <p:strVal val="visible"/>
                                      </p:to>
                                    </p:set>
                                    <p:animEffect transition="in" filter="box(in)">
                                      <p:cBhvr>
                                        <p:cTn id="65"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359410" y="951230"/>
            <a:ext cx="11394440" cy="159956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a:t>
            </a:r>
            <a:r>
              <a:rPr lang="en-US" altLang="zh-CN" sz="2000" b="1">
                <a:solidFill>
                  <a:schemeClr val="accent1"/>
                </a:solidFill>
                <a:latin typeface="Times New Roman" panose="02020603050405020304" pitchFamily="18" charset="0"/>
                <a:cs typeface="Times New Roman" panose="02020603050405020304" pitchFamily="18" charset="0"/>
              </a:rPr>
              <a:t>“</a:t>
            </a:r>
            <a:r>
              <a:rPr lang="zh-CN" altLang="en-US" sz="2000" b="1">
                <a:solidFill>
                  <a:schemeClr val="accent1"/>
                </a:solidFill>
                <a:latin typeface="Times New Roman" panose="02020603050405020304" pitchFamily="18" charset="0"/>
                <a:cs typeface="Times New Roman" panose="02020603050405020304" pitchFamily="18" charset="0"/>
              </a:rPr>
              <a:t>Oh, you'll make other friends,</a:t>
            </a:r>
            <a:r>
              <a:rPr lang="en-US" altLang="zh-CN" sz="2000" b="1">
                <a:solidFill>
                  <a:schemeClr val="accent1"/>
                </a:solidFill>
                <a:latin typeface="Times New Roman" panose="02020603050405020304" pitchFamily="18" charset="0"/>
                <a:cs typeface="Times New Roman" panose="02020603050405020304" pitchFamily="18" charset="0"/>
              </a:rPr>
              <a:t>”</a:t>
            </a:r>
            <a:r>
              <a:rPr lang="zh-CN" altLang="en-US" sz="2000" b="1">
                <a:solidFill>
                  <a:schemeClr val="accent1"/>
                </a:solidFill>
                <a:latin typeface="Times New Roman" panose="02020603050405020304" pitchFamily="18" charset="0"/>
                <a:cs typeface="Times New Roman" panose="02020603050405020304" pitchFamily="18" charset="0"/>
              </a:rPr>
              <a:t>said Mother</a:t>
            </a:r>
            <a:r>
              <a:rPr lang="zh-CN" altLang="en-US" sz="2000" b="1">
                <a:latin typeface="Times New Roman" panose="02020603050405020304" pitchFamily="18" charset="0"/>
                <a:cs typeface="Times New Roman" panose="02020603050405020304" pitchFamily="18" charset="0"/>
              </a:rPr>
              <a:t>, </a:t>
            </a:r>
            <a:r>
              <a:rPr lang="zh-CN" altLang="en-US" sz="2000" b="1">
                <a:solidFill>
                  <a:schemeClr val="accent1"/>
                </a:solidFill>
                <a:latin typeface="Times New Roman" panose="02020603050405020304" pitchFamily="18" charset="0"/>
                <a:cs typeface="Times New Roman" panose="02020603050405020304" pitchFamily="18" charset="0"/>
              </a:rPr>
              <a:t>waving her hand in the air dismissively</a:t>
            </a:r>
            <a:r>
              <a:rPr lang="zh-CN" altLang="en-US" sz="2000" b="1">
                <a:latin typeface="Times New Roman" panose="02020603050405020304" pitchFamily="18" charset="0"/>
                <a:cs typeface="Times New Roman" panose="02020603050405020304" pitchFamily="18" charset="0"/>
              </a:rPr>
              <a:t>, as if the making of a boy's three best friends for life was an easy thing.</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p>
          <a:p>
            <a:pPr marL="342900" indent="-342900">
              <a:buFont typeface="Arial" panose="020B0604020202020204" pitchFamily="34" charset="0"/>
              <a:buChar char="•"/>
            </a:pPr>
            <a:r>
              <a:rPr lang="zh-CN" altLang="en-US" b="1" i="1">
                <a:solidFill>
                  <a:schemeClr val="tx1"/>
                </a:solidFill>
                <a:latin typeface="Times New Roman" panose="02020603050405020304" pitchFamily="18" charset="0"/>
                <a:cs typeface="Times New Roman" panose="02020603050405020304" pitchFamily="18" charset="0"/>
                <a:sym typeface="+mn-ea"/>
              </a:rPr>
              <a:t>dismissively   </a:t>
            </a:r>
            <a:r>
              <a:rPr lang="zh-CN" altLang="en-US" b="1" i="1">
                <a:solidFill>
                  <a:schemeClr val="tx1"/>
                </a:solidFill>
                <a:latin typeface="Times New Roman" panose="02020603050405020304" pitchFamily="18" charset="0"/>
                <a:cs typeface="Times New Roman" panose="02020603050405020304" pitchFamily="18" charset="0"/>
              </a:rPr>
              <a:t>adv. 轻蔑地；不屑一顾地</a:t>
            </a:r>
          </a:p>
          <a:p>
            <a:pPr indent="0">
              <a:buFont typeface="Arial" panose="020B0604020202020204" pitchFamily="34"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 </a:t>
            </a:r>
            <a:r>
              <a:rPr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“哦，你还会交上新朋友的，”母亲说道，手在空中随便挥舞了一下</a:t>
            </a:r>
            <a:r>
              <a:rPr sz="2000" b="1">
                <a:latin typeface="Times New Roman" panose="02020603050405020304" pitchFamily="18" charset="0"/>
                <a:ea typeface="宋体" panose="02010600030101010101" pitchFamily="2" charset="-122"/>
                <a:cs typeface="Times New Roman" panose="02020603050405020304" pitchFamily="18" charset="0"/>
              </a:rPr>
              <a:t>，就好像一个小男孩交三个好朋友是一件很容易的事情。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（语言和神态描写）</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129445" y="191182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399415" y="2637790"/>
            <a:ext cx="11364595" cy="3476625"/>
          </a:xfrm>
          <a:prstGeom prst="rect">
            <a:avLst/>
          </a:prstGeom>
          <a:solidFill>
            <a:schemeClr val="bg1"/>
          </a:solidFill>
          <a:ln>
            <a:solidFill>
              <a:schemeClr val="accent1"/>
            </a:solidFill>
          </a:ln>
        </p:spPr>
        <p:txBody>
          <a:bodyPr wrap="square" rtlCol="0" anchor="t">
            <a:spAutoFit/>
          </a:bodyPr>
          <a:lstStyle/>
          <a:p>
            <a:pPr marL="342900" indent="-342900" algn="l">
              <a:buFont typeface="Wingdings" panose="05000000000000000000" charset="0"/>
              <a:buChar char="Ø"/>
            </a:pP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He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made his way up the stairs slowly</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holding onto the banister with one hand, and </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wondered</a:t>
            </a:r>
          </a:p>
          <a:p>
            <a:pPr indent="0" algn="l">
              <a:buFont typeface="Wingdings" panose="05000000000000000000" charset="0"/>
              <a:buNone/>
            </a:pP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whether the new house in the new place where the new job was would have as fine a banister to slide </a:t>
            </a:r>
          </a:p>
          <a:p>
            <a:pPr indent="0" algn="l">
              <a:buFont typeface="Wingdings" panose="05000000000000000000" charset="0"/>
              <a:buNone/>
            </a:pP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down as this one did</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And Bruno liked nothing better than to get on board the banister at the top  </a:t>
            </a:r>
          </a:p>
          <a:p>
            <a:pPr indent="0" algn="l">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floor and slide his way through the house, </a:t>
            </a:r>
            <a:r>
              <a:rPr lang="zh-CN" altLang="en-US"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making whooshing sounds as he went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Down to the    </a:t>
            </a:r>
          </a:p>
          <a:p>
            <a:pPr indent="0" algn="l">
              <a:buFont typeface="Wingdings" panose="05000000000000000000" charset="0"/>
              <a:buNone/>
            </a:pP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    ground floor, where you fell off the end of the banister and had to land flat on your two feet or it  </a:t>
            </a:r>
          </a:p>
          <a:p>
            <a:pPr indent="0" algn="l">
              <a:buFont typeface="Wingdings" panose="05000000000000000000" charset="0"/>
              <a:buNone/>
            </a:pP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    was five points against you and you had to start all over again.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p>
          <a:p>
            <a:pPr indent="0" algn="l">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他</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慢慢地走上楼梯</a:t>
            </a:r>
            <a:r>
              <a:rPr lang="en-US" altLang="zh-CN"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动作描写</a:t>
            </a:r>
            <a:r>
              <a:rPr lang="en-US" altLang="zh-CN"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，一手扶着楼梯扶手，</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心里想着父亲新工作的那个新地方的新家里是否也有这样好的扶手呢（心理描写）。</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...对于布鲁诺来说没有什么事情能够比</a:t>
            </a:r>
            <a:r>
              <a:rPr lang="en-US" altLang="zh-CN"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顺着扶手从头至尾“咻咻”地滑下来</a:t>
            </a:r>
            <a:r>
              <a:rPr lang="zh-CN" altLang="en-US"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onomatopoeia /,ɒnə(ʊ)mætə'piːə/ 拟声</a:t>
            </a:r>
            <a:r>
              <a:rPr lang="zh-CN" altLang="en-US" sz="20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更有意思了。 ...</a:t>
            </a:r>
            <a:r>
              <a:rPr lang="en-US" altLang="zh-CN"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滑到底层的时候，你从扶手上飞出去，要么两脚稳稳地站住，要么就会被扣掉五分。在这里，一轮滑梯游戏结束，需要重新再来过</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sym typeface="+mn-ea"/>
              </a:rPr>
              <a:t>（细节描写，表现布鲁诺的快乐的童年）</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Freeform 25"/>
          <p:cNvSpPr>
            <a:spLocks noEditPoints="1"/>
          </p:cNvSpPr>
          <p:nvPr/>
        </p:nvSpPr>
        <p:spPr bwMode="auto">
          <a:xfrm rot="6695397">
            <a:off x="168275" y="45605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150"/>
                                        <p:tgtEl>
                                          <p:spTgt spid="3">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150"/>
                                        <p:tgtEl>
                                          <p:spTgt spid="3">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left)">
                                      <p:cBhvr>
                                        <p:cTn id="14" dur="150"/>
                                        <p:tgtEl>
                                          <p:spTgt spid="6">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150"/>
                                        <p:tgtEl>
                                          <p:spTgt spid="6">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wipe(left)">
                                      <p:cBhvr>
                                        <p:cTn id="21" dur="150"/>
                                        <p:tgtEl>
                                          <p:spTgt spid="12">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150"/>
                                        <p:tgtEl>
                                          <p:spTgt spid="12">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3">
                                            <p:bg/>
                                          </p:spTgt>
                                        </p:tgtEl>
                                        <p:attrNameLst>
                                          <p:attrName>style.visibility</p:attrName>
                                        </p:attrNameLst>
                                      </p:cBhvr>
                                      <p:to>
                                        <p:strVal val="visible"/>
                                      </p:to>
                                    </p:set>
                                    <p:animEffect transition="in" filter="wipe(left)">
                                      <p:cBhvr>
                                        <p:cTn id="28" dur="150"/>
                                        <p:tgtEl>
                                          <p:spTgt spid="13">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150"/>
                                        <p:tgtEl>
                                          <p:spTgt spid="13">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wipe(left)">
                                      <p:cBhvr>
                                        <p:cTn id="35" dur="150"/>
                                        <p:tgtEl>
                                          <p:spTgt spid="14">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15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Effect transition="in" filter="blinds(horizontal)">
                                      <p:cBhvr>
                                        <p:cTn id="43" dur="500"/>
                                        <p:tgtEl>
                                          <p:spTgt spid="17">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7">
                                            <p:txEl>
                                              <p:pRg st="1" end="1"/>
                                            </p:txEl>
                                          </p:spTgt>
                                        </p:tgtEl>
                                        <p:attrNameLst>
                                          <p:attrName>style.visibility</p:attrName>
                                        </p:attrNameLst>
                                      </p:cBhvr>
                                      <p:to>
                                        <p:strVal val="visible"/>
                                      </p:to>
                                    </p:set>
                                    <p:animEffect transition="in" filter="blinds(horizontal)">
                                      <p:cBhvr>
                                        <p:cTn id="46" dur="500"/>
                                        <p:tgtEl>
                                          <p:spTgt spid="1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blinds(horizontal)">
                                      <p:cBhvr>
                                        <p:cTn id="51" dur="500"/>
                                        <p:tgtEl>
                                          <p:spTgt spid="19">
                                            <p:txEl>
                                              <p:pRg st="0" end="0"/>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9">
                                            <p:txEl>
                                              <p:pRg st="1" end="1"/>
                                            </p:txEl>
                                          </p:spTgt>
                                        </p:tgtEl>
                                        <p:attrNameLst>
                                          <p:attrName>style.visibility</p:attrName>
                                        </p:attrNameLst>
                                      </p:cBhvr>
                                      <p:to>
                                        <p:strVal val="visible"/>
                                      </p:to>
                                    </p:set>
                                    <p:animEffect transition="in" filter="blinds(horizontal)">
                                      <p:cBhvr>
                                        <p:cTn id="54" dur="500"/>
                                        <p:tgtEl>
                                          <p:spTgt spid="19">
                                            <p:txEl>
                                              <p:pRg st="1" end="1"/>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19">
                                            <p:txEl>
                                              <p:pRg st="2" end="2"/>
                                            </p:txEl>
                                          </p:spTgt>
                                        </p:tgtEl>
                                        <p:attrNameLst>
                                          <p:attrName>style.visibility</p:attrName>
                                        </p:attrNameLst>
                                      </p:cBhvr>
                                      <p:to>
                                        <p:strVal val="visible"/>
                                      </p:to>
                                    </p:set>
                                    <p:animEffect transition="in" filter="blinds(horizontal)">
                                      <p:cBhvr>
                                        <p:cTn id="57" dur="500"/>
                                        <p:tgtEl>
                                          <p:spTgt spid="19">
                                            <p:txEl>
                                              <p:pRg st="2" end="2"/>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19">
                                            <p:txEl>
                                              <p:pRg st="3" end="3"/>
                                            </p:txEl>
                                          </p:spTgt>
                                        </p:tgtEl>
                                        <p:attrNameLst>
                                          <p:attrName>style.visibility</p:attrName>
                                        </p:attrNameLst>
                                      </p:cBhvr>
                                      <p:to>
                                        <p:strVal val="visible"/>
                                      </p:to>
                                    </p:set>
                                    <p:animEffect transition="in" filter="blinds(horizontal)">
                                      <p:cBhvr>
                                        <p:cTn id="60" dur="500"/>
                                        <p:tgtEl>
                                          <p:spTgt spid="19">
                                            <p:txEl>
                                              <p:pRg st="3" end="3"/>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19">
                                            <p:txEl>
                                              <p:pRg st="4" end="4"/>
                                            </p:txEl>
                                          </p:spTgt>
                                        </p:tgtEl>
                                        <p:attrNameLst>
                                          <p:attrName>style.visibility</p:attrName>
                                        </p:attrNameLst>
                                      </p:cBhvr>
                                      <p:to>
                                        <p:strVal val="visible"/>
                                      </p:to>
                                    </p:set>
                                    <p:animEffect transition="in" filter="blinds(horizontal)">
                                      <p:cBhvr>
                                        <p:cTn id="63" dur="500"/>
                                        <p:tgtEl>
                                          <p:spTgt spid="19">
                                            <p:txEl>
                                              <p:pRg st="4" end="4"/>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19">
                                            <p:txEl>
                                              <p:pRg st="5" end="5"/>
                                            </p:txEl>
                                          </p:spTgt>
                                        </p:tgtEl>
                                        <p:attrNameLst>
                                          <p:attrName>style.visibility</p:attrName>
                                        </p:attrNameLst>
                                      </p:cBhvr>
                                      <p:to>
                                        <p:strVal val="visible"/>
                                      </p:to>
                                    </p:set>
                                    <p:animEffect transition="in" filter="blinds(horizontal)">
                                      <p:cBhvr>
                                        <p:cTn id="66"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3"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6"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12"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13"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4"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7" name="文本框 16"/>
          <p:cNvSpPr txBox="1"/>
          <p:nvPr/>
        </p:nvSpPr>
        <p:spPr>
          <a:xfrm>
            <a:off x="415290" y="3890645"/>
            <a:ext cx="7769225" cy="252285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sz="2000" b="1">
                <a:latin typeface="Times New Roman" panose="02020603050405020304" pitchFamily="18" charset="0"/>
                <a:cs typeface="Times New Roman" panose="02020603050405020304" pitchFamily="18" charset="0"/>
              </a:rPr>
              <a:t> </a:t>
            </a:r>
            <a:r>
              <a:rPr sz="2000" b="1">
                <a:latin typeface="Times New Roman" panose="02020603050405020304" pitchFamily="18" charset="0"/>
                <a:cs typeface="Times New Roman" panose="02020603050405020304" pitchFamily="18" charset="0"/>
              </a:rPr>
              <a:t>The new house, however, </a:t>
            </a:r>
            <a:r>
              <a:rPr sz="2000" b="1">
                <a:solidFill>
                  <a:srgbClr val="00B0F0"/>
                </a:solidFill>
                <a:latin typeface="Times New Roman" panose="02020603050405020304" pitchFamily="18" charset="0"/>
                <a:cs typeface="Times New Roman" panose="02020603050405020304" pitchFamily="18" charset="0"/>
              </a:rPr>
              <a:t>stood all on its own in an empty</a:t>
            </a:r>
            <a:r>
              <a:rPr sz="2000" b="1">
                <a:latin typeface="Times New Roman" panose="02020603050405020304" pitchFamily="18" charset="0"/>
                <a:cs typeface="Times New Roman" panose="02020603050405020304" pitchFamily="18" charset="0"/>
              </a:rPr>
              <a:t>, </a:t>
            </a:r>
            <a:r>
              <a:rPr sz="2000" b="1" u="sng">
                <a:solidFill>
                  <a:srgbClr val="00B0F0"/>
                </a:solidFill>
                <a:latin typeface="Times New Roman" panose="02020603050405020304" pitchFamily="18" charset="0"/>
                <a:cs typeface="Times New Roman" panose="02020603050405020304" pitchFamily="18" charset="0"/>
              </a:rPr>
              <a:t>desolate</a:t>
            </a:r>
            <a:r>
              <a:rPr sz="2000" b="1">
                <a:latin typeface="Times New Roman" panose="02020603050405020304" pitchFamily="18" charset="0"/>
                <a:cs typeface="Times New Roman" panose="02020603050405020304" pitchFamily="18" charset="0"/>
              </a:rPr>
              <a:t> place and there were </a:t>
            </a:r>
            <a:r>
              <a:rPr sz="2000" b="1">
                <a:solidFill>
                  <a:srgbClr val="7030A0"/>
                </a:solidFill>
                <a:latin typeface="Times New Roman" panose="02020603050405020304" pitchFamily="18" charset="0"/>
                <a:cs typeface="Times New Roman" panose="02020603050405020304" pitchFamily="18" charset="0"/>
              </a:rPr>
              <a:t>no other</a:t>
            </a:r>
            <a:r>
              <a:rPr sz="2000" b="1">
                <a:latin typeface="Times New Roman" panose="02020603050405020304" pitchFamily="18" charset="0"/>
                <a:cs typeface="Times New Roman" panose="02020603050405020304" pitchFamily="18" charset="0"/>
              </a:rPr>
              <a:t> houses anywhere to be seen, which meant there would be </a:t>
            </a:r>
            <a:r>
              <a:rPr sz="2000" b="1">
                <a:solidFill>
                  <a:srgbClr val="7030A0"/>
                </a:solidFill>
                <a:latin typeface="Times New Roman" panose="02020603050405020304" pitchFamily="18" charset="0"/>
                <a:cs typeface="Times New Roman" panose="02020603050405020304" pitchFamily="18" charset="0"/>
              </a:rPr>
              <a:t>no other</a:t>
            </a:r>
            <a:r>
              <a:rPr sz="2000" b="1">
                <a:latin typeface="Times New Roman" panose="02020603050405020304" pitchFamily="18" charset="0"/>
                <a:cs typeface="Times New Roman" panose="02020603050405020304" pitchFamily="18" charset="0"/>
              </a:rPr>
              <a:t> families around and </a:t>
            </a:r>
            <a:r>
              <a:rPr sz="2000" b="1">
                <a:solidFill>
                  <a:srgbClr val="7030A0"/>
                </a:solidFill>
                <a:latin typeface="Times New Roman" panose="02020603050405020304" pitchFamily="18" charset="0"/>
                <a:cs typeface="Times New Roman" panose="02020603050405020304" pitchFamily="18" charset="0"/>
              </a:rPr>
              <a:t>no other</a:t>
            </a:r>
            <a:r>
              <a:rPr sz="2000" b="1">
                <a:latin typeface="Times New Roman" panose="02020603050405020304" pitchFamily="18" charset="0"/>
                <a:cs typeface="Times New Roman" panose="02020603050405020304" pitchFamily="18" charset="0"/>
              </a:rPr>
              <a:t> boys to play with, </a:t>
            </a:r>
            <a:r>
              <a:rPr sz="2000" b="1">
                <a:solidFill>
                  <a:srgbClr val="7030A0"/>
                </a:solidFill>
                <a:latin typeface="Times New Roman" panose="02020603050405020304" pitchFamily="18" charset="0"/>
                <a:cs typeface="Times New Roman" panose="02020603050405020304" pitchFamily="18" charset="0"/>
              </a:rPr>
              <a:t>neither </a:t>
            </a:r>
            <a:r>
              <a:rPr sz="2000" b="1">
                <a:latin typeface="Times New Roman" panose="02020603050405020304" pitchFamily="18" charset="0"/>
                <a:cs typeface="Times New Roman" panose="02020603050405020304" pitchFamily="18" charset="0"/>
              </a:rPr>
              <a:t>friends </a:t>
            </a:r>
            <a:r>
              <a:rPr sz="2000" b="1">
                <a:solidFill>
                  <a:srgbClr val="7030A0"/>
                </a:solidFill>
                <a:latin typeface="Times New Roman" panose="02020603050405020304" pitchFamily="18" charset="0"/>
                <a:cs typeface="Times New Roman" panose="02020603050405020304" pitchFamily="18" charset="0"/>
              </a:rPr>
              <a:t>nor</a:t>
            </a:r>
            <a:r>
              <a:rPr sz="2000" b="1">
                <a:latin typeface="Times New Roman" panose="02020603050405020304" pitchFamily="18" charset="0"/>
                <a:cs typeface="Times New Roman" panose="02020603050405020304" pitchFamily="18" charset="0"/>
              </a:rPr>
              <a:t> trouble</a:t>
            </a:r>
            <a:r>
              <a:rPr lang="en-US" sz="2000" b="1">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zh-CN" altLang="en-US" b="1" i="1">
                <a:solidFill>
                  <a:schemeClr val="tx1"/>
                </a:solidFill>
                <a:latin typeface="Times New Roman" panose="02020603050405020304" pitchFamily="18" charset="0"/>
                <a:cs typeface="Times New Roman" panose="02020603050405020304" pitchFamily="18" charset="0"/>
              </a:rPr>
              <a:t>desolate/'des(ə)lət/ adj. 荒凉的；无人烟的</a:t>
            </a:r>
          </a:p>
          <a:p>
            <a:pPr indent="0">
              <a:buFont typeface="Arial" panose="020B0604020202020204" pitchFamily="34"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这个新家则是孤零零地坐落在一片光秃秃的荒地上</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（环境描写）</a:t>
            </a:r>
            <a:r>
              <a:rPr sz="2000" b="1">
                <a:latin typeface="Times New Roman" panose="02020603050405020304" pitchFamily="18" charset="0"/>
                <a:ea typeface="宋体" panose="02010600030101010101" pitchFamily="2" charset="-122"/>
                <a:cs typeface="Times New Roman" panose="02020603050405020304" pitchFamily="18" charset="0"/>
              </a:rPr>
              <a:t>，周围也</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看不到</a:t>
            </a:r>
            <a:r>
              <a:rPr sz="2000" b="1">
                <a:latin typeface="Times New Roman" panose="02020603050405020304" pitchFamily="18" charset="0"/>
                <a:ea typeface="宋体" panose="02010600030101010101" pitchFamily="2" charset="-122"/>
                <a:cs typeface="Times New Roman" panose="02020603050405020304" pitchFamily="18" charset="0"/>
              </a:rPr>
              <a:t>其他房子。这就意味着，这附近</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没有</a:t>
            </a:r>
            <a:r>
              <a:rPr sz="2000" b="1">
                <a:latin typeface="Times New Roman" panose="02020603050405020304" pitchFamily="18" charset="0"/>
                <a:ea typeface="宋体" panose="02010600030101010101" pitchFamily="2" charset="-122"/>
                <a:cs typeface="Times New Roman" panose="02020603050405020304" pitchFamily="18" charset="0"/>
              </a:rPr>
              <a:t>其他家庭，也就</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没有</a:t>
            </a:r>
            <a:r>
              <a:rPr sz="2000" b="1">
                <a:latin typeface="Times New Roman" panose="02020603050405020304" pitchFamily="18" charset="0"/>
                <a:ea typeface="宋体" panose="02010600030101010101" pitchFamily="2" charset="-122"/>
                <a:cs typeface="Times New Roman" panose="02020603050405020304" pitchFamily="18" charset="0"/>
              </a:rPr>
              <a:t>任何孩子跟他玩，甚至连他要躲的麻烦小孩都没有</a:t>
            </a:r>
            <a:r>
              <a:rPr lang="zh-CN"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（排比）</a:t>
            </a:r>
            <a:r>
              <a:rPr sz="2000" b="1">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Freeform 25"/>
          <p:cNvSpPr>
            <a:spLocks noEditPoints="1"/>
          </p:cNvSpPr>
          <p:nvPr/>
        </p:nvSpPr>
        <p:spPr bwMode="auto">
          <a:xfrm rot="6695397">
            <a:off x="143415" y="2998948"/>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文本框 18"/>
          <p:cNvSpPr txBox="1"/>
          <p:nvPr/>
        </p:nvSpPr>
        <p:spPr>
          <a:xfrm>
            <a:off x="415290" y="939800"/>
            <a:ext cx="11364595" cy="2861310"/>
          </a:xfrm>
          <a:prstGeom prst="rect">
            <a:avLst/>
          </a:prstGeom>
          <a:noFill/>
          <a:ln>
            <a:solidFill>
              <a:schemeClr val="accent1"/>
            </a:solidFill>
          </a:ln>
        </p:spPr>
        <p:txBody>
          <a:bodyPr wrap="square" rtlCol="0" anchor="t">
            <a:spAutoFit/>
          </a:bodyPr>
          <a:lstStyle/>
          <a:p>
            <a:pPr marL="342900" indent="-342900" algn="l">
              <a:buFont typeface="Arial" panose="020B0604020202020204" pitchFamily="34" charset="0"/>
              <a:buChar char="•"/>
            </a:pP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Say goodbye to them?</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 asked,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staring at her in surprise</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Say goodbye to them?</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he repeated, </a:t>
            </a:r>
            <a:r>
              <a:rPr lang="zh-CN" altLang="en-US"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spluttering</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out the words as if his mouth was full of biscuits that he'd </a:t>
            </a:r>
            <a:r>
              <a:rPr lang="zh-CN" altLang="en-US"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munched</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into tiny pieces but not actually swallowed yet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Say goodbye to Karl and Daniel and Martin?</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 continued,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his voice coming dangerously close to shouting</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which was not allowed indoors. </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But they're my three best friends for life!</a:t>
            </a:r>
            <a:r>
              <a:rPr lang="en-US" alt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b="1" i="1">
                <a:latin typeface="Times New Roman" panose="02020603050405020304" pitchFamily="18" charset="0"/>
                <a:ea typeface="宋体" panose="02010600030101010101" pitchFamily="2" charset="-122"/>
                <a:cs typeface="Times New Roman" panose="02020603050405020304" pitchFamily="18" charset="0"/>
              </a:rPr>
              <a:t>（ /'splʌtə/ v. 气急败坏地说，急促地说；发出呛咳声）；（/mʌn(t)ʃ/ v. 用力咀嚼）</a:t>
            </a:r>
          </a:p>
          <a:p>
            <a:pPr marL="342900" indent="-342900" algn="l">
              <a:buFont typeface="Wingdings" panose="05000000000000000000" charset="0"/>
              <a:buChar char="Ø"/>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“跟他们说再见？”他</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惊讶地盯着母亲问道</a:t>
            </a:r>
            <a:r>
              <a:rPr sz="2000" b="1">
                <a:latin typeface="Times New Roman" panose="02020603050405020304" pitchFamily="18" charset="0"/>
                <a:ea typeface="宋体" panose="02010600030101010101" pitchFamily="2" charset="-122"/>
                <a:cs typeface="Times New Roman" panose="02020603050405020304" pitchFamily="18" charset="0"/>
              </a:rPr>
              <a:t>。“跟他们说再见？”他重复了一遍，</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嘴里蹦出这几个字，就好像塞了满口饼干，刚刚嚼碎，却还没来得及咽下去</a:t>
            </a:r>
            <a:r>
              <a:rPr sz="2000" b="1">
                <a:latin typeface="Times New Roman" panose="02020603050405020304" pitchFamily="18" charset="0"/>
                <a:ea typeface="宋体" panose="02010600030101010101" pitchFamily="2" charset="-122"/>
                <a:cs typeface="Times New Roman" panose="02020603050405020304" pitchFamily="18" charset="0"/>
              </a:rPr>
              <a:t>。“跟卡尔、丹尼尔和马丁说再见？”他继续问道，</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声音接近喊叫</a:t>
            </a:r>
            <a:r>
              <a:rPr sz="2000" b="1">
                <a:latin typeface="Times New Roman" panose="02020603050405020304" pitchFamily="18" charset="0"/>
                <a:ea typeface="宋体" panose="02010600030101010101" pitchFamily="2" charset="-122"/>
                <a:cs typeface="Times New Roman" panose="02020603050405020304" pitchFamily="18" charset="0"/>
              </a:rPr>
              <a:t>，这在家里可是不允许的。“但他们是我一生中最好的朋友！” </a:t>
            </a:r>
            <a:r>
              <a:rPr lang="zh-CN" altLang="en-US" sz="2000" b="1">
                <a:solidFill>
                  <a:schemeClr val="accent1"/>
                </a:solidFill>
                <a:latin typeface="Times New Roman" panose="02020603050405020304" pitchFamily="18" charset="0"/>
                <a:ea typeface="宋体" panose="02010600030101010101" pitchFamily="2" charset="-122"/>
                <a:cs typeface="Times New Roman" panose="02020603050405020304" pitchFamily="18" charset="0"/>
                <a:sym typeface="+mn-ea"/>
              </a:rPr>
              <a:t>（语言和神态描写）</a:t>
            </a:r>
            <a:endParaRPr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Freeform 25"/>
          <p:cNvSpPr>
            <a:spLocks noEditPoints="1"/>
          </p:cNvSpPr>
          <p:nvPr/>
        </p:nvSpPr>
        <p:spPr bwMode="auto">
          <a:xfrm rot="6695397">
            <a:off x="-69945" y="5297013"/>
            <a:ext cx="505918" cy="378449"/>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25"/>
          <p:cNvSpPr>
            <a:spLocks noEditPoints="1"/>
          </p:cNvSpPr>
          <p:nvPr/>
        </p:nvSpPr>
        <p:spPr bwMode="auto">
          <a:xfrm rot="6695397">
            <a:off x="168275" y="45605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5" name="图片 14">
            <a:hlinkClick r:id="rId2" action="ppaction://hlinkfile" tooltip="mp4-2"/>
          </p:cNvPr>
          <p:cNvPicPr>
            <a:picLocks noChangeAspect="1"/>
          </p:cNvPicPr>
          <p:nvPr/>
        </p:nvPicPr>
        <p:blipFill>
          <a:blip r:embed="rId3"/>
          <a:stretch>
            <a:fillRect/>
          </a:stretch>
        </p:blipFill>
        <p:spPr>
          <a:xfrm>
            <a:off x="8315960" y="3556000"/>
            <a:ext cx="3463925" cy="1900555"/>
          </a:xfrm>
          <a:prstGeom prst="rect">
            <a:avLst/>
          </a:prstGeom>
        </p:spPr>
      </p:pic>
      <p:sp>
        <p:nvSpPr>
          <p:cNvPr id="302" name="文本框 301"/>
          <p:cNvSpPr txBox="1"/>
          <p:nvPr/>
        </p:nvSpPr>
        <p:spPr>
          <a:xfrm>
            <a:off x="8315960" y="5456555"/>
            <a:ext cx="1490345" cy="368300"/>
          </a:xfrm>
          <a:prstGeom prst="rect">
            <a:avLst/>
          </a:prstGeom>
          <a:noFill/>
        </p:spPr>
        <p:txBody>
          <a:bodyPr wrap="square" rtlCol="0">
            <a:spAutoFit/>
          </a:bodyPr>
          <a:lstStyle/>
          <a:p>
            <a:r>
              <a:rPr lang="en-US" altLang="zh-CN" b="1"/>
              <a:t>Play mp4-2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150"/>
                                        <p:tgtEl>
                                          <p:spTgt spid="3">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150"/>
                                        <p:tgtEl>
                                          <p:spTgt spid="3">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bg/>
                                          </p:spTgt>
                                        </p:tgtEl>
                                        <p:attrNameLst>
                                          <p:attrName>style.visibility</p:attrName>
                                        </p:attrNameLst>
                                      </p:cBhvr>
                                      <p:to>
                                        <p:strVal val="visible"/>
                                      </p:to>
                                    </p:set>
                                    <p:animEffect transition="in" filter="wipe(left)">
                                      <p:cBhvr>
                                        <p:cTn id="14" dur="150"/>
                                        <p:tgtEl>
                                          <p:spTgt spid="6">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150"/>
                                        <p:tgtEl>
                                          <p:spTgt spid="6">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2">
                                            <p:bg/>
                                          </p:spTgt>
                                        </p:tgtEl>
                                        <p:attrNameLst>
                                          <p:attrName>style.visibility</p:attrName>
                                        </p:attrNameLst>
                                      </p:cBhvr>
                                      <p:to>
                                        <p:strVal val="visible"/>
                                      </p:to>
                                    </p:set>
                                    <p:animEffect transition="in" filter="wipe(left)">
                                      <p:cBhvr>
                                        <p:cTn id="21" dur="150"/>
                                        <p:tgtEl>
                                          <p:spTgt spid="12">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left)">
                                      <p:cBhvr>
                                        <p:cTn id="24" dur="150"/>
                                        <p:tgtEl>
                                          <p:spTgt spid="12">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13">
                                            <p:bg/>
                                          </p:spTgt>
                                        </p:tgtEl>
                                        <p:attrNameLst>
                                          <p:attrName>style.visibility</p:attrName>
                                        </p:attrNameLst>
                                      </p:cBhvr>
                                      <p:to>
                                        <p:strVal val="visible"/>
                                      </p:to>
                                    </p:set>
                                    <p:animEffect transition="in" filter="wipe(left)">
                                      <p:cBhvr>
                                        <p:cTn id="28" dur="150"/>
                                        <p:tgtEl>
                                          <p:spTgt spid="13">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150"/>
                                        <p:tgtEl>
                                          <p:spTgt spid="13">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4">
                                            <p:bg/>
                                          </p:spTgt>
                                        </p:tgtEl>
                                        <p:attrNameLst>
                                          <p:attrName>style.visibility</p:attrName>
                                        </p:attrNameLst>
                                      </p:cBhvr>
                                      <p:to>
                                        <p:strVal val="visible"/>
                                      </p:to>
                                    </p:set>
                                    <p:animEffect transition="in" filter="wipe(left)">
                                      <p:cBhvr>
                                        <p:cTn id="35" dur="150"/>
                                        <p:tgtEl>
                                          <p:spTgt spid="14">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left)">
                                      <p:cBhvr>
                                        <p:cTn id="38" dur="15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blinds(horizontal)">
                                      <p:cBhvr>
                                        <p:cTn id="43" dur="500"/>
                                        <p:tgtEl>
                                          <p:spTgt spid="1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blinds(horizontal)">
                                      <p:cBhvr>
                                        <p:cTn id="48" dur="500"/>
                                        <p:tgtEl>
                                          <p:spTgt spid="17">
                                            <p:txEl>
                                              <p:pRg st="0" end="0"/>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blinds(horizontal)">
                                      <p:cBhvr>
                                        <p:cTn id="5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81685"/>
          <a:stretch>
            <a:fillRect/>
          </a:stretch>
        </p:blipFill>
        <p:spPr>
          <a:xfrm>
            <a:off x="3585568" y="520881"/>
            <a:ext cx="8306826" cy="691537"/>
          </a:xfrm>
          <a:prstGeom prst="rect">
            <a:avLst/>
          </a:prstGeom>
          <a:ln>
            <a:solidFill>
              <a:srgbClr val="00B0F0"/>
            </a:solidFill>
          </a:ln>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l="873" t="20321" r="37924" b="2766"/>
          <a:stretch>
            <a:fillRect/>
          </a:stretch>
        </p:blipFill>
        <p:spPr>
          <a:xfrm>
            <a:off x="409900" y="1318591"/>
            <a:ext cx="3751284" cy="5025224"/>
          </a:xfrm>
          <a:prstGeom prst="rect">
            <a:avLst/>
          </a:prstGeom>
          <a:ln>
            <a:solidFill>
              <a:srgbClr val="00B0F0"/>
            </a:solidFill>
          </a:ln>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452" y="1318591"/>
            <a:ext cx="7611942" cy="5025224"/>
          </a:xfrm>
          <a:prstGeom prst="rect">
            <a:avLst/>
          </a:prstGeom>
          <a:ln>
            <a:solidFill>
              <a:srgbClr val="00B0F0"/>
            </a:solidFill>
          </a:ln>
        </p:spPr>
      </p:pic>
      <p:cxnSp>
        <p:nvCxnSpPr>
          <p:cNvPr id="16" name="直接连接符 15"/>
          <p:cNvCxnSpPr/>
          <p:nvPr/>
        </p:nvCxnSpPr>
        <p:spPr>
          <a:xfrm>
            <a:off x="1285461" y="2239617"/>
            <a:ext cx="1630017" cy="25841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457739" y="2783970"/>
            <a:ext cx="1457739" cy="9663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582948" y="2209166"/>
            <a:ext cx="1312423" cy="1149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483787" y="3902765"/>
            <a:ext cx="1411584" cy="2259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285461" y="4373217"/>
            <a:ext cx="1630017" cy="1166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1537251" y="2740409"/>
            <a:ext cx="1398334" cy="2286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1537251" y="3402335"/>
            <a:ext cx="1354922" cy="2170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1400455" y="4487437"/>
            <a:ext cx="1515023" cy="1714319"/>
          </a:xfrm>
          <a:prstGeom prst="line">
            <a:avLst/>
          </a:prstGeom>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6036363" y="1278085"/>
            <a:ext cx="1577009" cy="369332"/>
          </a:xfrm>
          <a:prstGeom prst="rect">
            <a:avLst/>
          </a:prstGeom>
          <a:noFill/>
        </p:spPr>
        <p:txBody>
          <a:bodyPr wrap="square" rtlCol="0">
            <a:spAutoFit/>
          </a:bodyPr>
          <a:lstStyle/>
          <a:p>
            <a:r>
              <a:rPr lang="en-US" altLang="zh-CN" b="1" dirty="0">
                <a:solidFill>
                  <a:srgbClr val="002060"/>
                </a:solidFill>
              </a:rPr>
              <a:t>presumed</a:t>
            </a:r>
            <a:endParaRPr lang="zh-CN" altLang="en-US" b="1" dirty="0">
              <a:solidFill>
                <a:srgbClr val="002060"/>
              </a:solidFill>
            </a:endParaRPr>
          </a:p>
        </p:txBody>
      </p:sp>
      <p:sp>
        <p:nvSpPr>
          <p:cNvPr id="34" name="文本框 33"/>
          <p:cNvSpPr txBox="1"/>
          <p:nvPr/>
        </p:nvSpPr>
        <p:spPr>
          <a:xfrm>
            <a:off x="5426763" y="1739222"/>
            <a:ext cx="1219200" cy="369332"/>
          </a:xfrm>
          <a:prstGeom prst="rect">
            <a:avLst/>
          </a:prstGeom>
          <a:noFill/>
        </p:spPr>
        <p:txBody>
          <a:bodyPr wrap="square" rtlCol="0">
            <a:spAutoFit/>
          </a:bodyPr>
          <a:lstStyle/>
          <a:p>
            <a:r>
              <a:rPr lang="en-US" altLang="zh-CN" b="1" dirty="0">
                <a:solidFill>
                  <a:srgbClr val="002060"/>
                </a:solidFill>
              </a:rPr>
              <a:t>priorities</a:t>
            </a:r>
            <a:endParaRPr lang="zh-CN" altLang="en-US" b="1" dirty="0">
              <a:solidFill>
                <a:srgbClr val="002060"/>
              </a:solidFill>
            </a:endParaRPr>
          </a:p>
        </p:txBody>
      </p:sp>
      <p:sp>
        <p:nvSpPr>
          <p:cNvPr id="35" name="文本框 34"/>
          <p:cNvSpPr txBox="1"/>
          <p:nvPr/>
        </p:nvSpPr>
        <p:spPr>
          <a:xfrm>
            <a:off x="4954120" y="2773671"/>
            <a:ext cx="1576090" cy="369332"/>
          </a:xfrm>
          <a:prstGeom prst="rect">
            <a:avLst/>
          </a:prstGeom>
          <a:noFill/>
        </p:spPr>
        <p:txBody>
          <a:bodyPr wrap="square" rtlCol="0">
            <a:spAutoFit/>
          </a:bodyPr>
          <a:lstStyle/>
          <a:p>
            <a:r>
              <a:rPr lang="en-US" altLang="zh-CN" b="1" dirty="0">
                <a:solidFill>
                  <a:srgbClr val="002060"/>
                </a:solidFill>
              </a:rPr>
              <a:t>foreseeable</a:t>
            </a:r>
            <a:endParaRPr lang="zh-CN" altLang="en-US" b="1" dirty="0">
              <a:solidFill>
                <a:srgbClr val="002060"/>
              </a:solidFill>
            </a:endParaRPr>
          </a:p>
        </p:txBody>
      </p:sp>
      <p:sp>
        <p:nvSpPr>
          <p:cNvPr id="36" name="文本框 35"/>
          <p:cNvSpPr txBox="1"/>
          <p:nvPr/>
        </p:nvSpPr>
        <p:spPr>
          <a:xfrm>
            <a:off x="8859078" y="3244334"/>
            <a:ext cx="1219200" cy="369332"/>
          </a:xfrm>
          <a:prstGeom prst="rect">
            <a:avLst/>
          </a:prstGeom>
          <a:noFill/>
        </p:spPr>
        <p:txBody>
          <a:bodyPr wrap="square" rtlCol="0">
            <a:spAutoFit/>
          </a:bodyPr>
          <a:lstStyle/>
          <a:p>
            <a:r>
              <a:rPr lang="en-US" altLang="zh-CN" b="1" dirty="0">
                <a:solidFill>
                  <a:srgbClr val="002060"/>
                </a:solidFill>
              </a:rPr>
              <a:t>chaos</a:t>
            </a:r>
            <a:endParaRPr lang="zh-CN" altLang="en-US" b="1" dirty="0">
              <a:solidFill>
                <a:srgbClr val="002060"/>
              </a:solidFill>
            </a:endParaRPr>
          </a:p>
        </p:txBody>
      </p:sp>
      <p:sp>
        <p:nvSpPr>
          <p:cNvPr id="37" name="文本框 36"/>
          <p:cNvSpPr txBox="1"/>
          <p:nvPr/>
        </p:nvSpPr>
        <p:spPr>
          <a:xfrm>
            <a:off x="6530210" y="3730487"/>
            <a:ext cx="1576089" cy="369332"/>
          </a:xfrm>
          <a:prstGeom prst="rect">
            <a:avLst/>
          </a:prstGeom>
          <a:noFill/>
        </p:spPr>
        <p:txBody>
          <a:bodyPr wrap="square" rtlCol="0">
            <a:spAutoFit/>
          </a:bodyPr>
          <a:lstStyle/>
          <a:p>
            <a:r>
              <a:rPr lang="en-US" altLang="zh-CN" b="1" dirty="0">
                <a:solidFill>
                  <a:srgbClr val="002060"/>
                </a:solidFill>
              </a:rPr>
              <a:t>restrictions</a:t>
            </a:r>
            <a:endParaRPr lang="zh-CN" altLang="en-US" b="1" dirty="0">
              <a:solidFill>
                <a:srgbClr val="002060"/>
              </a:solidFill>
            </a:endParaRPr>
          </a:p>
        </p:txBody>
      </p:sp>
      <p:sp>
        <p:nvSpPr>
          <p:cNvPr id="38" name="文本框 37"/>
          <p:cNvSpPr txBox="1"/>
          <p:nvPr/>
        </p:nvSpPr>
        <p:spPr>
          <a:xfrm>
            <a:off x="5036745" y="4729000"/>
            <a:ext cx="1378226" cy="369332"/>
          </a:xfrm>
          <a:prstGeom prst="rect">
            <a:avLst/>
          </a:prstGeom>
          <a:noFill/>
        </p:spPr>
        <p:txBody>
          <a:bodyPr wrap="square" rtlCol="0">
            <a:spAutoFit/>
          </a:bodyPr>
          <a:lstStyle/>
          <a:p>
            <a:r>
              <a:rPr lang="en-US" altLang="zh-CN" b="1" dirty="0">
                <a:solidFill>
                  <a:srgbClr val="002060"/>
                </a:solidFill>
              </a:rPr>
              <a:t>frustration</a:t>
            </a:r>
            <a:endParaRPr lang="zh-CN" altLang="en-US" b="1" dirty="0">
              <a:solidFill>
                <a:srgbClr val="002060"/>
              </a:solidFill>
            </a:endParaRPr>
          </a:p>
        </p:txBody>
      </p:sp>
      <p:sp>
        <p:nvSpPr>
          <p:cNvPr id="39" name="文本框 38"/>
          <p:cNvSpPr txBox="1"/>
          <p:nvPr/>
        </p:nvSpPr>
        <p:spPr>
          <a:xfrm>
            <a:off x="8666921" y="5203207"/>
            <a:ext cx="1603513" cy="369332"/>
          </a:xfrm>
          <a:prstGeom prst="rect">
            <a:avLst/>
          </a:prstGeom>
          <a:noFill/>
        </p:spPr>
        <p:txBody>
          <a:bodyPr wrap="square" rtlCol="0">
            <a:spAutoFit/>
          </a:bodyPr>
          <a:lstStyle/>
          <a:p>
            <a:r>
              <a:rPr lang="en-US" altLang="zh-CN" b="1" dirty="0">
                <a:solidFill>
                  <a:srgbClr val="002060"/>
                </a:solidFill>
              </a:rPr>
              <a:t>dismissively</a:t>
            </a:r>
            <a:endParaRPr lang="zh-CN" altLang="en-US" b="1" dirty="0">
              <a:solidFill>
                <a:srgbClr val="002060"/>
              </a:solidFill>
            </a:endParaRPr>
          </a:p>
        </p:txBody>
      </p:sp>
      <p:sp>
        <p:nvSpPr>
          <p:cNvPr id="40" name="文本框 39"/>
          <p:cNvSpPr txBox="1"/>
          <p:nvPr/>
        </p:nvSpPr>
        <p:spPr>
          <a:xfrm>
            <a:off x="8426886" y="5920088"/>
            <a:ext cx="1325218" cy="369332"/>
          </a:xfrm>
          <a:prstGeom prst="rect">
            <a:avLst/>
          </a:prstGeom>
          <a:noFill/>
        </p:spPr>
        <p:txBody>
          <a:bodyPr wrap="square" rtlCol="0">
            <a:spAutoFit/>
          </a:bodyPr>
          <a:lstStyle/>
          <a:p>
            <a:r>
              <a:rPr lang="en-US" altLang="zh-CN" b="1" dirty="0">
                <a:solidFill>
                  <a:srgbClr val="002060"/>
                </a:solidFill>
              </a:rPr>
              <a:t>desolate</a:t>
            </a:r>
            <a:endParaRPr lang="zh-CN" altLang="en-US" b="1" dirty="0">
              <a:solidFill>
                <a:srgbClr val="002060"/>
              </a:solidFill>
            </a:endParaRPr>
          </a:p>
        </p:txBody>
      </p:sp>
      <p:sp>
        <p:nvSpPr>
          <p:cNvPr id="2" name="矩形 1"/>
          <p:cNvSpPr/>
          <p:nvPr/>
        </p:nvSpPr>
        <p:spPr>
          <a:xfrm>
            <a:off x="3671213" y="57436"/>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a:t>
            </a:r>
            <a:r>
              <a:rPr lang="zh-CN" altLang="en-US" sz="2400" b="1" dirty="0">
                <a:solidFill>
                  <a:srgbClr val="000000"/>
                </a:solidFill>
                <a:latin typeface="Times New Roman" panose="02020603050405020304" pitchFamily="18" charset="0"/>
                <a:cs typeface="Times New Roman" panose="02020603050405020304" pitchFamily="18" charset="0"/>
              </a:rPr>
              <a:t>语境</a:t>
            </a:r>
            <a:r>
              <a:rPr lang="en-US" altLang="zh-CN" sz="2400" b="1" dirty="0">
                <a:solidFill>
                  <a:srgbClr val="000000"/>
                </a:solidFill>
                <a:latin typeface="Times New Roman" panose="02020603050405020304" pitchFamily="18" charset="0"/>
                <a:cs typeface="Times New Roman" panose="02020603050405020304" pitchFamily="18" charset="0"/>
              </a:rPr>
              <a:t>应用）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barn(inVertical)">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1000"/>
                                        <p:tgtEl>
                                          <p:spTgt spid="35"/>
                                        </p:tgtEl>
                                      </p:cBhvr>
                                    </p:animEffect>
                                    <p:anim calcmode="lin" valueType="num">
                                      <p:cBhvr>
                                        <p:cTn id="62" dur="1000" fill="hold"/>
                                        <p:tgtEl>
                                          <p:spTgt spid="35"/>
                                        </p:tgtEl>
                                        <p:attrNameLst>
                                          <p:attrName>ppt_x</p:attrName>
                                        </p:attrNameLst>
                                      </p:cBhvr>
                                      <p:tavLst>
                                        <p:tav tm="0">
                                          <p:val>
                                            <p:strVal val="#ppt_x"/>
                                          </p:val>
                                        </p:tav>
                                        <p:tav tm="100000">
                                          <p:val>
                                            <p:strVal val="#ppt_x"/>
                                          </p:val>
                                        </p:tav>
                                      </p:tavLst>
                                    </p:anim>
                                    <p:anim calcmode="lin" valueType="num">
                                      <p:cBhvr>
                                        <p:cTn id="6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fade">
                                      <p:cBhvr>
                                        <p:cTn id="82" dur="1000"/>
                                        <p:tgtEl>
                                          <p:spTgt spid="38"/>
                                        </p:tgtEl>
                                      </p:cBhvr>
                                    </p:animEffect>
                                    <p:anim calcmode="lin" valueType="num">
                                      <p:cBhvr>
                                        <p:cTn id="83" dur="1000" fill="hold"/>
                                        <p:tgtEl>
                                          <p:spTgt spid="38"/>
                                        </p:tgtEl>
                                        <p:attrNameLst>
                                          <p:attrName>ppt_x</p:attrName>
                                        </p:attrNameLst>
                                      </p:cBhvr>
                                      <p:tavLst>
                                        <p:tav tm="0">
                                          <p:val>
                                            <p:strVal val="#ppt_x"/>
                                          </p:val>
                                        </p:tav>
                                        <p:tav tm="100000">
                                          <p:val>
                                            <p:strVal val="#ppt_x"/>
                                          </p:val>
                                        </p:tav>
                                      </p:tavLst>
                                    </p:anim>
                                    <p:anim calcmode="lin" valueType="num">
                                      <p:cBhvr>
                                        <p:cTn id="8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1000"/>
                                        <p:tgtEl>
                                          <p:spTgt spid="39"/>
                                        </p:tgtEl>
                                      </p:cBhvr>
                                    </p:animEffect>
                                    <p:anim calcmode="lin" valueType="num">
                                      <p:cBhvr>
                                        <p:cTn id="90" dur="1000" fill="hold"/>
                                        <p:tgtEl>
                                          <p:spTgt spid="39"/>
                                        </p:tgtEl>
                                        <p:attrNameLst>
                                          <p:attrName>ppt_x</p:attrName>
                                        </p:attrNameLst>
                                      </p:cBhvr>
                                      <p:tavLst>
                                        <p:tav tm="0">
                                          <p:val>
                                            <p:strVal val="#ppt_x"/>
                                          </p:val>
                                        </p:tav>
                                        <p:tav tm="100000">
                                          <p:val>
                                            <p:strVal val="#ppt_x"/>
                                          </p:val>
                                        </p:tav>
                                      </p:tavLst>
                                    </p:anim>
                                    <p:anim calcmode="lin" valueType="num">
                                      <p:cBhvr>
                                        <p:cTn id="9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1000"/>
                                        <p:tgtEl>
                                          <p:spTgt spid="40"/>
                                        </p:tgtEl>
                                      </p:cBhvr>
                                    </p:animEffect>
                                    <p:anim calcmode="lin" valueType="num">
                                      <p:cBhvr>
                                        <p:cTn id="97" dur="1000" fill="hold"/>
                                        <p:tgtEl>
                                          <p:spTgt spid="40"/>
                                        </p:tgtEl>
                                        <p:attrNameLst>
                                          <p:attrName>ppt_x</p:attrName>
                                        </p:attrNameLst>
                                      </p:cBhvr>
                                      <p:tavLst>
                                        <p:tav tm="0">
                                          <p:val>
                                            <p:strVal val="#ppt_x"/>
                                          </p:val>
                                        </p:tav>
                                        <p:tav tm="100000">
                                          <p:val>
                                            <p:strVal val="#ppt_x"/>
                                          </p:val>
                                        </p:tav>
                                      </p:tavLst>
                                    </p:anim>
                                    <p:anim calcmode="lin" valueType="num">
                                      <p:cBhvr>
                                        <p:cTn id="9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5" grpId="0"/>
      <p:bldP spid="36" grpId="0"/>
      <p:bldP spid="37" grpId="0"/>
      <p:bldP spid="38" grpId="0"/>
      <p:bldP spid="39" grpId="0"/>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1-2</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t="51716"/>
          <a:stretch>
            <a:fillRect/>
          </a:stretch>
        </p:blipFill>
        <p:spPr>
          <a:xfrm>
            <a:off x="410210" y="957580"/>
            <a:ext cx="11464290" cy="2322830"/>
          </a:xfrm>
          <a:prstGeom prst="rect">
            <a:avLst/>
          </a:prstGeom>
        </p:spPr>
      </p:pic>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sp>
        <p:nvSpPr>
          <p:cNvPr id="12" name="文本框 11"/>
          <p:cNvSpPr txBox="1"/>
          <p:nvPr/>
        </p:nvSpPr>
        <p:spPr>
          <a:xfrm>
            <a:off x="3149600" y="146748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
        <p:nvSpPr>
          <p:cNvPr id="13" name="矩形 12"/>
          <p:cNvSpPr/>
          <p:nvPr/>
        </p:nvSpPr>
        <p:spPr>
          <a:xfrm>
            <a:off x="691899" y="146772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sp>
        <p:nvSpPr>
          <p:cNvPr id="12" name="矩形 11"/>
          <p:cNvSpPr/>
          <p:nvPr/>
        </p:nvSpPr>
        <p:spPr>
          <a:xfrm>
            <a:off x="3765318" y="88026"/>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32" y="1062090"/>
            <a:ext cx="11384535" cy="1769794"/>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77" y="600425"/>
            <a:ext cx="5552661" cy="430660"/>
          </a:xfrm>
          <a:prstGeom prst="rect">
            <a:avLst/>
          </a:prstGeom>
          <a:ln>
            <a:solidFill>
              <a:schemeClr val="accent1"/>
            </a:solidFill>
          </a:ln>
        </p:spPr>
      </p:pic>
      <p:sp>
        <p:nvSpPr>
          <p:cNvPr id="11" name="矩形 10"/>
          <p:cNvSpPr/>
          <p:nvPr/>
        </p:nvSpPr>
        <p:spPr>
          <a:xfrm>
            <a:off x="403732" y="2952035"/>
            <a:ext cx="11434459" cy="3785652"/>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altLang="zh-CN" sz="2000" b="1" dirty="0">
                <a:solidFill>
                  <a:srgbClr val="002060"/>
                </a:solidFill>
                <a:latin typeface="Times New Roman" panose="02020603050405020304" pitchFamily="18" charset="0"/>
                <a:cs typeface="Times New Roman" panose="02020603050405020304" pitchFamily="18" charset="0"/>
              </a:rPr>
              <a:t>1. Gretel doesn't like the new house, but she defers to her father and plans to make the best of it.</a:t>
            </a:r>
          </a:p>
          <a:p>
            <a:r>
              <a:rPr lang="en-US" altLang="zh-CN" sz="2000" b="1" dirty="0">
                <a:solidFill>
                  <a:srgbClr val="002060"/>
                </a:solidFill>
                <a:latin typeface="Times New Roman" panose="02020603050405020304" pitchFamily="18" charset="0"/>
                <a:cs typeface="Times New Roman" panose="02020603050405020304" pitchFamily="18" charset="0"/>
              </a:rPr>
              <a:t>2. Gretel hesitates because there is something in Bruno's manner as he looks out the window that    </a:t>
            </a:r>
          </a:p>
          <a:p>
            <a:r>
              <a:rPr lang="en-US" altLang="zh-CN" sz="2000" b="1" dirty="0">
                <a:solidFill>
                  <a:srgbClr val="002060"/>
                </a:solidFill>
                <a:latin typeface="Times New Roman" panose="02020603050405020304" pitchFamily="18" charset="0"/>
                <a:cs typeface="Times New Roman" panose="02020603050405020304" pitchFamily="18" charset="0"/>
              </a:rPr>
              <a:t>    upsets her. </a:t>
            </a:r>
          </a:p>
          <a:p>
            <a:r>
              <a:rPr lang="en-US" altLang="zh-CN" sz="2000" b="1" dirty="0">
                <a:solidFill>
                  <a:srgbClr val="002060"/>
                </a:solidFill>
                <a:latin typeface="Times New Roman" panose="02020603050405020304" pitchFamily="18" charset="0"/>
                <a:cs typeface="Times New Roman" panose="02020603050405020304" pitchFamily="18" charset="0"/>
              </a:rPr>
              <a:t>3. Gretel is surprised because she cannot seem to make sense of the huge fence and what lay beyond it:   </a:t>
            </a:r>
          </a:p>
          <a:p>
            <a:r>
              <a:rPr lang="en-US" altLang="zh-CN" sz="2000" b="1" dirty="0">
                <a:solidFill>
                  <a:srgbClr val="002060"/>
                </a:solidFill>
                <a:latin typeface="Times New Roman" panose="02020603050405020304" pitchFamily="18" charset="0"/>
                <a:cs typeface="Times New Roman" panose="02020603050405020304" pitchFamily="18" charset="0"/>
              </a:rPr>
              <a:t>    a grassless area with low huts and large square buildings; smoke stacks in the distance; groups of </a:t>
            </a:r>
          </a:p>
          <a:p>
            <a:r>
              <a:rPr lang="en-US" altLang="zh-CN" sz="2000" b="1" dirty="0">
                <a:solidFill>
                  <a:srgbClr val="002060"/>
                </a:solidFill>
                <a:latin typeface="Times New Roman" panose="02020603050405020304" pitchFamily="18" charset="0"/>
                <a:cs typeface="Times New Roman" panose="02020603050405020304" pitchFamily="18" charset="0"/>
              </a:rPr>
              <a:t>    boys and men. </a:t>
            </a:r>
          </a:p>
          <a:p>
            <a:r>
              <a:rPr lang="en-US" altLang="zh-CN" sz="2000" b="1" dirty="0">
                <a:solidFill>
                  <a:srgbClr val="002060"/>
                </a:solidFill>
                <a:latin typeface="Times New Roman" panose="02020603050405020304" pitchFamily="18" charset="0"/>
                <a:cs typeface="Times New Roman" panose="02020603050405020304" pitchFamily="18" charset="0"/>
              </a:rPr>
              <a:t>4. The soldiers shout at the children, causing some of them to cry. </a:t>
            </a:r>
          </a:p>
          <a:p>
            <a:r>
              <a:rPr lang="en-US" altLang="zh-CN" sz="2000" b="1" dirty="0">
                <a:solidFill>
                  <a:srgbClr val="002060"/>
                </a:solidFill>
                <a:latin typeface="Times New Roman" panose="02020603050405020304" pitchFamily="18" charset="0"/>
                <a:cs typeface="Times New Roman" panose="02020603050405020304" pitchFamily="18" charset="0"/>
              </a:rPr>
              <a:t>5. Gretel thinks the children on the other side of the fence are dirty and wants to avoid them.</a:t>
            </a:r>
          </a:p>
          <a:p>
            <a:r>
              <a:rPr lang="en-US" altLang="zh-CN" sz="2000" b="1" dirty="0">
                <a:solidFill>
                  <a:srgbClr val="002060"/>
                </a:solidFill>
                <a:latin typeface="Times New Roman" panose="02020603050405020304" pitchFamily="18" charset="0"/>
                <a:cs typeface="Times New Roman" panose="02020603050405020304" pitchFamily="18" charset="0"/>
              </a:rPr>
              <a:t>6. Bruno's train was comfortable with few people, while the train on the other track was crowded and </a:t>
            </a:r>
          </a:p>
          <a:p>
            <a:r>
              <a:rPr lang="en-US" altLang="zh-CN" sz="2000" b="1" dirty="0">
                <a:solidFill>
                  <a:srgbClr val="002060"/>
                </a:solidFill>
                <a:latin typeface="Times New Roman" panose="02020603050405020304" pitchFamily="18" charset="0"/>
                <a:cs typeface="Times New Roman" panose="02020603050405020304" pitchFamily="18" charset="0"/>
              </a:rPr>
              <a:t>    uncomfortable. </a:t>
            </a:r>
          </a:p>
          <a:p>
            <a:r>
              <a:rPr lang="en-US" altLang="zh-CN" sz="2000" b="1" dirty="0">
                <a:solidFill>
                  <a:srgbClr val="002060"/>
                </a:solidFill>
                <a:latin typeface="Times New Roman" panose="02020603050405020304" pitchFamily="18" charset="0"/>
                <a:cs typeface="Times New Roman" panose="02020603050405020304" pitchFamily="18" charset="0"/>
              </a:rPr>
              <a:t>7. Bruno's father tells his son that “Out-With” is their new home now and insists that he becomes </a:t>
            </a:r>
          </a:p>
          <a:p>
            <a:r>
              <a:rPr lang="en-US" altLang="zh-CN" sz="2000" b="1" dirty="0">
                <a:solidFill>
                  <a:srgbClr val="002060"/>
                </a:solidFill>
                <a:latin typeface="Times New Roman" panose="02020603050405020304" pitchFamily="18" charset="0"/>
                <a:cs typeface="Times New Roman" panose="02020603050405020304" pitchFamily="18" charset="0"/>
              </a:rPr>
              <a:t>    accustomed to the idea.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1000"/>
                                        <p:tgtEl>
                                          <p:spTgt spid="11">
                                            <p:txEl>
                                              <p:pRg st="2" end="2"/>
                                            </p:txEl>
                                          </p:spTgt>
                                        </p:tgtEl>
                                      </p:cBhvr>
                                    </p:animEffect>
                                    <p:anim calcmode="lin" valueType="num">
                                      <p:cBhvr>
                                        <p:cTn id="2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1000"/>
                                        <p:tgtEl>
                                          <p:spTgt spid="11">
                                            <p:txEl>
                                              <p:pRg st="3" end="3"/>
                                            </p:txEl>
                                          </p:spTgt>
                                        </p:tgtEl>
                                      </p:cBhvr>
                                    </p:animEffect>
                                    <p:anim calcmode="lin" valueType="num">
                                      <p:cBhvr>
                                        <p:cTn id="2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1000"/>
                                        <p:tgtEl>
                                          <p:spTgt spid="11">
                                            <p:txEl>
                                              <p:pRg st="4" end="4"/>
                                            </p:txEl>
                                          </p:spTgt>
                                        </p:tgtEl>
                                      </p:cBhvr>
                                    </p:animEffect>
                                    <p:anim calcmode="lin" valueType="num">
                                      <p:cBhvr>
                                        <p:cTn id="3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1000"/>
                                        <p:tgtEl>
                                          <p:spTgt spid="11">
                                            <p:txEl>
                                              <p:pRg st="5" end="5"/>
                                            </p:txEl>
                                          </p:spTgt>
                                        </p:tgtEl>
                                      </p:cBhvr>
                                    </p:animEffect>
                                    <p:anim calcmode="lin" valueType="num">
                                      <p:cBhvr>
                                        <p:cTn id="3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animEffect transition="in" filter="fade">
                                      <p:cBhvr>
                                        <p:cTn id="43" dur="1000"/>
                                        <p:tgtEl>
                                          <p:spTgt spid="11">
                                            <p:txEl>
                                              <p:pRg st="6" end="6"/>
                                            </p:txEl>
                                          </p:spTgt>
                                        </p:tgtEl>
                                      </p:cBhvr>
                                    </p:animEffect>
                                    <p:anim calcmode="lin" valueType="num">
                                      <p:cBhvr>
                                        <p:cTn id="44"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1">
                                            <p:txEl>
                                              <p:pRg st="7" end="7"/>
                                            </p:txEl>
                                          </p:spTgt>
                                        </p:tgtEl>
                                        <p:attrNameLst>
                                          <p:attrName>style.visibility</p:attrName>
                                        </p:attrNameLst>
                                      </p:cBhvr>
                                      <p:to>
                                        <p:strVal val="visible"/>
                                      </p:to>
                                    </p:set>
                                    <p:animEffect transition="in" filter="fade">
                                      <p:cBhvr>
                                        <p:cTn id="50" dur="1000"/>
                                        <p:tgtEl>
                                          <p:spTgt spid="11">
                                            <p:txEl>
                                              <p:pRg st="7" end="7"/>
                                            </p:txEl>
                                          </p:spTgt>
                                        </p:tgtEl>
                                      </p:cBhvr>
                                    </p:animEffect>
                                    <p:anim calcmode="lin" valueType="num">
                                      <p:cBhvr>
                                        <p:cTn id="51"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1">
                                            <p:txEl>
                                              <p:pRg st="8" end="8"/>
                                            </p:txEl>
                                          </p:spTgt>
                                        </p:tgtEl>
                                        <p:attrNameLst>
                                          <p:attrName>style.visibility</p:attrName>
                                        </p:attrNameLst>
                                      </p:cBhvr>
                                      <p:to>
                                        <p:strVal val="visible"/>
                                      </p:to>
                                    </p:set>
                                    <p:animEffect transition="in" filter="fade">
                                      <p:cBhvr>
                                        <p:cTn id="57" dur="1000"/>
                                        <p:tgtEl>
                                          <p:spTgt spid="11">
                                            <p:txEl>
                                              <p:pRg st="8" end="8"/>
                                            </p:txEl>
                                          </p:spTgt>
                                        </p:tgtEl>
                                      </p:cBhvr>
                                    </p:animEffect>
                                    <p:anim calcmode="lin" valueType="num">
                                      <p:cBhvr>
                                        <p:cTn id="58"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1">
                                            <p:txEl>
                                              <p:pRg st="9" end="9"/>
                                            </p:txEl>
                                          </p:spTgt>
                                        </p:tgtEl>
                                        <p:attrNameLst>
                                          <p:attrName>style.visibility</p:attrName>
                                        </p:attrNameLst>
                                      </p:cBhvr>
                                      <p:to>
                                        <p:strVal val="visible"/>
                                      </p:to>
                                    </p:set>
                                    <p:animEffect transition="in" filter="fade">
                                      <p:cBhvr>
                                        <p:cTn id="62" dur="1000"/>
                                        <p:tgtEl>
                                          <p:spTgt spid="11">
                                            <p:txEl>
                                              <p:pRg st="9" end="9"/>
                                            </p:txEl>
                                          </p:spTgt>
                                        </p:tgtEl>
                                      </p:cBhvr>
                                    </p:animEffect>
                                    <p:anim calcmode="lin" valueType="num">
                                      <p:cBhvr>
                                        <p:cTn id="63"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1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1">
                                            <p:txEl>
                                              <p:pRg st="10" end="10"/>
                                            </p:txEl>
                                          </p:spTgt>
                                        </p:tgtEl>
                                        <p:attrNameLst>
                                          <p:attrName>style.visibility</p:attrName>
                                        </p:attrNameLst>
                                      </p:cBhvr>
                                      <p:to>
                                        <p:strVal val="visible"/>
                                      </p:to>
                                    </p:set>
                                    <p:animEffect transition="in" filter="fade">
                                      <p:cBhvr>
                                        <p:cTn id="69" dur="1000"/>
                                        <p:tgtEl>
                                          <p:spTgt spid="11">
                                            <p:txEl>
                                              <p:pRg st="10" end="10"/>
                                            </p:txEl>
                                          </p:spTgt>
                                        </p:tgtEl>
                                      </p:cBhvr>
                                    </p:animEffect>
                                    <p:anim calcmode="lin" valueType="num">
                                      <p:cBhvr>
                                        <p:cTn id="70"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11">
                                            <p:txEl>
                                              <p:pRg st="10" end="10"/>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11">
                                            <p:txEl>
                                              <p:pRg st="11" end="11"/>
                                            </p:txEl>
                                          </p:spTgt>
                                        </p:tgtEl>
                                        <p:attrNameLst>
                                          <p:attrName>style.visibility</p:attrName>
                                        </p:attrNameLst>
                                      </p:cBhvr>
                                      <p:to>
                                        <p:strVal val="visible"/>
                                      </p:to>
                                    </p:set>
                                    <p:animEffect transition="in" filter="fade">
                                      <p:cBhvr>
                                        <p:cTn id="74" dur="1000"/>
                                        <p:tgtEl>
                                          <p:spTgt spid="11">
                                            <p:txEl>
                                              <p:pRg st="11" end="11"/>
                                            </p:txEl>
                                          </p:spTgt>
                                        </p:tgtEl>
                                      </p:cBhvr>
                                    </p:animEffect>
                                    <p:anim calcmode="lin" valueType="num">
                                      <p:cBhvr>
                                        <p:cTn id="75" dur="1000" fill="hold"/>
                                        <p:tgtEl>
                                          <p:spTgt spid="11">
                                            <p:txEl>
                                              <p:pRg st="11" end="11"/>
                                            </p:txEl>
                                          </p:spTgt>
                                        </p:tgtEl>
                                        <p:attrNameLst>
                                          <p:attrName>ppt_x</p:attrName>
                                        </p:attrNameLst>
                                      </p:cBhvr>
                                      <p:tavLst>
                                        <p:tav tm="0">
                                          <p:val>
                                            <p:strVal val="#ppt_x"/>
                                          </p:val>
                                        </p:tav>
                                        <p:tav tm="100000">
                                          <p:val>
                                            <p:strVal val="#ppt_x"/>
                                          </p:val>
                                        </p:tav>
                                      </p:tavLst>
                                    </p:anim>
                                    <p:anim calcmode="lin" valueType="num">
                                      <p:cBhvr>
                                        <p:cTn id="76" dur="1000" fill="hold"/>
                                        <p:tgtEl>
                                          <p:spTgt spid="11">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29717"/>
          <a:stretch>
            <a:fillRect/>
          </a:stretch>
        </p:blipFill>
        <p:spPr>
          <a:xfrm>
            <a:off x="409900" y="1058955"/>
            <a:ext cx="11331526" cy="2068558"/>
          </a:xfrm>
          <a:prstGeom prst="rect">
            <a:avLst/>
          </a:prstGeom>
        </p:spPr>
      </p:pic>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82530"/>
          <a:stretch>
            <a:fillRect/>
          </a:stretch>
        </p:blipFill>
        <p:spPr>
          <a:xfrm>
            <a:off x="430237" y="3074853"/>
            <a:ext cx="11331526" cy="514185"/>
          </a:xfrm>
          <a:prstGeom prst="rect">
            <a:avLst/>
          </a:prstGeom>
        </p:spPr>
      </p:pic>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36" y="3681841"/>
            <a:ext cx="11311189" cy="2453916"/>
          </a:xfrm>
          <a:prstGeom prst="rect">
            <a:avLst/>
          </a:prstGeom>
        </p:spPr>
      </p:pic>
      <p:sp>
        <p:nvSpPr>
          <p:cNvPr id="12" name="矩形 11"/>
          <p:cNvSpPr/>
          <p:nvPr/>
        </p:nvSpPr>
        <p:spPr>
          <a:xfrm>
            <a:off x="450574" y="980560"/>
            <a:ext cx="6453809"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4" name="矩形 13"/>
          <p:cNvSpPr/>
          <p:nvPr/>
        </p:nvSpPr>
        <p:spPr>
          <a:xfrm>
            <a:off x="3055618" y="980560"/>
            <a:ext cx="3262432"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明喻，倒叙</a:t>
            </a: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42890"/>
          <a:stretch>
            <a:fillRect/>
          </a:stretch>
        </p:blipFill>
        <p:spPr>
          <a:xfrm>
            <a:off x="427990" y="1156335"/>
            <a:ext cx="11371580" cy="2741295"/>
          </a:xfrm>
          <a:prstGeom prst="rect">
            <a:avLst/>
          </a:prstGeom>
        </p:spPr>
      </p:pic>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6" name="图片 5"/>
          <p:cNvPicPr>
            <a:picLocks noChangeAspect="1"/>
          </p:cNvPicPr>
          <p:nvPr/>
        </p:nvPicPr>
        <p:blipFill rotWithShape="1">
          <a:blip r:embed="rId3"/>
          <a:srcRect l="4133" r="4868" b="6411"/>
          <a:stretch>
            <a:fillRect/>
          </a:stretch>
        </p:blipFill>
        <p:spPr>
          <a:xfrm>
            <a:off x="8773795" y="3502025"/>
            <a:ext cx="3025775" cy="28587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34461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Gretel was three years older than Bruno and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she had made it clear to him from as far back as he could remember that when it came to the ways of the world, particularly any events within that world that concerned the two of them, she was in charge</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Bruno didn't like to admit that he was a little scared of her, ...She </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had some</a:t>
            </a:r>
            <a:r>
              <a:rPr lang="zh-CN" altLang="en-US"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rPr>
              <a:t> nasty</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 habits</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as was to be expected from sisters</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She spent far too long in the bedroom in the mornings for one thing, and didn't seem to mind if Bruno was left outside, </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hopping from foot to foot, desperate to go.      </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p>
          <a:p>
            <a:pPr marL="285750" indent="-285750">
              <a:buFont typeface="Arial" panose="020B0604020202020204" pitchFamily="34" charset="0"/>
              <a:buChar char="•"/>
            </a:pP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（nasty /'nɑːstɪ/adj. 极差的；恶心的； 令人不愉快的）</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格蕾特尔比布鲁诺大三岁，并且</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从布鲁诺记事开始，她就一直对布鲁诺强调，当涉及到这个世界，尤其是关乎到他们两人的这个世界中的事情时，都由她说了算</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性格描写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。布鲁诺并不愿承认他有点害怕格蕾特尔。</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她</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有着姐姐们的一些通病(性格描写)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。例如，早上她会在卫生间待上很长时间，根本就不管门外焦急等待的布鲁诺。</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布鲁诺在门外跳来跳去，绝望得都快憋不住了（动作描写）</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186690" y="31451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10210" y="4475480"/>
            <a:ext cx="7037705" cy="1938020"/>
          </a:xfrm>
          <a:prstGeom prst="rect">
            <a:avLst/>
          </a:prstGeom>
          <a:noFill/>
          <a:ln>
            <a:solidFill>
              <a:schemeClr val="accent1"/>
            </a:solidFill>
          </a:ln>
        </p:spPr>
        <p:txBody>
          <a:bodyPr wrap="square" rtlCol="0" anchor="t">
            <a:spAutoFit/>
          </a:bodyPr>
          <a:lstStyle/>
          <a:p>
            <a:pPr marL="342900" indent="-342900">
              <a:buFont typeface="Wingdings" panose="05000000000000000000" charset="0"/>
              <a:buChar char="Ø"/>
            </a:pPr>
            <a:r>
              <a:rPr lang="en-US" altLang="zh-CN"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What are you doing in here?</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she shouted, </a:t>
            </a:r>
            <a:r>
              <a:rPr lang="zh-CN" altLang="en-US"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spinning</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round</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Don't you know you don't enter a lady's room without knocking?</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zh-CN" altLang="en-US" sz="1800" b="1" i="1">
                <a:latin typeface="Times New Roman" panose="02020603050405020304" pitchFamily="18" charset="0"/>
                <a:ea typeface="宋体" panose="02010600030101010101" pitchFamily="2" charset="-122"/>
                <a:cs typeface="Times New Roman" panose="02020603050405020304" pitchFamily="18" charset="0"/>
              </a:rPr>
              <a:t>(/spɪn/ v. 旋转)</a:t>
            </a:r>
          </a:p>
          <a:p>
            <a:r>
              <a:rPr lang="zh-CN" altLang="en-US" sz="1800" b="1" i="1">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你来这儿干什么？”她</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打着转转喊道</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，“难道你不知道，不敲门就闯入一位淑女的房间是很不礼貌的吗？”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（语言和神态描写）</a:t>
            </a:r>
          </a:p>
        </p:txBody>
      </p:sp>
      <p:pic>
        <p:nvPicPr>
          <p:cNvPr id="12" name="图片 11">
            <a:hlinkClick r:id="rId2" action="ppaction://hlinkfile"/>
          </p:cNvPr>
          <p:cNvPicPr>
            <a:picLocks noChangeAspect="1"/>
          </p:cNvPicPr>
          <p:nvPr/>
        </p:nvPicPr>
        <p:blipFill>
          <a:blip r:embed="rId3"/>
          <a:stretch>
            <a:fillRect/>
          </a:stretch>
        </p:blipFill>
        <p:spPr>
          <a:xfrm>
            <a:off x="7749540" y="4475480"/>
            <a:ext cx="3021330" cy="1445260"/>
          </a:xfrm>
          <a:prstGeom prst="rect">
            <a:avLst/>
          </a:prstGeom>
        </p:spPr>
      </p:pic>
      <p:sp>
        <p:nvSpPr>
          <p:cNvPr id="302" name="文本框 301"/>
          <p:cNvSpPr txBox="1"/>
          <p:nvPr/>
        </p:nvSpPr>
        <p:spPr>
          <a:xfrm>
            <a:off x="8184515" y="5947410"/>
            <a:ext cx="1490345" cy="368300"/>
          </a:xfrm>
          <a:prstGeom prst="rect">
            <a:avLst/>
          </a:prstGeom>
          <a:noFill/>
        </p:spPr>
        <p:txBody>
          <a:bodyPr wrap="square" rtlCol="0">
            <a:spAutoFit/>
          </a:bodyPr>
          <a:lstStyle/>
          <a:p>
            <a:r>
              <a:rPr lang="en-US" altLang="zh-CN" b="1"/>
              <a:t>Play mp4-4</a:t>
            </a:r>
          </a:p>
        </p:txBody>
      </p:sp>
      <p:sp>
        <p:nvSpPr>
          <p:cNvPr id="13" name="Freeform 25"/>
          <p:cNvSpPr>
            <a:spLocks noEditPoints="1"/>
          </p:cNvSpPr>
          <p:nvPr/>
        </p:nvSpPr>
        <p:spPr bwMode="auto">
          <a:xfrm rot="6695397">
            <a:off x="186690" y="543242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down)">
                                      <p:cBhvr>
                                        <p:cTn id="43" dur="500"/>
                                        <p:tgtEl>
                                          <p:spTgt spid="2">
                                            <p:txEl>
                                              <p:pRg st="0" end="0"/>
                                            </p:txEl>
                                          </p:spTgt>
                                        </p:tgtEl>
                                      </p:cBhvr>
                                    </p:animEffect>
                                  </p:childTnLst>
                                </p:cTn>
                              </p:par>
                              <p:par>
                                <p:cTn id="44" presetID="22" presetClass="entr" presetSubtype="4"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wipe(down)">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wipe(down)">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2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224536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“So we're here</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Out-With</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because someone said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out with</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the people before us?</a:t>
            </a:r>
            <a:r>
              <a:rPr lang="en-US" altLang="zh-CN" sz="2000" b="1">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b="1" i="1">
                <a:solidFill>
                  <a:schemeClr val="tx1"/>
                </a:solidFill>
                <a:latin typeface="Times New Roman" panose="02020603050405020304" pitchFamily="18" charset="0"/>
                <a:ea typeface="宋体" panose="02010600030101010101" pitchFamily="2" charset="-122"/>
                <a:cs typeface="Times New Roman" panose="02020603050405020304" pitchFamily="18" charset="0"/>
              </a:rPr>
              <a:t> </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“所以，我们住在</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‘一起出去’</a:t>
            </a:r>
            <a:r>
              <a:rPr sz="2000" b="1">
                <a:latin typeface="Times New Roman" panose="02020603050405020304" pitchFamily="18" charset="0"/>
                <a:ea typeface="宋体" panose="02010600030101010101" pitchFamily="2" charset="-122"/>
                <a:cs typeface="Times New Roman" panose="02020603050405020304" pitchFamily="18" charset="0"/>
              </a:rPr>
              <a:t>，就因为有人让以前住在这里的人</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‘一起出去’</a:t>
            </a:r>
            <a:r>
              <a:rPr sz="2000" b="1">
                <a:latin typeface="Times New Roman" panose="02020603050405020304" pitchFamily="18" charset="0"/>
                <a:ea typeface="宋体" panose="02010600030101010101" pitchFamily="2" charset="-122"/>
                <a:cs typeface="Times New Roman" panose="02020603050405020304" pitchFamily="18" charset="0"/>
              </a:rPr>
              <a:t>了？”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此处用到了</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英语中常见的修辞格之一</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双关语pun，</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作者巧妙地</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运用孩子发音的不准确性将“奥斯维辛”称作为“out-with”形成谐音双关，又形成“奥斯维辛集中营”与“out-with出去一起自由”的语义双关。</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读者</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大多知道波兰的“奥斯维辛”意味着大屠杀，若是整本书不断地出现这个词，会让人立刻想到“屠杀”“残酷”的字眼。然而全书中没有出现过一次这个词，作家牵着孩子的手，让孩子们看这个世界的真善美、假丑恶，一点一点地认识真实的世界，不残酷，但也不肤浅。   </a:t>
            </a:r>
            <a:endParaRPr lang="zh-CN" altLang="en-US"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Freeform 25"/>
          <p:cNvSpPr>
            <a:spLocks noEditPoints="1"/>
          </p:cNvSpPr>
          <p:nvPr/>
        </p:nvSpPr>
        <p:spPr bwMode="auto">
          <a:xfrm rot="6695397">
            <a:off x="287655" y="136906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10210" y="3215005"/>
            <a:ext cx="11342370" cy="3476625"/>
          </a:xfrm>
          <a:prstGeom prst="rect">
            <a:avLst/>
          </a:prstGeom>
          <a:solidFill>
            <a:schemeClr val="bg1">
              <a:lumMod val="85000"/>
            </a:schemeClr>
          </a:solidFill>
          <a:ln>
            <a:solidFill>
              <a:schemeClr val="accent1"/>
            </a:solidFill>
          </a:ln>
          <a:effectLst>
            <a:outerShdw blurRad="50800" dist="38100" dir="21540000" algn="bl" rotWithShape="0">
              <a:prstClr val="black">
                <a:alpha val="40000"/>
              </a:prstClr>
            </a:outerShdw>
          </a:effectLst>
        </p:spPr>
        <p:txBody>
          <a:bodyPr wrap="square" rtlCol="0" anchor="t">
            <a:spAutoFit/>
          </a:bodyPr>
          <a:lstStyle/>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双关语大致可以分为两类：</a:t>
            </a:r>
            <a:endPar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1.词义双关：利用英语词汇的一词多义特点，使之在特定语境下产生特殊的语言双关。</a:t>
            </a:r>
            <a:endPar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例句解析：A: What's the longest sentence in the world?    B: Life sentence.</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其中的"sentence"一词就巧妙地利用了单词的同音同形异义，既可以指“句子”，又可以指“刑期”。所以，这个对话可以翻译为: A: 世界上最长的句子是什么? B: 无期徒刑。</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2. 谐音双关：利用单词发音相同或者相近的特点而构成的语义相关。这样的英文词汇有:weak和week, deer 和dear, knew和new, in和inn, meet和meat等等。</a:t>
            </a:r>
            <a:endPar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a:t>
            </a:r>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例句解析：Seven days without water makes one weak（week）.可以解释为:七天不喝水，使人软弱无力，然而七天又刚好是一个星期。利用了weak和week同音造成歧义，读来别有一番趣味。</a:t>
            </a:r>
            <a:endPar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r>
              <a:rPr lang="zh-CN" altLang="en-US"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      A bicycle can't stand on its own because it is two-tyred（too tired）.可以解释为是：自行车站不起来，是因为它只有两个轮胎(two-tyred)。而two-tyred和too tired同音，所以也可以说它太累了。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linds(horizont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BEBA8EAE-BF5A-486C-A8C5-ECC9F3942E4B}">
                <a14:imgProps xmlns:a14="http://schemas.microsoft.com/office/drawing/2010/main">
                  <a14:imgLayer r:embed="rId4">
                    <a14:imgEffect>
                      <a14:artisticGlass/>
                    </a14:imgEffect>
                  </a14:imgLayer>
                </a14:imgProps>
              </a:ext>
            </a:extLst>
          </a:blip>
          <a:srcRect l="10589" t="10729" r="6767" b="12002"/>
          <a:stretch>
            <a:fillRect/>
          </a:stretch>
        </p:blipFill>
        <p:spPr>
          <a:xfrm>
            <a:off x="0" y="-5089"/>
            <a:ext cx="12192000" cy="6867978"/>
          </a:xfrm>
          <a:prstGeom prst="rect">
            <a:avLst/>
          </a:prstGeom>
        </p:spPr>
      </p:pic>
      <p:sp>
        <p:nvSpPr>
          <p:cNvPr id="37" name="TextBox 59"/>
          <p:cNvSpPr txBox="1">
            <a:spLocks noChangeArrowheads="1"/>
          </p:cNvSpPr>
          <p:nvPr/>
        </p:nvSpPr>
        <p:spPr bwMode="auto">
          <a:xfrm flipH="1">
            <a:off x="3612373" y="414114"/>
            <a:ext cx="4967254" cy="76944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4400" b="1" kern="0" spc="600" dirty="0">
                <a:latin typeface="+mj-ea"/>
                <a:ea typeface="+mj-ea"/>
              </a:rPr>
              <a:t>目 录 </a:t>
            </a:r>
            <a:r>
              <a:rPr lang="en-US" altLang="zh-CN" sz="3600" b="1" kern="0" spc="600" dirty="0">
                <a:latin typeface="+mj-ea"/>
                <a:ea typeface="+mj-ea"/>
              </a:rPr>
              <a:t>CONTENTS</a:t>
            </a:r>
            <a:endParaRPr lang="en-US" altLang="ko-KR" sz="3600" b="1" kern="0" spc="600" dirty="0">
              <a:latin typeface="+mj-ea"/>
              <a:ea typeface="+mj-ea"/>
            </a:endParaRPr>
          </a:p>
        </p:txBody>
      </p:sp>
      <p:sp>
        <p:nvSpPr>
          <p:cNvPr id="38" name="淘宝网Chenying0907出品 52"/>
          <p:cNvSpPr/>
          <p:nvPr/>
        </p:nvSpPr>
        <p:spPr>
          <a:xfrm>
            <a:off x="2" y="3631013"/>
            <a:ext cx="12191999" cy="573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805" tIns="57904" rIns="115805" bIns="57904" rtlCol="0" anchor="ctr"/>
          <a:lstStyle/>
          <a:p>
            <a:pPr algn="ctr"/>
            <a:endParaRPr lang="zh-CN" altLang="en-US" sz="2255">
              <a:latin typeface="+mj-ea"/>
              <a:ea typeface="+mj-ea"/>
            </a:endParaRPr>
          </a:p>
        </p:txBody>
      </p:sp>
      <p:grpSp>
        <p:nvGrpSpPr>
          <p:cNvPr id="39" name="淘宝网Chenying0907出品 53"/>
          <p:cNvGrpSpPr/>
          <p:nvPr/>
        </p:nvGrpSpPr>
        <p:grpSpPr>
          <a:xfrm>
            <a:off x="1235650" y="3086374"/>
            <a:ext cx="1091001" cy="1090827"/>
            <a:chOff x="1466675" y="3784103"/>
            <a:chExt cx="1301392" cy="1301862"/>
          </a:xfrm>
        </p:grpSpPr>
        <p:grpSp>
          <p:nvGrpSpPr>
            <p:cNvPr id="40" name="淘宝网Chenying0907出品 54"/>
            <p:cNvGrpSpPr/>
            <p:nvPr/>
          </p:nvGrpSpPr>
          <p:grpSpPr>
            <a:xfrm>
              <a:off x="1466675" y="3784103"/>
              <a:ext cx="1301392" cy="1301862"/>
              <a:chOff x="4345444" y="2542859"/>
              <a:chExt cx="1810550" cy="1811205"/>
            </a:xfrm>
          </p:grpSpPr>
          <p:grpSp>
            <p:nvGrpSpPr>
              <p:cNvPr id="42" name="淘宝网Chenying0907出品 5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44" name="同心圆 43"/>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45" name="淘宝网Chenying0907出品 5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43" name="淘宝网Chenying0907出品 57"/>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41" name="TextBox 55"/>
            <p:cNvSpPr txBox="1"/>
            <p:nvPr/>
          </p:nvSpPr>
          <p:spPr>
            <a:xfrm>
              <a:off x="1738707" y="4146644"/>
              <a:ext cx="850204" cy="649635"/>
            </a:xfrm>
            <a:prstGeom prst="rect">
              <a:avLst/>
            </a:prstGeom>
            <a:noFill/>
          </p:spPr>
          <p:txBody>
            <a:bodyPr wrap="square" lIns="173304" tIns="86652" rIns="173304" bIns="86652" rtlCol="0">
              <a:spAutoFit/>
            </a:bodyPr>
            <a:lstStyle/>
            <a:p>
              <a:r>
                <a:rPr lang="en-US" altLang="zh-CN" sz="2400" dirty="0">
                  <a:latin typeface="+mj-ea"/>
                  <a:ea typeface="+mj-ea"/>
                </a:rPr>
                <a:t>01</a:t>
              </a:r>
              <a:endParaRPr lang="zh-CN" altLang="en-US" sz="2400" dirty="0">
                <a:latin typeface="+mj-ea"/>
                <a:ea typeface="+mj-ea"/>
              </a:endParaRPr>
            </a:p>
          </p:txBody>
        </p:sp>
      </p:grpSp>
      <p:grpSp>
        <p:nvGrpSpPr>
          <p:cNvPr id="46" name="淘宝网Chenying0907出品 60"/>
          <p:cNvGrpSpPr/>
          <p:nvPr/>
        </p:nvGrpSpPr>
        <p:grpSpPr>
          <a:xfrm>
            <a:off x="3019243" y="3247046"/>
            <a:ext cx="825719" cy="825586"/>
            <a:chOff x="3117025" y="3959191"/>
            <a:chExt cx="984950" cy="985306"/>
          </a:xfrm>
        </p:grpSpPr>
        <p:grpSp>
          <p:nvGrpSpPr>
            <p:cNvPr id="47" name="淘宝网Chenying0907出品 61"/>
            <p:cNvGrpSpPr/>
            <p:nvPr/>
          </p:nvGrpSpPr>
          <p:grpSpPr>
            <a:xfrm>
              <a:off x="3117025" y="3959191"/>
              <a:ext cx="984950" cy="985306"/>
              <a:chOff x="4345444" y="2542859"/>
              <a:chExt cx="1810550" cy="1811205"/>
            </a:xfrm>
          </p:grpSpPr>
          <p:grpSp>
            <p:nvGrpSpPr>
              <p:cNvPr id="49" name="淘宝网Chenying0907出品 63"/>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1" name="同心圆 5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52" name="淘宝网Chenying0907出品 66"/>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50" name="淘宝网Chenying0907出品 64"/>
              <p:cNvSpPr/>
              <p:nvPr/>
            </p:nvSpPr>
            <p:spPr>
              <a:xfrm>
                <a:off x="4565570" y="2763062"/>
                <a:ext cx="1370298" cy="1370793"/>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48" name="TextBox 62"/>
            <p:cNvSpPr txBox="1"/>
            <p:nvPr/>
          </p:nvSpPr>
          <p:spPr>
            <a:xfrm>
              <a:off x="3239771" y="4126838"/>
              <a:ext cx="850204" cy="649635"/>
            </a:xfrm>
            <a:prstGeom prst="rect">
              <a:avLst/>
            </a:prstGeom>
            <a:noFill/>
          </p:spPr>
          <p:txBody>
            <a:bodyPr wrap="square" lIns="173304" tIns="86652" rIns="173304" bIns="86652" rtlCol="0">
              <a:spAutoFit/>
            </a:bodyPr>
            <a:lstStyle/>
            <a:p>
              <a:r>
                <a:rPr lang="en-US" altLang="zh-CN" sz="2400" dirty="0">
                  <a:latin typeface="+mj-ea"/>
                  <a:ea typeface="+mj-ea"/>
                </a:rPr>
                <a:t>02</a:t>
              </a:r>
              <a:endParaRPr lang="zh-CN" altLang="en-US" sz="2400" dirty="0">
                <a:latin typeface="+mj-ea"/>
                <a:ea typeface="+mj-ea"/>
              </a:endParaRPr>
            </a:p>
          </p:txBody>
        </p:sp>
      </p:grpSp>
      <p:grpSp>
        <p:nvGrpSpPr>
          <p:cNvPr id="53" name="淘宝网Chenying0907出品 67"/>
          <p:cNvGrpSpPr/>
          <p:nvPr/>
        </p:nvGrpSpPr>
        <p:grpSpPr>
          <a:xfrm>
            <a:off x="4137506" y="3106916"/>
            <a:ext cx="1106020" cy="1105844"/>
            <a:chOff x="4450933" y="3791953"/>
            <a:chExt cx="1319306" cy="1319782"/>
          </a:xfrm>
        </p:grpSpPr>
        <p:grpSp>
          <p:nvGrpSpPr>
            <p:cNvPr id="54" name="淘宝网Chenying0907出品 68"/>
            <p:cNvGrpSpPr/>
            <p:nvPr/>
          </p:nvGrpSpPr>
          <p:grpSpPr>
            <a:xfrm>
              <a:off x="4450933" y="3791953"/>
              <a:ext cx="1319306" cy="1319782"/>
              <a:chOff x="4345444" y="2542859"/>
              <a:chExt cx="1810550" cy="1811205"/>
            </a:xfrm>
          </p:grpSpPr>
          <p:grpSp>
            <p:nvGrpSpPr>
              <p:cNvPr id="56" name="淘宝网Chenying0907出品 70"/>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58" name="同心圆 57"/>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59" name="淘宝网Chenying0907出品 7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57" name="淘宝网Chenying0907出品 71"/>
              <p:cNvSpPr/>
              <p:nvPr/>
            </p:nvSpPr>
            <p:spPr>
              <a:xfrm>
                <a:off x="4565570" y="2763062"/>
                <a:ext cx="1370298" cy="1370793"/>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55" name="TextBox 69"/>
            <p:cNvSpPr txBox="1"/>
            <p:nvPr/>
          </p:nvSpPr>
          <p:spPr>
            <a:xfrm>
              <a:off x="4703914" y="4128367"/>
              <a:ext cx="850203" cy="649634"/>
            </a:xfrm>
            <a:prstGeom prst="rect">
              <a:avLst/>
            </a:prstGeom>
            <a:noFill/>
          </p:spPr>
          <p:txBody>
            <a:bodyPr wrap="square" lIns="173304" tIns="86652" rIns="173304" bIns="86652" rtlCol="0">
              <a:spAutoFit/>
            </a:bodyPr>
            <a:lstStyle/>
            <a:p>
              <a:r>
                <a:rPr lang="en-US" altLang="zh-CN" sz="2400" dirty="0">
                  <a:latin typeface="+mj-ea"/>
                  <a:ea typeface="+mj-ea"/>
                </a:rPr>
                <a:t>03</a:t>
              </a:r>
              <a:endParaRPr lang="zh-CN" altLang="en-US" sz="2400" dirty="0">
                <a:latin typeface="+mj-ea"/>
                <a:ea typeface="+mj-ea"/>
              </a:endParaRPr>
            </a:p>
          </p:txBody>
        </p:sp>
      </p:grpSp>
      <p:grpSp>
        <p:nvGrpSpPr>
          <p:cNvPr id="60" name="淘宝网Chenying0907出品 74"/>
          <p:cNvGrpSpPr/>
          <p:nvPr/>
        </p:nvGrpSpPr>
        <p:grpSpPr>
          <a:xfrm>
            <a:off x="5536069" y="3232959"/>
            <a:ext cx="853892" cy="853756"/>
            <a:chOff x="6119197" y="3942381"/>
            <a:chExt cx="1018558" cy="1018926"/>
          </a:xfrm>
        </p:grpSpPr>
        <p:grpSp>
          <p:nvGrpSpPr>
            <p:cNvPr id="61" name="淘宝网Chenying0907出品 75"/>
            <p:cNvGrpSpPr/>
            <p:nvPr/>
          </p:nvGrpSpPr>
          <p:grpSpPr>
            <a:xfrm>
              <a:off x="6119197" y="3942381"/>
              <a:ext cx="1018558" cy="1018926"/>
              <a:chOff x="4345444" y="2542859"/>
              <a:chExt cx="1810550" cy="1811205"/>
            </a:xfrm>
          </p:grpSpPr>
          <p:grpSp>
            <p:nvGrpSpPr>
              <p:cNvPr id="63" name="淘宝网Chenying0907出品 77"/>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65"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66" name="淘宝网Chenying0907出品 80"/>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64" name="淘宝网Chenying0907出品 78"/>
              <p:cNvSpPr/>
              <p:nvPr/>
            </p:nvSpPr>
            <p:spPr>
              <a:xfrm>
                <a:off x="4565570" y="2763062"/>
                <a:ext cx="1370298" cy="1370793"/>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62" name="TextBox 76"/>
            <p:cNvSpPr txBox="1"/>
            <p:nvPr/>
          </p:nvSpPr>
          <p:spPr>
            <a:xfrm>
              <a:off x="6280209" y="4092626"/>
              <a:ext cx="850205" cy="649635"/>
            </a:xfrm>
            <a:prstGeom prst="rect">
              <a:avLst/>
            </a:prstGeom>
            <a:noFill/>
          </p:spPr>
          <p:txBody>
            <a:bodyPr wrap="square" lIns="173304" tIns="86652" rIns="173304" bIns="86652" rtlCol="0">
              <a:spAutoFit/>
            </a:bodyPr>
            <a:lstStyle/>
            <a:p>
              <a:r>
                <a:rPr lang="en-US" altLang="zh-CN" sz="2400" dirty="0">
                  <a:latin typeface="+mj-ea"/>
                  <a:ea typeface="+mj-ea"/>
                </a:rPr>
                <a:t>04</a:t>
              </a:r>
              <a:endParaRPr lang="zh-CN" altLang="en-US" sz="2400" dirty="0">
                <a:latin typeface="+mj-ea"/>
                <a:ea typeface="+mj-ea"/>
              </a:endParaRPr>
            </a:p>
          </p:txBody>
        </p:sp>
      </p:grpSp>
      <p:grpSp>
        <p:nvGrpSpPr>
          <p:cNvPr id="67" name="淘宝网Chenying0907出品 81"/>
          <p:cNvGrpSpPr/>
          <p:nvPr/>
        </p:nvGrpSpPr>
        <p:grpSpPr>
          <a:xfrm>
            <a:off x="6682505" y="3232962"/>
            <a:ext cx="944861" cy="853756"/>
            <a:chOff x="7486713" y="3942381"/>
            <a:chExt cx="1127069" cy="1018926"/>
          </a:xfrm>
        </p:grpSpPr>
        <p:grpSp>
          <p:nvGrpSpPr>
            <p:cNvPr id="68" name="淘宝网Chenying0907出品 82"/>
            <p:cNvGrpSpPr/>
            <p:nvPr/>
          </p:nvGrpSpPr>
          <p:grpSpPr>
            <a:xfrm>
              <a:off x="7486713" y="3942381"/>
              <a:ext cx="1018558" cy="1018926"/>
              <a:chOff x="4345444" y="2542859"/>
              <a:chExt cx="1810550" cy="1811205"/>
            </a:xfrm>
          </p:grpSpPr>
          <p:grpSp>
            <p:nvGrpSpPr>
              <p:cNvPr id="70" name="淘宝网Chenying0907出品 84"/>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2" name="同心圆 71"/>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73" name="淘宝网Chenying0907出品 87"/>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71" name="淘宝网Chenying0907出品 85"/>
              <p:cNvSpPr/>
              <p:nvPr/>
            </p:nvSpPr>
            <p:spPr>
              <a:xfrm>
                <a:off x="4565570" y="2763062"/>
                <a:ext cx="1370298" cy="1370793"/>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69" name="TextBox 83"/>
            <p:cNvSpPr txBox="1"/>
            <p:nvPr/>
          </p:nvSpPr>
          <p:spPr>
            <a:xfrm>
              <a:off x="7622704" y="4130293"/>
              <a:ext cx="991078" cy="576172"/>
            </a:xfrm>
            <a:prstGeom prst="rect">
              <a:avLst/>
            </a:prstGeom>
            <a:noFill/>
          </p:spPr>
          <p:txBody>
            <a:bodyPr wrap="square" lIns="173304" tIns="86652" rIns="173304" bIns="86652" rtlCol="0">
              <a:spAutoFit/>
            </a:bodyPr>
            <a:lstStyle/>
            <a:p>
              <a:r>
                <a:rPr lang="en-US" altLang="zh-CN" sz="2000" dirty="0">
                  <a:latin typeface="+mj-ea"/>
                  <a:ea typeface="+mj-ea"/>
                </a:rPr>
                <a:t>05</a:t>
              </a:r>
              <a:endParaRPr lang="zh-CN" altLang="en-US" sz="2000" dirty="0">
                <a:latin typeface="+mj-ea"/>
                <a:ea typeface="+mj-ea"/>
              </a:endParaRPr>
            </a:p>
          </p:txBody>
        </p:sp>
      </p:grpSp>
      <p:grpSp>
        <p:nvGrpSpPr>
          <p:cNvPr id="74" name="淘宝网Chenying0907出品 88"/>
          <p:cNvGrpSpPr/>
          <p:nvPr/>
        </p:nvGrpSpPr>
        <p:grpSpPr>
          <a:xfrm>
            <a:off x="7828941" y="3091358"/>
            <a:ext cx="1137145" cy="1136965"/>
            <a:chOff x="8854229" y="3773382"/>
            <a:chExt cx="1356434" cy="1356924"/>
          </a:xfrm>
        </p:grpSpPr>
        <p:grpSp>
          <p:nvGrpSpPr>
            <p:cNvPr id="75" name="淘宝网Chenying0907出品 89"/>
            <p:cNvGrpSpPr/>
            <p:nvPr/>
          </p:nvGrpSpPr>
          <p:grpSpPr>
            <a:xfrm>
              <a:off x="8854229" y="3773382"/>
              <a:ext cx="1356434" cy="1356924"/>
              <a:chOff x="4345444" y="2542859"/>
              <a:chExt cx="1810550" cy="1811205"/>
            </a:xfrm>
          </p:grpSpPr>
          <p:grpSp>
            <p:nvGrpSpPr>
              <p:cNvPr id="77" name="淘宝网Chenying0907出品 91"/>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79" name="同心圆 7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sp>
              <p:nvSpPr>
                <p:cNvPr id="80" name="淘宝网Chenying0907出品 94"/>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78" name="淘宝网Chenying0907出品 92"/>
              <p:cNvSpPr/>
              <p:nvPr/>
            </p:nvSpPr>
            <p:spPr>
              <a:xfrm>
                <a:off x="4565570" y="2763062"/>
                <a:ext cx="1370298" cy="1370793"/>
              </a:xfrm>
              <a:prstGeom prst="ellipse">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latin typeface="+mj-ea"/>
                  <a:ea typeface="+mj-ea"/>
                </a:endParaRPr>
              </a:p>
            </p:txBody>
          </p:sp>
        </p:grpSp>
        <p:sp>
          <p:nvSpPr>
            <p:cNvPr id="76" name="TextBox 90"/>
            <p:cNvSpPr txBox="1"/>
            <p:nvPr/>
          </p:nvSpPr>
          <p:spPr>
            <a:xfrm>
              <a:off x="9030859" y="4093383"/>
              <a:ext cx="1015119" cy="649635"/>
            </a:xfrm>
            <a:prstGeom prst="rect">
              <a:avLst/>
            </a:prstGeom>
            <a:noFill/>
          </p:spPr>
          <p:txBody>
            <a:bodyPr wrap="square" lIns="173304" tIns="86652" rIns="173304" bIns="86652" rtlCol="0">
              <a:spAutoFit/>
            </a:bodyPr>
            <a:lstStyle/>
            <a:p>
              <a:r>
                <a:rPr lang="en-US" altLang="zh-CN" sz="2400" dirty="0">
                  <a:latin typeface="+mj-ea"/>
                  <a:ea typeface="+mj-ea"/>
                </a:rPr>
                <a:t>06</a:t>
              </a:r>
              <a:endParaRPr lang="zh-CN" altLang="en-US" sz="2400" dirty="0">
                <a:latin typeface="+mj-ea"/>
                <a:ea typeface="+mj-ea"/>
              </a:endParaRPr>
            </a:p>
          </p:txBody>
        </p:sp>
      </p:grpSp>
      <p:grpSp>
        <p:nvGrpSpPr>
          <p:cNvPr id="82" name="淘宝网Chenying0907出品 96"/>
          <p:cNvGrpSpPr/>
          <p:nvPr/>
        </p:nvGrpSpPr>
        <p:grpSpPr>
          <a:xfrm>
            <a:off x="9258630" y="2886673"/>
            <a:ext cx="1546575" cy="1546328"/>
            <a:chOff x="4345444" y="2542859"/>
            <a:chExt cx="1810550" cy="1811205"/>
          </a:xfrm>
        </p:grpSpPr>
        <p:grpSp>
          <p:nvGrpSpPr>
            <p:cNvPr id="84" name="淘宝网Chenying0907出品 9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86" name="同心圆 85"/>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5">
                  <a:solidFill>
                    <a:schemeClr val="tx1"/>
                  </a:solidFill>
                  <a:latin typeface="+mj-ea"/>
                  <a:ea typeface="+mj-ea"/>
                </a:endParaRPr>
              </a:p>
            </p:txBody>
          </p:sp>
          <p:sp>
            <p:nvSpPr>
              <p:cNvPr id="87" name="淘宝网Chenying0907出品 10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5">
                  <a:latin typeface="+mj-ea"/>
                  <a:ea typeface="+mj-ea"/>
                </a:endParaRPr>
              </a:p>
            </p:txBody>
          </p:sp>
        </p:grpSp>
        <p:sp>
          <p:nvSpPr>
            <p:cNvPr id="85" name="淘宝网Chenying0907出品 99"/>
            <p:cNvSpPr/>
            <p:nvPr/>
          </p:nvSpPr>
          <p:spPr>
            <a:xfrm>
              <a:off x="4565570" y="2763062"/>
              <a:ext cx="1370298" cy="137079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55">
                <a:latin typeface="+mj-ea"/>
                <a:ea typeface="+mj-ea"/>
              </a:endParaRPr>
            </a:p>
          </p:txBody>
        </p:sp>
      </p:grpSp>
      <p:grpSp>
        <p:nvGrpSpPr>
          <p:cNvPr id="90" name="淘宝网Chenying0907出品 104"/>
          <p:cNvGrpSpPr/>
          <p:nvPr/>
        </p:nvGrpSpPr>
        <p:grpSpPr>
          <a:xfrm>
            <a:off x="150495" y="1579245"/>
            <a:ext cx="2490470" cy="1405255"/>
            <a:chOff x="207449" y="1311612"/>
            <a:chExt cx="1631535" cy="1063823"/>
          </a:xfrm>
        </p:grpSpPr>
        <p:cxnSp>
          <p:nvCxnSpPr>
            <p:cNvPr id="91" name="淘宝网Chenying0907出品 105"/>
            <p:cNvCxnSpPr/>
            <p:nvPr/>
          </p:nvCxnSpPr>
          <p:spPr>
            <a:xfrm flipV="1">
              <a:off x="1301059" y="2159411"/>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92" name="TextBox 106"/>
            <p:cNvSpPr txBox="1"/>
            <p:nvPr/>
          </p:nvSpPr>
          <p:spPr>
            <a:xfrm>
              <a:off x="207449" y="1311612"/>
              <a:ext cx="1631535" cy="838368"/>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Information</a:t>
              </a:r>
              <a:r>
                <a:rPr lang="zh-CN" altLang="en-US" sz="2400" b="1" spc="300" dirty="0">
                  <a:latin typeface="+mj-ea"/>
                  <a:ea typeface="+mj-ea"/>
                </a:rPr>
                <a:t> </a:t>
              </a:r>
              <a:r>
                <a:rPr lang="en-US" altLang="zh-CN" sz="2400" b="1" spc="300" dirty="0">
                  <a:latin typeface="+mj-ea"/>
                  <a:ea typeface="+mj-ea"/>
                </a:rPr>
                <a:t>about</a:t>
              </a:r>
              <a:r>
                <a:rPr lang="zh-CN" altLang="en-US" sz="2400" b="1" spc="300" dirty="0">
                  <a:latin typeface="+mj-ea"/>
                  <a:ea typeface="+mj-ea"/>
                </a:rPr>
                <a:t> </a:t>
              </a:r>
              <a:r>
                <a:rPr lang="en-US" altLang="zh-CN" sz="2400" b="1" spc="300" dirty="0">
                  <a:latin typeface="+mj-ea"/>
                  <a:ea typeface="+mj-ea"/>
                </a:rPr>
                <a:t>the</a:t>
              </a:r>
              <a:r>
                <a:rPr lang="zh-CN" altLang="en-US" sz="2400" b="1" spc="300" dirty="0">
                  <a:latin typeface="+mj-ea"/>
                  <a:ea typeface="+mj-ea"/>
                </a:rPr>
                <a:t> </a:t>
              </a:r>
              <a:r>
                <a:rPr lang="en-US" altLang="zh-CN" sz="2400" b="1" spc="300" dirty="0">
                  <a:latin typeface="+mj-ea"/>
                  <a:ea typeface="+mj-ea"/>
                </a:rPr>
                <a:t>book</a:t>
              </a:r>
              <a:endParaRPr lang="zh-CN" altLang="en-US" sz="2400" b="1" spc="300" dirty="0">
                <a:latin typeface="+mj-ea"/>
                <a:ea typeface="+mj-ea"/>
              </a:endParaRPr>
            </a:p>
          </p:txBody>
        </p:sp>
      </p:grpSp>
      <p:grpSp>
        <p:nvGrpSpPr>
          <p:cNvPr id="95" name="淘宝网Chenying0907出品 109"/>
          <p:cNvGrpSpPr/>
          <p:nvPr/>
        </p:nvGrpSpPr>
        <p:grpSpPr>
          <a:xfrm>
            <a:off x="2728205" y="1579159"/>
            <a:ext cx="3097529" cy="1495083"/>
            <a:chOff x="410334" y="1449566"/>
            <a:chExt cx="1828506" cy="1005684"/>
          </a:xfrm>
        </p:grpSpPr>
        <p:cxnSp>
          <p:nvCxnSpPr>
            <p:cNvPr id="96" name="淘宝网Chenying0907出品 110"/>
            <p:cNvCxnSpPr/>
            <p:nvPr/>
          </p:nvCxnSpPr>
          <p:spPr>
            <a:xfrm flipV="1">
              <a:off x="1490222" y="2239226"/>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97" name="TextBox 111"/>
            <p:cNvSpPr txBox="1"/>
            <p:nvPr/>
          </p:nvSpPr>
          <p:spPr>
            <a:xfrm>
              <a:off x="410334" y="1449566"/>
              <a:ext cx="1828506" cy="744932"/>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analyze plot and character</a:t>
              </a:r>
            </a:p>
          </p:txBody>
        </p:sp>
      </p:grpSp>
      <p:grpSp>
        <p:nvGrpSpPr>
          <p:cNvPr id="100" name="淘宝网Chenying0907出品 114"/>
          <p:cNvGrpSpPr/>
          <p:nvPr/>
        </p:nvGrpSpPr>
        <p:grpSpPr>
          <a:xfrm>
            <a:off x="5923432" y="1603501"/>
            <a:ext cx="3759311" cy="1497597"/>
            <a:chOff x="982136" y="1529367"/>
            <a:chExt cx="2132524" cy="925220"/>
          </a:xfrm>
        </p:grpSpPr>
        <p:cxnSp>
          <p:nvCxnSpPr>
            <p:cNvPr id="101" name="淘宝网Chenying0907出品 115"/>
            <p:cNvCxnSpPr/>
            <p:nvPr/>
          </p:nvCxnSpPr>
          <p:spPr>
            <a:xfrm flipV="1">
              <a:off x="1654863" y="2238563"/>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02" name="TextBox 116"/>
            <p:cNvSpPr txBox="1"/>
            <p:nvPr/>
          </p:nvSpPr>
          <p:spPr>
            <a:xfrm>
              <a:off x="982136" y="1529367"/>
              <a:ext cx="2132524" cy="684180"/>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appreciate</a:t>
              </a:r>
            </a:p>
            <a:p>
              <a:pPr algn="ctr">
                <a:lnSpc>
                  <a:spcPct val="150000"/>
                </a:lnSpc>
                <a:defRPr/>
              </a:pPr>
              <a:r>
                <a:rPr lang="en-US" altLang="zh-CN" sz="2400" b="1" spc="300" dirty="0">
                  <a:latin typeface="+mj-ea"/>
                  <a:ea typeface="+mj-ea"/>
                </a:rPr>
                <a:t> the language</a:t>
              </a:r>
            </a:p>
          </p:txBody>
        </p:sp>
      </p:grpSp>
      <p:grpSp>
        <p:nvGrpSpPr>
          <p:cNvPr id="110" name="淘宝网Chenying0907出品 124"/>
          <p:cNvGrpSpPr/>
          <p:nvPr/>
        </p:nvGrpSpPr>
        <p:grpSpPr>
          <a:xfrm>
            <a:off x="1783646" y="4321379"/>
            <a:ext cx="2212340" cy="1369061"/>
            <a:chOff x="542605" y="1340833"/>
            <a:chExt cx="1266391" cy="1006437"/>
          </a:xfrm>
        </p:grpSpPr>
        <p:cxnSp>
          <p:nvCxnSpPr>
            <p:cNvPr id="111" name="淘宝网Chenying0907出品 125"/>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12" name="TextBox 126"/>
            <p:cNvSpPr txBox="1"/>
            <p:nvPr/>
          </p:nvSpPr>
          <p:spPr>
            <a:xfrm>
              <a:off x="542605" y="1533158"/>
              <a:ext cx="1266391" cy="814112"/>
            </a:xfrm>
            <a:prstGeom prst="rect">
              <a:avLst/>
            </a:prstGeom>
            <a:noFill/>
            <a:ln>
              <a:solidFill>
                <a:schemeClr val="accent1"/>
              </a:solidFill>
            </a:ln>
          </p:spPr>
          <p:txBody>
            <a:bodyPr wrap="square" lIns="114661" tIns="0" rIns="114661" bIns="0" rtlCol="0" anchor="t">
              <a:spAutoFit/>
            </a:bodyPr>
            <a:lstStyle/>
            <a:p>
              <a:pPr>
                <a:lnSpc>
                  <a:spcPct val="150000"/>
                </a:lnSpc>
                <a:defRPr/>
              </a:pPr>
              <a:r>
                <a:rPr lang="en-US" altLang="zh-CN" sz="2400" b="1" spc="300" dirty="0">
                  <a:latin typeface="+mj-ea"/>
                  <a:ea typeface="+mj-ea"/>
                </a:rPr>
                <a:t>  Pre-</a:t>
              </a:r>
            </a:p>
            <a:p>
              <a:pPr algn="ctr">
                <a:lnSpc>
                  <a:spcPct val="150000"/>
                </a:lnSpc>
                <a:defRPr/>
              </a:pPr>
              <a:r>
                <a:rPr lang="en-US" altLang="zh-CN" sz="2400" b="1" spc="300" dirty="0">
                  <a:latin typeface="+mj-ea"/>
                  <a:ea typeface="+mj-ea"/>
                </a:rPr>
                <a:t>       reading</a:t>
              </a:r>
            </a:p>
          </p:txBody>
        </p:sp>
      </p:grpSp>
      <p:grpSp>
        <p:nvGrpSpPr>
          <p:cNvPr id="115" name="淘宝网Chenying0907出品 129"/>
          <p:cNvGrpSpPr/>
          <p:nvPr/>
        </p:nvGrpSpPr>
        <p:grpSpPr>
          <a:xfrm>
            <a:off x="4210586" y="4321373"/>
            <a:ext cx="3175272" cy="1356695"/>
            <a:chOff x="501073" y="1340833"/>
            <a:chExt cx="1817594" cy="997348"/>
          </a:xfrm>
        </p:grpSpPr>
        <p:cxnSp>
          <p:nvCxnSpPr>
            <p:cNvPr id="116" name="淘宝网Chenying0907出品 130"/>
            <p:cNvCxnSpPr/>
            <p:nvPr/>
          </p:nvCxnSpPr>
          <p:spPr>
            <a:xfrm>
              <a:off x="1481601" y="1340833"/>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17" name="TextBox 131"/>
            <p:cNvSpPr txBox="1"/>
            <p:nvPr/>
          </p:nvSpPr>
          <p:spPr>
            <a:xfrm>
              <a:off x="501073" y="1524068"/>
              <a:ext cx="1817594" cy="814113"/>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explore literary devices</a:t>
              </a:r>
            </a:p>
          </p:txBody>
        </p:sp>
      </p:grpSp>
      <p:grpSp>
        <p:nvGrpSpPr>
          <p:cNvPr id="120" name="淘宝网Chenying0907出品 134"/>
          <p:cNvGrpSpPr/>
          <p:nvPr/>
        </p:nvGrpSpPr>
        <p:grpSpPr>
          <a:xfrm>
            <a:off x="7554595" y="4297680"/>
            <a:ext cx="3786505" cy="1379856"/>
            <a:chOff x="989116" y="1272285"/>
            <a:chExt cx="1793763" cy="1014486"/>
          </a:xfrm>
        </p:grpSpPr>
        <p:cxnSp>
          <p:nvCxnSpPr>
            <p:cNvPr id="121" name="淘宝网Chenying0907出品 135"/>
            <p:cNvCxnSpPr/>
            <p:nvPr/>
          </p:nvCxnSpPr>
          <p:spPr>
            <a:xfrm>
              <a:off x="1486688" y="1272285"/>
              <a:ext cx="0" cy="200492"/>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122" name="TextBox 136"/>
            <p:cNvSpPr txBox="1"/>
            <p:nvPr/>
          </p:nvSpPr>
          <p:spPr>
            <a:xfrm>
              <a:off x="989116" y="1472568"/>
              <a:ext cx="1793763" cy="814203"/>
            </a:xfrm>
            <a:prstGeom prst="rect">
              <a:avLst/>
            </a:prstGeom>
            <a:noFill/>
            <a:ln>
              <a:solidFill>
                <a:schemeClr val="accent1"/>
              </a:solidFill>
            </a:ln>
          </p:spPr>
          <p:txBody>
            <a:bodyPr wrap="square" lIns="114661" tIns="0" rIns="114661" bIns="0" rtlCol="0" anchor="t">
              <a:spAutoFit/>
            </a:bodyPr>
            <a:lstStyle/>
            <a:p>
              <a:pPr algn="ctr">
                <a:lnSpc>
                  <a:spcPct val="150000"/>
                </a:lnSpc>
                <a:defRPr/>
              </a:pPr>
              <a:r>
                <a:rPr lang="en-US" altLang="zh-CN" sz="2400" b="1" spc="300" dirty="0">
                  <a:latin typeface="+mj-ea"/>
                  <a:ea typeface="+mj-ea"/>
                </a:rPr>
                <a:t>Read to learn new word and write the passage</a:t>
              </a:r>
            </a:p>
          </p:txBody>
        </p:sp>
      </p:grpSp>
      <p:grpSp>
        <p:nvGrpSpPr>
          <p:cNvPr id="2" name="淘宝网Chenying0907出品 114"/>
          <p:cNvGrpSpPr/>
          <p:nvPr/>
        </p:nvGrpSpPr>
        <p:grpSpPr>
          <a:xfrm>
            <a:off x="9919335" y="1602740"/>
            <a:ext cx="2114551" cy="1355090"/>
            <a:chOff x="1356758" y="1474444"/>
            <a:chExt cx="1199510" cy="900113"/>
          </a:xfrm>
        </p:grpSpPr>
        <p:cxnSp>
          <p:nvCxnSpPr>
            <p:cNvPr id="3" name="淘宝网Chenying0907出品 115"/>
            <p:cNvCxnSpPr/>
            <p:nvPr/>
          </p:nvCxnSpPr>
          <p:spPr>
            <a:xfrm flipV="1">
              <a:off x="1587864" y="2158533"/>
              <a:ext cx="0" cy="216024"/>
            </a:xfrm>
            <a:prstGeom prst="line">
              <a:avLst/>
            </a:prstGeom>
            <a:ln>
              <a:solidFill>
                <a:schemeClr val="tx1">
                  <a:lumMod val="50000"/>
                  <a:lumOff val="50000"/>
                </a:schemeClr>
              </a:solidFill>
              <a:headEnd type="oval" w="sm" len="sm"/>
            </a:ln>
          </p:spPr>
          <p:style>
            <a:lnRef idx="1">
              <a:schemeClr val="accent1"/>
            </a:lnRef>
            <a:fillRef idx="0">
              <a:schemeClr val="accent1"/>
            </a:fillRef>
            <a:effectRef idx="0">
              <a:schemeClr val="accent1"/>
            </a:effectRef>
            <a:fontRef idx="minor">
              <a:schemeClr val="tx1"/>
            </a:fontRef>
          </p:style>
        </p:cxnSp>
        <p:sp>
          <p:nvSpPr>
            <p:cNvPr id="5" name="TextBox 116"/>
            <p:cNvSpPr txBox="1"/>
            <p:nvPr/>
          </p:nvSpPr>
          <p:spPr>
            <a:xfrm>
              <a:off x="1356758" y="1474444"/>
              <a:ext cx="1199510" cy="694698"/>
            </a:xfrm>
            <a:prstGeom prst="rect">
              <a:avLst/>
            </a:prstGeom>
            <a:noFill/>
            <a:ln>
              <a:solidFill>
                <a:schemeClr val="accent1"/>
              </a:solidFill>
            </a:ln>
          </p:spPr>
          <p:txBody>
            <a:bodyPr wrap="square" lIns="114661" tIns="0" rIns="114661" bIns="0" rtlCol="0" anchor="t">
              <a:spAutoFit/>
            </a:bodyPr>
            <a:lstStyle/>
            <a:p>
              <a:pPr algn="l" fontAlgn="auto">
                <a:lnSpc>
                  <a:spcPts val="4080"/>
                </a:lnSpc>
                <a:defRPr/>
              </a:pPr>
              <a:r>
                <a:rPr lang="en-US" altLang="zh-CN" sz="2400" b="1" spc="300" dirty="0">
                  <a:latin typeface="+mj-ea"/>
                  <a:ea typeface="+mj-ea"/>
                  <a:sym typeface="+mn-ea"/>
                </a:rPr>
                <a:t>Post-</a:t>
              </a:r>
              <a:endParaRPr lang="en-US" altLang="zh-CN" sz="2400" b="1" spc="300" dirty="0">
                <a:latin typeface="+mj-ea"/>
                <a:ea typeface="+mj-ea"/>
              </a:endParaRPr>
            </a:p>
            <a:p>
              <a:pPr algn="ctr" fontAlgn="auto">
                <a:lnSpc>
                  <a:spcPts val="4080"/>
                </a:lnSpc>
                <a:defRPr/>
              </a:pPr>
              <a:r>
                <a:rPr lang="en-US" altLang="zh-CN" sz="2400" b="1" spc="300" dirty="0">
                  <a:latin typeface="+mj-ea"/>
                  <a:ea typeface="+mj-ea"/>
                  <a:sym typeface="+mn-ea"/>
                </a:rPr>
                <a:t>      reading</a:t>
              </a:r>
              <a:endParaRPr lang="en-US" altLang="zh-CN" sz="2400" b="1" spc="300" dirty="0">
                <a:latin typeface="+mj-ea"/>
                <a:ea typeface="+mj-ea"/>
              </a:endParaRPr>
            </a:p>
          </p:txBody>
        </p:sp>
      </p:grpSp>
      <p:sp>
        <p:nvSpPr>
          <p:cNvPr id="6" name="TextBox 90"/>
          <p:cNvSpPr txBox="1"/>
          <p:nvPr/>
        </p:nvSpPr>
        <p:spPr>
          <a:xfrm>
            <a:off x="9682626" y="3438861"/>
            <a:ext cx="851009" cy="541655"/>
          </a:xfrm>
          <a:prstGeom prst="rect">
            <a:avLst/>
          </a:prstGeom>
          <a:noFill/>
        </p:spPr>
        <p:txBody>
          <a:bodyPr wrap="square" lIns="173304" tIns="86652" rIns="173304" bIns="86652" rtlCol="0">
            <a:spAutoFit/>
          </a:bodyPr>
          <a:lstStyle/>
          <a:p>
            <a:r>
              <a:rPr lang="en-US" altLang="zh-CN" sz="2400" dirty="0">
                <a:latin typeface="+mj-ea"/>
                <a:ea typeface="+mj-ea"/>
              </a:rPr>
              <a:t>07</a:t>
            </a:r>
            <a:endParaRPr lang="zh-CN" altLang="en-US" sz="2400" dirty="0">
              <a:latin typeface="+mj-ea"/>
              <a:ea typeface="+mj-ea"/>
            </a:endParaRPr>
          </a:p>
        </p:txBody>
      </p:sp>
      <p:pic>
        <p:nvPicPr>
          <p:cNvPr id="81" name="图片 80">
            <a:extLst>
              <a:ext uri="{FF2B5EF4-FFF2-40B4-BE49-F238E27FC236}">
                <a16:creationId xmlns:a16="http://schemas.microsoft.com/office/drawing/2014/main" id="{02A0DD33-A808-4A69-B4BD-2BB1E1B27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134" y="298"/>
            <a:ext cx="3334236" cy="10789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250"/>
                                            <p:tgtEl>
                                              <p:spTgt spid="37"/>
                                            </p:tgtEl>
                                          </p:cBhvr>
                                        </p:animEffect>
                                      </p:childTnLst>
                                    </p:cTn>
                                  </p:par>
                                  <p:par>
                                    <p:cTn id="8" presetID="2" presetClass="entr" presetSubtype="8" accel="65000" fill="hold" grpId="0" nodeType="withEffect" p14:presetBounceEnd="60000">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14:bounceEnd="60000">
                                          <p:cBhvr additive="base">
                                            <p:cTn id="10" dur="20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11" dur="2000" fill="hold"/>
                                            <p:tgtEl>
                                              <p:spTgt spid="38"/>
                                            </p:tgtEl>
                                            <p:attrNameLst>
                                              <p:attrName>ppt_y</p:attrName>
                                            </p:attrNameLst>
                                          </p:cBhvr>
                                          <p:tavLst>
                                            <p:tav tm="0">
                                              <p:val>
                                                <p:strVal val="#ppt_y"/>
                                              </p:val>
                                            </p:tav>
                                            <p:tav tm="100000">
                                              <p:val>
                                                <p:strVal val="#ppt_y"/>
                                              </p:val>
                                            </p:tav>
                                          </p:tavLst>
                                        </p:anim>
                                      </p:childTnLst>
                                    </p:cTn>
                                  </p:par>
                                  <p:par>
                                    <p:cTn id="12" presetID="2" presetClass="entr" presetSubtype="8" accel="65000" fill="hold" nodeType="withEffect" p14:presetBounceEnd="60000">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14:bounceEnd="60000">
                                          <p:cBhvr additive="base">
                                            <p:cTn id="14" dur="2000" fill="hold"/>
                                            <p:tgtEl>
                                              <p:spTgt spid="39"/>
                                            </p:tgtEl>
                                            <p:attrNameLst>
                                              <p:attrName>ppt_x</p:attrName>
                                            </p:attrNameLst>
                                          </p:cBhvr>
                                          <p:tavLst>
                                            <p:tav tm="0">
                                              <p:val>
                                                <p:strVal val="0-#ppt_w/2"/>
                                              </p:val>
                                            </p:tav>
                                            <p:tav tm="100000">
                                              <p:val>
                                                <p:strVal val="#ppt_x"/>
                                              </p:val>
                                            </p:tav>
                                          </p:tavLst>
                                        </p:anim>
                                        <p:anim calcmode="lin" valueType="num" p14:bounceEnd="60000">
                                          <p:cBhvr additive="base">
                                            <p:cTn id="15" dur="200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accel="65000" fill="hold" nodeType="withEffect" p14:presetBounceEnd="60000">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14:bounceEnd="60000">
                                          <p:cBhvr additive="base">
                                            <p:cTn id="18" dur="2000" fill="hold"/>
                                            <p:tgtEl>
                                              <p:spTgt spid="46"/>
                                            </p:tgtEl>
                                            <p:attrNameLst>
                                              <p:attrName>ppt_x</p:attrName>
                                            </p:attrNameLst>
                                          </p:cBhvr>
                                          <p:tavLst>
                                            <p:tav tm="0">
                                              <p:val>
                                                <p:strVal val="0-#ppt_w/2"/>
                                              </p:val>
                                            </p:tav>
                                            <p:tav tm="100000">
                                              <p:val>
                                                <p:strVal val="#ppt_x"/>
                                              </p:val>
                                            </p:tav>
                                          </p:tavLst>
                                        </p:anim>
                                        <p:anim calcmode="lin" valueType="num" p14:bounceEnd="60000">
                                          <p:cBhvr additive="base">
                                            <p:cTn id="19" dur="2000" fill="hold"/>
                                            <p:tgtEl>
                                              <p:spTgt spid="46"/>
                                            </p:tgtEl>
                                            <p:attrNameLst>
                                              <p:attrName>ppt_y</p:attrName>
                                            </p:attrNameLst>
                                          </p:cBhvr>
                                          <p:tavLst>
                                            <p:tav tm="0">
                                              <p:val>
                                                <p:strVal val="#ppt_y"/>
                                              </p:val>
                                            </p:tav>
                                            <p:tav tm="100000">
                                              <p:val>
                                                <p:strVal val="#ppt_y"/>
                                              </p:val>
                                            </p:tav>
                                          </p:tavLst>
                                        </p:anim>
                                      </p:childTnLst>
                                    </p:cTn>
                                  </p:par>
                                  <p:par>
                                    <p:cTn id="20" presetID="2" presetClass="entr" presetSubtype="8" accel="65000" fill="hold" nodeType="withEffect" p14:presetBounceEnd="60000">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14:bounceEnd="60000">
                                          <p:cBhvr additive="base">
                                            <p:cTn id="22" dur="2000" fill="hold"/>
                                            <p:tgtEl>
                                              <p:spTgt spid="53"/>
                                            </p:tgtEl>
                                            <p:attrNameLst>
                                              <p:attrName>ppt_x</p:attrName>
                                            </p:attrNameLst>
                                          </p:cBhvr>
                                          <p:tavLst>
                                            <p:tav tm="0">
                                              <p:val>
                                                <p:strVal val="0-#ppt_w/2"/>
                                              </p:val>
                                            </p:tav>
                                            <p:tav tm="100000">
                                              <p:val>
                                                <p:strVal val="#ppt_x"/>
                                              </p:val>
                                            </p:tav>
                                          </p:tavLst>
                                        </p:anim>
                                        <p:anim calcmode="lin" valueType="num" p14:bounceEnd="60000">
                                          <p:cBhvr additive="base">
                                            <p:cTn id="23" dur="2000" fill="hold"/>
                                            <p:tgtEl>
                                              <p:spTgt spid="53"/>
                                            </p:tgtEl>
                                            <p:attrNameLst>
                                              <p:attrName>ppt_y</p:attrName>
                                            </p:attrNameLst>
                                          </p:cBhvr>
                                          <p:tavLst>
                                            <p:tav tm="0">
                                              <p:val>
                                                <p:strVal val="#ppt_y"/>
                                              </p:val>
                                            </p:tav>
                                            <p:tav tm="100000">
                                              <p:val>
                                                <p:strVal val="#ppt_y"/>
                                              </p:val>
                                            </p:tav>
                                          </p:tavLst>
                                        </p:anim>
                                      </p:childTnLst>
                                    </p:cTn>
                                  </p:par>
                                  <p:par>
                                    <p:cTn id="24" presetID="2" presetClass="entr" presetSubtype="8" accel="65000" fill="hold" nodeType="withEffect" p14:presetBounceEnd="60000">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14:bounceEnd="60000">
                                          <p:cBhvr additive="base">
                                            <p:cTn id="26" dur="2000" fill="hold"/>
                                            <p:tgtEl>
                                              <p:spTgt spid="60"/>
                                            </p:tgtEl>
                                            <p:attrNameLst>
                                              <p:attrName>ppt_x</p:attrName>
                                            </p:attrNameLst>
                                          </p:cBhvr>
                                          <p:tavLst>
                                            <p:tav tm="0">
                                              <p:val>
                                                <p:strVal val="0-#ppt_w/2"/>
                                              </p:val>
                                            </p:tav>
                                            <p:tav tm="100000">
                                              <p:val>
                                                <p:strVal val="#ppt_x"/>
                                              </p:val>
                                            </p:tav>
                                          </p:tavLst>
                                        </p:anim>
                                        <p:anim calcmode="lin" valueType="num" p14:bounceEnd="60000">
                                          <p:cBhvr additive="base">
                                            <p:cTn id="27" dur="20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8" accel="65000" fill="hold" nodeType="withEffect" p14:presetBounceEnd="60000">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14:bounceEnd="60000">
                                          <p:cBhvr additive="base">
                                            <p:cTn id="30" dur="200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31" dur="2000" fill="hold"/>
                                            <p:tgtEl>
                                              <p:spTgt spid="67"/>
                                            </p:tgtEl>
                                            <p:attrNameLst>
                                              <p:attrName>ppt_y</p:attrName>
                                            </p:attrNameLst>
                                          </p:cBhvr>
                                          <p:tavLst>
                                            <p:tav tm="0">
                                              <p:val>
                                                <p:strVal val="#ppt_y"/>
                                              </p:val>
                                            </p:tav>
                                            <p:tav tm="100000">
                                              <p:val>
                                                <p:strVal val="#ppt_y"/>
                                              </p:val>
                                            </p:tav>
                                          </p:tavLst>
                                        </p:anim>
                                      </p:childTnLst>
                                    </p:cTn>
                                  </p:par>
                                  <p:par>
                                    <p:cTn id="32" presetID="2" presetClass="entr" presetSubtype="8" accel="65000" fill="hold" nodeType="withEffect" p14:presetBounceEnd="60000">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14:bounceEnd="60000">
                                          <p:cBhvr additive="base">
                                            <p:cTn id="34" dur="200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35" dur="2000" fill="hold"/>
                                            <p:tgtEl>
                                              <p:spTgt spid="74"/>
                                            </p:tgtEl>
                                            <p:attrNameLst>
                                              <p:attrName>ppt_y</p:attrName>
                                            </p:attrNameLst>
                                          </p:cBhvr>
                                          <p:tavLst>
                                            <p:tav tm="0">
                                              <p:val>
                                                <p:strVal val="#ppt_y"/>
                                              </p:val>
                                            </p:tav>
                                            <p:tav tm="100000">
                                              <p:val>
                                                <p:strVal val="#ppt_y"/>
                                              </p:val>
                                            </p:tav>
                                          </p:tavLst>
                                        </p:anim>
                                      </p:childTnLst>
                                    </p:cTn>
                                  </p:par>
                                  <p:par>
                                    <p:cTn id="36" presetID="2" presetClass="entr" presetSubtype="8" accel="65000" fill="hold" nodeType="withEffect" p14:presetBounceEnd="60000">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14:bounceEnd="60000">
                                          <p:cBhvr additive="base">
                                            <p:cTn id="38" dur="2000" fill="hold"/>
                                            <p:tgtEl>
                                              <p:spTgt spid="82"/>
                                            </p:tgtEl>
                                            <p:attrNameLst>
                                              <p:attrName>ppt_x</p:attrName>
                                            </p:attrNameLst>
                                          </p:cBhvr>
                                          <p:tavLst>
                                            <p:tav tm="0">
                                              <p:val>
                                                <p:strVal val="0-#ppt_w/2"/>
                                              </p:val>
                                            </p:tav>
                                            <p:tav tm="100000">
                                              <p:val>
                                                <p:strVal val="#ppt_x"/>
                                              </p:val>
                                            </p:tav>
                                          </p:tavLst>
                                        </p:anim>
                                        <p:anim calcmode="lin" valueType="num" p14:bounceEnd="60000">
                                          <p:cBhvr additive="base">
                                            <p:cTn id="39" dur="2000" fill="hold"/>
                                            <p:tgtEl>
                                              <p:spTgt spid="82"/>
                                            </p:tgtEl>
                                            <p:attrNameLst>
                                              <p:attrName>ppt_y</p:attrName>
                                            </p:attrNameLst>
                                          </p:cBhvr>
                                          <p:tavLst>
                                            <p:tav tm="0">
                                              <p:val>
                                                <p:strVal val="#ppt_y"/>
                                              </p:val>
                                            </p:tav>
                                            <p:tav tm="100000">
                                              <p:val>
                                                <p:strVal val="#ppt_y"/>
                                              </p:val>
                                            </p:tav>
                                          </p:tavLst>
                                        </p:anim>
                                      </p:childTnLst>
                                    </p:cTn>
                                  </p:par>
                                  <p:par>
                                    <p:cTn id="40" presetID="2" presetClass="entr" presetSubtype="8" accel="65000" fill="hold" nodeType="withEffect" p14:presetBounceEnd="60000">
                                      <p:stCondLst>
                                        <p:cond delay="0"/>
                                      </p:stCondLst>
                                      <p:childTnLst>
                                        <p:set>
                                          <p:cBhvr>
                                            <p:cTn id="41" dur="1" fill="hold">
                                              <p:stCondLst>
                                                <p:cond delay="0"/>
                                              </p:stCondLst>
                                            </p:cTn>
                                            <p:tgtEl>
                                              <p:spTgt spid="90"/>
                                            </p:tgtEl>
                                            <p:attrNameLst>
                                              <p:attrName>style.visibility</p:attrName>
                                            </p:attrNameLst>
                                          </p:cBhvr>
                                          <p:to>
                                            <p:strVal val="visible"/>
                                          </p:to>
                                        </p:set>
                                        <p:anim calcmode="lin" valueType="num" p14:bounceEnd="60000">
                                          <p:cBhvr additive="base">
                                            <p:cTn id="42" dur="2000" fill="hold"/>
                                            <p:tgtEl>
                                              <p:spTgt spid="90"/>
                                            </p:tgtEl>
                                            <p:attrNameLst>
                                              <p:attrName>ppt_x</p:attrName>
                                            </p:attrNameLst>
                                          </p:cBhvr>
                                          <p:tavLst>
                                            <p:tav tm="0">
                                              <p:val>
                                                <p:strVal val="0-#ppt_w/2"/>
                                              </p:val>
                                            </p:tav>
                                            <p:tav tm="100000">
                                              <p:val>
                                                <p:strVal val="#ppt_x"/>
                                              </p:val>
                                            </p:tav>
                                          </p:tavLst>
                                        </p:anim>
                                        <p:anim calcmode="lin" valueType="num" p14:bounceEnd="60000">
                                          <p:cBhvr additive="base">
                                            <p:cTn id="43" dur="2000" fill="hold"/>
                                            <p:tgtEl>
                                              <p:spTgt spid="90"/>
                                            </p:tgtEl>
                                            <p:attrNameLst>
                                              <p:attrName>ppt_y</p:attrName>
                                            </p:attrNameLst>
                                          </p:cBhvr>
                                          <p:tavLst>
                                            <p:tav tm="0">
                                              <p:val>
                                                <p:strVal val="#ppt_y"/>
                                              </p:val>
                                            </p:tav>
                                            <p:tav tm="100000">
                                              <p:val>
                                                <p:strVal val="#ppt_y"/>
                                              </p:val>
                                            </p:tav>
                                          </p:tavLst>
                                        </p:anim>
                                      </p:childTnLst>
                                    </p:cTn>
                                  </p:par>
                                  <p:par>
                                    <p:cTn id="44" presetID="2" presetClass="entr" presetSubtype="8" accel="65000" fill="hold" nodeType="withEffect" p14:presetBounceEnd="60000">
                                      <p:stCondLst>
                                        <p:cond delay="0"/>
                                      </p:stCondLst>
                                      <p:childTnLst>
                                        <p:set>
                                          <p:cBhvr>
                                            <p:cTn id="45" dur="1" fill="hold">
                                              <p:stCondLst>
                                                <p:cond delay="0"/>
                                              </p:stCondLst>
                                            </p:cTn>
                                            <p:tgtEl>
                                              <p:spTgt spid="95"/>
                                            </p:tgtEl>
                                            <p:attrNameLst>
                                              <p:attrName>style.visibility</p:attrName>
                                            </p:attrNameLst>
                                          </p:cBhvr>
                                          <p:to>
                                            <p:strVal val="visible"/>
                                          </p:to>
                                        </p:set>
                                        <p:anim calcmode="lin" valueType="num" p14:bounceEnd="60000">
                                          <p:cBhvr additive="base">
                                            <p:cTn id="46" dur="2000" fill="hold"/>
                                            <p:tgtEl>
                                              <p:spTgt spid="95"/>
                                            </p:tgtEl>
                                            <p:attrNameLst>
                                              <p:attrName>ppt_x</p:attrName>
                                            </p:attrNameLst>
                                          </p:cBhvr>
                                          <p:tavLst>
                                            <p:tav tm="0">
                                              <p:val>
                                                <p:strVal val="0-#ppt_w/2"/>
                                              </p:val>
                                            </p:tav>
                                            <p:tav tm="100000">
                                              <p:val>
                                                <p:strVal val="#ppt_x"/>
                                              </p:val>
                                            </p:tav>
                                          </p:tavLst>
                                        </p:anim>
                                        <p:anim calcmode="lin" valueType="num" p14:bounceEnd="60000">
                                          <p:cBhvr additive="base">
                                            <p:cTn id="47" dur="2000" fill="hold"/>
                                            <p:tgtEl>
                                              <p:spTgt spid="95"/>
                                            </p:tgtEl>
                                            <p:attrNameLst>
                                              <p:attrName>ppt_y</p:attrName>
                                            </p:attrNameLst>
                                          </p:cBhvr>
                                          <p:tavLst>
                                            <p:tav tm="0">
                                              <p:val>
                                                <p:strVal val="#ppt_y"/>
                                              </p:val>
                                            </p:tav>
                                            <p:tav tm="100000">
                                              <p:val>
                                                <p:strVal val="#ppt_y"/>
                                              </p:val>
                                            </p:tav>
                                          </p:tavLst>
                                        </p:anim>
                                      </p:childTnLst>
                                    </p:cTn>
                                  </p:par>
                                  <p:par>
                                    <p:cTn id="48" presetID="2" presetClass="entr" presetSubtype="8" accel="65000" fill="hold" nodeType="withEffect" p14:presetBounceEnd="60000">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14:bounceEnd="60000">
                                          <p:cBhvr additive="base">
                                            <p:cTn id="50" dur="2000" fill="hold"/>
                                            <p:tgtEl>
                                              <p:spTgt spid="100"/>
                                            </p:tgtEl>
                                            <p:attrNameLst>
                                              <p:attrName>ppt_x</p:attrName>
                                            </p:attrNameLst>
                                          </p:cBhvr>
                                          <p:tavLst>
                                            <p:tav tm="0">
                                              <p:val>
                                                <p:strVal val="0-#ppt_w/2"/>
                                              </p:val>
                                            </p:tav>
                                            <p:tav tm="100000">
                                              <p:val>
                                                <p:strVal val="#ppt_x"/>
                                              </p:val>
                                            </p:tav>
                                          </p:tavLst>
                                        </p:anim>
                                        <p:anim calcmode="lin" valueType="num" p14:bounceEnd="60000">
                                          <p:cBhvr additive="base">
                                            <p:cTn id="51" dur="2000" fill="hold"/>
                                            <p:tgtEl>
                                              <p:spTgt spid="100"/>
                                            </p:tgtEl>
                                            <p:attrNameLst>
                                              <p:attrName>ppt_y</p:attrName>
                                            </p:attrNameLst>
                                          </p:cBhvr>
                                          <p:tavLst>
                                            <p:tav tm="0">
                                              <p:val>
                                                <p:strVal val="#ppt_y"/>
                                              </p:val>
                                            </p:tav>
                                            <p:tav tm="100000">
                                              <p:val>
                                                <p:strVal val="#ppt_y"/>
                                              </p:val>
                                            </p:tav>
                                          </p:tavLst>
                                        </p:anim>
                                      </p:childTnLst>
                                    </p:cTn>
                                  </p:par>
                                  <p:par>
                                    <p:cTn id="52" presetID="2" presetClass="entr" presetSubtype="8" accel="65000" fill="hold" nodeType="withEffect" p14:presetBounceEnd="60000">
                                      <p:stCondLst>
                                        <p:cond delay="0"/>
                                      </p:stCondLst>
                                      <p:childTnLst>
                                        <p:set>
                                          <p:cBhvr>
                                            <p:cTn id="53" dur="1" fill="hold">
                                              <p:stCondLst>
                                                <p:cond delay="0"/>
                                              </p:stCondLst>
                                            </p:cTn>
                                            <p:tgtEl>
                                              <p:spTgt spid="110"/>
                                            </p:tgtEl>
                                            <p:attrNameLst>
                                              <p:attrName>style.visibility</p:attrName>
                                            </p:attrNameLst>
                                          </p:cBhvr>
                                          <p:to>
                                            <p:strVal val="visible"/>
                                          </p:to>
                                        </p:set>
                                        <p:anim calcmode="lin" valueType="num" p14:bounceEnd="60000">
                                          <p:cBhvr additive="base">
                                            <p:cTn id="54" dur="2000" fill="hold"/>
                                            <p:tgtEl>
                                              <p:spTgt spid="110"/>
                                            </p:tgtEl>
                                            <p:attrNameLst>
                                              <p:attrName>ppt_x</p:attrName>
                                            </p:attrNameLst>
                                          </p:cBhvr>
                                          <p:tavLst>
                                            <p:tav tm="0">
                                              <p:val>
                                                <p:strVal val="0-#ppt_w/2"/>
                                              </p:val>
                                            </p:tav>
                                            <p:tav tm="100000">
                                              <p:val>
                                                <p:strVal val="#ppt_x"/>
                                              </p:val>
                                            </p:tav>
                                          </p:tavLst>
                                        </p:anim>
                                        <p:anim calcmode="lin" valueType="num" p14:bounceEnd="60000">
                                          <p:cBhvr additive="base">
                                            <p:cTn id="55" dur="2000" fill="hold"/>
                                            <p:tgtEl>
                                              <p:spTgt spid="110"/>
                                            </p:tgtEl>
                                            <p:attrNameLst>
                                              <p:attrName>ppt_y</p:attrName>
                                            </p:attrNameLst>
                                          </p:cBhvr>
                                          <p:tavLst>
                                            <p:tav tm="0">
                                              <p:val>
                                                <p:strVal val="#ppt_y"/>
                                              </p:val>
                                            </p:tav>
                                            <p:tav tm="100000">
                                              <p:val>
                                                <p:strVal val="#ppt_y"/>
                                              </p:val>
                                            </p:tav>
                                          </p:tavLst>
                                        </p:anim>
                                      </p:childTnLst>
                                    </p:cTn>
                                  </p:par>
                                  <p:par>
                                    <p:cTn id="56" presetID="2" presetClass="entr" presetSubtype="8" accel="65000" fill="hold" nodeType="withEffect" p14:presetBounceEnd="60000">
                                      <p:stCondLst>
                                        <p:cond delay="0"/>
                                      </p:stCondLst>
                                      <p:childTnLst>
                                        <p:set>
                                          <p:cBhvr>
                                            <p:cTn id="57" dur="1" fill="hold">
                                              <p:stCondLst>
                                                <p:cond delay="0"/>
                                              </p:stCondLst>
                                            </p:cTn>
                                            <p:tgtEl>
                                              <p:spTgt spid="115"/>
                                            </p:tgtEl>
                                            <p:attrNameLst>
                                              <p:attrName>style.visibility</p:attrName>
                                            </p:attrNameLst>
                                          </p:cBhvr>
                                          <p:to>
                                            <p:strVal val="visible"/>
                                          </p:to>
                                        </p:set>
                                        <p:anim calcmode="lin" valueType="num" p14:bounceEnd="60000">
                                          <p:cBhvr additive="base">
                                            <p:cTn id="58" dur="2000" fill="hold"/>
                                            <p:tgtEl>
                                              <p:spTgt spid="115"/>
                                            </p:tgtEl>
                                            <p:attrNameLst>
                                              <p:attrName>ppt_x</p:attrName>
                                            </p:attrNameLst>
                                          </p:cBhvr>
                                          <p:tavLst>
                                            <p:tav tm="0">
                                              <p:val>
                                                <p:strVal val="0-#ppt_w/2"/>
                                              </p:val>
                                            </p:tav>
                                            <p:tav tm="100000">
                                              <p:val>
                                                <p:strVal val="#ppt_x"/>
                                              </p:val>
                                            </p:tav>
                                          </p:tavLst>
                                        </p:anim>
                                        <p:anim calcmode="lin" valueType="num" p14:bounceEnd="60000">
                                          <p:cBhvr additive="base">
                                            <p:cTn id="59" dur="2000" fill="hold"/>
                                            <p:tgtEl>
                                              <p:spTgt spid="115"/>
                                            </p:tgtEl>
                                            <p:attrNameLst>
                                              <p:attrName>ppt_y</p:attrName>
                                            </p:attrNameLst>
                                          </p:cBhvr>
                                          <p:tavLst>
                                            <p:tav tm="0">
                                              <p:val>
                                                <p:strVal val="#ppt_y"/>
                                              </p:val>
                                            </p:tav>
                                            <p:tav tm="100000">
                                              <p:val>
                                                <p:strVal val="#ppt_y"/>
                                              </p:val>
                                            </p:tav>
                                          </p:tavLst>
                                        </p:anim>
                                      </p:childTnLst>
                                    </p:cTn>
                                  </p:par>
                                  <p:par>
                                    <p:cTn id="60" presetID="2" presetClass="entr" presetSubtype="8" accel="65000" fill="hold" nodeType="withEffect" p14:presetBounceEnd="60000">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14:bounceEnd="60000">
                                          <p:cBhvr additive="base">
                                            <p:cTn id="62" dur="2000" fill="hold"/>
                                            <p:tgtEl>
                                              <p:spTgt spid="120"/>
                                            </p:tgtEl>
                                            <p:attrNameLst>
                                              <p:attrName>ppt_x</p:attrName>
                                            </p:attrNameLst>
                                          </p:cBhvr>
                                          <p:tavLst>
                                            <p:tav tm="0">
                                              <p:val>
                                                <p:strVal val="0-#ppt_w/2"/>
                                              </p:val>
                                            </p:tav>
                                            <p:tav tm="100000">
                                              <p:val>
                                                <p:strVal val="#ppt_x"/>
                                              </p:val>
                                            </p:tav>
                                          </p:tavLst>
                                        </p:anim>
                                        <p:anim calcmode="lin" valueType="num" p14:bounceEnd="60000">
                                          <p:cBhvr additive="base">
                                            <p:cTn id="63"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250"/>
                                            <p:tgtEl>
                                              <p:spTgt spid="37"/>
                                            </p:tgtEl>
                                          </p:cBhvr>
                                        </p:animEffect>
                                      </p:childTnLst>
                                    </p:cTn>
                                  </p:par>
                                  <p:par>
                                    <p:cTn id="8" presetID="2" presetClass="entr" presetSubtype="8" accel="6500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additive="base">
                                            <p:cTn id="10" dur="2000" fill="hold"/>
                                            <p:tgtEl>
                                              <p:spTgt spid="38"/>
                                            </p:tgtEl>
                                            <p:attrNameLst>
                                              <p:attrName>ppt_x</p:attrName>
                                            </p:attrNameLst>
                                          </p:cBhvr>
                                          <p:tavLst>
                                            <p:tav tm="0">
                                              <p:val>
                                                <p:strVal val="0-#ppt_w/2"/>
                                              </p:val>
                                            </p:tav>
                                            <p:tav tm="100000">
                                              <p:val>
                                                <p:strVal val="#ppt_x"/>
                                              </p:val>
                                            </p:tav>
                                          </p:tavLst>
                                        </p:anim>
                                        <p:anim calcmode="lin" valueType="num">
                                          <p:cBhvr additive="base">
                                            <p:cTn id="11" dur="2000" fill="hold"/>
                                            <p:tgtEl>
                                              <p:spTgt spid="38"/>
                                            </p:tgtEl>
                                            <p:attrNameLst>
                                              <p:attrName>ppt_y</p:attrName>
                                            </p:attrNameLst>
                                          </p:cBhvr>
                                          <p:tavLst>
                                            <p:tav tm="0">
                                              <p:val>
                                                <p:strVal val="#ppt_y"/>
                                              </p:val>
                                            </p:tav>
                                            <p:tav tm="100000">
                                              <p:val>
                                                <p:strVal val="#ppt_y"/>
                                              </p:val>
                                            </p:tav>
                                          </p:tavLst>
                                        </p:anim>
                                      </p:childTnLst>
                                    </p:cTn>
                                  </p:par>
                                  <p:par>
                                    <p:cTn id="12" presetID="2" presetClass="entr" presetSubtype="8" accel="65000" fill="hold"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2000" fill="hold"/>
                                            <p:tgtEl>
                                              <p:spTgt spid="39"/>
                                            </p:tgtEl>
                                            <p:attrNameLst>
                                              <p:attrName>ppt_x</p:attrName>
                                            </p:attrNameLst>
                                          </p:cBhvr>
                                          <p:tavLst>
                                            <p:tav tm="0">
                                              <p:val>
                                                <p:strVal val="0-#ppt_w/2"/>
                                              </p:val>
                                            </p:tav>
                                            <p:tav tm="100000">
                                              <p:val>
                                                <p:strVal val="#ppt_x"/>
                                              </p:val>
                                            </p:tav>
                                          </p:tavLst>
                                        </p:anim>
                                        <p:anim calcmode="lin" valueType="num">
                                          <p:cBhvr additive="base">
                                            <p:cTn id="15" dur="200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accel="65000" fill="hold" nodeType="withEffect">
                                      <p:stCondLst>
                                        <p:cond delay="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2000" fill="hold"/>
                                            <p:tgtEl>
                                              <p:spTgt spid="46"/>
                                            </p:tgtEl>
                                            <p:attrNameLst>
                                              <p:attrName>ppt_x</p:attrName>
                                            </p:attrNameLst>
                                          </p:cBhvr>
                                          <p:tavLst>
                                            <p:tav tm="0">
                                              <p:val>
                                                <p:strVal val="0-#ppt_w/2"/>
                                              </p:val>
                                            </p:tav>
                                            <p:tav tm="100000">
                                              <p:val>
                                                <p:strVal val="#ppt_x"/>
                                              </p:val>
                                            </p:tav>
                                          </p:tavLst>
                                        </p:anim>
                                        <p:anim calcmode="lin" valueType="num">
                                          <p:cBhvr additive="base">
                                            <p:cTn id="19" dur="2000" fill="hold"/>
                                            <p:tgtEl>
                                              <p:spTgt spid="46"/>
                                            </p:tgtEl>
                                            <p:attrNameLst>
                                              <p:attrName>ppt_y</p:attrName>
                                            </p:attrNameLst>
                                          </p:cBhvr>
                                          <p:tavLst>
                                            <p:tav tm="0">
                                              <p:val>
                                                <p:strVal val="#ppt_y"/>
                                              </p:val>
                                            </p:tav>
                                            <p:tav tm="100000">
                                              <p:val>
                                                <p:strVal val="#ppt_y"/>
                                              </p:val>
                                            </p:tav>
                                          </p:tavLst>
                                        </p:anim>
                                      </p:childTnLst>
                                    </p:cTn>
                                  </p:par>
                                  <p:par>
                                    <p:cTn id="20" presetID="2" presetClass="entr" presetSubtype="8" accel="65000"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000" fill="hold"/>
                                            <p:tgtEl>
                                              <p:spTgt spid="53"/>
                                            </p:tgtEl>
                                            <p:attrNameLst>
                                              <p:attrName>ppt_x</p:attrName>
                                            </p:attrNameLst>
                                          </p:cBhvr>
                                          <p:tavLst>
                                            <p:tav tm="0">
                                              <p:val>
                                                <p:strVal val="0-#ppt_w/2"/>
                                              </p:val>
                                            </p:tav>
                                            <p:tav tm="100000">
                                              <p:val>
                                                <p:strVal val="#ppt_x"/>
                                              </p:val>
                                            </p:tav>
                                          </p:tavLst>
                                        </p:anim>
                                        <p:anim calcmode="lin" valueType="num">
                                          <p:cBhvr additive="base">
                                            <p:cTn id="23" dur="2000" fill="hold"/>
                                            <p:tgtEl>
                                              <p:spTgt spid="53"/>
                                            </p:tgtEl>
                                            <p:attrNameLst>
                                              <p:attrName>ppt_y</p:attrName>
                                            </p:attrNameLst>
                                          </p:cBhvr>
                                          <p:tavLst>
                                            <p:tav tm="0">
                                              <p:val>
                                                <p:strVal val="#ppt_y"/>
                                              </p:val>
                                            </p:tav>
                                            <p:tav tm="100000">
                                              <p:val>
                                                <p:strVal val="#ppt_y"/>
                                              </p:val>
                                            </p:tav>
                                          </p:tavLst>
                                        </p:anim>
                                      </p:childTnLst>
                                    </p:cTn>
                                  </p:par>
                                  <p:par>
                                    <p:cTn id="24" presetID="2" presetClass="entr" presetSubtype="8" accel="6500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additive="base">
                                            <p:cTn id="26" dur="2000" fill="hold"/>
                                            <p:tgtEl>
                                              <p:spTgt spid="60"/>
                                            </p:tgtEl>
                                            <p:attrNameLst>
                                              <p:attrName>ppt_x</p:attrName>
                                            </p:attrNameLst>
                                          </p:cBhvr>
                                          <p:tavLst>
                                            <p:tav tm="0">
                                              <p:val>
                                                <p:strVal val="0-#ppt_w/2"/>
                                              </p:val>
                                            </p:tav>
                                            <p:tav tm="100000">
                                              <p:val>
                                                <p:strVal val="#ppt_x"/>
                                              </p:val>
                                            </p:tav>
                                          </p:tavLst>
                                        </p:anim>
                                        <p:anim calcmode="lin" valueType="num">
                                          <p:cBhvr additive="base">
                                            <p:cTn id="27" dur="2000" fill="hold"/>
                                            <p:tgtEl>
                                              <p:spTgt spid="60"/>
                                            </p:tgtEl>
                                            <p:attrNameLst>
                                              <p:attrName>ppt_y</p:attrName>
                                            </p:attrNameLst>
                                          </p:cBhvr>
                                          <p:tavLst>
                                            <p:tav tm="0">
                                              <p:val>
                                                <p:strVal val="#ppt_y"/>
                                              </p:val>
                                            </p:tav>
                                            <p:tav tm="100000">
                                              <p:val>
                                                <p:strVal val="#ppt_y"/>
                                              </p:val>
                                            </p:tav>
                                          </p:tavLst>
                                        </p:anim>
                                      </p:childTnLst>
                                    </p:cTn>
                                  </p:par>
                                  <p:par>
                                    <p:cTn id="28" presetID="2" presetClass="entr" presetSubtype="8" accel="65000"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2000" fill="hold"/>
                                            <p:tgtEl>
                                              <p:spTgt spid="67"/>
                                            </p:tgtEl>
                                            <p:attrNameLst>
                                              <p:attrName>ppt_x</p:attrName>
                                            </p:attrNameLst>
                                          </p:cBhvr>
                                          <p:tavLst>
                                            <p:tav tm="0">
                                              <p:val>
                                                <p:strVal val="0-#ppt_w/2"/>
                                              </p:val>
                                            </p:tav>
                                            <p:tav tm="100000">
                                              <p:val>
                                                <p:strVal val="#ppt_x"/>
                                              </p:val>
                                            </p:tav>
                                          </p:tavLst>
                                        </p:anim>
                                        <p:anim calcmode="lin" valueType="num">
                                          <p:cBhvr additive="base">
                                            <p:cTn id="31" dur="2000" fill="hold"/>
                                            <p:tgtEl>
                                              <p:spTgt spid="67"/>
                                            </p:tgtEl>
                                            <p:attrNameLst>
                                              <p:attrName>ppt_y</p:attrName>
                                            </p:attrNameLst>
                                          </p:cBhvr>
                                          <p:tavLst>
                                            <p:tav tm="0">
                                              <p:val>
                                                <p:strVal val="#ppt_y"/>
                                              </p:val>
                                            </p:tav>
                                            <p:tav tm="100000">
                                              <p:val>
                                                <p:strVal val="#ppt_y"/>
                                              </p:val>
                                            </p:tav>
                                          </p:tavLst>
                                        </p:anim>
                                      </p:childTnLst>
                                    </p:cTn>
                                  </p:par>
                                  <p:par>
                                    <p:cTn id="32" presetID="2" presetClass="entr" presetSubtype="8" accel="65000" fill="hold" nodeType="withEffect">
                                      <p:stCondLst>
                                        <p:cond delay="0"/>
                                      </p:stCondLst>
                                      <p:childTnLst>
                                        <p:set>
                                          <p:cBhvr>
                                            <p:cTn id="33" dur="1" fill="hold">
                                              <p:stCondLst>
                                                <p:cond delay="0"/>
                                              </p:stCondLst>
                                            </p:cTn>
                                            <p:tgtEl>
                                              <p:spTgt spid="74"/>
                                            </p:tgtEl>
                                            <p:attrNameLst>
                                              <p:attrName>style.visibility</p:attrName>
                                            </p:attrNameLst>
                                          </p:cBhvr>
                                          <p:to>
                                            <p:strVal val="visible"/>
                                          </p:to>
                                        </p:set>
                                        <p:anim calcmode="lin" valueType="num">
                                          <p:cBhvr additive="base">
                                            <p:cTn id="34" dur="2000" fill="hold"/>
                                            <p:tgtEl>
                                              <p:spTgt spid="74"/>
                                            </p:tgtEl>
                                            <p:attrNameLst>
                                              <p:attrName>ppt_x</p:attrName>
                                            </p:attrNameLst>
                                          </p:cBhvr>
                                          <p:tavLst>
                                            <p:tav tm="0">
                                              <p:val>
                                                <p:strVal val="0-#ppt_w/2"/>
                                              </p:val>
                                            </p:tav>
                                            <p:tav tm="100000">
                                              <p:val>
                                                <p:strVal val="#ppt_x"/>
                                              </p:val>
                                            </p:tav>
                                          </p:tavLst>
                                        </p:anim>
                                        <p:anim calcmode="lin" valueType="num">
                                          <p:cBhvr additive="base">
                                            <p:cTn id="35" dur="2000" fill="hold"/>
                                            <p:tgtEl>
                                              <p:spTgt spid="74"/>
                                            </p:tgtEl>
                                            <p:attrNameLst>
                                              <p:attrName>ppt_y</p:attrName>
                                            </p:attrNameLst>
                                          </p:cBhvr>
                                          <p:tavLst>
                                            <p:tav tm="0">
                                              <p:val>
                                                <p:strVal val="#ppt_y"/>
                                              </p:val>
                                            </p:tav>
                                            <p:tav tm="100000">
                                              <p:val>
                                                <p:strVal val="#ppt_y"/>
                                              </p:val>
                                            </p:tav>
                                          </p:tavLst>
                                        </p:anim>
                                      </p:childTnLst>
                                    </p:cTn>
                                  </p:par>
                                  <p:par>
                                    <p:cTn id="36" presetID="2" presetClass="entr" presetSubtype="8" accel="65000" fill="hold" nodeType="with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additive="base">
                                            <p:cTn id="38" dur="2000" fill="hold"/>
                                            <p:tgtEl>
                                              <p:spTgt spid="82"/>
                                            </p:tgtEl>
                                            <p:attrNameLst>
                                              <p:attrName>ppt_x</p:attrName>
                                            </p:attrNameLst>
                                          </p:cBhvr>
                                          <p:tavLst>
                                            <p:tav tm="0">
                                              <p:val>
                                                <p:strVal val="0-#ppt_w/2"/>
                                              </p:val>
                                            </p:tav>
                                            <p:tav tm="100000">
                                              <p:val>
                                                <p:strVal val="#ppt_x"/>
                                              </p:val>
                                            </p:tav>
                                          </p:tavLst>
                                        </p:anim>
                                        <p:anim calcmode="lin" valueType="num">
                                          <p:cBhvr additive="base">
                                            <p:cTn id="39" dur="2000" fill="hold"/>
                                            <p:tgtEl>
                                              <p:spTgt spid="82"/>
                                            </p:tgtEl>
                                            <p:attrNameLst>
                                              <p:attrName>ppt_y</p:attrName>
                                            </p:attrNameLst>
                                          </p:cBhvr>
                                          <p:tavLst>
                                            <p:tav tm="0">
                                              <p:val>
                                                <p:strVal val="#ppt_y"/>
                                              </p:val>
                                            </p:tav>
                                            <p:tav tm="100000">
                                              <p:val>
                                                <p:strVal val="#ppt_y"/>
                                              </p:val>
                                            </p:tav>
                                          </p:tavLst>
                                        </p:anim>
                                      </p:childTnLst>
                                    </p:cTn>
                                  </p:par>
                                  <p:par>
                                    <p:cTn id="40" presetID="2" presetClass="entr" presetSubtype="8" accel="65000" fill="hold" nodeType="withEffect">
                                      <p:stCondLst>
                                        <p:cond delay="0"/>
                                      </p:stCondLst>
                                      <p:childTnLst>
                                        <p:set>
                                          <p:cBhvr>
                                            <p:cTn id="41" dur="1" fill="hold">
                                              <p:stCondLst>
                                                <p:cond delay="0"/>
                                              </p:stCondLst>
                                            </p:cTn>
                                            <p:tgtEl>
                                              <p:spTgt spid="90"/>
                                            </p:tgtEl>
                                            <p:attrNameLst>
                                              <p:attrName>style.visibility</p:attrName>
                                            </p:attrNameLst>
                                          </p:cBhvr>
                                          <p:to>
                                            <p:strVal val="visible"/>
                                          </p:to>
                                        </p:set>
                                        <p:anim calcmode="lin" valueType="num">
                                          <p:cBhvr additive="base">
                                            <p:cTn id="42" dur="2000" fill="hold"/>
                                            <p:tgtEl>
                                              <p:spTgt spid="90"/>
                                            </p:tgtEl>
                                            <p:attrNameLst>
                                              <p:attrName>ppt_x</p:attrName>
                                            </p:attrNameLst>
                                          </p:cBhvr>
                                          <p:tavLst>
                                            <p:tav tm="0">
                                              <p:val>
                                                <p:strVal val="0-#ppt_w/2"/>
                                              </p:val>
                                            </p:tav>
                                            <p:tav tm="100000">
                                              <p:val>
                                                <p:strVal val="#ppt_x"/>
                                              </p:val>
                                            </p:tav>
                                          </p:tavLst>
                                        </p:anim>
                                        <p:anim calcmode="lin" valueType="num">
                                          <p:cBhvr additive="base">
                                            <p:cTn id="43" dur="2000" fill="hold"/>
                                            <p:tgtEl>
                                              <p:spTgt spid="90"/>
                                            </p:tgtEl>
                                            <p:attrNameLst>
                                              <p:attrName>ppt_y</p:attrName>
                                            </p:attrNameLst>
                                          </p:cBhvr>
                                          <p:tavLst>
                                            <p:tav tm="0">
                                              <p:val>
                                                <p:strVal val="#ppt_y"/>
                                              </p:val>
                                            </p:tav>
                                            <p:tav tm="100000">
                                              <p:val>
                                                <p:strVal val="#ppt_y"/>
                                              </p:val>
                                            </p:tav>
                                          </p:tavLst>
                                        </p:anim>
                                      </p:childTnLst>
                                    </p:cTn>
                                  </p:par>
                                  <p:par>
                                    <p:cTn id="44" presetID="2" presetClass="entr" presetSubtype="8" accel="65000" fill="hold" nodeType="withEffect">
                                      <p:stCondLst>
                                        <p:cond delay="0"/>
                                      </p:stCondLst>
                                      <p:childTnLst>
                                        <p:set>
                                          <p:cBhvr>
                                            <p:cTn id="45" dur="1" fill="hold">
                                              <p:stCondLst>
                                                <p:cond delay="0"/>
                                              </p:stCondLst>
                                            </p:cTn>
                                            <p:tgtEl>
                                              <p:spTgt spid="95"/>
                                            </p:tgtEl>
                                            <p:attrNameLst>
                                              <p:attrName>style.visibility</p:attrName>
                                            </p:attrNameLst>
                                          </p:cBhvr>
                                          <p:to>
                                            <p:strVal val="visible"/>
                                          </p:to>
                                        </p:set>
                                        <p:anim calcmode="lin" valueType="num">
                                          <p:cBhvr additive="base">
                                            <p:cTn id="46" dur="2000" fill="hold"/>
                                            <p:tgtEl>
                                              <p:spTgt spid="95"/>
                                            </p:tgtEl>
                                            <p:attrNameLst>
                                              <p:attrName>ppt_x</p:attrName>
                                            </p:attrNameLst>
                                          </p:cBhvr>
                                          <p:tavLst>
                                            <p:tav tm="0">
                                              <p:val>
                                                <p:strVal val="0-#ppt_w/2"/>
                                              </p:val>
                                            </p:tav>
                                            <p:tav tm="100000">
                                              <p:val>
                                                <p:strVal val="#ppt_x"/>
                                              </p:val>
                                            </p:tav>
                                          </p:tavLst>
                                        </p:anim>
                                        <p:anim calcmode="lin" valueType="num">
                                          <p:cBhvr additive="base">
                                            <p:cTn id="47" dur="2000" fill="hold"/>
                                            <p:tgtEl>
                                              <p:spTgt spid="95"/>
                                            </p:tgtEl>
                                            <p:attrNameLst>
                                              <p:attrName>ppt_y</p:attrName>
                                            </p:attrNameLst>
                                          </p:cBhvr>
                                          <p:tavLst>
                                            <p:tav tm="0">
                                              <p:val>
                                                <p:strVal val="#ppt_y"/>
                                              </p:val>
                                            </p:tav>
                                            <p:tav tm="100000">
                                              <p:val>
                                                <p:strVal val="#ppt_y"/>
                                              </p:val>
                                            </p:tav>
                                          </p:tavLst>
                                        </p:anim>
                                      </p:childTnLst>
                                    </p:cTn>
                                  </p:par>
                                  <p:par>
                                    <p:cTn id="48" presetID="2" presetClass="entr" presetSubtype="8" accel="65000"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 calcmode="lin" valueType="num">
                                          <p:cBhvr additive="base">
                                            <p:cTn id="50" dur="2000" fill="hold"/>
                                            <p:tgtEl>
                                              <p:spTgt spid="100"/>
                                            </p:tgtEl>
                                            <p:attrNameLst>
                                              <p:attrName>ppt_x</p:attrName>
                                            </p:attrNameLst>
                                          </p:cBhvr>
                                          <p:tavLst>
                                            <p:tav tm="0">
                                              <p:val>
                                                <p:strVal val="0-#ppt_w/2"/>
                                              </p:val>
                                            </p:tav>
                                            <p:tav tm="100000">
                                              <p:val>
                                                <p:strVal val="#ppt_x"/>
                                              </p:val>
                                            </p:tav>
                                          </p:tavLst>
                                        </p:anim>
                                        <p:anim calcmode="lin" valueType="num">
                                          <p:cBhvr additive="base">
                                            <p:cTn id="51" dur="2000" fill="hold"/>
                                            <p:tgtEl>
                                              <p:spTgt spid="100"/>
                                            </p:tgtEl>
                                            <p:attrNameLst>
                                              <p:attrName>ppt_y</p:attrName>
                                            </p:attrNameLst>
                                          </p:cBhvr>
                                          <p:tavLst>
                                            <p:tav tm="0">
                                              <p:val>
                                                <p:strVal val="#ppt_y"/>
                                              </p:val>
                                            </p:tav>
                                            <p:tav tm="100000">
                                              <p:val>
                                                <p:strVal val="#ppt_y"/>
                                              </p:val>
                                            </p:tav>
                                          </p:tavLst>
                                        </p:anim>
                                      </p:childTnLst>
                                    </p:cTn>
                                  </p:par>
                                  <p:par>
                                    <p:cTn id="52" presetID="2" presetClass="entr" presetSubtype="8" accel="65000" fill="hold" nodeType="withEffect">
                                      <p:stCondLst>
                                        <p:cond delay="0"/>
                                      </p:stCondLst>
                                      <p:childTnLst>
                                        <p:set>
                                          <p:cBhvr>
                                            <p:cTn id="53" dur="1" fill="hold">
                                              <p:stCondLst>
                                                <p:cond delay="0"/>
                                              </p:stCondLst>
                                            </p:cTn>
                                            <p:tgtEl>
                                              <p:spTgt spid="110"/>
                                            </p:tgtEl>
                                            <p:attrNameLst>
                                              <p:attrName>style.visibility</p:attrName>
                                            </p:attrNameLst>
                                          </p:cBhvr>
                                          <p:to>
                                            <p:strVal val="visible"/>
                                          </p:to>
                                        </p:set>
                                        <p:anim calcmode="lin" valueType="num">
                                          <p:cBhvr additive="base">
                                            <p:cTn id="54" dur="2000" fill="hold"/>
                                            <p:tgtEl>
                                              <p:spTgt spid="110"/>
                                            </p:tgtEl>
                                            <p:attrNameLst>
                                              <p:attrName>ppt_x</p:attrName>
                                            </p:attrNameLst>
                                          </p:cBhvr>
                                          <p:tavLst>
                                            <p:tav tm="0">
                                              <p:val>
                                                <p:strVal val="0-#ppt_w/2"/>
                                              </p:val>
                                            </p:tav>
                                            <p:tav tm="100000">
                                              <p:val>
                                                <p:strVal val="#ppt_x"/>
                                              </p:val>
                                            </p:tav>
                                          </p:tavLst>
                                        </p:anim>
                                        <p:anim calcmode="lin" valueType="num">
                                          <p:cBhvr additive="base">
                                            <p:cTn id="55" dur="2000" fill="hold"/>
                                            <p:tgtEl>
                                              <p:spTgt spid="110"/>
                                            </p:tgtEl>
                                            <p:attrNameLst>
                                              <p:attrName>ppt_y</p:attrName>
                                            </p:attrNameLst>
                                          </p:cBhvr>
                                          <p:tavLst>
                                            <p:tav tm="0">
                                              <p:val>
                                                <p:strVal val="#ppt_y"/>
                                              </p:val>
                                            </p:tav>
                                            <p:tav tm="100000">
                                              <p:val>
                                                <p:strVal val="#ppt_y"/>
                                              </p:val>
                                            </p:tav>
                                          </p:tavLst>
                                        </p:anim>
                                      </p:childTnLst>
                                    </p:cTn>
                                  </p:par>
                                  <p:par>
                                    <p:cTn id="56" presetID="2" presetClass="entr" presetSubtype="8" accel="65000" fill="hold" nodeType="withEffect">
                                      <p:stCondLst>
                                        <p:cond delay="0"/>
                                      </p:stCondLst>
                                      <p:childTnLst>
                                        <p:set>
                                          <p:cBhvr>
                                            <p:cTn id="57" dur="1" fill="hold">
                                              <p:stCondLst>
                                                <p:cond delay="0"/>
                                              </p:stCondLst>
                                            </p:cTn>
                                            <p:tgtEl>
                                              <p:spTgt spid="115"/>
                                            </p:tgtEl>
                                            <p:attrNameLst>
                                              <p:attrName>style.visibility</p:attrName>
                                            </p:attrNameLst>
                                          </p:cBhvr>
                                          <p:to>
                                            <p:strVal val="visible"/>
                                          </p:to>
                                        </p:set>
                                        <p:anim calcmode="lin" valueType="num">
                                          <p:cBhvr additive="base">
                                            <p:cTn id="58" dur="2000" fill="hold"/>
                                            <p:tgtEl>
                                              <p:spTgt spid="115"/>
                                            </p:tgtEl>
                                            <p:attrNameLst>
                                              <p:attrName>ppt_x</p:attrName>
                                            </p:attrNameLst>
                                          </p:cBhvr>
                                          <p:tavLst>
                                            <p:tav tm="0">
                                              <p:val>
                                                <p:strVal val="0-#ppt_w/2"/>
                                              </p:val>
                                            </p:tav>
                                            <p:tav tm="100000">
                                              <p:val>
                                                <p:strVal val="#ppt_x"/>
                                              </p:val>
                                            </p:tav>
                                          </p:tavLst>
                                        </p:anim>
                                        <p:anim calcmode="lin" valueType="num">
                                          <p:cBhvr additive="base">
                                            <p:cTn id="59" dur="2000" fill="hold"/>
                                            <p:tgtEl>
                                              <p:spTgt spid="115"/>
                                            </p:tgtEl>
                                            <p:attrNameLst>
                                              <p:attrName>ppt_y</p:attrName>
                                            </p:attrNameLst>
                                          </p:cBhvr>
                                          <p:tavLst>
                                            <p:tav tm="0">
                                              <p:val>
                                                <p:strVal val="#ppt_y"/>
                                              </p:val>
                                            </p:tav>
                                            <p:tav tm="100000">
                                              <p:val>
                                                <p:strVal val="#ppt_y"/>
                                              </p:val>
                                            </p:tav>
                                          </p:tavLst>
                                        </p:anim>
                                      </p:childTnLst>
                                    </p:cTn>
                                  </p:par>
                                  <p:par>
                                    <p:cTn id="60" presetID="2" presetClass="entr" presetSubtype="8" accel="65000" fill="hold" nodeType="withEffect">
                                      <p:stCondLst>
                                        <p:cond delay="0"/>
                                      </p:stCondLst>
                                      <p:childTnLst>
                                        <p:set>
                                          <p:cBhvr>
                                            <p:cTn id="61" dur="1" fill="hold">
                                              <p:stCondLst>
                                                <p:cond delay="0"/>
                                              </p:stCondLst>
                                            </p:cTn>
                                            <p:tgtEl>
                                              <p:spTgt spid="120"/>
                                            </p:tgtEl>
                                            <p:attrNameLst>
                                              <p:attrName>style.visibility</p:attrName>
                                            </p:attrNameLst>
                                          </p:cBhvr>
                                          <p:to>
                                            <p:strVal val="visible"/>
                                          </p:to>
                                        </p:set>
                                        <p:anim calcmode="lin" valueType="num">
                                          <p:cBhvr additive="base">
                                            <p:cTn id="62" dur="2000" fill="hold"/>
                                            <p:tgtEl>
                                              <p:spTgt spid="120"/>
                                            </p:tgtEl>
                                            <p:attrNameLst>
                                              <p:attrName>ppt_x</p:attrName>
                                            </p:attrNameLst>
                                          </p:cBhvr>
                                          <p:tavLst>
                                            <p:tav tm="0">
                                              <p:val>
                                                <p:strVal val="0-#ppt_w/2"/>
                                              </p:val>
                                            </p:tav>
                                            <p:tav tm="100000">
                                              <p:val>
                                                <p:strVal val="#ppt_x"/>
                                              </p:val>
                                            </p:tav>
                                          </p:tavLst>
                                        </p:anim>
                                        <p:anim calcmode="lin" valueType="num">
                                          <p:cBhvr additive="base">
                                            <p:cTn id="63" dur="20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Trying not to appear too obvious</a:t>
            </a:r>
            <a:r>
              <a:rPr sz="2000" b="1">
                <a:latin typeface="Times New Roman" panose="02020603050405020304" pitchFamily="18" charset="0"/>
                <a:ea typeface="宋体" panose="02010600030101010101" pitchFamily="2" charset="-122"/>
                <a:cs typeface="Times New Roman" panose="02020603050405020304" pitchFamily="18" charset="0"/>
              </a:rPr>
              <a:t>, he</a:t>
            </a:r>
            <a:r>
              <a:rPr sz="2000" b="1" u="sng">
                <a:latin typeface="Times New Roman" panose="02020603050405020304" pitchFamily="18" charset="0"/>
                <a:ea typeface="宋体" panose="02010600030101010101" pitchFamily="2" charset="-122"/>
                <a:cs typeface="Times New Roman" panose="02020603050405020304" pitchFamily="18" charset="0"/>
              </a:rPr>
              <a: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strolled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casually</a:t>
            </a:r>
            <a:r>
              <a:rPr sz="2000" b="1">
                <a:latin typeface="Times New Roman" panose="02020603050405020304" pitchFamily="18" charset="0"/>
                <a:ea typeface="宋体" panose="02010600030101010101" pitchFamily="2" charset="-122"/>
                <a:cs typeface="Times New Roman" panose="02020603050405020304" pitchFamily="18" charset="0"/>
              </a:rPr>
              <a:t> towards it.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placed his hands in the pockets </a:t>
            </a:r>
            <a:r>
              <a:rPr sz="2000" b="1">
                <a:latin typeface="Times New Roman" panose="02020603050405020304" pitchFamily="18" charset="0"/>
                <a:ea typeface="宋体" panose="02010600030101010101" pitchFamily="2" charset="-122"/>
                <a:cs typeface="Times New Roman" panose="02020603050405020304" pitchFamily="18" charset="0"/>
              </a:rPr>
              <a:t>of his short trousers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attempted to whistle a song </a:t>
            </a:r>
            <a:r>
              <a:rPr sz="2000" b="1">
                <a:latin typeface="Times New Roman" panose="02020603050405020304" pitchFamily="18" charset="0"/>
                <a:ea typeface="宋体" panose="02010600030101010101" pitchFamily="2" charset="-122"/>
                <a:cs typeface="Times New Roman" panose="02020603050405020304" pitchFamily="18" charset="0"/>
              </a:rPr>
              <a:t>he knew while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not looking at his sister at all.</a:t>
            </a:r>
            <a:r>
              <a:rPr sz="2000" b="1">
                <a:latin typeface="Times New Roman" panose="02020603050405020304" pitchFamily="18" charset="0"/>
                <a:ea typeface="宋体" panose="02010600030101010101" pitchFamily="2" charset="-122"/>
                <a:cs typeface="Times New Roman" panose="02020603050405020304" pitchFamily="18" charset="0"/>
              </a:rPr>
              <a:t>         </a:t>
            </a:r>
            <a:r>
              <a:rPr b="1" i="1">
                <a:latin typeface="Times New Roman" panose="02020603050405020304" pitchFamily="18" charset="0"/>
                <a:ea typeface="宋体" panose="02010600030101010101" pitchFamily="2" charset="-122"/>
                <a:cs typeface="Times New Roman" panose="02020603050405020304" pitchFamily="18" charset="0"/>
                <a:sym typeface="+mn-ea"/>
              </a:rPr>
              <a:t>stroll</a:t>
            </a:r>
            <a:r>
              <a:rPr b="1" i="1">
                <a:latin typeface="Times New Roman" panose="02020603050405020304" pitchFamily="18" charset="0"/>
                <a:ea typeface="宋体" panose="02010600030101010101" pitchFamily="2" charset="-122"/>
                <a:cs typeface="Times New Roman" panose="02020603050405020304" pitchFamily="18" charset="0"/>
              </a:rPr>
              <a:t>  /strəʊl/    v. </a:t>
            </a:r>
            <a:r>
              <a:rPr lang="en-US" b="1" i="1">
                <a:latin typeface="Times New Roman" panose="02020603050405020304" pitchFamily="18" charset="0"/>
                <a:ea typeface="宋体" panose="02010600030101010101" pitchFamily="2" charset="-122"/>
                <a:cs typeface="Times New Roman" panose="02020603050405020304" pitchFamily="18" charset="0"/>
              </a:rPr>
              <a:t>/</a:t>
            </a:r>
            <a:r>
              <a:rPr b="1" i="1">
                <a:latin typeface="Times New Roman" panose="02020603050405020304" pitchFamily="18" charset="0"/>
                <a:ea typeface="宋体" panose="02010600030101010101" pitchFamily="2" charset="-122"/>
                <a:cs typeface="Times New Roman" panose="02020603050405020304" pitchFamily="18" charset="0"/>
              </a:rPr>
              <a:t>n. 散步，闲逛；（体育比赛）轻而易举地获胜   </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为了不表现得太明显，他假装随意地踱步，向窗户走去。他把手插在裤兜里，嘴里吹着口哨，眼睛根本不看他的姐姐。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302260" y="184531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24815" y="2690495"/>
            <a:ext cx="11342370" cy="101473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 'Bruno!'</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 snapped</a:t>
            </a:r>
            <a:r>
              <a:rPr sz="2000" b="1">
                <a:latin typeface="Times New Roman" panose="02020603050405020304" pitchFamily="18" charset="0"/>
                <a:ea typeface="宋体" panose="02010600030101010101" pitchFamily="2" charset="-122"/>
                <a:cs typeface="Times New Roman" panose="02020603050405020304" pitchFamily="18" charset="0"/>
              </a:rPr>
              <a:t> Gretel,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marching</a:t>
            </a:r>
            <a:r>
              <a:rPr sz="2000" b="1">
                <a:latin typeface="Times New Roman" panose="02020603050405020304" pitchFamily="18" charset="0"/>
                <a:ea typeface="宋体" panose="02010600030101010101" pitchFamily="2" charset="-122"/>
                <a:cs typeface="Times New Roman" panose="02020603050405020304" pitchFamily="18" charset="0"/>
              </a:rPr>
              <a:t> towards him so quickly that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jumped back from </a:t>
            </a:r>
            <a:r>
              <a:rPr sz="2000" b="1">
                <a:latin typeface="Times New Roman" panose="02020603050405020304" pitchFamily="18" charset="0"/>
                <a:ea typeface="宋体" panose="02010600030101010101" pitchFamily="2" charset="-122"/>
                <a:cs typeface="Times New Roman" panose="02020603050405020304" pitchFamily="18" charset="0"/>
              </a:rPr>
              <a:t>the window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backed up against</a:t>
            </a:r>
            <a:r>
              <a:rPr sz="2000" b="1">
                <a:latin typeface="Times New Roman" panose="02020603050405020304" pitchFamily="18" charset="0"/>
                <a:ea typeface="宋体" panose="02010600030101010101" pitchFamily="2" charset="-122"/>
                <a:cs typeface="Times New Roman" panose="02020603050405020304" pitchFamily="18" charset="0"/>
              </a:rPr>
              <a:t> a wall.       </a:t>
            </a:r>
            <a:r>
              <a:rPr b="1" i="1">
                <a:latin typeface="Times New Roman" panose="02020603050405020304" pitchFamily="18" charset="0"/>
                <a:ea typeface="宋体" panose="02010600030101010101" pitchFamily="2" charset="-122"/>
                <a:cs typeface="Times New Roman" panose="02020603050405020304" pitchFamily="18" charset="0"/>
                <a:sym typeface="+mn-ea"/>
              </a:rPr>
              <a:t>snap</a:t>
            </a:r>
            <a:r>
              <a:rPr b="1" i="1">
                <a:latin typeface="Times New Roman" panose="02020603050405020304" pitchFamily="18" charset="0"/>
                <a:ea typeface="宋体" panose="02010600030101010101" pitchFamily="2" charset="-122"/>
                <a:cs typeface="Times New Roman" panose="02020603050405020304" pitchFamily="18" charset="0"/>
              </a:rPr>
              <a:t>  /snæp/   vi. 咬；厉声说；咯嗒一声关上 </a:t>
            </a:r>
          </a:p>
          <a:p>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“布鲁诺！”格蕾特尔愤怒了，她朝布鲁诺冲过去，吓得他跳转过来，靠墙站着。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语言动作描写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2" name="文本框 11"/>
          <p:cNvSpPr txBox="1"/>
          <p:nvPr/>
        </p:nvSpPr>
        <p:spPr>
          <a:xfrm>
            <a:off x="438150" y="3860165"/>
            <a:ext cx="11329035" cy="2553335"/>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There was a garden directly beneath Bruno's window. Quite a large one too, and full of flowers which grew in neat orderly sections in soil that looked as if it was tended very carefully by someone who knew that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growing flowers in a place like this was something good</a:t>
            </a:r>
            <a:r>
              <a:rPr sz="2000" b="1">
                <a:latin typeface="Times New Roman" panose="02020603050405020304" pitchFamily="18" charset="0"/>
                <a:ea typeface="宋体" panose="02010600030101010101" pitchFamily="2" charset="-122"/>
                <a:cs typeface="Times New Roman" panose="02020603050405020304" pitchFamily="18" charset="0"/>
              </a:rPr>
              <a:t> that they could do,</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like putting a tiny candle of light in the corner of a huge castle on a misty moor on a dark winter's night.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布鲁诺的窗下是一个花园，一个很大的花园。花园打理得井井有条，鲜花绽放，一看就是有人精心照料。他们知道，在这种地方种花再必要不过了，就像是在薄雾中的荒野上，一座阴暗城堡的一角，点燃了一支小小的蜡烛。 </a:t>
            </a:r>
            <a:r>
              <a:rPr lang="zh-CN" sz="2000" b="1">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环境描写，比喻手法。在纳粹集中营需要鲜花，就像蜡烛点燃世界，点亮希望。</a:t>
            </a:r>
            <a:r>
              <a:rPr lang="zh-CN" sz="2000" b="1">
                <a:latin typeface="Times New Roman" panose="02020603050405020304" pitchFamily="18" charset="0"/>
                <a:ea typeface="宋体" panose="02010600030101010101" pitchFamily="2" charset="-122"/>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blinds(horizontal)">
                                      <p:cBhvr>
                                        <p:cTn id="48" dur="500"/>
                                        <p:tgtEl>
                                          <p:spTgt spid="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blinds(horizontal)">
                                      <p:cBhvr>
                                        <p:cTn id="5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1092835"/>
            <a:ext cx="1134237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'Look over there,' said Bruno, and Gretel followed the direction of the finger he was pointing and saw,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emerging</a:t>
            </a:r>
            <a:r>
              <a:rPr sz="2000" b="1">
                <a:latin typeface="Times New Roman" panose="02020603050405020304" pitchFamily="18" charset="0"/>
                <a:ea typeface="宋体" panose="02010600030101010101" pitchFamily="2" charset="-122"/>
                <a:cs typeface="Times New Roman" panose="02020603050405020304" pitchFamily="18" charset="0"/>
              </a:rPr>
              <a:t> from a hut in the distance, a group of children</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huddled together </a:t>
            </a:r>
            <a:r>
              <a:rPr sz="2000" b="1">
                <a:latin typeface="Times New Roman" panose="02020603050405020304" pitchFamily="18" charset="0"/>
                <a:ea typeface="宋体" panose="02010600030101010101" pitchFamily="2" charset="-122"/>
                <a:cs typeface="Times New Roman" panose="02020603050405020304" pitchFamily="18" charset="0"/>
              </a:rPr>
              <a:t>and being shouted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at by a group of soldiers.   </a:t>
            </a:r>
            <a:r>
              <a:rPr b="1" i="1">
                <a:latin typeface="Times New Roman" panose="02020603050405020304" pitchFamily="18" charset="0"/>
                <a:ea typeface="宋体" panose="02010600030101010101" pitchFamily="2" charset="-122"/>
                <a:cs typeface="Times New Roman" panose="02020603050405020304" pitchFamily="18" charset="0"/>
              </a:rPr>
              <a:t>huddle /'hʌd(ə)l/   v.v. 挤在一起；蜷缩；靠拢（听取指示）；聚集（私下讨论）   </a:t>
            </a:r>
          </a:p>
          <a:p>
            <a:pPr indent="0">
              <a:buFont typeface="Wingdings" panose="05000000000000000000" charset="0"/>
              <a:buNone/>
            </a:pPr>
            <a:r>
              <a:rPr b="1" i="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“看那儿！”布鲁诺突然高声喊道，格蕾特尔顺着他所指的方向看了过去。在远处的一个小房子里，出现了一群挤在一起的小孩子，一群士兵对着他们大声叫喊。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集中营场景描写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302260" y="184531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24815" y="3043555"/>
            <a:ext cx="1134237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 Father was at the centre of them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looked very smart</a:t>
            </a:r>
            <a:r>
              <a:rPr sz="2000" b="1">
                <a:latin typeface="Times New Roman" panose="02020603050405020304" pitchFamily="18" charset="0"/>
                <a:ea typeface="宋体" panose="02010600030101010101" pitchFamily="2" charset="-122"/>
                <a:cs typeface="Times New Roman" panose="02020603050405020304" pitchFamily="18" charset="0"/>
              </a:rPr>
              <a:t> in 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freshly pressed uniform</a:t>
            </a:r>
            <a:r>
              <a:rPr sz="2000" b="1">
                <a:latin typeface="Times New Roman" panose="02020603050405020304" pitchFamily="18" charset="0"/>
                <a:ea typeface="宋体" panose="02010600030101010101" pitchFamily="2" charset="-122"/>
                <a:cs typeface="Times New Roman" panose="02020603050405020304" pitchFamily="18" charset="0"/>
              </a:rPr>
              <a:t>. His thick dark hair had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obviously been recently lacquered and combed</a:t>
            </a:r>
            <a:r>
              <a:rPr sz="2000" b="1">
                <a:latin typeface="Times New Roman" panose="02020603050405020304" pitchFamily="18" charset="0"/>
                <a:ea typeface="宋体" panose="02010600030101010101" pitchFamily="2" charset="-122"/>
                <a:cs typeface="Times New Roman" panose="02020603050405020304" pitchFamily="18" charset="0"/>
              </a:rPr>
              <a:t>, and as Bruno watched from above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both scared and in awe of him.</a:t>
            </a:r>
            <a:r>
              <a:rPr sz="2000" b="1">
                <a:latin typeface="Times New Roman" panose="02020603050405020304" pitchFamily="18" charset="0"/>
                <a:ea typeface="宋体" panose="02010600030101010101" pitchFamily="2" charset="-122"/>
                <a:cs typeface="Times New Roman" panose="02020603050405020304" pitchFamily="18" charset="0"/>
              </a:rPr>
              <a:t>   </a:t>
            </a:r>
            <a:r>
              <a:rPr b="1" i="1">
                <a:latin typeface="Times New Roman" panose="02020603050405020304" pitchFamily="18" charset="0"/>
                <a:ea typeface="宋体" panose="02010600030101010101" pitchFamily="2" charset="-122"/>
                <a:cs typeface="Times New Roman" panose="02020603050405020304" pitchFamily="18" charset="0"/>
                <a:sym typeface="+mn-ea"/>
              </a:rPr>
              <a:t>lacquer</a:t>
            </a:r>
            <a:r>
              <a:rPr b="1" i="1">
                <a:latin typeface="Times New Roman" panose="02020603050405020304" pitchFamily="18" charset="0"/>
                <a:ea typeface="宋体" panose="02010600030101010101" pitchFamily="2" charset="-122"/>
                <a:cs typeface="Times New Roman" panose="02020603050405020304" pitchFamily="18" charset="0"/>
              </a:rPr>
              <a:t>  /'lækə/ v. 给……涂漆；给（头发）喷定型发胶</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父亲站在他们正中间，军装笔挺，显得英武帅气。他浓密的头发刚刚染过，并且经过精心的梳理，虽然布鲁诺只是远远地看着他，但是仍然能够感觉到自己对父亲又敬又畏。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外貌描写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2" name="Freeform 25"/>
          <p:cNvSpPr>
            <a:spLocks noEditPoints="1"/>
          </p:cNvSpPr>
          <p:nvPr/>
        </p:nvSpPr>
        <p:spPr bwMode="auto">
          <a:xfrm rot="6695397">
            <a:off x="198120" y="357505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4" name="图片 13">
            <a:hlinkClick r:id="rId2" action="ppaction://hlinkfile"/>
          </p:cNvPr>
          <p:cNvPicPr>
            <a:picLocks noChangeAspect="1"/>
          </p:cNvPicPr>
          <p:nvPr/>
        </p:nvPicPr>
        <p:blipFill>
          <a:blip r:embed="rId3"/>
          <a:stretch>
            <a:fillRect/>
          </a:stretch>
        </p:blipFill>
        <p:spPr>
          <a:xfrm>
            <a:off x="6065520" y="4762500"/>
            <a:ext cx="3023870" cy="1651000"/>
          </a:xfrm>
          <a:prstGeom prst="rect">
            <a:avLst/>
          </a:prstGeom>
        </p:spPr>
      </p:pic>
      <p:sp>
        <p:nvSpPr>
          <p:cNvPr id="15" name="文本框 14"/>
          <p:cNvSpPr txBox="1"/>
          <p:nvPr/>
        </p:nvSpPr>
        <p:spPr>
          <a:xfrm>
            <a:off x="4465320" y="5947410"/>
            <a:ext cx="1490345" cy="368300"/>
          </a:xfrm>
          <a:prstGeom prst="rect">
            <a:avLst/>
          </a:prstGeom>
          <a:noFill/>
        </p:spPr>
        <p:txBody>
          <a:bodyPr wrap="square" rtlCol="0">
            <a:spAutoFit/>
          </a:bodyPr>
          <a:lstStyle/>
          <a:p>
            <a:r>
              <a:rPr lang="en-US" altLang="zh-CN" b="1"/>
              <a:t>Play mp4-5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blinds(horizontal)">
                                      <p:cBhvr>
                                        <p:cTn id="5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05510"/>
            <a:ext cx="11342370" cy="307657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words were out before he could really think about </a:t>
            </a:r>
            <a:r>
              <a:rPr sz="2000" b="1">
                <a:latin typeface="Times New Roman" panose="02020603050405020304" pitchFamily="18" charset="0"/>
                <a:ea typeface="宋体" panose="02010600030101010101" pitchFamily="2" charset="-122"/>
                <a:cs typeface="Times New Roman" panose="02020603050405020304" pitchFamily="18" charset="0"/>
              </a:rPr>
              <a:t>whether they were sensible or not;  once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heard them floating in the air</a:t>
            </a:r>
            <a:r>
              <a:rPr sz="2000" b="1">
                <a:latin typeface="Times New Roman" panose="02020603050405020304" pitchFamily="18" charset="0"/>
                <a:ea typeface="宋体" panose="02010600030101010101" pitchFamily="2" charset="-122"/>
                <a:cs typeface="Times New Roman" panose="02020603050405020304" pitchFamily="18" charset="0"/>
              </a:rPr>
              <a:t> they didn't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seem like entirely the kind of things he should be saying to Father</a:t>
            </a:r>
            <a:r>
              <a:rPr sz="2000" b="1">
                <a:latin typeface="Times New Roman" panose="02020603050405020304" pitchFamily="18" charset="0"/>
                <a:ea typeface="宋体" panose="02010600030101010101" pitchFamily="2" charset="-122"/>
                <a:cs typeface="Times New Roman" panose="02020603050405020304" pitchFamily="18" charset="0"/>
              </a:rPr>
              <a:t>, but there they were, already said, and not a thing he could do to take them back.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swallowed nervously</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after a few moments' silence</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glanced back at</a:t>
            </a:r>
            <a:r>
              <a:rPr sz="2000" b="1">
                <a:latin typeface="Times New Roman" panose="02020603050405020304" pitchFamily="18" charset="0"/>
                <a:ea typeface="宋体" panose="02010600030101010101" pitchFamily="2" charset="-122"/>
                <a:cs typeface="Times New Roman" panose="02020603050405020304" pitchFamily="18" charset="0"/>
              </a:rPr>
              <a:t> Father, who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staring at</a:t>
            </a:r>
            <a:r>
              <a:rPr sz="2000" b="1">
                <a:latin typeface="Times New Roman" panose="02020603050405020304" pitchFamily="18" charset="0"/>
                <a:ea typeface="宋体" panose="02010600030101010101" pitchFamily="2" charset="-122"/>
                <a:cs typeface="Times New Roman" panose="02020603050405020304" pitchFamily="18" charset="0"/>
              </a:rPr>
              <a:t> him</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stony-faced</a:t>
            </a:r>
            <a:r>
              <a:rPr sz="2000" b="1">
                <a:latin typeface="Times New Roman" panose="02020603050405020304" pitchFamily="18" charset="0"/>
                <a:ea typeface="宋体" panose="02010600030101010101" pitchFamily="2" charset="-122"/>
                <a:cs typeface="Times New Roman" panose="02020603050405020304" pitchFamily="18" charset="0"/>
              </a:rPr>
              <a:t>.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licked his lips</a:t>
            </a:r>
            <a:r>
              <a:rPr sz="2000" b="1">
                <a:latin typeface="Times New Roman" panose="02020603050405020304" pitchFamily="18" charset="0"/>
                <a:ea typeface="宋体" panose="02010600030101010101" pitchFamily="2" charset="-122"/>
                <a:cs typeface="Times New Roman" panose="02020603050405020304" pitchFamily="18" charset="0"/>
              </a:rPr>
              <a:t> and looked away. He felt it would be a bad idea to hold Father's eye.     </a:t>
            </a:r>
          </a:p>
          <a:p>
            <a:pPr marL="285750" indent="-285750">
              <a:buFont typeface="Wingdings" panose="05000000000000000000" charset="0"/>
              <a:buChar char="Ø"/>
            </a:pPr>
            <a:r>
              <a:rPr b="1" i="1">
                <a:latin typeface="Times New Roman" panose="02020603050405020304" pitchFamily="18" charset="0"/>
                <a:ea typeface="宋体" panose="02010600030101010101" pitchFamily="2" charset="-122"/>
                <a:cs typeface="Times New Roman" panose="02020603050405020304" pitchFamily="18" charset="0"/>
              </a:rPr>
              <a:t>     </a:t>
            </a:r>
            <a:r>
              <a:rPr b="1">
                <a:latin typeface="Times New Roman" panose="02020603050405020304" pitchFamily="18" charset="0"/>
                <a:ea typeface="宋体" panose="02010600030101010101" pitchFamily="2" charset="-122"/>
                <a:cs typeface="Times New Roman" panose="02020603050405020304" pitchFamily="18" charset="0"/>
                <a:sym typeface="+mn-ea"/>
              </a:rPr>
              <a:t>说这些话的时候，布鲁诺几乎未加思索；他听到这些话飘荡在空气中，不像他应该对父亲说的话，但是那些话已经说出口了，他已经说了，就像泼出去的水一样收不回来了。布鲁诺紧张地咽了咽口水，沉默了一会儿，抬头看着父亲，父亲正铁青着脸看着他。布鲁诺舔了舔嘴唇，看了看别处，他想最好还是不要看父亲的眼睛。</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神态和心理描写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6" name="Freeform 25"/>
          <p:cNvSpPr>
            <a:spLocks noEditPoints="1"/>
          </p:cNvSpPr>
          <p:nvPr/>
        </p:nvSpPr>
        <p:spPr bwMode="auto">
          <a:xfrm rot="6695397">
            <a:off x="198120" y="274002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nvSpPr>
        <p:spPr>
          <a:xfrm>
            <a:off x="424815" y="4248785"/>
            <a:ext cx="9235440" cy="193802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 home is not a building or a street or a city or something so </a:t>
            </a:r>
            <a:r>
              <a:rPr sz="2000" b="1" u="sng">
                <a:latin typeface="Times New Roman" panose="02020603050405020304" pitchFamily="18" charset="0"/>
                <a:ea typeface="宋体" panose="02010600030101010101" pitchFamily="2" charset="-122"/>
                <a:cs typeface="Times New Roman" panose="02020603050405020304" pitchFamily="18" charset="0"/>
              </a:rPr>
              <a:t>artificial</a:t>
            </a:r>
            <a:r>
              <a:rPr sz="2000" b="1">
                <a:latin typeface="Times New Roman" panose="02020603050405020304" pitchFamily="18" charset="0"/>
                <a:ea typeface="宋体" panose="02010600030101010101" pitchFamily="2" charset="-122"/>
                <a:cs typeface="Times New Roman" panose="02020603050405020304" pitchFamily="18" charset="0"/>
              </a:rPr>
              <a:t> as bricks and mortar. A home is where one's family is, isn't that right?</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a:t>
            </a:r>
            <a:r>
              <a:rPr b="1" i="1">
                <a:latin typeface="Times New Roman" panose="02020603050405020304" pitchFamily="18" charset="0"/>
                <a:ea typeface="宋体" panose="02010600030101010101" pitchFamily="2" charset="-122"/>
                <a:cs typeface="Times New Roman" panose="02020603050405020304" pitchFamily="18" charset="0"/>
                <a:sym typeface="+mn-ea"/>
              </a:rPr>
              <a:t>artificial</a:t>
            </a:r>
            <a:r>
              <a:rPr b="1" i="1">
                <a:latin typeface="Times New Roman" panose="02020603050405020304" pitchFamily="18" charset="0"/>
                <a:ea typeface="宋体" panose="02010600030101010101" pitchFamily="2" charset="-122"/>
                <a:cs typeface="Times New Roman" panose="02020603050405020304" pitchFamily="18" charset="0"/>
              </a:rPr>
              <a:t>  /ɑːtɪ'fɪʃ(ə)l/  adj. 人造的；仿造的；虚伪的</a:t>
            </a:r>
          </a:p>
          <a:p>
            <a:pPr indent="0">
              <a:buFont typeface="Wingdings" panose="05000000000000000000" charset="0"/>
              <a:buNone/>
            </a:pP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家，不是一个房子，不是一条街，不是一个城市，不是像砖头石灰那样肤浅的东西。有家人的地方才是家，你说是吗？”  </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语言描写，此句出自布鲁诺父亲之口，因此极具戏剧性反讽效果。</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2" name="Freeform 25"/>
          <p:cNvSpPr>
            <a:spLocks noEditPoints="1"/>
          </p:cNvSpPr>
          <p:nvPr/>
        </p:nvSpPr>
        <p:spPr bwMode="auto">
          <a:xfrm rot="6695397">
            <a:off x="285115" y="528066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blinds(horizontal)">
                                      <p:cBhvr>
                                        <p:cTn id="48" dur="500"/>
                                        <p:tgtEl>
                                          <p:spTgt spid="3">
                                            <p:txEl>
                                              <p:pRg st="0" end="0"/>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blinds(horizontal)">
                                      <p:cBhvr>
                                        <p:cTn id="5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3-5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t="56349"/>
          <a:stretch>
            <a:fillRect/>
          </a:stretch>
        </p:blipFill>
        <p:spPr>
          <a:xfrm>
            <a:off x="410210" y="1100455"/>
            <a:ext cx="11371580" cy="2119630"/>
          </a:xfrm>
          <a:prstGeom prst="rect">
            <a:avLst/>
          </a:prstGeom>
        </p:spPr>
      </p:pic>
      <p:sp>
        <p:nvSpPr>
          <p:cNvPr id="12" name="文本框 11"/>
          <p:cNvSpPr txBox="1"/>
          <p:nvPr/>
        </p:nvSpPr>
        <p:spPr>
          <a:xfrm>
            <a:off x="2910203" y="1373275"/>
            <a:ext cx="2377773"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
        <p:nvSpPr>
          <p:cNvPr id="13" name="矩形 12"/>
          <p:cNvSpPr/>
          <p:nvPr/>
        </p:nvSpPr>
        <p:spPr>
          <a:xfrm>
            <a:off x="410461" y="1362818"/>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6-7</a:t>
            </a:r>
            <a:endParaRPr lang="zh-CN" altLang="en-US" sz="2400" b="1" dirty="0">
              <a:solidFill>
                <a:schemeClr val="bg1"/>
              </a:solidFill>
            </a:endParaRPr>
          </a:p>
        </p:txBody>
      </p:sp>
      <p:sp>
        <p:nvSpPr>
          <p:cNvPr id="12" name="矩形 11"/>
          <p:cNvSpPr/>
          <p:nvPr/>
        </p:nvSpPr>
        <p:spPr>
          <a:xfrm>
            <a:off x="3765318" y="105616"/>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45" y="1096564"/>
            <a:ext cx="11225509" cy="189640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318" y="634899"/>
            <a:ext cx="5113639" cy="461665"/>
          </a:xfrm>
          <a:prstGeom prst="rect">
            <a:avLst/>
          </a:prstGeom>
          <a:ln>
            <a:solidFill>
              <a:schemeClr val="accent1"/>
            </a:solidFill>
          </a:ln>
        </p:spPr>
      </p:pic>
      <p:sp>
        <p:nvSpPr>
          <p:cNvPr id="2" name="矩形 1"/>
          <p:cNvSpPr/>
          <p:nvPr/>
        </p:nvSpPr>
        <p:spPr>
          <a:xfrm>
            <a:off x="426693" y="2927495"/>
            <a:ext cx="11338611" cy="3415030"/>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altLang="zh-CN" sz="2400" b="1" dirty="0">
                <a:solidFill>
                  <a:srgbClr val="002060"/>
                </a:solidFill>
                <a:latin typeface="Times New Roman" panose="02020603050405020304" pitchFamily="18" charset="0"/>
                <a:cs typeface="Times New Roman" panose="02020603050405020304" pitchFamily="18" charset="0"/>
              </a:rPr>
              <a:t>1. After Bruno calls his father stupid, Maria is horrified, insisting that his father is a</a:t>
            </a:r>
          </a:p>
          <a:p>
            <a:r>
              <a:rPr lang="en-US" altLang="zh-CN" sz="2400" b="1" dirty="0">
                <a:solidFill>
                  <a:srgbClr val="002060"/>
                </a:solidFill>
                <a:latin typeface="Times New Roman" panose="02020603050405020304" pitchFamily="18" charset="0"/>
                <a:cs typeface="Times New Roman" panose="02020603050405020304" pitchFamily="18" charset="0"/>
              </a:rPr>
              <a:t>     good man.</a:t>
            </a:r>
          </a:p>
          <a:p>
            <a:r>
              <a:rPr lang="en-US" altLang="zh-CN" sz="2400" b="1" dirty="0">
                <a:solidFill>
                  <a:srgbClr val="002060"/>
                </a:solidFill>
                <a:latin typeface="Times New Roman" panose="02020603050405020304" pitchFamily="18" charset="0"/>
                <a:cs typeface="Times New Roman" panose="02020603050405020304" pitchFamily="18" charset="0"/>
              </a:rPr>
              <a:t>2. Maria feels grateful because the Commandant gave her a job and paid for her  </a:t>
            </a:r>
          </a:p>
          <a:p>
            <a:r>
              <a:rPr lang="en-US" altLang="zh-CN" sz="2400" b="1" dirty="0">
                <a:solidFill>
                  <a:srgbClr val="002060"/>
                </a:solidFill>
                <a:latin typeface="Times New Roman" panose="02020603050405020304" pitchFamily="18" charset="0"/>
                <a:cs typeface="Times New Roman" panose="02020603050405020304" pitchFamily="18" charset="0"/>
              </a:rPr>
              <a:t>    mother's hospital care and funeral expenses. </a:t>
            </a:r>
          </a:p>
          <a:p>
            <a:r>
              <a:rPr lang="en-US" altLang="zh-CN" sz="2400" b="1" dirty="0">
                <a:solidFill>
                  <a:srgbClr val="002060"/>
                </a:solidFill>
                <a:latin typeface="Times New Roman" panose="02020603050405020304" pitchFamily="18" charset="0"/>
                <a:cs typeface="Times New Roman" panose="02020603050405020304" pitchFamily="18" charset="0"/>
              </a:rPr>
              <a:t>3. Both Bruno and Gretel feel uncomfortable when Kotler treats Pavel in a </a:t>
            </a:r>
          </a:p>
          <a:p>
            <a:r>
              <a:rPr lang="en-US" altLang="zh-CN" sz="2400" b="1" dirty="0">
                <a:solidFill>
                  <a:srgbClr val="002060"/>
                </a:solidFill>
                <a:latin typeface="Times New Roman" panose="02020603050405020304" pitchFamily="18" charset="0"/>
                <a:cs typeface="Times New Roman" panose="02020603050405020304" pitchFamily="18" charset="0"/>
              </a:rPr>
              <a:t>    disrespectful way. </a:t>
            </a:r>
          </a:p>
          <a:p>
            <a:r>
              <a:rPr lang="en-US" altLang="zh-CN" sz="2400" b="1" dirty="0">
                <a:solidFill>
                  <a:srgbClr val="002060"/>
                </a:solidFill>
                <a:latin typeface="Times New Roman" panose="02020603050405020304" pitchFamily="18" charset="0"/>
                <a:cs typeface="Times New Roman" panose="02020603050405020304" pitchFamily="18" charset="0"/>
              </a:rPr>
              <a:t>4. Pavel carries Bruno back to the house and kindly and gently administers to his </a:t>
            </a:r>
          </a:p>
          <a:p>
            <a:r>
              <a:rPr lang="en-US" altLang="zh-CN" sz="2400" b="1" dirty="0">
                <a:solidFill>
                  <a:srgbClr val="002060"/>
                </a:solidFill>
                <a:latin typeface="Times New Roman" panose="02020603050405020304" pitchFamily="18" charset="0"/>
                <a:cs typeface="Times New Roman" panose="02020603050405020304" pitchFamily="18" charset="0"/>
              </a:rPr>
              <a:t>     wounds. </a:t>
            </a:r>
          </a:p>
          <a:p>
            <a:r>
              <a:rPr lang="en-US" altLang="zh-CN" sz="2400" b="1" dirty="0">
                <a:solidFill>
                  <a:srgbClr val="002060"/>
                </a:solidFill>
                <a:latin typeface="Times New Roman" panose="02020603050405020304" pitchFamily="18" charset="0"/>
                <a:cs typeface="Times New Roman" panose="02020603050405020304" pitchFamily="18" charset="0"/>
              </a:rPr>
              <a:t>5. Bruno is surprised that a doctor would be waiting on tables.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0"/>
                                        <p:tgtEl>
                                          <p:spTgt spid="2">
                                            <p:txEl>
                                              <p:pRg st="8" end="8"/>
                                            </p:txEl>
                                          </p:spTgt>
                                        </p:tgtEl>
                                      </p:cBhvr>
                                    </p:animEffect>
                                    <p:anim calcmode="lin" valueType="num">
                                      <p:cBhvr>
                                        <p:cTn id="5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72749"/>
            <a:ext cx="12192000" cy="7003773"/>
          </a:xfrm>
          <a:prstGeom prst="rect">
            <a:avLst/>
          </a:prstGeom>
        </p:spPr>
      </p:pic>
      <p:sp>
        <p:nvSpPr>
          <p:cNvPr id="3" name="矩形 2"/>
          <p:cNvSpPr/>
          <p:nvPr/>
        </p:nvSpPr>
        <p:spPr>
          <a:xfrm>
            <a:off x="3141345" y="714643"/>
            <a:ext cx="5109091"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戏剧性反讽，暗喻，明喻</a:t>
            </a:r>
          </a:p>
        </p:txBody>
      </p:sp>
      <p:sp>
        <p:nvSpPr>
          <p:cNvPr id="4" name="矩形 3"/>
          <p:cNvSpPr/>
          <p:nvPr/>
        </p:nvSpPr>
        <p:spPr>
          <a:xfrm>
            <a:off x="476161" y="714643"/>
            <a:ext cx="7969088"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1" name="矩形 10"/>
          <p:cNvSpPr/>
          <p:nvPr/>
        </p:nvSpPr>
        <p:spPr>
          <a:xfrm>
            <a:off x="3747770" y="144145"/>
            <a:ext cx="4502785" cy="460375"/>
          </a:xfrm>
          <a:prstGeom prst="rect">
            <a:avLst/>
          </a:prstGeom>
          <a:solidFill>
            <a:schemeClr val="accent3">
              <a:lumMod val="40000"/>
              <a:lumOff val="60000"/>
            </a:schemeClr>
          </a:solidFill>
        </p:spPr>
        <p:txBody>
          <a:bodyPr wrap="square">
            <a:spAutoFit/>
          </a:bodyPr>
          <a:lstStyle/>
          <a:p>
            <a:pPr algn="ctr"/>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6-7</a:t>
            </a:r>
            <a:endParaRPr lang="zh-CN" altLang="en-US" sz="2400" b="1" dirty="0">
              <a:solidFill>
                <a:schemeClr val="bg1"/>
              </a:solidFill>
            </a:endParaRPr>
          </a:p>
        </p:txBody>
      </p:sp>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954195"/>
            <a:ext cx="11291770" cy="1778232"/>
          </a:xfrm>
          <a:prstGeom prst="rect">
            <a:avLst/>
          </a:prstGeom>
        </p:spPr>
      </p:pic>
      <p:pic>
        <p:nvPicPr>
          <p:cNvPr id="20" name="图片 19"/>
          <p:cNvPicPr>
            <a:picLocks noChangeAspect="1"/>
          </p:cNvPicPr>
          <p:nvPr/>
        </p:nvPicPr>
        <p:blipFill rotWithShape="1">
          <a:blip r:embed="rId3">
            <a:extLst>
              <a:ext uri="{28A0092B-C50C-407E-A947-70E740481C1C}">
                <a14:useLocalDpi xmlns:a14="http://schemas.microsoft.com/office/drawing/2010/main" val="0"/>
              </a:ext>
            </a:extLst>
          </a:blip>
          <a:srcRect b="13945"/>
          <a:stretch>
            <a:fillRect/>
          </a:stretch>
        </p:blipFill>
        <p:spPr>
          <a:xfrm>
            <a:off x="450215" y="2804160"/>
            <a:ext cx="11211560" cy="3553460"/>
          </a:xfrm>
          <a:prstGeom prst="rect">
            <a:avLst/>
          </a:prstGeom>
          <a:ln>
            <a:solidFill>
              <a:schemeClr val="accent1"/>
            </a:solidFill>
          </a:ln>
        </p:spPr>
      </p:pic>
      <p:sp>
        <p:nvSpPr>
          <p:cNvPr id="12" name="文本框 11"/>
          <p:cNvSpPr txBox="1"/>
          <p:nvPr/>
        </p:nvSpPr>
        <p:spPr>
          <a:xfrm>
            <a:off x="5565913" y="914475"/>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文学作品的要素：人物塑造</a:t>
            </a:r>
          </a:p>
        </p:txBody>
      </p:sp>
      <p:sp>
        <p:nvSpPr>
          <p:cNvPr id="13" name="矩形 12"/>
          <p:cNvSpPr/>
          <p:nvPr/>
        </p:nvSpPr>
        <p:spPr>
          <a:xfrm>
            <a:off x="409900" y="1030286"/>
            <a:ext cx="8985891"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6-7</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80695" y="942975"/>
            <a:ext cx="11230610" cy="283019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Sometimes, when it was a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warm</a:t>
            </a:r>
            <a:r>
              <a:rPr sz="2000" b="1">
                <a:latin typeface="Times New Roman" panose="02020603050405020304" pitchFamily="18" charset="0"/>
                <a:ea typeface="宋体" panose="02010600030101010101" pitchFamily="2" charset="-122"/>
                <a:cs typeface="Times New Roman" panose="02020603050405020304" pitchFamily="18" charset="0"/>
              </a:rPr>
              <a:t> afternoon, I liked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sit</a:t>
            </a:r>
            <a:r>
              <a:rPr sz="2000" b="1">
                <a:latin typeface="Times New Roman" panose="02020603050405020304" pitchFamily="18" charset="0"/>
                <a:ea typeface="宋体" panose="02010600030101010101" pitchFamily="2" charset="-122"/>
                <a:cs typeface="Times New Roman" panose="02020603050405020304" pitchFamily="18" charset="0"/>
              </a:rPr>
              <a:t> out there in the sunshine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eat</a:t>
            </a:r>
            <a:r>
              <a:rPr sz="2000" b="1">
                <a:latin typeface="Times New Roman" panose="02020603050405020304" pitchFamily="18" charset="0"/>
                <a:ea typeface="宋体" panose="02010600030101010101" pitchFamily="2" charset="-122"/>
                <a:cs typeface="Times New Roman" panose="02020603050405020304" pitchFamily="18" charset="0"/>
              </a:rPr>
              <a:t> my lunch underneath the ivy tree by the pond. The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flowers</a:t>
            </a:r>
            <a:r>
              <a:rPr sz="2000" b="1">
                <a:latin typeface="Times New Roman" panose="02020603050405020304" pitchFamily="18" charset="0"/>
                <a:ea typeface="宋体" panose="02010600030101010101" pitchFamily="2" charset="-122"/>
                <a:cs typeface="Times New Roman" panose="02020603050405020304" pitchFamily="18" charset="0"/>
              </a:rPr>
              <a:t> were very beautiful there.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scents</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way</a:t>
            </a:r>
            <a:r>
              <a:rPr sz="2000" b="1">
                <a:latin typeface="Times New Roman" panose="02020603050405020304" pitchFamily="18" charset="0"/>
                <a:ea typeface="宋体" panose="02010600030101010101" pitchFamily="2" charset="-122"/>
                <a:cs typeface="Times New Roman" panose="02020603050405020304" pitchFamily="18" charset="0"/>
              </a:rPr>
              <a:t> the bees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rPr>
              <a:t>hovered</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rPr>
              <a:t>  around them and never bothered you </a:t>
            </a:r>
            <a:r>
              <a:rPr sz="2000" b="1">
                <a:latin typeface="Times New Roman" panose="02020603050405020304" pitchFamily="18" charset="0"/>
                <a:ea typeface="宋体" panose="02010600030101010101" pitchFamily="2" charset="-122"/>
                <a:cs typeface="Times New Roman" panose="02020603050405020304" pitchFamily="18" charset="0"/>
              </a:rPr>
              <a:t>if you just left them alone.</a:t>
            </a:r>
          </a:p>
          <a:p>
            <a:pPr marL="285750" indent="-285750">
              <a:buFont typeface="Arial" panose="020B0604020202020204" pitchFamily="34" charset="0"/>
              <a:buChar char="•"/>
            </a:pPr>
            <a:r>
              <a:rPr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hover /'hɒvə/ vi. 盘旋，翱翔；徘徊</a:t>
            </a:r>
            <a:endPar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endParaRPr>
          </a:p>
          <a:p>
            <a:r>
              <a:rPr sz="2000" b="1">
                <a:latin typeface="Times New Roman" panose="02020603050405020304" pitchFamily="18" charset="0"/>
                <a:ea typeface="宋体" panose="02010600030101010101" pitchFamily="2" charset="-122"/>
                <a:cs typeface="Times New Roman" panose="02020603050405020304" pitchFamily="18" charset="0"/>
              </a:rPr>
              <a:t>    有时候，下午很暖和，我就喜欢坐在外面晒太阳，在池塘边的常春藤下吃午饭。那里的花很漂亮，还有花香。蜜蜂绕着花儿忙碌，只要你不惊扰它们，它们也不会惊扰你。</a:t>
            </a:r>
            <a:r>
              <a:rPr lang="zh-CN" sz="2000" b="1">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①调动各种感官，</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强化环境描写</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，通过</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对柏林花园的怀念</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凸显对新环境的不适的内心矛盾。</a:t>
            </a:r>
            <a:r>
              <a:rPr lang="zh-CN"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②对蜜蜂的拟人描写</a:t>
            </a:r>
            <a:r>
              <a:rPr lang="zh-CN" sz="2000" b="1">
                <a:latin typeface="Times New Roman" panose="02020603050405020304" pitchFamily="18" charset="0"/>
                <a:ea typeface="宋体" panose="02010600030101010101" pitchFamily="2" charset="-122"/>
                <a:cs typeface="Times New Roman" panose="02020603050405020304" pitchFamily="18" charset="0"/>
                <a:sym typeface="+mn-ea"/>
              </a:rPr>
              <a:t>）</a:t>
            </a:r>
          </a:p>
          <a:p>
            <a:r>
              <a:rPr lang="zh-CN"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 写好景物和环境技巧和方法：一、从视觉、听觉、味觉调动各种感官体验和感悟，二、巧用联想、想象和多种修辞手法，三、安排好描写顺序，虚实相生，动静结合。</a:t>
            </a:r>
          </a:p>
        </p:txBody>
      </p:sp>
      <p:sp>
        <p:nvSpPr>
          <p:cNvPr id="16" name="Freeform 25"/>
          <p:cNvSpPr>
            <a:spLocks noEditPoints="1"/>
          </p:cNvSpPr>
          <p:nvPr/>
        </p:nvSpPr>
        <p:spPr bwMode="auto">
          <a:xfrm rot="6695397">
            <a:off x="241300" y="584644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Freeform 25"/>
          <p:cNvSpPr>
            <a:spLocks noEditPoints="1"/>
          </p:cNvSpPr>
          <p:nvPr/>
        </p:nvSpPr>
        <p:spPr bwMode="auto">
          <a:xfrm rot="6695397">
            <a:off x="241300" y="41795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5"/>
          <p:cNvSpPr>
            <a:spLocks noEditPoints="1"/>
          </p:cNvSpPr>
          <p:nvPr/>
        </p:nvSpPr>
        <p:spPr bwMode="auto">
          <a:xfrm rot="6695397">
            <a:off x="241300" y="19259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81330" y="3826510"/>
            <a:ext cx="11229975" cy="132207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her hands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clenched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into fists</a:t>
            </a:r>
            <a:r>
              <a:rPr sz="2000" b="1">
                <a:latin typeface="Times New Roman" panose="02020603050405020304" pitchFamily="18" charset="0"/>
                <a:ea typeface="宋体" panose="02010600030101010101" pitchFamily="2" charset="-122"/>
                <a:cs typeface="Times New Roman" panose="02020603050405020304" pitchFamily="18" charset="0"/>
              </a:rPr>
              <a:t>, as if she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terribly angry</a:t>
            </a:r>
            <a:r>
              <a:rPr sz="2000" b="1">
                <a:latin typeface="Times New Roman" panose="02020603050405020304" pitchFamily="18" charset="0"/>
                <a:ea typeface="宋体" panose="02010600030101010101" pitchFamily="2" charset="-122"/>
                <a:cs typeface="Times New Roman" panose="02020603050405020304" pitchFamily="18" charset="0"/>
              </a:rPr>
              <a:t> about something.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Her mouth opened but froze there for a moment</a:t>
            </a:r>
            <a:r>
              <a:rPr sz="2000" b="1">
                <a:latin typeface="Times New Roman" panose="02020603050405020304" pitchFamily="18" charset="0"/>
                <a:ea typeface="宋体" panose="02010600030101010101" pitchFamily="2" charset="-122"/>
                <a:cs typeface="Times New Roman" panose="02020603050405020304" pitchFamily="18" charset="0"/>
              </a:rPr>
              <a:t>, as if she was</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scared of</a:t>
            </a:r>
            <a:r>
              <a:rPr sz="2000" b="1">
                <a:latin typeface="Times New Roman" panose="02020603050405020304" pitchFamily="18" charset="0"/>
                <a:ea typeface="宋体" panose="02010600030101010101" pitchFamily="2" charset="-122"/>
                <a:cs typeface="Times New Roman" panose="02020603050405020304" pitchFamily="18" charset="0"/>
              </a:rPr>
              <a:t> all the things she might say if she allowed herself to begin.            她</a:t>
            </a:r>
            <a:r>
              <a:rPr lang="zh-CN" sz="2000" b="1">
                <a:latin typeface="Times New Roman" panose="02020603050405020304" pitchFamily="18" charset="0"/>
                <a:ea typeface="宋体" panose="02010600030101010101" pitchFamily="2" charset="-122"/>
                <a:cs typeface="Times New Roman" panose="02020603050405020304" pitchFamily="18" charset="0"/>
              </a:rPr>
              <a:t>的</a:t>
            </a:r>
            <a:r>
              <a:rPr sz="2000" b="1">
                <a:latin typeface="Times New Roman" panose="02020603050405020304" pitchFamily="18" charset="0"/>
                <a:ea typeface="宋体" panose="02010600030101010101" pitchFamily="2" charset="-122"/>
                <a:cs typeface="Times New Roman" panose="02020603050405020304" pitchFamily="18" charset="0"/>
              </a:rPr>
              <a:t>手攥成了拳头，似乎非常气愤。她张开嘴，但又像僵住了一样，好像如果她真要说出来，会被自己所说的话吓坏似的。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惊恐</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3" name="文本框 12"/>
          <p:cNvSpPr txBox="1"/>
          <p:nvPr/>
        </p:nvSpPr>
        <p:spPr>
          <a:xfrm>
            <a:off x="480695" y="5235575"/>
            <a:ext cx="7591425" cy="1291590"/>
          </a:xfrm>
          <a:prstGeom prst="rect">
            <a:avLst/>
          </a:prstGeom>
          <a:noFill/>
          <a:ln>
            <a:solidFill>
              <a:schemeClr val="accent1"/>
            </a:solidFill>
          </a:ln>
        </p:spPr>
        <p:txBody>
          <a:bodyPr wrap="square" rtlCol="0" anchor="t">
            <a:spAutoFit/>
          </a:bodyPr>
          <a:lstStyle/>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Suddenly,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for no reason that he could think of</a:t>
            </a:r>
            <a:r>
              <a:rPr sz="2000" b="1">
                <a:latin typeface="Times New Roman" panose="02020603050405020304" pitchFamily="18" charset="0"/>
                <a:ea typeface="宋体" panose="02010600030101010101" pitchFamily="2" charset="-122"/>
                <a:cs typeface="Times New Roman" panose="02020603050405020304" pitchFamily="18" charset="0"/>
              </a:rPr>
              <a:t>,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an overwhelming urge to cry.</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marL="285750" indent="-285750">
              <a:buFont typeface="Arial" panose="020B0604020202020204" pitchFamily="34" charset="0"/>
              <a:buChar char="•"/>
            </a:pPr>
            <a:r>
              <a:rPr b="1" i="1">
                <a:latin typeface="Times New Roman" panose="02020603050405020304" pitchFamily="18" charset="0"/>
                <a:ea typeface="宋体" panose="02010600030101010101" pitchFamily="2" charset="-122"/>
                <a:cs typeface="Times New Roman" panose="02020603050405020304" pitchFamily="18" charset="0"/>
                <a:sym typeface="+mn-ea"/>
              </a:rPr>
              <a:t>overwhelming /,ovɚ'wɛlmɪŋ/ adj. 压倒性的；势不可挡的</a:t>
            </a:r>
          </a:p>
          <a:p>
            <a:r>
              <a:rPr sz="2000" b="1">
                <a:latin typeface="Times New Roman" panose="02020603050405020304" pitchFamily="18" charset="0"/>
                <a:ea typeface="宋体" panose="02010600030101010101" pitchFamily="2" charset="-122"/>
                <a:cs typeface="Times New Roman" panose="02020603050405020304" pitchFamily="18" charset="0"/>
              </a:rPr>
              <a:t>  突然，布鲁诺没有了任何理由，很想嚎啕大哭一场。</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p>
        </p:txBody>
      </p:sp>
      <p:pic>
        <p:nvPicPr>
          <p:cNvPr id="14" name="图片 13" descr="2345截图20190807062648">
            <a:hlinkClick r:id="rId2" action="ppaction://hlinkfile"/>
          </p:cNvPr>
          <p:cNvPicPr>
            <a:picLocks noChangeAspect="1"/>
          </p:cNvPicPr>
          <p:nvPr/>
        </p:nvPicPr>
        <p:blipFill>
          <a:blip r:embed="rId3"/>
          <a:srcRect b="51171"/>
          <a:stretch>
            <a:fillRect/>
          </a:stretch>
        </p:blipFill>
        <p:spPr>
          <a:xfrm>
            <a:off x="8339455" y="4829810"/>
            <a:ext cx="2114550" cy="1376680"/>
          </a:xfrm>
          <a:prstGeom prst="rect">
            <a:avLst/>
          </a:prstGeom>
        </p:spPr>
      </p:pic>
      <p:sp>
        <p:nvSpPr>
          <p:cNvPr id="15" name="文本框 14"/>
          <p:cNvSpPr txBox="1"/>
          <p:nvPr/>
        </p:nvSpPr>
        <p:spPr>
          <a:xfrm>
            <a:off x="8184515" y="6206490"/>
            <a:ext cx="1490345" cy="368300"/>
          </a:xfrm>
          <a:prstGeom prst="rect">
            <a:avLst/>
          </a:prstGeom>
          <a:noFill/>
        </p:spPr>
        <p:txBody>
          <a:bodyPr wrap="square" rtlCol="0">
            <a:spAutoFit/>
          </a:bodyPr>
          <a:lstStyle/>
          <a:p>
            <a:r>
              <a:rPr lang="en-US" altLang="zh-CN" b="1"/>
              <a:t>Play mp4-6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blinds(horizontal)">
                                      <p:cBhvr>
                                        <p:cTn id="51" dur="500"/>
                                        <p:tgtEl>
                                          <p:spTgt spid="1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blinds(horizontal)">
                                      <p:cBhvr>
                                        <p:cTn id="56" dur="500"/>
                                        <p:tgtEl>
                                          <p:spTgt spid="13">
                                            <p:txEl>
                                              <p:pRg st="0" end="0"/>
                                            </p:txEl>
                                          </p:spTgt>
                                        </p:tgtEl>
                                      </p:cBhvr>
                                    </p:animEffect>
                                  </p:childTnLst>
                                </p:cTn>
                              </p:par>
                              <p:par>
                                <p:cTn id="57" presetID="3" presetClass="entr" presetSubtype="10" fill="hold" nodeType="withEffect">
                                  <p:stCondLst>
                                    <p:cond delay="0"/>
                                  </p:stCondLst>
                                  <p:childTnLst>
                                    <p:set>
                                      <p:cBhvr>
                                        <p:cTn id="58" dur="1" fill="hold">
                                          <p:stCondLst>
                                            <p:cond delay="0"/>
                                          </p:stCondLst>
                                        </p:cTn>
                                        <p:tgtEl>
                                          <p:spTgt spid="13">
                                            <p:txEl>
                                              <p:pRg st="1" end="1"/>
                                            </p:txEl>
                                          </p:spTgt>
                                        </p:tgtEl>
                                        <p:attrNameLst>
                                          <p:attrName>style.visibility</p:attrName>
                                        </p:attrNameLst>
                                      </p:cBhvr>
                                      <p:to>
                                        <p:strVal val="visible"/>
                                      </p:to>
                                    </p:set>
                                    <p:animEffect transition="in" filter="blinds(horizontal)">
                                      <p:cBhvr>
                                        <p:cTn id="59"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6-7</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80695" y="942975"/>
            <a:ext cx="11230610" cy="313817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Every time the tyre swung backwards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rose in the air</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narrowly avoided</a:t>
            </a:r>
            <a:r>
              <a:rPr sz="2000" b="1">
                <a:latin typeface="Times New Roman" panose="02020603050405020304" pitchFamily="18" charset="0"/>
                <a:ea typeface="宋体" panose="02010600030101010101" pitchFamily="2" charset="-122"/>
                <a:cs typeface="Times New Roman" panose="02020603050405020304" pitchFamily="18" charset="0"/>
              </a:rPr>
              <a:t> hitting the trunk of the tree itself, but it still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came close enough </a:t>
            </a:r>
            <a:r>
              <a:rPr sz="2000" b="1">
                <a:latin typeface="Times New Roman" panose="02020603050405020304" pitchFamily="18" charset="0"/>
                <a:ea typeface="宋体" panose="02010600030101010101" pitchFamily="2" charset="-122"/>
                <a:cs typeface="Times New Roman" panose="02020603050405020304" pitchFamily="18" charset="0"/>
              </a:rPr>
              <a:t>for Bruno to use his feet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kick himself even faster and higher</a:t>
            </a:r>
            <a:r>
              <a:rPr sz="2000" b="1">
                <a:latin typeface="Times New Roman" panose="02020603050405020304" pitchFamily="18" charset="0"/>
                <a:ea typeface="宋体" panose="02010600030101010101" pitchFamily="2" charset="-122"/>
                <a:cs typeface="Times New Roman" panose="02020603050405020304" pitchFamily="18" charset="0"/>
              </a:rPr>
              <a:t> on the next swing. This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worked very well</a:t>
            </a:r>
            <a:r>
              <a:rPr sz="2000" b="1">
                <a:latin typeface="Times New Roman" panose="02020603050405020304" pitchFamily="18" charset="0"/>
                <a:ea typeface="宋体" panose="02010600030101010101" pitchFamily="2" charset="-122"/>
                <a:cs typeface="Times New Roman" panose="02020603050405020304" pitchFamily="18" charset="0"/>
              </a:rPr>
              <a:t> until 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grip</a:t>
            </a:r>
            <a:r>
              <a:rPr sz="2000" b="1">
                <a:latin typeface="Times New Roman" panose="02020603050405020304" pitchFamily="18" charset="0"/>
                <a:ea typeface="宋体" panose="02010600030101010101" pitchFamily="2" charset="-122"/>
                <a:cs typeface="Times New Roman" panose="02020603050405020304" pitchFamily="18" charset="0"/>
              </a:rPr>
              <a:t> on the tyre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slipped</a:t>
            </a:r>
            <a:r>
              <a:rPr sz="2000" b="1">
                <a:latin typeface="Times New Roman" panose="02020603050405020304" pitchFamily="18" charset="0"/>
                <a:ea typeface="宋体" panose="02010600030101010101" pitchFamily="2" charset="-122"/>
                <a:cs typeface="Times New Roman" panose="02020603050405020304" pitchFamily="18" charset="0"/>
              </a:rPr>
              <a:t> a little just as he kicked the tree,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before he knew it </a:t>
            </a:r>
            <a:r>
              <a:rPr sz="2000" b="1">
                <a:latin typeface="Times New Roman" panose="02020603050405020304" pitchFamily="18" charset="0"/>
                <a:ea typeface="宋体" panose="02010600030101010101" pitchFamily="2" charset="-122"/>
                <a:cs typeface="Times New Roman" panose="02020603050405020304" pitchFamily="18" charset="0"/>
              </a:rPr>
              <a:t>his body was turning inside and he fell downwards,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one foot still inside the rim</a:t>
            </a:r>
            <a:r>
              <a:rPr sz="2000" b="1">
                <a:latin typeface="Times New Roman" panose="02020603050405020304" pitchFamily="18" charset="0"/>
                <a:ea typeface="宋体" panose="02010600030101010101" pitchFamily="2" charset="-122"/>
                <a:cs typeface="Times New Roman" panose="02020603050405020304" pitchFamily="18" charset="0"/>
              </a:rPr>
              <a:t> while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landed face down</a:t>
            </a:r>
            <a:r>
              <a:rPr sz="2000" b="1">
                <a:latin typeface="Times New Roman" panose="02020603050405020304" pitchFamily="18" charset="0"/>
                <a:ea typeface="宋体" panose="02010600030101010101" pitchFamily="2" charset="-122"/>
                <a:cs typeface="Times New Roman" panose="02020603050405020304" pitchFamily="18" charset="0"/>
              </a:rPr>
              <a:t> on the ground beneath him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with a thud</a:t>
            </a:r>
            <a:r>
              <a:rPr sz="2000" b="1">
                <a:latin typeface="Times New Roman" panose="02020603050405020304" pitchFamily="18" charset="0"/>
                <a:ea typeface="宋体" panose="02010600030101010101" pitchFamily="2" charset="-122"/>
                <a:cs typeface="Times New Roman" panose="02020603050405020304" pitchFamily="18" charset="0"/>
              </a:rPr>
              <a:t>.</a:t>
            </a:r>
          </a:p>
          <a:p>
            <a:pPr marL="285750" indent="-285750">
              <a:buFont typeface="Arial" panose="020B0604020202020204" pitchFamily="34" charset="0"/>
              <a:buChar char="•"/>
            </a:pPr>
            <a:r>
              <a:rPr b="1" i="1">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rPr>
              <a:t>thud /θʌd/n. 砰的一声；重击</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每次秋千向后荡的时候就升入了空中，差一点点就会撞到树干上，但是布鲁诺还是不停地用脚蹬着地，使秋千荡得更快更高。布鲁诺玩得很开心，直到有一次当他踢树的时候，握绳子的手松了一下，等他反应过来的时候，身体已经从轮胎里掉了下去，一只脚还挂在轮胎边缘，脸朝下，砰的一声摔在地上。</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（动作描写，语言细腻，生动传神</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t>
            </a:r>
          </a:p>
        </p:txBody>
      </p:sp>
      <p:sp>
        <p:nvSpPr>
          <p:cNvPr id="3" name="Freeform 25"/>
          <p:cNvSpPr>
            <a:spLocks noEditPoints="1"/>
          </p:cNvSpPr>
          <p:nvPr/>
        </p:nvSpPr>
        <p:spPr bwMode="auto">
          <a:xfrm rot="6695397">
            <a:off x="241300" y="555561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5"/>
          <p:cNvSpPr>
            <a:spLocks noEditPoints="1"/>
          </p:cNvSpPr>
          <p:nvPr/>
        </p:nvSpPr>
        <p:spPr bwMode="auto">
          <a:xfrm rot="6695397">
            <a:off x="241300" y="273050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80695" y="4190365"/>
            <a:ext cx="9116060" cy="224536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Everything went black for a moment and then came back into focus.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there was a wide gash</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which seemed to have been waiting for him to look at it because once all the attention was focused on it, it started to bleed rather badly.</a:t>
            </a:r>
            <a:r>
              <a:rPr sz="2000" b="1">
                <a:latin typeface="Times New Roman" panose="02020603050405020304" pitchFamily="18" charset="0"/>
                <a:ea typeface="宋体" panose="02010600030101010101" pitchFamily="2" charset="-122"/>
                <a:cs typeface="Times New Roman" panose="02020603050405020304" pitchFamily="18" charset="0"/>
              </a:rPr>
              <a:t>  </a:t>
            </a:r>
          </a:p>
          <a:p>
            <a:pPr marL="285750" indent="-285750">
              <a:buFont typeface="Arial" panose="020B0604020202020204" pitchFamily="34" charset="0"/>
              <a:buChar char="•"/>
            </a:pPr>
            <a:r>
              <a:rPr sz="1800" b="1" i="1">
                <a:latin typeface="Times New Roman" panose="02020603050405020304" pitchFamily="18" charset="0"/>
                <a:ea typeface="宋体" panose="02010600030101010101" pitchFamily="2" charset="-122"/>
                <a:cs typeface="Times New Roman" panose="02020603050405020304" pitchFamily="18" charset="0"/>
              </a:rPr>
              <a:t> </a:t>
            </a:r>
            <a:r>
              <a:rPr sz="1800" b="1" i="1">
                <a:latin typeface="Times New Roman" panose="02020603050405020304" pitchFamily="18" charset="0"/>
                <a:ea typeface="宋体" panose="02010600030101010101" pitchFamily="2" charset="-122"/>
                <a:cs typeface="Times New Roman" panose="02020603050405020304" pitchFamily="18" charset="0"/>
                <a:sym typeface="+mn-ea"/>
              </a:rPr>
              <a:t> gash   /gæʃ/  n. 很深的裂缝；砍得很深的伤口  vt. 划开；砍入很深；（使）负深伤</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Arial" panose="020B0604020202020204" pitchFamily="34"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布鲁诺眼前一黑，但马上又清醒了过来。</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有一个很大的伤口，</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这个伤口好像就等着被发现呢，因为布鲁诺一看见它，它就开始流血。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（拟人的修辞格，符合儿童心理特征。）</a:t>
            </a:r>
          </a:p>
        </p:txBody>
      </p:sp>
      <p:sp>
        <p:nvSpPr>
          <p:cNvPr id="15" name="文本框 14"/>
          <p:cNvSpPr txBox="1"/>
          <p:nvPr/>
        </p:nvSpPr>
        <p:spPr>
          <a:xfrm>
            <a:off x="9792970" y="4102735"/>
            <a:ext cx="1490345" cy="368300"/>
          </a:xfrm>
          <a:prstGeom prst="rect">
            <a:avLst/>
          </a:prstGeom>
          <a:noFill/>
        </p:spPr>
        <p:txBody>
          <a:bodyPr wrap="square" rtlCol="0">
            <a:spAutoFit/>
          </a:bodyPr>
          <a:lstStyle/>
          <a:p>
            <a:r>
              <a:rPr lang="en-US" altLang="zh-CN" b="1"/>
              <a:t>Play mp4-7</a:t>
            </a:r>
          </a:p>
        </p:txBody>
      </p:sp>
      <p:pic>
        <p:nvPicPr>
          <p:cNvPr id="17" name="图片 16" descr="2345截图20190807071410">
            <a:hlinkClick r:id="rId3" action="ppaction://hlinkfile"/>
          </p:cNvPr>
          <p:cNvPicPr>
            <a:picLocks noChangeAspect="1"/>
          </p:cNvPicPr>
          <p:nvPr/>
        </p:nvPicPr>
        <p:blipFill>
          <a:blip r:embed="rId4"/>
          <a:stretch>
            <a:fillRect/>
          </a:stretch>
        </p:blipFill>
        <p:spPr>
          <a:xfrm>
            <a:off x="9681210" y="4471035"/>
            <a:ext cx="2212340" cy="1290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animEffect transition="in" filter="blinds(horizontal)">
                                      <p:cBhvr>
                                        <p:cTn id="51" dur="500"/>
                                        <p:tgtEl>
                                          <p:spTgt spid="12">
                                            <p:txEl>
                                              <p:pRg st="0" end="0"/>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blinds(horizontal)">
                                      <p:cBhvr>
                                        <p:cTn id="5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6-7</a:t>
            </a:r>
            <a:endParaRPr lang="zh-CN" altLang="en-US" sz="2400" b="1" dirty="0">
              <a:solidFill>
                <a:schemeClr val="bg1"/>
              </a:solidFill>
            </a:endParaRPr>
          </a:p>
        </p:txBody>
      </p:sp>
      <p:sp>
        <p:nvSpPr>
          <p:cNvPr id="12" name="矩形 11"/>
          <p:cNvSpPr/>
          <p:nvPr/>
        </p:nvSpPr>
        <p:spPr>
          <a:xfrm>
            <a:off x="3525078" y="38666"/>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a:t>
            </a:r>
            <a:r>
              <a:rPr lang="zh-CN" altLang="en-US" sz="2400" b="1" dirty="0">
                <a:solidFill>
                  <a:srgbClr val="000000"/>
                </a:solidFill>
                <a:latin typeface="Times New Roman" panose="02020603050405020304" pitchFamily="18" charset="0"/>
                <a:cs typeface="Times New Roman" panose="02020603050405020304" pitchFamily="18" charset="0"/>
              </a:rPr>
              <a:t>（单词释义及语境应用）</a:t>
            </a:r>
          </a:p>
        </p:txBody>
      </p:sp>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b="81685"/>
          <a:stretch>
            <a:fillRect/>
          </a:stretch>
        </p:blipFill>
        <p:spPr>
          <a:xfrm>
            <a:off x="3592601" y="500331"/>
            <a:ext cx="8189499" cy="679189"/>
          </a:xfrm>
          <a:prstGeom prst="rect">
            <a:avLst/>
          </a:prstGeom>
          <a:ln>
            <a:solidFill>
              <a:srgbClr val="00B0F0"/>
            </a:solidFill>
          </a:ln>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0" y="1285461"/>
            <a:ext cx="4268117" cy="5058354"/>
          </a:xfrm>
          <a:prstGeom prst="rect">
            <a:avLst/>
          </a:prstGeom>
          <a:ln>
            <a:solidFill>
              <a:schemeClr val="accent1"/>
            </a:solidFill>
          </a:ln>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668" y="1294957"/>
            <a:ext cx="6934432" cy="5058354"/>
          </a:xfrm>
          <a:prstGeom prst="rect">
            <a:avLst/>
          </a:prstGeom>
          <a:ln>
            <a:solidFill>
              <a:schemeClr val="accent1"/>
            </a:solidFill>
          </a:ln>
        </p:spPr>
      </p:pic>
      <p:cxnSp>
        <p:nvCxnSpPr>
          <p:cNvPr id="6" name="直接连接符 5"/>
          <p:cNvCxnSpPr/>
          <p:nvPr/>
        </p:nvCxnSpPr>
        <p:spPr>
          <a:xfrm>
            <a:off x="1258957" y="1690315"/>
            <a:ext cx="1386761" cy="1232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510748" y="2265128"/>
            <a:ext cx="1134970" cy="2292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245705" y="2836339"/>
            <a:ext cx="1386761" cy="2425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417983" y="3429000"/>
            <a:ext cx="1227735" cy="2408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1258957" y="1736034"/>
            <a:ext cx="1386761" cy="23456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1258957" y="3442916"/>
            <a:ext cx="1373509" cy="12085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V="1">
            <a:off x="1152939" y="2260242"/>
            <a:ext cx="1509330" cy="2994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152939" y="4127388"/>
            <a:ext cx="1509330" cy="1710196"/>
          </a:xfrm>
          <a:prstGeom prst="line">
            <a:avLst/>
          </a:prstGeom>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7990184" y="1323035"/>
            <a:ext cx="1247457" cy="400110"/>
          </a:xfrm>
          <a:prstGeom prst="rect">
            <a:avLst/>
          </a:prstGeom>
        </p:spPr>
        <p:txBody>
          <a:bodyPr wrap="none">
            <a:spAutoFit/>
          </a:bodyPr>
          <a:lstStyle/>
          <a:p>
            <a:r>
              <a:rPr lang="en-US" altLang="zh-CN" sz="2000" b="1" dirty="0">
                <a:solidFill>
                  <a:srgbClr val="002060"/>
                </a:solidFill>
              </a:rPr>
              <a:t>diversion</a:t>
            </a:r>
            <a:endParaRPr lang="zh-CN" altLang="en-US" dirty="0"/>
          </a:p>
        </p:txBody>
      </p:sp>
      <p:sp>
        <p:nvSpPr>
          <p:cNvPr id="32" name="矩形 31"/>
          <p:cNvSpPr/>
          <p:nvPr/>
        </p:nvSpPr>
        <p:spPr>
          <a:xfrm>
            <a:off x="6445755" y="1736320"/>
            <a:ext cx="1535998" cy="400110"/>
          </a:xfrm>
          <a:prstGeom prst="rect">
            <a:avLst/>
          </a:prstGeom>
        </p:spPr>
        <p:txBody>
          <a:bodyPr wrap="none">
            <a:spAutoFit/>
          </a:bodyPr>
          <a:lstStyle/>
          <a:p>
            <a:r>
              <a:rPr lang="en-US" altLang="zh-CN" sz="2000" b="1" dirty="0">
                <a:solidFill>
                  <a:srgbClr val="002060"/>
                </a:solidFill>
              </a:rPr>
              <a:t>incredulous</a:t>
            </a:r>
            <a:endParaRPr lang="zh-CN" altLang="en-US" dirty="0"/>
          </a:p>
        </p:txBody>
      </p:sp>
      <p:sp>
        <p:nvSpPr>
          <p:cNvPr id="33" name="矩形 32"/>
          <p:cNvSpPr/>
          <p:nvPr/>
        </p:nvSpPr>
        <p:spPr>
          <a:xfrm>
            <a:off x="8862259" y="2177704"/>
            <a:ext cx="1093569" cy="400110"/>
          </a:xfrm>
          <a:prstGeom prst="rect">
            <a:avLst/>
          </a:prstGeom>
        </p:spPr>
        <p:txBody>
          <a:bodyPr wrap="none">
            <a:spAutoFit/>
          </a:bodyPr>
          <a:lstStyle/>
          <a:p>
            <a:r>
              <a:rPr lang="en-US" altLang="zh-CN" sz="2000" b="1" dirty="0">
                <a:solidFill>
                  <a:srgbClr val="002060"/>
                </a:solidFill>
              </a:rPr>
              <a:t>irritable</a:t>
            </a:r>
            <a:endParaRPr lang="zh-CN" altLang="en-US" dirty="0"/>
          </a:p>
        </p:txBody>
      </p:sp>
      <p:sp>
        <p:nvSpPr>
          <p:cNvPr id="34" name="矩形 33"/>
          <p:cNvSpPr/>
          <p:nvPr/>
        </p:nvSpPr>
        <p:spPr>
          <a:xfrm>
            <a:off x="8012625" y="3010728"/>
            <a:ext cx="1202573" cy="400110"/>
          </a:xfrm>
          <a:prstGeom prst="rect">
            <a:avLst/>
          </a:prstGeom>
        </p:spPr>
        <p:txBody>
          <a:bodyPr wrap="none">
            <a:spAutoFit/>
          </a:bodyPr>
          <a:lstStyle/>
          <a:p>
            <a:r>
              <a:rPr lang="en-US" altLang="zh-CN" sz="2000" b="1" dirty="0">
                <a:solidFill>
                  <a:srgbClr val="002060"/>
                </a:solidFill>
              </a:rPr>
              <a:t>engaged</a:t>
            </a:r>
            <a:endParaRPr lang="zh-CN" altLang="en-US" dirty="0"/>
          </a:p>
        </p:txBody>
      </p:sp>
      <p:sp>
        <p:nvSpPr>
          <p:cNvPr id="35" name="矩形 34"/>
          <p:cNvSpPr/>
          <p:nvPr/>
        </p:nvSpPr>
        <p:spPr>
          <a:xfrm>
            <a:off x="6795235" y="3795516"/>
            <a:ext cx="1217000" cy="400110"/>
          </a:xfrm>
          <a:prstGeom prst="rect">
            <a:avLst/>
          </a:prstGeom>
        </p:spPr>
        <p:txBody>
          <a:bodyPr wrap="none">
            <a:spAutoFit/>
          </a:bodyPr>
          <a:lstStyle/>
          <a:p>
            <a:r>
              <a:rPr lang="en-US" altLang="zh-CN" sz="2000" b="1" dirty="0">
                <a:solidFill>
                  <a:srgbClr val="002060"/>
                </a:solidFill>
              </a:rPr>
              <a:t>enforced</a:t>
            </a:r>
            <a:endParaRPr lang="zh-CN" altLang="en-US" dirty="0"/>
          </a:p>
        </p:txBody>
      </p:sp>
      <p:sp>
        <p:nvSpPr>
          <p:cNvPr id="36" name="矩形 35"/>
          <p:cNvSpPr/>
          <p:nvPr/>
        </p:nvSpPr>
        <p:spPr>
          <a:xfrm>
            <a:off x="7186154" y="4553660"/>
            <a:ext cx="1265090" cy="400110"/>
          </a:xfrm>
          <a:prstGeom prst="rect">
            <a:avLst/>
          </a:prstGeom>
        </p:spPr>
        <p:txBody>
          <a:bodyPr wrap="none">
            <a:spAutoFit/>
          </a:bodyPr>
          <a:lstStyle/>
          <a:p>
            <a:r>
              <a:rPr lang="en-US" altLang="zh-CN" sz="2000" b="1" dirty="0">
                <a:solidFill>
                  <a:srgbClr val="002060"/>
                </a:solidFill>
              </a:rPr>
              <a:t>escapade</a:t>
            </a:r>
            <a:endParaRPr lang="zh-CN" altLang="en-US" dirty="0"/>
          </a:p>
        </p:txBody>
      </p:sp>
      <p:sp>
        <p:nvSpPr>
          <p:cNvPr id="37" name="矩形 36"/>
          <p:cNvSpPr/>
          <p:nvPr/>
        </p:nvSpPr>
        <p:spPr>
          <a:xfrm>
            <a:off x="6382851" y="5311804"/>
            <a:ext cx="1678665" cy="400110"/>
          </a:xfrm>
          <a:prstGeom prst="rect">
            <a:avLst/>
          </a:prstGeom>
        </p:spPr>
        <p:txBody>
          <a:bodyPr wrap="none">
            <a:spAutoFit/>
          </a:bodyPr>
          <a:lstStyle/>
          <a:p>
            <a:r>
              <a:rPr lang="en-US" altLang="zh-CN" sz="2000" b="1" dirty="0">
                <a:solidFill>
                  <a:srgbClr val="002060"/>
                </a:solidFill>
              </a:rPr>
              <a:t>reverberated</a:t>
            </a:r>
            <a:endParaRPr lang="zh-CN" altLang="en-US" dirty="0"/>
          </a:p>
        </p:txBody>
      </p:sp>
      <p:sp>
        <p:nvSpPr>
          <p:cNvPr id="38" name="矩形 37"/>
          <p:cNvSpPr/>
          <p:nvPr/>
        </p:nvSpPr>
        <p:spPr>
          <a:xfrm>
            <a:off x="7145374" y="5818367"/>
            <a:ext cx="1083951" cy="400110"/>
          </a:xfrm>
          <a:prstGeom prst="rect">
            <a:avLst/>
          </a:prstGeom>
        </p:spPr>
        <p:txBody>
          <a:bodyPr wrap="none">
            <a:spAutoFit/>
          </a:bodyPr>
          <a:lstStyle/>
          <a:p>
            <a:r>
              <a:rPr lang="en-US" altLang="zh-CN" sz="2000" b="1" dirty="0">
                <a:solidFill>
                  <a:srgbClr val="002060"/>
                </a:solidFill>
              </a:rPr>
              <a:t>distaste</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1000"/>
                                        <p:tgtEl>
                                          <p:spTgt spid="31"/>
                                        </p:tgtEl>
                                      </p:cBhvr>
                                    </p:animEffect>
                                    <p:anim calcmode="lin" valueType="num">
                                      <p:cBhvr>
                                        <p:cTn id="48" dur="1000" fill="hold"/>
                                        <p:tgtEl>
                                          <p:spTgt spid="31"/>
                                        </p:tgtEl>
                                        <p:attrNameLst>
                                          <p:attrName>ppt_x</p:attrName>
                                        </p:attrNameLst>
                                      </p:cBhvr>
                                      <p:tavLst>
                                        <p:tav tm="0">
                                          <p:val>
                                            <p:strVal val="#ppt_x"/>
                                          </p:val>
                                        </p:tav>
                                        <p:tav tm="100000">
                                          <p:val>
                                            <p:strVal val="#ppt_x"/>
                                          </p:val>
                                        </p:tav>
                                      </p:tavLst>
                                    </p:anim>
                                    <p:anim calcmode="lin" valueType="num">
                                      <p:cBhvr>
                                        <p:cTn id="4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anim calcmode="lin" valueType="num">
                                      <p:cBhvr>
                                        <p:cTn id="62" dur="1000" fill="hold"/>
                                        <p:tgtEl>
                                          <p:spTgt spid="33"/>
                                        </p:tgtEl>
                                        <p:attrNameLst>
                                          <p:attrName>ppt_x</p:attrName>
                                        </p:attrNameLst>
                                      </p:cBhvr>
                                      <p:tavLst>
                                        <p:tav tm="0">
                                          <p:val>
                                            <p:strVal val="#ppt_x"/>
                                          </p:val>
                                        </p:tav>
                                        <p:tav tm="100000">
                                          <p:val>
                                            <p:strVal val="#ppt_x"/>
                                          </p:val>
                                        </p:tav>
                                      </p:tavLst>
                                    </p:anim>
                                    <p:anim calcmode="lin" valueType="num">
                                      <p:cBhvr>
                                        <p:cTn id="6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1000"/>
                                        <p:tgtEl>
                                          <p:spTgt spid="34"/>
                                        </p:tgtEl>
                                      </p:cBhvr>
                                    </p:animEffect>
                                    <p:anim calcmode="lin" valueType="num">
                                      <p:cBhvr>
                                        <p:cTn id="69" dur="1000" fill="hold"/>
                                        <p:tgtEl>
                                          <p:spTgt spid="34"/>
                                        </p:tgtEl>
                                        <p:attrNameLst>
                                          <p:attrName>ppt_x</p:attrName>
                                        </p:attrNameLst>
                                      </p:cBhvr>
                                      <p:tavLst>
                                        <p:tav tm="0">
                                          <p:val>
                                            <p:strVal val="#ppt_x"/>
                                          </p:val>
                                        </p:tav>
                                        <p:tav tm="100000">
                                          <p:val>
                                            <p:strVal val="#ppt_x"/>
                                          </p:val>
                                        </p:tav>
                                      </p:tavLst>
                                    </p:anim>
                                    <p:anim calcmode="lin" valueType="num">
                                      <p:cBhvr>
                                        <p:cTn id="7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1000"/>
                                        <p:tgtEl>
                                          <p:spTgt spid="35"/>
                                        </p:tgtEl>
                                      </p:cBhvr>
                                    </p:animEffect>
                                    <p:anim calcmode="lin" valueType="num">
                                      <p:cBhvr>
                                        <p:cTn id="76" dur="1000" fill="hold"/>
                                        <p:tgtEl>
                                          <p:spTgt spid="35"/>
                                        </p:tgtEl>
                                        <p:attrNameLst>
                                          <p:attrName>ppt_x</p:attrName>
                                        </p:attrNameLst>
                                      </p:cBhvr>
                                      <p:tavLst>
                                        <p:tav tm="0">
                                          <p:val>
                                            <p:strVal val="#ppt_x"/>
                                          </p:val>
                                        </p:tav>
                                        <p:tav tm="100000">
                                          <p:val>
                                            <p:strVal val="#ppt_x"/>
                                          </p:val>
                                        </p:tav>
                                      </p:tavLst>
                                    </p:anim>
                                    <p:anim calcmode="lin" valueType="num">
                                      <p:cBhvr>
                                        <p:cTn id="7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1000"/>
                                        <p:tgtEl>
                                          <p:spTgt spid="37"/>
                                        </p:tgtEl>
                                      </p:cBhvr>
                                    </p:animEffect>
                                    <p:anim calcmode="lin" valueType="num">
                                      <p:cBhvr>
                                        <p:cTn id="90" dur="1000" fill="hold"/>
                                        <p:tgtEl>
                                          <p:spTgt spid="37"/>
                                        </p:tgtEl>
                                        <p:attrNameLst>
                                          <p:attrName>ppt_x</p:attrName>
                                        </p:attrNameLst>
                                      </p:cBhvr>
                                      <p:tavLst>
                                        <p:tav tm="0">
                                          <p:val>
                                            <p:strVal val="#ppt_x"/>
                                          </p:val>
                                        </p:tav>
                                        <p:tav tm="100000">
                                          <p:val>
                                            <p:strVal val="#ppt_x"/>
                                          </p:val>
                                        </p:tav>
                                      </p:tavLst>
                                    </p:anim>
                                    <p:anim calcmode="lin" valueType="num">
                                      <p:cBhvr>
                                        <p:cTn id="9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1000"/>
                                        <p:tgtEl>
                                          <p:spTgt spid="38"/>
                                        </p:tgtEl>
                                      </p:cBhvr>
                                    </p:animEffect>
                                    <p:anim calcmode="lin" valueType="num">
                                      <p:cBhvr>
                                        <p:cTn id="97" dur="1000" fill="hold"/>
                                        <p:tgtEl>
                                          <p:spTgt spid="38"/>
                                        </p:tgtEl>
                                        <p:attrNameLst>
                                          <p:attrName>ppt_x</p:attrName>
                                        </p:attrNameLst>
                                      </p:cBhvr>
                                      <p:tavLst>
                                        <p:tav tm="0">
                                          <p:val>
                                            <p:strVal val="#ppt_x"/>
                                          </p:val>
                                        </p:tav>
                                        <p:tav tm="100000">
                                          <p:val>
                                            <p:strVal val="#ppt_x"/>
                                          </p:val>
                                        </p:tav>
                                      </p:tavLst>
                                    </p:anim>
                                    <p:anim calcmode="lin" valueType="num">
                                      <p:cBhvr>
                                        <p:cTn id="9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07399" y="211726"/>
            <a:ext cx="2550698"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作者介绍</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313" y="980661"/>
            <a:ext cx="11396870" cy="5420139"/>
          </a:xfrm>
          <a:prstGeom prst="rect">
            <a:avLst/>
          </a:prstGeom>
        </p:spPr>
      </p:pic>
      <p:sp>
        <p:nvSpPr>
          <p:cNvPr id="2" name="矩形 1"/>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6-7</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10" y="1016000"/>
            <a:ext cx="11211560" cy="2129155"/>
          </a:xfrm>
          <a:prstGeom prst="rect">
            <a:avLst/>
          </a:prstGeom>
        </p:spPr>
      </p:pic>
      <p:sp>
        <p:nvSpPr>
          <p:cNvPr id="13" name="矩形 12"/>
          <p:cNvSpPr/>
          <p:nvPr/>
        </p:nvSpPr>
        <p:spPr>
          <a:xfrm>
            <a:off x="442979" y="120991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2955290" y="120967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sp>
        <p:nvSpPr>
          <p:cNvPr id="13" name="矩形 12"/>
          <p:cNvSpPr/>
          <p:nvPr/>
        </p:nvSpPr>
        <p:spPr>
          <a:xfrm>
            <a:off x="3765318" y="106822"/>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949" y="1177504"/>
            <a:ext cx="11172500" cy="1970749"/>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r="2009"/>
          <a:stretch>
            <a:fillRect/>
          </a:stretch>
        </p:blipFill>
        <p:spPr>
          <a:xfrm>
            <a:off x="3525078" y="605243"/>
            <a:ext cx="4770783" cy="533879"/>
          </a:xfrm>
          <a:prstGeom prst="rect">
            <a:avLst/>
          </a:prstGeom>
          <a:ln>
            <a:solidFill>
              <a:schemeClr val="accent1"/>
            </a:solidFill>
          </a:ln>
        </p:spPr>
      </p:pic>
      <p:pic>
        <p:nvPicPr>
          <p:cNvPr id="12" name="图片 11"/>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73952" y="3247901"/>
            <a:ext cx="3028295" cy="3309672"/>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402247" y="3262988"/>
            <a:ext cx="3028295" cy="3309672"/>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6430542" y="3262989"/>
            <a:ext cx="3028295" cy="3294584"/>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1" r="79338"/>
          <a:stretch>
            <a:fillRect/>
          </a:stretch>
        </p:blipFill>
        <p:spPr>
          <a:xfrm>
            <a:off x="9458837" y="3247901"/>
            <a:ext cx="2375353" cy="3324759"/>
          </a:xfrm>
          <a:prstGeom prst="rect">
            <a:avLst/>
          </a:prstGeom>
        </p:spPr>
      </p:pic>
      <p:sp>
        <p:nvSpPr>
          <p:cNvPr id="2" name="矩形 1"/>
          <p:cNvSpPr/>
          <p:nvPr/>
        </p:nvSpPr>
        <p:spPr>
          <a:xfrm>
            <a:off x="409900" y="3191420"/>
            <a:ext cx="11539241" cy="3477875"/>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1. After the play that turned out to be the last one, Grandmother had a fight with Bruno's father</a:t>
            </a:r>
          </a:p>
          <a:p>
            <a:r>
              <a:rPr lang="en-US" altLang="zh-CN" sz="2000" b="1" dirty="0">
                <a:latin typeface="Times New Roman" panose="02020603050405020304" pitchFamily="18" charset="0"/>
                <a:cs typeface="Times New Roman" panose="02020603050405020304" pitchFamily="18" charset="0"/>
              </a:rPr>
              <a:t>    and stormed out of the house. </a:t>
            </a:r>
          </a:p>
          <a:p>
            <a:r>
              <a:rPr lang="en-US" altLang="zh-CN" sz="2000" b="1" dirty="0">
                <a:latin typeface="Times New Roman" panose="02020603050405020304" pitchFamily="18" charset="0"/>
                <a:cs typeface="Times New Roman" panose="02020603050405020304" pitchFamily="18" charset="0"/>
              </a:rPr>
              <a:t>2. Grandmother thought that her son should care less about the uniform and more about what it    </a:t>
            </a:r>
          </a:p>
          <a:p>
            <a:r>
              <a:rPr lang="en-US" altLang="zh-CN" sz="2000" b="1" dirty="0">
                <a:latin typeface="Times New Roman" panose="02020603050405020304" pitchFamily="18" charset="0"/>
                <a:cs typeface="Times New Roman" panose="02020603050405020304" pitchFamily="18" charset="0"/>
              </a:rPr>
              <a:t>     represented. </a:t>
            </a:r>
          </a:p>
          <a:p>
            <a:r>
              <a:rPr lang="en-US" altLang="zh-CN" sz="2000" b="1" dirty="0">
                <a:latin typeface="Times New Roman" panose="02020603050405020304" pitchFamily="18" charset="0"/>
                <a:cs typeface="Times New Roman" panose="02020603050405020304" pitchFamily="18" charset="0"/>
              </a:rPr>
              <a:t>3. Herr Liszt believes that the only books that are important are those about things that matter in his </a:t>
            </a:r>
          </a:p>
          <a:p>
            <a:r>
              <a:rPr lang="en-US" altLang="zh-CN" sz="2000" b="1" dirty="0">
                <a:latin typeface="Times New Roman" panose="02020603050405020304" pitchFamily="18" charset="0"/>
                <a:cs typeface="Times New Roman" panose="02020603050405020304" pitchFamily="18" charset="0"/>
              </a:rPr>
              <a:t>     contemporary world and not about fiction.</a:t>
            </a:r>
          </a:p>
          <a:p>
            <a:r>
              <a:rPr lang="en-US" altLang="zh-CN" sz="2000" b="1" dirty="0">
                <a:latin typeface="Times New Roman" panose="02020603050405020304" pitchFamily="18" charset="0"/>
                <a:cs typeface="Times New Roman" panose="02020603050405020304" pitchFamily="18" charset="0"/>
              </a:rPr>
              <a:t>4. Bruno decides to explore because he wonders what the difference is between the people in the striped </a:t>
            </a:r>
          </a:p>
          <a:p>
            <a:r>
              <a:rPr lang="en-US" altLang="zh-CN" sz="2000" b="1" dirty="0">
                <a:latin typeface="Times New Roman" panose="02020603050405020304" pitchFamily="18" charset="0"/>
                <a:cs typeface="Times New Roman" panose="02020603050405020304" pitchFamily="18" charset="0"/>
              </a:rPr>
              <a:t>     pajamas and the people wearing the uniforms. </a:t>
            </a:r>
          </a:p>
          <a:p>
            <a:r>
              <a:rPr lang="en-US" altLang="zh-CN" sz="2000" b="1" dirty="0">
                <a:latin typeface="Times New Roman" panose="02020603050405020304" pitchFamily="18" charset="0"/>
                <a:cs typeface="Times New Roman" panose="02020603050405020304" pitchFamily="18" charset="0"/>
              </a:rPr>
              <a:t>5. Bruno thinks that Shmuel's face is strange because it appears to be very thin and grey, and his eyes  </a:t>
            </a:r>
          </a:p>
          <a:p>
            <a:r>
              <a:rPr lang="en-US" altLang="zh-CN" sz="2000" b="1" dirty="0">
                <a:latin typeface="Times New Roman" panose="02020603050405020304" pitchFamily="18" charset="0"/>
                <a:cs typeface="Times New Roman" panose="02020603050405020304" pitchFamily="18" charset="0"/>
              </a:rPr>
              <a:t>     seem very sad. </a:t>
            </a:r>
          </a:p>
          <a:p>
            <a:r>
              <a:rPr lang="en-US" altLang="zh-CN" sz="2000" b="1" dirty="0">
                <a:latin typeface="Times New Roman" panose="02020603050405020304" pitchFamily="18" charset="0"/>
                <a:cs typeface="Times New Roman" panose="02020603050405020304" pitchFamily="18" charset="0"/>
              </a:rPr>
              <a:t>6. While Bruno can only see how he and Shmuel are alike, Shmuel can see the big difference.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Effect transition="in" filter="fade">
                                      <p:cBhvr>
                                        <p:cTn id="43" dur="1000"/>
                                        <p:tgtEl>
                                          <p:spTgt spid="2">
                                            <p:txEl>
                                              <p:pRg st="6" end="6"/>
                                            </p:txEl>
                                          </p:spTgt>
                                        </p:tgtEl>
                                      </p:cBhvr>
                                    </p:animEffect>
                                    <p:anim calcmode="lin" valueType="num">
                                      <p:cBhvr>
                                        <p:cTn id="4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1000"/>
                                        <p:tgtEl>
                                          <p:spTgt spid="2">
                                            <p:txEl>
                                              <p:pRg st="7" end="7"/>
                                            </p:txEl>
                                          </p:spTgt>
                                        </p:tgtEl>
                                      </p:cBhvr>
                                    </p:animEffect>
                                    <p:anim calcmode="lin" valueType="num">
                                      <p:cBhvr>
                                        <p:cTn id="4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Effect transition="in" filter="fade">
                                      <p:cBhvr>
                                        <p:cTn id="55" dur="1000"/>
                                        <p:tgtEl>
                                          <p:spTgt spid="2">
                                            <p:txEl>
                                              <p:pRg st="8" end="8"/>
                                            </p:txEl>
                                          </p:spTgt>
                                        </p:tgtEl>
                                      </p:cBhvr>
                                    </p:animEffect>
                                    <p:anim calcmode="lin" valueType="num">
                                      <p:cBhvr>
                                        <p:cTn id="5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
                                            <p:txEl>
                                              <p:pRg st="9" end="9"/>
                                            </p:txEl>
                                          </p:spTgt>
                                        </p:tgtEl>
                                        <p:attrNameLst>
                                          <p:attrName>style.visibility</p:attrName>
                                        </p:attrNameLst>
                                      </p:cBhvr>
                                      <p:to>
                                        <p:strVal val="visible"/>
                                      </p:to>
                                    </p:set>
                                    <p:animEffect transition="in" filter="fade">
                                      <p:cBhvr>
                                        <p:cTn id="60" dur="1000"/>
                                        <p:tgtEl>
                                          <p:spTgt spid="2">
                                            <p:txEl>
                                              <p:pRg st="9" end="9"/>
                                            </p:txEl>
                                          </p:spTgt>
                                        </p:tgtEl>
                                      </p:cBhvr>
                                    </p:animEffect>
                                    <p:anim calcmode="lin" valueType="num">
                                      <p:cBhvr>
                                        <p:cTn id="6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Effect transition="in" filter="fade">
                                      <p:cBhvr>
                                        <p:cTn id="67" dur="1000"/>
                                        <p:tgtEl>
                                          <p:spTgt spid="2">
                                            <p:txEl>
                                              <p:pRg st="10" end="10"/>
                                            </p:txEl>
                                          </p:spTgt>
                                        </p:tgtEl>
                                      </p:cBhvr>
                                    </p:animEffect>
                                    <p:anim calcmode="lin" valueType="num">
                                      <p:cBhvr>
                                        <p:cTn id="6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99" y="1047481"/>
            <a:ext cx="11225510" cy="1430675"/>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99" y="2345635"/>
            <a:ext cx="11225510" cy="2385391"/>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00" y="4867412"/>
            <a:ext cx="11225510" cy="1430675"/>
          </a:xfrm>
          <a:prstGeom prst="rect">
            <a:avLst/>
          </a:prstGeom>
        </p:spPr>
      </p:pic>
      <p:sp>
        <p:nvSpPr>
          <p:cNvPr id="13" name="矩形 12"/>
          <p:cNvSpPr/>
          <p:nvPr/>
        </p:nvSpPr>
        <p:spPr>
          <a:xfrm>
            <a:off x="3055618" y="1062295"/>
            <a:ext cx="4955203"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倒叙，暗喻，戏剧性反讽</a:t>
            </a:r>
          </a:p>
        </p:txBody>
      </p:sp>
      <p:sp>
        <p:nvSpPr>
          <p:cNvPr id="15" name="矩形 14"/>
          <p:cNvSpPr/>
          <p:nvPr/>
        </p:nvSpPr>
        <p:spPr>
          <a:xfrm>
            <a:off x="409900" y="1064707"/>
            <a:ext cx="7969088"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1125612"/>
            <a:ext cx="11311190" cy="1982799"/>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98" y="3108411"/>
            <a:ext cx="11224592" cy="3625492"/>
          </a:xfrm>
          <a:prstGeom prst="rect">
            <a:avLst/>
          </a:prstGeom>
        </p:spPr>
      </p:pic>
      <p:sp>
        <p:nvSpPr>
          <p:cNvPr id="13" name="文本框 12"/>
          <p:cNvSpPr txBox="1"/>
          <p:nvPr/>
        </p:nvSpPr>
        <p:spPr>
          <a:xfrm>
            <a:off x="4386469" y="1062031"/>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文学作品的要素：矛盾冲突</a:t>
            </a:r>
          </a:p>
        </p:txBody>
      </p:sp>
      <p:sp>
        <p:nvSpPr>
          <p:cNvPr id="14" name="矩形 13"/>
          <p:cNvSpPr/>
          <p:nvPr/>
        </p:nvSpPr>
        <p:spPr>
          <a:xfrm>
            <a:off x="470910" y="958360"/>
            <a:ext cx="8076742"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29653"/>
          <a:stretch>
            <a:fillRect/>
          </a:stretch>
        </p:blipFill>
        <p:spPr>
          <a:xfrm>
            <a:off x="410210" y="1007110"/>
            <a:ext cx="11318240" cy="4109720"/>
          </a:xfrm>
          <a:prstGeom prst="rect">
            <a:avLst/>
          </a:prstGeom>
        </p:spPr>
      </p:pic>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6" name="图片 5"/>
          <p:cNvPicPr>
            <a:picLocks noChangeAspect="1"/>
          </p:cNvPicPr>
          <p:nvPr/>
        </p:nvPicPr>
        <p:blipFill rotWithShape="1">
          <a:blip r:embed="rId3"/>
          <a:srcRect l="4133" r="4868" b="6411"/>
          <a:stretch>
            <a:fillRect/>
          </a:stretch>
        </p:blipFill>
        <p:spPr>
          <a:xfrm>
            <a:off x="8773795" y="4116070"/>
            <a:ext cx="3025775" cy="227774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1002030"/>
            <a:ext cx="11331575" cy="1938020"/>
          </a:xfrm>
          <a:prstGeom prst="rect">
            <a:avLst/>
          </a:prstGeom>
          <a:no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Sing! Sing!</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everyone at the party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would cry</a:t>
            </a:r>
            <a:r>
              <a:rPr sz="2000" b="1">
                <a:latin typeface="Times New Roman" panose="02020603050405020304" pitchFamily="18" charset="0"/>
                <a:ea typeface="宋体" panose="02010600030101010101" pitchFamily="2" charset="-122"/>
                <a:cs typeface="Times New Roman" panose="02020603050405020304" pitchFamily="18" charset="0"/>
              </a:rPr>
              <a:t>, and after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suitable pause</a:t>
            </a:r>
            <a:r>
              <a:rPr sz="2000" b="1">
                <a:latin typeface="Times New Roman" panose="02020603050405020304" pitchFamily="18" charset="0"/>
                <a:ea typeface="宋体" panose="02010600030101010101" pitchFamily="2" charset="-122"/>
                <a:cs typeface="Times New Roman" panose="02020603050405020304" pitchFamily="18" charset="0"/>
              </a:rPr>
              <a:t> - sometimes as long as ten or twelve seconds - 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would</a:t>
            </a:r>
            <a:r>
              <a:rPr sz="2000" b="1">
                <a:latin typeface="Times New Roman" panose="02020603050405020304" pitchFamily="18" charset="0"/>
                <a:ea typeface="宋体" panose="02010600030101010101" pitchFamily="2" charset="-122"/>
                <a:cs typeface="Times New Roman" panose="02020603050405020304" pitchFamily="18" charset="0"/>
              </a:rPr>
              <a:t> finally give in and turn to the young man at the piano and say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in a quick and humorous voice</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i="1">
                <a:latin typeface="Times New Roman" panose="02020603050405020304" pitchFamily="18" charset="0"/>
                <a:ea typeface="宋体" panose="02010600030101010101" pitchFamily="2" charset="-122"/>
                <a:cs typeface="Times New Roman" panose="02020603050405020304" pitchFamily="18" charset="0"/>
              </a:rPr>
              <a:t>La Vie en Rose</a:t>
            </a:r>
            <a:r>
              <a:rPr sz="2000" b="1">
                <a:latin typeface="Times New Roman" panose="02020603050405020304" pitchFamily="18" charset="0"/>
                <a:ea typeface="宋体" panose="02010600030101010101" pitchFamily="2" charset="-122"/>
                <a:cs typeface="Times New Roman" panose="02020603050405020304" pitchFamily="18" charset="0"/>
              </a:rPr>
              <a:t>, E-flat minor. And try to keep up with the changes.</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“来一首！来一首！”聚会上的每个人都会喊起来，然后稍停顿一下——有时会有十或十二秒——她就投降了，转向坐在钢琴边的年轻人，快速而幽默地强调说： “《玫瑰人生》，E小调。我会尽量跟上你的。”</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动作和神态描写，</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would</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表过去常常。</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Freeform 25"/>
          <p:cNvSpPr>
            <a:spLocks noEditPoints="1"/>
          </p:cNvSpPr>
          <p:nvPr/>
        </p:nvSpPr>
        <p:spPr bwMode="auto">
          <a:xfrm rot="6695397">
            <a:off x="139700" y="203771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Freeform 25"/>
          <p:cNvSpPr>
            <a:spLocks noEditPoints="1"/>
          </p:cNvSpPr>
          <p:nvPr/>
        </p:nvSpPr>
        <p:spPr bwMode="auto">
          <a:xfrm rot="6695397">
            <a:off x="139700" y="315849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10210" y="3059430"/>
            <a:ext cx="11331575" cy="3476625"/>
          </a:xfrm>
          <a:prstGeom prst="rect">
            <a:avLst/>
          </a:prstGeom>
          <a:solidFill>
            <a:schemeClr val="bg1"/>
          </a:solidFill>
          <a:ln>
            <a:solidFill>
              <a:schemeClr val="accent1"/>
            </a:solidFill>
          </a:ln>
        </p:spPr>
        <p:txBody>
          <a:bodyPr wrap="square" rtlCol="0" anchor="t">
            <a:spAutoFit/>
          </a:bodyPr>
          <a:lstStyle/>
          <a:p>
            <a:pPr algn="l">
              <a:buClrTx/>
              <a:buSzTx/>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对家庭教师的人物刻画</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（一个清高但对现实无奈的知识分子）</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en-US"/>
          </a:p>
          <a:p>
            <a:pPr marL="342900" indent="-342900" algn="l">
              <a:buClrTx/>
              <a:buSzTx/>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a man called Herr Liszt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rattled up</a:t>
            </a:r>
            <a:r>
              <a:rPr sz="2000" b="1">
                <a:latin typeface="Times New Roman" panose="02020603050405020304" pitchFamily="18" charset="0"/>
                <a:ea typeface="宋体" panose="02010600030101010101" pitchFamily="2" charset="-122"/>
                <a:cs typeface="Times New Roman" panose="02020603050405020304" pitchFamily="18" charset="0"/>
              </a:rPr>
              <a:t> the driveway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on his boneshaker</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一个叫里茨先生的男人咣咣咣地开着他的破车来了</a:t>
            </a: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Herr Liszt was a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mystery </a:t>
            </a:r>
            <a:r>
              <a:rPr sz="2000" b="1">
                <a:latin typeface="Times New Roman" panose="02020603050405020304" pitchFamily="18" charset="0"/>
                <a:ea typeface="宋体" panose="02010600030101010101" pitchFamily="2" charset="-122"/>
                <a:cs typeface="Times New Roman" panose="02020603050405020304" pitchFamily="18" charset="0"/>
              </a:rPr>
              <a:t>to Bruno.</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对于布鲁诺来说，里兹先生是个谜一样的人物。</a:t>
            </a: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Herr Liszt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made a hissing sound </a:t>
            </a:r>
            <a:r>
              <a:rPr sz="2000" b="1">
                <a:latin typeface="Times New Roman" panose="02020603050405020304" pitchFamily="18" charset="0"/>
                <a:ea typeface="宋体" panose="02010600030101010101" pitchFamily="2" charset="-122"/>
                <a:cs typeface="Times New Roman" panose="02020603050405020304" pitchFamily="18" charset="0"/>
              </a:rPr>
              <a:t>through his teeth and shook his head angrily.</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里兹先生从牙缝里发出了嘘嘘声，生气地摇摇头</a:t>
            </a:r>
          </a:p>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he said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in a sinister voice</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To get your head out of your storybooks and teach you more about where you come from. About the great wrongs that have been done to you.</a:t>
            </a:r>
            <a:r>
              <a:rPr lang="en-US" sz="2000" b="1">
                <a:latin typeface="Times New Roman" panose="02020603050405020304" pitchFamily="18" charset="0"/>
                <a:ea typeface="宋体" panose="02010600030101010101" pitchFamily="2" charset="-122"/>
                <a:cs typeface="Times New Roman" panose="02020603050405020304" pitchFamily="18" charset="0"/>
              </a:rPr>
              <a:t>”</a:t>
            </a:r>
          </a:p>
          <a:p>
            <a:pPr indent="0">
              <a:buFont typeface="Wingdings" panose="05000000000000000000" charset="0"/>
              <a:buNone/>
            </a:pPr>
            <a:r>
              <a:rPr lang="en-US" sz="2000" b="1">
                <a:latin typeface="Times New Roman" panose="02020603050405020304" pitchFamily="18" charset="0"/>
                <a:ea typeface="宋体" panose="02010600030101010101" pitchFamily="2" charset="-122"/>
                <a:cs typeface="Times New Roman" panose="02020603050405020304" pitchFamily="18" charset="0"/>
              </a:rPr>
              <a:t>     他用一种阴险的口吻说，“把你的脑袋从故事书里抽出来，多教教你是从哪里来的，改正那些对你犯下的大错误。”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
                                            <p:txEl>
                                              <p:pRg st="1" end="1"/>
                                            </p:txEl>
                                          </p:spTgt>
                                        </p:tgtEl>
                                        <p:attrNameLst>
                                          <p:attrName>style.visibility</p:attrName>
                                        </p:attrNameLst>
                                      </p:cBhvr>
                                      <p:to>
                                        <p:strVal val="visible"/>
                                      </p:to>
                                    </p:set>
                                    <p:animEffect transition="in" filter="blinds(horizontal)">
                                      <p:cBhvr>
                                        <p:cTn id="48" dur="500"/>
                                        <p:tgtEl>
                                          <p:spTgt spid="1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
                                            <p:txEl>
                                              <p:pRg st="3" end="3"/>
                                            </p:txEl>
                                          </p:spTgt>
                                        </p:tgtEl>
                                        <p:attrNameLst>
                                          <p:attrName>style.visibility</p:attrName>
                                        </p:attrNameLst>
                                      </p:cBhvr>
                                      <p:to>
                                        <p:strVal val="visible"/>
                                      </p:to>
                                    </p:set>
                                    <p:animEffect transition="in" filter="blinds(horizontal)">
                                      <p:cBhvr>
                                        <p:cTn id="53" dur="500"/>
                                        <p:tgtEl>
                                          <p:spTgt spid="12">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2">
                                            <p:txEl>
                                              <p:pRg st="5" end="5"/>
                                            </p:txEl>
                                          </p:spTgt>
                                        </p:tgtEl>
                                        <p:attrNameLst>
                                          <p:attrName>style.visibility</p:attrName>
                                        </p:attrNameLst>
                                      </p:cBhvr>
                                      <p:to>
                                        <p:strVal val="visible"/>
                                      </p:to>
                                    </p:set>
                                    <p:animEffect transition="in" filter="blinds(horizontal)">
                                      <p:cBhvr>
                                        <p:cTn id="58" dur="500"/>
                                        <p:tgtEl>
                                          <p:spTgt spid="1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2">
                                            <p:txEl>
                                              <p:pRg st="7" end="7"/>
                                            </p:txEl>
                                          </p:spTgt>
                                        </p:tgtEl>
                                        <p:attrNameLst>
                                          <p:attrName>style.visibility</p:attrName>
                                        </p:attrNameLst>
                                      </p:cBhvr>
                                      <p:to>
                                        <p:strVal val="visible"/>
                                      </p:to>
                                    </p:set>
                                    <p:animEffect transition="in" filter="blinds(horizontal)">
                                      <p:cBhvr>
                                        <p:cTn id="63"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sp>
        <p:nvSpPr>
          <p:cNvPr id="11" name="矩形 10"/>
          <p:cNvSpPr/>
          <p:nvPr/>
        </p:nvSpPr>
        <p:spPr>
          <a:xfrm>
            <a:off x="3765318" y="220929"/>
            <a:ext cx="35382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3" name="Freeform 25"/>
          <p:cNvSpPr>
            <a:spLocks noEditPoints="1"/>
          </p:cNvSpPr>
          <p:nvPr/>
        </p:nvSpPr>
        <p:spPr bwMode="auto">
          <a:xfrm rot="6695397">
            <a:off x="139700" y="41738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02590" y="950595"/>
            <a:ext cx="11386185" cy="5631180"/>
          </a:xfrm>
          <a:prstGeom prst="rect">
            <a:avLst/>
          </a:prstGeom>
          <a:solidFill>
            <a:schemeClr val="bg1"/>
          </a:solid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However, Mother and Father's voices were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muffled</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hard to make out</a:t>
            </a:r>
            <a:r>
              <a:rPr sz="2000" b="1">
                <a:latin typeface="Times New Roman" panose="02020603050405020304" pitchFamily="18" charset="0"/>
                <a:ea typeface="宋体" panose="02010600030101010101" pitchFamily="2" charset="-122"/>
                <a:cs typeface="Times New Roman" panose="02020603050405020304" pitchFamily="18" charset="0"/>
              </a:rPr>
              <a:t>, Grandfather's was not to be heard at all, while Grandmother's was surprisingly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slurred</a:t>
            </a:r>
            <a:r>
              <a:rPr sz="2000" b="1">
                <a:latin typeface="Times New Roman" panose="02020603050405020304" pitchFamily="18" charset="0"/>
                <a:ea typeface="宋体" panose="02010600030101010101" pitchFamily="2" charset="-122"/>
                <a:cs typeface="Times New Roman" panose="02020603050405020304" pitchFamily="18" charset="0"/>
              </a:rPr>
              <a:t>. Finally, after a few minutes, the door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slammed</a:t>
            </a:r>
            <a:r>
              <a:rPr sz="2000" b="1">
                <a:latin typeface="Times New Roman" panose="02020603050405020304" pitchFamily="18" charset="0"/>
                <a:ea typeface="宋体" panose="02010600030101010101" pitchFamily="2" charset="-122"/>
                <a:cs typeface="Times New Roman" panose="02020603050405020304" pitchFamily="18" charset="0"/>
              </a:rPr>
              <a:t> open and Gretel and Bruno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darted back up the stairs</a:t>
            </a:r>
            <a:r>
              <a:rPr sz="2000" b="1">
                <a:latin typeface="Times New Roman" panose="02020603050405020304" pitchFamily="18" charset="0"/>
                <a:ea typeface="宋体" panose="02010600030101010101" pitchFamily="2" charset="-122"/>
                <a:cs typeface="Times New Roman" panose="02020603050405020304" pitchFamily="18" charset="0"/>
              </a:rPr>
              <a:t> while Grandmother retrieved her coat from the rack in the hallway.</a:t>
            </a: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Ashamed!</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called out</a:t>
            </a:r>
            <a:r>
              <a:rPr sz="2000" b="1">
                <a:latin typeface="Times New Roman" panose="02020603050405020304" pitchFamily="18" charset="0"/>
                <a:ea typeface="宋体" panose="02010600030101010101" pitchFamily="2" charset="-122"/>
                <a:cs typeface="Times New Roman" panose="02020603050405020304" pitchFamily="18" charset="0"/>
              </a:rPr>
              <a:t> before she left.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That a son of mine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should be</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 patriot,</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cried</a:t>
            </a:r>
            <a:r>
              <a:rPr sz="2000" b="1">
                <a:latin typeface="Times New Roman" panose="02020603050405020304" pitchFamily="18" charset="0"/>
                <a:ea typeface="宋体" panose="02010600030101010101" pitchFamily="2" charset="-122"/>
                <a:cs typeface="Times New Roman" panose="02020603050405020304" pitchFamily="18" charset="0"/>
              </a:rPr>
              <a:t> Father, who perhaps had never learned the rule about not interrupting your mother.</a:t>
            </a: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 patriot indeed!</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cried out</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The people you have to dinner in this house. Why,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makes me sick</a:t>
            </a:r>
            <a:r>
              <a:rPr sz="2000" b="1">
                <a:latin typeface="Times New Roman" panose="02020603050405020304" pitchFamily="18" charset="0"/>
                <a:ea typeface="宋体" panose="02010600030101010101" pitchFamily="2" charset="-122"/>
                <a:cs typeface="Times New Roman" panose="02020603050405020304" pitchFamily="18" charset="0"/>
              </a:rPr>
              <a:t>. And to see you in that uniform makes 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want to tear the eyes from my head</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she added before </a:t>
            </a:r>
          </a:p>
          <a:p>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storming out </a:t>
            </a:r>
            <a:r>
              <a:rPr sz="2000" b="1">
                <a:latin typeface="Times New Roman" panose="02020603050405020304" pitchFamily="18" charset="0"/>
                <a:ea typeface="宋体" panose="02010600030101010101" pitchFamily="2" charset="-122"/>
                <a:cs typeface="Times New Roman" panose="02020603050405020304" pitchFamily="18" charset="0"/>
              </a:rPr>
              <a:t>of the house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slamming the door</a:t>
            </a:r>
            <a:r>
              <a:rPr sz="2000" b="1">
                <a:latin typeface="Times New Roman" panose="02020603050405020304" pitchFamily="18" charset="0"/>
                <a:ea typeface="宋体" panose="02010600030101010101" pitchFamily="2" charset="-122"/>
                <a:cs typeface="Times New Roman" panose="02020603050405020304" pitchFamily="18" charset="0"/>
              </a:rPr>
              <a:t> behind her.</a:t>
            </a:r>
          </a:p>
          <a:p>
            <a:r>
              <a:rPr sz="2000" b="1">
                <a:latin typeface="Times New Roman" panose="02020603050405020304" pitchFamily="18" charset="0"/>
                <a:ea typeface="宋体" panose="02010600030101010101" pitchFamily="2" charset="-122"/>
                <a:cs typeface="Times New Roman" panose="02020603050405020304" pitchFamily="18" charset="0"/>
              </a:rPr>
              <a:t>      然而，父母的话很难听清楚，爷爷的声音根本就听不到，只有奶奶的话能断断续续模模糊糊听到一些。最后，过了几分钟，门砰地一声地打开了，格蕾特尔和布鲁诺赶紧溜上楼梯，奶奶在走廊的衣帽架上取下外套。 </a:t>
            </a:r>
          </a:p>
          <a:p>
            <a:r>
              <a:rPr sz="2000" b="1">
                <a:latin typeface="Times New Roman" panose="02020603050405020304" pitchFamily="18" charset="0"/>
                <a:ea typeface="宋体" panose="02010600030101010101" pitchFamily="2" charset="-122"/>
                <a:cs typeface="Times New Roman" panose="02020603050405020304" pitchFamily="18" charset="0"/>
              </a:rPr>
              <a:t>　　“羞耻！”她走之前大声说，“我的儿子是个——” </a:t>
            </a:r>
          </a:p>
          <a:p>
            <a:r>
              <a:rPr sz="2000" b="1">
                <a:latin typeface="Times New Roman" panose="02020603050405020304" pitchFamily="18" charset="0"/>
                <a:ea typeface="宋体" panose="02010600030101010101" pitchFamily="2" charset="-122"/>
                <a:cs typeface="Times New Roman" panose="02020603050405020304" pitchFamily="18" charset="0"/>
              </a:rPr>
              <a:t>　　“爱国者！”父亲大声回应，他可能不知道谁也不能打断母亲说话的规矩。 </a:t>
            </a:r>
          </a:p>
          <a:p>
            <a:r>
              <a:rPr sz="2000" b="1">
                <a:latin typeface="Times New Roman" panose="02020603050405020304" pitchFamily="18" charset="0"/>
                <a:ea typeface="宋体" panose="02010600030101010101" pitchFamily="2" charset="-122"/>
                <a:cs typeface="Times New Roman" panose="02020603050405020304" pitchFamily="18" charset="0"/>
              </a:rPr>
              <a:t>　　“好一个爱国者！”她大喊，“在这个房子里吃饭的爱国者们，为什么让我感到恶心。看着你穿着这身军装，我都想把自己的双眼挖出来！”她说着冲出了房间，重重地把门摔上了。</a:t>
            </a:r>
          </a:p>
          <a:p>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语言和动作描写，</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不同</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人物</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对战争的</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观点差异</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来增强</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角色之间的冲突 </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，引发思考。</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linds(horizontal)">
                                      <p:cBhvr>
                                        <p:cTn id="43" dur="500"/>
                                        <p:tgtEl>
                                          <p:spTgt spid="1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2">
                                            <p:txEl>
                                              <p:pRg st="1" end="1"/>
                                            </p:txEl>
                                          </p:spTgt>
                                        </p:tgtEl>
                                        <p:attrNameLst>
                                          <p:attrName>style.visibility</p:attrName>
                                        </p:attrNameLst>
                                      </p:cBhvr>
                                      <p:to>
                                        <p:strVal val="visible"/>
                                      </p:to>
                                    </p:set>
                                    <p:animEffect transition="in" filter="blinds(horizontal)">
                                      <p:cBhvr>
                                        <p:cTn id="46" dur="500"/>
                                        <p:tgtEl>
                                          <p:spTgt spid="1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blinds(horizontal)">
                                      <p:cBhvr>
                                        <p:cTn id="49" dur="500"/>
                                        <p:tgtEl>
                                          <p:spTgt spid="12">
                                            <p:txEl>
                                              <p:pRg st="2" end="2"/>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Effect transition="in" filter="blinds(horizontal)">
                                      <p:cBhvr>
                                        <p:cTn id="52" dur="500"/>
                                        <p:tgtEl>
                                          <p:spTgt spid="12">
                                            <p:txEl>
                                              <p:pRg st="3" end="3"/>
                                            </p:txEl>
                                          </p:spTgt>
                                        </p:tgtEl>
                                      </p:cBhvr>
                                    </p:animEffect>
                                  </p:childTnLst>
                                </p:cTn>
                              </p:par>
                              <p:par>
                                <p:cTn id="53" presetID="3" presetClass="entr" presetSubtype="10" fill="hold" nodeType="withEffect">
                                  <p:stCondLst>
                                    <p:cond delay="0"/>
                                  </p:stCondLst>
                                  <p:childTnLst>
                                    <p:set>
                                      <p:cBhvr>
                                        <p:cTn id="54" dur="1" fill="hold">
                                          <p:stCondLst>
                                            <p:cond delay="0"/>
                                          </p:stCondLst>
                                        </p:cTn>
                                        <p:tgtEl>
                                          <p:spTgt spid="12">
                                            <p:txEl>
                                              <p:pRg st="4" end="4"/>
                                            </p:txEl>
                                          </p:spTgt>
                                        </p:tgtEl>
                                        <p:attrNameLst>
                                          <p:attrName>style.visibility</p:attrName>
                                        </p:attrNameLst>
                                      </p:cBhvr>
                                      <p:to>
                                        <p:strVal val="visible"/>
                                      </p:to>
                                    </p:set>
                                    <p:animEffect transition="in" filter="blinds(horizontal)">
                                      <p:cBhvr>
                                        <p:cTn id="55"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3" name="Freeform 25"/>
          <p:cNvSpPr>
            <a:spLocks noEditPoints="1"/>
          </p:cNvSpPr>
          <p:nvPr/>
        </p:nvSpPr>
        <p:spPr bwMode="auto">
          <a:xfrm rot="6695397">
            <a:off x="128270" y="249428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410210" y="944880"/>
            <a:ext cx="11386185" cy="347662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But while he was thinking this</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his feet were taking him, step by step, closer and closer</a:t>
            </a:r>
            <a:r>
              <a:rPr sz="2000" b="1">
                <a:latin typeface="Times New Roman" panose="02020603050405020304" pitchFamily="18" charset="0"/>
                <a:ea typeface="宋体" panose="02010600030101010101" pitchFamily="2" charset="-122"/>
                <a:cs typeface="Times New Roman" panose="02020603050405020304" pitchFamily="18" charset="0"/>
              </a:rPr>
              <a:t>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dot</a:t>
            </a:r>
            <a:r>
              <a:rPr sz="2000" b="1">
                <a:latin typeface="Times New Roman" panose="02020603050405020304" pitchFamily="18" charset="0"/>
                <a:ea typeface="宋体" panose="02010600030101010101" pitchFamily="2" charset="-122"/>
                <a:cs typeface="Times New Roman" panose="02020603050405020304" pitchFamily="18" charset="0"/>
              </a:rPr>
              <a:t> in the distance, which in the meantime had become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speck</a:t>
            </a:r>
            <a:r>
              <a:rPr sz="2000" b="1">
                <a:latin typeface="Times New Roman" panose="02020603050405020304" pitchFamily="18" charset="0"/>
                <a:ea typeface="宋体" panose="02010600030101010101" pitchFamily="2" charset="-122"/>
                <a:cs typeface="Times New Roman" panose="02020603050405020304" pitchFamily="18" charset="0"/>
              </a:rPr>
              <a:t>, and then began to show every sign of turning into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blob</a:t>
            </a:r>
            <a:r>
              <a:rPr sz="2000" b="1">
                <a:latin typeface="Times New Roman" panose="02020603050405020304" pitchFamily="18" charset="0"/>
                <a:ea typeface="宋体" panose="02010600030101010101" pitchFamily="2" charset="-122"/>
                <a:cs typeface="Times New Roman" panose="02020603050405020304" pitchFamily="18" charset="0"/>
              </a:rPr>
              <a:t>. And shortly after that the blob became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figure</a:t>
            </a:r>
            <a:r>
              <a:rPr sz="2000" b="1">
                <a:latin typeface="Times New Roman" panose="02020603050405020304" pitchFamily="18" charset="0"/>
                <a:ea typeface="宋体" panose="02010600030101010101" pitchFamily="2" charset="-122"/>
                <a:cs typeface="Times New Roman" panose="02020603050405020304" pitchFamily="18" charset="0"/>
              </a:rPr>
              <a:t>. And then, as Bruno got even closer, he saw that the thing was neither a dot nor a speck nor a blob nor a figure, but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person</a:t>
            </a:r>
            <a:r>
              <a:rPr sz="2000" b="1">
                <a:latin typeface="Times New Roman" panose="02020603050405020304" pitchFamily="18" charset="0"/>
                <a:ea typeface="宋体" panose="02010600030101010101" pitchFamily="2" charset="-122"/>
                <a:cs typeface="Times New Roman" panose="02020603050405020304" pitchFamily="18" charset="0"/>
              </a:rPr>
              <a:t>.</a:t>
            </a:r>
          </a:p>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In fact it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boy</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想着想着，脚步却带着他一步一步地接近那远处的小点，而这个小点也逐渐变成了一个小斑，然后又慢慢变成了一小块。很快的，这个小块变成了影子。但是最后，当布鲁诺继续靠近的时候，他发现那不是一个小点，不是小块，也不是影子，而是一个人。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实际上，那是个小男孩。</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描写的空间顺序，由远及近 the dot</a:t>
            </a:r>
            <a:r>
              <a:rPr lang="en-US" altLang="zh-CN"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a speck →a blob → a figure →a person→</a:t>
            </a:r>
            <a:r>
              <a:rPr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 boy</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。场景描写真实性很重要，通过场景展开的合理联想，还可以使文章虚实有度，富有张力。</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2" name="图片 1" descr="2345截图20190807082300">
            <a:hlinkClick r:id="rId2" action="ppaction://hlinkfile"/>
          </p:cNvPr>
          <p:cNvPicPr>
            <a:picLocks noChangeAspect="1"/>
          </p:cNvPicPr>
          <p:nvPr/>
        </p:nvPicPr>
        <p:blipFill>
          <a:blip r:embed="rId3"/>
          <a:srcRect b="67976"/>
          <a:stretch>
            <a:fillRect/>
          </a:stretch>
        </p:blipFill>
        <p:spPr>
          <a:xfrm>
            <a:off x="912495" y="4614545"/>
            <a:ext cx="2143125" cy="1366520"/>
          </a:xfrm>
          <a:prstGeom prst="rect">
            <a:avLst/>
          </a:prstGeom>
        </p:spPr>
      </p:pic>
      <p:pic>
        <p:nvPicPr>
          <p:cNvPr id="13" name="图片 12" descr="2345截图20190807082300">
            <a:hlinkClick r:id="rId4" action="ppaction://hlinkfile"/>
          </p:cNvPr>
          <p:cNvPicPr>
            <a:picLocks noChangeAspect="1"/>
          </p:cNvPicPr>
          <p:nvPr/>
        </p:nvPicPr>
        <p:blipFill>
          <a:blip r:embed="rId3"/>
          <a:srcRect t="34525" b="33819"/>
          <a:stretch>
            <a:fillRect/>
          </a:stretch>
        </p:blipFill>
        <p:spPr>
          <a:xfrm>
            <a:off x="3917950" y="4615180"/>
            <a:ext cx="2143125" cy="1365885"/>
          </a:xfrm>
          <a:prstGeom prst="rect">
            <a:avLst/>
          </a:prstGeom>
        </p:spPr>
      </p:pic>
      <p:pic>
        <p:nvPicPr>
          <p:cNvPr id="14" name="图片 13" descr="2345截图20190807082300">
            <a:hlinkClick r:id="rId5" action="ppaction://hlinkfile"/>
          </p:cNvPr>
          <p:cNvPicPr>
            <a:picLocks noChangeAspect="1"/>
          </p:cNvPicPr>
          <p:nvPr/>
        </p:nvPicPr>
        <p:blipFill>
          <a:blip r:embed="rId3"/>
          <a:srcRect t="68344"/>
          <a:stretch>
            <a:fillRect/>
          </a:stretch>
        </p:blipFill>
        <p:spPr>
          <a:xfrm>
            <a:off x="6805295" y="4615180"/>
            <a:ext cx="2143125" cy="1365885"/>
          </a:xfrm>
          <a:prstGeom prst="rect">
            <a:avLst/>
          </a:prstGeom>
        </p:spPr>
      </p:pic>
      <p:sp>
        <p:nvSpPr>
          <p:cNvPr id="15" name="文本框 14"/>
          <p:cNvSpPr txBox="1"/>
          <p:nvPr/>
        </p:nvSpPr>
        <p:spPr>
          <a:xfrm>
            <a:off x="7131685" y="6045200"/>
            <a:ext cx="1647825" cy="368300"/>
          </a:xfrm>
          <a:prstGeom prst="rect">
            <a:avLst/>
          </a:prstGeom>
          <a:noFill/>
        </p:spPr>
        <p:txBody>
          <a:bodyPr wrap="square" rtlCol="0">
            <a:spAutoFit/>
          </a:bodyPr>
          <a:lstStyle/>
          <a:p>
            <a:r>
              <a:rPr lang="en-US" altLang="zh-CN" b="1"/>
              <a:t>Play mp4-10</a:t>
            </a:r>
          </a:p>
        </p:txBody>
      </p:sp>
      <p:sp>
        <p:nvSpPr>
          <p:cNvPr id="16" name="文本框 15"/>
          <p:cNvSpPr txBox="1"/>
          <p:nvPr/>
        </p:nvSpPr>
        <p:spPr>
          <a:xfrm>
            <a:off x="4119245" y="6045200"/>
            <a:ext cx="1490345" cy="368300"/>
          </a:xfrm>
          <a:prstGeom prst="rect">
            <a:avLst/>
          </a:prstGeom>
          <a:noFill/>
        </p:spPr>
        <p:txBody>
          <a:bodyPr wrap="square" rtlCol="0">
            <a:spAutoFit/>
          </a:bodyPr>
          <a:lstStyle/>
          <a:p>
            <a:r>
              <a:rPr lang="en-US" altLang="zh-CN" b="1"/>
              <a:t>Play mp4-9</a:t>
            </a:r>
          </a:p>
        </p:txBody>
      </p:sp>
      <p:sp>
        <p:nvSpPr>
          <p:cNvPr id="17" name="文本框 16"/>
          <p:cNvSpPr txBox="1"/>
          <p:nvPr/>
        </p:nvSpPr>
        <p:spPr>
          <a:xfrm>
            <a:off x="1155700" y="6045200"/>
            <a:ext cx="1490345" cy="368300"/>
          </a:xfrm>
          <a:prstGeom prst="rect">
            <a:avLst/>
          </a:prstGeom>
          <a:noFill/>
        </p:spPr>
        <p:txBody>
          <a:bodyPr wrap="square" rtlCol="0">
            <a:spAutoFit/>
          </a:bodyPr>
          <a:lstStyle/>
          <a:p>
            <a:r>
              <a:rPr lang="en-US" altLang="zh-CN" b="1"/>
              <a:t>Play mp4-8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linds(horizontal)">
                                      <p:cBhvr>
                                        <p:cTn id="43" dur="500"/>
                                        <p:tgtEl>
                                          <p:spTgt spid="1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2">
                                            <p:txEl>
                                              <p:pRg st="1" end="1"/>
                                            </p:txEl>
                                          </p:spTgt>
                                        </p:tgtEl>
                                        <p:attrNameLst>
                                          <p:attrName>style.visibility</p:attrName>
                                        </p:attrNameLst>
                                      </p:cBhvr>
                                      <p:to>
                                        <p:strVal val="visible"/>
                                      </p:to>
                                    </p:set>
                                    <p:animEffect transition="in" filter="blinds(horizontal)">
                                      <p:cBhvr>
                                        <p:cTn id="46"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4" y="1749426"/>
            <a:ext cx="39004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3665133626"/>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sp>
        <p:nvSpPr>
          <p:cNvPr id="12" name="矩形 11"/>
          <p:cNvSpPr/>
          <p:nvPr/>
        </p:nvSpPr>
        <p:spPr>
          <a:xfrm>
            <a:off x="3525078" y="210214"/>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words（单词释义及语境应用）</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52" y="945543"/>
            <a:ext cx="10336696" cy="5389658"/>
          </a:xfrm>
          <a:prstGeom prst="rect">
            <a:avLst/>
          </a:prstGeom>
        </p:spPr>
      </p:pic>
      <p:sp>
        <p:nvSpPr>
          <p:cNvPr id="2" name="矩形 1"/>
          <p:cNvSpPr/>
          <p:nvPr/>
        </p:nvSpPr>
        <p:spPr>
          <a:xfrm>
            <a:off x="4080063" y="2142267"/>
            <a:ext cx="2435282" cy="400110"/>
          </a:xfrm>
          <a:prstGeom prst="rect">
            <a:avLst/>
          </a:prstGeom>
        </p:spPr>
        <p:txBody>
          <a:bodyPr wrap="none">
            <a:spAutoFit/>
          </a:bodyPr>
          <a:lstStyle/>
          <a:p>
            <a:r>
              <a:rPr lang="en-US" altLang="zh-CN" sz="2000" b="1" dirty="0">
                <a:solidFill>
                  <a:srgbClr val="002060"/>
                </a:solidFill>
              </a:rPr>
              <a:t>controlled or ruled </a:t>
            </a:r>
            <a:endParaRPr lang="zh-CN" altLang="en-US" dirty="0"/>
          </a:p>
        </p:txBody>
      </p:sp>
      <p:cxnSp>
        <p:nvCxnSpPr>
          <p:cNvPr id="11" name="直接连接符 10"/>
          <p:cNvCxnSpPr/>
          <p:nvPr/>
        </p:nvCxnSpPr>
        <p:spPr>
          <a:xfrm>
            <a:off x="3843130" y="1722783"/>
            <a:ext cx="115294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4273826" y="3032508"/>
            <a:ext cx="3153427" cy="400110"/>
          </a:xfrm>
          <a:prstGeom prst="rect">
            <a:avLst/>
          </a:prstGeom>
        </p:spPr>
        <p:txBody>
          <a:bodyPr wrap="none">
            <a:spAutoFit/>
          </a:bodyPr>
          <a:lstStyle/>
          <a:p>
            <a:r>
              <a:rPr lang="en-US" altLang="zh-CN" sz="2000" b="1" dirty="0">
                <a:solidFill>
                  <a:srgbClr val="002060"/>
                </a:solidFill>
              </a:rPr>
              <a:t>happen at the same time </a:t>
            </a:r>
            <a:endParaRPr lang="zh-CN" altLang="en-US" dirty="0"/>
          </a:p>
        </p:txBody>
      </p:sp>
      <p:cxnSp>
        <p:nvCxnSpPr>
          <p:cNvPr id="15" name="直接连接符 14"/>
          <p:cNvCxnSpPr/>
          <p:nvPr/>
        </p:nvCxnSpPr>
        <p:spPr>
          <a:xfrm>
            <a:off x="3843130" y="2839469"/>
            <a:ext cx="8613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274827" y="3922749"/>
            <a:ext cx="2045753" cy="400110"/>
          </a:xfrm>
          <a:prstGeom prst="rect">
            <a:avLst/>
          </a:prstGeom>
        </p:spPr>
        <p:txBody>
          <a:bodyPr wrap="none">
            <a:spAutoFit/>
          </a:bodyPr>
          <a:lstStyle/>
          <a:p>
            <a:r>
              <a:rPr lang="en-US" altLang="zh-CN" sz="2000" b="1" dirty="0">
                <a:solidFill>
                  <a:srgbClr val="002060"/>
                </a:solidFill>
              </a:rPr>
              <a:t>think up or plan</a:t>
            </a:r>
            <a:endParaRPr lang="zh-CN" altLang="en-US" dirty="0"/>
          </a:p>
        </p:txBody>
      </p:sp>
      <p:cxnSp>
        <p:nvCxnSpPr>
          <p:cNvPr id="18" name="直接连接符 17"/>
          <p:cNvCxnSpPr/>
          <p:nvPr/>
        </p:nvCxnSpPr>
        <p:spPr>
          <a:xfrm>
            <a:off x="2714059" y="3764279"/>
            <a:ext cx="68311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4469709" y="4928920"/>
            <a:ext cx="6096000" cy="400110"/>
          </a:xfrm>
          <a:prstGeom prst="rect">
            <a:avLst/>
          </a:prstGeom>
        </p:spPr>
        <p:txBody>
          <a:bodyPr>
            <a:spAutoFit/>
          </a:bodyPr>
          <a:lstStyle/>
          <a:p>
            <a:r>
              <a:rPr lang="en-US" altLang="zh-CN" sz="2000" b="1" dirty="0">
                <a:solidFill>
                  <a:srgbClr val="002060"/>
                </a:solidFill>
              </a:rPr>
              <a:t>accepting of the beliefs and ways of others</a:t>
            </a:r>
            <a:endParaRPr lang="zh-CN" altLang="en-US" dirty="0"/>
          </a:p>
        </p:txBody>
      </p:sp>
      <p:cxnSp>
        <p:nvCxnSpPr>
          <p:cNvPr id="21" name="直接连接符 20"/>
          <p:cNvCxnSpPr/>
          <p:nvPr/>
        </p:nvCxnSpPr>
        <p:spPr>
          <a:xfrm>
            <a:off x="9356035" y="4625009"/>
            <a:ext cx="86139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605848" y="5924000"/>
            <a:ext cx="1909497" cy="400110"/>
          </a:xfrm>
          <a:prstGeom prst="rect">
            <a:avLst/>
          </a:prstGeom>
        </p:spPr>
        <p:txBody>
          <a:bodyPr wrap="none">
            <a:spAutoFit/>
          </a:bodyPr>
          <a:lstStyle/>
          <a:p>
            <a:r>
              <a:rPr lang="en-US" altLang="zh-CN" sz="2000" b="1" dirty="0">
                <a:solidFill>
                  <a:srgbClr val="002060"/>
                </a:solidFill>
              </a:rPr>
              <a:t>got back again</a:t>
            </a:r>
            <a:endParaRPr lang="zh-CN" altLang="en-US" dirty="0"/>
          </a:p>
        </p:txBody>
      </p:sp>
      <p:cxnSp>
        <p:nvCxnSpPr>
          <p:cNvPr id="24" name="直接连接符 23"/>
          <p:cNvCxnSpPr/>
          <p:nvPr/>
        </p:nvCxnSpPr>
        <p:spPr>
          <a:xfrm>
            <a:off x="5297703" y="5706161"/>
            <a:ext cx="1022877"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9"/>
          <p:cNvSpPr txBox="1">
            <a:spLocks noChangeArrowheads="1"/>
          </p:cNvSpPr>
          <p:nvPr/>
        </p:nvSpPr>
        <p:spPr bwMode="auto">
          <a:xfrm flipH="1">
            <a:off x="3632197" y="261714"/>
            <a:ext cx="4967254" cy="64633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3600" b="1" kern="0" spc="1000" dirty="0">
                <a:solidFill>
                  <a:schemeClr val="accent1">
                    <a:lumMod val="75000"/>
                  </a:schemeClr>
                </a:solidFill>
                <a:latin typeface="+mj-ea"/>
                <a:ea typeface="+mj-ea"/>
              </a:rPr>
              <a:t>内容简介</a:t>
            </a:r>
            <a:endParaRPr lang="en-US" altLang="ko-KR" sz="3600" b="1" kern="0" spc="1000" dirty="0">
              <a:solidFill>
                <a:schemeClr val="accent1">
                  <a:lumMod val="75000"/>
                </a:schemeClr>
              </a:solidFill>
              <a:latin typeface="+mj-ea"/>
              <a:ea typeface="+mj-ea"/>
            </a:endParaRPr>
          </a:p>
        </p:txBody>
      </p:sp>
      <p:grpSp>
        <p:nvGrpSpPr>
          <p:cNvPr id="35" name="组合 34"/>
          <p:cNvGrpSpPr/>
          <p:nvPr/>
        </p:nvGrpSpPr>
        <p:grpSpPr>
          <a:xfrm>
            <a:off x="10521164" y="4704169"/>
            <a:ext cx="1401930" cy="1110724"/>
            <a:chOff x="10284596" y="4708681"/>
            <a:chExt cx="1401930" cy="1110724"/>
          </a:xfrm>
        </p:grpSpPr>
        <p:sp>
          <p:nvSpPr>
            <p:cNvPr id="36" name="Freeform 120"/>
            <p:cNvSpPr>
              <a:spLocks noEditPoints="1"/>
            </p:cNvSpPr>
            <p:nvPr/>
          </p:nvSpPr>
          <p:spPr bwMode="auto">
            <a:xfrm>
              <a:off x="10738190" y="4708681"/>
              <a:ext cx="486546" cy="477554"/>
            </a:xfrm>
            <a:custGeom>
              <a:avLst/>
              <a:gdLst>
                <a:gd name="T0" fmla="*/ 46 w 206"/>
                <a:gd name="T1" fmla="*/ 64 h 202"/>
                <a:gd name="T2" fmla="*/ 104 w 206"/>
                <a:gd name="T3" fmla="*/ 65 h 202"/>
                <a:gd name="T4" fmla="*/ 54 w 206"/>
                <a:gd name="T5" fmla="*/ 67 h 202"/>
                <a:gd name="T6" fmla="*/ 83 w 206"/>
                <a:gd name="T7" fmla="*/ 98 h 202"/>
                <a:gd name="T8" fmla="*/ 121 w 206"/>
                <a:gd name="T9" fmla="*/ 113 h 202"/>
                <a:gd name="T10" fmla="*/ 145 w 206"/>
                <a:gd name="T11" fmla="*/ 89 h 202"/>
                <a:gd name="T12" fmla="*/ 149 w 206"/>
                <a:gd name="T13" fmla="*/ 62 h 202"/>
                <a:gd name="T14" fmla="*/ 122 w 206"/>
                <a:gd name="T15" fmla="*/ 40 h 202"/>
                <a:gd name="T16" fmla="*/ 114 w 206"/>
                <a:gd name="T17" fmla="*/ 10 h 202"/>
                <a:gd name="T18" fmla="*/ 69 w 206"/>
                <a:gd name="T19" fmla="*/ 17 h 202"/>
                <a:gd name="T20" fmla="*/ 35 w 206"/>
                <a:gd name="T21" fmla="*/ 12 h 202"/>
                <a:gd name="T22" fmla="*/ 18 w 206"/>
                <a:gd name="T23" fmla="*/ 34 h 202"/>
                <a:gd name="T24" fmla="*/ 17 w 206"/>
                <a:gd name="T25" fmla="*/ 69 h 202"/>
                <a:gd name="T26" fmla="*/ 1 w 206"/>
                <a:gd name="T27" fmla="*/ 96 h 202"/>
                <a:gd name="T28" fmla="*/ 38 w 206"/>
                <a:gd name="T29" fmla="*/ 122 h 202"/>
                <a:gd name="T30" fmla="*/ 54 w 206"/>
                <a:gd name="T31" fmla="*/ 150 h 202"/>
                <a:gd name="T32" fmla="*/ 86 w 206"/>
                <a:gd name="T33" fmla="*/ 146 h 202"/>
                <a:gd name="T34" fmla="*/ 116 w 206"/>
                <a:gd name="T35" fmla="*/ 140 h 202"/>
                <a:gd name="T36" fmla="*/ 84 w 206"/>
                <a:gd name="T37" fmla="*/ 126 h 202"/>
                <a:gd name="T38" fmla="*/ 41 w 206"/>
                <a:gd name="T39" fmla="*/ 136 h 202"/>
                <a:gd name="T40" fmla="*/ 31 w 206"/>
                <a:gd name="T41" fmla="*/ 102 h 202"/>
                <a:gd name="T42" fmla="*/ 25 w 206"/>
                <a:gd name="T43" fmla="*/ 84 h 202"/>
                <a:gd name="T44" fmla="*/ 15 w 206"/>
                <a:gd name="T45" fmla="*/ 42 h 202"/>
                <a:gd name="T46" fmla="*/ 49 w 206"/>
                <a:gd name="T47" fmla="*/ 32 h 202"/>
                <a:gd name="T48" fmla="*/ 67 w 206"/>
                <a:gd name="T49" fmla="*/ 26 h 202"/>
                <a:gd name="T50" fmla="*/ 110 w 206"/>
                <a:gd name="T51" fmla="*/ 17 h 202"/>
                <a:gd name="T52" fmla="*/ 119 w 206"/>
                <a:gd name="T53" fmla="*/ 50 h 202"/>
                <a:gd name="T54" fmla="*/ 126 w 206"/>
                <a:gd name="T55" fmla="*/ 68 h 202"/>
                <a:gd name="T56" fmla="*/ 135 w 206"/>
                <a:gd name="T57" fmla="*/ 111 h 202"/>
                <a:gd name="T58" fmla="*/ 102 w 206"/>
                <a:gd name="T59" fmla="*/ 120 h 202"/>
                <a:gd name="T60" fmla="*/ 159 w 206"/>
                <a:gd name="T61" fmla="*/ 175 h 202"/>
                <a:gd name="T62" fmla="*/ 161 w 206"/>
                <a:gd name="T63" fmla="*/ 167 h 202"/>
                <a:gd name="T64" fmla="*/ 171 w 206"/>
                <a:gd name="T65" fmla="*/ 154 h 202"/>
                <a:gd name="T66" fmla="*/ 193 w 206"/>
                <a:gd name="T67" fmla="*/ 140 h 202"/>
                <a:gd name="T68" fmla="*/ 192 w 206"/>
                <a:gd name="T69" fmla="*/ 122 h 202"/>
                <a:gd name="T70" fmla="*/ 166 w 206"/>
                <a:gd name="T71" fmla="*/ 119 h 202"/>
                <a:gd name="T72" fmla="*/ 145 w 206"/>
                <a:gd name="T73" fmla="*/ 112 h 202"/>
                <a:gd name="T74" fmla="*/ 134 w 206"/>
                <a:gd name="T75" fmla="*/ 122 h 202"/>
                <a:gd name="T76" fmla="*/ 120 w 206"/>
                <a:gd name="T77" fmla="*/ 139 h 202"/>
                <a:gd name="T78" fmla="*/ 114 w 206"/>
                <a:gd name="T79" fmla="*/ 152 h 202"/>
                <a:gd name="T80" fmla="*/ 127 w 206"/>
                <a:gd name="T81" fmla="*/ 171 h 202"/>
                <a:gd name="T82" fmla="*/ 127 w 206"/>
                <a:gd name="T83" fmla="*/ 189 h 202"/>
                <a:gd name="T84" fmla="*/ 153 w 206"/>
                <a:gd name="T85" fmla="*/ 191 h 202"/>
                <a:gd name="T86" fmla="*/ 174 w 206"/>
                <a:gd name="T87" fmla="*/ 199 h 202"/>
                <a:gd name="T88" fmla="*/ 185 w 206"/>
                <a:gd name="T89" fmla="*/ 189 h 202"/>
                <a:gd name="T90" fmla="*/ 194 w 206"/>
                <a:gd name="T91" fmla="*/ 168 h 202"/>
                <a:gd name="T92" fmla="*/ 206 w 206"/>
                <a:gd name="T93" fmla="*/ 155 h 202"/>
                <a:gd name="T94" fmla="*/ 185 w 206"/>
                <a:gd name="T95" fmla="*/ 168 h 202"/>
                <a:gd name="T96" fmla="*/ 180 w 206"/>
                <a:gd name="T97" fmla="*/ 175 h 202"/>
                <a:gd name="T98" fmla="*/ 167 w 206"/>
                <a:gd name="T99" fmla="*/ 193 h 202"/>
                <a:gd name="T100" fmla="*/ 148 w 206"/>
                <a:gd name="T101" fmla="*/ 181 h 202"/>
                <a:gd name="T102" fmla="*/ 140 w 206"/>
                <a:gd name="T103" fmla="*/ 176 h 202"/>
                <a:gd name="T104" fmla="*/ 121 w 206"/>
                <a:gd name="T105" fmla="*/ 163 h 202"/>
                <a:gd name="T106" fmla="*/ 134 w 206"/>
                <a:gd name="T107" fmla="*/ 143 h 202"/>
                <a:gd name="T108" fmla="*/ 139 w 206"/>
                <a:gd name="T109" fmla="*/ 136 h 202"/>
                <a:gd name="T110" fmla="*/ 152 w 206"/>
                <a:gd name="T111" fmla="*/ 117 h 202"/>
                <a:gd name="T112" fmla="*/ 172 w 206"/>
                <a:gd name="T113" fmla="*/ 130 h 202"/>
                <a:gd name="T114" fmla="*/ 179 w 206"/>
                <a:gd name="T115" fmla="*/ 135 h 202"/>
                <a:gd name="T116" fmla="*/ 197 w 206"/>
                <a:gd name="T117" fmla="*/ 14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6" h="202">
                  <a:moveTo>
                    <a:pt x="104" y="65"/>
                  </a:moveTo>
                  <a:cubicBezTo>
                    <a:pt x="99" y="53"/>
                    <a:pt x="88" y="45"/>
                    <a:pt x="75" y="45"/>
                  </a:cubicBezTo>
                  <a:cubicBezTo>
                    <a:pt x="71" y="45"/>
                    <a:pt x="67" y="46"/>
                    <a:pt x="63" y="47"/>
                  </a:cubicBezTo>
                  <a:cubicBezTo>
                    <a:pt x="56" y="50"/>
                    <a:pt x="50" y="56"/>
                    <a:pt x="46" y="64"/>
                  </a:cubicBezTo>
                  <a:cubicBezTo>
                    <a:pt x="43" y="72"/>
                    <a:pt x="43" y="80"/>
                    <a:pt x="46" y="88"/>
                  </a:cubicBezTo>
                  <a:cubicBezTo>
                    <a:pt x="51" y="100"/>
                    <a:pt x="62" y="107"/>
                    <a:pt x="75" y="107"/>
                  </a:cubicBezTo>
                  <a:cubicBezTo>
                    <a:pt x="79" y="107"/>
                    <a:pt x="83" y="106"/>
                    <a:pt x="86" y="105"/>
                  </a:cubicBezTo>
                  <a:cubicBezTo>
                    <a:pt x="102" y="99"/>
                    <a:pt x="110" y="81"/>
                    <a:pt x="104" y="65"/>
                  </a:cubicBezTo>
                  <a:close/>
                  <a:moveTo>
                    <a:pt x="83" y="98"/>
                  </a:moveTo>
                  <a:cubicBezTo>
                    <a:pt x="81" y="99"/>
                    <a:pt x="78" y="99"/>
                    <a:pt x="75" y="99"/>
                  </a:cubicBezTo>
                  <a:cubicBezTo>
                    <a:pt x="65" y="99"/>
                    <a:pt x="57" y="93"/>
                    <a:pt x="54" y="85"/>
                  </a:cubicBezTo>
                  <a:cubicBezTo>
                    <a:pt x="51" y="79"/>
                    <a:pt x="51" y="73"/>
                    <a:pt x="54" y="67"/>
                  </a:cubicBezTo>
                  <a:cubicBezTo>
                    <a:pt x="56" y="61"/>
                    <a:pt x="61" y="57"/>
                    <a:pt x="66" y="55"/>
                  </a:cubicBezTo>
                  <a:cubicBezTo>
                    <a:pt x="69" y="54"/>
                    <a:pt x="72" y="53"/>
                    <a:pt x="75" y="53"/>
                  </a:cubicBezTo>
                  <a:cubicBezTo>
                    <a:pt x="84" y="53"/>
                    <a:pt x="93" y="59"/>
                    <a:pt x="96" y="68"/>
                  </a:cubicBezTo>
                  <a:cubicBezTo>
                    <a:pt x="101" y="79"/>
                    <a:pt x="95" y="93"/>
                    <a:pt x="83" y="98"/>
                  </a:cubicBezTo>
                  <a:close/>
                  <a:moveTo>
                    <a:pt x="116" y="140"/>
                  </a:moveTo>
                  <a:cubicBezTo>
                    <a:pt x="117" y="138"/>
                    <a:pt x="117" y="136"/>
                    <a:pt x="116" y="135"/>
                  </a:cubicBezTo>
                  <a:cubicBezTo>
                    <a:pt x="111" y="123"/>
                    <a:pt x="111" y="123"/>
                    <a:pt x="111" y="123"/>
                  </a:cubicBezTo>
                  <a:cubicBezTo>
                    <a:pt x="115" y="120"/>
                    <a:pt x="118" y="117"/>
                    <a:pt x="121" y="113"/>
                  </a:cubicBezTo>
                  <a:cubicBezTo>
                    <a:pt x="132" y="118"/>
                    <a:pt x="132" y="118"/>
                    <a:pt x="132" y="118"/>
                  </a:cubicBezTo>
                  <a:cubicBezTo>
                    <a:pt x="136" y="120"/>
                    <a:pt x="140" y="118"/>
                    <a:pt x="141" y="115"/>
                  </a:cubicBezTo>
                  <a:cubicBezTo>
                    <a:pt x="149" y="98"/>
                    <a:pt x="149" y="98"/>
                    <a:pt x="149" y="98"/>
                  </a:cubicBezTo>
                  <a:cubicBezTo>
                    <a:pt x="150" y="95"/>
                    <a:pt x="149" y="90"/>
                    <a:pt x="145" y="89"/>
                  </a:cubicBezTo>
                  <a:cubicBezTo>
                    <a:pt x="134" y="84"/>
                    <a:pt x="134" y="84"/>
                    <a:pt x="134" y="84"/>
                  </a:cubicBezTo>
                  <a:cubicBezTo>
                    <a:pt x="135" y="79"/>
                    <a:pt x="135" y="75"/>
                    <a:pt x="134" y="70"/>
                  </a:cubicBezTo>
                  <a:cubicBezTo>
                    <a:pt x="145" y="65"/>
                    <a:pt x="145" y="65"/>
                    <a:pt x="145" y="65"/>
                  </a:cubicBezTo>
                  <a:cubicBezTo>
                    <a:pt x="147" y="65"/>
                    <a:pt x="148" y="63"/>
                    <a:pt x="149" y="62"/>
                  </a:cubicBezTo>
                  <a:cubicBezTo>
                    <a:pt x="150" y="60"/>
                    <a:pt x="150" y="58"/>
                    <a:pt x="149" y="56"/>
                  </a:cubicBezTo>
                  <a:cubicBezTo>
                    <a:pt x="142" y="40"/>
                    <a:pt x="142" y="40"/>
                    <a:pt x="142" y="40"/>
                  </a:cubicBezTo>
                  <a:cubicBezTo>
                    <a:pt x="141" y="36"/>
                    <a:pt x="137" y="34"/>
                    <a:pt x="134" y="36"/>
                  </a:cubicBezTo>
                  <a:cubicBezTo>
                    <a:pt x="122" y="40"/>
                    <a:pt x="122" y="40"/>
                    <a:pt x="122" y="40"/>
                  </a:cubicBezTo>
                  <a:cubicBezTo>
                    <a:pt x="120" y="36"/>
                    <a:pt x="116" y="33"/>
                    <a:pt x="113" y="30"/>
                  </a:cubicBezTo>
                  <a:cubicBezTo>
                    <a:pt x="118" y="19"/>
                    <a:pt x="118" y="19"/>
                    <a:pt x="118" y="19"/>
                  </a:cubicBezTo>
                  <a:cubicBezTo>
                    <a:pt x="118" y="17"/>
                    <a:pt x="118" y="15"/>
                    <a:pt x="118" y="14"/>
                  </a:cubicBezTo>
                  <a:cubicBezTo>
                    <a:pt x="117" y="12"/>
                    <a:pt x="116" y="11"/>
                    <a:pt x="114" y="10"/>
                  </a:cubicBezTo>
                  <a:cubicBezTo>
                    <a:pt x="97" y="3"/>
                    <a:pt x="97" y="3"/>
                    <a:pt x="97" y="3"/>
                  </a:cubicBezTo>
                  <a:cubicBezTo>
                    <a:pt x="94" y="1"/>
                    <a:pt x="90" y="3"/>
                    <a:pt x="88" y="6"/>
                  </a:cubicBezTo>
                  <a:cubicBezTo>
                    <a:pt x="83" y="17"/>
                    <a:pt x="83" y="17"/>
                    <a:pt x="83" y="17"/>
                  </a:cubicBezTo>
                  <a:cubicBezTo>
                    <a:pt x="79" y="17"/>
                    <a:pt x="74" y="17"/>
                    <a:pt x="69" y="17"/>
                  </a:cubicBezTo>
                  <a:cubicBezTo>
                    <a:pt x="65" y="6"/>
                    <a:pt x="65" y="6"/>
                    <a:pt x="65" y="6"/>
                  </a:cubicBezTo>
                  <a:cubicBezTo>
                    <a:pt x="63" y="2"/>
                    <a:pt x="59" y="0"/>
                    <a:pt x="56" y="2"/>
                  </a:cubicBezTo>
                  <a:cubicBezTo>
                    <a:pt x="39" y="8"/>
                    <a:pt x="39" y="8"/>
                    <a:pt x="39" y="8"/>
                  </a:cubicBezTo>
                  <a:cubicBezTo>
                    <a:pt x="37" y="9"/>
                    <a:pt x="36" y="10"/>
                    <a:pt x="35" y="12"/>
                  </a:cubicBezTo>
                  <a:cubicBezTo>
                    <a:pt x="34" y="14"/>
                    <a:pt x="34" y="16"/>
                    <a:pt x="35" y="17"/>
                  </a:cubicBezTo>
                  <a:cubicBezTo>
                    <a:pt x="40" y="29"/>
                    <a:pt x="40" y="29"/>
                    <a:pt x="40" y="29"/>
                  </a:cubicBezTo>
                  <a:cubicBezTo>
                    <a:pt x="36" y="32"/>
                    <a:pt x="32" y="35"/>
                    <a:pt x="29" y="39"/>
                  </a:cubicBezTo>
                  <a:cubicBezTo>
                    <a:pt x="18" y="34"/>
                    <a:pt x="18" y="34"/>
                    <a:pt x="18" y="34"/>
                  </a:cubicBezTo>
                  <a:cubicBezTo>
                    <a:pt x="14" y="33"/>
                    <a:pt x="10" y="34"/>
                    <a:pt x="8" y="38"/>
                  </a:cubicBezTo>
                  <a:cubicBezTo>
                    <a:pt x="1" y="54"/>
                    <a:pt x="1" y="54"/>
                    <a:pt x="1" y="54"/>
                  </a:cubicBezTo>
                  <a:cubicBezTo>
                    <a:pt x="0" y="58"/>
                    <a:pt x="1" y="62"/>
                    <a:pt x="5" y="63"/>
                  </a:cubicBezTo>
                  <a:cubicBezTo>
                    <a:pt x="17" y="69"/>
                    <a:pt x="17" y="69"/>
                    <a:pt x="17" y="69"/>
                  </a:cubicBezTo>
                  <a:cubicBezTo>
                    <a:pt x="16" y="73"/>
                    <a:pt x="16" y="78"/>
                    <a:pt x="17" y="82"/>
                  </a:cubicBezTo>
                  <a:cubicBezTo>
                    <a:pt x="5" y="87"/>
                    <a:pt x="5" y="87"/>
                    <a:pt x="5" y="87"/>
                  </a:cubicBezTo>
                  <a:cubicBezTo>
                    <a:pt x="3" y="88"/>
                    <a:pt x="1" y="89"/>
                    <a:pt x="1" y="91"/>
                  </a:cubicBezTo>
                  <a:cubicBezTo>
                    <a:pt x="0" y="92"/>
                    <a:pt x="0" y="94"/>
                    <a:pt x="1" y="96"/>
                  </a:cubicBezTo>
                  <a:cubicBezTo>
                    <a:pt x="7" y="113"/>
                    <a:pt x="7" y="113"/>
                    <a:pt x="7" y="113"/>
                  </a:cubicBezTo>
                  <a:cubicBezTo>
                    <a:pt x="9" y="116"/>
                    <a:pt x="13" y="118"/>
                    <a:pt x="16" y="117"/>
                  </a:cubicBezTo>
                  <a:cubicBezTo>
                    <a:pt x="28" y="112"/>
                    <a:pt x="28" y="112"/>
                    <a:pt x="28" y="112"/>
                  </a:cubicBezTo>
                  <a:cubicBezTo>
                    <a:pt x="31" y="116"/>
                    <a:pt x="35" y="119"/>
                    <a:pt x="38" y="122"/>
                  </a:cubicBezTo>
                  <a:cubicBezTo>
                    <a:pt x="33" y="134"/>
                    <a:pt x="33" y="134"/>
                    <a:pt x="33" y="134"/>
                  </a:cubicBezTo>
                  <a:cubicBezTo>
                    <a:pt x="33" y="136"/>
                    <a:pt x="33" y="137"/>
                    <a:pt x="33" y="139"/>
                  </a:cubicBezTo>
                  <a:cubicBezTo>
                    <a:pt x="34" y="141"/>
                    <a:pt x="35" y="142"/>
                    <a:pt x="37" y="143"/>
                  </a:cubicBezTo>
                  <a:cubicBezTo>
                    <a:pt x="54" y="150"/>
                    <a:pt x="54" y="150"/>
                    <a:pt x="54" y="150"/>
                  </a:cubicBezTo>
                  <a:cubicBezTo>
                    <a:pt x="57" y="152"/>
                    <a:pt x="61" y="150"/>
                    <a:pt x="63" y="146"/>
                  </a:cubicBezTo>
                  <a:cubicBezTo>
                    <a:pt x="68" y="135"/>
                    <a:pt x="68" y="135"/>
                    <a:pt x="68" y="135"/>
                  </a:cubicBezTo>
                  <a:cubicBezTo>
                    <a:pt x="72" y="135"/>
                    <a:pt x="77" y="135"/>
                    <a:pt x="82" y="135"/>
                  </a:cubicBezTo>
                  <a:cubicBezTo>
                    <a:pt x="86" y="146"/>
                    <a:pt x="86" y="146"/>
                    <a:pt x="86" y="146"/>
                  </a:cubicBezTo>
                  <a:cubicBezTo>
                    <a:pt x="87" y="149"/>
                    <a:pt x="90" y="151"/>
                    <a:pt x="93" y="151"/>
                  </a:cubicBezTo>
                  <a:cubicBezTo>
                    <a:pt x="94" y="151"/>
                    <a:pt x="94" y="151"/>
                    <a:pt x="95" y="150"/>
                  </a:cubicBezTo>
                  <a:cubicBezTo>
                    <a:pt x="112" y="144"/>
                    <a:pt x="112" y="144"/>
                    <a:pt x="112" y="144"/>
                  </a:cubicBezTo>
                  <a:cubicBezTo>
                    <a:pt x="114" y="143"/>
                    <a:pt x="115" y="142"/>
                    <a:pt x="116" y="140"/>
                  </a:cubicBezTo>
                  <a:close/>
                  <a:moveTo>
                    <a:pt x="108" y="137"/>
                  </a:moveTo>
                  <a:cubicBezTo>
                    <a:pt x="93" y="142"/>
                    <a:pt x="93" y="142"/>
                    <a:pt x="93" y="142"/>
                  </a:cubicBezTo>
                  <a:cubicBezTo>
                    <a:pt x="87" y="126"/>
                    <a:pt x="87" y="126"/>
                    <a:pt x="87" y="126"/>
                  </a:cubicBezTo>
                  <a:cubicBezTo>
                    <a:pt x="84" y="126"/>
                    <a:pt x="84" y="126"/>
                    <a:pt x="84" y="126"/>
                  </a:cubicBezTo>
                  <a:cubicBezTo>
                    <a:pt x="78" y="127"/>
                    <a:pt x="72" y="127"/>
                    <a:pt x="66" y="126"/>
                  </a:cubicBezTo>
                  <a:cubicBezTo>
                    <a:pt x="63" y="126"/>
                    <a:pt x="63" y="126"/>
                    <a:pt x="63" y="126"/>
                  </a:cubicBezTo>
                  <a:cubicBezTo>
                    <a:pt x="56" y="142"/>
                    <a:pt x="56" y="142"/>
                    <a:pt x="56" y="142"/>
                  </a:cubicBezTo>
                  <a:cubicBezTo>
                    <a:pt x="41" y="136"/>
                    <a:pt x="41" y="136"/>
                    <a:pt x="41" y="136"/>
                  </a:cubicBezTo>
                  <a:cubicBezTo>
                    <a:pt x="48" y="119"/>
                    <a:pt x="48" y="119"/>
                    <a:pt x="48" y="119"/>
                  </a:cubicBezTo>
                  <a:cubicBezTo>
                    <a:pt x="46" y="118"/>
                    <a:pt x="46" y="118"/>
                    <a:pt x="46" y="118"/>
                  </a:cubicBezTo>
                  <a:cubicBezTo>
                    <a:pt x="41" y="114"/>
                    <a:pt x="37" y="110"/>
                    <a:pt x="33" y="105"/>
                  </a:cubicBezTo>
                  <a:cubicBezTo>
                    <a:pt x="31" y="102"/>
                    <a:pt x="31" y="102"/>
                    <a:pt x="31" y="102"/>
                  </a:cubicBezTo>
                  <a:cubicBezTo>
                    <a:pt x="14" y="109"/>
                    <a:pt x="14" y="109"/>
                    <a:pt x="14" y="109"/>
                  </a:cubicBezTo>
                  <a:cubicBezTo>
                    <a:pt x="9" y="94"/>
                    <a:pt x="9" y="94"/>
                    <a:pt x="9" y="94"/>
                  </a:cubicBezTo>
                  <a:cubicBezTo>
                    <a:pt x="25" y="87"/>
                    <a:pt x="25" y="87"/>
                    <a:pt x="25" y="87"/>
                  </a:cubicBezTo>
                  <a:cubicBezTo>
                    <a:pt x="25" y="84"/>
                    <a:pt x="25" y="84"/>
                    <a:pt x="25" y="84"/>
                  </a:cubicBezTo>
                  <a:cubicBezTo>
                    <a:pt x="24" y="78"/>
                    <a:pt x="24" y="73"/>
                    <a:pt x="25" y="67"/>
                  </a:cubicBezTo>
                  <a:cubicBezTo>
                    <a:pt x="26" y="64"/>
                    <a:pt x="26" y="64"/>
                    <a:pt x="26" y="64"/>
                  </a:cubicBezTo>
                  <a:cubicBezTo>
                    <a:pt x="9" y="57"/>
                    <a:pt x="9" y="57"/>
                    <a:pt x="9" y="57"/>
                  </a:cubicBezTo>
                  <a:cubicBezTo>
                    <a:pt x="15" y="42"/>
                    <a:pt x="15" y="42"/>
                    <a:pt x="15" y="42"/>
                  </a:cubicBezTo>
                  <a:cubicBezTo>
                    <a:pt x="32" y="49"/>
                    <a:pt x="32" y="49"/>
                    <a:pt x="32" y="49"/>
                  </a:cubicBezTo>
                  <a:cubicBezTo>
                    <a:pt x="34" y="46"/>
                    <a:pt x="34" y="46"/>
                    <a:pt x="34" y="46"/>
                  </a:cubicBezTo>
                  <a:cubicBezTo>
                    <a:pt x="37" y="41"/>
                    <a:pt x="42" y="37"/>
                    <a:pt x="47" y="34"/>
                  </a:cubicBezTo>
                  <a:cubicBezTo>
                    <a:pt x="49" y="32"/>
                    <a:pt x="49" y="32"/>
                    <a:pt x="49" y="32"/>
                  </a:cubicBezTo>
                  <a:cubicBezTo>
                    <a:pt x="43" y="15"/>
                    <a:pt x="43" y="15"/>
                    <a:pt x="43" y="15"/>
                  </a:cubicBezTo>
                  <a:cubicBezTo>
                    <a:pt x="58" y="10"/>
                    <a:pt x="58" y="10"/>
                    <a:pt x="58" y="10"/>
                  </a:cubicBezTo>
                  <a:cubicBezTo>
                    <a:pt x="64" y="26"/>
                    <a:pt x="64" y="26"/>
                    <a:pt x="64" y="26"/>
                  </a:cubicBezTo>
                  <a:cubicBezTo>
                    <a:pt x="67" y="26"/>
                    <a:pt x="67" y="26"/>
                    <a:pt x="67" y="26"/>
                  </a:cubicBezTo>
                  <a:cubicBezTo>
                    <a:pt x="73" y="25"/>
                    <a:pt x="79" y="25"/>
                    <a:pt x="85" y="26"/>
                  </a:cubicBezTo>
                  <a:cubicBezTo>
                    <a:pt x="88" y="26"/>
                    <a:pt x="88" y="26"/>
                    <a:pt x="88" y="26"/>
                  </a:cubicBezTo>
                  <a:cubicBezTo>
                    <a:pt x="95" y="10"/>
                    <a:pt x="95" y="10"/>
                    <a:pt x="95" y="10"/>
                  </a:cubicBezTo>
                  <a:cubicBezTo>
                    <a:pt x="110" y="17"/>
                    <a:pt x="110" y="17"/>
                    <a:pt x="110" y="17"/>
                  </a:cubicBezTo>
                  <a:cubicBezTo>
                    <a:pt x="103" y="33"/>
                    <a:pt x="103" y="33"/>
                    <a:pt x="103" y="33"/>
                  </a:cubicBezTo>
                  <a:cubicBezTo>
                    <a:pt x="105" y="35"/>
                    <a:pt x="105" y="35"/>
                    <a:pt x="105" y="35"/>
                  </a:cubicBezTo>
                  <a:cubicBezTo>
                    <a:pt x="110" y="38"/>
                    <a:pt x="114" y="42"/>
                    <a:pt x="118" y="47"/>
                  </a:cubicBezTo>
                  <a:cubicBezTo>
                    <a:pt x="119" y="50"/>
                    <a:pt x="119" y="50"/>
                    <a:pt x="119" y="50"/>
                  </a:cubicBezTo>
                  <a:cubicBezTo>
                    <a:pt x="135" y="43"/>
                    <a:pt x="135" y="43"/>
                    <a:pt x="135" y="43"/>
                  </a:cubicBezTo>
                  <a:cubicBezTo>
                    <a:pt x="141" y="58"/>
                    <a:pt x="141" y="58"/>
                    <a:pt x="141" y="58"/>
                  </a:cubicBezTo>
                  <a:cubicBezTo>
                    <a:pt x="125" y="65"/>
                    <a:pt x="125" y="65"/>
                    <a:pt x="125" y="65"/>
                  </a:cubicBezTo>
                  <a:cubicBezTo>
                    <a:pt x="126" y="68"/>
                    <a:pt x="126" y="68"/>
                    <a:pt x="126" y="68"/>
                  </a:cubicBezTo>
                  <a:cubicBezTo>
                    <a:pt x="127" y="74"/>
                    <a:pt x="127" y="80"/>
                    <a:pt x="126" y="86"/>
                  </a:cubicBezTo>
                  <a:cubicBezTo>
                    <a:pt x="125" y="89"/>
                    <a:pt x="125" y="89"/>
                    <a:pt x="125" y="89"/>
                  </a:cubicBezTo>
                  <a:cubicBezTo>
                    <a:pt x="141" y="96"/>
                    <a:pt x="141" y="96"/>
                    <a:pt x="141" y="96"/>
                  </a:cubicBezTo>
                  <a:cubicBezTo>
                    <a:pt x="135" y="111"/>
                    <a:pt x="135" y="111"/>
                    <a:pt x="135" y="111"/>
                  </a:cubicBezTo>
                  <a:cubicBezTo>
                    <a:pt x="119" y="104"/>
                    <a:pt x="119" y="104"/>
                    <a:pt x="119" y="104"/>
                  </a:cubicBezTo>
                  <a:cubicBezTo>
                    <a:pt x="117" y="106"/>
                    <a:pt x="117" y="106"/>
                    <a:pt x="117" y="106"/>
                  </a:cubicBezTo>
                  <a:cubicBezTo>
                    <a:pt x="113" y="111"/>
                    <a:pt x="109" y="115"/>
                    <a:pt x="104" y="118"/>
                  </a:cubicBezTo>
                  <a:cubicBezTo>
                    <a:pt x="102" y="120"/>
                    <a:pt x="102" y="120"/>
                    <a:pt x="102" y="120"/>
                  </a:cubicBezTo>
                  <a:lnTo>
                    <a:pt x="108" y="137"/>
                  </a:lnTo>
                  <a:close/>
                  <a:moveTo>
                    <a:pt x="157" y="136"/>
                  </a:moveTo>
                  <a:cubicBezTo>
                    <a:pt x="146" y="137"/>
                    <a:pt x="138" y="147"/>
                    <a:pt x="140" y="158"/>
                  </a:cubicBezTo>
                  <a:cubicBezTo>
                    <a:pt x="141" y="168"/>
                    <a:pt x="149" y="175"/>
                    <a:pt x="159" y="175"/>
                  </a:cubicBezTo>
                  <a:cubicBezTo>
                    <a:pt x="160" y="175"/>
                    <a:pt x="161" y="175"/>
                    <a:pt x="162" y="175"/>
                  </a:cubicBezTo>
                  <a:cubicBezTo>
                    <a:pt x="173" y="174"/>
                    <a:pt x="180" y="164"/>
                    <a:pt x="179" y="153"/>
                  </a:cubicBezTo>
                  <a:cubicBezTo>
                    <a:pt x="178" y="142"/>
                    <a:pt x="168" y="134"/>
                    <a:pt x="157" y="136"/>
                  </a:cubicBezTo>
                  <a:close/>
                  <a:moveTo>
                    <a:pt x="161" y="167"/>
                  </a:moveTo>
                  <a:cubicBezTo>
                    <a:pt x="154" y="168"/>
                    <a:pt x="148" y="163"/>
                    <a:pt x="147" y="157"/>
                  </a:cubicBezTo>
                  <a:cubicBezTo>
                    <a:pt x="147" y="150"/>
                    <a:pt x="151" y="144"/>
                    <a:pt x="158" y="144"/>
                  </a:cubicBezTo>
                  <a:cubicBezTo>
                    <a:pt x="158" y="143"/>
                    <a:pt x="159" y="143"/>
                    <a:pt x="159" y="143"/>
                  </a:cubicBezTo>
                  <a:cubicBezTo>
                    <a:pt x="165" y="143"/>
                    <a:pt x="170" y="148"/>
                    <a:pt x="171" y="154"/>
                  </a:cubicBezTo>
                  <a:cubicBezTo>
                    <a:pt x="172" y="160"/>
                    <a:pt x="167" y="166"/>
                    <a:pt x="161" y="167"/>
                  </a:cubicBezTo>
                  <a:close/>
                  <a:moveTo>
                    <a:pt x="205" y="144"/>
                  </a:moveTo>
                  <a:cubicBezTo>
                    <a:pt x="204" y="141"/>
                    <a:pt x="202" y="139"/>
                    <a:pt x="199" y="139"/>
                  </a:cubicBezTo>
                  <a:cubicBezTo>
                    <a:pt x="193" y="140"/>
                    <a:pt x="193" y="140"/>
                    <a:pt x="193" y="140"/>
                  </a:cubicBezTo>
                  <a:cubicBezTo>
                    <a:pt x="192" y="138"/>
                    <a:pt x="191" y="136"/>
                    <a:pt x="190" y="135"/>
                  </a:cubicBezTo>
                  <a:cubicBezTo>
                    <a:pt x="193" y="130"/>
                    <a:pt x="193" y="130"/>
                    <a:pt x="193" y="130"/>
                  </a:cubicBezTo>
                  <a:cubicBezTo>
                    <a:pt x="194" y="129"/>
                    <a:pt x="195" y="127"/>
                    <a:pt x="194" y="126"/>
                  </a:cubicBezTo>
                  <a:cubicBezTo>
                    <a:pt x="194" y="124"/>
                    <a:pt x="193" y="123"/>
                    <a:pt x="192" y="122"/>
                  </a:cubicBezTo>
                  <a:cubicBezTo>
                    <a:pt x="184" y="115"/>
                    <a:pt x="184" y="115"/>
                    <a:pt x="184" y="115"/>
                  </a:cubicBezTo>
                  <a:cubicBezTo>
                    <a:pt x="181" y="114"/>
                    <a:pt x="178" y="114"/>
                    <a:pt x="176" y="116"/>
                  </a:cubicBezTo>
                  <a:cubicBezTo>
                    <a:pt x="172" y="121"/>
                    <a:pt x="172" y="121"/>
                    <a:pt x="172" y="121"/>
                  </a:cubicBezTo>
                  <a:cubicBezTo>
                    <a:pt x="170" y="120"/>
                    <a:pt x="168" y="120"/>
                    <a:pt x="166" y="119"/>
                  </a:cubicBezTo>
                  <a:cubicBezTo>
                    <a:pt x="165" y="113"/>
                    <a:pt x="165" y="113"/>
                    <a:pt x="165" y="113"/>
                  </a:cubicBezTo>
                  <a:cubicBezTo>
                    <a:pt x="165" y="111"/>
                    <a:pt x="163" y="108"/>
                    <a:pt x="160" y="108"/>
                  </a:cubicBezTo>
                  <a:cubicBezTo>
                    <a:pt x="148" y="110"/>
                    <a:pt x="148" y="110"/>
                    <a:pt x="148" y="110"/>
                  </a:cubicBezTo>
                  <a:cubicBezTo>
                    <a:pt x="147" y="110"/>
                    <a:pt x="146" y="111"/>
                    <a:pt x="145" y="112"/>
                  </a:cubicBezTo>
                  <a:cubicBezTo>
                    <a:pt x="144" y="113"/>
                    <a:pt x="143" y="115"/>
                    <a:pt x="143" y="116"/>
                  </a:cubicBezTo>
                  <a:cubicBezTo>
                    <a:pt x="144" y="122"/>
                    <a:pt x="144" y="122"/>
                    <a:pt x="144" y="122"/>
                  </a:cubicBezTo>
                  <a:cubicBezTo>
                    <a:pt x="142" y="123"/>
                    <a:pt x="140" y="124"/>
                    <a:pt x="139" y="125"/>
                  </a:cubicBezTo>
                  <a:cubicBezTo>
                    <a:pt x="134" y="122"/>
                    <a:pt x="134" y="122"/>
                    <a:pt x="134" y="122"/>
                  </a:cubicBezTo>
                  <a:cubicBezTo>
                    <a:pt x="131" y="120"/>
                    <a:pt x="128" y="120"/>
                    <a:pt x="126" y="123"/>
                  </a:cubicBezTo>
                  <a:cubicBezTo>
                    <a:pt x="119" y="131"/>
                    <a:pt x="119" y="131"/>
                    <a:pt x="119" y="131"/>
                  </a:cubicBezTo>
                  <a:cubicBezTo>
                    <a:pt x="118" y="132"/>
                    <a:pt x="118" y="134"/>
                    <a:pt x="118" y="135"/>
                  </a:cubicBezTo>
                  <a:cubicBezTo>
                    <a:pt x="118" y="137"/>
                    <a:pt x="119" y="138"/>
                    <a:pt x="120" y="139"/>
                  </a:cubicBezTo>
                  <a:cubicBezTo>
                    <a:pt x="125" y="143"/>
                    <a:pt x="125" y="143"/>
                    <a:pt x="125" y="143"/>
                  </a:cubicBezTo>
                  <a:cubicBezTo>
                    <a:pt x="125" y="145"/>
                    <a:pt x="124" y="147"/>
                    <a:pt x="124" y="149"/>
                  </a:cubicBezTo>
                  <a:cubicBezTo>
                    <a:pt x="117" y="149"/>
                    <a:pt x="117" y="149"/>
                    <a:pt x="117" y="149"/>
                  </a:cubicBezTo>
                  <a:cubicBezTo>
                    <a:pt x="116" y="150"/>
                    <a:pt x="115" y="150"/>
                    <a:pt x="114" y="152"/>
                  </a:cubicBezTo>
                  <a:cubicBezTo>
                    <a:pt x="113" y="153"/>
                    <a:pt x="112" y="154"/>
                    <a:pt x="112" y="156"/>
                  </a:cubicBezTo>
                  <a:cubicBezTo>
                    <a:pt x="114" y="166"/>
                    <a:pt x="114" y="166"/>
                    <a:pt x="114" y="166"/>
                  </a:cubicBezTo>
                  <a:cubicBezTo>
                    <a:pt x="114" y="169"/>
                    <a:pt x="117" y="171"/>
                    <a:pt x="119" y="171"/>
                  </a:cubicBezTo>
                  <a:cubicBezTo>
                    <a:pt x="127" y="171"/>
                    <a:pt x="127" y="171"/>
                    <a:pt x="127" y="171"/>
                  </a:cubicBezTo>
                  <a:cubicBezTo>
                    <a:pt x="127" y="172"/>
                    <a:pt x="128" y="174"/>
                    <a:pt x="130" y="176"/>
                  </a:cubicBezTo>
                  <a:cubicBezTo>
                    <a:pt x="126" y="181"/>
                    <a:pt x="126" y="181"/>
                    <a:pt x="126" y="181"/>
                  </a:cubicBezTo>
                  <a:cubicBezTo>
                    <a:pt x="125" y="182"/>
                    <a:pt x="124" y="184"/>
                    <a:pt x="125" y="185"/>
                  </a:cubicBezTo>
                  <a:cubicBezTo>
                    <a:pt x="125" y="187"/>
                    <a:pt x="126" y="188"/>
                    <a:pt x="127" y="189"/>
                  </a:cubicBezTo>
                  <a:cubicBezTo>
                    <a:pt x="135" y="195"/>
                    <a:pt x="135" y="195"/>
                    <a:pt x="135" y="195"/>
                  </a:cubicBezTo>
                  <a:cubicBezTo>
                    <a:pt x="138" y="197"/>
                    <a:pt x="141" y="197"/>
                    <a:pt x="143" y="194"/>
                  </a:cubicBezTo>
                  <a:cubicBezTo>
                    <a:pt x="147" y="189"/>
                    <a:pt x="147" y="189"/>
                    <a:pt x="147" y="189"/>
                  </a:cubicBezTo>
                  <a:cubicBezTo>
                    <a:pt x="149" y="190"/>
                    <a:pt x="151" y="191"/>
                    <a:pt x="153" y="191"/>
                  </a:cubicBezTo>
                  <a:cubicBezTo>
                    <a:pt x="154" y="197"/>
                    <a:pt x="154" y="197"/>
                    <a:pt x="154" y="197"/>
                  </a:cubicBezTo>
                  <a:cubicBezTo>
                    <a:pt x="154" y="200"/>
                    <a:pt x="156" y="202"/>
                    <a:pt x="159" y="202"/>
                  </a:cubicBezTo>
                  <a:cubicBezTo>
                    <a:pt x="171" y="201"/>
                    <a:pt x="171" y="201"/>
                    <a:pt x="171" y="201"/>
                  </a:cubicBezTo>
                  <a:cubicBezTo>
                    <a:pt x="172" y="201"/>
                    <a:pt x="174" y="200"/>
                    <a:pt x="174" y="199"/>
                  </a:cubicBezTo>
                  <a:cubicBezTo>
                    <a:pt x="175" y="197"/>
                    <a:pt x="176" y="196"/>
                    <a:pt x="176" y="194"/>
                  </a:cubicBezTo>
                  <a:cubicBezTo>
                    <a:pt x="175" y="188"/>
                    <a:pt x="175" y="188"/>
                    <a:pt x="175" y="188"/>
                  </a:cubicBezTo>
                  <a:cubicBezTo>
                    <a:pt x="177" y="187"/>
                    <a:pt x="178" y="186"/>
                    <a:pt x="180" y="185"/>
                  </a:cubicBezTo>
                  <a:cubicBezTo>
                    <a:pt x="185" y="189"/>
                    <a:pt x="185" y="189"/>
                    <a:pt x="185" y="189"/>
                  </a:cubicBezTo>
                  <a:cubicBezTo>
                    <a:pt x="187" y="191"/>
                    <a:pt x="191" y="190"/>
                    <a:pt x="193" y="188"/>
                  </a:cubicBezTo>
                  <a:cubicBezTo>
                    <a:pt x="199" y="180"/>
                    <a:pt x="199" y="180"/>
                    <a:pt x="199" y="180"/>
                  </a:cubicBezTo>
                  <a:cubicBezTo>
                    <a:pt x="201" y="177"/>
                    <a:pt x="201" y="173"/>
                    <a:pt x="198" y="172"/>
                  </a:cubicBezTo>
                  <a:cubicBezTo>
                    <a:pt x="194" y="168"/>
                    <a:pt x="194" y="168"/>
                    <a:pt x="194" y="168"/>
                  </a:cubicBezTo>
                  <a:cubicBezTo>
                    <a:pt x="194" y="166"/>
                    <a:pt x="195" y="164"/>
                    <a:pt x="195" y="162"/>
                  </a:cubicBezTo>
                  <a:cubicBezTo>
                    <a:pt x="201" y="161"/>
                    <a:pt x="201" y="161"/>
                    <a:pt x="201" y="161"/>
                  </a:cubicBezTo>
                  <a:cubicBezTo>
                    <a:pt x="203" y="161"/>
                    <a:pt x="204" y="160"/>
                    <a:pt x="205" y="159"/>
                  </a:cubicBezTo>
                  <a:cubicBezTo>
                    <a:pt x="206" y="158"/>
                    <a:pt x="206" y="156"/>
                    <a:pt x="206" y="155"/>
                  </a:cubicBezTo>
                  <a:lnTo>
                    <a:pt x="205" y="144"/>
                  </a:lnTo>
                  <a:close/>
                  <a:moveTo>
                    <a:pt x="188" y="155"/>
                  </a:moveTo>
                  <a:cubicBezTo>
                    <a:pt x="188" y="158"/>
                    <a:pt x="188" y="158"/>
                    <a:pt x="188" y="158"/>
                  </a:cubicBezTo>
                  <a:cubicBezTo>
                    <a:pt x="188" y="161"/>
                    <a:pt x="187" y="164"/>
                    <a:pt x="185" y="168"/>
                  </a:cubicBezTo>
                  <a:cubicBezTo>
                    <a:pt x="184" y="170"/>
                    <a:pt x="184" y="170"/>
                    <a:pt x="184" y="170"/>
                  </a:cubicBezTo>
                  <a:cubicBezTo>
                    <a:pt x="192" y="176"/>
                    <a:pt x="192" y="176"/>
                    <a:pt x="192" y="176"/>
                  </a:cubicBezTo>
                  <a:cubicBezTo>
                    <a:pt x="188" y="181"/>
                    <a:pt x="188" y="181"/>
                    <a:pt x="188" y="181"/>
                  </a:cubicBezTo>
                  <a:cubicBezTo>
                    <a:pt x="180" y="175"/>
                    <a:pt x="180" y="175"/>
                    <a:pt x="180" y="175"/>
                  </a:cubicBezTo>
                  <a:cubicBezTo>
                    <a:pt x="177" y="177"/>
                    <a:pt x="177" y="177"/>
                    <a:pt x="177" y="177"/>
                  </a:cubicBezTo>
                  <a:cubicBezTo>
                    <a:pt x="175" y="179"/>
                    <a:pt x="172" y="181"/>
                    <a:pt x="169" y="182"/>
                  </a:cubicBezTo>
                  <a:cubicBezTo>
                    <a:pt x="166" y="183"/>
                    <a:pt x="166" y="183"/>
                    <a:pt x="166" y="183"/>
                  </a:cubicBezTo>
                  <a:cubicBezTo>
                    <a:pt x="167" y="193"/>
                    <a:pt x="167" y="193"/>
                    <a:pt x="167" y="193"/>
                  </a:cubicBezTo>
                  <a:cubicBezTo>
                    <a:pt x="161" y="194"/>
                    <a:pt x="161" y="194"/>
                    <a:pt x="161" y="194"/>
                  </a:cubicBezTo>
                  <a:cubicBezTo>
                    <a:pt x="160" y="184"/>
                    <a:pt x="160" y="184"/>
                    <a:pt x="160" y="184"/>
                  </a:cubicBezTo>
                  <a:cubicBezTo>
                    <a:pt x="157" y="184"/>
                    <a:pt x="157" y="184"/>
                    <a:pt x="157" y="184"/>
                  </a:cubicBezTo>
                  <a:cubicBezTo>
                    <a:pt x="154" y="183"/>
                    <a:pt x="150" y="182"/>
                    <a:pt x="148" y="181"/>
                  </a:cubicBezTo>
                  <a:cubicBezTo>
                    <a:pt x="145" y="180"/>
                    <a:pt x="145" y="180"/>
                    <a:pt x="145" y="180"/>
                  </a:cubicBezTo>
                  <a:cubicBezTo>
                    <a:pt x="138" y="188"/>
                    <a:pt x="138" y="188"/>
                    <a:pt x="138" y="188"/>
                  </a:cubicBezTo>
                  <a:cubicBezTo>
                    <a:pt x="133" y="184"/>
                    <a:pt x="133" y="184"/>
                    <a:pt x="133" y="184"/>
                  </a:cubicBezTo>
                  <a:cubicBezTo>
                    <a:pt x="140" y="176"/>
                    <a:pt x="140" y="176"/>
                    <a:pt x="140" y="176"/>
                  </a:cubicBezTo>
                  <a:cubicBezTo>
                    <a:pt x="138" y="173"/>
                    <a:pt x="138" y="173"/>
                    <a:pt x="138" y="173"/>
                  </a:cubicBezTo>
                  <a:cubicBezTo>
                    <a:pt x="136" y="171"/>
                    <a:pt x="134" y="168"/>
                    <a:pt x="133" y="165"/>
                  </a:cubicBezTo>
                  <a:cubicBezTo>
                    <a:pt x="132" y="162"/>
                    <a:pt x="132" y="162"/>
                    <a:pt x="132" y="162"/>
                  </a:cubicBezTo>
                  <a:cubicBezTo>
                    <a:pt x="121" y="163"/>
                    <a:pt x="121" y="163"/>
                    <a:pt x="121" y="163"/>
                  </a:cubicBezTo>
                  <a:cubicBezTo>
                    <a:pt x="121" y="157"/>
                    <a:pt x="121" y="157"/>
                    <a:pt x="121" y="157"/>
                  </a:cubicBezTo>
                  <a:cubicBezTo>
                    <a:pt x="131" y="156"/>
                    <a:pt x="131" y="156"/>
                    <a:pt x="131" y="156"/>
                  </a:cubicBezTo>
                  <a:cubicBezTo>
                    <a:pt x="131" y="153"/>
                    <a:pt x="131" y="153"/>
                    <a:pt x="131" y="153"/>
                  </a:cubicBezTo>
                  <a:cubicBezTo>
                    <a:pt x="132" y="149"/>
                    <a:pt x="132" y="146"/>
                    <a:pt x="134" y="143"/>
                  </a:cubicBezTo>
                  <a:cubicBezTo>
                    <a:pt x="135" y="140"/>
                    <a:pt x="135" y="140"/>
                    <a:pt x="135" y="140"/>
                  </a:cubicBezTo>
                  <a:cubicBezTo>
                    <a:pt x="127" y="134"/>
                    <a:pt x="127" y="134"/>
                    <a:pt x="127" y="134"/>
                  </a:cubicBezTo>
                  <a:cubicBezTo>
                    <a:pt x="131" y="129"/>
                    <a:pt x="131" y="129"/>
                    <a:pt x="131" y="129"/>
                  </a:cubicBezTo>
                  <a:cubicBezTo>
                    <a:pt x="139" y="136"/>
                    <a:pt x="139" y="136"/>
                    <a:pt x="139" y="136"/>
                  </a:cubicBezTo>
                  <a:cubicBezTo>
                    <a:pt x="141" y="134"/>
                    <a:pt x="141" y="134"/>
                    <a:pt x="141" y="134"/>
                  </a:cubicBezTo>
                  <a:cubicBezTo>
                    <a:pt x="144" y="131"/>
                    <a:pt x="147" y="130"/>
                    <a:pt x="150" y="129"/>
                  </a:cubicBezTo>
                  <a:cubicBezTo>
                    <a:pt x="153" y="127"/>
                    <a:pt x="153" y="127"/>
                    <a:pt x="153" y="127"/>
                  </a:cubicBezTo>
                  <a:cubicBezTo>
                    <a:pt x="152" y="117"/>
                    <a:pt x="152" y="117"/>
                    <a:pt x="152" y="117"/>
                  </a:cubicBezTo>
                  <a:cubicBezTo>
                    <a:pt x="158" y="117"/>
                    <a:pt x="158" y="117"/>
                    <a:pt x="158" y="117"/>
                  </a:cubicBezTo>
                  <a:cubicBezTo>
                    <a:pt x="159" y="127"/>
                    <a:pt x="159" y="127"/>
                    <a:pt x="159" y="127"/>
                  </a:cubicBezTo>
                  <a:cubicBezTo>
                    <a:pt x="162" y="127"/>
                    <a:pt x="162" y="127"/>
                    <a:pt x="162" y="127"/>
                  </a:cubicBezTo>
                  <a:cubicBezTo>
                    <a:pt x="165" y="127"/>
                    <a:pt x="169" y="128"/>
                    <a:pt x="172" y="130"/>
                  </a:cubicBezTo>
                  <a:cubicBezTo>
                    <a:pt x="175" y="131"/>
                    <a:pt x="175" y="131"/>
                    <a:pt x="175" y="131"/>
                  </a:cubicBezTo>
                  <a:cubicBezTo>
                    <a:pt x="181" y="123"/>
                    <a:pt x="181" y="123"/>
                    <a:pt x="181" y="123"/>
                  </a:cubicBezTo>
                  <a:cubicBezTo>
                    <a:pt x="185" y="127"/>
                    <a:pt x="185" y="127"/>
                    <a:pt x="185" y="127"/>
                  </a:cubicBezTo>
                  <a:cubicBezTo>
                    <a:pt x="179" y="135"/>
                    <a:pt x="179" y="135"/>
                    <a:pt x="179" y="135"/>
                  </a:cubicBezTo>
                  <a:cubicBezTo>
                    <a:pt x="181" y="137"/>
                    <a:pt x="181" y="137"/>
                    <a:pt x="181" y="137"/>
                  </a:cubicBezTo>
                  <a:cubicBezTo>
                    <a:pt x="184" y="140"/>
                    <a:pt x="185" y="143"/>
                    <a:pt x="186" y="146"/>
                  </a:cubicBezTo>
                  <a:cubicBezTo>
                    <a:pt x="187" y="149"/>
                    <a:pt x="187" y="149"/>
                    <a:pt x="187" y="149"/>
                  </a:cubicBezTo>
                  <a:cubicBezTo>
                    <a:pt x="197" y="147"/>
                    <a:pt x="197" y="147"/>
                    <a:pt x="197" y="147"/>
                  </a:cubicBezTo>
                  <a:cubicBezTo>
                    <a:pt x="198" y="153"/>
                    <a:pt x="198" y="153"/>
                    <a:pt x="198" y="153"/>
                  </a:cubicBezTo>
                  <a:lnTo>
                    <a:pt x="188" y="155"/>
                  </a:lnTo>
                  <a:close/>
                </a:path>
              </a:pathLst>
            </a:custGeom>
            <a:solidFill>
              <a:schemeClr val="bg1"/>
            </a:solidFill>
            <a:ln>
              <a:noFill/>
            </a:ln>
          </p:spPr>
          <p:txBody>
            <a:bodyPr vert="horz" wrap="square" lIns="91440" tIns="45720" rIns="91440" bIns="45720" numCol="1" anchor="t" anchorCtr="0" compatLnSpc="1"/>
            <a:lstStyle/>
            <a:p>
              <a:pPr>
                <a:lnSpc>
                  <a:spcPct val="13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36"/>
            <p:cNvSpPr txBox="1"/>
            <p:nvPr/>
          </p:nvSpPr>
          <p:spPr>
            <a:xfrm>
              <a:off x="10404718" y="5277848"/>
              <a:ext cx="1134222" cy="344710"/>
            </a:xfrm>
            <a:prstGeom prst="rect">
              <a:avLst/>
            </a:prstGeom>
            <a:noFill/>
          </p:spPr>
          <p:txBody>
            <a:bodyPr wrap="square" rtlCol="0">
              <a:spAutoFit/>
            </a:bodyPr>
            <a:lstStyle/>
            <a:p>
              <a:pPr algn="ctr">
                <a:lnSpc>
                  <a:spcPct val="130000"/>
                </a:lnSpc>
              </a:pPr>
              <a:r>
                <a:rPr lang="zh-CN" altLang="en-US" sz="1400" spc="300" dirty="0">
                  <a:solidFill>
                    <a:schemeClr val="bg1"/>
                  </a:solidFill>
                  <a:latin typeface="Arial" panose="020B0604020202020204" pitchFamily="34" charset="0"/>
                  <a:ea typeface="微软雅黑" panose="020B0503020204020204" pitchFamily="34" charset="-122"/>
                  <a:sym typeface="Arial" panose="020B0604020202020204" pitchFamily="34" charset="0"/>
                </a:rPr>
                <a:t>您的标题</a:t>
              </a:r>
            </a:p>
          </p:txBody>
        </p:sp>
        <p:sp>
          <p:nvSpPr>
            <p:cNvPr id="38" name="文本框 37"/>
            <p:cNvSpPr txBox="1"/>
            <p:nvPr/>
          </p:nvSpPr>
          <p:spPr>
            <a:xfrm>
              <a:off x="10284596" y="5511949"/>
              <a:ext cx="1401930" cy="307456"/>
            </a:xfrm>
            <a:prstGeom prst="rect">
              <a:avLst/>
            </a:prstGeom>
            <a:noFill/>
          </p:spPr>
          <p:txBody>
            <a:bodyPr wrap="square" rtlCol="0">
              <a:spAutoFit/>
            </a:bodyPr>
            <a:lstStyle/>
            <a:p>
              <a:pPr algn="ctr">
                <a:lnSpc>
                  <a:spcPct val="130000"/>
                </a:lnSpc>
              </a:pPr>
              <a:r>
                <a:rPr lang="en-US" altLang="zh-CN" sz="1200" dirty="0">
                  <a:solidFill>
                    <a:schemeClr val="bg1">
                      <a:alpha val="71000"/>
                    </a:schemeClr>
                  </a:solidFill>
                  <a:latin typeface="Arial" panose="020B0604020202020204" pitchFamily="34" charset="0"/>
                  <a:ea typeface="微软雅黑" panose="020B0503020204020204" pitchFamily="34" charset="-122"/>
                  <a:sym typeface="Arial" panose="020B0604020202020204" pitchFamily="34" charset="0"/>
                </a:rPr>
                <a:t>Management</a:t>
              </a:r>
              <a:endParaRPr lang="zh-CN" altLang="en-US" sz="1200" dirty="0">
                <a:solidFill>
                  <a:schemeClr val="bg1">
                    <a:alpha val="71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 name="矩形 2"/>
          <p:cNvSpPr/>
          <p:nvPr/>
        </p:nvSpPr>
        <p:spPr>
          <a:xfrm>
            <a:off x="465466" y="878244"/>
            <a:ext cx="7283604" cy="5262979"/>
          </a:xfrm>
          <a:prstGeom prst="rect">
            <a:avLst/>
          </a:prstGeom>
        </p:spPr>
        <p:txBody>
          <a:bodyPr wrap="square">
            <a:spAutoFit/>
          </a:bodyPr>
          <a:lstStyle/>
          <a:p>
            <a:pPr algn="just"/>
            <a:r>
              <a:rPr lang="en-US" altLang="zh-CN" sz="2400" dirty="0"/>
              <a:t>        </a:t>
            </a:r>
            <a:r>
              <a:rPr lang="en-US" altLang="zh-CN" sz="2400" b="1" i="1" dirty="0">
                <a:latin typeface="Times New Roman" panose="02020603050405020304" pitchFamily="18" charset="0"/>
                <a:cs typeface="Times New Roman" panose="02020603050405020304" pitchFamily="18" charset="0"/>
              </a:rPr>
              <a:t>The Boy in the Striped Pajamas </a:t>
            </a:r>
            <a:r>
              <a:rPr lang="en-US" altLang="zh-CN" sz="2400" dirty="0">
                <a:latin typeface="Times New Roman" panose="02020603050405020304" pitchFamily="18" charset="0"/>
                <a:cs typeface="Times New Roman" panose="02020603050405020304" pitchFamily="18" charset="0"/>
              </a:rPr>
              <a:t>focuses on Bruno, a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boy living in Berlin during</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When his father is promoted to Commandant, he and his family move to the country, near a place Bruno calls </a:t>
            </a:r>
          </a:p>
          <a:p>
            <a:pPr algn="just"/>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From his new home, Bruno sees a camp, which he explores. While walking along the wire fence, Bruno meets a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boy named</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who shares a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with him. The two become fast friends. Over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later, Bruno's family decides they are going to move back to Berlin. Bruno visits Shmuel to tell him the news, but learns that Shmuel's father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To help find him, Bruno sneaks into the camp and changes into </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clothes. As the boys search the</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they are discovered by Nazi soldiers and sent to the</a:t>
            </a:r>
            <a:r>
              <a:rPr lang="en-US" altLang="zh-CN" sz="2400" u="sng"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t>
            </a:r>
          </a:p>
        </p:txBody>
      </p:sp>
      <p:sp>
        <p:nvSpPr>
          <p:cNvPr id="5" name="矩形 4"/>
          <p:cNvSpPr/>
          <p:nvPr/>
        </p:nvSpPr>
        <p:spPr>
          <a:xfrm>
            <a:off x="641906" y="1257841"/>
            <a:ext cx="1790042" cy="430887"/>
          </a:xfrm>
          <a:prstGeom prst="rect">
            <a:avLst/>
          </a:prstGeom>
        </p:spPr>
        <p:txBody>
          <a:bodyPr wrap="none">
            <a:spAutoFit/>
          </a:bodyPr>
          <a:lstStyle/>
          <a:p>
            <a:r>
              <a:rPr lang="en-US" altLang="zh-CN" sz="2200" b="1" dirty="0">
                <a:solidFill>
                  <a:schemeClr val="accent4">
                    <a:lumMod val="50000"/>
                  </a:schemeClr>
                </a:solidFill>
                <a:latin typeface="Times New Roman" panose="02020603050405020304" pitchFamily="18" charset="0"/>
                <a:cs typeface="Times New Roman" panose="02020603050405020304" pitchFamily="18" charset="0"/>
              </a:rPr>
              <a:t>nine-year-old</a:t>
            </a:r>
            <a:endParaRPr lang="zh-CN" altLang="en-US" sz="2200" b="1" dirty="0">
              <a:solidFill>
                <a:schemeClr val="accent4">
                  <a:lumMod val="50000"/>
                </a:schemeClr>
              </a:solidFill>
            </a:endParaRPr>
          </a:p>
        </p:txBody>
      </p:sp>
      <p:sp>
        <p:nvSpPr>
          <p:cNvPr id="11" name="矩形 10"/>
          <p:cNvSpPr/>
          <p:nvPr/>
        </p:nvSpPr>
        <p:spPr>
          <a:xfrm>
            <a:off x="5683206" y="1257840"/>
            <a:ext cx="1834541" cy="430887"/>
          </a:xfrm>
          <a:prstGeom prst="rect">
            <a:avLst/>
          </a:prstGeom>
        </p:spPr>
        <p:txBody>
          <a:bodyPr wrap="none">
            <a:spAutoFit/>
          </a:bodyPr>
          <a:lstStyle/>
          <a:p>
            <a:r>
              <a:rPr lang="en-US" altLang="zh-CN" sz="2200" b="1" dirty="0">
                <a:solidFill>
                  <a:schemeClr val="accent4">
                    <a:lumMod val="50000"/>
                  </a:schemeClr>
                </a:solidFill>
                <a:latin typeface="Times New Roman" panose="02020603050405020304" pitchFamily="18" charset="0"/>
                <a:cs typeface="Times New Roman" panose="02020603050405020304" pitchFamily="18" charset="0"/>
              </a:rPr>
              <a:t>World War II</a:t>
            </a:r>
            <a:endParaRPr lang="zh-CN" altLang="en-US" sz="2200" b="1" dirty="0">
              <a:solidFill>
                <a:schemeClr val="accent4">
                  <a:lumMod val="50000"/>
                </a:schemeClr>
              </a:solidFill>
            </a:endParaRPr>
          </a:p>
        </p:txBody>
      </p:sp>
      <p:sp>
        <p:nvSpPr>
          <p:cNvPr id="12" name="矩形 11"/>
          <p:cNvSpPr/>
          <p:nvPr/>
        </p:nvSpPr>
        <p:spPr>
          <a:xfrm>
            <a:off x="465466" y="2305258"/>
            <a:ext cx="1865447" cy="461665"/>
          </a:xfrm>
          <a:prstGeom prst="rect">
            <a:avLst/>
          </a:prstGeom>
        </p:spPr>
        <p:txBody>
          <a:bodyPr wrap="none">
            <a:spAutoFit/>
          </a:bodyPr>
          <a:lstStyle/>
          <a:p>
            <a:r>
              <a:rPr lang="en-US" altLang="zh-CN" sz="2400" dirty="0">
                <a:solidFill>
                  <a:srgbClr val="000000"/>
                </a:solidFill>
                <a:latin typeface="Times New Roman" panose="02020603050405020304" pitchFamily="18" charset="0"/>
                <a:cs typeface="Times New Roman" panose="02020603050405020304" pitchFamily="18" charset="0"/>
              </a:rPr>
              <a:t>"</a:t>
            </a:r>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Out-With</a:t>
            </a:r>
            <a:r>
              <a:rPr lang="en-US" altLang="zh-CN" sz="2400" dirty="0">
                <a:solidFill>
                  <a:srgbClr val="000000"/>
                </a:solidFill>
                <a:latin typeface="Times New Roman" panose="02020603050405020304" pitchFamily="18" charset="0"/>
                <a:cs typeface="Times New Roman" panose="02020603050405020304" pitchFamily="18" charset="0"/>
              </a:rPr>
              <a:t>." </a:t>
            </a:r>
            <a:endParaRPr lang="zh-CN" altLang="en-US" dirty="0"/>
          </a:p>
        </p:txBody>
      </p:sp>
      <p:sp>
        <p:nvSpPr>
          <p:cNvPr id="14" name="矩形 13"/>
          <p:cNvSpPr/>
          <p:nvPr/>
        </p:nvSpPr>
        <p:spPr>
          <a:xfrm>
            <a:off x="2581112" y="3084471"/>
            <a:ext cx="1074333"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Jewish</a:t>
            </a:r>
            <a:endParaRPr lang="zh-CN" altLang="en-US" b="1" dirty="0">
              <a:solidFill>
                <a:schemeClr val="accent4">
                  <a:lumMod val="50000"/>
                </a:schemeClr>
              </a:solidFill>
            </a:endParaRPr>
          </a:p>
        </p:txBody>
      </p:sp>
      <p:sp>
        <p:nvSpPr>
          <p:cNvPr id="15" name="矩形 14"/>
          <p:cNvSpPr/>
          <p:nvPr/>
        </p:nvSpPr>
        <p:spPr>
          <a:xfrm>
            <a:off x="5507537" y="3041757"/>
            <a:ext cx="1176925"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Shmuel</a:t>
            </a:r>
            <a:endParaRPr lang="zh-CN" altLang="en-US" b="1" dirty="0">
              <a:solidFill>
                <a:schemeClr val="accent4">
                  <a:lumMod val="50000"/>
                </a:schemeClr>
              </a:solidFill>
            </a:endParaRPr>
          </a:p>
        </p:txBody>
      </p:sp>
      <p:sp>
        <p:nvSpPr>
          <p:cNvPr id="16" name="矩形 15"/>
          <p:cNvSpPr/>
          <p:nvPr/>
        </p:nvSpPr>
        <p:spPr>
          <a:xfrm>
            <a:off x="1549081" y="3403489"/>
            <a:ext cx="1407758"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birthday </a:t>
            </a:r>
            <a:endParaRPr lang="zh-CN" altLang="en-US" b="1" dirty="0">
              <a:solidFill>
                <a:schemeClr val="accent4">
                  <a:lumMod val="50000"/>
                </a:schemeClr>
              </a:solidFill>
            </a:endParaRPr>
          </a:p>
        </p:txBody>
      </p:sp>
      <p:sp>
        <p:nvSpPr>
          <p:cNvPr id="17" name="矩形 16"/>
          <p:cNvSpPr/>
          <p:nvPr/>
        </p:nvSpPr>
        <p:spPr>
          <a:xfrm>
            <a:off x="1263761" y="3796947"/>
            <a:ext cx="1067152"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a year </a:t>
            </a:r>
            <a:endParaRPr lang="zh-CN" altLang="en-US" b="1" dirty="0">
              <a:solidFill>
                <a:schemeClr val="accent4">
                  <a:lumMod val="50000"/>
                </a:schemeClr>
              </a:solidFill>
            </a:endParaRPr>
          </a:p>
        </p:txBody>
      </p:sp>
      <p:sp>
        <p:nvSpPr>
          <p:cNvPr id="18" name="矩形 17"/>
          <p:cNvSpPr/>
          <p:nvPr/>
        </p:nvSpPr>
        <p:spPr>
          <a:xfrm>
            <a:off x="5818131" y="4561833"/>
            <a:ext cx="1459054"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is missing</a:t>
            </a:r>
            <a:endParaRPr lang="zh-CN" altLang="en-US" b="1" dirty="0">
              <a:solidFill>
                <a:schemeClr val="accent4">
                  <a:lumMod val="50000"/>
                </a:schemeClr>
              </a:solidFill>
            </a:endParaRPr>
          </a:p>
        </p:txBody>
      </p:sp>
      <p:sp>
        <p:nvSpPr>
          <p:cNvPr id="19" name="矩形 18"/>
          <p:cNvSpPr/>
          <p:nvPr/>
        </p:nvSpPr>
        <p:spPr>
          <a:xfrm>
            <a:off x="1037562" y="5288636"/>
            <a:ext cx="1023037"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prison</a:t>
            </a:r>
            <a:endParaRPr lang="zh-CN" altLang="en-US" b="1" dirty="0">
              <a:solidFill>
                <a:schemeClr val="accent4">
                  <a:lumMod val="50000"/>
                </a:schemeClr>
              </a:solidFill>
            </a:endParaRPr>
          </a:p>
        </p:txBody>
      </p:sp>
      <p:sp>
        <p:nvSpPr>
          <p:cNvPr id="20" name="矩形 19"/>
          <p:cNvSpPr/>
          <p:nvPr/>
        </p:nvSpPr>
        <p:spPr>
          <a:xfrm>
            <a:off x="6095999" y="5273336"/>
            <a:ext cx="902811" cy="461665"/>
          </a:xfrm>
          <a:prstGeom prst="rect">
            <a:avLst/>
          </a:prstGeom>
        </p:spPr>
        <p:txBody>
          <a:bodyPr wrap="none">
            <a:spAutoFit/>
          </a:bodyPr>
          <a:lstStyle/>
          <a:p>
            <a:r>
              <a:rPr lang="en-US" altLang="zh-CN" sz="2400" b="1" dirty="0">
                <a:solidFill>
                  <a:schemeClr val="accent4">
                    <a:lumMod val="50000"/>
                  </a:schemeClr>
                </a:solidFill>
                <a:latin typeface="Times New Roman" panose="02020603050405020304" pitchFamily="18" charset="0"/>
                <a:cs typeface="Times New Roman" panose="02020603050405020304" pitchFamily="18" charset="0"/>
              </a:rPr>
              <a:t>camp</a:t>
            </a:r>
            <a:endParaRPr lang="zh-CN" altLang="en-US" b="1" dirty="0">
              <a:solidFill>
                <a:schemeClr val="accent4">
                  <a:lumMod val="50000"/>
                </a:schemeClr>
              </a:solidFill>
            </a:endParaRPr>
          </a:p>
        </p:txBody>
      </p:sp>
      <p:sp>
        <p:nvSpPr>
          <p:cNvPr id="4" name="矩形 3"/>
          <p:cNvSpPr/>
          <p:nvPr/>
        </p:nvSpPr>
        <p:spPr>
          <a:xfrm>
            <a:off x="6210487" y="5637134"/>
            <a:ext cx="1821332" cy="430887"/>
          </a:xfrm>
          <a:prstGeom prst="rect">
            <a:avLst/>
          </a:prstGeom>
        </p:spPr>
        <p:txBody>
          <a:bodyPr wrap="none">
            <a:spAutoFit/>
          </a:bodyPr>
          <a:lstStyle/>
          <a:p>
            <a:r>
              <a:rPr lang="en-US" altLang="zh-CN" sz="2200" b="1" dirty="0">
                <a:solidFill>
                  <a:schemeClr val="accent4">
                    <a:lumMod val="50000"/>
                  </a:schemeClr>
                </a:solidFill>
                <a:latin typeface="Times New Roman" panose="02020603050405020304" pitchFamily="18" charset="0"/>
                <a:cs typeface="Times New Roman" panose="02020603050405020304" pitchFamily="18" charset="0"/>
              </a:rPr>
              <a:t>gas chambers</a:t>
            </a:r>
            <a:endParaRPr lang="zh-CN" altLang="en-US" sz="2200" b="1" dirty="0">
              <a:solidFill>
                <a:schemeClr val="accent4">
                  <a:lumMod val="50000"/>
                </a:schemeClr>
              </a:solidFill>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1446" y="999658"/>
            <a:ext cx="3814062" cy="5141565"/>
          </a:xfrm>
          <a:prstGeom prst="rect">
            <a:avLst/>
          </a:prstGeom>
        </p:spPr>
      </p:pic>
      <p:sp>
        <p:nvSpPr>
          <p:cNvPr id="2" name="矩形 1"/>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6"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par>
                                <p:cTn id="8" presetID="53" presetClass="entr" presetSubtype="16" fill="hold" nodeType="withEffect">
                                  <p:stCondLst>
                                    <p:cond delay="900"/>
                                  </p:stCondLst>
                                  <p:childTnLst>
                                    <p:set>
                                      <p:cBhvr>
                                        <p:cTn id="9" dur="1" fill="hold">
                                          <p:stCondLst>
                                            <p:cond delay="0"/>
                                          </p:stCondLst>
                                        </p:cTn>
                                        <p:tgtEl>
                                          <p:spTgt spid="35"/>
                                        </p:tgtEl>
                                        <p:attrNameLst>
                                          <p:attrName>style.visibility</p:attrName>
                                        </p:attrNameLst>
                                      </p:cBhvr>
                                      <p:to>
                                        <p:strVal val="visible"/>
                                      </p:to>
                                    </p:set>
                                    <p:anim calcmode="lin" valueType="num">
                                      <p:cBhvr>
                                        <p:cTn id="10" dur="500" fill="hold"/>
                                        <p:tgtEl>
                                          <p:spTgt spid="35"/>
                                        </p:tgtEl>
                                        <p:attrNameLst>
                                          <p:attrName>ppt_w</p:attrName>
                                        </p:attrNameLst>
                                      </p:cBhvr>
                                      <p:tavLst>
                                        <p:tav tm="0">
                                          <p:val>
                                            <p:fltVal val="0"/>
                                          </p:val>
                                        </p:tav>
                                        <p:tav tm="100000">
                                          <p:val>
                                            <p:strVal val="#ppt_w"/>
                                          </p:val>
                                        </p:tav>
                                      </p:tavLst>
                                    </p:anim>
                                    <p:anim calcmode="lin" valueType="num">
                                      <p:cBhvr>
                                        <p:cTn id="11" dur="500" fill="hold"/>
                                        <p:tgtEl>
                                          <p:spTgt spid="35"/>
                                        </p:tgtEl>
                                        <p:attrNameLst>
                                          <p:attrName>ppt_h</p:attrName>
                                        </p:attrNameLst>
                                      </p:cBhvr>
                                      <p:tavLst>
                                        <p:tav tm="0">
                                          <p:val>
                                            <p:fltVal val="0"/>
                                          </p:val>
                                        </p:tav>
                                        <p:tav tm="100000">
                                          <p:val>
                                            <p:strVal val="#ppt_h"/>
                                          </p:val>
                                        </p:tav>
                                      </p:tavLst>
                                    </p:anim>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ppt_x"/>
                                          </p:val>
                                        </p:tav>
                                        <p:tav tm="100000">
                                          <p:val>
                                            <p:strVal val="#ppt_x"/>
                                          </p:val>
                                        </p:tav>
                                      </p:tavLst>
                                    </p:anim>
                                    <p:anim calcmode="lin" valueType="num">
                                      <p:cBhvr additive="base">
                                        <p:cTn id="6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ppt_x"/>
                                          </p:val>
                                        </p:tav>
                                        <p:tav tm="100000">
                                          <p:val>
                                            <p:strVal val="#ppt_x"/>
                                          </p:val>
                                        </p:tav>
                                      </p:tavLst>
                                    </p:anim>
                                    <p:anim calcmode="lin" valueType="num">
                                      <p:cBhvr additive="base">
                                        <p:cTn id="7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additive="base">
                                        <p:cTn id="77" dur="500" fill="hold"/>
                                        <p:tgtEl>
                                          <p:spTgt spid="4"/>
                                        </p:tgtEl>
                                        <p:attrNameLst>
                                          <p:attrName>ppt_x</p:attrName>
                                        </p:attrNameLst>
                                      </p:cBhvr>
                                      <p:tavLst>
                                        <p:tav tm="0">
                                          <p:val>
                                            <p:strVal val="#ppt_x"/>
                                          </p:val>
                                        </p:tav>
                                        <p:tav tm="100000">
                                          <p:val>
                                            <p:strVal val="#ppt_x"/>
                                          </p:val>
                                        </p:tav>
                                      </p:tavLst>
                                    </p:anim>
                                    <p:anim calcmode="lin" valueType="num">
                                      <p:cBhvr additive="base">
                                        <p:cTn id="7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11" grpId="0"/>
      <p:bldP spid="11" grpId="1"/>
      <p:bldP spid="12" grpId="0"/>
      <p:bldP spid="12"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4" grpId="0"/>
      <p:bldP spid="4"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sp>
        <p:nvSpPr>
          <p:cNvPr id="12" name="矩形 11"/>
          <p:cNvSpPr/>
          <p:nvPr/>
        </p:nvSpPr>
        <p:spPr>
          <a:xfrm>
            <a:off x="3924493" y="273079"/>
            <a:ext cx="2858770" cy="460375"/>
          </a:xfrm>
          <a:prstGeom prst="rect">
            <a:avLst/>
          </a:prstGeom>
        </p:spPr>
        <p:txBody>
          <a:bodyPr wrap="none">
            <a:spAutoFit/>
          </a:bodyPr>
          <a:lstStyle/>
          <a:p>
            <a:pPr lvl="0"/>
            <a:r>
              <a:rPr lang="en-US" altLang="zh-CN" sz="2400" b="1" dirty="0">
                <a:solidFill>
                  <a:srgbClr val="000000"/>
                </a:solidFill>
                <a:latin typeface="Times New Roman" panose="02020603050405020304" pitchFamily="18" charset="0"/>
                <a:cs typeface="Times New Roman" panose="02020603050405020304" pitchFamily="18" charset="0"/>
              </a:rPr>
              <a:t>Learning new words</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58342"/>
            <a:ext cx="10482469" cy="2996823"/>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055165"/>
            <a:ext cx="10482468" cy="2288650"/>
          </a:xfrm>
          <a:prstGeom prst="rect">
            <a:avLst/>
          </a:prstGeom>
        </p:spPr>
      </p:pic>
      <p:sp>
        <p:nvSpPr>
          <p:cNvPr id="2" name="矩形 1"/>
          <p:cNvSpPr/>
          <p:nvPr/>
        </p:nvSpPr>
        <p:spPr>
          <a:xfrm>
            <a:off x="4272493" y="1616149"/>
            <a:ext cx="1540806" cy="400110"/>
          </a:xfrm>
          <a:prstGeom prst="rect">
            <a:avLst/>
          </a:prstGeom>
        </p:spPr>
        <p:txBody>
          <a:bodyPr wrap="none">
            <a:spAutoFit/>
          </a:bodyPr>
          <a:lstStyle/>
          <a:p>
            <a:r>
              <a:rPr lang="en-US" altLang="zh-CN" sz="2000" b="1" dirty="0">
                <a:solidFill>
                  <a:srgbClr val="002060"/>
                </a:solidFill>
              </a:rPr>
              <a:t>threatening</a:t>
            </a:r>
            <a:endParaRPr lang="zh-CN" altLang="en-US" dirty="0"/>
          </a:p>
        </p:txBody>
      </p:sp>
      <p:cxnSp>
        <p:nvCxnSpPr>
          <p:cNvPr id="11" name="直接连接符 10"/>
          <p:cNvCxnSpPr/>
          <p:nvPr/>
        </p:nvCxnSpPr>
        <p:spPr>
          <a:xfrm>
            <a:off x="2054087" y="1325217"/>
            <a:ext cx="80838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4272493" y="2583877"/>
            <a:ext cx="2584362" cy="400110"/>
          </a:xfrm>
          <a:prstGeom prst="rect">
            <a:avLst/>
          </a:prstGeom>
        </p:spPr>
        <p:txBody>
          <a:bodyPr wrap="none">
            <a:spAutoFit/>
          </a:bodyPr>
          <a:lstStyle/>
          <a:p>
            <a:r>
              <a:rPr lang="en-US" altLang="zh-CN" sz="2000" b="1" dirty="0">
                <a:solidFill>
                  <a:srgbClr val="002060"/>
                </a:solidFill>
              </a:rPr>
              <a:t>searched thoroughly</a:t>
            </a:r>
            <a:endParaRPr lang="zh-CN" altLang="en-US" dirty="0"/>
          </a:p>
        </p:txBody>
      </p:sp>
      <p:cxnSp>
        <p:nvCxnSpPr>
          <p:cNvPr id="16" name="直接连接符 15"/>
          <p:cNvCxnSpPr/>
          <p:nvPr/>
        </p:nvCxnSpPr>
        <p:spPr>
          <a:xfrm>
            <a:off x="2054087" y="2356699"/>
            <a:ext cx="109563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4239083" y="3588397"/>
            <a:ext cx="2228495" cy="400110"/>
          </a:xfrm>
          <a:prstGeom prst="rect">
            <a:avLst/>
          </a:prstGeom>
        </p:spPr>
        <p:txBody>
          <a:bodyPr wrap="none">
            <a:spAutoFit/>
          </a:bodyPr>
          <a:lstStyle/>
          <a:p>
            <a:pPr lvl="0"/>
            <a:r>
              <a:rPr lang="en-US" altLang="zh-CN" sz="2000" b="1" dirty="0">
                <a:solidFill>
                  <a:srgbClr val="002060"/>
                </a:solidFill>
              </a:rPr>
              <a:t>proved to be true</a:t>
            </a:r>
          </a:p>
        </p:txBody>
      </p:sp>
      <p:sp>
        <p:nvSpPr>
          <p:cNvPr id="18" name="矩形 17"/>
          <p:cNvSpPr/>
          <p:nvPr/>
        </p:nvSpPr>
        <p:spPr>
          <a:xfrm>
            <a:off x="4272493" y="4670975"/>
            <a:ext cx="2980303" cy="400110"/>
          </a:xfrm>
          <a:prstGeom prst="rect">
            <a:avLst/>
          </a:prstGeom>
        </p:spPr>
        <p:txBody>
          <a:bodyPr wrap="none">
            <a:spAutoFit/>
          </a:bodyPr>
          <a:lstStyle/>
          <a:p>
            <a:r>
              <a:rPr lang="en-US" altLang="zh-CN" sz="2000" b="1" dirty="0">
                <a:solidFill>
                  <a:srgbClr val="002060"/>
                </a:solidFill>
              </a:rPr>
              <a:t>miserable and hopeless </a:t>
            </a:r>
            <a:endParaRPr lang="zh-CN" altLang="en-US" dirty="0"/>
          </a:p>
        </p:txBody>
      </p:sp>
      <p:cxnSp>
        <p:nvCxnSpPr>
          <p:cNvPr id="20" name="直接连接符 19"/>
          <p:cNvCxnSpPr/>
          <p:nvPr/>
        </p:nvCxnSpPr>
        <p:spPr>
          <a:xfrm>
            <a:off x="6467578" y="4404261"/>
            <a:ext cx="7946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272493" y="5724426"/>
            <a:ext cx="3094117" cy="400110"/>
          </a:xfrm>
          <a:prstGeom prst="rect">
            <a:avLst/>
          </a:prstGeom>
        </p:spPr>
        <p:txBody>
          <a:bodyPr wrap="none">
            <a:spAutoFit/>
          </a:bodyPr>
          <a:lstStyle/>
          <a:p>
            <a:r>
              <a:rPr lang="en-US" altLang="zh-CN" sz="2000" b="1" dirty="0">
                <a:solidFill>
                  <a:srgbClr val="002060"/>
                </a:solidFill>
              </a:rPr>
              <a:t>something decided upon</a:t>
            </a:r>
            <a:endParaRPr lang="zh-CN" altLang="en-US" dirty="0"/>
          </a:p>
        </p:txBody>
      </p:sp>
      <p:cxnSp>
        <p:nvCxnSpPr>
          <p:cNvPr id="23" name="直接连接符 22"/>
          <p:cNvCxnSpPr/>
          <p:nvPr/>
        </p:nvCxnSpPr>
        <p:spPr>
          <a:xfrm>
            <a:off x="7156174" y="5457713"/>
            <a:ext cx="117944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862470" y="3412435"/>
            <a:ext cx="1095636"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7" grpId="0"/>
      <p:bldP spid="18"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8-10</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283" y="3969023"/>
            <a:ext cx="4989308" cy="243692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t="64755"/>
          <a:stretch>
            <a:fillRect/>
          </a:stretch>
        </p:blipFill>
        <p:spPr>
          <a:xfrm>
            <a:off x="410210" y="968375"/>
            <a:ext cx="11318240" cy="1977390"/>
          </a:xfrm>
          <a:prstGeom prst="rect">
            <a:avLst/>
          </a:prstGeom>
        </p:spPr>
      </p:pic>
      <p:sp>
        <p:nvSpPr>
          <p:cNvPr id="13" name="矩形 12"/>
          <p:cNvSpPr/>
          <p:nvPr/>
        </p:nvSpPr>
        <p:spPr>
          <a:xfrm>
            <a:off x="442979" y="1169905"/>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055620" y="118173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2" name="矩形 11"/>
          <p:cNvSpPr/>
          <p:nvPr/>
        </p:nvSpPr>
        <p:spPr>
          <a:xfrm>
            <a:off x="3765318" y="75013"/>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40" y="1071485"/>
            <a:ext cx="10557835" cy="896629"/>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b="72895"/>
          <a:stretch>
            <a:fillRect/>
          </a:stretch>
        </p:blipFill>
        <p:spPr>
          <a:xfrm>
            <a:off x="638175" y="1968114"/>
            <a:ext cx="10455963" cy="104466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9365" y="568487"/>
            <a:ext cx="5355852" cy="521832"/>
          </a:xfrm>
          <a:prstGeom prst="rect">
            <a:avLst/>
          </a:prstGeom>
          <a:ln>
            <a:solidFill>
              <a:schemeClr val="accent1"/>
            </a:solidFill>
          </a:ln>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r="73658"/>
          <a:stretch>
            <a:fillRect/>
          </a:stretch>
        </p:blipFill>
        <p:spPr>
          <a:xfrm>
            <a:off x="409900" y="2993443"/>
            <a:ext cx="3028295" cy="3309672"/>
          </a:xfrm>
          <a:prstGeom prst="rect">
            <a:avLst/>
          </a:prstGeom>
        </p:spPr>
      </p:pic>
      <p:pic>
        <p:nvPicPr>
          <p:cNvPr id="15" name="图片 14"/>
          <p:cNvPicPr>
            <a:picLocks noChangeAspect="1"/>
          </p:cNvPicPr>
          <p:nvPr/>
        </p:nvPicPr>
        <p:blipFill rotWithShape="1">
          <a:blip r:embed="rId5">
            <a:extLst>
              <a:ext uri="{28A0092B-C50C-407E-A947-70E740481C1C}">
                <a14:useLocalDpi xmlns:a14="http://schemas.microsoft.com/office/drawing/2010/main" val="0"/>
              </a:ext>
            </a:extLst>
          </a:blip>
          <a:srcRect r="73658"/>
          <a:stretch>
            <a:fillRect/>
          </a:stretch>
        </p:blipFill>
        <p:spPr>
          <a:xfrm>
            <a:off x="3438195" y="2993443"/>
            <a:ext cx="3028295" cy="3309672"/>
          </a:xfrm>
          <a:prstGeom prst="rect">
            <a:avLst/>
          </a:prstGeom>
        </p:spPr>
      </p:pic>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r="73658"/>
          <a:stretch>
            <a:fillRect/>
          </a:stretch>
        </p:blipFill>
        <p:spPr>
          <a:xfrm>
            <a:off x="6466490" y="2993443"/>
            <a:ext cx="3028295" cy="3309672"/>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r="80104"/>
          <a:stretch>
            <a:fillRect/>
          </a:stretch>
        </p:blipFill>
        <p:spPr>
          <a:xfrm>
            <a:off x="9494785" y="2999474"/>
            <a:ext cx="2287315" cy="3309672"/>
          </a:xfrm>
          <a:prstGeom prst="rect">
            <a:avLst/>
          </a:prstGeom>
        </p:spPr>
      </p:pic>
      <p:sp>
        <p:nvSpPr>
          <p:cNvPr id="2" name="矩形 1"/>
          <p:cNvSpPr/>
          <p:nvPr/>
        </p:nvSpPr>
        <p:spPr>
          <a:xfrm>
            <a:off x="337471" y="2919008"/>
            <a:ext cx="11517057" cy="3477875"/>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1.  Bruno considered the Fury as being a rude guest after he expressed displeasure that Gretel was </a:t>
            </a:r>
          </a:p>
          <a:p>
            <a:r>
              <a:rPr lang="en-US" altLang="zh-CN" sz="2000" b="1" dirty="0">
                <a:latin typeface="Times New Roman" panose="02020603050405020304" pitchFamily="18" charset="0"/>
                <a:cs typeface="Times New Roman" panose="02020603050405020304" pitchFamily="18" charset="0"/>
              </a:rPr>
              <a:t>     learning French, and abruptly left a conversation with the children to sit down in Father's seat at the   </a:t>
            </a:r>
          </a:p>
          <a:p>
            <a:r>
              <a:rPr lang="en-US" altLang="zh-CN" sz="2000" b="1" dirty="0">
                <a:latin typeface="Times New Roman" panose="02020603050405020304" pitchFamily="18" charset="0"/>
                <a:cs typeface="Times New Roman" panose="02020603050405020304" pitchFamily="18" charset="0"/>
              </a:rPr>
              <a:t>     head of the table.</a:t>
            </a:r>
          </a:p>
          <a:p>
            <a:r>
              <a:rPr lang="en-US" altLang="zh-CN" sz="2000" b="1" dirty="0">
                <a:latin typeface="Times New Roman" panose="02020603050405020304" pitchFamily="18" charset="0"/>
                <a:cs typeface="Times New Roman" panose="02020603050405020304" pitchFamily="18" charset="0"/>
              </a:rPr>
              <a:t>2. The blonde woman continued to talk kindly to the children after the Fury walked out, praising Gretel </a:t>
            </a:r>
          </a:p>
          <a:p>
            <a:r>
              <a:rPr lang="en-US" altLang="zh-CN" sz="2000" b="1" dirty="0">
                <a:latin typeface="Times New Roman" panose="02020603050405020304" pitchFamily="18" charset="0"/>
                <a:cs typeface="Times New Roman" panose="02020603050405020304" pitchFamily="18" charset="0"/>
              </a:rPr>
              <a:t>    for learning French and showing concern for Bruno's tight shoes.</a:t>
            </a:r>
          </a:p>
          <a:p>
            <a:r>
              <a:rPr lang="en-US" altLang="zh-CN" sz="2000" b="1" dirty="0">
                <a:latin typeface="Times New Roman" panose="02020603050405020304" pitchFamily="18" charset="0"/>
                <a:cs typeface="Times New Roman" panose="02020603050405020304" pitchFamily="18" charset="0"/>
              </a:rPr>
              <a:t>3. It is clear that Bruno does not understand Shmuel's plight when he compares Shmuel's move to Out- </a:t>
            </a:r>
          </a:p>
          <a:p>
            <a:r>
              <a:rPr lang="en-US" altLang="zh-CN" sz="2000" b="1" dirty="0">
                <a:latin typeface="Times New Roman" panose="02020603050405020304" pitchFamily="18" charset="0"/>
                <a:cs typeface="Times New Roman" panose="02020603050405020304" pitchFamily="18" charset="0"/>
              </a:rPr>
              <a:t>    </a:t>
            </a:r>
            <a:r>
              <a:rPr lang="en-US" altLang="zh-CN" sz="2000" b="1" dirty="0" err="1">
                <a:latin typeface="Times New Roman" panose="02020603050405020304" pitchFamily="18" charset="0"/>
                <a:cs typeface="Times New Roman" panose="02020603050405020304" pitchFamily="18" charset="0"/>
              </a:rPr>
              <a:t>Wth</a:t>
            </a:r>
            <a:r>
              <a:rPr lang="en-US" altLang="zh-CN" sz="2000" b="1" dirty="0">
                <a:latin typeface="Times New Roman" panose="02020603050405020304" pitchFamily="18" charset="0"/>
                <a:cs typeface="Times New Roman" panose="02020603050405020304" pitchFamily="18" charset="0"/>
              </a:rPr>
              <a:t> with his; does not believe that so many people could live in one room in the ghetto; or that there   </a:t>
            </a:r>
          </a:p>
          <a:p>
            <a:r>
              <a:rPr lang="en-US" altLang="zh-CN" sz="2000" b="1" dirty="0">
                <a:latin typeface="Times New Roman" panose="02020603050405020304" pitchFamily="18" charset="0"/>
                <a:cs typeface="Times New Roman" panose="02020603050405020304" pitchFamily="18" charset="0"/>
              </a:rPr>
              <a:t>    were no doors on Shmuel's train. Furthermore, he can't understand why the hundreds of boys in the</a:t>
            </a:r>
          </a:p>
          <a:p>
            <a:r>
              <a:rPr lang="en-US" altLang="zh-CN" sz="2000" b="1" dirty="0">
                <a:latin typeface="Times New Roman" panose="02020603050405020304" pitchFamily="18" charset="0"/>
                <a:cs typeface="Times New Roman" panose="02020603050405020304" pitchFamily="18" charset="0"/>
              </a:rPr>
              <a:t>     camp don't play.</a:t>
            </a:r>
          </a:p>
          <a:p>
            <a:r>
              <a:rPr lang="en-US" altLang="zh-CN" sz="2000" b="1" dirty="0">
                <a:latin typeface="Times New Roman" panose="02020603050405020304" pitchFamily="18" charset="0"/>
                <a:cs typeface="Times New Roman" panose="02020603050405020304" pitchFamily="18" charset="0"/>
              </a:rPr>
              <a:t>4. Bruno does not tell his parents about Shmuel because he believes that they might not approve of him, </a:t>
            </a:r>
          </a:p>
          <a:p>
            <a:r>
              <a:rPr lang="en-US" altLang="zh-CN" sz="2000" b="1" dirty="0">
                <a:latin typeface="Times New Roman" panose="02020603050405020304" pitchFamily="18" charset="0"/>
                <a:cs typeface="Times New Roman" panose="02020603050405020304" pitchFamily="18" charset="0"/>
              </a:rPr>
              <a:t>    and he doesn't want to give up his friendship with the boy.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1000"/>
                                        <p:tgtEl>
                                          <p:spTgt spid="2">
                                            <p:txEl>
                                              <p:pRg st="3" end="3"/>
                                            </p:txEl>
                                          </p:spTgt>
                                        </p:tgtEl>
                                      </p:cBhvr>
                                    </p:animEffect>
                                    <p:anim calcmode="lin" valueType="num">
                                      <p:cBhvr>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anim calcmode="lin" valueType="num">
                                      <p:cBhvr>
                                        <p:cTn id="2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1000"/>
                                        <p:tgtEl>
                                          <p:spTgt spid="2">
                                            <p:txEl>
                                              <p:pRg st="5" end="5"/>
                                            </p:txEl>
                                          </p:spTgt>
                                        </p:tgtEl>
                                      </p:cBhvr>
                                    </p:animEffect>
                                    <p:anim calcmode="lin" valueType="num">
                                      <p:cBhvr>
                                        <p:cTn id="3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1000"/>
                                        <p:tgtEl>
                                          <p:spTgt spid="2">
                                            <p:txEl>
                                              <p:pRg st="8" end="8"/>
                                            </p:txEl>
                                          </p:spTgt>
                                        </p:tgtEl>
                                      </p:cBhvr>
                                    </p:animEffect>
                                    <p:anim calcmode="lin" valueType="num">
                                      <p:cBhvr>
                                        <p:cTn id="4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1000"/>
                                        <p:tgtEl>
                                          <p:spTgt spid="2">
                                            <p:txEl>
                                              <p:pRg st="9" end="9"/>
                                            </p:txEl>
                                          </p:spTgt>
                                        </p:tgtEl>
                                      </p:cBhvr>
                                    </p:animEffect>
                                    <p:anim calcmode="lin" valueType="num">
                                      <p:cBhvr>
                                        <p:cTn id="5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fade">
                                      <p:cBhvr>
                                        <p:cTn id="57" dur="1000"/>
                                        <p:tgtEl>
                                          <p:spTgt spid="2">
                                            <p:txEl>
                                              <p:pRg st="10" end="10"/>
                                            </p:txEl>
                                          </p:spTgt>
                                        </p:tgtEl>
                                      </p:cBhvr>
                                    </p:animEffect>
                                    <p:anim calcmode="lin" valueType="num">
                                      <p:cBhvr>
                                        <p:cTn id="5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2" name="矩形 11"/>
          <p:cNvSpPr/>
          <p:nvPr/>
        </p:nvSpPr>
        <p:spPr>
          <a:xfrm>
            <a:off x="3765318" y="120313"/>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t="26731" b="5078"/>
          <a:stretch>
            <a:fillRect/>
          </a:stretch>
        </p:blipFill>
        <p:spPr>
          <a:xfrm>
            <a:off x="622852" y="1086679"/>
            <a:ext cx="10455963" cy="2360814"/>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365" y="568487"/>
            <a:ext cx="5355852" cy="521832"/>
          </a:xfrm>
          <a:prstGeom prst="rect">
            <a:avLst/>
          </a:prstGeom>
          <a:ln>
            <a:solidFill>
              <a:schemeClr val="accent1"/>
            </a:solidFill>
          </a:ln>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409900" y="3505199"/>
            <a:ext cx="3028295" cy="2797915"/>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3438195" y="3493745"/>
            <a:ext cx="3028295" cy="2795768"/>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r="73658"/>
          <a:stretch>
            <a:fillRect/>
          </a:stretch>
        </p:blipFill>
        <p:spPr>
          <a:xfrm>
            <a:off x="6267291" y="3480144"/>
            <a:ext cx="3028295" cy="2822970"/>
          </a:xfrm>
          <a:prstGeom prst="rect">
            <a:avLst/>
          </a:prstGeom>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r="78370"/>
          <a:stretch>
            <a:fillRect/>
          </a:stretch>
        </p:blipFill>
        <p:spPr>
          <a:xfrm>
            <a:off x="9295587" y="3493745"/>
            <a:ext cx="2486514" cy="2859628"/>
          </a:xfrm>
          <a:prstGeom prst="rect">
            <a:avLst/>
          </a:prstGeom>
        </p:spPr>
      </p:pic>
      <p:sp>
        <p:nvSpPr>
          <p:cNvPr id="2" name="矩形 1"/>
          <p:cNvSpPr/>
          <p:nvPr/>
        </p:nvSpPr>
        <p:spPr>
          <a:xfrm>
            <a:off x="478524" y="3591230"/>
            <a:ext cx="11330080" cy="2554545"/>
          </a:xfrm>
          <a:prstGeom prst="rect">
            <a:avLst/>
          </a:prstGeom>
        </p:spPr>
        <p:txBody>
          <a:bodyPr wrap="square">
            <a:spAutoFit/>
          </a:bodyPr>
          <a:lstStyle/>
          <a:p>
            <a:r>
              <a:rPr lang="en-US" altLang="zh-CN" sz="2000" b="1" dirty="0">
                <a:latin typeface="Times New Roman" panose="02020603050405020304" pitchFamily="18" charset="0"/>
                <a:cs typeface="Times New Roman" panose="02020603050405020304" pitchFamily="18" charset="0"/>
              </a:rPr>
              <a:t>5. Bruno believes that there are good soldiers like his father, while Shmuel has only experienced the  </a:t>
            </a:r>
          </a:p>
          <a:p>
            <a:r>
              <a:rPr lang="en-US" altLang="zh-CN" sz="2000" b="1" dirty="0">
                <a:latin typeface="Times New Roman" panose="02020603050405020304" pitchFamily="18" charset="0"/>
                <a:cs typeface="Times New Roman" panose="02020603050405020304" pitchFamily="18" charset="0"/>
              </a:rPr>
              <a:t>    cruelty of soldiers. </a:t>
            </a:r>
          </a:p>
          <a:p>
            <a:r>
              <a:rPr lang="en-US" altLang="zh-CN" sz="2000" b="1" dirty="0">
                <a:latin typeface="Times New Roman" panose="02020603050405020304" pitchFamily="18" charset="0"/>
                <a:cs typeface="Times New Roman" panose="02020603050405020304" pitchFamily="18" charset="0"/>
              </a:rPr>
              <a:t>6. Bruno foresees that catastrophe is going to strike because Pavel looks smaller and paler than usual, </a:t>
            </a:r>
          </a:p>
          <a:p>
            <a:r>
              <a:rPr lang="en-US" altLang="zh-CN" sz="2000" b="1" dirty="0">
                <a:latin typeface="Times New Roman" panose="02020603050405020304" pitchFamily="18" charset="0"/>
                <a:cs typeface="Times New Roman" panose="02020603050405020304" pitchFamily="18" charset="0"/>
              </a:rPr>
              <a:t>    and his service is impeded because he is unsteady on his feet and slow to respond. </a:t>
            </a:r>
          </a:p>
          <a:p>
            <a:r>
              <a:rPr lang="en-US" altLang="zh-CN" sz="2000" b="1" dirty="0">
                <a:latin typeface="Times New Roman" panose="02020603050405020304" pitchFamily="18" charset="0"/>
                <a:cs typeface="Times New Roman" panose="02020603050405020304" pitchFamily="18" charset="0"/>
              </a:rPr>
              <a:t>7. Lieutenant Kotler is reluctant to talk about his father because the man left Germany for Switzerland. </a:t>
            </a:r>
          </a:p>
          <a:p>
            <a:r>
              <a:rPr lang="en-US" altLang="zh-CN" sz="2000" b="1" dirty="0">
                <a:latin typeface="Times New Roman" panose="02020603050405020304" pitchFamily="18" charset="0"/>
                <a:cs typeface="Times New Roman" panose="02020603050405020304" pitchFamily="18" charset="0"/>
              </a:rPr>
              <a:t>   The Commandant suspects that Kotler's father left because he disagreed with Hitler's policies. </a:t>
            </a:r>
          </a:p>
          <a:p>
            <a:r>
              <a:rPr lang="en-US" altLang="zh-CN" sz="2000" b="1" dirty="0">
                <a:latin typeface="Times New Roman" panose="02020603050405020304" pitchFamily="18" charset="0"/>
                <a:cs typeface="Times New Roman" panose="02020603050405020304" pitchFamily="18" charset="0"/>
              </a:rPr>
              <a:t>8. Bruno decides to be acquiescent at Out-With after he watches Lieutenant Kotler brutally punish </a:t>
            </a:r>
          </a:p>
          <a:p>
            <a:r>
              <a:rPr lang="en-US" altLang="zh-CN" sz="2000" b="1" dirty="0">
                <a:latin typeface="Times New Roman" panose="02020603050405020304" pitchFamily="18" charset="0"/>
                <a:cs typeface="Times New Roman" panose="02020603050405020304" pitchFamily="18" charset="0"/>
              </a:rPr>
              <a:t>   Pavel for spilling wine, and nobody, not even Bruno's father, stops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1" y="954157"/>
            <a:ext cx="11424290" cy="5389658"/>
          </a:xfrm>
          <a:prstGeom prst="rect">
            <a:avLst/>
          </a:prstGeom>
        </p:spPr>
      </p:pic>
      <p:sp>
        <p:nvSpPr>
          <p:cNvPr id="11" name="矩形 10"/>
          <p:cNvSpPr/>
          <p:nvPr/>
        </p:nvSpPr>
        <p:spPr>
          <a:xfrm>
            <a:off x="3055618" y="1038203"/>
            <a:ext cx="3877985"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 </a:t>
            </a:r>
            <a:r>
              <a:rPr lang="zh-CN" altLang="en-US" sz="2400" dirty="0">
                <a:latin typeface="楷体" panose="02010609060101010101" pitchFamily="49" charset="-122"/>
                <a:ea typeface="楷体" panose="02010609060101010101" pitchFamily="49" charset="-122"/>
              </a:rPr>
              <a:t>倒叙，象征意义</a:t>
            </a:r>
          </a:p>
        </p:txBody>
      </p:sp>
      <p:sp>
        <p:nvSpPr>
          <p:cNvPr id="13" name="矩形 12"/>
          <p:cNvSpPr/>
          <p:nvPr/>
        </p:nvSpPr>
        <p:spPr>
          <a:xfrm>
            <a:off x="409900" y="1064707"/>
            <a:ext cx="7143839"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2951" b="3614"/>
          <a:stretch>
            <a:fillRect/>
          </a:stretch>
        </p:blipFill>
        <p:spPr>
          <a:xfrm>
            <a:off x="409900" y="1079521"/>
            <a:ext cx="10204173" cy="5264294"/>
          </a:xfrm>
          <a:prstGeom prst="rect">
            <a:avLst/>
          </a:prstGeom>
        </p:spPr>
      </p:pic>
      <p:pic>
        <p:nvPicPr>
          <p:cNvPr id="13" name="图片 12"/>
          <p:cNvPicPr>
            <a:picLocks noChangeAspect="1"/>
          </p:cNvPicPr>
          <p:nvPr/>
        </p:nvPicPr>
        <p:blipFill rotWithShape="1">
          <a:blip r:embed="rId3"/>
          <a:srcRect l="23107" t="7251" r="18974" b="20194"/>
          <a:stretch>
            <a:fillRect/>
          </a:stretch>
        </p:blipFill>
        <p:spPr>
          <a:xfrm>
            <a:off x="10429875" y="4457700"/>
            <a:ext cx="1445583" cy="1886115"/>
          </a:xfrm>
          <a:prstGeom prst="rect">
            <a:avLst/>
          </a:prstGeom>
        </p:spPr>
      </p:pic>
      <p:sp>
        <p:nvSpPr>
          <p:cNvPr id="11" name="文本框 10"/>
          <p:cNvSpPr txBox="1"/>
          <p:nvPr/>
        </p:nvSpPr>
        <p:spPr>
          <a:xfrm>
            <a:off x="5168347" y="917080"/>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文学作品的要素：人物塑造</a:t>
            </a:r>
          </a:p>
        </p:txBody>
      </p:sp>
      <p:sp>
        <p:nvSpPr>
          <p:cNvPr id="14" name="矩形 13"/>
          <p:cNvSpPr/>
          <p:nvPr/>
        </p:nvSpPr>
        <p:spPr>
          <a:xfrm>
            <a:off x="565312" y="997278"/>
            <a:ext cx="8777470"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68630" y="929640"/>
            <a:ext cx="11255375" cy="347662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You can change your plans if you want to,' said Mother, 'but I've made arrangements to go to the theatre with—</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The Fury has something he wants to discuss with me,</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said Father,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who was allowed to interrupt Mother even if no one else was.</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I just got a phone call this afternoon. The only time he can make it is Thursday evening and he's invited himself to dinner.</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Mother's eyes opened wide and her mouth made the shape of an O.</a:t>
            </a:r>
            <a:r>
              <a:rPr sz="2000" b="1">
                <a:latin typeface="Times New Roman" panose="02020603050405020304" pitchFamily="18" charset="0"/>
                <a:ea typeface="宋体" panose="02010600030101010101" pitchFamily="2" charset="-122"/>
                <a:cs typeface="Times New Roman" panose="02020603050405020304" pitchFamily="18" charset="0"/>
              </a:rPr>
              <a:t> Bruno stared at her and wondered whether this was what he looked like when he was surprised about something.   </a:t>
            </a:r>
          </a:p>
          <a:p>
            <a:r>
              <a:rPr sz="2000" b="1">
                <a:latin typeface="Times New Roman" panose="02020603050405020304" pitchFamily="18" charset="0"/>
                <a:ea typeface="宋体" panose="02010600030101010101" pitchFamily="2" charset="-122"/>
                <a:cs typeface="Times New Roman" panose="02020603050405020304" pitchFamily="18" charset="0"/>
              </a:rPr>
              <a:t>        “你可以取消你的，”母亲说，“不过那天晚上我打算去剧院，已经答应了——”</a:t>
            </a:r>
          </a:p>
          <a:p>
            <a:r>
              <a:rPr sz="2000" b="1">
                <a:latin typeface="Times New Roman" panose="02020603050405020304" pitchFamily="18" charset="0"/>
                <a:ea typeface="宋体" panose="02010600030101010101" pitchFamily="2" charset="-122"/>
                <a:cs typeface="Times New Roman" panose="02020603050405020304" pitchFamily="18" charset="0"/>
              </a:rPr>
              <a:t>　　“元首说有事情和我商量，”父亲说，别人都不可以打断母亲说话，除了他。“我今天下午接到了一个电话。他只有星期四晚上有时间，他说那天晚上要来我们家共进晚餐。”</a:t>
            </a:r>
          </a:p>
          <a:p>
            <a:r>
              <a:rPr sz="2000" b="1">
                <a:latin typeface="Times New Roman" panose="02020603050405020304" pitchFamily="18" charset="0"/>
                <a:ea typeface="宋体" panose="02010600030101010101" pitchFamily="2" charset="-122"/>
                <a:cs typeface="Times New Roman" panose="02020603050405020304" pitchFamily="18" charset="0"/>
              </a:rPr>
              <a:t>　　母亲睁大双眼，嘴张成了“O”形。布鲁诺盯着她，想自己吃惊的时候是不是就是这副模样。</a:t>
            </a:r>
          </a:p>
        </p:txBody>
      </p:sp>
      <p:sp>
        <p:nvSpPr>
          <p:cNvPr id="3" name="文本框 2"/>
          <p:cNvSpPr txBox="1"/>
          <p:nvPr/>
        </p:nvSpPr>
        <p:spPr>
          <a:xfrm>
            <a:off x="410210" y="4652645"/>
            <a:ext cx="11255375" cy="1938020"/>
          </a:xfrm>
          <a:prstGeom prst="rect">
            <a:avLst/>
          </a:prstGeom>
          <a:solidFill>
            <a:schemeClr val="bg1">
              <a:lumMod val="85000"/>
            </a:schemeClr>
          </a:solidFill>
          <a:effectLst>
            <a:outerShdw blurRad="50800" dist="38100" dir="16200000" rotWithShape="0">
              <a:prstClr val="black">
                <a:alpha val="40000"/>
              </a:prstClr>
            </a:outerShdw>
          </a:effectLst>
        </p:spPr>
        <p:txBody>
          <a:bodyPr wrap="square" rtlCol="0">
            <a:spAutoFit/>
          </a:bodyPr>
          <a:lstStyle/>
          <a:p>
            <a:r>
              <a:rPr lang="en-US"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重复叙事的写作手法:</a:t>
            </a:r>
            <a:endParaRPr lang="en-US" sz="2000" b="1">
              <a:latin typeface="Times New Roman" panose="02020603050405020304" pitchFamily="18" charset="0"/>
              <a:ea typeface="宋体" panose="02010600030101010101" pitchFamily="2" charset="-122"/>
              <a:cs typeface="Times New Roman" panose="02020603050405020304" pitchFamily="18" charset="0"/>
            </a:endParaRPr>
          </a:p>
          <a:p>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本段中的两个划线句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allowed to interrupt Mother</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 eyes opened wide and her mouth made the shape of an O</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以及“</a:t>
            </a:r>
            <a:r>
              <a:rPr lang="en-US" sz="2000" b="1">
                <a:latin typeface="Times New Roman" panose="02020603050405020304" pitchFamily="18" charset="0"/>
                <a:ea typeface="宋体" panose="02010600030101010101" pitchFamily="2" charset="-122"/>
                <a:cs typeface="Times New Roman" panose="02020603050405020304" pitchFamily="18" charset="0"/>
              </a:rPr>
              <a:t>out-with</a:t>
            </a:r>
            <a:r>
              <a:rPr sz="2000" b="1">
                <a:latin typeface="Times New Roman" panose="02020603050405020304" pitchFamily="18" charset="0"/>
                <a:ea typeface="宋体" panose="02010600030101010101" pitchFamily="2" charset="-122"/>
                <a:cs typeface="Times New Roman" panose="02020603050405020304" pitchFamily="18" charset="0"/>
              </a:rPr>
              <a:t>”在整本书中重复或反复出现</a:t>
            </a:r>
            <a:r>
              <a:rPr lang="zh-CN" sz="2000" b="1">
                <a:latin typeface="Times New Roman" panose="02020603050405020304" pitchFamily="18" charset="0"/>
                <a:ea typeface="宋体" panose="02010600030101010101" pitchFamily="2" charset="-122"/>
                <a:cs typeface="Times New Roman" panose="02020603050405020304" pitchFamily="18" charset="0"/>
              </a:rPr>
              <a:t>。重复有主题的重复、叙事的重复以及话语的重复。选择一些个性化的语言细节来展现人物的性格特征；采用重复式的细节单元把人物性格特征作一种变形的夸张，形成“重复式斜升”描述，每一次都在不同的层次、角度重复使用，把事件的意义进行多方面、多层次的展现。</a:t>
            </a:r>
            <a:endParaRPr lang="en-US" altLang="zh-CN" sz="20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Freeform 25"/>
          <p:cNvSpPr>
            <a:spLocks noEditPoints="1"/>
          </p:cNvSpPr>
          <p:nvPr/>
        </p:nvSpPr>
        <p:spPr bwMode="auto">
          <a:xfrm rot="6695397">
            <a:off x="284480" y="32397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blinds(horizontal)">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linds(horizontal)">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376555" y="858520"/>
            <a:ext cx="11438890" cy="4323080"/>
          </a:xfrm>
          <a:prstGeom prst="rect">
            <a:avLst/>
          </a:prstGeom>
          <a:noFill/>
          <a:ln>
            <a:solidFill>
              <a:schemeClr val="accent1"/>
            </a:solidFill>
          </a:ln>
        </p:spPr>
        <p:txBody>
          <a:bodyPr wrap="square" rtlCol="0" anchor="t">
            <a:spAutoFit/>
          </a:bodyPr>
          <a:lstStyle/>
          <a:p>
            <a:pPr indent="0" fontAlgn="auto">
              <a:lnSpc>
                <a:spcPts val="2200"/>
              </a:lnSpc>
              <a:buFont typeface="Wingdings" panose="05000000000000000000" charset="0"/>
              <a:buNone/>
            </a:pP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对Shmuel希姆尔的人物刻画（一个被关押的犹太小孩</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瘦骨嶙峋，经常受到毒打</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对未来充满着忧郁与不安。可即便这样他也依然保留了善良的天性。）</a:t>
            </a:r>
            <a:endParaRPr lang="en-US" sz="2000" b="1">
              <a:latin typeface="Times New Roman" panose="02020603050405020304" pitchFamily="18" charset="0"/>
              <a:ea typeface="宋体" panose="02010600030101010101" pitchFamily="2" charset="-122"/>
              <a:cs typeface="Times New Roman" panose="02020603050405020304" pitchFamily="18" charset="0"/>
            </a:endParaRPr>
          </a:p>
          <a:p>
            <a:pPr marL="28575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Shmuel shook his head and continued with his story.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didn't often think about these things any more </a:t>
            </a:r>
            <a:r>
              <a:rPr sz="2000" b="1">
                <a:latin typeface="Times New Roman" panose="02020603050405020304" pitchFamily="18" charset="0"/>
                <a:ea typeface="宋体" panose="02010600030101010101" pitchFamily="2" charset="-122"/>
                <a:cs typeface="Times New Roman" panose="02020603050405020304" pitchFamily="18" charset="0"/>
              </a:rPr>
              <a:t>because remembering his old life above the watch shop made him very sad.      </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希姆尔摇摇头，继续说他的故事。他已经很少再想这些事情了，因为每当回忆起那些在钟表店的日子，他就会很悲伤。</a:t>
            </a:r>
          </a:p>
          <a:p>
            <a:pPr marL="34290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Chocolate,</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said Shmuel very slowly,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his tongue moving out from behind his teeth</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I've only ever had chocolate once.</a:t>
            </a:r>
            <a:r>
              <a:rPr lang="en-US" sz="2000" b="1">
                <a:latin typeface="Times New Roman" panose="02020603050405020304" pitchFamily="18" charset="0"/>
                <a:ea typeface="宋体" panose="02010600030101010101" pitchFamily="2" charset="-122"/>
                <a:cs typeface="Times New Roman" panose="02020603050405020304" pitchFamily="18" charset="0"/>
              </a:rPr>
              <a: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“巧克力，”希姆尔慢慢地说，他的舌头都从牙齿后面舔了出来。“我只吃过一次巧克力。”</a:t>
            </a:r>
          </a:p>
          <a:p>
            <a:pPr marL="342900" indent="0" fontAlgn="auto">
              <a:lnSpc>
                <a:spcPts val="2200"/>
              </a:lnSpc>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Shmuel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shrugged his shoulders</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pulled himself to his feet</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I think I'd better get back,</a:t>
            </a: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he said.</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希姆尔耸耸肩膀，把头埋在腿里。“我想我得回去了。”他说。</a:t>
            </a:r>
          </a:p>
          <a:p>
            <a:pPr marL="34290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Who's Maria?</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asked Shmuel, not looking up as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gobbled down the food hungrily</a:t>
            </a:r>
            <a:r>
              <a:rPr sz="2000" b="1">
                <a:latin typeface="Times New Roman" panose="02020603050405020304" pitchFamily="18" charset="0"/>
                <a:ea typeface="宋体" panose="02010600030101010101" pitchFamily="2" charset="-122"/>
                <a:cs typeface="Times New Roman" panose="02020603050405020304" pitchFamily="18" charset="0"/>
              </a:rPr>
              <a:t>.</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“谁是玛丽娅？”希姆尔问，他狼吞虎咽地，顾不得抬头。</a:t>
            </a:r>
          </a:p>
          <a:p>
            <a:pPr marL="342900" indent="0" fontAlgn="auto">
              <a:lnSpc>
                <a:spcPts val="2200"/>
              </a:lnSpc>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There aren't any good soldiers</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repeated</a:t>
            </a:r>
            <a:r>
              <a:rPr sz="2000" b="1">
                <a:latin typeface="Times New Roman" panose="02020603050405020304" pitchFamily="18" charset="0"/>
                <a:ea typeface="宋体" panose="02010600030101010101" pitchFamily="2" charset="-122"/>
                <a:cs typeface="Times New Roman" panose="02020603050405020304" pitchFamily="18" charset="0"/>
              </a:rPr>
              <a:t> Shmuel.</a:t>
            </a:r>
          </a:p>
          <a:p>
            <a:pPr indent="0" fontAlgn="auto">
              <a:lnSpc>
                <a:spcPts val="2200"/>
              </a:lnSpc>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“没有好士兵。”希姆尔重复说。</a:t>
            </a:r>
          </a:p>
        </p:txBody>
      </p:sp>
      <p:sp>
        <p:nvSpPr>
          <p:cNvPr id="6" name="Freeform 25"/>
          <p:cNvSpPr>
            <a:spLocks noEditPoints="1"/>
          </p:cNvSpPr>
          <p:nvPr/>
        </p:nvSpPr>
        <p:spPr bwMode="auto">
          <a:xfrm rot="6695397">
            <a:off x="284480" y="195516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25"/>
          <p:cNvSpPr>
            <a:spLocks noEditPoints="1"/>
          </p:cNvSpPr>
          <p:nvPr/>
        </p:nvSpPr>
        <p:spPr bwMode="auto">
          <a:xfrm rot="6695397">
            <a:off x="284480" y="314896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25"/>
          <p:cNvSpPr>
            <a:spLocks noEditPoints="1"/>
          </p:cNvSpPr>
          <p:nvPr/>
        </p:nvSpPr>
        <p:spPr bwMode="auto">
          <a:xfrm rot="6695397">
            <a:off x="284480" y="372491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25"/>
          <p:cNvSpPr>
            <a:spLocks noEditPoints="1"/>
          </p:cNvSpPr>
          <p:nvPr/>
        </p:nvSpPr>
        <p:spPr bwMode="auto">
          <a:xfrm rot="6695397">
            <a:off x="284480" y="430085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25"/>
          <p:cNvSpPr>
            <a:spLocks noEditPoints="1"/>
          </p:cNvSpPr>
          <p:nvPr/>
        </p:nvSpPr>
        <p:spPr bwMode="auto">
          <a:xfrm rot="6695397">
            <a:off x="284480" y="485648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8" name="图片 17" descr="2345截图20190807112700">
            <a:hlinkClick r:id="rId2" action="ppaction://hlinkfile"/>
          </p:cNvPr>
          <p:cNvPicPr>
            <a:picLocks noChangeAspect="1"/>
          </p:cNvPicPr>
          <p:nvPr/>
        </p:nvPicPr>
        <p:blipFill>
          <a:blip r:embed="rId3"/>
          <a:srcRect t="33957" b="34373"/>
          <a:stretch>
            <a:fillRect/>
          </a:stretch>
        </p:blipFill>
        <p:spPr>
          <a:xfrm>
            <a:off x="4071620" y="5382260"/>
            <a:ext cx="2114550" cy="1062355"/>
          </a:xfrm>
          <a:prstGeom prst="rect">
            <a:avLst/>
          </a:prstGeom>
        </p:spPr>
      </p:pic>
      <p:pic>
        <p:nvPicPr>
          <p:cNvPr id="19" name="图片 18" descr="2345截图20190807112700">
            <a:hlinkClick r:id="rId4" action="ppaction://hlinkfile"/>
          </p:cNvPr>
          <p:cNvPicPr>
            <a:picLocks noChangeAspect="1"/>
          </p:cNvPicPr>
          <p:nvPr/>
        </p:nvPicPr>
        <p:blipFill>
          <a:blip r:embed="rId3"/>
          <a:srcRect t="69085"/>
          <a:stretch>
            <a:fillRect/>
          </a:stretch>
        </p:blipFill>
        <p:spPr>
          <a:xfrm>
            <a:off x="7421245" y="5382260"/>
            <a:ext cx="2114550" cy="1123950"/>
          </a:xfrm>
          <a:prstGeom prst="rect">
            <a:avLst/>
          </a:prstGeom>
        </p:spPr>
      </p:pic>
      <p:pic>
        <p:nvPicPr>
          <p:cNvPr id="20" name="图片 19" descr="2345截图20190807112700">
            <a:hlinkClick r:id="rId5" action="ppaction://hlinkfile"/>
          </p:cNvPr>
          <p:cNvPicPr>
            <a:picLocks noChangeAspect="1"/>
          </p:cNvPicPr>
          <p:nvPr/>
        </p:nvPicPr>
        <p:blipFill>
          <a:blip r:embed="rId3"/>
          <a:srcRect b="70567"/>
          <a:stretch>
            <a:fillRect/>
          </a:stretch>
        </p:blipFill>
        <p:spPr>
          <a:xfrm>
            <a:off x="781685" y="5381625"/>
            <a:ext cx="2114550" cy="1062355"/>
          </a:xfrm>
          <a:prstGeom prst="rect">
            <a:avLst/>
          </a:prstGeom>
        </p:spPr>
      </p:pic>
      <p:sp>
        <p:nvSpPr>
          <p:cNvPr id="21" name="文本框 20"/>
          <p:cNvSpPr txBox="1"/>
          <p:nvPr/>
        </p:nvSpPr>
        <p:spPr>
          <a:xfrm>
            <a:off x="986155" y="5088255"/>
            <a:ext cx="1705610" cy="368300"/>
          </a:xfrm>
          <a:prstGeom prst="rect">
            <a:avLst/>
          </a:prstGeom>
          <a:noFill/>
        </p:spPr>
        <p:txBody>
          <a:bodyPr wrap="square" rtlCol="0">
            <a:spAutoFit/>
          </a:bodyPr>
          <a:lstStyle/>
          <a:p>
            <a:r>
              <a:rPr lang="en-US" altLang="zh-CN" b="1"/>
              <a:t>Play mp4-11</a:t>
            </a:r>
          </a:p>
        </p:txBody>
      </p:sp>
      <p:sp>
        <p:nvSpPr>
          <p:cNvPr id="22" name="文本框 21"/>
          <p:cNvSpPr txBox="1"/>
          <p:nvPr/>
        </p:nvSpPr>
        <p:spPr>
          <a:xfrm>
            <a:off x="4258310" y="5088255"/>
            <a:ext cx="1741170" cy="368300"/>
          </a:xfrm>
          <a:prstGeom prst="rect">
            <a:avLst/>
          </a:prstGeom>
          <a:noFill/>
        </p:spPr>
        <p:txBody>
          <a:bodyPr wrap="square" rtlCol="0">
            <a:spAutoFit/>
          </a:bodyPr>
          <a:lstStyle/>
          <a:p>
            <a:r>
              <a:rPr lang="en-US" altLang="zh-CN" b="1"/>
              <a:t>Play mp4-12</a:t>
            </a:r>
          </a:p>
        </p:txBody>
      </p:sp>
      <p:sp>
        <p:nvSpPr>
          <p:cNvPr id="23" name="文本框 22"/>
          <p:cNvSpPr txBox="1"/>
          <p:nvPr/>
        </p:nvSpPr>
        <p:spPr>
          <a:xfrm>
            <a:off x="7574280" y="5088255"/>
            <a:ext cx="1961515" cy="368300"/>
          </a:xfrm>
          <a:prstGeom prst="rect">
            <a:avLst/>
          </a:prstGeom>
          <a:noFill/>
        </p:spPr>
        <p:txBody>
          <a:bodyPr wrap="square" rtlCol="0">
            <a:spAutoFit/>
          </a:bodyPr>
          <a:lstStyle/>
          <a:p>
            <a:r>
              <a:rPr lang="en-US" altLang="zh-CN" b="1"/>
              <a:t>Play mp4-13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blinds(horizontal)">
                                      <p:cBhvr>
                                        <p:cTn id="43" dur="500"/>
                                        <p:tgtEl>
                                          <p:spTgt spid="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blinds(horizontal)">
                                      <p:cBhvr>
                                        <p:cTn id="48" dur="500"/>
                                        <p:tgtEl>
                                          <p:spTgt spid="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linds(horizont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Effect transition="in" filter="blinds(horizontal)">
                                      <p:cBhvr>
                                        <p:cTn id="58" dur="500"/>
                                        <p:tgtEl>
                                          <p:spTgt spid="2">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blinds(horizontal)">
                                      <p:cBhvr>
                                        <p:cTn id="6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68630" y="929640"/>
            <a:ext cx="11255375" cy="409257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Later that night, when Bruno went to bed, he thought about all that had happened over dinner. He remembered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how kind Pavel had been to him </a:t>
            </a:r>
            <a:r>
              <a:rPr sz="2000" b="1">
                <a:latin typeface="Times New Roman" panose="02020603050405020304" pitchFamily="18" charset="0"/>
                <a:ea typeface="宋体" panose="02010600030101010101" pitchFamily="2" charset="-122"/>
                <a:cs typeface="Times New Roman" panose="02020603050405020304" pitchFamily="18" charset="0"/>
              </a:rPr>
              <a:t>on the afternoon he had made the swing, and how he had stopped his knee from bleeding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been very gentle</a:t>
            </a:r>
            <a:r>
              <a:rPr sz="2000" b="1">
                <a:latin typeface="Times New Roman" panose="02020603050405020304" pitchFamily="18" charset="0"/>
                <a:ea typeface="宋体" panose="02010600030101010101" pitchFamily="2" charset="-122"/>
                <a:cs typeface="Times New Roman" panose="02020603050405020304" pitchFamily="18" charset="0"/>
              </a:rPr>
              <a:t> in the way he administered the green ointment. And while Bruno realized that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Father was generally a very kind and thoughtful man</a:t>
            </a:r>
            <a:r>
              <a:rPr sz="2000" b="1">
                <a:latin typeface="Times New Roman" panose="02020603050405020304" pitchFamily="18" charset="0"/>
                <a:ea typeface="宋体" panose="02010600030101010101" pitchFamily="2" charset="-122"/>
                <a:cs typeface="Times New Roman" panose="02020603050405020304" pitchFamily="18" charset="0"/>
              </a:rPr>
              <a:t>,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hardly seemed fair or right </a:t>
            </a:r>
            <a:r>
              <a:rPr sz="2000" b="1">
                <a:latin typeface="Times New Roman" panose="02020603050405020304" pitchFamily="18" charset="0"/>
                <a:ea typeface="宋体" panose="02010600030101010101" pitchFamily="2" charset="-122"/>
                <a:cs typeface="Times New Roman" panose="02020603050405020304" pitchFamily="18" charset="0"/>
              </a:rPr>
              <a:t>that no one had stopped Lieutenant Kotler getting so angry at Pavel, and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if that was the kind of thing that went on at Out-With then he'd better not disagree with anyone any more about anything</a:t>
            </a:r>
            <a:r>
              <a:rPr sz="2000" b="1">
                <a:latin typeface="Times New Roman" panose="02020603050405020304" pitchFamily="18" charset="0"/>
                <a:ea typeface="宋体" panose="02010600030101010101" pitchFamily="2" charset="-122"/>
                <a:cs typeface="Times New Roman" panose="02020603050405020304" pitchFamily="18" charset="0"/>
              </a:rPr>
              <a:t>; in fact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would do well to keep his mouth shut and cause no chaos at all. Some people might not like it.</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rPr>
              <a:t>      那天晚上，布鲁诺上床睡觉的时候，想了想刚才餐桌上发生的一切。他还记得他做秋千的那个下午，帕维尔是多么慈祥，他是怎样帮他的膝盖止血，那么温柔地帮他涂绿色的药水。他意识到，父亲虽然总是那样一个和蔼周到的人，但还是没有阻止柳特伦特·科特勒那样对帕维尔发脾气，</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如果这就是在“一起出去”理所应当发生的事情，那么他就不能再认同任何人或任何事</a:t>
            </a:r>
            <a:r>
              <a:rPr sz="2000" b="1">
                <a:latin typeface="Times New Roman" panose="02020603050405020304" pitchFamily="18" charset="0"/>
                <a:ea typeface="宋体" panose="02010600030101010101" pitchFamily="2" charset="-122"/>
                <a:cs typeface="Times New Roman" panose="02020603050405020304" pitchFamily="18" charset="0"/>
              </a:rPr>
              <a:t>；事实上，他</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只能安静地闭上嘴巴，不添麻烦就行</a:t>
            </a:r>
            <a:r>
              <a:rPr sz="2000" b="1">
                <a:latin typeface="Times New Roman" panose="02020603050405020304" pitchFamily="18" charset="0"/>
                <a:ea typeface="宋体" panose="02010600030101010101" pitchFamily="2" charset="-122"/>
                <a:cs typeface="Times New Roman" panose="02020603050405020304" pitchFamily="18" charset="0"/>
              </a:rPr>
              <a:t>。某人可能不喜欢这样。</a:t>
            </a:r>
          </a:p>
        </p:txBody>
      </p:sp>
      <p:sp>
        <p:nvSpPr>
          <p:cNvPr id="6" name="Freeform 25"/>
          <p:cNvSpPr>
            <a:spLocks noEditPoints="1"/>
          </p:cNvSpPr>
          <p:nvPr/>
        </p:nvSpPr>
        <p:spPr bwMode="auto">
          <a:xfrm rot="6695397">
            <a:off x="284480" y="3239770"/>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文本框 11"/>
          <p:cNvSpPr txBox="1"/>
          <p:nvPr/>
        </p:nvSpPr>
        <p:spPr>
          <a:xfrm>
            <a:off x="347345" y="5181600"/>
            <a:ext cx="11255375" cy="1322070"/>
          </a:xfrm>
          <a:prstGeom prst="rect">
            <a:avLst/>
          </a:prstGeom>
          <a:solidFill>
            <a:schemeClr val="bg1">
              <a:lumMod val="85000"/>
            </a:schemeClr>
          </a:solidFill>
          <a:effectLst>
            <a:outerShdw blurRad="50800" dist="38100" dir="16200000" rotWithShape="0">
              <a:prstClr val="black">
                <a:alpha val="40000"/>
              </a:prstClr>
            </a:outerShdw>
          </a:effectLst>
        </p:spPr>
        <p:txBody>
          <a:bodyPr wrap="square" rtlCol="0">
            <a:spAutoFit/>
          </a:bodyPr>
          <a:lstStyle/>
          <a:p>
            <a:r>
              <a:rPr lang="en-US"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 叙述视角对小说文本构建和主体思想</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起</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关键作用, </a:t>
            </a:r>
            <a:r>
              <a:rPr 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叙事视角创造了兴趣、冲突、悬念、乃至情节本身</a:t>
            </a:r>
            <a:r>
              <a:rPr lang="zh-CN" altLang="en-US"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本段</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通过</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布鲁诺心理活动的描写，以儿童视角看成人世界“</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Pavel” 和“Father</a:t>
            </a:r>
            <a:r>
              <a:rPr lang="zh-CN" altLang="en-US" sz="2000" b="1">
                <a:latin typeface="Times New Roman" panose="02020603050405020304" pitchFamily="18" charset="0"/>
                <a:ea typeface="宋体" panose="02010600030101010101" pitchFamily="2" charset="-122"/>
                <a:cs typeface="Times New Roman" panose="02020603050405020304" pitchFamily="18" charset="0"/>
              </a:rPr>
              <a:t> ”到底谁好谁坏，他十分困惑，最后只能 “</a:t>
            </a:r>
            <a:r>
              <a:rPr lang="zh-CN" altLang="en-US" sz="2000" b="1">
                <a:latin typeface="Times New Roman" panose="02020603050405020304" pitchFamily="18" charset="0"/>
                <a:ea typeface="宋体" panose="02010600030101010101" pitchFamily="2" charset="-122"/>
                <a:cs typeface="Times New Roman" panose="02020603050405020304" pitchFamily="18" charset="0"/>
                <a:sym typeface="+mn-ea"/>
              </a:rPr>
              <a:t> he'd better not disagree with anyone any more about anything”和 “keep his mouth shut and cause no chaos” ，让读者透过纸背，直达灵魂深处，形成强烈冲击。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2" name="矩形 11"/>
          <p:cNvSpPr/>
          <p:nvPr/>
        </p:nvSpPr>
        <p:spPr>
          <a:xfrm>
            <a:off x="3671213" y="210214"/>
            <a:ext cx="732028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Read for learning new words（单词释义及语境应用）</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93" y="948376"/>
            <a:ext cx="11291770" cy="5416163"/>
          </a:xfrm>
          <a:prstGeom prst="rect">
            <a:avLst/>
          </a:prstGeom>
        </p:spPr>
      </p:pic>
      <p:sp>
        <p:nvSpPr>
          <p:cNvPr id="2" name="矩形 1"/>
          <p:cNvSpPr/>
          <p:nvPr/>
        </p:nvSpPr>
        <p:spPr>
          <a:xfrm>
            <a:off x="1225798" y="3153318"/>
            <a:ext cx="7659469" cy="461665"/>
          </a:xfrm>
          <a:prstGeom prst="rect">
            <a:avLst/>
          </a:prstGeom>
        </p:spPr>
        <p:txBody>
          <a:bodyPr wrap="none">
            <a:spAutoFit/>
          </a:bodyPr>
          <a:lstStyle/>
          <a:p>
            <a:r>
              <a:rPr lang="en-US" altLang="zh-CN" sz="2400" b="1" dirty="0">
                <a:solidFill>
                  <a:srgbClr val="002060"/>
                </a:solidFill>
              </a:rPr>
              <a:t>extravagant  </a:t>
            </a:r>
            <a:r>
              <a:rPr lang="en-US" altLang="zh-CN" b="1" i="1" dirty="0">
                <a:solidFill>
                  <a:srgbClr val="002060"/>
                </a:solidFill>
              </a:rPr>
              <a:t>/</a:t>
            </a:r>
            <a:r>
              <a:rPr lang="en-US" altLang="zh-CN" b="1" i="1" dirty="0" err="1">
                <a:solidFill>
                  <a:srgbClr val="002060"/>
                </a:solidFill>
              </a:rPr>
              <a:t>ɪk'strævəgənt</a:t>
            </a:r>
            <a:r>
              <a:rPr lang="en-US" altLang="zh-CN" b="1" i="1" dirty="0">
                <a:solidFill>
                  <a:srgbClr val="002060"/>
                </a:solidFill>
              </a:rPr>
              <a:t>/ adj. </a:t>
            </a:r>
            <a:r>
              <a:rPr lang="zh-CN" altLang="en-US" b="1" i="1" dirty="0">
                <a:solidFill>
                  <a:srgbClr val="002060"/>
                </a:solidFill>
              </a:rPr>
              <a:t>奢侈的；浪费的；过度的；放纵的</a:t>
            </a:r>
            <a:endParaRPr lang="zh-CN" altLang="en-US" i="1" dirty="0"/>
          </a:p>
        </p:txBody>
      </p:sp>
      <p:cxnSp>
        <p:nvCxnSpPr>
          <p:cNvPr id="11" name="直接连接符 10"/>
          <p:cNvCxnSpPr/>
          <p:nvPr/>
        </p:nvCxnSpPr>
        <p:spPr>
          <a:xfrm>
            <a:off x="2451652" y="3174068"/>
            <a:ext cx="87718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1225798" y="4018245"/>
            <a:ext cx="8380733" cy="461665"/>
          </a:xfrm>
          <a:prstGeom prst="rect">
            <a:avLst/>
          </a:prstGeom>
        </p:spPr>
        <p:txBody>
          <a:bodyPr wrap="square">
            <a:spAutoFit/>
          </a:bodyPr>
          <a:lstStyle/>
          <a:p>
            <a:r>
              <a:rPr lang="en-US" altLang="zh-CN" sz="2400" b="1" dirty="0">
                <a:solidFill>
                  <a:srgbClr val="002060"/>
                </a:solidFill>
              </a:rPr>
              <a:t>enunciat</a:t>
            </a:r>
            <a:r>
              <a:rPr lang="en-US" altLang="zh-CN" sz="2400" b="1" dirty="0">
                <a:solidFill>
                  <a:schemeClr val="bg1">
                    <a:lumMod val="75000"/>
                  </a:schemeClr>
                </a:solidFill>
              </a:rPr>
              <a:t>ing</a:t>
            </a:r>
            <a:r>
              <a:rPr lang="en-US" altLang="zh-CN" sz="2400" b="1" dirty="0">
                <a:solidFill>
                  <a:srgbClr val="002060"/>
                </a:solidFill>
              </a:rPr>
              <a:t>   </a:t>
            </a:r>
            <a:r>
              <a:rPr lang="en-US" altLang="zh-CN" b="1" i="1" dirty="0">
                <a:solidFill>
                  <a:srgbClr val="002060"/>
                </a:solidFill>
              </a:rPr>
              <a:t>/</a:t>
            </a:r>
            <a:r>
              <a:rPr lang="en-US" altLang="zh-CN" b="1" i="1" dirty="0" err="1">
                <a:solidFill>
                  <a:srgbClr val="002060"/>
                </a:solidFill>
              </a:rPr>
              <a:t>ɪ'nʌnsɪeɪt</a:t>
            </a:r>
            <a:r>
              <a:rPr lang="en-US" altLang="zh-CN" b="1" i="1" dirty="0">
                <a:solidFill>
                  <a:srgbClr val="002060"/>
                </a:solidFill>
              </a:rPr>
              <a:t>/  </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发音；阐明；宣布</a:t>
            </a:r>
            <a:endParaRPr lang="zh-CN" altLang="en-US" i="1" dirty="0"/>
          </a:p>
        </p:txBody>
      </p:sp>
      <p:cxnSp>
        <p:nvCxnSpPr>
          <p:cNvPr id="15" name="直接连接符 14"/>
          <p:cNvCxnSpPr/>
          <p:nvPr/>
        </p:nvCxnSpPr>
        <p:spPr>
          <a:xfrm>
            <a:off x="3239279" y="5766387"/>
            <a:ext cx="51274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3525078" y="4896850"/>
            <a:ext cx="74212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225252" y="4032426"/>
            <a:ext cx="140191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129381" y="4936605"/>
            <a:ext cx="7086967" cy="461665"/>
          </a:xfrm>
          <a:prstGeom prst="rect">
            <a:avLst/>
          </a:prstGeom>
        </p:spPr>
        <p:txBody>
          <a:bodyPr wrap="square">
            <a:spAutoFit/>
          </a:bodyPr>
          <a:lstStyle/>
          <a:p>
            <a:r>
              <a:rPr lang="en-US" altLang="zh-CN" sz="2400" b="1" dirty="0">
                <a:solidFill>
                  <a:srgbClr val="002060"/>
                </a:solidFill>
              </a:rPr>
              <a:t>disdain   </a:t>
            </a:r>
            <a:r>
              <a:rPr lang="en-US" altLang="zh-CN" b="1" i="1" dirty="0">
                <a:solidFill>
                  <a:srgbClr val="002060"/>
                </a:solidFill>
              </a:rPr>
              <a:t>/</a:t>
            </a:r>
            <a:r>
              <a:rPr lang="en-US" altLang="zh-CN" b="1" i="1" dirty="0" err="1">
                <a:solidFill>
                  <a:srgbClr val="002060"/>
                </a:solidFill>
              </a:rPr>
              <a:t>dɪs‘deɪn</a:t>
            </a:r>
            <a:r>
              <a:rPr lang="en-US" altLang="zh-CN" b="1" i="1" dirty="0">
                <a:solidFill>
                  <a:srgbClr val="002060"/>
                </a:solidFill>
              </a:rPr>
              <a:t>/   n. </a:t>
            </a:r>
            <a:r>
              <a:rPr lang="zh-CN" altLang="en-US" b="1" i="1" dirty="0">
                <a:solidFill>
                  <a:srgbClr val="002060"/>
                </a:solidFill>
              </a:rPr>
              <a:t>蔑视   </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鄙弃</a:t>
            </a:r>
            <a:endParaRPr lang="zh-CN" altLang="en-US" i="1" dirty="0"/>
          </a:p>
        </p:txBody>
      </p:sp>
      <p:sp>
        <p:nvSpPr>
          <p:cNvPr id="22" name="矩形 21"/>
          <p:cNvSpPr/>
          <p:nvPr/>
        </p:nvSpPr>
        <p:spPr>
          <a:xfrm>
            <a:off x="1129381" y="5758915"/>
            <a:ext cx="5740674" cy="461665"/>
          </a:xfrm>
          <a:prstGeom prst="rect">
            <a:avLst/>
          </a:prstGeom>
        </p:spPr>
        <p:txBody>
          <a:bodyPr wrap="none">
            <a:spAutoFit/>
          </a:bodyPr>
          <a:lstStyle/>
          <a:p>
            <a:r>
              <a:rPr lang="en-US" altLang="zh-CN" sz="2400" b="1" dirty="0">
                <a:solidFill>
                  <a:srgbClr val="002060"/>
                </a:solidFill>
              </a:rPr>
              <a:t>contradict  </a:t>
            </a:r>
            <a:r>
              <a:rPr lang="en-US" altLang="zh-CN" b="1" i="1" dirty="0">
                <a:solidFill>
                  <a:srgbClr val="002060"/>
                </a:solidFill>
              </a:rPr>
              <a:t>/</a:t>
            </a:r>
            <a:r>
              <a:rPr lang="en-US" altLang="zh-CN" b="1" i="1" dirty="0" err="1">
                <a:solidFill>
                  <a:srgbClr val="002060"/>
                </a:solidFill>
              </a:rPr>
              <a:t>kɒntrə'dɪkt</a:t>
            </a:r>
            <a:r>
              <a:rPr lang="en-US" altLang="zh-CN" b="1" i="1" dirty="0">
                <a:solidFill>
                  <a:srgbClr val="002060"/>
                </a:solidFill>
              </a:rPr>
              <a:t>/</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反驳；否定；与</a:t>
            </a:r>
            <a:r>
              <a:rPr lang="en-US" altLang="zh-CN" b="1" i="1" dirty="0">
                <a:solidFill>
                  <a:srgbClr val="002060"/>
                </a:solidFill>
              </a:rPr>
              <a:t>…</a:t>
            </a:r>
            <a:r>
              <a:rPr lang="zh-CN" altLang="en-US" b="1" i="1" dirty="0">
                <a:solidFill>
                  <a:srgbClr val="002060"/>
                </a:solidFill>
              </a:rPr>
              <a:t>矛盾</a:t>
            </a:r>
            <a:endParaRPr lang="zh-CN" alt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4313" y="1000012"/>
            <a:ext cx="11423374" cy="2862322"/>
          </a:xfrm>
          <a:prstGeom prst="rect">
            <a:avLst/>
          </a:prstGeom>
        </p:spPr>
        <p:txBody>
          <a:bodyPr wrap="square">
            <a:spAutoFit/>
          </a:bodyPr>
          <a:lstStyle/>
          <a:p>
            <a:r>
              <a:rPr lang="zh-CN" altLang="en-US" dirty="0"/>
              <a:t>      </a:t>
            </a:r>
            <a:r>
              <a:rPr lang="zh-CN" altLang="en-US" sz="2000" b="1" dirty="0">
                <a:latin typeface="楷体" panose="02010609060101010101" pitchFamily="49" charset="-122"/>
                <a:ea typeface="楷体" panose="02010609060101010101" pitchFamily="49" charset="-122"/>
              </a:rPr>
              <a:t>本书的故事，是关于一个德国纳粹高级军官的儿子与一名身处集中营的犹太小孩之间的友谊，时间背景是二战时期。作者的意图很明显，试图通过一个孩子的视角，来审视那个特殊而癫狂的年代。那些杀戮和令人难以直视的鲜血，在孩子的眼中被折射的是如此光陆怪离和有趣，但越是如此越是让人痛苦得难以遏制。</a:t>
            </a:r>
          </a:p>
          <a:p>
            <a:r>
              <a:rPr lang="zh-CN" altLang="en-US" sz="2000" b="1" dirty="0">
                <a:latin typeface="楷体" panose="02010609060101010101" pitchFamily="49" charset="-122"/>
                <a:ea typeface="楷体" panose="02010609060101010101" pitchFamily="49" charset="-122"/>
              </a:rPr>
              <a:t>   这是一本沉重的书，从翻开书的第一页开始就有一丝不安的气氛笼罩在我们四周，让我们如坐针毡。固然孩子需要纯真，但某些沉重的故事也能通过简单的语言讲述给我们的孩子。记住历史的痛，可能得从很小就要开始，纯真永远不能是遗忘的借口，记住历史的痛，是为了不让悲剧再次发生。令人庆幸的是，约翰</a:t>
            </a:r>
            <a:r>
              <a:rPr lang="en-US" altLang="zh-CN" sz="2000" b="1" dirty="0">
                <a:latin typeface="楷体" panose="02010609060101010101" pitchFamily="49" charset="-122"/>
                <a:ea typeface="楷体" panose="02010609060101010101" pitchFamily="49" charset="-122"/>
              </a:rPr>
              <a:t>·</a:t>
            </a:r>
            <a:r>
              <a:rPr lang="zh-CN" altLang="en-US" sz="2000" b="1" dirty="0">
                <a:latin typeface="楷体" panose="02010609060101010101" pitchFamily="49" charset="-122"/>
                <a:ea typeface="楷体" panose="02010609060101010101" pitchFamily="49" charset="-122"/>
              </a:rPr>
              <a:t>伯恩发现了这一点，所以他讲述了这个故事，他一定也希望我们将这个故事讲述给我们的孩子。</a:t>
            </a:r>
          </a:p>
        </p:txBody>
      </p:sp>
      <p:sp>
        <p:nvSpPr>
          <p:cNvPr id="3" name="矩形 2"/>
          <p:cNvSpPr/>
          <p:nvPr/>
        </p:nvSpPr>
        <p:spPr>
          <a:xfrm>
            <a:off x="3624600" y="120009"/>
            <a:ext cx="8465779"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从儿童的视角还原二战历史真相</a:t>
            </a:r>
          </a:p>
        </p:txBody>
      </p:sp>
      <p:pic>
        <p:nvPicPr>
          <p:cNvPr id="4" name="图片 3"/>
          <p:cNvPicPr>
            <a:picLocks noChangeAspect="1"/>
          </p:cNvPicPr>
          <p:nvPr/>
        </p:nvPicPr>
        <p:blipFill rotWithShape="1">
          <a:blip r:embed="rId2"/>
          <a:srcRect b="8765"/>
          <a:stretch>
            <a:fillRect/>
          </a:stretch>
        </p:blipFill>
        <p:spPr>
          <a:xfrm>
            <a:off x="503583" y="3862334"/>
            <a:ext cx="5459896" cy="2862322"/>
          </a:xfrm>
          <a:prstGeom prst="rect">
            <a:avLst/>
          </a:prstGeom>
        </p:spPr>
      </p:pic>
      <p:pic>
        <p:nvPicPr>
          <p:cNvPr id="5" name="图片 4"/>
          <p:cNvPicPr>
            <a:picLocks noChangeAspect="1"/>
          </p:cNvPicPr>
          <p:nvPr/>
        </p:nvPicPr>
        <p:blipFill rotWithShape="1">
          <a:blip r:embed="rId3"/>
          <a:srcRect b="10335"/>
          <a:stretch>
            <a:fillRect/>
          </a:stretch>
        </p:blipFill>
        <p:spPr>
          <a:xfrm>
            <a:off x="6096000" y="3862334"/>
            <a:ext cx="5592417" cy="2862322"/>
          </a:xfrm>
          <a:prstGeom prst="rect">
            <a:avLst/>
          </a:prstGeom>
        </p:spPr>
      </p:pic>
      <p:sp>
        <p:nvSpPr>
          <p:cNvPr id="6" name="矩形 5"/>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7"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2" name="矩形 11"/>
          <p:cNvSpPr/>
          <p:nvPr/>
        </p:nvSpPr>
        <p:spPr>
          <a:xfrm>
            <a:off x="3671213" y="210214"/>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words（单词释义及语境应用）</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2849217"/>
            <a:ext cx="11291769" cy="3494598"/>
          </a:xfrm>
          <a:prstGeom prst="rect">
            <a:avLst/>
          </a:prstGeom>
        </p:spPr>
      </p:pic>
      <p:pic>
        <p:nvPicPr>
          <p:cNvPr id="11" name="图片 10"/>
          <p:cNvPicPr>
            <a:picLocks noChangeAspect="1"/>
          </p:cNvPicPr>
          <p:nvPr/>
        </p:nvPicPr>
        <p:blipFill rotWithShape="1">
          <a:blip r:embed="rId3"/>
          <a:srcRect b="63783"/>
          <a:stretch>
            <a:fillRect/>
          </a:stretch>
        </p:blipFill>
        <p:spPr>
          <a:xfrm>
            <a:off x="447566" y="886345"/>
            <a:ext cx="11296867" cy="1962872"/>
          </a:xfrm>
          <a:prstGeom prst="rect">
            <a:avLst/>
          </a:prstGeom>
        </p:spPr>
      </p:pic>
      <p:cxnSp>
        <p:nvCxnSpPr>
          <p:cNvPr id="13" name="直接连接符 12"/>
          <p:cNvCxnSpPr/>
          <p:nvPr/>
        </p:nvCxnSpPr>
        <p:spPr>
          <a:xfrm>
            <a:off x="3525078" y="3150070"/>
            <a:ext cx="214245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464027" y="4015127"/>
            <a:ext cx="178992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604052" y="4906108"/>
            <a:ext cx="106716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610138" y="5797089"/>
            <a:ext cx="84151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181351" y="5797089"/>
            <a:ext cx="9591087" cy="461665"/>
          </a:xfrm>
          <a:prstGeom prst="rect">
            <a:avLst/>
          </a:prstGeom>
        </p:spPr>
        <p:txBody>
          <a:bodyPr wrap="none">
            <a:spAutoFit/>
          </a:bodyPr>
          <a:lstStyle/>
          <a:p>
            <a:r>
              <a:rPr lang="en-US" altLang="zh-CN" sz="2400" b="1" dirty="0">
                <a:solidFill>
                  <a:srgbClr val="002060"/>
                </a:solidFill>
              </a:rPr>
              <a:t>administer</a:t>
            </a:r>
            <a:r>
              <a:rPr lang="en-US" altLang="zh-CN" sz="2400" b="1" dirty="0">
                <a:solidFill>
                  <a:schemeClr val="bg1">
                    <a:lumMod val="75000"/>
                  </a:schemeClr>
                </a:solidFill>
              </a:rPr>
              <a:t>ed</a:t>
            </a:r>
            <a:r>
              <a:rPr lang="en-US" altLang="zh-CN" sz="2400" b="1" dirty="0">
                <a:solidFill>
                  <a:srgbClr val="002060"/>
                </a:solidFill>
              </a:rPr>
              <a:t> </a:t>
            </a:r>
            <a:r>
              <a:rPr lang="en-US" altLang="zh-CN" b="1" i="1" dirty="0">
                <a:solidFill>
                  <a:srgbClr val="002060"/>
                </a:solidFill>
              </a:rPr>
              <a:t>/</a:t>
            </a:r>
            <a:r>
              <a:rPr lang="en-US" altLang="zh-CN" b="1" i="1" dirty="0" err="1">
                <a:solidFill>
                  <a:srgbClr val="002060"/>
                </a:solidFill>
              </a:rPr>
              <a:t>əd‘mɪnɪstə</a:t>
            </a:r>
            <a:r>
              <a:rPr lang="en-US" altLang="zh-CN" b="1" i="1" dirty="0">
                <a:solidFill>
                  <a:srgbClr val="002060"/>
                </a:solidFill>
              </a:rPr>
              <a:t>/</a:t>
            </a:r>
            <a:r>
              <a:rPr lang="en-US" altLang="zh-CN" b="1" i="1" dirty="0" err="1">
                <a:solidFill>
                  <a:srgbClr val="002060"/>
                </a:solidFill>
              </a:rPr>
              <a:t>vt.</a:t>
            </a:r>
            <a:r>
              <a:rPr lang="en-US" altLang="zh-CN" b="1" i="1" dirty="0">
                <a:solidFill>
                  <a:srgbClr val="002060"/>
                </a:solidFill>
              </a:rPr>
              <a:t> </a:t>
            </a:r>
            <a:r>
              <a:rPr lang="zh-CN" altLang="en-US" b="1" i="1" dirty="0">
                <a:solidFill>
                  <a:srgbClr val="002060"/>
                </a:solidFill>
              </a:rPr>
              <a:t>管理；执行；给予         </a:t>
            </a:r>
            <a:r>
              <a:rPr lang="en-US" altLang="zh-CN" b="1" i="1" dirty="0">
                <a:solidFill>
                  <a:srgbClr val="002060"/>
                </a:solidFill>
              </a:rPr>
              <a:t>(administer first aid  </a:t>
            </a:r>
            <a:r>
              <a:rPr lang="zh-CN" altLang="en-US" b="1" i="1" dirty="0">
                <a:solidFill>
                  <a:srgbClr val="002060"/>
                </a:solidFill>
              </a:rPr>
              <a:t>施行急救</a:t>
            </a:r>
            <a:r>
              <a:rPr lang="en-US" altLang="zh-CN" b="1" i="1" dirty="0">
                <a:solidFill>
                  <a:srgbClr val="002060"/>
                </a:solidFill>
              </a:rPr>
              <a:t>)</a:t>
            </a:r>
            <a:endParaRPr lang="zh-CN" altLang="en-US" i="1" dirty="0"/>
          </a:p>
        </p:txBody>
      </p:sp>
      <p:sp>
        <p:nvSpPr>
          <p:cNvPr id="17" name="矩形 16"/>
          <p:cNvSpPr/>
          <p:nvPr/>
        </p:nvSpPr>
        <p:spPr>
          <a:xfrm>
            <a:off x="1181351" y="4906108"/>
            <a:ext cx="4543231" cy="461665"/>
          </a:xfrm>
          <a:prstGeom prst="rect">
            <a:avLst/>
          </a:prstGeom>
        </p:spPr>
        <p:txBody>
          <a:bodyPr wrap="none">
            <a:spAutoFit/>
          </a:bodyPr>
          <a:lstStyle/>
          <a:p>
            <a:r>
              <a:rPr lang="en-US" altLang="zh-CN" sz="2400" b="1" dirty="0">
                <a:solidFill>
                  <a:srgbClr val="002060"/>
                </a:solidFill>
              </a:rPr>
              <a:t>deliberately  </a:t>
            </a:r>
            <a:r>
              <a:rPr lang="en-US" altLang="zh-CN" b="1" i="1" dirty="0">
                <a:solidFill>
                  <a:srgbClr val="002060"/>
                </a:solidFill>
              </a:rPr>
              <a:t>/</a:t>
            </a:r>
            <a:r>
              <a:rPr lang="en-US" altLang="zh-CN" b="1" i="1" dirty="0" err="1">
                <a:solidFill>
                  <a:srgbClr val="002060"/>
                </a:solidFill>
              </a:rPr>
              <a:t>dɪ'lɪbərətli</a:t>
            </a:r>
            <a:r>
              <a:rPr lang="en-US" altLang="zh-CN" b="1" i="1" dirty="0">
                <a:solidFill>
                  <a:srgbClr val="002060"/>
                </a:solidFill>
              </a:rPr>
              <a:t>/adv. </a:t>
            </a:r>
            <a:r>
              <a:rPr lang="zh-CN" altLang="en-US" b="1" i="1" dirty="0">
                <a:solidFill>
                  <a:srgbClr val="002060"/>
                </a:solidFill>
              </a:rPr>
              <a:t>故意地</a:t>
            </a:r>
            <a:endParaRPr lang="zh-CN" altLang="en-US" i="1" dirty="0"/>
          </a:p>
        </p:txBody>
      </p:sp>
      <p:sp>
        <p:nvSpPr>
          <p:cNvPr id="19" name="矩形 18"/>
          <p:cNvSpPr/>
          <p:nvPr/>
        </p:nvSpPr>
        <p:spPr>
          <a:xfrm>
            <a:off x="1181351" y="4015127"/>
            <a:ext cx="4939173" cy="461665"/>
          </a:xfrm>
          <a:prstGeom prst="rect">
            <a:avLst/>
          </a:prstGeom>
        </p:spPr>
        <p:txBody>
          <a:bodyPr wrap="none">
            <a:spAutoFit/>
          </a:bodyPr>
          <a:lstStyle/>
          <a:p>
            <a:r>
              <a:rPr lang="en-US" altLang="zh-CN" sz="2400" b="1" dirty="0">
                <a:solidFill>
                  <a:srgbClr val="002060"/>
                </a:solidFill>
              </a:rPr>
              <a:t>vital </a:t>
            </a:r>
            <a:r>
              <a:rPr lang="en-US" altLang="zh-CN" b="1" i="1" dirty="0">
                <a:solidFill>
                  <a:srgbClr val="002060"/>
                </a:solidFill>
              </a:rPr>
              <a:t>/'</a:t>
            </a:r>
            <a:r>
              <a:rPr lang="en-US" altLang="zh-CN" b="1" i="1" dirty="0" err="1">
                <a:solidFill>
                  <a:srgbClr val="002060"/>
                </a:solidFill>
              </a:rPr>
              <a:t>vaɪt</a:t>
            </a:r>
            <a:r>
              <a:rPr lang="en-US" altLang="zh-CN" b="1" i="1" dirty="0">
                <a:solidFill>
                  <a:srgbClr val="002060"/>
                </a:solidFill>
              </a:rPr>
              <a:t>(ə)l/ adj. </a:t>
            </a:r>
            <a:r>
              <a:rPr lang="zh-CN" altLang="en-US" b="1" i="1" dirty="0">
                <a:solidFill>
                  <a:srgbClr val="002060"/>
                </a:solidFill>
              </a:rPr>
              <a:t>至关重要的；生死攸关的</a:t>
            </a:r>
            <a:endParaRPr lang="zh-CN" altLang="en-US" i="1" dirty="0"/>
          </a:p>
        </p:txBody>
      </p:sp>
      <p:sp>
        <p:nvSpPr>
          <p:cNvPr id="21" name="矩形 20"/>
          <p:cNvSpPr/>
          <p:nvPr/>
        </p:nvSpPr>
        <p:spPr>
          <a:xfrm>
            <a:off x="1181351" y="3143272"/>
            <a:ext cx="4301177" cy="461665"/>
          </a:xfrm>
          <a:prstGeom prst="rect">
            <a:avLst/>
          </a:prstGeom>
        </p:spPr>
        <p:txBody>
          <a:bodyPr wrap="none">
            <a:spAutoFit/>
          </a:bodyPr>
          <a:lstStyle/>
          <a:p>
            <a:r>
              <a:rPr lang="en-US" altLang="zh-CN" sz="2400" b="1" dirty="0">
                <a:solidFill>
                  <a:srgbClr val="002060"/>
                </a:solidFill>
              </a:rPr>
              <a:t>catastrophe  </a:t>
            </a:r>
            <a:r>
              <a:rPr lang="en-US" altLang="zh-CN" b="1" i="1" dirty="0">
                <a:solidFill>
                  <a:srgbClr val="002060"/>
                </a:solidFill>
              </a:rPr>
              <a:t>/</a:t>
            </a:r>
            <a:r>
              <a:rPr lang="en-US" altLang="zh-CN" b="1" i="1" dirty="0" err="1">
                <a:solidFill>
                  <a:srgbClr val="002060"/>
                </a:solidFill>
              </a:rPr>
              <a:t>kə'tæstrəfɪ</a:t>
            </a:r>
            <a:r>
              <a:rPr lang="en-US" altLang="zh-CN" b="1" i="1" dirty="0">
                <a:solidFill>
                  <a:srgbClr val="002060"/>
                </a:solidFill>
              </a:rPr>
              <a:t>/n. </a:t>
            </a:r>
            <a:r>
              <a:rPr lang="zh-CN" altLang="en-US" b="1" i="1" dirty="0">
                <a:solidFill>
                  <a:srgbClr val="002060"/>
                </a:solidFill>
              </a:rPr>
              <a:t>大灾难</a:t>
            </a:r>
            <a:endParaRPr lang="zh-CN" alt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9" grpId="0"/>
      <p:bldP spid="2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680" y="922655"/>
            <a:ext cx="10513060" cy="3769360"/>
          </a:xfrm>
          <a:prstGeom prst="rect">
            <a:avLst/>
          </a:prstGeom>
        </p:spPr>
      </p:pic>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11-13</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sp>
        <p:nvSpPr>
          <p:cNvPr id="13" name="矩形 12"/>
          <p:cNvSpPr/>
          <p:nvPr/>
        </p:nvSpPr>
        <p:spPr>
          <a:xfrm>
            <a:off x="442979" y="1169905"/>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88" y="4324623"/>
            <a:ext cx="4989308" cy="2436927"/>
          </a:xfrm>
          <a:prstGeom prst="rect">
            <a:avLst/>
          </a:prstGeom>
        </p:spPr>
      </p:pic>
      <p:sp>
        <p:nvSpPr>
          <p:cNvPr id="12" name="文本框 11"/>
          <p:cNvSpPr txBox="1"/>
          <p:nvPr/>
        </p:nvSpPr>
        <p:spPr>
          <a:xfrm>
            <a:off x="3055620" y="118173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sp>
        <p:nvSpPr>
          <p:cNvPr id="13" name="矩形 12"/>
          <p:cNvSpPr/>
          <p:nvPr/>
        </p:nvSpPr>
        <p:spPr>
          <a:xfrm>
            <a:off x="3728524" y="87992"/>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30551" b="33554"/>
          <a:stretch>
            <a:fillRect/>
          </a:stretch>
        </p:blipFill>
        <p:spPr>
          <a:xfrm>
            <a:off x="385936" y="1086330"/>
            <a:ext cx="10536396" cy="1616401"/>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l="28737" t="8614" r="23711" b="81655"/>
          <a:stretch>
            <a:fillRect/>
          </a:stretch>
        </p:blipFill>
        <p:spPr>
          <a:xfrm>
            <a:off x="3728524" y="650370"/>
            <a:ext cx="4465983" cy="461664"/>
          </a:xfrm>
          <a:prstGeom prst="rect">
            <a:avLst/>
          </a:prstGeom>
          <a:ln>
            <a:solidFill>
              <a:schemeClr val="accent1"/>
            </a:solidFill>
          </a:ln>
        </p:spPr>
      </p:pic>
      <p:sp>
        <p:nvSpPr>
          <p:cNvPr id="2" name="矩形 1"/>
          <p:cNvSpPr/>
          <p:nvPr/>
        </p:nvSpPr>
        <p:spPr>
          <a:xfrm>
            <a:off x="463367" y="2883069"/>
            <a:ext cx="11265265" cy="3416320"/>
          </a:xfrm>
          <a:prstGeom prst="rect">
            <a:avLst/>
          </a:prstGeom>
          <a:solidFill>
            <a:schemeClr val="bg1">
              <a:lumMod val="95000"/>
            </a:schemeClr>
          </a:solidFill>
          <a:ln>
            <a:solidFill>
              <a:schemeClr val="accent1"/>
            </a:solidFill>
          </a:ln>
          <a:effectLst>
            <a:outerShdw blurRad="50800" dist="38100" dir="16200000" rotWithShape="0">
              <a:prstClr val="black">
                <a:alpha val="40000"/>
              </a:prstClr>
            </a:outerShdw>
          </a:effectLst>
        </p:spPr>
        <p:txBody>
          <a:bodyPr wrap="square">
            <a:spAutoFit/>
          </a:bodyPr>
          <a:lstStyle/>
          <a:p>
            <a:r>
              <a:rPr lang="en-US" altLang="zh-CN" sz="2400" b="1" dirty="0">
                <a:latin typeface="Times New Roman" panose="02020603050405020304" pitchFamily="18" charset="0"/>
                <a:cs typeface="Times New Roman" panose="02020603050405020304" pitchFamily="18" charset="0"/>
              </a:rPr>
              <a:t>1. After making a slip of the tongue, Bruno pretends that his friend is an imaginary  </a:t>
            </a:r>
          </a:p>
          <a:p>
            <a:r>
              <a:rPr lang="en-US" altLang="zh-CN" sz="2400" b="1" dirty="0">
                <a:latin typeface="Times New Roman" panose="02020603050405020304" pitchFamily="18" charset="0"/>
                <a:cs typeface="Times New Roman" panose="02020603050405020304" pitchFamily="18" charset="0"/>
              </a:rPr>
              <a:t>    one, fearing that Gretel will somehow ruin the friendship.</a:t>
            </a:r>
          </a:p>
          <a:p>
            <a:r>
              <a:rPr lang="en-US" altLang="zh-CN" sz="2400" b="1" dirty="0">
                <a:latin typeface="Times New Roman" panose="02020603050405020304" pitchFamily="18" charset="0"/>
                <a:cs typeface="Times New Roman" panose="02020603050405020304" pitchFamily="18" charset="0"/>
              </a:rPr>
              <a:t>2. When Bruno repeats out loud the tragic disappearance of Shmuel's grandfather,  </a:t>
            </a:r>
          </a:p>
          <a:p>
            <a:r>
              <a:rPr lang="en-US" altLang="zh-CN" sz="2400" b="1" dirty="0">
                <a:latin typeface="Times New Roman" panose="02020603050405020304" pitchFamily="18" charset="0"/>
                <a:cs typeface="Times New Roman" panose="02020603050405020304" pitchFamily="18" charset="0"/>
              </a:rPr>
              <a:t>  he realizes how sad his friend must have been feeling: he regrets neglecting to offer </a:t>
            </a:r>
          </a:p>
          <a:p>
            <a:r>
              <a:rPr lang="en-US" altLang="zh-CN" sz="2400" b="1" dirty="0">
                <a:latin typeface="Times New Roman" panose="02020603050405020304" pitchFamily="18" charset="0"/>
                <a:cs typeface="Times New Roman" panose="02020603050405020304" pitchFamily="18" charset="0"/>
              </a:rPr>
              <a:t>  his friend solace. </a:t>
            </a:r>
          </a:p>
          <a:p>
            <a:r>
              <a:rPr lang="en-US" altLang="zh-CN" sz="2400" b="1" dirty="0">
                <a:latin typeface="Times New Roman" panose="02020603050405020304" pitchFamily="18" charset="0"/>
                <a:cs typeface="Times New Roman" panose="02020603050405020304" pitchFamily="18" charset="0"/>
              </a:rPr>
              <a:t>3. It is clear that Lieutenant Kotler is getting close to Bruno's mother because he is </a:t>
            </a:r>
          </a:p>
          <a:p>
            <a:r>
              <a:rPr lang="en-US" altLang="zh-CN" sz="2400" b="1" dirty="0">
                <a:latin typeface="Times New Roman" panose="02020603050405020304" pitchFamily="18" charset="0"/>
                <a:cs typeface="Times New Roman" panose="02020603050405020304" pitchFamily="18" charset="0"/>
              </a:rPr>
              <a:t>  always in the living room making jokes with her, whenever the Command ant is </a:t>
            </a:r>
          </a:p>
          <a:p>
            <a:r>
              <a:rPr lang="en-US" altLang="zh-CN" sz="2400" b="1" dirty="0">
                <a:latin typeface="Times New Roman" panose="02020603050405020304" pitchFamily="18" charset="0"/>
                <a:cs typeface="Times New Roman" panose="02020603050405020304" pitchFamily="18" charset="0"/>
              </a:rPr>
              <a:t>  away, he hangs around the house; he is at the house when Bruno goes to bed and </a:t>
            </a:r>
          </a:p>
          <a:p>
            <a:r>
              <a:rPr lang="en-US" altLang="zh-CN" sz="2400" b="1" dirty="0">
                <a:latin typeface="Times New Roman" panose="02020603050405020304" pitchFamily="18" charset="0"/>
                <a:cs typeface="Times New Roman" panose="02020603050405020304" pitchFamily="18" charset="0"/>
              </a:rPr>
              <a:t>  before he wakes up in the morning; she calls him “Kurt” and "precious.”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animEffect transition="in" filter="fade">
                                      <p:cBhvr>
                                        <p:cTn id="51" dur="1000"/>
                                        <p:tgtEl>
                                          <p:spTgt spid="2">
                                            <p:txEl>
                                              <p:pRg st="8" end="8"/>
                                            </p:txEl>
                                          </p:spTgt>
                                        </p:tgtEl>
                                      </p:cBhvr>
                                    </p:animEffect>
                                    <p:anim calcmode="lin" valueType="num">
                                      <p:cBhvr>
                                        <p:cTn id="5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sp>
        <p:nvSpPr>
          <p:cNvPr id="13" name="矩形 12"/>
          <p:cNvSpPr/>
          <p:nvPr/>
        </p:nvSpPr>
        <p:spPr>
          <a:xfrm>
            <a:off x="3728524" y="87992"/>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t="64304"/>
          <a:stretch>
            <a:fillRect/>
          </a:stretch>
        </p:blipFill>
        <p:spPr>
          <a:xfrm>
            <a:off x="327600" y="1354323"/>
            <a:ext cx="10536396" cy="1797720"/>
          </a:xfrm>
          <a:prstGeom prst="rect">
            <a:avLst/>
          </a:prstGeom>
        </p:spPr>
      </p:pic>
      <p:pic>
        <p:nvPicPr>
          <p:cNvPr id="14" name="图片 13"/>
          <p:cNvPicPr>
            <a:picLocks noChangeAspect="1"/>
          </p:cNvPicPr>
          <p:nvPr/>
        </p:nvPicPr>
        <p:blipFill rotWithShape="1">
          <a:blip r:embed="rId2">
            <a:extLst>
              <a:ext uri="{28A0092B-C50C-407E-A947-70E740481C1C}">
                <a14:useLocalDpi xmlns:a14="http://schemas.microsoft.com/office/drawing/2010/main" val="0"/>
              </a:ext>
            </a:extLst>
          </a:blip>
          <a:srcRect l="28737" t="8614" r="23711" b="81655"/>
          <a:stretch>
            <a:fillRect/>
          </a:stretch>
        </p:blipFill>
        <p:spPr>
          <a:xfrm>
            <a:off x="3728524" y="650370"/>
            <a:ext cx="4465983" cy="461664"/>
          </a:xfrm>
          <a:prstGeom prst="rect">
            <a:avLst/>
          </a:prstGeom>
          <a:ln>
            <a:solidFill>
              <a:schemeClr val="accent1"/>
            </a:solidFill>
          </a:ln>
        </p:spPr>
      </p:pic>
      <p:sp>
        <p:nvSpPr>
          <p:cNvPr id="2" name="矩形 1"/>
          <p:cNvSpPr/>
          <p:nvPr/>
        </p:nvSpPr>
        <p:spPr>
          <a:xfrm>
            <a:off x="463367" y="3613707"/>
            <a:ext cx="11265265" cy="1938992"/>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r>
              <a:rPr lang="en-US" altLang="zh-CN" sz="2400" b="1" dirty="0">
                <a:latin typeface="Times New Roman" panose="02020603050405020304" pitchFamily="18" charset="0"/>
                <a:cs typeface="Times New Roman" panose="02020603050405020304" pitchFamily="18" charset="0"/>
              </a:rPr>
              <a:t>4. Shmuel is brought to Bruno's house by Lieutenant Kotler to polish the glasses. </a:t>
            </a:r>
          </a:p>
          <a:p>
            <a:r>
              <a:rPr lang="en-US" altLang="zh-CN" sz="2400" b="1" dirty="0">
                <a:latin typeface="Times New Roman" panose="02020603050405020304" pitchFamily="18" charset="0"/>
                <a:cs typeface="Times New Roman" panose="02020603050405020304" pitchFamily="18" charset="0"/>
              </a:rPr>
              <a:t>5. Bruno gives Shmuel chicken to eat and then denies that he did so when Lieutenant     </a:t>
            </a:r>
          </a:p>
          <a:p>
            <a:r>
              <a:rPr lang="en-US" altLang="zh-CN" sz="2400" b="1" dirty="0">
                <a:latin typeface="Times New Roman" panose="02020603050405020304" pitchFamily="18" charset="0"/>
                <a:cs typeface="Times New Roman" panose="02020603050405020304" pitchFamily="18" charset="0"/>
              </a:rPr>
              <a:t>    Kotler questions him, leading Kotler to believe that the boy stole the food.</a:t>
            </a:r>
          </a:p>
          <a:p>
            <a:r>
              <a:rPr lang="en-US" altLang="zh-CN" sz="2400" b="1" dirty="0">
                <a:latin typeface="Times New Roman" panose="02020603050405020304" pitchFamily="18" charset="0"/>
                <a:cs typeface="Times New Roman" panose="02020603050405020304" pitchFamily="18" charset="0"/>
              </a:rPr>
              <a:t>6. Bruno fears Kotler and does not have the courage to stand up for his friend by </a:t>
            </a:r>
          </a:p>
          <a:p>
            <a:r>
              <a:rPr lang="en-US" altLang="zh-CN" sz="2400" b="1" dirty="0">
                <a:latin typeface="Times New Roman" panose="02020603050405020304" pitchFamily="18" charset="0"/>
                <a:cs typeface="Times New Roman" panose="02020603050405020304" pitchFamily="18" charset="0"/>
              </a:rPr>
              <a:t>    telling the truth.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00" y="968972"/>
            <a:ext cx="11212256" cy="5155094"/>
          </a:xfrm>
          <a:prstGeom prst="rect">
            <a:avLst/>
          </a:prstGeom>
        </p:spPr>
      </p:pic>
      <p:sp>
        <p:nvSpPr>
          <p:cNvPr id="12" name="文本框 11"/>
          <p:cNvSpPr txBox="1"/>
          <p:nvPr/>
        </p:nvSpPr>
        <p:spPr>
          <a:xfrm>
            <a:off x="4002157" y="968972"/>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文学作品的要素：情感</a:t>
            </a:r>
          </a:p>
        </p:txBody>
      </p:sp>
      <p:sp>
        <p:nvSpPr>
          <p:cNvPr id="13" name="矩形 12"/>
          <p:cNvSpPr/>
          <p:nvPr/>
        </p:nvSpPr>
        <p:spPr>
          <a:xfrm>
            <a:off x="409900" y="983786"/>
            <a:ext cx="7916080"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42396"/>
          <a:stretch>
            <a:fillRect/>
          </a:stretch>
        </p:blipFill>
        <p:spPr>
          <a:xfrm>
            <a:off x="543560" y="1086485"/>
            <a:ext cx="10734675" cy="3368040"/>
          </a:xfrm>
          <a:prstGeom prst="rect">
            <a:avLst/>
          </a:prstGeom>
        </p:spPr>
      </p:pic>
      <p:pic>
        <p:nvPicPr>
          <p:cNvPr id="11" name="图片 10"/>
          <p:cNvPicPr>
            <a:picLocks noChangeAspect="1"/>
          </p:cNvPicPr>
          <p:nvPr/>
        </p:nvPicPr>
        <p:blipFill rotWithShape="1">
          <a:blip r:embed="rId3"/>
          <a:srcRect l="4133" r="4868" b="6411"/>
          <a:stretch>
            <a:fillRect/>
          </a:stretch>
        </p:blipFill>
        <p:spPr>
          <a:xfrm>
            <a:off x="8214882" y="3071550"/>
            <a:ext cx="2950489" cy="2083423"/>
          </a:xfrm>
          <a:prstGeom prst="rect">
            <a:avLst/>
          </a:prstGeom>
        </p:spPr>
      </p:pic>
      <p:pic>
        <p:nvPicPr>
          <p:cNvPr id="12" name="图片 11"/>
          <p:cNvPicPr>
            <a:picLocks noChangeAspect="1"/>
          </p:cNvPicPr>
          <p:nvPr/>
        </p:nvPicPr>
        <p:blipFill rotWithShape="1">
          <a:blip r:embed="rId4"/>
          <a:srcRect l="23107" t="7251" r="18974" b="20194"/>
          <a:stretch>
            <a:fillRect/>
          </a:stretch>
        </p:blipFill>
        <p:spPr>
          <a:xfrm>
            <a:off x="10787270" y="5155096"/>
            <a:ext cx="1088188" cy="1188719"/>
          </a:xfrm>
          <a:prstGeom prst="rect">
            <a:avLst/>
          </a:prstGeom>
        </p:spPr>
      </p:pic>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01320" y="3849370"/>
            <a:ext cx="11407140" cy="1771015"/>
          </a:xfrm>
          <a:prstGeom prst="rect">
            <a:avLst/>
          </a:prstGeom>
          <a:noFill/>
          <a:ln>
            <a:solidFill>
              <a:schemeClr val="accent1"/>
            </a:solidFill>
          </a:ln>
        </p:spPr>
        <p:txBody>
          <a:bodyPr wrap="square" rtlCol="0" anchor="t">
            <a:spAutoFit/>
          </a:bodyPr>
          <a:lstStyle/>
          <a:p>
            <a:pPr marL="1028700" indent="-342900" fontAlgn="auto">
              <a:lnSpc>
                <a:spcPts val="2620"/>
              </a:lnSpc>
              <a:buFont typeface="Wingdings" panose="05000000000000000000" charset="0"/>
              <a:buChar char="Ø"/>
            </a:pPr>
            <a:r>
              <a:rPr lang="zh-CN" sz="2000" b="1">
                <a:latin typeface="Times New Roman" panose="02020603050405020304" pitchFamily="18" charset="0"/>
                <a:ea typeface="宋体" panose="02010600030101010101" pitchFamily="2" charset="-122"/>
                <a:cs typeface="Times New Roman" panose="02020603050405020304" pitchFamily="18" charset="0"/>
              </a:rPr>
              <a:t>His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stomach churned inside him</a:t>
            </a:r>
            <a:r>
              <a:rPr lang="zh-CN" sz="2000" b="1">
                <a:latin typeface="Times New Roman" panose="02020603050405020304" pitchFamily="18" charset="0"/>
                <a:ea typeface="宋体" panose="02010600030101010101" pitchFamily="2" charset="-122"/>
                <a:cs typeface="Times New Roman" panose="02020603050405020304" pitchFamily="18" charset="0"/>
              </a:rPr>
              <a:t> and he thought for a moment that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was going to be sick</a:t>
            </a:r>
            <a:r>
              <a:rPr lang="zh-CN" sz="2000" b="1">
                <a:latin typeface="Times New Roman" panose="02020603050405020304" pitchFamily="18" charset="0"/>
                <a:ea typeface="宋体" panose="02010600030101010101" pitchFamily="2" charset="-122"/>
                <a:cs typeface="Times New Roman" panose="02020603050405020304" pitchFamily="18" charset="0"/>
              </a:rPr>
              <a:t>. </a:t>
            </a:r>
            <a:r>
              <a:rPr lang="zh-CN"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had never </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so ashamed in his life;</a:t>
            </a:r>
            <a:r>
              <a:rPr lang="zh-CN"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he had never</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imagined that he could behave so cruelly</a:t>
            </a:r>
            <a:r>
              <a:rPr lang="zh-CN" sz="2000" b="1">
                <a:latin typeface="Times New Roman" panose="02020603050405020304" pitchFamily="18" charset="0"/>
                <a:ea typeface="宋体" panose="02010600030101010101" pitchFamily="2" charset="-122"/>
                <a:cs typeface="Times New Roman" panose="02020603050405020304" pitchFamily="18" charset="0"/>
              </a:rPr>
              <a:t>.  </a:t>
            </a:r>
          </a:p>
          <a:p>
            <a:pPr marL="285750" indent="-285750" fontAlgn="auto">
              <a:lnSpc>
                <a:spcPts val="2620"/>
              </a:lnSpc>
              <a:buFont typeface="Arial" panose="020B0604020202020204" pitchFamily="34" charset="0"/>
              <a:buChar char="•"/>
            </a:pPr>
            <a:r>
              <a:rPr lang="zh-CN" b="1" i="1">
                <a:latin typeface="Times New Roman" panose="02020603050405020304" pitchFamily="18" charset="0"/>
                <a:ea typeface="宋体" panose="02010600030101010101" pitchFamily="2" charset="-122"/>
                <a:cs typeface="Times New Roman" panose="02020603050405020304" pitchFamily="18" charset="0"/>
              </a:rPr>
              <a:t>churn/tʃɜːn/  v. 搅拌；搅动</a:t>
            </a:r>
          </a:p>
          <a:p>
            <a:pPr indent="0" fontAlgn="auto">
              <a:lnSpc>
                <a:spcPts val="2620"/>
              </a:lnSpc>
            </a:pPr>
            <a:r>
              <a:rPr lang="zh-CN" sz="2000" b="1">
                <a:latin typeface="Times New Roman" panose="02020603050405020304" pitchFamily="18" charset="0"/>
                <a:ea typeface="宋体" panose="02010600030101010101" pitchFamily="2" charset="-122"/>
                <a:cs typeface="Times New Roman" panose="02020603050405020304" pitchFamily="18" charset="0"/>
              </a:rPr>
              <a:t>   他觉得胃里一阵翻腾，他觉得自己要病倒了。他这一生中从未这样羞愧过；他也从没有想像过自己可以作出这样的举动。</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（心理描写，排比修辞）</a:t>
            </a:r>
          </a:p>
        </p:txBody>
      </p:sp>
      <p:sp>
        <p:nvSpPr>
          <p:cNvPr id="3" name="Freeform 25"/>
          <p:cNvSpPr>
            <a:spLocks noEditPoints="1"/>
          </p:cNvSpPr>
          <p:nvPr/>
        </p:nvSpPr>
        <p:spPr bwMode="auto">
          <a:xfrm rot="6695397">
            <a:off x="143510" y="492887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6" name="Freeform 25"/>
          <p:cNvSpPr>
            <a:spLocks noEditPoints="1"/>
          </p:cNvSpPr>
          <p:nvPr/>
        </p:nvSpPr>
        <p:spPr bwMode="auto">
          <a:xfrm rot="6695397">
            <a:off x="143510" y="305244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25"/>
          <p:cNvSpPr>
            <a:spLocks noEditPoints="1"/>
          </p:cNvSpPr>
          <p:nvPr/>
        </p:nvSpPr>
        <p:spPr bwMode="auto">
          <a:xfrm rot="6695397">
            <a:off x="143510" y="176720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pic>
        <p:nvPicPr>
          <p:cNvPr id="13" name="图片 12" descr="2345截图20190807123729">
            <a:hlinkClick r:id="rId2" action="ppaction://hlinkfile"/>
          </p:cNvPr>
          <p:cNvPicPr>
            <a:picLocks noChangeAspect="1"/>
          </p:cNvPicPr>
          <p:nvPr/>
        </p:nvPicPr>
        <p:blipFill>
          <a:blip r:embed="rId3"/>
          <a:stretch>
            <a:fillRect/>
          </a:stretch>
        </p:blipFill>
        <p:spPr>
          <a:xfrm>
            <a:off x="7132955" y="5488940"/>
            <a:ext cx="2047875" cy="1285875"/>
          </a:xfrm>
          <a:prstGeom prst="rect">
            <a:avLst/>
          </a:prstGeom>
        </p:spPr>
      </p:pic>
      <p:sp>
        <p:nvSpPr>
          <p:cNvPr id="23" name="文本框 22"/>
          <p:cNvSpPr txBox="1"/>
          <p:nvPr/>
        </p:nvSpPr>
        <p:spPr>
          <a:xfrm>
            <a:off x="5474970" y="5947410"/>
            <a:ext cx="1961515" cy="368300"/>
          </a:xfrm>
          <a:prstGeom prst="rect">
            <a:avLst/>
          </a:prstGeom>
          <a:noFill/>
        </p:spPr>
        <p:txBody>
          <a:bodyPr wrap="square" rtlCol="0">
            <a:spAutoFit/>
          </a:bodyPr>
          <a:lstStyle/>
          <a:p>
            <a:r>
              <a:rPr lang="en-US" altLang="zh-CN" b="1"/>
              <a:t>Play mp4-15</a:t>
            </a:r>
          </a:p>
        </p:txBody>
      </p:sp>
      <p:sp>
        <p:nvSpPr>
          <p:cNvPr id="14" name="文本框 13"/>
          <p:cNvSpPr txBox="1"/>
          <p:nvPr/>
        </p:nvSpPr>
        <p:spPr>
          <a:xfrm>
            <a:off x="392430" y="966470"/>
            <a:ext cx="11407140" cy="1435100"/>
          </a:xfrm>
          <a:prstGeom prst="rect">
            <a:avLst/>
          </a:prstGeom>
          <a:noFill/>
          <a:ln>
            <a:solidFill>
              <a:schemeClr val="accent1"/>
            </a:solidFill>
          </a:ln>
        </p:spPr>
        <p:txBody>
          <a:bodyPr wrap="square" rtlCol="0" anchor="t">
            <a:spAutoFit/>
          </a:bodyPr>
          <a:lstStyle/>
          <a:p>
            <a:pPr marL="685800" algn="l">
              <a:lnSpc>
                <a:spcPts val="2620"/>
              </a:lnSpc>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made a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raspberry</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sound through her lip</a:t>
            </a:r>
            <a:r>
              <a:rPr sz="2000" b="1">
                <a:latin typeface="Times New Roman" panose="02020603050405020304" pitchFamily="18" charset="0"/>
                <a:ea typeface="宋体" panose="02010600030101010101" pitchFamily="2" charset="-122"/>
                <a:cs typeface="Times New Roman" panose="02020603050405020304" pitchFamily="18" charset="0"/>
                <a:sym typeface="+mn-ea"/>
              </a:rPr>
              <a:t>s and some of</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her spit landed on Bruno's face</a:t>
            </a:r>
            <a:endPar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a:p>
            <a:pPr marL="342900" algn="l">
              <a:lnSpc>
                <a:spcPts val="2620"/>
              </a:lnSpc>
              <a:buFont typeface="Wingdings" panose="05000000000000000000" charset="0"/>
            </a:pPr>
            <a:r>
              <a:rPr sz="2000" b="1">
                <a:latin typeface="Times New Roman" panose="02020603050405020304" pitchFamily="18" charset="0"/>
                <a:ea typeface="宋体" panose="02010600030101010101" pitchFamily="2" charset="-122"/>
                <a:cs typeface="Times New Roman" panose="02020603050405020304" pitchFamily="18" charset="0"/>
                <a:sym typeface="+mn-ea"/>
              </a:rPr>
              <a:t>'Boring,' she said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 in a sing-song voice</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sz="1600" b="1" i="1">
                <a:latin typeface="Times New Roman" panose="02020603050405020304" pitchFamily="18" charset="0"/>
                <a:ea typeface="宋体" panose="02010600030101010101" pitchFamily="2" charset="-122"/>
                <a:cs typeface="Times New Roman" panose="02020603050405020304" pitchFamily="18" charset="0"/>
                <a:sym typeface="+mn-ea"/>
              </a:rPr>
              <a:t>/'rɑːzb(ə)rɪ/ n. 舌头放在唇间发出的声音；（表示轻蔑，嘲笑等的）咂舌声</a:t>
            </a:r>
            <a:endParaRPr sz="1600" b="1" i="1">
              <a:latin typeface="Times New Roman" panose="02020603050405020304" pitchFamily="18" charset="0"/>
              <a:ea typeface="宋体" panose="02010600030101010101" pitchFamily="2" charset="-122"/>
              <a:cs typeface="Times New Roman" panose="02020603050405020304" pitchFamily="18" charset="0"/>
            </a:endParaRPr>
          </a:p>
          <a:p>
            <a:pPr algn="l">
              <a:lnSpc>
                <a:spcPts val="2620"/>
              </a:lnSpc>
            </a:pPr>
            <a:r>
              <a:rPr sz="2000" b="1">
                <a:latin typeface="Times New Roman" panose="02020603050405020304" pitchFamily="18" charset="0"/>
                <a:ea typeface="宋体" panose="02010600030101010101" pitchFamily="2" charset="-122"/>
                <a:cs typeface="Times New Roman" panose="02020603050405020304" pitchFamily="18" charset="0"/>
                <a:sym typeface="+mn-ea"/>
              </a:rPr>
              <a:t>       她朝他吐了吐舌头，发出很难听的声音，还在布鲁诺的脸上溅了几颗唾沫星子。“无聊。”她说。</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（语言和神态描写）</a:t>
            </a:r>
            <a:endParaRPr lang="zh-CN" altLang="en-US"/>
          </a:p>
        </p:txBody>
      </p:sp>
      <p:sp>
        <p:nvSpPr>
          <p:cNvPr id="15" name="文本框 14"/>
          <p:cNvSpPr txBox="1"/>
          <p:nvPr/>
        </p:nvSpPr>
        <p:spPr>
          <a:xfrm>
            <a:off x="410210" y="2355850"/>
            <a:ext cx="11389360" cy="1435100"/>
          </a:xfrm>
          <a:prstGeom prst="rect">
            <a:avLst/>
          </a:prstGeom>
          <a:noFill/>
          <a:ln>
            <a:solidFill>
              <a:schemeClr val="accent1"/>
            </a:solidFill>
          </a:ln>
        </p:spPr>
        <p:txBody>
          <a:bodyPr wrap="square" rtlCol="0" anchor="t">
            <a:spAutoFit/>
          </a:bodyPr>
          <a:lstStyle/>
          <a:p>
            <a:pPr marL="1028700" indent="-342900" algn="l">
              <a:lnSpc>
                <a:spcPts val="2620"/>
              </a:lnSpc>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The words were out of his mouth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quicker than he could stop them</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he f</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elt a pain in his</a:t>
            </a:r>
          </a:p>
          <a:p>
            <a:pPr marL="685800" indent="0" algn="l">
              <a:lnSpc>
                <a:spcPts val="2620"/>
              </a:lnSpc>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stomach</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grew furious</a:t>
            </a:r>
            <a:r>
              <a:rPr sz="2000" b="1">
                <a:latin typeface="Times New Roman" panose="02020603050405020304" pitchFamily="18" charset="0"/>
                <a:ea typeface="宋体" panose="02010600030101010101" pitchFamily="2" charset="-122"/>
                <a:cs typeface="Times New Roman" panose="02020603050405020304" pitchFamily="18" charset="0"/>
                <a:sym typeface="+mn-ea"/>
              </a:rPr>
              <a:t> with himself for saying that.</a:t>
            </a:r>
            <a:endParaRPr sz="2000" b="1">
              <a:latin typeface="Times New Roman" panose="02020603050405020304" pitchFamily="18" charset="0"/>
              <a:ea typeface="宋体" panose="02010600030101010101" pitchFamily="2" charset="-122"/>
              <a:cs typeface="Times New Roman" panose="02020603050405020304" pitchFamily="18" charset="0"/>
            </a:endParaRPr>
          </a:p>
          <a:p>
            <a:pPr algn="l">
              <a:lnSpc>
                <a:spcPts val="2620"/>
              </a:lnSpc>
            </a:pPr>
            <a:r>
              <a:rPr sz="2000" b="1">
                <a:latin typeface="Times New Roman" panose="02020603050405020304" pitchFamily="18" charset="0"/>
                <a:ea typeface="宋体" panose="02010600030101010101" pitchFamily="2" charset="-122"/>
                <a:cs typeface="Times New Roman" panose="02020603050405020304" pitchFamily="18" charset="0"/>
                <a:sym typeface="+mn-ea"/>
              </a:rPr>
              <a:t>       这话说得太快了，他都没来得及阻止它们从嘴里溜出来，他的胃抽搐了一下，恼恨自己怎么管不住自己的嘴巴。</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（动作和心理描写）</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blinds(horizontal)">
                                      <p:cBhvr>
                                        <p:cTn id="43" dur="500"/>
                                        <p:tgtEl>
                                          <p:spTgt spid="14">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blinds(horizontal)">
                                      <p:cBhvr>
                                        <p:cTn id="46" dur="500"/>
                                        <p:tgtEl>
                                          <p:spTgt spid="1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blinds(horizontal)">
                                      <p:cBhvr>
                                        <p:cTn id="51" dur="500"/>
                                        <p:tgtEl>
                                          <p:spTgt spid="15">
                                            <p:txEl>
                                              <p:pRg st="0" end="0"/>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blinds(horizontal)">
                                      <p:cBhvr>
                                        <p:cTn id="54" dur="500"/>
                                        <p:tgtEl>
                                          <p:spTgt spid="1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
                                            <p:txEl>
                                              <p:pRg st="0" end="0"/>
                                            </p:txEl>
                                          </p:spTgt>
                                        </p:tgtEl>
                                        <p:attrNameLst>
                                          <p:attrName>style.visibility</p:attrName>
                                        </p:attrNameLst>
                                      </p:cBhvr>
                                      <p:to>
                                        <p:strVal val="visible"/>
                                      </p:to>
                                    </p:set>
                                    <p:animEffect transition="in" filter="blinds(horizontal)">
                                      <p:cBhvr>
                                        <p:cTn id="59" dur="500"/>
                                        <p:tgtEl>
                                          <p:spTgt spid="2">
                                            <p:txEl>
                                              <p:pRg st="0" end="0"/>
                                            </p:txEl>
                                          </p:spTgt>
                                        </p:tgtEl>
                                      </p:cBhvr>
                                    </p:animEffect>
                                  </p:childTnLst>
                                </p:cTn>
                              </p:par>
                              <p:par>
                                <p:cTn id="60" presetID="3" presetClass="entr" presetSubtype="10" fill="hold" nodeType="withEffect">
                                  <p:stCondLst>
                                    <p:cond delay="0"/>
                                  </p:stCondLst>
                                  <p:childTnLst>
                                    <p:set>
                                      <p:cBhvr>
                                        <p:cTn id="61" dur="1" fill="hold">
                                          <p:stCondLst>
                                            <p:cond delay="0"/>
                                          </p:stCondLst>
                                        </p:cTn>
                                        <p:tgtEl>
                                          <p:spTgt spid="2">
                                            <p:txEl>
                                              <p:pRg st="1" end="1"/>
                                            </p:txEl>
                                          </p:spTgt>
                                        </p:tgtEl>
                                        <p:attrNameLst>
                                          <p:attrName>style.visibility</p:attrName>
                                        </p:attrNameLst>
                                      </p:cBhvr>
                                      <p:to>
                                        <p:strVal val="visible"/>
                                      </p:to>
                                    </p:set>
                                    <p:animEffect transition="in" filter="blinds(horizontal)">
                                      <p:cBhvr>
                                        <p:cTn id="6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11" name="Freeform 25"/>
          <p:cNvSpPr>
            <a:spLocks noEditPoints="1"/>
          </p:cNvSpPr>
          <p:nvPr/>
        </p:nvSpPr>
        <p:spPr bwMode="auto">
          <a:xfrm rot="6695397">
            <a:off x="143510" y="3240405"/>
            <a:ext cx="469900" cy="378460"/>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文本框 13"/>
          <p:cNvSpPr txBox="1"/>
          <p:nvPr/>
        </p:nvSpPr>
        <p:spPr>
          <a:xfrm>
            <a:off x="386080" y="897890"/>
            <a:ext cx="11419840" cy="563118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Bruno considered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dilemma he was in</a:t>
            </a:r>
            <a:r>
              <a:rPr sz="2000" b="1">
                <a:latin typeface="Times New Roman" panose="02020603050405020304" pitchFamily="18" charset="0"/>
                <a:ea typeface="宋体" panose="02010600030101010101" pitchFamily="2" charset="-122"/>
                <a:cs typeface="Times New Roman" panose="02020603050405020304" pitchFamily="18" charset="0"/>
              </a:rPr>
              <a:t>. On the one hand his sister and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had one crucial thing</a:t>
            </a:r>
          </a:p>
          <a:p>
            <a:pPr indent="0">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in common:</a:t>
            </a:r>
            <a:r>
              <a:rPr sz="2000" b="1">
                <a:latin typeface="Times New Roman" panose="02020603050405020304" pitchFamily="18" charset="0"/>
                <a:ea typeface="宋体" panose="02010600030101010101" pitchFamily="2" charset="-122"/>
                <a:cs typeface="Times New Roman" panose="02020603050405020304" pitchFamily="18" charset="0"/>
              </a:rPr>
              <a:t> they weren't grownups. And although he had never bothered to ask her, there was every chance that she was just as lonely as he was at Out-With. After all, back in Berlin she had had Hilda and Isobel and Louise to play with; they may have been annoying girls but at least they were her friends. Here she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had no one at all except her collection of lifeless dolls</a:t>
            </a:r>
            <a:r>
              <a:rPr sz="2000" b="1">
                <a:latin typeface="Times New Roman" panose="02020603050405020304" pitchFamily="18" charset="0"/>
                <a:ea typeface="宋体" panose="02010600030101010101" pitchFamily="2" charset="-122"/>
                <a:cs typeface="Times New Roman" panose="02020603050405020304" pitchFamily="18" charset="0"/>
              </a:rPr>
              <a:t>. Who knew how mad Gretel was after all? Perhaps she thought the dolls were talking to her.</a:t>
            </a:r>
          </a:p>
          <a:p>
            <a:r>
              <a:rPr sz="2000" b="1">
                <a:latin typeface="Times New Roman" panose="02020603050405020304" pitchFamily="18" charset="0"/>
                <a:ea typeface="宋体" panose="02010600030101010101" pitchFamily="2" charset="-122"/>
                <a:cs typeface="Times New Roman" panose="02020603050405020304" pitchFamily="18" charset="0"/>
              </a:rPr>
              <a:t>    But at the same time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there was the undeniable fact that</a:t>
            </a:r>
            <a:r>
              <a:rPr sz="2000" b="1">
                <a:latin typeface="Times New Roman" panose="02020603050405020304" pitchFamily="18" charset="0"/>
                <a:ea typeface="宋体" panose="02010600030101010101" pitchFamily="2" charset="-122"/>
                <a:cs typeface="Times New Roman" panose="02020603050405020304" pitchFamily="18" charset="0"/>
              </a:rPr>
              <a:t> Shmuel was his friend and not hers and he didn't want to share him.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There was only one thing for it and that was to lie.</a:t>
            </a:r>
          </a:p>
          <a:p>
            <a:r>
              <a:rPr sz="2000" b="1">
                <a:latin typeface="Times New Roman" panose="02020603050405020304" pitchFamily="18" charset="0"/>
                <a:ea typeface="宋体" panose="02010600030101010101" pitchFamily="2" charset="-122"/>
                <a:cs typeface="Times New Roman" panose="02020603050405020304" pitchFamily="18" charset="0"/>
              </a:rPr>
              <a:t>     布鲁诺思考他所处的这个进退两难的局面。一边是他的姐姐，他们有一个很重要的共同点就是：他们不是大人。虽然他从来没有问过她，但是她跟他一模一样，在“一起出去”都极为孤独。毕竟，在柏林的时候，她还能和希尔达、伊莎贝尔和路易斯玩；虽然都是喜欢争吵的丫头，但毕竟都是她的朋友。这里，除了她那些没有生命的娃娃们，她没有一个伙伴。谁知道格蕾特尔是不是快要无聊得发疯了？可能她认为娃娃们在跟她说话。</a:t>
            </a:r>
          </a:p>
          <a:p>
            <a:r>
              <a:rPr sz="2000" b="1">
                <a:latin typeface="Times New Roman" panose="02020603050405020304" pitchFamily="18" charset="0"/>
                <a:ea typeface="宋体" panose="02010600030101010101" pitchFamily="2" charset="-122"/>
                <a:cs typeface="Times New Roman" panose="02020603050405020304" pitchFamily="18" charset="0"/>
              </a:rPr>
              <a:t>     但是另一边，一个不争的事实是，希姆尔是他的朋友，而不是她的，他也不想跟她分享。那么现在布鲁诺只能说谎了。</a:t>
            </a:r>
          </a:p>
          <a:p>
            <a:r>
              <a:rPr lang="zh-CN" sz="2000" b="1">
                <a:latin typeface="Times New Roman" panose="02020603050405020304" pitchFamily="18" charset="0"/>
                <a:ea typeface="宋体" panose="02010600030101010101" pitchFamily="2" charset="-122"/>
                <a:cs typeface="Times New Roman" panose="02020603050405020304" pitchFamily="18" charset="0"/>
              </a:rPr>
              <a:t>  </a:t>
            </a:r>
            <a:r>
              <a:rPr lang="zh-CN" sz="20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此段心理描写非常符合儿童心理特征，心理描写是通过剖析人物的心理活动，挖掘人物的思想感情，以刻画人物形象内在性格特征的一种描写方法。人物心理的间接描写有以下几种方法：神态揭示法、行动反映法、语言透露法、环境衬托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blinds(horizontal)">
                                      <p:cBhvr>
                                        <p:cTn id="43" dur="500"/>
                                        <p:tgtEl>
                                          <p:spTgt spid="14">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blinds(horizontal)">
                                      <p:cBhvr>
                                        <p:cTn id="46" dur="500"/>
                                        <p:tgtEl>
                                          <p:spTgt spid="14">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blinds(horizontal)">
                                      <p:cBhvr>
                                        <p:cTn id="49" dur="5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4">
                                            <p:txEl>
                                              <p:pRg st="5" end="5"/>
                                            </p:txEl>
                                          </p:spTgt>
                                        </p:tgtEl>
                                        <p:attrNameLst>
                                          <p:attrName>style.visibility</p:attrName>
                                        </p:attrNameLst>
                                      </p:cBhvr>
                                      <p:to>
                                        <p:strVal val="visible"/>
                                      </p:to>
                                    </p:set>
                                    <p:animEffect transition="in" filter="blinds(horizontal)">
                                      <p:cBhvr>
                                        <p:cTn id="54"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27431"/>
          <a:stretch>
            <a:fillRect/>
          </a:stretch>
        </p:blipFill>
        <p:spPr>
          <a:xfrm>
            <a:off x="317133" y="1272209"/>
            <a:ext cx="7832953" cy="5071606"/>
          </a:xfrm>
          <a:prstGeom prst="rect">
            <a:avLst/>
          </a:prstGeom>
        </p:spPr>
      </p:pic>
      <p:pic>
        <p:nvPicPr>
          <p:cNvPr id="12" name="图片 11"/>
          <p:cNvPicPr>
            <a:picLocks noChangeAspect="1"/>
          </p:cNvPicPr>
          <p:nvPr/>
        </p:nvPicPr>
        <p:blipFill rotWithShape="1">
          <a:blip r:embed="rId2">
            <a:extLst>
              <a:ext uri="{28A0092B-C50C-407E-A947-70E740481C1C}">
                <a14:useLocalDpi xmlns:a14="http://schemas.microsoft.com/office/drawing/2010/main" val="0"/>
              </a:ext>
            </a:extLst>
          </a:blip>
          <a:srcRect b="76248"/>
          <a:stretch>
            <a:fillRect/>
          </a:stretch>
        </p:blipFill>
        <p:spPr>
          <a:xfrm>
            <a:off x="6281530" y="671879"/>
            <a:ext cx="5778866" cy="2067901"/>
          </a:xfrm>
          <a:prstGeom prst="rect">
            <a:avLst/>
          </a:prstGeom>
          <a:ln>
            <a:solidFill>
              <a:schemeClr val="accent1"/>
            </a:solidFill>
          </a:ln>
          <a:effectLst>
            <a:outerShdw blurRad="50800" dist="38100" dir="16200000" rotWithShape="0">
              <a:prstClr val="black">
                <a:alpha val="40000"/>
              </a:prstClr>
            </a:outerShdw>
          </a:effectLst>
        </p:spPr>
      </p:pic>
      <p:sp>
        <p:nvSpPr>
          <p:cNvPr id="13" name="矩形 12"/>
          <p:cNvSpPr/>
          <p:nvPr/>
        </p:nvSpPr>
        <p:spPr>
          <a:xfrm>
            <a:off x="3671213" y="210214"/>
            <a:ext cx="622554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words（单词释义及语境</a:t>
            </a:r>
            <a:r>
              <a:rPr lang="zh-CN" altLang="en-US" sz="2400" b="1" dirty="0">
                <a:solidFill>
                  <a:srgbClr val="000000"/>
                </a:solidFill>
                <a:latin typeface="Times New Roman" panose="02020603050405020304" pitchFamily="18" charset="0"/>
                <a:cs typeface="Times New Roman" panose="02020603050405020304" pitchFamily="18" charset="0"/>
              </a:rPr>
              <a:t>趣</a:t>
            </a:r>
            <a:r>
              <a:rPr lang="en-US" altLang="zh-CN" sz="2400" b="1" dirty="0">
                <a:solidFill>
                  <a:srgbClr val="000000"/>
                </a:solidFill>
                <a:latin typeface="Times New Roman" panose="02020603050405020304" pitchFamily="18" charset="0"/>
                <a:cs typeface="Times New Roman" panose="02020603050405020304" pitchFamily="18" charset="0"/>
              </a:rPr>
              <a:t>用）</a:t>
            </a:r>
          </a:p>
        </p:txBody>
      </p:sp>
      <p:sp>
        <p:nvSpPr>
          <p:cNvPr id="2" name="矩形 1"/>
          <p:cNvSpPr/>
          <p:nvPr/>
        </p:nvSpPr>
        <p:spPr>
          <a:xfrm>
            <a:off x="4203154" y="1287024"/>
            <a:ext cx="1824538" cy="461665"/>
          </a:xfrm>
          <a:prstGeom prst="rect">
            <a:avLst/>
          </a:prstGeom>
        </p:spPr>
        <p:txBody>
          <a:bodyPr wrap="none">
            <a:spAutoFit/>
          </a:bodyPr>
          <a:lstStyle/>
          <a:p>
            <a:pPr lvl="0"/>
            <a:r>
              <a:rPr lang="en-US" altLang="zh-CN" sz="2400" b="1" dirty="0">
                <a:solidFill>
                  <a:srgbClr val="002060"/>
                </a:solidFill>
              </a:rPr>
              <a:t>d </a:t>
            </a:r>
            <a:r>
              <a:rPr lang="en-US" altLang="zh-CN" sz="2400" b="1" dirty="0" err="1">
                <a:solidFill>
                  <a:srgbClr val="002060"/>
                </a:solidFill>
              </a:rPr>
              <a:t>i</a:t>
            </a:r>
            <a:r>
              <a:rPr lang="en-US" altLang="zh-CN" sz="2400" b="1" dirty="0">
                <a:solidFill>
                  <a:srgbClr val="002060"/>
                </a:solidFill>
              </a:rPr>
              <a:t>  l e </a:t>
            </a:r>
            <a:r>
              <a:rPr lang="en-US" altLang="zh-CN" sz="2400" b="1" dirty="0" err="1">
                <a:solidFill>
                  <a:srgbClr val="002060"/>
                </a:solidFill>
              </a:rPr>
              <a:t>mma</a:t>
            </a:r>
            <a:endParaRPr lang="en-US" altLang="zh-CN" sz="2400" b="1" dirty="0">
              <a:solidFill>
                <a:srgbClr val="002060"/>
              </a:solidFill>
            </a:endParaRPr>
          </a:p>
        </p:txBody>
      </p:sp>
      <p:sp>
        <p:nvSpPr>
          <p:cNvPr id="6" name="矩形 5"/>
          <p:cNvSpPr/>
          <p:nvPr/>
        </p:nvSpPr>
        <p:spPr>
          <a:xfrm>
            <a:off x="4426577" y="1748689"/>
            <a:ext cx="1814920" cy="461665"/>
          </a:xfrm>
          <a:prstGeom prst="rect">
            <a:avLst/>
          </a:prstGeom>
        </p:spPr>
        <p:txBody>
          <a:bodyPr wrap="none">
            <a:spAutoFit/>
          </a:bodyPr>
          <a:lstStyle/>
          <a:p>
            <a:r>
              <a:rPr lang="en-US" altLang="zh-CN" sz="2400" b="1" dirty="0">
                <a:solidFill>
                  <a:srgbClr val="002060"/>
                </a:solidFill>
              </a:rPr>
              <a:t>g r </a:t>
            </a:r>
            <a:r>
              <a:rPr lang="en-US" altLang="zh-CN" sz="2400" b="1" dirty="0" err="1">
                <a:solidFill>
                  <a:srgbClr val="002060"/>
                </a:solidFill>
              </a:rPr>
              <a:t>i</a:t>
            </a:r>
            <a:r>
              <a:rPr lang="en-US" altLang="zh-CN" sz="2400" b="1" dirty="0">
                <a:solidFill>
                  <a:srgbClr val="002060"/>
                </a:solidFill>
              </a:rPr>
              <a:t> m a c e</a:t>
            </a:r>
            <a:endParaRPr lang="zh-CN" altLang="en-US" sz="2400" dirty="0"/>
          </a:p>
        </p:txBody>
      </p:sp>
      <p:sp>
        <p:nvSpPr>
          <p:cNvPr id="11" name="矩形 10"/>
          <p:cNvSpPr/>
          <p:nvPr/>
        </p:nvSpPr>
        <p:spPr>
          <a:xfrm>
            <a:off x="3443473" y="2210354"/>
            <a:ext cx="2592376" cy="461665"/>
          </a:xfrm>
          <a:prstGeom prst="rect">
            <a:avLst/>
          </a:prstGeom>
        </p:spPr>
        <p:txBody>
          <a:bodyPr wrap="none">
            <a:spAutoFit/>
          </a:bodyPr>
          <a:lstStyle/>
          <a:p>
            <a:r>
              <a:rPr lang="en-US" altLang="zh-CN" sz="2400" b="1" dirty="0">
                <a:solidFill>
                  <a:srgbClr val="002060"/>
                </a:solidFill>
              </a:rPr>
              <a:t>u n d e n </a:t>
            </a:r>
            <a:r>
              <a:rPr lang="en-US" altLang="zh-CN" sz="2400" b="1" dirty="0" err="1">
                <a:solidFill>
                  <a:srgbClr val="002060"/>
                </a:solidFill>
              </a:rPr>
              <a:t>i</a:t>
            </a:r>
            <a:r>
              <a:rPr lang="en-US" altLang="zh-CN" sz="2400" b="1" dirty="0">
                <a:solidFill>
                  <a:srgbClr val="002060"/>
                </a:solidFill>
              </a:rPr>
              <a:t> a b l e</a:t>
            </a:r>
            <a:endParaRPr lang="zh-CN" altLang="en-US" sz="2400" dirty="0"/>
          </a:p>
        </p:txBody>
      </p:sp>
      <p:sp>
        <p:nvSpPr>
          <p:cNvPr id="14" name="矩形 13"/>
          <p:cNvSpPr/>
          <p:nvPr/>
        </p:nvSpPr>
        <p:spPr>
          <a:xfrm>
            <a:off x="4233610" y="2686833"/>
            <a:ext cx="3575018" cy="461665"/>
          </a:xfrm>
          <a:prstGeom prst="rect">
            <a:avLst/>
          </a:prstGeom>
        </p:spPr>
        <p:txBody>
          <a:bodyPr wrap="none">
            <a:spAutoFit/>
          </a:bodyPr>
          <a:lstStyle/>
          <a:p>
            <a:r>
              <a:rPr lang="en-US" altLang="zh-CN" sz="2400" b="1" dirty="0">
                <a:solidFill>
                  <a:srgbClr val="002060"/>
                </a:solidFill>
              </a:rPr>
              <a:t>s o p h </a:t>
            </a:r>
            <a:r>
              <a:rPr lang="en-US" altLang="zh-CN" sz="2400" b="1" dirty="0" err="1">
                <a:solidFill>
                  <a:srgbClr val="002060"/>
                </a:solidFill>
              </a:rPr>
              <a:t>i</a:t>
            </a:r>
            <a:r>
              <a:rPr lang="en-US" altLang="zh-CN" sz="2400" b="1" dirty="0">
                <a:solidFill>
                  <a:srgbClr val="002060"/>
                </a:solidFill>
              </a:rPr>
              <a:t> s t  </a:t>
            </a:r>
            <a:r>
              <a:rPr lang="en-US" altLang="zh-CN" sz="2400" b="1" dirty="0" err="1">
                <a:solidFill>
                  <a:srgbClr val="002060"/>
                </a:solidFill>
              </a:rPr>
              <a:t>i</a:t>
            </a:r>
            <a:r>
              <a:rPr lang="en-US" altLang="zh-CN" sz="2400" b="1" dirty="0">
                <a:solidFill>
                  <a:srgbClr val="002060"/>
                </a:solidFill>
              </a:rPr>
              <a:t>  c  a t </a:t>
            </a:r>
            <a:r>
              <a:rPr lang="en-US" altLang="zh-CN" sz="2400" b="1" dirty="0" err="1">
                <a:solidFill>
                  <a:srgbClr val="002060"/>
                </a:solidFill>
              </a:rPr>
              <a:t>i</a:t>
            </a:r>
            <a:r>
              <a:rPr lang="en-US" altLang="zh-CN" sz="2400" b="1" dirty="0">
                <a:solidFill>
                  <a:srgbClr val="002060"/>
                </a:solidFill>
              </a:rPr>
              <a:t>  o n</a:t>
            </a:r>
            <a:endParaRPr lang="zh-CN" altLang="en-US" sz="2400" dirty="0"/>
          </a:p>
        </p:txBody>
      </p:sp>
      <p:sp>
        <p:nvSpPr>
          <p:cNvPr id="15" name="矩形 14"/>
          <p:cNvSpPr/>
          <p:nvPr/>
        </p:nvSpPr>
        <p:spPr>
          <a:xfrm>
            <a:off x="3998488" y="3346348"/>
            <a:ext cx="1896673" cy="461665"/>
          </a:xfrm>
          <a:prstGeom prst="rect">
            <a:avLst/>
          </a:prstGeom>
        </p:spPr>
        <p:txBody>
          <a:bodyPr wrap="none">
            <a:spAutoFit/>
          </a:bodyPr>
          <a:lstStyle/>
          <a:p>
            <a:r>
              <a:rPr lang="en-US" altLang="zh-CN" sz="2400" b="1" dirty="0">
                <a:solidFill>
                  <a:srgbClr val="002060"/>
                </a:solidFill>
              </a:rPr>
              <a:t>s a r c  a s m</a:t>
            </a:r>
            <a:endParaRPr lang="zh-CN" altLang="en-US" sz="2400" dirty="0"/>
          </a:p>
        </p:txBody>
      </p:sp>
      <p:sp>
        <p:nvSpPr>
          <p:cNvPr id="16" name="矩形 15"/>
          <p:cNvSpPr/>
          <p:nvPr/>
        </p:nvSpPr>
        <p:spPr>
          <a:xfrm>
            <a:off x="3202174" y="4101455"/>
            <a:ext cx="1851789" cy="461665"/>
          </a:xfrm>
          <a:prstGeom prst="rect">
            <a:avLst/>
          </a:prstGeom>
        </p:spPr>
        <p:txBody>
          <a:bodyPr wrap="none">
            <a:spAutoFit/>
          </a:bodyPr>
          <a:lstStyle/>
          <a:p>
            <a:r>
              <a:rPr lang="en-US" altLang="zh-CN" sz="2400" b="1" dirty="0">
                <a:solidFill>
                  <a:srgbClr val="002060"/>
                </a:solidFill>
              </a:rPr>
              <a:t>c  r u c  </a:t>
            </a:r>
            <a:r>
              <a:rPr lang="en-US" altLang="zh-CN" sz="2400" b="1" dirty="0" err="1">
                <a:solidFill>
                  <a:srgbClr val="002060"/>
                </a:solidFill>
              </a:rPr>
              <a:t>i</a:t>
            </a:r>
            <a:r>
              <a:rPr lang="en-US" altLang="zh-CN" sz="2400" b="1" dirty="0">
                <a:solidFill>
                  <a:srgbClr val="002060"/>
                </a:solidFill>
              </a:rPr>
              <a:t> a  l</a:t>
            </a:r>
            <a:endParaRPr lang="zh-CN" altLang="en-US" sz="2400" dirty="0"/>
          </a:p>
        </p:txBody>
      </p:sp>
      <p:sp>
        <p:nvSpPr>
          <p:cNvPr id="17" name="矩形 16"/>
          <p:cNvSpPr/>
          <p:nvPr/>
        </p:nvSpPr>
        <p:spPr>
          <a:xfrm>
            <a:off x="2905619" y="4537563"/>
            <a:ext cx="2295821" cy="461665"/>
          </a:xfrm>
          <a:prstGeom prst="rect">
            <a:avLst/>
          </a:prstGeom>
        </p:spPr>
        <p:txBody>
          <a:bodyPr wrap="none">
            <a:spAutoFit/>
          </a:bodyPr>
          <a:lstStyle/>
          <a:p>
            <a:r>
              <a:rPr lang="en-US" altLang="zh-CN" sz="2400" b="1" dirty="0">
                <a:solidFill>
                  <a:srgbClr val="002060"/>
                </a:solidFill>
              </a:rPr>
              <a:t>m e d </a:t>
            </a:r>
            <a:r>
              <a:rPr lang="en-US" altLang="zh-CN" sz="2400" b="1" dirty="0" err="1">
                <a:solidFill>
                  <a:srgbClr val="002060"/>
                </a:solidFill>
              </a:rPr>
              <a:t>i</a:t>
            </a:r>
            <a:r>
              <a:rPr lang="en-US" altLang="zh-CN" sz="2400" b="1" dirty="0">
                <a:solidFill>
                  <a:srgbClr val="002060"/>
                </a:solidFill>
              </a:rPr>
              <a:t> c </a:t>
            </a:r>
            <a:r>
              <a:rPr lang="en-US" altLang="zh-CN" sz="2400" b="1" dirty="0" err="1">
                <a:solidFill>
                  <a:srgbClr val="002060"/>
                </a:solidFill>
              </a:rPr>
              <a:t>i</a:t>
            </a:r>
            <a:r>
              <a:rPr lang="en-US" altLang="zh-CN" sz="2400" b="1" dirty="0">
                <a:solidFill>
                  <a:srgbClr val="002060"/>
                </a:solidFill>
              </a:rPr>
              <a:t>  n a l</a:t>
            </a:r>
            <a:endParaRPr lang="zh-CN" altLang="en-US" sz="2400" dirty="0"/>
          </a:p>
        </p:txBody>
      </p:sp>
      <p:sp>
        <p:nvSpPr>
          <p:cNvPr id="18" name="矩形 17"/>
          <p:cNvSpPr/>
          <p:nvPr/>
        </p:nvSpPr>
        <p:spPr>
          <a:xfrm>
            <a:off x="3671213" y="5014043"/>
            <a:ext cx="2145139" cy="461665"/>
          </a:xfrm>
          <a:prstGeom prst="rect">
            <a:avLst/>
          </a:prstGeom>
        </p:spPr>
        <p:txBody>
          <a:bodyPr wrap="none">
            <a:spAutoFit/>
          </a:bodyPr>
          <a:lstStyle/>
          <a:p>
            <a:r>
              <a:rPr lang="en-US" altLang="zh-CN" sz="2400" b="1" dirty="0">
                <a:solidFill>
                  <a:srgbClr val="002060"/>
                </a:solidFill>
              </a:rPr>
              <a:t>s  e </a:t>
            </a:r>
            <a:r>
              <a:rPr lang="en-US" altLang="zh-CN" sz="2400" b="1" dirty="0" err="1">
                <a:solidFill>
                  <a:srgbClr val="002060"/>
                </a:solidFill>
              </a:rPr>
              <a:t>e</a:t>
            </a:r>
            <a:r>
              <a:rPr lang="en-US" altLang="zh-CN" sz="2400" b="1" dirty="0">
                <a:solidFill>
                  <a:srgbClr val="002060"/>
                </a:solidFill>
              </a:rPr>
              <a:t> t h </a:t>
            </a:r>
            <a:r>
              <a:rPr lang="en-US" altLang="zh-CN" sz="2400" b="1" dirty="0" err="1">
                <a:solidFill>
                  <a:srgbClr val="002060"/>
                </a:solidFill>
              </a:rPr>
              <a:t>i</a:t>
            </a:r>
            <a:r>
              <a:rPr lang="en-US" altLang="zh-CN" sz="2400" b="1" dirty="0">
                <a:solidFill>
                  <a:srgbClr val="002060"/>
                </a:solidFill>
              </a:rPr>
              <a:t>  n g</a:t>
            </a:r>
            <a:endParaRPr lang="zh-CN" altLang="en-US" sz="2400" dirty="0"/>
          </a:p>
        </p:txBody>
      </p:sp>
      <p:sp>
        <p:nvSpPr>
          <p:cNvPr id="19" name="矩形 18"/>
          <p:cNvSpPr/>
          <p:nvPr/>
        </p:nvSpPr>
        <p:spPr>
          <a:xfrm>
            <a:off x="2094434" y="5664198"/>
            <a:ext cx="1973617" cy="461665"/>
          </a:xfrm>
          <a:prstGeom prst="rect">
            <a:avLst/>
          </a:prstGeom>
        </p:spPr>
        <p:txBody>
          <a:bodyPr wrap="none">
            <a:spAutoFit/>
          </a:bodyPr>
          <a:lstStyle/>
          <a:p>
            <a:r>
              <a:rPr lang="en-US" altLang="zh-CN" sz="2400" b="1" dirty="0" err="1">
                <a:solidFill>
                  <a:srgbClr val="002060"/>
                </a:solidFill>
              </a:rPr>
              <a:t>i</a:t>
            </a:r>
            <a:r>
              <a:rPr lang="en-US" altLang="zh-CN" sz="2400" b="1" dirty="0">
                <a:solidFill>
                  <a:srgbClr val="002060"/>
                </a:solidFill>
              </a:rPr>
              <a:t> g n o r a n t</a:t>
            </a:r>
            <a:endParaRPr lang="zh-CN" altLang="en-US" sz="2400" dirty="0"/>
          </a:p>
        </p:txBody>
      </p:sp>
      <p:sp>
        <p:nvSpPr>
          <p:cNvPr id="20" name="矩形 19"/>
          <p:cNvSpPr/>
          <p:nvPr/>
        </p:nvSpPr>
        <p:spPr>
          <a:xfrm>
            <a:off x="6281530" y="3340110"/>
            <a:ext cx="5763556" cy="2308324"/>
          </a:xfrm>
          <a:prstGeom prst="rect">
            <a:avLst/>
          </a:prstGeom>
          <a:solidFill>
            <a:schemeClr val="bg1"/>
          </a:solidFill>
          <a:ln>
            <a:solidFill>
              <a:schemeClr val="accent1"/>
            </a:solidFill>
          </a:ln>
          <a:effectLst>
            <a:outerShdw blurRad="50800" dist="38100" dir="16200000" rotWithShape="0">
              <a:prstClr val="black">
                <a:alpha val="40000"/>
              </a:prstClr>
            </a:outerShdw>
          </a:effectLst>
        </p:spPr>
        <p:txBody>
          <a:bodyPr wrap="square">
            <a:spAutoFit/>
          </a:bodyPr>
          <a:lstStyle/>
          <a:p>
            <a:r>
              <a:rPr lang="en-US" altLang="zh-CN" b="1" dirty="0"/>
              <a:t>dilemma </a:t>
            </a:r>
            <a:r>
              <a:rPr lang="en-US" altLang="zh-CN" i="1" dirty="0"/>
              <a:t>/</a:t>
            </a:r>
            <a:r>
              <a:rPr lang="en-US" altLang="zh-CN" i="1" dirty="0" err="1"/>
              <a:t>dɪ'lemə</a:t>
            </a:r>
            <a:r>
              <a:rPr lang="en-US" altLang="zh-CN" i="1" dirty="0"/>
              <a:t>/n. </a:t>
            </a:r>
            <a:r>
              <a:rPr lang="zh-CN" altLang="en-US" i="1" dirty="0"/>
              <a:t>困境；进退两难</a:t>
            </a:r>
            <a:endParaRPr lang="en-US" altLang="zh-CN" i="1" dirty="0"/>
          </a:p>
          <a:p>
            <a:r>
              <a:rPr lang="en-US" altLang="zh-CN" b="1" dirty="0"/>
              <a:t>grimac</a:t>
            </a:r>
            <a:r>
              <a:rPr lang="en-US" altLang="zh-CN" dirty="0"/>
              <a:t>e </a:t>
            </a:r>
            <a:r>
              <a:rPr lang="zh-CN" altLang="en-US" dirty="0"/>
              <a:t> </a:t>
            </a:r>
            <a:r>
              <a:rPr lang="en-US" altLang="zh-CN" i="1" dirty="0"/>
              <a:t>/'</a:t>
            </a:r>
            <a:r>
              <a:rPr lang="en-US" altLang="zh-CN" i="1" dirty="0" err="1"/>
              <a:t>grɪməs</a:t>
            </a:r>
            <a:r>
              <a:rPr lang="en-US" altLang="zh-CN" i="1" dirty="0"/>
              <a:t>/ vi. </a:t>
            </a:r>
            <a:r>
              <a:rPr lang="zh-CN" altLang="en-US" i="1" dirty="0"/>
              <a:t>扮鬼脸 </a:t>
            </a:r>
            <a:r>
              <a:rPr lang="en-US" altLang="zh-CN" i="1" dirty="0"/>
              <a:t>n. </a:t>
            </a:r>
            <a:r>
              <a:rPr lang="zh-CN" altLang="en-US" i="1" dirty="0"/>
              <a:t>鬼脸</a:t>
            </a:r>
            <a:endParaRPr lang="en-US" altLang="zh-CN" i="1" dirty="0"/>
          </a:p>
          <a:p>
            <a:r>
              <a:rPr lang="en-US" altLang="zh-CN" b="1" dirty="0"/>
              <a:t>undeniable</a:t>
            </a:r>
            <a:r>
              <a:rPr lang="en-US" altLang="zh-CN" dirty="0"/>
              <a:t> </a:t>
            </a:r>
            <a:r>
              <a:rPr lang="zh-CN" altLang="en-US" dirty="0"/>
              <a:t> </a:t>
            </a:r>
            <a:r>
              <a:rPr lang="en-US" altLang="zh-CN" i="1" dirty="0"/>
              <a:t>/</a:t>
            </a:r>
            <a:r>
              <a:rPr lang="en-US" altLang="zh-CN" i="1" dirty="0" err="1"/>
              <a:t>ʌndɪ'naɪəbəl</a:t>
            </a:r>
            <a:r>
              <a:rPr lang="en-US" altLang="zh-CN" i="1" dirty="0"/>
              <a:t>/ adj. </a:t>
            </a:r>
            <a:r>
              <a:rPr lang="zh-CN" altLang="en-US" i="1" dirty="0"/>
              <a:t>不可否认的</a:t>
            </a:r>
            <a:endParaRPr lang="en-US" altLang="zh-CN" i="1" dirty="0"/>
          </a:p>
          <a:p>
            <a:r>
              <a:rPr lang="en-US" altLang="zh-CN" b="1" dirty="0"/>
              <a:t>sophistication</a:t>
            </a:r>
            <a:r>
              <a:rPr lang="en-US" altLang="zh-CN" dirty="0"/>
              <a:t> </a:t>
            </a:r>
            <a:r>
              <a:rPr lang="en-US" altLang="zh-CN" i="1" dirty="0"/>
              <a:t>/</a:t>
            </a:r>
            <a:r>
              <a:rPr lang="en-US" altLang="zh-CN" i="1" dirty="0" err="1"/>
              <a:t>sə,fɪstɪ'keɪʃn</a:t>
            </a:r>
            <a:r>
              <a:rPr lang="en-US" altLang="zh-CN" i="1" dirty="0"/>
              <a:t>/n. </a:t>
            </a:r>
            <a:r>
              <a:rPr lang="zh-CN" altLang="en-US" i="1" dirty="0"/>
              <a:t>复杂；老于世故</a:t>
            </a:r>
            <a:endParaRPr lang="en-US" altLang="zh-CN" i="1" dirty="0"/>
          </a:p>
          <a:p>
            <a:r>
              <a:rPr lang="en-US" altLang="zh-CN" b="1" dirty="0"/>
              <a:t>sarcasm</a:t>
            </a:r>
            <a:r>
              <a:rPr lang="en-US" altLang="zh-CN" dirty="0"/>
              <a:t> </a:t>
            </a:r>
            <a:r>
              <a:rPr lang="en-US" altLang="zh-CN" i="1" dirty="0"/>
              <a:t>/'</a:t>
            </a:r>
            <a:r>
              <a:rPr lang="en-US" altLang="zh-CN" i="1" dirty="0" err="1"/>
              <a:t>sɑːkæzəm</a:t>
            </a:r>
            <a:r>
              <a:rPr lang="en-US" altLang="zh-CN" i="1" dirty="0"/>
              <a:t>/ n. </a:t>
            </a:r>
            <a:r>
              <a:rPr lang="zh-CN" altLang="en-US" i="1" dirty="0"/>
              <a:t>讽刺；挖苦；嘲笑</a:t>
            </a:r>
            <a:endParaRPr lang="en-US" altLang="zh-CN" i="1" dirty="0"/>
          </a:p>
          <a:p>
            <a:r>
              <a:rPr lang="en-US" altLang="zh-CN" b="1" dirty="0"/>
              <a:t>crucial</a:t>
            </a:r>
            <a:r>
              <a:rPr lang="en-US" altLang="zh-CN" dirty="0"/>
              <a:t> </a:t>
            </a:r>
            <a:r>
              <a:rPr lang="en-US" altLang="zh-CN" i="1" dirty="0"/>
              <a:t>/'</a:t>
            </a:r>
            <a:r>
              <a:rPr lang="en-US" altLang="zh-CN" i="1" dirty="0" err="1"/>
              <a:t>kruːʃəl</a:t>
            </a:r>
            <a:r>
              <a:rPr lang="en-US" altLang="zh-CN" i="1" dirty="0"/>
              <a:t>/ adj. </a:t>
            </a:r>
            <a:r>
              <a:rPr lang="zh-CN" altLang="en-US" i="1" dirty="0"/>
              <a:t>重要的；决定性的</a:t>
            </a:r>
            <a:endParaRPr lang="en-US" altLang="zh-CN" i="1" dirty="0"/>
          </a:p>
          <a:p>
            <a:r>
              <a:rPr lang="en-US" altLang="zh-CN" b="1" dirty="0"/>
              <a:t>medicinal</a:t>
            </a:r>
            <a:r>
              <a:rPr lang="en-US" altLang="zh-CN" dirty="0"/>
              <a:t> </a:t>
            </a:r>
            <a:r>
              <a:rPr lang="en-US" altLang="zh-CN" i="1" dirty="0"/>
              <a:t>/</a:t>
            </a:r>
            <a:r>
              <a:rPr lang="en-US" altLang="zh-CN" i="1" dirty="0" err="1"/>
              <a:t>mɪ'dɪsɪnəl</a:t>
            </a:r>
            <a:r>
              <a:rPr lang="en-US" altLang="zh-CN" i="1" dirty="0"/>
              <a:t>/ adj. </a:t>
            </a:r>
            <a:r>
              <a:rPr lang="zh-CN" altLang="en-US" i="1" dirty="0"/>
              <a:t>药的；药用的；治疗的</a:t>
            </a:r>
            <a:endParaRPr lang="en-US" altLang="zh-CN" i="1" dirty="0"/>
          </a:p>
          <a:p>
            <a:r>
              <a:rPr lang="en-US" altLang="zh-CN" b="1" dirty="0"/>
              <a:t>seething</a:t>
            </a:r>
            <a:r>
              <a:rPr lang="en-US" altLang="zh-CN" dirty="0"/>
              <a:t> </a:t>
            </a:r>
            <a:r>
              <a:rPr lang="en-US" altLang="zh-CN" i="1" dirty="0"/>
              <a:t>/'</a:t>
            </a:r>
            <a:r>
              <a:rPr lang="en-US" altLang="zh-CN" i="1" dirty="0" err="1"/>
              <a:t>siːðɪŋ</a:t>
            </a:r>
            <a:r>
              <a:rPr lang="en-US" altLang="zh-CN" i="1" dirty="0"/>
              <a:t>/ adj. </a:t>
            </a:r>
            <a:r>
              <a:rPr lang="zh-CN" altLang="en-US" i="1" dirty="0"/>
              <a:t>火热的，沸腾的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linds(horizont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circle(in)">
                                      <p:cBhvr>
                                        <p:cTn id="5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4" grpId="0"/>
      <p:bldP spid="15" grpId="0"/>
      <p:bldP spid="16" grpId="0"/>
      <p:bldP spid="17" grpId="0"/>
      <p:bldP spid="18" grpId="0"/>
      <p:bldP spid="19" grpId="0"/>
      <p:bldP spid="19" grpId="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14-15</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8" y="3936638"/>
            <a:ext cx="4989308" cy="243692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t="54982"/>
          <a:stretch>
            <a:fillRect/>
          </a:stretch>
        </p:blipFill>
        <p:spPr>
          <a:xfrm>
            <a:off x="591185" y="1076960"/>
            <a:ext cx="10944860" cy="2366645"/>
          </a:xfrm>
          <a:prstGeom prst="rect">
            <a:avLst/>
          </a:prstGeom>
        </p:spPr>
      </p:pic>
      <p:sp>
        <p:nvSpPr>
          <p:cNvPr id="13" name="矩形 12"/>
          <p:cNvSpPr/>
          <p:nvPr/>
        </p:nvSpPr>
        <p:spPr>
          <a:xfrm>
            <a:off x="409959" y="118197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055620" y="118173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5231" y="925032"/>
            <a:ext cx="7129670" cy="5632311"/>
          </a:xfrm>
          <a:prstGeom prst="rect">
            <a:avLst/>
          </a:prstGeom>
        </p:spPr>
        <p:txBody>
          <a:bodyPr wrap="square">
            <a:spAutoFit/>
          </a:bodyPr>
          <a:lstStyle/>
          <a:p>
            <a:r>
              <a:rPr lang="zh-CN" altLang="en-US" sz="2000" b="1" dirty="0">
                <a:latin typeface="楷体" panose="02010609060101010101" pitchFamily="49" charset="-122"/>
                <a:ea typeface="楷体" panose="02010609060101010101" pitchFamily="49" charset="-122"/>
              </a:rPr>
              <a:t>   作者采用了巧妙的淡化手法，比如，全书中没有出现过一次“奥斯维辛”这个词。西方的孩子大多知道波兰的“奥斯维辛”意味着大屠杀，若是整本书不断地出现这个词，会让孩子们立刻想到“屠杀”“残酷”的字眼。作者巧妙地运用孩子发音的不准确性将其称作为“</a:t>
            </a:r>
            <a:r>
              <a:rPr lang="en-US" altLang="zh-CN" sz="2000" b="1" dirty="0">
                <a:latin typeface="楷体" panose="02010609060101010101" pitchFamily="49" charset="-122"/>
                <a:ea typeface="楷体" panose="02010609060101010101" pitchFamily="49" charset="-122"/>
              </a:rPr>
              <a:t>out-with”</a:t>
            </a:r>
            <a:r>
              <a:rPr lang="zh-CN" altLang="en-US" sz="2000" b="1" dirty="0">
                <a:latin typeface="楷体" panose="02010609060101010101" pitchFamily="49" charset="-122"/>
                <a:ea typeface="楷体" panose="02010609060101010101" pitchFamily="49" charset="-122"/>
              </a:rPr>
              <a:t>。儿童文学作家就是这样，他们牵着孩子的手，让孩子们看这个世界的真善美、假丑恶，一点一点地认识真实的世界，不残酷，但也不肤浅。</a:t>
            </a:r>
          </a:p>
          <a:p>
            <a:r>
              <a:rPr lang="zh-CN" altLang="en-US" sz="2000" b="1" dirty="0">
                <a:latin typeface="楷体" panose="02010609060101010101" pitchFamily="49" charset="-122"/>
                <a:ea typeface="楷体" panose="02010609060101010101" pitchFamily="49" charset="-122"/>
              </a:rPr>
              <a:t>   该作品的叙述风格清新自然，以</a:t>
            </a:r>
            <a:r>
              <a:rPr lang="en-US" altLang="zh-CN" sz="2000" b="1" dirty="0">
                <a:latin typeface="楷体" panose="02010609060101010101" pitchFamily="49" charset="-122"/>
                <a:ea typeface="楷体" panose="02010609060101010101" pitchFamily="49" charset="-122"/>
              </a:rPr>
              <a:t>9</a:t>
            </a:r>
            <a:r>
              <a:rPr lang="zh-CN" altLang="en-US" sz="2000" b="1" dirty="0">
                <a:latin typeface="楷体" panose="02010609060101010101" pitchFamily="49" charset="-122"/>
                <a:ea typeface="楷体" panose="02010609060101010101" pitchFamily="49" charset="-122"/>
              </a:rPr>
              <a:t>岁男孩的眼睛来看待生活、成年人、战争，以及犯罪等沉重的真相，用天真讲述残忍，往往比沉重的笔调更能够抓住人心。</a:t>
            </a:r>
          </a:p>
          <a:p>
            <a:r>
              <a:rPr lang="zh-CN" altLang="en-US" sz="2000" b="1" dirty="0">
                <a:latin typeface="楷体" panose="02010609060101010101" pitchFamily="49" charset="-122"/>
                <a:ea typeface="楷体" panose="02010609060101010101" pitchFamily="49" charset="-122"/>
              </a:rPr>
              <a:t>   这本书前半部分将两个孩子描写得越是美好、纯真、善良，看到结局愈发令人感到命运的残酷。这样的衬托，似乎格外让人不忍心。</a:t>
            </a:r>
            <a:endParaRPr lang="en-US" altLang="zh-CN"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书中虽然充满了孩童的天真与善良的本能，但最后依旧使我们遍体鳞伤。悲剧像是集体造成的，每一个人却似乎都是悲剧的受害者。可是，到底谁才是造成悲剧的那个人？合上书本，去思考一下这样的问题，而不仅仅沉湎于悲伤，也许这才是阅读本书的意义吧。</a:t>
            </a:r>
          </a:p>
        </p:txBody>
      </p:sp>
      <p:sp>
        <p:nvSpPr>
          <p:cNvPr id="3" name="矩形 2"/>
          <p:cNvSpPr/>
          <p:nvPr/>
        </p:nvSpPr>
        <p:spPr>
          <a:xfrm>
            <a:off x="3407410" y="212090"/>
            <a:ext cx="9027795" cy="645160"/>
          </a:xfrm>
          <a:prstGeom prst="rect">
            <a:avLst/>
          </a:prstGeom>
        </p:spPr>
        <p:txBody>
          <a:bodyPr wrap="square">
            <a:spAutoFit/>
          </a:bodyPr>
          <a:lstStyle/>
          <a:p>
            <a:r>
              <a:rPr lang="zh-CN" altLang="en-US" sz="3600" b="1" kern="0" spc="1000" dirty="0">
                <a:solidFill>
                  <a:schemeClr val="accent1">
                    <a:lumMod val="75000"/>
                  </a:schemeClr>
                </a:solidFill>
                <a:latin typeface="+mj-ea"/>
                <a:ea typeface="+mj-ea"/>
              </a:rPr>
              <a:t>清新的叙述风格和淡化的写作手法</a:t>
            </a:r>
          </a:p>
        </p:txBody>
      </p:sp>
      <p:pic>
        <p:nvPicPr>
          <p:cNvPr id="6" name="图片 5"/>
          <p:cNvPicPr>
            <a:picLocks noChangeAspect="1"/>
          </p:cNvPicPr>
          <p:nvPr/>
        </p:nvPicPr>
        <p:blipFill rotWithShape="1">
          <a:blip r:embed="rId2"/>
          <a:srcRect l="6834" b="11782"/>
          <a:stretch>
            <a:fillRect/>
          </a:stretch>
        </p:blipFill>
        <p:spPr>
          <a:xfrm>
            <a:off x="7864280" y="3741188"/>
            <a:ext cx="4022489" cy="2586998"/>
          </a:xfrm>
          <a:prstGeom prst="rect">
            <a:avLst/>
          </a:prstGeom>
        </p:spPr>
      </p:pic>
      <p:pic>
        <p:nvPicPr>
          <p:cNvPr id="7" name="图片 6"/>
          <p:cNvPicPr>
            <a:picLocks noChangeAspect="1"/>
          </p:cNvPicPr>
          <p:nvPr/>
        </p:nvPicPr>
        <p:blipFill>
          <a:blip r:embed="rId3"/>
          <a:stretch>
            <a:fillRect/>
          </a:stretch>
        </p:blipFill>
        <p:spPr>
          <a:xfrm>
            <a:off x="7434470" y="971923"/>
            <a:ext cx="3926578" cy="2586998"/>
          </a:xfrm>
          <a:prstGeom prst="rect">
            <a:avLst/>
          </a:prstGeom>
        </p:spPr>
      </p:pic>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16-18</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524" y="657065"/>
            <a:ext cx="5675383" cy="509125"/>
          </a:xfrm>
          <a:prstGeom prst="rect">
            <a:avLst/>
          </a:prstGeom>
          <a:ln>
            <a:solidFill>
              <a:schemeClr val="accent1"/>
            </a:solidFill>
          </a:ln>
        </p:spPr>
      </p:pic>
      <p:sp>
        <p:nvSpPr>
          <p:cNvPr id="11" name="矩形 10"/>
          <p:cNvSpPr/>
          <p:nvPr/>
        </p:nvSpPr>
        <p:spPr>
          <a:xfrm>
            <a:off x="3728524" y="87992"/>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55" y="1166190"/>
            <a:ext cx="11245287" cy="2057580"/>
          </a:xfrm>
          <a:prstGeom prst="rect">
            <a:avLst/>
          </a:prstGeom>
        </p:spPr>
      </p:pic>
      <p:sp>
        <p:nvSpPr>
          <p:cNvPr id="2" name="矩形 1"/>
          <p:cNvSpPr/>
          <p:nvPr/>
        </p:nvSpPr>
        <p:spPr>
          <a:xfrm>
            <a:off x="473355" y="3312348"/>
            <a:ext cx="11245288" cy="3046988"/>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r>
              <a:rPr lang="en-US" altLang="zh-CN" sz="2400" dirty="0">
                <a:latin typeface="Times New Roman" panose="02020603050405020304" pitchFamily="18" charset="0"/>
                <a:cs typeface="Times New Roman" panose="02020603050405020304" pitchFamily="18" charset="0"/>
              </a:rPr>
              <a:t>1. Bruno is happier about his life at Out-With because his parents seem more cheerful,  </a:t>
            </a:r>
          </a:p>
          <a:p>
            <a:r>
              <a:rPr lang="en-US" altLang="zh-CN" sz="2400" dirty="0">
                <a:latin typeface="Times New Roman" panose="02020603050405020304" pitchFamily="18" charset="0"/>
                <a:cs typeface="Times New Roman" panose="02020603050405020304" pitchFamily="18" charset="0"/>
              </a:rPr>
              <a:t>    Lieutenant Kotler was transferred, and Shmuel is his friend. </a:t>
            </a:r>
          </a:p>
          <a:p>
            <a:r>
              <a:rPr lang="en-US" altLang="zh-CN" sz="2400" dirty="0">
                <a:latin typeface="Times New Roman" panose="02020603050405020304" pitchFamily="18" charset="0"/>
                <a:cs typeface="Times New Roman" panose="02020603050405020304" pitchFamily="18" charset="0"/>
              </a:rPr>
              <a:t>2. Gretel's explanation about the fence makes little sense to someone like Bruno, who has </a:t>
            </a:r>
          </a:p>
          <a:p>
            <a:r>
              <a:rPr lang="en-US" altLang="zh-CN" sz="2400" dirty="0">
                <a:latin typeface="Times New Roman" panose="02020603050405020304" pitchFamily="18" charset="0"/>
                <a:cs typeface="Times New Roman" panose="02020603050405020304" pitchFamily="18" charset="0"/>
              </a:rPr>
              <a:t>    no prejudice against Jews. </a:t>
            </a:r>
          </a:p>
          <a:p>
            <a:r>
              <a:rPr lang="en-US" altLang="zh-CN" sz="2400" dirty="0">
                <a:latin typeface="Times New Roman" panose="02020603050405020304" pitchFamily="18" charset="0"/>
                <a:cs typeface="Times New Roman" panose="02020603050405020304" pitchFamily="18" charset="0"/>
              </a:rPr>
              <a:t>3. Bruno looks more like Shmuel after his father shaves his head because it is infested </a:t>
            </a:r>
          </a:p>
          <a:p>
            <a:r>
              <a:rPr lang="en-US" altLang="zh-CN" sz="2400" dirty="0">
                <a:latin typeface="Times New Roman" panose="02020603050405020304" pitchFamily="18" charset="0"/>
                <a:cs typeface="Times New Roman" panose="02020603050405020304" pitchFamily="18" charset="0"/>
              </a:rPr>
              <a:t>    with lice.</a:t>
            </a:r>
          </a:p>
          <a:p>
            <a:r>
              <a:rPr lang="en-US" altLang="zh-CN" sz="2400" dirty="0">
                <a:latin typeface="Times New Roman" panose="02020603050405020304" pitchFamily="18" charset="0"/>
                <a:cs typeface="Times New Roman" panose="02020603050405020304" pitchFamily="18" charset="0"/>
              </a:rPr>
              <a:t>4. When Bruno mentions the children on the other side of the fence, the Commandant </a:t>
            </a:r>
          </a:p>
          <a:p>
            <a:r>
              <a:rPr lang="en-US" altLang="zh-CN" sz="2400" dirty="0">
                <a:latin typeface="Times New Roman" panose="02020603050405020304" pitchFamily="18" charset="0"/>
                <a:cs typeface="Times New Roman" panose="02020603050405020304" pitchFamily="18" charset="0"/>
              </a:rPr>
              <a:t>    realizes that the horrors of the camp are too close to his family.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wipe(down)">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16-18</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8524" y="657065"/>
            <a:ext cx="5675383" cy="509125"/>
          </a:xfrm>
          <a:prstGeom prst="rect">
            <a:avLst/>
          </a:prstGeom>
          <a:ln>
            <a:solidFill>
              <a:schemeClr val="accent1"/>
            </a:solidFill>
          </a:ln>
        </p:spPr>
      </p:pic>
      <p:sp>
        <p:nvSpPr>
          <p:cNvPr id="11" name="矩形 10"/>
          <p:cNvSpPr/>
          <p:nvPr/>
        </p:nvSpPr>
        <p:spPr>
          <a:xfrm>
            <a:off x="3728524" y="87992"/>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0" y="1305338"/>
            <a:ext cx="11026726" cy="2109888"/>
          </a:xfrm>
          <a:prstGeom prst="rect">
            <a:avLst/>
          </a:prstGeom>
        </p:spPr>
      </p:pic>
      <p:sp>
        <p:nvSpPr>
          <p:cNvPr id="2" name="矩形 1"/>
          <p:cNvSpPr/>
          <p:nvPr/>
        </p:nvSpPr>
        <p:spPr>
          <a:xfrm>
            <a:off x="409900" y="3755386"/>
            <a:ext cx="11026726" cy="2308324"/>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pPr lvl="0"/>
            <a:r>
              <a:rPr lang="en-US" altLang="zh-CN" sz="2400" dirty="0">
                <a:solidFill>
                  <a:srgbClr val="000000"/>
                </a:solidFill>
                <a:latin typeface="Times New Roman" panose="02020603050405020304" pitchFamily="18" charset="0"/>
                <a:cs typeface="Times New Roman" panose="02020603050405020304" pitchFamily="18" charset="0"/>
              </a:rPr>
              <a:t>5. Shmuel is particularly unhappy because his father disappeared after going on a work  </a:t>
            </a:r>
          </a:p>
          <a:p>
            <a:pPr lvl="0"/>
            <a:r>
              <a:rPr lang="en-US" altLang="zh-CN" sz="2400" dirty="0">
                <a:solidFill>
                  <a:srgbClr val="000000"/>
                </a:solidFill>
                <a:latin typeface="Times New Roman" panose="02020603050405020304" pitchFamily="18" charset="0"/>
                <a:cs typeface="Times New Roman" panose="02020603050405020304" pitchFamily="18" charset="0"/>
              </a:rPr>
              <a:t>    duty.</a:t>
            </a:r>
          </a:p>
          <a:p>
            <a:pPr lvl="0"/>
            <a:r>
              <a:rPr lang="en-US" altLang="zh-CN" sz="2400" dirty="0">
                <a:solidFill>
                  <a:srgbClr val="000000"/>
                </a:solidFill>
                <a:latin typeface="Times New Roman" panose="02020603050405020304" pitchFamily="18" charset="0"/>
                <a:cs typeface="Times New Roman" panose="02020603050405020304" pitchFamily="18" charset="0"/>
              </a:rPr>
              <a:t>6. Bruno plans to get into the camp unnoticed because he has a shaven head and will </a:t>
            </a:r>
          </a:p>
          <a:p>
            <a:pPr lvl="0"/>
            <a:r>
              <a:rPr lang="en-US" altLang="zh-CN" sz="2400" dirty="0">
                <a:solidFill>
                  <a:srgbClr val="000000"/>
                </a:solidFill>
                <a:latin typeface="Times New Roman" panose="02020603050405020304" pitchFamily="18" charset="0"/>
                <a:cs typeface="Times New Roman" panose="02020603050405020304" pitchFamily="18" charset="0"/>
              </a:rPr>
              <a:t>    wear a pair of the striped </a:t>
            </a:r>
            <a:r>
              <a:rPr lang="en-US" altLang="zh-CN" sz="2400" dirty="0" err="1">
                <a:solidFill>
                  <a:srgbClr val="000000"/>
                </a:solidFill>
                <a:latin typeface="Times New Roman" panose="02020603050405020304" pitchFamily="18" charset="0"/>
                <a:cs typeface="Times New Roman" panose="02020603050405020304" pitchFamily="18" charset="0"/>
              </a:rPr>
              <a:t>pyjamas</a:t>
            </a:r>
            <a:r>
              <a:rPr lang="en-US" altLang="zh-CN" sz="2400" dirty="0">
                <a:solidFill>
                  <a:srgbClr val="000000"/>
                </a:solidFill>
                <a:latin typeface="Times New Roman" panose="02020603050405020304" pitchFamily="18" charset="0"/>
                <a:cs typeface="Times New Roman" panose="02020603050405020304" pitchFamily="18" charset="0"/>
              </a:rPr>
              <a:t> that Shmuel will bring for him.</a:t>
            </a:r>
          </a:p>
          <a:p>
            <a:pPr lvl="0"/>
            <a:r>
              <a:rPr lang="en-US" altLang="zh-CN" sz="2400" dirty="0">
                <a:solidFill>
                  <a:srgbClr val="000000"/>
                </a:solidFill>
                <a:latin typeface="Times New Roman" panose="02020603050405020304" pitchFamily="18" charset="0"/>
                <a:cs typeface="Times New Roman" panose="02020603050405020304" pitchFamily="18" charset="0"/>
              </a:rPr>
              <a:t>7. Bruno sees his visit to the camp as an adventure and a way to see what is on the other </a:t>
            </a:r>
          </a:p>
          <a:p>
            <a:pPr lvl="0"/>
            <a:r>
              <a:rPr lang="en-US" altLang="zh-CN" sz="2400" dirty="0">
                <a:solidFill>
                  <a:srgbClr val="000000"/>
                </a:solidFill>
                <a:latin typeface="Times New Roman" panose="02020603050405020304" pitchFamily="18" charset="0"/>
                <a:cs typeface="Times New Roman" panose="02020603050405020304" pitchFamily="18" charset="0"/>
              </a:rPr>
              <a:t>    side of the fence; Shmuel sees it as a chance to get help in locating his father.</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16-18</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33889"/>
          <a:stretch>
            <a:fillRect/>
          </a:stretch>
        </p:blipFill>
        <p:spPr>
          <a:xfrm>
            <a:off x="410210" y="1022350"/>
            <a:ext cx="11172190" cy="3760470"/>
          </a:xfrm>
          <a:prstGeom prst="rect">
            <a:avLst/>
          </a:prstGeom>
          <a:solidFill>
            <a:schemeClr val="accent1">
              <a:lumMod val="40000"/>
              <a:lumOff val="60000"/>
            </a:schemeClr>
          </a:solidFill>
        </p:spPr>
      </p:pic>
      <p:sp>
        <p:nvSpPr>
          <p:cNvPr id="2" name="文本框 1"/>
          <p:cNvSpPr txBox="1"/>
          <p:nvPr/>
        </p:nvSpPr>
        <p:spPr>
          <a:xfrm>
            <a:off x="5592417" y="1072826"/>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文学作品的要素：写作目的</a:t>
            </a:r>
          </a:p>
        </p:txBody>
      </p:sp>
      <p:sp>
        <p:nvSpPr>
          <p:cNvPr id="13" name="矩形 12"/>
          <p:cNvSpPr/>
          <p:nvPr/>
        </p:nvSpPr>
        <p:spPr>
          <a:xfrm>
            <a:off x="618321" y="1022101"/>
            <a:ext cx="8777470"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矩形 1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15" name="图片 14"/>
          <p:cNvPicPr>
            <a:picLocks noChangeAspect="1"/>
          </p:cNvPicPr>
          <p:nvPr/>
        </p:nvPicPr>
        <p:blipFill rotWithShape="1">
          <a:blip r:embed="rId3"/>
          <a:srcRect l="4133" r="4868" b="6411"/>
          <a:stretch>
            <a:fillRect/>
          </a:stretch>
        </p:blipFill>
        <p:spPr>
          <a:xfrm>
            <a:off x="8632077" y="4282495"/>
            <a:ext cx="2950489" cy="2083423"/>
          </a:xfrm>
          <a:prstGeom prst="rect">
            <a:avLst/>
          </a:prstGeom>
        </p:spPr>
      </p:pic>
      <p:pic>
        <p:nvPicPr>
          <p:cNvPr id="16" name="图片 15"/>
          <p:cNvPicPr>
            <a:picLocks noChangeAspect="1"/>
          </p:cNvPicPr>
          <p:nvPr/>
        </p:nvPicPr>
        <p:blipFill rotWithShape="1">
          <a:blip r:embed="rId4"/>
          <a:srcRect l="23107" t="7251" r="18974" b="20194"/>
          <a:stretch>
            <a:fillRect/>
          </a:stretch>
        </p:blipFill>
        <p:spPr>
          <a:xfrm>
            <a:off x="6960125" y="5177321"/>
            <a:ext cx="1088188" cy="1188719"/>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16-18</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255333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lang="en-US" altLang="zh-CN"/>
              <a:t>   </a:t>
            </a:r>
            <a:r>
              <a:rPr sz="2000" b="1">
                <a:latin typeface="Times New Roman" panose="02020603050405020304" pitchFamily="18" charset="0"/>
                <a:ea typeface="宋体" panose="02010600030101010101" pitchFamily="2" charset="-122"/>
                <a:cs typeface="Times New Roman" panose="02020603050405020304" pitchFamily="18" charset="0"/>
              </a:rPr>
              <a:t>Father was particularly sad because he had fought with Grandmother and they hadn't made it up</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before she died.</a:t>
            </a:r>
          </a:p>
          <a:p>
            <a:r>
              <a:rPr sz="2000" b="1">
                <a:latin typeface="Times New Roman" panose="02020603050405020304" pitchFamily="18" charset="0"/>
                <a:ea typeface="宋体" panose="02010600030101010101" pitchFamily="2" charset="-122"/>
                <a:cs typeface="Times New Roman" panose="02020603050405020304" pitchFamily="18" charset="0"/>
              </a:rPr>
              <a:t>    There were a lot of wreaths delivered to the church and Father was proud of the fact that one of them had been sent by the Fury, but when Mother heard she said that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Grandmother would turn in her grave if she knew it was there.</a:t>
            </a:r>
          </a:p>
          <a:p>
            <a:r>
              <a:rPr sz="2000" b="1">
                <a:latin typeface="Times New Roman" panose="02020603050405020304" pitchFamily="18" charset="0"/>
                <a:ea typeface="宋体" panose="02010600030101010101" pitchFamily="2" charset="-122"/>
                <a:cs typeface="Times New Roman" panose="02020603050405020304" pitchFamily="18" charset="0"/>
              </a:rPr>
              <a:t>      父亲特别难过因为他跟祖母吵了架，而直到她去世两人都没能和解。</a:t>
            </a:r>
          </a:p>
          <a:p>
            <a:r>
              <a:rPr sz="2000" b="1">
                <a:latin typeface="Times New Roman" panose="02020603050405020304" pitchFamily="18" charset="0"/>
                <a:ea typeface="宋体" panose="02010600030101010101" pitchFamily="2" charset="-122"/>
                <a:cs typeface="Times New Roman" panose="02020603050405020304" pitchFamily="18" charset="0"/>
              </a:rPr>
              <a:t>   很多人送了花圈到教堂，让父亲非常自豪的是，其中有一个是元首送的，但是，当母亲听说以后，说</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如果祖母知道了，她会从坟墓里跳出来</a:t>
            </a:r>
            <a:r>
              <a:rPr sz="2000" b="1">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（夸张的修辞格）</a:t>
            </a:r>
            <a:endPar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410845" y="3715385"/>
            <a:ext cx="11271885" cy="1322070"/>
          </a:xfrm>
          <a:prstGeom prst="rect">
            <a:avLst/>
          </a:prstGeom>
          <a:noFill/>
          <a:ln>
            <a:solidFill>
              <a:schemeClr val="accent1"/>
            </a:solidFill>
          </a:ln>
        </p:spPr>
        <p:txBody>
          <a:bodyPr wrap="square" rtlCol="0" anchor="t">
            <a:spAutoFit/>
          </a:bodyPr>
          <a:lstStyle/>
          <a:p>
            <a:pPr marL="342900" indent="-342900" algn="l">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   “Bruno,” she said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in a childish voice</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as if this was the most obvious thing in the world,</a:t>
            </a:r>
            <a:r>
              <a:rPr sz="2000" b="1">
                <a:latin typeface="Times New Roman" panose="02020603050405020304" pitchFamily="18" charset="0"/>
                <a:ea typeface="宋体" panose="02010600030101010101" pitchFamily="2" charset="-122"/>
                <a:cs typeface="Times New Roman" panose="02020603050405020304" pitchFamily="18" charset="0"/>
                <a:sym typeface="+mn-ea"/>
              </a:rPr>
              <a:t> “The fence isn't there to stop usfrom going over there. It's to stop them from coming over here.”</a:t>
            </a:r>
            <a:endParaRPr sz="2000" b="1">
              <a:latin typeface="Times New Roman" panose="02020603050405020304" pitchFamily="18" charset="0"/>
              <a:ea typeface="宋体" panose="02010600030101010101" pitchFamily="2" charset="-122"/>
              <a:cs typeface="Times New Roman" panose="02020603050405020304" pitchFamily="18" charset="0"/>
            </a:endParaRPr>
          </a:p>
          <a:p>
            <a:r>
              <a:rPr sz="2000" b="1">
                <a:latin typeface="Times New Roman" panose="02020603050405020304" pitchFamily="18" charset="0"/>
                <a:ea typeface="宋体" panose="02010600030101010101" pitchFamily="2" charset="-122"/>
                <a:cs typeface="Times New Roman" panose="02020603050405020304" pitchFamily="18" charset="0"/>
                <a:sym typeface="+mn-ea"/>
              </a:rPr>
              <a:t>　“布鲁诺，”她用小孩子的腔调说，好像这是世界上最显而易见的事情，“那铁丝网不是阻止我们过去，而是阻止他们过来。”</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语言描写和神态描写</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a:p>
        </p:txBody>
      </p:sp>
      <p:pic>
        <p:nvPicPr>
          <p:cNvPr id="13" name="图片 12" descr="2345截图20190807141203">
            <a:hlinkClick r:id="rId2" action="ppaction://hlinkfile"/>
          </p:cNvPr>
          <p:cNvPicPr>
            <a:picLocks noChangeAspect="1"/>
          </p:cNvPicPr>
          <p:nvPr/>
        </p:nvPicPr>
        <p:blipFill>
          <a:blip r:embed="rId3"/>
          <a:srcRect b="68501"/>
          <a:stretch>
            <a:fillRect/>
          </a:stretch>
        </p:blipFill>
        <p:spPr>
          <a:xfrm>
            <a:off x="817245" y="5072380"/>
            <a:ext cx="2114550" cy="1341120"/>
          </a:xfrm>
          <a:prstGeom prst="rect">
            <a:avLst/>
          </a:prstGeom>
        </p:spPr>
      </p:pic>
      <p:pic>
        <p:nvPicPr>
          <p:cNvPr id="14" name="图片 13" descr="2345截图20190807141203">
            <a:hlinkClick r:id="rId4" action="ppaction://hlinkfile"/>
          </p:cNvPr>
          <p:cNvPicPr>
            <a:picLocks noChangeAspect="1"/>
          </p:cNvPicPr>
          <p:nvPr/>
        </p:nvPicPr>
        <p:blipFill>
          <a:blip r:embed="rId3"/>
          <a:srcRect t="35615" b="33915"/>
          <a:stretch>
            <a:fillRect/>
          </a:stretch>
        </p:blipFill>
        <p:spPr>
          <a:xfrm>
            <a:off x="3969385" y="5116195"/>
            <a:ext cx="2114550" cy="1297305"/>
          </a:xfrm>
          <a:prstGeom prst="rect">
            <a:avLst/>
          </a:prstGeom>
        </p:spPr>
      </p:pic>
      <p:pic>
        <p:nvPicPr>
          <p:cNvPr id="15" name="图片 14" descr="2345截图20190807141203">
            <a:hlinkClick r:id="rId5" action="ppaction://hlinkfile"/>
          </p:cNvPr>
          <p:cNvPicPr>
            <a:picLocks noChangeAspect="1"/>
          </p:cNvPicPr>
          <p:nvPr/>
        </p:nvPicPr>
        <p:blipFill>
          <a:blip r:embed="rId3"/>
          <a:srcRect t="69172"/>
          <a:stretch>
            <a:fillRect/>
          </a:stretch>
        </p:blipFill>
        <p:spPr>
          <a:xfrm>
            <a:off x="7121525" y="5100955"/>
            <a:ext cx="2114550" cy="1312545"/>
          </a:xfrm>
          <a:prstGeom prst="rect">
            <a:avLst/>
          </a:prstGeom>
        </p:spPr>
      </p:pic>
      <p:sp>
        <p:nvSpPr>
          <p:cNvPr id="23" name="文本框 22"/>
          <p:cNvSpPr txBox="1"/>
          <p:nvPr/>
        </p:nvSpPr>
        <p:spPr>
          <a:xfrm>
            <a:off x="7219315" y="6413500"/>
            <a:ext cx="1961515" cy="368300"/>
          </a:xfrm>
          <a:prstGeom prst="rect">
            <a:avLst/>
          </a:prstGeom>
          <a:noFill/>
        </p:spPr>
        <p:txBody>
          <a:bodyPr wrap="square" rtlCol="0">
            <a:spAutoFit/>
          </a:bodyPr>
          <a:lstStyle/>
          <a:p>
            <a:r>
              <a:rPr lang="en-US" altLang="zh-CN" b="1"/>
              <a:t>Play mp4-18</a:t>
            </a:r>
          </a:p>
        </p:txBody>
      </p:sp>
      <p:sp>
        <p:nvSpPr>
          <p:cNvPr id="16" name="文本框 15"/>
          <p:cNvSpPr txBox="1"/>
          <p:nvPr/>
        </p:nvSpPr>
        <p:spPr>
          <a:xfrm>
            <a:off x="4122420" y="6413500"/>
            <a:ext cx="1961515" cy="368300"/>
          </a:xfrm>
          <a:prstGeom prst="rect">
            <a:avLst/>
          </a:prstGeom>
          <a:noFill/>
        </p:spPr>
        <p:txBody>
          <a:bodyPr wrap="square" rtlCol="0">
            <a:spAutoFit/>
          </a:bodyPr>
          <a:lstStyle/>
          <a:p>
            <a:r>
              <a:rPr lang="en-US" altLang="zh-CN" b="1"/>
              <a:t>Play mp4-17</a:t>
            </a:r>
          </a:p>
        </p:txBody>
      </p:sp>
      <p:sp>
        <p:nvSpPr>
          <p:cNvPr id="17" name="文本框 16"/>
          <p:cNvSpPr txBox="1"/>
          <p:nvPr/>
        </p:nvSpPr>
        <p:spPr>
          <a:xfrm>
            <a:off x="970280" y="6413500"/>
            <a:ext cx="1961515" cy="368300"/>
          </a:xfrm>
          <a:prstGeom prst="rect">
            <a:avLst/>
          </a:prstGeom>
          <a:noFill/>
        </p:spPr>
        <p:txBody>
          <a:bodyPr wrap="square" rtlCol="0">
            <a:spAutoFit/>
          </a:bodyPr>
          <a:lstStyle/>
          <a:p>
            <a:r>
              <a:rPr lang="en-US" altLang="zh-CN" b="1"/>
              <a:t>Play mp4-16</a:t>
            </a:r>
          </a:p>
        </p:txBody>
      </p:sp>
      <p:sp>
        <p:nvSpPr>
          <p:cNvPr id="18" name="Freeform 25"/>
          <p:cNvSpPr>
            <a:spLocks noEditPoints="1"/>
          </p:cNvSpPr>
          <p:nvPr/>
        </p:nvSpPr>
        <p:spPr bwMode="auto">
          <a:xfrm rot="6695397">
            <a:off x="143510" y="435292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9" name="Freeform 25"/>
          <p:cNvSpPr>
            <a:spLocks noEditPoints="1"/>
          </p:cNvSpPr>
          <p:nvPr/>
        </p:nvSpPr>
        <p:spPr bwMode="auto">
          <a:xfrm rot="6695397">
            <a:off x="143510" y="264477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blinds(horizontal)">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blinds(horizontal)">
                                      <p:cBhvr>
                                        <p:cTn id="5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16-18</a:t>
            </a:r>
            <a:endParaRPr lang="zh-CN" altLang="en-US" sz="2400" b="1" dirty="0">
              <a:solidFill>
                <a:schemeClr val="bg1"/>
              </a:solidFill>
            </a:endParaRPr>
          </a:p>
        </p:txBody>
      </p:sp>
      <p:sp>
        <p:nvSpPr>
          <p:cNvPr id="12" name="矩形 11"/>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8987432" y="5715249"/>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666007" y="6138177"/>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591372" y="5472601"/>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48838" y="6162561"/>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8991762" y="5982169"/>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193802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And so the decision was made. Word was sent ahead that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house should be cleaned</a:t>
            </a:r>
            <a:r>
              <a:rPr sz="2000" b="1">
                <a:latin typeface="Times New Roman" panose="02020603050405020304" pitchFamily="18" charset="0"/>
                <a:ea typeface="宋体" panose="02010600030101010101" pitchFamily="2" charset="-122"/>
                <a:cs typeface="Times New Roman" panose="02020603050405020304" pitchFamily="18" charset="0"/>
              </a:rPr>
              <a: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windows washed, the banister varnished, the linen pressed, the beds made,</a:t>
            </a:r>
            <a:r>
              <a:rPr sz="2000" b="1">
                <a:latin typeface="Times New Roman" panose="02020603050405020304" pitchFamily="18" charset="0"/>
                <a:ea typeface="宋体" panose="02010600030101010101" pitchFamily="2" charset="-122"/>
                <a:cs typeface="Times New Roman" panose="02020603050405020304" pitchFamily="18" charset="0"/>
              </a:rPr>
              <a:t> and Father announced that Mother, Gretel and Bruno would be returning to Berlin within the week.</a:t>
            </a:r>
          </a:p>
          <a:p>
            <a:r>
              <a:rPr sz="2000" b="1">
                <a:latin typeface="Times New Roman" panose="02020603050405020304" pitchFamily="18" charset="0"/>
                <a:ea typeface="宋体" panose="02010600030101010101" pitchFamily="2" charset="-122"/>
                <a:cs typeface="Times New Roman" panose="02020603050405020304" pitchFamily="18" charset="0"/>
              </a:rPr>
              <a:t>      于是就这么定了。消息已经先传到了柏林，</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房子得预先清扫，窗户得洗洗，楼梯扶手要重新油漆，布艺要熨烫，床需要铺好</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（语法上省略，修辞上排比，表现出命令的执行力）</a:t>
            </a:r>
            <a:r>
              <a:rPr sz="2000" b="1">
                <a:latin typeface="Times New Roman" panose="02020603050405020304" pitchFamily="18" charset="0"/>
                <a:ea typeface="宋体" panose="02010600030101010101" pitchFamily="2" charset="-122"/>
                <a:cs typeface="Times New Roman" panose="02020603050405020304" pitchFamily="18" charset="0"/>
              </a:rPr>
              <a:t>，父亲说，母亲、格蕾特尔和布鲁诺将在一周内回柏林。 </a:t>
            </a:r>
            <a:endPar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文本框 2"/>
          <p:cNvSpPr txBox="1"/>
          <p:nvPr/>
        </p:nvSpPr>
        <p:spPr>
          <a:xfrm>
            <a:off x="410210" y="2936240"/>
            <a:ext cx="11273155" cy="2245360"/>
          </a:xfrm>
          <a:prstGeom prst="rect">
            <a:avLst/>
          </a:prstGeom>
          <a:noFill/>
          <a:ln>
            <a:solidFill>
              <a:schemeClr val="accent1"/>
            </a:solidFill>
          </a:ln>
        </p:spPr>
        <p:txBody>
          <a:bodyPr wrap="square" rtlCol="0">
            <a:spAutoFit/>
          </a:bodyPr>
          <a:lstStyle/>
          <a:p>
            <a:pPr marL="342900" indent="-342900" algn="l">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sym typeface="+mn-ea"/>
              </a:rPr>
              <a:t> he waited for ten minutes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was about to</a:t>
            </a:r>
            <a:r>
              <a:rPr sz="2000" b="1">
                <a:latin typeface="Times New Roman" panose="02020603050405020304" pitchFamily="18" charset="0"/>
                <a:ea typeface="宋体" panose="02010600030101010101" pitchFamily="2" charset="-122"/>
                <a:cs typeface="Times New Roman" panose="02020603050405020304" pitchFamily="18" charset="0"/>
                <a:sym typeface="+mn-ea"/>
              </a:rPr>
              <a:t> turn back for home, extremely worried that he would</a:t>
            </a:r>
          </a:p>
          <a:p>
            <a:pPr indent="0" algn="l">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sym typeface="+mn-ea"/>
              </a:rPr>
              <a:t>have to leave Out-With without seeing his friend again,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when</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 dot</a:t>
            </a:r>
            <a:r>
              <a:rPr sz="2000" b="1">
                <a:latin typeface="Times New Roman" panose="02020603050405020304" pitchFamily="18" charset="0"/>
                <a:ea typeface="宋体" panose="02010600030101010101" pitchFamily="2" charset="-122"/>
                <a:cs typeface="Times New Roman" panose="02020603050405020304" pitchFamily="18" charset="0"/>
                <a:sym typeface="+mn-ea"/>
              </a:rPr>
              <a:t> in the distance became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 speck</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that became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 blob</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that became</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 a figure</a:t>
            </a:r>
            <a:r>
              <a:rPr sz="2000" b="1">
                <a:latin typeface="Times New Roman" panose="02020603050405020304" pitchFamily="18" charset="0"/>
                <a:ea typeface="宋体" panose="02010600030101010101" pitchFamily="2" charset="-122"/>
                <a:cs typeface="Times New Roman" panose="02020603050405020304" pitchFamily="18" charset="0"/>
                <a:sym typeface="+mn-ea"/>
              </a:rPr>
              <a:t> and that in turn became </a:t>
            </a:r>
            <a:r>
              <a:rPr sz="2000" b="1" u="sng">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the boy</a:t>
            </a:r>
            <a:r>
              <a:rPr sz="2000" b="1">
                <a:latin typeface="Times New Roman" panose="02020603050405020304" pitchFamily="18" charset="0"/>
                <a:ea typeface="宋体" panose="02010600030101010101" pitchFamily="2" charset="-122"/>
                <a:cs typeface="Times New Roman" panose="02020603050405020304" pitchFamily="18" charset="0"/>
                <a:sym typeface="+mn-ea"/>
              </a:rPr>
              <a:t> in the striped pyjamas.</a:t>
            </a:r>
          </a:p>
          <a:p>
            <a:pPr algn="l"/>
            <a:r>
              <a:rPr sz="2000" b="1">
                <a:latin typeface="Times New Roman" panose="02020603050405020304" pitchFamily="18" charset="0"/>
                <a:ea typeface="宋体" panose="02010600030101010101" pitchFamily="2" charset="-122"/>
                <a:cs typeface="Times New Roman" panose="02020603050405020304" pitchFamily="18" charset="0"/>
                <a:sym typeface="+mn-ea"/>
              </a:rPr>
              <a:t>　他等了大约十分钟，还是没有来，于是就打算回家了，他非常担心，如果他离开了“一起出去”，就再也见不到他的朋友了，接着，他看见远处的</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一个小点</a:t>
            </a:r>
            <a:r>
              <a:rPr sz="2000" b="1">
                <a:latin typeface="Times New Roman" panose="02020603050405020304" pitchFamily="18" charset="0"/>
                <a:ea typeface="宋体" panose="02010600030101010101" pitchFamily="2" charset="-122"/>
                <a:cs typeface="Times New Roman" panose="02020603050405020304" pitchFamily="18" charset="0"/>
                <a:sym typeface="+mn-ea"/>
              </a:rPr>
              <a:t>，变成了</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一个小斑</a:t>
            </a:r>
            <a:r>
              <a:rPr sz="2000" b="1">
                <a:latin typeface="Times New Roman" panose="02020603050405020304" pitchFamily="18" charset="0"/>
                <a:ea typeface="宋体" panose="02010600030101010101" pitchFamily="2" charset="-122"/>
                <a:cs typeface="Times New Roman" panose="02020603050405020304" pitchFamily="18" charset="0"/>
                <a:sym typeface="+mn-ea"/>
              </a:rPr>
              <a:t>，然后变成</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一小块</a:t>
            </a:r>
            <a:r>
              <a:rPr sz="2000" b="1">
                <a:latin typeface="Times New Roman" panose="02020603050405020304" pitchFamily="18" charset="0"/>
                <a:ea typeface="宋体" panose="02010600030101010101" pitchFamily="2" charset="-122"/>
                <a:cs typeface="Times New Roman" panose="02020603050405020304" pitchFamily="18" charset="0"/>
                <a:sym typeface="+mn-ea"/>
              </a:rPr>
              <a:t>，接着变成</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一个影子</a:t>
            </a:r>
            <a:r>
              <a:rPr sz="2000" b="1">
                <a:latin typeface="Times New Roman" panose="02020603050405020304" pitchFamily="18" charset="0"/>
                <a:ea typeface="宋体" panose="02010600030101010101" pitchFamily="2" charset="-122"/>
                <a:cs typeface="Times New Roman" panose="02020603050405020304" pitchFamily="18" charset="0"/>
                <a:sym typeface="+mn-ea"/>
              </a:rPr>
              <a:t>，最后变成了穿条纹衣服的</a:t>
            </a:r>
            <a:r>
              <a:rPr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小男孩</a:t>
            </a:r>
            <a:r>
              <a:rPr sz="2000" b="1">
                <a:latin typeface="Times New Roman" panose="02020603050405020304" pitchFamily="18" charset="0"/>
                <a:ea typeface="宋体" panose="02010600030101010101" pitchFamily="2" charset="-122"/>
                <a:cs typeface="Times New Roman" panose="02020603050405020304" pitchFamily="18" charset="0"/>
                <a:sym typeface="+mn-ea"/>
              </a:rPr>
              <a:t>。</a:t>
            </a:r>
            <a:r>
              <a:rPr 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r>
              <a:rPr lang="zh-CN"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与第十章第一次见到希姆尔的描写重复，但布鲁诺此时的心情是离别的沉重。尽管是重复描写，但对比明显，文学性强</a:t>
            </a:r>
            <a:r>
              <a:rPr 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en-US" sz="2000" b="1">
              <a:solidFill>
                <a:srgbClr val="7030A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409575" y="5234305"/>
            <a:ext cx="11273155" cy="132207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They do,</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said Shmuel, leaning forward,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his eyes narrowing </a:t>
            </a:r>
            <a:r>
              <a:rPr sz="2000" b="1">
                <a:latin typeface="Times New Roman" panose="02020603050405020304" pitchFamily="18" charset="0"/>
                <a:ea typeface="宋体" panose="02010600030101010101" pitchFamily="2" charset="-122"/>
                <a:cs typeface="Times New Roman" panose="02020603050405020304" pitchFamily="18" charset="0"/>
              </a:rPr>
              <a:t>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his lips curling up</a:t>
            </a:r>
            <a:r>
              <a:rPr sz="2000" b="1">
                <a:latin typeface="Times New Roman" panose="02020603050405020304" pitchFamily="18" charset="0"/>
                <a:ea typeface="宋体" panose="02010600030101010101" pitchFamily="2" charset="-122"/>
                <a:cs typeface="Times New Roman" panose="02020603050405020304" pitchFamily="18" charset="0"/>
              </a:rPr>
              <a:t> a little in anger.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But that's all right because I hate them too. I hate them,</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he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repeated forcefully</a:t>
            </a:r>
            <a:r>
              <a:rPr sz="2000" b="1">
                <a:latin typeface="Times New Roman" panose="02020603050405020304" pitchFamily="18" charset="0"/>
                <a:ea typeface="宋体" panose="02010600030101010101" pitchFamily="2" charset="-122"/>
                <a:cs typeface="Times New Roman" panose="02020603050405020304" pitchFamily="18" charset="0"/>
              </a:rPr>
              <a:t>.</a:t>
            </a:r>
          </a:p>
          <a:p>
            <a:r>
              <a:rPr lang="zh-CN" altLang="en-US"/>
              <a:t>    </a:t>
            </a:r>
            <a:r>
              <a:rPr sz="2000" b="1">
                <a:latin typeface="Times New Roman" panose="02020603050405020304" pitchFamily="18" charset="0"/>
                <a:ea typeface="宋体" panose="02010600030101010101" pitchFamily="2" charset="-122"/>
                <a:cs typeface="Times New Roman" panose="02020603050405020304" pitchFamily="18" charset="0"/>
              </a:rPr>
              <a:t>“他们恨。”希姆尔说，身体往前倾，他的眼睛眯了起来，嘴唇略微撅起，带着愤怒。“不过没关系，因为我也恨他们。我恨他们，”他强硬地重复着。</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神态描写</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1" name="Freeform 25"/>
          <p:cNvSpPr>
            <a:spLocks noEditPoints="1"/>
          </p:cNvSpPr>
          <p:nvPr/>
        </p:nvSpPr>
        <p:spPr bwMode="auto">
          <a:xfrm rot="6695397">
            <a:off x="143510" y="583819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3" name="Freeform 25"/>
          <p:cNvSpPr>
            <a:spLocks noEditPoints="1"/>
          </p:cNvSpPr>
          <p:nvPr/>
        </p:nvSpPr>
        <p:spPr bwMode="auto">
          <a:xfrm rot="6695397">
            <a:off x="143510" y="387032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4" name="Freeform 25"/>
          <p:cNvSpPr>
            <a:spLocks noEditPoints="1"/>
          </p:cNvSpPr>
          <p:nvPr/>
        </p:nvSpPr>
        <p:spPr bwMode="auto">
          <a:xfrm rot="6695397">
            <a:off x="143510" y="199199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wipe(down)">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wipe(down)">
                                      <p:cBhvr>
                                        <p:cTn id="48" dur="500"/>
                                        <p:tgtEl>
                                          <p:spTgt spid="3">
                                            <p:txEl>
                                              <p:pRg st="0" end="0"/>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wipe(down)">
                                      <p:cBhvr>
                                        <p:cTn id="51" dur="500"/>
                                        <p:tgtEl>
                                          <p:spTgt spid="3">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6">
                                            <p:txEl>
                                              <p:pRg st="0" end="0"/>
                                            </p:txEl>
                                          </p:spTgt>
                                        </p:tgtEl>
                                        <p:attrNameLst>
                                          <p:attrName>style.visibility</p:attrName>
                                        </p:attrNameLst>
                                      </p:cBhvr>
                                      <p:to>
                                        <p:strVal val="visible"/>
                                      </p:to>
                                    </p:set>
                                    <p:animEffect transition="in" filter="wipe(down)">
                                      <p:cBhvr>
                                        <p:cTn id="5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16-18</a:t>
            </a:r>
            <a:endParaRPr lang="zh-CN" altLang="en-US" sz="2400" b="1" dirty="0">
              <a:solidFill>
                <a:schemeClr val="bg1"/>
              </a:solidFill>
            </a:endParaRPr>
          </a:p>
        </p:txBody>
      </p:sp>
      <p:sp>
        <p:nvSpPr>
          <p:cNvPr id="11" name="矩形 10"/>
          <p:cNvSpPr/>
          <p:nvPr/>
        </p:nvSpPr>
        <p:spPr>
          <a:xfrm>
            <a:off x="3687428" y="89764"/>
            <a:ext cx="6837680"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Learning new words（单词</a:t>
            </a:r>
            <a:r>
              <a:rPr lang="zh-CN" altLang="en-US" sz="2400" b="1" dirty="0">
                <a:solidFill>
                  <a:srgbClr val="000000"/>
                </a:solidFill>
                <a:latin typeface="Times New Roman" panose="02020603050405020304" pitchFamily="18" charset="0"/>
                <a:cs typeface="Times New Roman" panose="02020603050405020304" pitchFamily="18" charset="0"/>
              </a:rPr>
              <a:t>反义</a:t>
            </a:r>
            <a:r>
              <a:rPr lang="en-US" altLang="zh-CN" sz="2400" b="1" dirty="0">
                <a:solidFill>
                  <a:srgbClr val="000000"/>
                </a:solidFill>
                <a:latin typeface="Times New Roman" panose="02020603050405020304" pitchFamily="18" charset="0"/>
                <a:cs typeface="Times New Roman" panose="02020603050405020304" pitchFamily="18" charset="0"/>
              </a:rPr>
              <a:t>释义及语境应用）</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03" y="1232452"/>
            <a:ext cx="3897057" cy="4943061"/>
          </a:xfrm>
          <a:prstGeom prst="rect">
            <a:avLst/>
          </a:prstGeom>
          <a:ln>
            <a:solidFill>
              <a:schemeClr val="accent1"/>
            </a:solidFill>
          </a:ln>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78" y="1232452"/>
            <a:ext cx="7452916" cy="4943061"/>
          </a:xfrm>
          <a:prstGeom prst="rect">
            <a:avLst/>
          </a:prstGeom>
          <a:ln>
            <a:solidFill>
              <a:schemeClr val="accent1"/>
            </a:solidFill>
          </a:ln>
        </p:spPr>
      </p:pic>
      <p:cxnSp>
        <p:nvCxnSpPr>
          <p:cNvPr id="6" name="直接连接符 5"/>
          <p:cNvCxnSpPr/>
          <p:nvPr/>
        </p:nvCxnSpPr>
        <p:spPr>
          <a:xfrm>
            <a:off x="1470991" y="2213113"/>
            <a:ext cx="1584627" cy="2464904"/>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078" y="469499"/>
            <a:ext cx="8367316" cy="657317"/>
          </a:xfrm>
          <a:prstGeom prst="rect">
            <a:avLst/>
          </a:prstGeom>
          <a:ln>
            <a:solidFill>
              <a:schemeClr val="accent1"/>
            </a:solidFill>
          </a:ln>
        </p:spPr>
      </p:pic>
      <p:cxnSp>
        <p:nvCxnSpPr>
          <p:cNvPr id="17" name="直接连接符 16"/>
          <p:cNvCxnSpPr/>
          <p:nvPr/>
        </p:nvCxnSpPr>
        <p:spPr>
          <a:xfrm>
            <a:off x="1630017" y="2862470"/>
            <a:ext cx="1425601" cy="1113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470991" y="3429000"/>
            <a:ext cx="1584627"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378226" y="2213113"/>
            <a:ext cx="1771497" cy="17625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630017" y="4678017"/>
            <a:ext cx="1425601" cy="1139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1258957" y="2862471"/>
            <a:ext cx="1890766" cy="2438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378226" y="5194852"/>
            <a:ext cx="1677392" cy="622852"/>
          </a:xfrm>
          <a:prstGeom prst="line">
            <a:avLst/>
          </a:prstGeom>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9266993" y="1275947"/>
            <a:ext cx="1423788" cy="400110"/>
          </a:xfrm>
          <a:prstGeom prst="rect">
            <a:avLst/>
          </a:prstGeom>
        </p:spPr>
        <p:txBody>
          <a:bodyPr wrap="none">
            <a:spAutoFit/>
          </a:bodyPr>
          <a:lstStyle/>
          <a:p>
            <a:r>
              <a:rPr lang="en-US" altLang="zh-CN" sz="2000" b="1" dirty="0">
                <a:solidFill>
                  <a:srgbClr val="002060"/>
                </a:solidFill>
              </a:rPr>
              <a:t>misshapen</a:t>
            </a:r>
            <a:endParaRPr lang="zh-CN" altLang="en-US" dirty="0"/>
          </a:p>
        </p:txBody>
      </p:sp>
      <p:sp>
        <p:nvSpPr>
          <p:cNvPr id="31" name="矩形 30"/>
          <p:cNvSpPr/>
          <p:nvPr/>
        </p:nvSpPr>
        <p:spPr>
          <a:xfrm>
            <a:off x="4856558" y="1592690"/>
            <a:ext cx="5309467" cy="369332"/>
          </a:xfrm>
          <a:prstGeom prst="rect">
            <a:avLst/>
          </a:prstGeom>
        </p:spPr>
        <p:txBody>
          <a:bodyPr wrap="none">
            <a:spAutoFit/>
          </a:bodyPr>
          <a:lstStyle/>
          <a:p>
            <a:r>
              <a:rPr lang="en-US" altLang="zh-CN" b="1" dirty="0">
                <a:solidFill>
                  <a:srgbClr val="0070C0"/>
                </a:solidFill>
              </a:rPr>
              <a:t>misshapen</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mɪs'ʃeɪp</a:t>
            </a:r>
            <a:r>
              <a:rPr lang="en-US" altLang="zh-CN" sz="1600" i="1" dirty="0">
                <a:solidFill>
                  <a:srgbClr val="0070C0"/>
                </a:solidFill>
              </a:rPr>
              <a:t>(ə)n/adj. </a:t>
            </a:r>
            <a:r>
              <a:rPr lang="zh-CN" altLang="en-US" sz="1600" i="1" dirty="0">
                <a:solidFill>
                  <a:srgbClr val="0070C0"/>
                </a:solidFill>
              </a:rPr>
              <a:t>畸形的；丑恶的，怪异的</a:t>
            </a:r>
          </a:p>
        </p:txBody>
      </p:sp>
      <p:sp>
        <p:nvSpPr>
          <p:cNvPr id="32" name="矩形 31"/>
          <p:cNvSpPr/>
          <p:nvPr/>
        </p:nvSpPr>
        <p:spPr>
          <a:xfrm>
            <a:off x="8748135" y="1878655"/>
            <a:ext cx="1680268" cy="400110"/>
          </a:xfrm>
          <a:prstGeom prst="rect">
            <a:avLst/>
          </a:prstGeom>
        </p:spPr>
        <p:txBody>
          <a:bodyPr wrap="none">
            <a:spAutoFit/>
          </a:bodyPr>
          <a:lstStyle/>
          <a:p>
            <a:r>
              <a:rPr lang="en-US" altLang="zh-CN" sz="2000" b="1" dirty="0">
                <a:solidFill>
                  <a:srgbClr val="002060"/>
                </a:solidFill>
              </a:rPr>
              <a:t>commitment</a:t>
            </a:r>
            <a:endParaRPr lang="zh-CN" altLang="en-US" dirty="0"/>
          </a:p>
        </p:txBody>
      </p:sp>
      <p:sp>
        <p:nvSpPr>
          <p:cNvPr id="33" name="矩形 32"/>
          <p:cNvSpPr/>
          <p:nvPr/>
        </p:nvSpPr>
        <p:spPr>
          <a:xfrm>
            <a:off x="4828614" y="2213113"/>
            <a:ext cx="5227713" cy="369332"/>
          </a:xfrm>
          <a:prstGeom prst="rect">
            <a:avLst/>
          </a:prstGeom>
        </p:spPr>
        <p:txBody>
          <a:bodyPr wrap="none">
            <a:spAutoFit/>
          </a:bodyPr>
          <a:lstStyle/>
          <a:p>
            <a:r>
              <a:rPr lang="en-US" altLang="zh-CN" b="1" dirty="0">
                <a:solidFill>
                  <a:srgbClr val="0070C0"/>
                </a:solidFill>
              </a:rPr>
              <a:t>commitment</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kə'mɪtm</a:t>
            </a:r>
            <a:r>
              <a:rPr lang="en-US" altLang="zh-CN" sz="1600" i="1" dirty="0">
                <a:solidFill>
                  <a:srgbClr val="0070C0"/>
                </a:solidFill>
              </a:rPr>
              <a:t>(ə)</a:t>
            </a:r>
            <a:r>
              <a:rPr lang="en-US" altLang="zh-CN" sz="1600" i="1" dirty="0" err="1">
                <a:solidFill>
                  <a:srgbClr val="0070C0"/>
                </a:solidFill>
              </a:rPr>
              <a:t>nt</a:t>
            </a:r>
            <a:r>
              <a:rPr lang="en-US" altLang="zh-CN" sz="1600" i="1" dirty="0">
                <a:solidFill>
                  <a:srgbClr val="0070C0"/>
                </a:solidFill>
              </a:rPr>
              <a:t>/ n. </a:t>
            </a:r>
            <a:r>
              <a:rPr lang="zh-CN" altLang="en-US" sz="1600" i="1" dirty="0">
                <a:solidFill>
                  <a:srgbClr val="0070C0"/>
                </a:solidFill>
              </a:rPr>
              <a:t>承诺，保证；承担义务</a:t>
            </a:r>
          </a:p>
        </p:txBody>
      </p:sp>
      <p:sp>
        <p:nvSpPr>
          <p:cNvPr id="34" name="矩形 33"/>
          <p:cNvSpPr/>
          <p:nvPr/>
        </p:nvSpPr>
        <p:spPr>
          <a:xfrm>
            <a:off x="8438506" y="2542573"/>
            <a:ext cx="1202573" cy="400110"/>
          </a:xfrm>
          <a:prstGeom prst="rect">
            <a:avLst/>
          </a:prstGeom>
        </p:spPr>
        <p:txBody>
          <a:bodyPr wrap="none">
            <a:spAutoFit/>
          </a:bodyPr>
          <a:lstStyle/>
          <a:p>
            <a:r>
              <a:rPr lang="en-US" altLang="zh-CN" sz="2000" b="1" dirty="0">
                <a:solidFill>
                  <a:srgbClr val="002060"/>
                </a:solidFill>
              </a:rPr>
              <a:t>rejection</a:t>
            </a:r>
            <a:endParaRPr lang="zh-CN" altLang="en-US" dirty="0"/>
          </a:p>
        </p:txBody>
      </p:sp>
      <p:sp>
        <p:nvSpPr>
          <p:cNvPr id="35" name="矩形 34"/>
          <p:cNvSpPr/>
          <p:nvPr/>
        </p:nvSpPr>
        <p:spPr>
          <a:xfrm>
            <a:off x="4856558" y="2862470"/>
            <a:ext cx="3690434" cy="369332"/>
          </a:xfrm>
          <a:prstGeom prst="rect">
            <a:avLst/>
          </a:prstGeom>
        </p:spPr>
        <p:txBody>
          <a:bodyPr wrap="none">
            <a:spAutoFit/>
          </a:bodyPr>
          <a:lstStyle/>
          <a:p>
            <a:r>
              <a:rPr lang="en-US" altLang="zh-CN" b="1" dirty="0">
                <a:solidFill>
                  <a:srgbClr val="0070C0"/>
                </a:solidFill>
              </a:rPr>
              <a:t>rejection</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rɪ'dʒekʃ</a:t>
            </a:r>
            <a:r>
              <a:rPr lang="en-US" altLang="zh-CN" sz="1600" i="1" dirty="0">
                <a:solidFill>
                  <a:srgbClr val="0070C0"/>
                </a:solidFill>
              </a:rPr>
              <a:t>(ə)n/ n. </a:t>
            </a:r>
            <a:r>
              <a:rPr lang="zh-CN" altLang="en-US" sz="1600" i="1" dirty="0">
                <a:solidFill>
                  <a:srgbClr val="0070C0"/>
                </a:solidFill>
              </a:rPr>
              <a:t>抛弃；拒绝</a:t>
            </a:r>
          </a:p>
        </p:txBody>
      </p:sp>
      <p:sp>
        <p:nvSpPr>
          <p:cNvPr id="36" name="矩形 35"/>
          <p:cNvSpPr/>
          <p:nvPr/>
        </p:nvSpPr>
        <p:spPr>
          <a:xfrm>
            <a:off x="5936821" y="3172211"/>
            <a:ext cx="1330814" cy="400110"/>
          </a:xfrm>
          <a:prstGeom prst="rect">
            <a:avLst/>
          </a:prstGeom>
        </p:spPr>
        <p:txBody>
          <a:bodyPr wrap="none">
            <a:spAutoFit/>
          </a:bodyPr>
          <a:lstStyle/>
          <a:p>
            <a:r>
              <a:rPr lang="en-US" altLang="zh-CN" sz="2000" b="1" dirty="0">
                <a:solidFill>
                  <a:srgbClr val="002060"/>
                </a:solidFill>
              </a:rPr>
              <a:t>departure</a:t>
            </a:r>
            <a:endParaRPr lang="zh-CN" altLang="en-US" dirty="0"/>
          </a:p>
        </p:txBody>
      </p:sp>
      <p:sp>
        <p:nvSpPr>
          <p:cNvPr id="37" name="矩形 36"/>
          <p:cNvSpPr/>
          <p:nvPr/>
        </p:nvSpPr>
        <p:spPr>
          <a:xfrm>
            <a:off x="4828614" y="3519157"/>
            <a:ext cx="3506088" cy="369332"/>
          </a:xfrm>
          <a:prstGeom prst="rect">
            <a:avLst/>
          </a:prstGeom>
        </p:spPr>
        <p:txBody>
          <a:bodyPr wrap="none">
            <a:spAutoFit/>
          </a:bodyPr>
          <a:lstStyle/>
          <a:p>
            <a:r>
              <a:rPr lang="en-US" altLang="zh-CN" b="1" dirty="0">
                <a:solidFill>
                  <a:srgbClr val="0070C0"/>
                </a:solidFill>
              </a:rPr>
              <a:t>departure </a:t>
            </a:r>
            <a:r>
              <a:rPr lang="en-US" altLang="zh-CN" sz="1600" i="1" dirty="0">
                <a:solidFill>
                  <a:srgbClr val="0070C0"/>
                </a:solidFill>
              </a:rPr>
              <a:t>/</a:t>
            </a:r>
            <a:r>
              <a:rPr lang="en-US" altLang="zh-CN" sz="1600" i="1" dirty="0" err="1">
                <a:solidFill>
                  <a:srgbClr val="0070C0"/>
                </a:solidFill>
              </a:rPr>
              <a:t>dɪ'pɑːtʃə</a:t>
            </a:r>
            <a:r>
              <a:rPr lang="en-US" altLang="zh-CN" sz="1600" i="1" dirty="0">
                <a:solidFill>
                  <a:srgbClr val="0070C0"/>
                </a:solidFill>
              </a:rPr>
              <a:t>/n. </a:t>
            </a:r>
            <a:r>
              <a:rPr lang="zh-CN" altLang="en-US" sz="1600" i="1" dirty="0">
                <a:solidFill>
                  <a:srgbClr val="0070C0"/>
                </a:solidFill>
              </a:rPr>
              <a:t>离开；出发</a:t>
            </a:r>
          </a:p>
        </p:txBody>
      </p:sp>
      <p:sp>
        <p:nvSpPr>
          <p:cNvPr id="38" name="矩形 37"/>
          <p:cNvSpPr/>
          <p:nvPr/>
        </p:nvSpPr>
        <p:spPr>
          <a:xfrm>
            <a:off x="6348955" y="3833629"/>
            <a:ext cx="1018227" cy="400110"/>
          </a:xfrm>
          <a:prstGeom prst="rect">
            <a:avLst/>
          </a:prstGeom>
        </p:spPr>
        <p:txBody>
          <a:bodyPr wrap="none">
            <a:spAutoFit/>
          </a:bodyPr>
          <a:lstStyle/>
          <a:p>
            <a:r>
              <a:rPr lang="en-US" altLang="zh-CN" sz="2000" b="1" dirty="0">
                <a:solidFill>
                  <a:srgbClr val="002060"/>
                </a:solidFill>
              </a:rPr>
              <a:t>explicit</a:t>
            </a:r>
            <a:endParaRPr lang="zh-CN" altLang="en-US" dirty="0"/>
          </a:p>
        </p:txBody>
      </p:sp>
      <p:sp>
        <p:nvSpPr>
          <p:cNvPr id="39" name="矩形 38"/>
          <p:cNvSpPr/>
          <p:nvPr/>
        </p:nvSpPr>
        <p:spPr>
          <a:xfrm>
            <a:off x="4856558" y="4425246"/>
            <a:ext cx="5915402" cy="369332"/>
          </a:xfrm>
          <a:prstGeom prst="rect">
            <a:avLst/>
          </a:prstGeom>
        </p:spPr>
        <p:txBody>
          <a:bodyPr wrap="none">
            <a:spAutoFit/>
          </a:bodyPr>
          <a:lstStyle/>
          <a:p>
            <a:r>
              <a:rPr lang="en-US" altLang="zh-CN" b="1" dirty="0">
                <a:solidFill>
                  <a:srgbClr val="0070C0"/>
                </a:solidFill>
              </a:rPr>
              <a:t>explicit </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ɪk'splɪsɪt</a:t>
            </a:r>
            <a:r>
              <a:rPr lang="en-US" altLang="zh-CN" sz="1600" i="1" dirty="0">
                <a:solidFill>
                  <a:srgbClr val="0070C0"/>
                </a:solidFill>
              </a:rPr>
              <a:t>; </a:t>
            </a:r>
            <a:r>
              <a:rPr lang="en-US" altLang="zh-CN" sz="1600" i="1" dirty="0" err="1">
                <a:solidFill>
                  <a:srgbClr val="0070C0"/>
                </a:solidFill>
              </a:rPr>
              <a:t>ek</a:t>
            </a:r>
            <a:r>
              <a:rPr lang="en-US" altLang="zh-CN" sz="1600" i="1" dirty="0">
                <a:solidFill>
                  <a:srgbClr val="0070C0"/>
                </a:solidFill>
              </a:rPr>
              <a:t>-/adj. </a:t>
            </a:r>
            <a:r>
              <a:rPr lang="zh-CN" altLang="en-US" sz="1600" i="1" dirty="0">
                <a:solidFill>
                  <a:srgbClr val="0070C0"/>
                </a:solidFill>
              </a:rPr>
              <a:t>明确的；清楚的；直率的；详述的</a:t>
            </a:r>
          </a:p>
        </p:txBody>
      </p:sp>
      <p:sp>
        <p:nvSpPr>
          <p:cNvPr id="40" name="矩形 39"/>
          <p:cNvSpPr/>
          <p:nvPr/>
        </p:nvSpPr>
        <p:spPr>
          <a:xfrm>
            <a:off x="6060528" y="4742598"/>
            <a:ext cx="1648208" cy="400110"/>
          </a:xfrm>
          <a:prstGeom prst="rect">
            <a:avLst/>
          </a:prstGeom>
        </p:spPr>
        <p:txBody>
          <a:bodyPr wrap="none">
            <a:spAutoFit/>
          </a:bodyPr>
          <a:lstStyle/>
          <a:p>
            <a:r>
              <a:rPr lang="en-US" altLang="zh-CN" sz="2000" b="1" dirty="0">
                <a:solidFill>
                  <a:srgbClr val="002060"/>
                </a:solidFill>
              </a:rPr>
              <a:t>inconsolable</a:t>
            </a:r>
            <a:endParaRPr lang="zh-CN" altLang="en-US" dirty="0"/>
          </a:p>
        </p:txBody>
      </p:sp>
      <p:sp>
        <p:nvSpPr>
          <p:cNvPr id="41" name="矩形 40"/>
          <p:cNvSpPr/>
          <p:nvPr/>
        </p:nvSpPr>
        <p:spPr>
          <a:xfrm>
            <a:off x="4856558" y="5089164"/>
            <a:ext cx="5739072" cy="369332"/>
          </a:xfrm>
          <a:prstGeom prst="rect">
            <a:avLst/>
          </a:prstGeom>
        </p:spPr>
        <p:txBody>
          <a:bodyPr wrap="none">
            <a:spAutoFit/>
          </a:bodyPr>
          <a:lstStyle/>
          <a:p>
            <a:r>
              <a:rPr lang="en-US" altLang="zh-CN" b="1" dirty="0">
                <a:solidFill>
                  <a:srgbClr val="0070C0"/>
                </a:solidFill>
              </a:rPr>
              <a:t>inconsolable</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ɪnkən'səʊləb</a:t>
            </a:r>
            <a:r>
              <a:rPr lang="en-US" altLang="zh-CN" sz="1600" i="1" dirty="0">
                <a:solidFill>
                  <a:srgbClr val="0070C0"/>
                </a:solidFill>
              </a:rPr>
              <a:t>(ə)l/adj. </a:t>
            </a:r>
            <a:r>
              <a:rPr lang="zh-CN" altLang="en-US" sz="1600" i="1" dirty="0">
                <a:solidFill>
                  <a:srgbClr val="0070C0"/>
                </a:solidFill>
              </a:rPr>
              <a:t>无法安慰的；伤心欲绝的</a:t>
            </a:r>
          </a:p>
        </p:txBody>
      </p:sp>
      <p:sp>
        <p:nvSpPr>
          <p:cNvPr id="42" name="矩形 41"/>
          <p:cNvSpPr/>
          <p:nvPr/>
        </p:nvSpPr>
        <p:spPr>
          <a:xfrm>
            <a:off x="6544962" y="5372977"/>
            <a:ext cx="1223412" cy="400110"/>
          </a:xfrm>
          <a:prstGeom prst="rect">
            <a:avLst/>
          </a:prstGeom>
        </p:spPr>
        <p:txBody>
          <a:bodyPr wrap="none">
            <a:spAutoFit/>
          </a:bodyPr>
          <a:lstStyle/>
          <a:p>
            <a:r>
              <a:rPr lang="en-US" altLang="zh-CN" sz="2000" b="1" dirty="0">
                <a:solidFill>
                  <a:srgbClr val="002060"/>
                </a:solidFill>
              </a:rPr>
              <a:t>remotely</a:t>
            </a:r>
            <a:endParaRPr lang="zh-CN" altLang="en-US" dirty="0"/>
          </a:p>
        </p:txBody>
      </p:sp>
      <p:sp>
        <p:nvSpPr>
          <p:cNvPr id="43" name="矩形 42"/>
          <p:cNvSpPr/>
          <p:nvPr/>
        </p:nvSpPr>
        <p:spPr>
          <a:xfrm>
            <a:off x="4856558" y="6076540"/>
            <a:ext cx="4822154" cy="369332"/>
          </a:xfrm>
          <a:prstGeom prst="rect">
            <a:avLst/>
          </a:prstGeom>
        </p:spPr>
        <p:txBody>
          <a:bodyPr wrap="none">
            <a:spAutoFit/>
          </a:bodyPr>
          <a:lstStyle/>
          <a:p>
            <a:r>
              <a:rPr lang="en-US" altLang="zh-CN" b="1" dirty="0">
                <a:solidFill>
                  <a:srgbClr val="0070C0"/>
                </a:solidFill>
              </a:rPr>
              <a:t>remotely</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rɪ'məʊtlɪ</a:t>
            </a:r>
            <a:r>
              <a:rPr lang="en-US" altLang="zh-CN" sz="1600" i="1" dirty="0">
                <a:solidFill>
                  <a:srgbClr val="0070C0"/>
                </a:solidFill>
              </a:rPr>
              <a:t>/adv. </a:t>
            </a:r>
            <a:r>
              <a:rPr lang="zh-CN" altLang="en-US" sz="1600" i="1" dirty="0">
                <a:solidFill>
                  <a:srgbClr val="0070C0"/>
                </a:solidFill>
              </a:rPr>
              <a:t>遥远地；（程度）极微地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1000"/>
                                        <p:tgtEl>
                                          <p:spTgt spid="33"/>
                                        </p:tgtEl>
                                      </p:cBhvr>
                                    </p:animEffect>
                                    <p:anim calcmode="lin" valueType="num">
                                      <p:cBhvr>
                                        <p:cTn id="64" dur="1000" fill="hold"/>
                                        <p:tgtEl>
                                          <p:spTgt spid="33"/>
                                        </p:tgtEl>
                                        <p:attrNameLst>
                                          <p:attrName>ppt_x</p:attrName>
                                        </p:attrNameLst>
                                      </p:cBhvr>
                                      <p:tavLst>
                                        <p:tav tm="0">
                                          <p:val>
                                            <p:strVal val="#ppt_x"/>
                                          </p:val>
                                        </p:tav>
                                        <p:tav tm="100000">
                                          <p:val>
                                            <p:strVal val="#ppt_x"/>
                                          </p:val>
                                        </p:tav>
                                      </p:tavLst>
                                    </p:anim>
                                    <p:anim calcmode="lin" valueType="num">
                                      <p:cBhvr>
                                        <p:cTn id="6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1000"/>
                                        <p:tgtEl>
                                          <p:spTgt spid="34"/>
                                        </p:tgtEl>
                                      </p:cBhvr>
                                    </p:animEffect>
                                    <p:anim calcmode="lin" valueType="num">
                                      <p:cBhvr>
                                        <p:cTn id="71" dur="1000" fill="hold"/>
                                        <p:tgtEl>
                                          <p:spTgt spid="34"/>
                                        </p:tgtEl>
                                        <p:attrNameLst>
                                          <p:attrName>ppt_x</p:attrName>
                                        </p:attrNameLst>
                                      </p:cBhvr>
                                      <p:tavLst>
                                        <p:tav tm="0">
                                          <p:val>
                                            <p:strVal val="#ppt_x"/>
                                          </p:val>
                                        </p:tav>
                                        <p:tav tm="100000">
                                          <p:val>
                                            <p:strVal val="#ppt_x"/>
                                          </p:val>
                                        </p:tav>
                                      </p:tavLst>
                                    </p:anim>
                                    <p:anim calcmode="lin" valueType="num">
                                      <p:cBhvr>
                                        <p:cTn id="7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1000"/>
                                        <p:tgtEl>
                                          <p:spTgt spid="35"/>
                                        </p:tgtEl>
                                      </p:cBhvr>
                                    </p:animEffect>
                                    <p:anim calcmode="lin" valueType="num">
                                      <p:cBhvr>
                                        <p:cTn id="78" dur="1000" fill="hold"/>
                                        <p:tgtEl>
                                          <p:spTgt spid="35"/>
                                        </p:tgtEl>
                                        <p:attrNameLst>
                                          <p:attrName>ppt_x</p:attrName>
                                        </p:attrNameLst>
                                      </p:cBhvr>
                                      <p:tavLst>
                                        <p:tav tm="0">
                                          <p:val>
                                            <p:strVal val="#ppt_x"/>
                                          </p:val>
                                        </p:tav>
                                        <p:tav tm="100000">
                                          <p:val>
                                            <p:strVal val="#ppt_x"/>
                                          </p:val>
                                        </p:tav>
                                      </p:tavLst>
                                    </p:anim>
                                    <p:anim calcmode="lin" valueType="num">
                                      <p:cBhvr>
                                        <p:cTn id="7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1000"/>
                                        <p:tgtEl>
                                          <p:spTgt spid="36"/>
                                        </p:tgtEl>
                                      </p:cBhvr>
                                    </p:animEffect>
                                    <p:anim calcmode="lin" valueType="num">
                                      <p:cBhvr>
                                        <p:cTn id="85" dur="1000" fill="hold"/>
                                        <p:tgtEl>
                                          <p:spTgt spid="36"/>
                                        </p:tgtEl>
                                        <p:attrNameLst>
                                          <p:attrName>ppt_x</p:attrName>
                                        </p:attrNameLst>
                                      </p:cBhvr>
                                      <p:tavLst>
                                        <p:tav tm="0">
                                          <p:val>
                                            <p:strVal val="#ppt_x"/>
                                          </p:val>
                                        </p:tav>
                                        <p:tav tm="100000">
                                          <p:val>
                                            <p:strVal val="#ppt_x"/>
                                          </p:val>
                                        </p:tav>
                                      </p:tavLst>
                                    </p:anim>
                                    <p:anim calcmode="lin" valueType="num">
                                      <p:cBhvr>
                                        <p:cTn id="8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1000"/>
                                        <p:tgtEl>
                                          <p:spTgt spid="37"/>
                                        </p:tgtEl>
                                      </p:cBhvr>
                                    </p:animEffect>
                                    <p:anim calcmode="lin" valueType="num">
                                      <p:cBhvr>
                                        <p:cTn id="92" dur="1000" fill="hold"/>
                                        <p:tgtEl>
                                          <p:spTgt spid="37"/>
                                        </p:tgtEl>
                                        <p:attrNameLst>
                                          <p:attrName>ppt_x</p:attrName>
                                        </p:attrNameLst>
                                      </p:cBhvr>
                                      <p:tavLst>
                                        <p:tav tm="0">
                                          <p:val>
                                            <p:strVal val="#ppt_x"/>
                                          </p:val>
                                        </p:tav>
                                        <p:tav tm="100000">
                                          <p:val>
                                            <p:strVal val="#ppt_x"/>
                                          </p:val>
                                        </p:tav>
                                      </p:tavLst>
                                    </p:anim>
                                    <p:anim calcmode="lin" valueType="num">
                                      <p:cBhvr>
                                        <p:cTn id="9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fade">
                                      <p:cBhvr>
                                        <p:cTn id="98" dur="1000"/>
                                        <p:tgtEl>
                                          <p:spTgt spid="38"/>
                                        </p:tgtEl>
                                      </p:cBhvr>
                                    </p:animEffect>
                                    <p:anim calcmode="lin" valueType="num">
                                      <p:cBhvr>
                                        <p:cTn id="99" dur="1000" fill="hold"/>
                                        <p:tgtEl>
                                          <p:spTgt spid="38"/>
                                        </p:tgtEl>
                                        <p:attrNameLst>
                                          <p:attrName>ppt_x</p:attrName>
                                        </p:attrNameLst>
                                      </p:cBhvr>
                                      <p:tavLst>
                                        <p:tav tm="0">
                                          <p:val>
                                            <p:strVal val="#ppt_x"/>
                                          </p:val>
                                        </p:tav>
                                        <p:tav tm="100000">
                                          <p:val>
                                            <p:strVal val="#ppt_x"/>
                                          </p:val>
                                        </p:tav>
                                      </p:tavLst>
                                    </p:anim>
                                    <p:anim calcmode="lin" valueType="num">
                                      <p:cBhvr>
                                        <p:cTn id="10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1000"/>
                                        <p:tgtEl>
                                          <p:spTgt spid="39"/>
                                        </p:tgtEl>
                                      </p:cBhvr>
                                    </p:animEffect>
                                    <p:anim calcmode="lin" valueType="num">
                                      <p:cBhvr>
                                        <p:cTn id="106" dur="1000" fill="hold"/>
                                        <p:tgtEl>
                                          <p:spTgt spid="39"/>
                                        </p:tgtEl>
                                        <p:attrNameLst>
                                          <p:attrName>ppt_x</p:attrName>
                                        </p:attrNameLst>
                                      </p:cBhvr>
                                      <p:tavLst>
                                        <p:tav tm="0">
                                          <p:val>
                                            <p:strVal val="#ppt_x"/>
                                          </p:val>
                                        </p:tav>
                                        <p:tav tm="100000">
                                          <p:val>
                                            <p:strVal val="#ppt_x"/>
                                          </p:val>
                                        </p:tav>
                                      </p:tavLst>
                                    </p:anim>
                                    <p:anim calcmode="lin" valueType="num">
                                      <p:cBhvr>
                                        <p:cTn id="10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1000"/>
                                        <p:tgtEl>
                                          <p:spTgt spid="40"/>
                                        </p:tgtEl>
                                      </p:cBhvr>
                                    </p:animEffect>
                                    <p:anim calcmode="lin" valueType="num">
                                      <p:cBhvr>
                                        <p:cTn id="113" dur="1000" fill="hold"/>
                                        <p:tgtEl>
                                          <p:spTgt spid="40"/>
                                        </p:tgtEl>
                                        <p:attrNameLst>
                                          <p:attrName>ppt_x</p:attrName>
                                        </p:attrNameLst>
                                      </p:cBhvr>
                                      <p:tavLst>
                                        <p:tav tm="0">
                                          <p:val>
                                            <p:strVal val="#ppt_x"/>
                                          </p:val>
                                        </p:tav>
                                        <p:tav tm="100000">
                                          <p:val>
                                            <p:strVal val="#ppt_x"/>
                                          </p:val>
                                        </p:tav>
                                      </p:tavLst>
                                    </p:anim>
                                    <p:anim calcmode="lin" valueType="num">
                                      <p:cBhvr>
                                        <p:cTn id="1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1000"/>
                                        <p:tgtEl>
                                          <p:spTgt spid="41"/>
                                        </p:tgtEl>
                                      </p:cBhvr>
                                    </p:animEffect>
                                    <p:anim calcmode="lin" valueType="num">
                                      <p:cBhvr>
                                        <p:cTn id="120" dur="1000" fill="hold"/>
                                        <p:tgtEl>
                                          <p:spTgt spid="41"/>
                                        </p:tgtEl>
                                        <p:attrNameLst>
                                          <p:attrName>ppt_x</p:attrName>
                                        </p:attrNameLst>
                                      </p:cBhvr>
                                      <p:tavLst>
                                        <p:tav tm="0">
                                          <p:val>
                                            <p:strVal val="#ppt_x"/>
                                          </p:val>
                                        </p:tav>
                                        <p:tav tm="100000">
                                          <p:val>
                                            <p:strVal val="#ppt_x"/>
                                          </p:val>
                                        </p:tav>
                                      </p:tavLst>
                                    </p:anim>
                                    <p:anim calcmode="lin" valueType="num">
                                      <p:cBhvr>
                                        <p:cTn id="12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42"/>
                                        </p:tgtEl>
                                        <p:attrNameLst>
                                          <p:attrName>style.visibility</p:attrName>
                                        </p:attrNameLst>
                                      </p:cBhvr>
                                      <p:to>
                                        <p:strVal val="visible"/>
                                      </p:to>
                                    </p:set>
                                    <p:animEffect transition="in" filter="fade">
                                      <p:cBhvr>
                                        <p:cTn id="126" dur="1000"/>
                                        <p:tgtEl>
                                          <p:spTgt spid="42"/>
                                        </p:tgtEl>
                                      </p:cBhvr>
                                    </p:animEffect>
                                    <p:anim calcmode="lin" valueType="num">
                                      <p:cBhvr>
                                        <p:cTn id="127" dur="1000" fill="hold"/>
                                        <p:tgtEl>
                                          <p:spTgt spid="42"/>
                                        </p:tgtEl>
                                        <p:attrNameLst>
                                          <p:attrName>ppt_x</p:attrName>
                                        </p:attrNameLst>
                                      </p:cBhvr>
                                      <p:tavLst>
                                        <p:tav tm="0">
                                          <p:val>
                                            <p:strVal val="#ppt_x"/>
                                          </p:val>
                                        </p:tav>
                                        <p:tav tm="100000">
                                          <p:val>
                                            <p:strVal val="#ppt_x"/>
                                          </p:val>
                                        </p:tav>
                                      </p:tavLst>
                                    </p:anim>
                                    <p:anim calcmode="lin" valueType="num">
                                      <p:cBhvr>
                                        <p:cTn id="128"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16-18</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8" y="3936638"/>
            <a:ext cx="4989308" cy="2436927"/>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rcRect t="63536"/>
          <a:stretch>
            <a:fillRect/>
          </a:stretch>
        </p:blipFill>
        <p:spPr>
          <a:xfrm>
            <a:off x="410210" y="927100"/>
            <a:ext cx="11172190" cy="2137410"/>
          </a:xfrm>
          <a:prstGeom prst="rect">
            <a:avLst/>
          </a:prstGeom>
          <a:solidFill>
            <a:schemeClr val="accent1">
              <a:lumMod val="40000"/>
              <a:lumOff val="60000"/>
            </a:schemeClr>
          </a:solidFill>
        </p:spPr>
      </p:pic>
      <p:sp>
        <p:nvSpPr>
          <p:cNvPr id="13" name="矩形 12"/>
          <p:cNvSpPr/>
          <p:nvPr/>
        </p:nvSpPr>
        <p:spPr>
          <a:xfrm>
            <a:off x="348999" y="1181970"/>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055620" y="1193800"/>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78" y="657065"/>
            <a:ext cx="5910470" cy="509126"/>
          </a:xfrm>
          <a:prstGeom prst="rect">
            <a:avLst/>
          </a:prstGeom>
          <a:ln>
            <a:solidFill>
              <a:schemeClr val="accent1"/>
            </a:solidFill>
          </a:ln>
          <a:effectLst>
            <a:reflection blurRad="6350" stA="52000" endA="300" endPos="35000" dir="5400000" sy="-100000" algn="bl" rotWithShape="0"/>
          </a:effectLst>
        </p:spPr>
      </p:pic>
      <p:sp>
        <p:nvSpPr>
          <p:cNvPr id="11" name="矩形 10"/>
          <p:cNvSpPr/>
          <p:nvPr/>
        </p:nvSpPr>
        <p:spPr>
          <a:xfrm>
            <a:off x="3728524" y="87992"/>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b="50598"/>
          <a:stretch>
            <a:fillRect/>
          </a:stretch>
        </p:blipFill>
        <p:spPr>
          <a:xfrm>
            <a:off x="476618" y="1166192"/>
            <a:ext cx="11238762" cy="1910498"/>
          </a:xfrm>
          <a:prstGeom prst="rect">
            <a:avLst/>
          </a:prstGeom>
        </p:spPr>
      </p:pic>
      <p:sp>
        <p:nvSpPr>
          <p:cNvPr id="2" name="矩形 1"/>
          <p:cNvSpPr/>
          <p:nvPr/>
        </p:nvSpPr>
        <p:spPr>
          <a:xfrm>
            <a:off x="476619" y="3168929"/>
            <a:ext cx="11238761" cy="3416320"/>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r>
              <a:rPr lang="en-US" altLang="zh-CN" sz="2400" dirty="0">
                <a:latin typeface="Times New Roman" panose="02020603050405020304" pitchFamily="18" charset="0"/>
                <a:cs typeface="Times New Roman" panose="02020603050405020304" pitchFamily="18" charset="0"/>
              </a:rPr>
              <a:t>1. Because it is raining hard on Friday, Bruno does not know if he can pursue his plan to </a:t>
            </a:r>
          </a:p>
          <a:p>
            <a:r>
              <a:rPr lang="en-US" altLang="zh-CN" sz="2400" dirty="0">
                <a:latin typeface="Times New Roman" panose="02020603050405020304" pitchFamily="18" charset="0"/>
                <a:cs typeface="Times New Roman" panose="02020603050405020304" pitchFamily="18" charset="0"/>
              </a:rPr>
              <a:t>   get into the camp. </a:t>
            </a:r>
          </a:p>
          <a:p>
            <a:r>
              <a:rPr lang="en-US" altLang="zh-CN" sz="2400" dirty="0">
                <a:latin typeface="Times New Roman" panose="02020603050405020304" pitchFamily="18" charset="0"/>
                <a:cs typeface="Times New Roman" panose="02020603050405020304" pitchFamily="18" charset="0"/>
              </a:rPr>
              <a:t>2. The boys would like to embrace. Bruno wants Shmuel to know how much he likes</a:t>
            </a:r>
          </a:p>
          <a:p>
            <a:r>
              <a:rPr lang="en-US" altLang="zh-CN" sz="2400" dirty="0">
                <a:latin typeface="Times New Roman" panose="02020603050405020304" pitchFamily="18" charset="0"/>
                <a:cs typeface="Times New Roman" panose="02020603050405020304" pitchFamily="18" charset="0"/>
              </a:rPr>
              <a:t>   him, and Shmuel wants to thank Bruno for all his help.</a:t>
            </a:r>
          </a:p>
          <a:p>
            <a:r>
              <a:rPr lang="en-US" altLang="zh-CN" sz="2400" dirty="0">
                <a:latin typeface="Times New Roman" panose="02020603050405020304" pitchFamily="18" charset="0"/>
                <a:cs typeface="Times New Roman" panose="02020603050405020304" pitchFamily="18" charset="0"/>
              </a:rPr>
              <a:t>3. Bruno imagined children playing and happy families sitting in rocking chairs and going </a:t>
            </a:r>
          </a:p>
          <a:p>
            <a:r>
              <a:rPr lang="en-US" altLang="zh-CN" sz="2400" dirty="0">
                <a:latin typeface="Times New Roman" panose="02020603050405020304" pitchFamily="18" charset="0"/>
                <a:cs typeface="Times New Roman" panose="02020603050405020304" pitchFamily="18" charset="0"/>
              </a:rPr>
              <a:t>   to shops and cafes; however, he sees crowds of sad, skinny, hopeless people being </a:t>
            </a:r>
          </a:p>
          <a:p>
            <a:r>
              <a:rPr lang="en-US" altLang="zh-CN" sz="2400" dirty="0">
                <a:latin typeface="Times New Roman" panose="02020603050405020304" pitchFamily="18" charset="0"/>
                <a:cs typeface="Times New Roman" panose="02020603050405020304" pitchFamily="18" charset="0"/>
              </a:rPr>
              <a:t>   bullied by soldiers. </a:t>
            </a:r>
          </a:p>
          <a:p>
            <a:r>
              <a:rPr lang="en-US" altLang="zh-CN" sz="2400" dirty="0">
                <a:latin typeface="Times New Roman" panose="02020603050405020304" pitchFamily="18" charset="0"/>
                <a:cs typeface="Times New Roman" panose="02020603050405020304" pitchFamily="18" charset="0"/>
              </a:rPr>
              <a:t>4. Bruno doesn't leave because he wants to keep his promise to Shmuel to look for his </a:t>
            </a:r>
          </a:p>
          <a:p>
            <a:r>
              <a:rPr lang="en-US" altLang="zh-CN" sz="2400" dirty="0">
                <a:latin typeface="Times New Roman" panose="02020603050405020304" pitchFamily="18" charset="0"/>
                <a:cs typeface="Times New Roman" panose="02020603050405020304" pitchFamily="18" charset="0"/>
              </a:rPr>
              <a:t>   father.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1000"/>
                                        <p:tgtEl>
                                          <p:spTgt spid="2">
                                            <p:txEl>
                                              <p:pRg st="7" end="7"/>
                                            </p:txEl>
                                          </p:spTgt>
                                        </p:tgtEl>
                                      </p:cBhvr>
                                    </p:animEffect>
                                    <p:anim calcmode="lin" valueType="num">
                                      <p:cBhvr>
                                        <p:cTn id="4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0"/>
                                        <p:tgtEl>
                                          <p:spTgt spid="2">
                                            <p:txEl>
                                              <p:pRg st="8" end="8"/>
                                            </p:txEl>
                                          </p:spTgt>
                                        </p:tgtEl>
                                      </p:cBhvr>
                                    </p:animEffect>
                                    <p:anim calcmode="lin" valueType="num">
                                      <p:cBhvr>
                                        <p:cTn id="5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078" y="657065"/>
            <a:ext cx="5910470" cy="509126"/>
          </a:xfrm>
          <a:prstGeom prst="rect">
            <a:avLst/>
          </a:prstGeom>
          <a:ln>
            <a:solidFill>
              <a:schemeClr val="accent1"/>
            </a:solidFill>
          </a:ln>
        </p:spPr>
      </p:pic>
      <p:sp>
        <p:nvSpPr>
          <p:cNvPr id="11" name="矩形 10"/>
          <p:cNvSpPr/>
          <p:nvPr/>
        </p:nvSpPr>
        <p:spPr>
          <a:xfrm>
            <a:off x="3728524" y="87992"/>
            <a:ext cx="398399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Analyzing plot and character</a:t>
            </a:r>
          </a:p>
        </p:txBody>
      </p:sp>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50598"/>
          <a:stretch>
            <a:fillRect/>
          </a:stretch>
        </p:blipFill>
        <p:spPr>
          <a:xfrm>
            <a:off x="476619" y="1219895"/>
            <a:ext cx="11238761" cy="1990098"/>
          </a:xfrm>
          <a:prstGeom prst="rect">
            <a:avLst/>
          </a:prstGeom>
        </p:spPr>
      </p:pic>
      <p:sp>
        <p:nvSpPr>
          <p:cNvPr id="2" name="矩形 1"/>
          <p:cNvSpPr/>
          <p:nvPr/>
        </p:nvSpPr>
        <p:spPr>
          <a:xfrm>
            <a:off x="476619" y="3319355"/>
            <a:ext cx="11238761" cy="3046988"/>
          </a:xfrm>
          <a:prstGeom prst="rect">
            <a:avLst/>
          </a:prstGeom>
          <a:solidFill>
            <a:schemeClr val="bg1">
              <a:lumMod val="95000"/>
            </a:schemeClr>
          </a:solidFill>
          <a:effectLst>
            <a:outerShdw blurRad="50800" dist="38100" dir="16200000" rotWithShape="0">
              <a:prstClr val="black">
                <a:alpha val="40000"/>
              </a:prstClr>
            </a:outerShdw>
          </a:effectLst>
        </p:spPr>
        <p:txBody>
          <a:bodyPr wrap="square">
            <a:spAutoFit/>
          </a:bodyPr>
          <a:lstStyle/>
          <a:p>
            <a:pPr lvl="0"/>
            <a:r>
              <a:rPr lang="en-US" altLang="zh-CN" sz="2400" dirty="0">
                <a:solidFill>
                  <a:srgbClr val="000000"/>
                </a:solidFill>
                <a:latin typeface="Times New Roman" panose="02020603050405020304" pitchFamily="18" charset="0"/>
                <a:cs typeface="Times New Roman" panose="02020603050405020304" pitchFamily="18" charset="0"/>
              </a:rPr>
              <a:t>5. Bruno is prevented from going home because he and Shmuel get caught in a march.</a:t>
            </a:r>
          </a:p>
          <a:p>
            <a:pPr lvl="0"/>
            <a:r>
              <a:rPr lang="en-US" altLang="zh-CN" sz="2400" dirty="0">
                <a:solidFill>
                  <a:srgbClr val="000000"/>
                </a:solidFill>
                <a:latin typeface="Times New Roman" panose="02020603050405020304" pitchFamily="18" charset="0"/>
                <a:cs typeface="Times New Roman" panose="02020603050405020304" pitchFamily="18" charset="0"/>
              </a:rPr>
              <a:t>6. Forgetting the names of his former friends, Bruno comes to realize that Shmuel is his </a:t>
            </a:r>
          </a:p>
          <a:p>
            <a:pPr lvl="0"/>
            <a:r>
              <a:rPr lang="en-US" altLang="zh-CN" sz="2400" dirty="0">
                <a:solidFill>
                  <a:srgbClr val="000000"/>
                </a:solidFill>
                <a:latin typeface="Times New Roman" panose="02020603050405020304" pitchFamily="18" charset="0"/>
                <a:cs typeface="Times New Roman" panose="02020603050405020304" pitchFamily="18" charset="0"/>
              </a:rPr>
              <a:t>    best friend. To show affection for the boy, Bruno takes hold of his hand.</a:t>
            </a:r>
          </a:p>
          <a:p>
            <a:pPr lvl="0"/>
            <a:r>
              <a:rPr lang="en-US" altLang="zh-CN" sz="2400" dirty="0">
                <a:solidFill>
                  <a:srgbClr val="000000"/>
                </a:solidFill>
                <a:latin typeface="Times New Roman" panose="02020603050405020304" pitchFamily="18" charset="0"/>
                <a:cs typeface="Times New Roman" panose="02020603050405020304" pitchFamily="18" charset="0"/>
              </a:rPr>
              <a:t>7. In denial, Bruno's mother expects to see him in Berlin; Gretel misses him very much </a:t>
            </a:r>
          </a:p>
          <a:p>
            <a:pPr lvl="0"/>
            <a:r>
              <a:rPr lang="en-US" altLang="zh-CN" sz="2400" dirty="0">
                <a:solidFill>
                  <a:srgbClr val="000000"/>
                </a:solidFill>
                <a:latin typeface="Times New Roman" panose="02020603050405020304" pitchFamily="18" charset="0"/>
                <a:cs typeface="Times New Roman" panose="02020603050405020304" pitchFamily="18" charset="0"/>
              </a:rPr>
              <a:t>    and spends a lot of time alone in her room crying; his father spends all his time thinking </a:t>
            </a:r>
          </a:p>
          <a:p>
            <a:pPr lvl="0"/>
            <a:r>
              <a:rPr lang="en-US" altLang="zh-CN" sz="2400" dirty="0">
                <a:solidFill>
                  <a:srgbClr val="000000"/>
                </a:solidFill>
                <a:latin typeface="Times New Roman" panose="02020603050405020304" pitchFamily="18" charset="0"/>
                <a:cs typeface="Times New Roman" panose="02020603050405020304" pitchFamily="18" charset="0"/>
              </a:rPr>
              <a:t>    about Bruno.</a:t>
            </a:r>
          </a:p>
          <a:p>
            <a:pPr lvl="0"/>
            <a:r>
              <a:rPr lang="en-US" altLang="zh-CN" sz="2400" dirty="0">
                <a:solidFill>
                  <a:srgbClr val="000000"/>
                </a:solidFill>
                <a:latin typeface="Times New Roman" panose="02020603050405020304" pitchFamily="18" charset="0"/>
                <a:cs typeface="Times New Roman" panose="02020603050405020304" pitchFamily="18" charset="0"/>
              </a:rPr>
              <a:t>8. When the Commandant notices the gap at the base of the fence, he realizes that Bruno </a:t>
            </a:r>
          </a:p>
          <a:p>
            <a:pPr lvl="0"/>
            <a:r>
              <a:rPr lang="en-US" altLang="zh-CN" sz="2400" dirty="0">
                <a:solidFill>
                  <a:srgbClr val="000000"/>
                </a:solidFill>
                <a:latin typeface="Times New Roman" panose="02020603050405020304" pitchFamily="18" charset="0"/>
                <a:cs typeface="Times New Roman" panose="02020603050405020304" pitchFamily="18" charset="0"/>
              </a:rPr>
              <a:t>    must have crawled under and been killed along with the inmates.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down)">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down)">
                                      <p:cBhvr>
                                        <p:cTn id="31" dur="500"/>
                                        <p:tgtEl>
                                          <p:spTgt spid="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down)">
                                      <p:cBhvr>
                                        <p:cTn id="34"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90" y="1109980"/>
            <a:ext cx="11144885" cy="5320665"/>
          </a:xfrm>
          <a:prstGeom prst="rect">
            <a:avLst/>
          </a:prstGeom>
        </p:spPr>
      </p:pic>
      <p:sp>
        <p:nvSpPr>
          <p:cNvPr id="13" name="矩形 12"/>
          <p:cNvSpPr/>
          <p:nvPr/>
        </p:nvSpPr>
        <p:spPr>
          <a:xfrm>
            <a:off x="516580" y="1022688"/>
            <a:ext cx="6799283" cy="472757"/>
          </a:xfrm>
          <a:prstGeom prst="rect">
            <a:avLst/>
          </a:prstGeom>
          <a:solidFill>
            <a:srgbClr val="FFFF00">
              <a:alpha val="46000"/>
            </a:srgb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sp>
        <p:nvSpPr>
          <p:cNvPr id="12" name="矩形 11"/>
          <p:cNvSpPr/>
          <p:nvPr/>
        </p:nvSpPr>
        <p:spPr>
          <a:xfrm>
            <a:off x="3055618" y="1022809"/>
            <a:ext cx="3724096" cy="461665"/>
          </a:xfrm>
          <a:prstGeom prst="rect">
            <a:avLst/>
          </a:prstGeom>
        </p:spPr>
        <p:txBody>
          <a:bodyPr wrap="none">
            <a:spAutoFit/>
          </a:bodyPr>
          <a:lstStyle/>
          <a:p>
            <a:r>
              <a:rPr lang="zh-CN" altLang="en-US" sz="2400" dirty="0">
                <a:latin typeface="楷体" panose="02010609060101010101" pitchFamily="49" charset="-122"/>
                <a:ea typeface="楷体" panose="02010609060101010101" pitchFamily="49" charset="-122"/>
              </a:rPr>
              <a:t>文学手法</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伏笔铺垫，讽刺</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9"/>
          <p:cNvSpPr txBox="1">
            <a:spLocks noChangeArrowheads="1"/>
          </p:cNvSpPr>
          <p:nvPr/>
        </p:nvSpPr>
        <p:spPr bwMode="auto">
          <a:xfrm flipH="1">
            <a:off x="3632197" y="261714"/>
            <a:ext cx="4967254" cy="646331"/>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3600" b="1" kern="0" spc="1000" dirty="0">
                <a:solidFill>
                  <a:schemeClr val="accent1">
                    <a:lumMod val="75000"/>
                  </a:schemeClr>
                </a:solidFill>
                <a:latin typeface="+mj-ea"/>
                <a:ea typeface="+mj-ea"/>
              </a:rPr>
              <a:t>推荐理由</a:t>
            </a:r>
            <a:endParaRPr lang="en-US" altLang="ko-KR" sz="3600" b="1" kern="0" spc="1000" dirty="0">
              <a:solidFill>
                <a:schemeClr val="accent1">
                  <a:lumMod val="75000"/>
                </a:schemeClr>
              </a:solidFill>
              <a:latin typeface="+mj-ea"/>
              <a:ea typeface="+mj-ea"/>
            </a:endParaRPr>
          </a:p>
        </p:txBody>
      </p:sp>
      <p:sp>
        <p:nvSpPr>
          <p:cNvPr id="107" name="椭圆 106"/>
          <p:cNvSpPr/>
          <p:nvPr/>
        </p:nvSpPr>
        <p:spPr>
          <a:xfrm>
            <a:off x="6818607" y="3625009"/>
            <a:ext cx="981779" cy="981779"/>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8" name="椭圆 107"/>
          <p:cNvSpPr/>
          <p:nvPr/>
        </p:nvSpPr>
        <p:spPr>
          <a:xfrm>
            <a:off x="7707242" y="2898235"/>
            <a:ext cx="1278135" cy="1278135"/>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09" name="椭圆 108"/>
          <p:cNvSpPr/>
          <p:nvPr/>
        </p:nvSpPr>
        <p:spPr>
          <a:xfrm>
            <a:off x="4103825" y="3159169"/>
            <a:ext cx="816820" cy="816820"/>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sp>
        <p:nvSpPr>
          <p:cNvPr id="110" name="椭圆 109"/>
          <p:cNvSpPr/>
          <p:nvPr/>
        </p:nvSpPr>
        <p:spPr>
          <a:xfrm>
            <a:off x="3070176" y="3257169"/>
            <a:ext cx="1006835" cy="1006835"/>
          </a:xfrm>
          <a:prstGeom prst="ellipse">
            <a:avLst/>
          </a:prstGeom>
          <a:noFill/>
          <a:ln w="12700">
            <a:solidFill>
              <a:schemeClr val="bg1">
                <a:lumMod val="6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endParaRPr>
          </a:p>
        </p:txBody>
      </p:sp>
      <p:grpSp>
        <p:nvGrpSpPr>
          <p:cNvPr id="111" name="组合 110"/>
          <p:cNvGrpSpPr/>
          <p:nvPr/>
        </p:nvGrpSpPr>
        <p:grpSpPr>
          <a:xfrm>
            <a:off x="4853600" y="3459642"/>
            <a:ext cx="1142087" cy="1142087"/>
            <a:chOff x="4703127" y="3667985"/>
            <a:chExt cx="1142087" cy="1142087"/>
          </a:xfrm>
        </p:grpSpPr>
        <p:sp>
          <p:nvSpPr>
            <p:cNvPr id="112" name="椭圆 111"/>
            <p:cNvSpPr/>
            <p:nvPr/>
          </p:nvSpPr>
          <p:spPr>
            <a:xfrm>
              <a:off x="4703127" y="3667985"/>
              <a:ext cx="1142087" cy="1142087"/>
            </a:xfrm>
            <a:prstGeom prst="ellipse">
              <a:avLst/>
            </a:prstGeom>
            <a:gradFill>
              <a:gsLst>
                <a:gs pos="1000">
                  <a:schemeClr val="accent1"/>
                </a:gs>
                <a:gs pos="100000">
                  <a:schemeClr val="accent2"/>
                </a:gs>
              </a:gsLst>
              <a:lin ang="5400000" scaled="1"/>
            </a:gra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3" name="Freeform 28"/>
            <p:cNvSpPr>
              <a:spLocks noChangeArrowheads="1"/>
            </p:cNvSpPr>
            <p:nvPr/>
          </p:nvSpPr>
          <p:spPr bwMode="auto">
            <a:xfrm>
              <a:off x="5100829" y="4064733"/>
              <a:ext cx="422785" cy="353071"/>
            </a:xfrm>
            <a:custGeom>
              <a:avLst/>
              <a:gdLst>
                <a:gd name="T0" fmla="*/ 124 w 498"/>
                <a:gd name="T1" fmla="*/ 81 h 418"/>
                <a:gd name="T2" fmla="*/ 124 w 498"/>
                <a:gd name="T3" fmla="*/ 81 h 418"/>
                <a:gd name="T4" fmla="*/ 36 w 498"/>
                <a:gd name="T5" fmla="*/ 258 h 418"/>
                <a:gd name="T6" fmla="*/ 346 w 498"/>
                <a:gd name="T7" fmla="*/ 116 h 418"/>
                <a:gd name="T8" fmla="*/ 9 w 498"/>
                <a:gd name="T9" fmla="*/ 382 h 418"/>
                <a:gd name="T10" fmla="*/ 44 w 498"/>
                <a:gd name="T11" fmla="*/ 400 h 418"/>
                <a:gd name="T12" fmla="*/ 97 w 498"/>
                <a:gd name="T13" fmla="*/ 311 h 418"/>
                <a:gd name="T14" fmla="*/ 293 w 498"/>
                <a:gd name="T15" fmla="*/ 311 h 418"/>
                <a:gd name="T16" fmla="*/ 469 w 498"/>
                <a:gd name="T17" fmla="*/ 72 h 418"/>
                <a:gd name="T18" fmla="*/ 124 w 498"/>
                <a:gd name="T19" fmla="*/ 8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14" name="组合 113"/>
          <p:cNvGrpSpPr/>
          <p:nvPr/>
        </p:nvGrpSpPr>
        <p:grpSpPr>
          <a:xfrm>
            <a:off x="3192066" y="3379059"/>
            <a:ext cx="763056" cy="763056"/>
            <a:chOff x="3041595" y="3587402"/>
            <a:chExt cx="763056" cy="763056"/>
          </a:xfrm>
        </p:grpSpPr>
        <p:sp>
          <p:nvSpPr>
            <p:cNvPr id="115" name="椭圆 114"/>
            <p:cNvSpPr/>
            <p:nvPr/>
          </p:nvSpPr>
          <p:spPr>
            <a:xfrm>
              <a:off x="3041595" y="3587402"/>
              <a:ext cx="763056" cy="763056"/>
            </a:xfrm>
            <a:prstGeom prst="ellipse">
              <a:avLst/>
            </a:prstGeom>
            <a:solidFill>
              <a:srgbClr val="F1F9FD"/>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6" name="Freeform 29"/>
            <p:cNvSpPr>
              <a:spLocks noChangeArrowheads="1"/>
            </p:cNvSpPr>
            <p:nvPr/>
          </p:nvSpPr>
          <p:spPr bwMode="auto">
            <a:xfrm>
              <a:off x="3295703" y="3850210"/>
              <a:ext cx="266700" cy="275431"/>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2"/>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17" name="组合 116"/>
          <p:cNvGrpSpPr/>
          <p:nvPr/>
        </p:nvGrpSpPr>
        <p:grpSpPr>
          <a:xfrm>
            <a:off x="7861976" y="3052969"/>
            <a:ext cx="968668" cy="968668"/>
            <a:chOff x="7711504" y="3261312"/>
            <a:chExt cx="968668" cy="968668"/>
          </a:xfrm>
        </p:grpSpPr>
        <p:sp>
          <p:nvSpPr>
            <p:cNvPr id="118" name="椭圆 117"/>
            <p:cNvSpPr/>
            <p:nvPr/>
          </p:nvSpPr>
          <p:spPr>
            <a:xfrm>
              <a:off x="7711504" y="3261312"/>
              <a:ext cx="968668" cy="968668"/>
            </a:xfrm>
            <a:prstGeom prst="ellipse">
              <a:avLst/>
            </a:prstGeom>
            <a:solidFill>
              <a:schemeClr val="accent1">
                <a:lumMod val="75000"/>
              </a:schemeClr>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19" name="Freeform 46"/>
            <p:cNvSpPr>
              <a:spLocks noChangeArrowheads="1"/>
            </p:cNvSpPr>
            <p:nvPr/>
          </p:nvSpPr>
          <p:spPr bwMode="auto">
            <a:xfrm>
              <a:off x="8057328" y="3585891"/>
              <a:ext cx="277019" cy="264319"/>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20" name="组合 119"/>
          <p:cNvGrpSpPr/>
          <p:nvPr/>
        </p:nvGrpSpPr>
        <p:grpSpPr>
          <a:xfrm>
            <a:off x="6105635" y="3252000"/>
            <a:ext cx="723989" cy="723989"/>
            <a:chOff x="5955164" y="3460343"/>
            <a:chExt cx="723989" cy="723989"/>
          </a:xfrm>
        </p:grpSpPr>
        <p:sp>
          <p:nvSpPr>
            <p:cNvPr id="121" name="椭圆 120"/>
            <p:cNvSpPr/>
            <p:nvPr/>
          </p:nvSpPr>
          <p:spPr>
            <a:xfrm>
              <a:off x="5955164" y="3460343"/>
              <a:ext cx="723989" cy="723989"/>
            </a:xfrm>
            <a:prstGeom prst="ellipse">
              <a:avLst/>
            </a:prstGeom>
            <a:solidFill>
              <a:schemeClr val="accent2">
                <a:lumMod val="75000"/>
              </a:schemeClr>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2" name="Freeform 74"/>
            <p:cNvSpPr>
              <a:spLocks noChangeArrowheads="1"/>
            </p:cNvSpPr>
            <p:nvPr/>
          </p:nvSpPr>
          <p:spPr bwMode="auto">
            <a:xfrm>
              <a:off x="6182534" y="3688533"/>
              <a:ext cx="277019" cy="246063"/>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grpSp>
        <p:nvGrpSpPr>
          <p:cNvPr id="123" name="组合 122"/>
          <p:cNvGrpSpPr/>
          <p:nvPr/>
        </p:nvGrpSpPr>
        <p:grpSpPr>
          <a:xfrm>
            <a:off x="4202712" y="3258056"/>
            <a:ext cx="619049" cy="619049"/>
            <a:chOff x="4052239" y="3466398"/>
            <a:chExt cx="619049" cy="619049"/>
          </a:xfrm>
        </p:grpSpPr>
        <p:sp>
          <p:nvSpPr>
            <p:cNvPr id="124" name="椭圆 123"/>
            <p:cNvSpPr/>
            <p:nvPr/>
          </p:nvSpPr>
          <p:spPr>
            <a:xfrm>
              <a:off x="4052239" y="3466398"/>
              <a:ext cx="619049" cy="619049"/>
            </a:xfrm>
            <a:prstGeom prst="ellipse">
              <a:avLst/>
            </a:prstGeom>
            <a:solidFill>
              <a:schemeClr val="accent1"/>
            </a:solidFill>
            <a:ln w="25400">
              <a:noFill/>
            </a:ln>
            <a:effectLst>
              <a:outerShdw blurRad="254000" dist="127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25" name="Freeform 116"/>
            <p:cNvSpPr>
              <a:spLocks noChangeArrowheads="1"/>
            </p:cNvSpPr>
            <p:nvPr/>
          </p:nvSpPr>
          <p:spPr bwMode="auto">
            <a:xfrm>
              <a:off x="4231254" y="3622802"/>
              <a:ext cx="266700" cy="275431"/>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45712" tIns="22856" rIns="45712" bIns="22856" anchor="ctr"/>
            <a:lstStyle/>
            <a:p>
              <a:pPr defTabSz="609600">
                <a:defRPr/>
              </a:pPr>
              <a:endParaRPr lang="en-US" sz="1350" dirty="0">
                <a:solidFill>
                  <a:srgbClr val="7F7F7F"/>
                </a:solidFill>
              </a:endParaRPr>
            </a:p>
          </p:txBody>
        </p:sp>
      </p:grpSp>
      <p:sp>
        <p:nvSpPr>
          <p:cNvPr id="126" name="Freeform 161"/>
          <p:cNvSpPr>
            <a:spLocks noChangeArrowheads="1"/>
          </p:cNvSpPr>
          <p:nvPr/>
        </p:nvSpPr>
        <p:spPr bwMode="auto">
          <a:xfrm>
            <a:off x="7180948" y="3975990"/>
            <a:ext cx="287339" cy="250031"/>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2"/>
          </a:solidFill>
          <a:ln>
            <a:noFill/>
          </a:ln>
          <a:effectLst/>
        </p:spPr>
        <p:txBody>
          <a:bodyPr wrap="none" lIns="45712" tIns="22856" rIns="45712" bIns="22856" anchor="ctr"/>
          <a:lstStyle/>
          <a:p>
            <a:pPr defTabSz="609600">
              <a:defRPr/>
            </a:pPr>
            <a:endParaRPr lang="en-US" sz="1350" dirty="0">
              <a:solidFill>
                <a:srgbClr val="7F7F7F"/>
              </a:solidFill>
            </a:endParaRPr>
          </a:p>
        </p:txBody>
      </p:sp>
      <p:sp>
        <p:nvSpPr>
          <p:cNvPr id="127" name="弧形 126"/>
          <p:cNvSpPr/>
          <p:nvPr/>
        </p:nvSpPr>
        <p:spPr>
          <a:xfrm>
            <a:off x="3541269" y="2627130"/>
            <a:ext cx="1024769" cy="1024769"/>
          </a:xfrm>
          <a:prstGeom prst="arc">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28" name="弧形 127"/>
          <p:cNvSpPr/>
          <p:nvPr/>
        </p:nvSpPr>
        <p:spPr>
          <a:xfrm>
            <a:off x="5848300" y="2499756"/>
            <a:ext cx="1024769" cy="1024769"/>
          </a:xfrm>
          <a:prstGeom prst="arc">
            <a:avLst>
              <a:gd name="adj1" fmla="val 20041812"/>
              <a:gd name="adj2" fmla="val 2504095"/>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29" name="弧形 128"/>
          <p:cNvSpPr/>
          <p:nvPr/>
        </p:nvSpPr>
        <p:spPr>
          <a:xfrm rot="3188251">
            <a:off x="8479108" y="2264061"/>
            <a:ext cx="1024769" cy="1024769"/>
          </a:xfrm>
          <a:prstGeom prst="arc">
            <a:avLst>
              <a:gd name="adj1" fmla="val 17864697"/>
              <a:gd name="adj2" fmla="val 2504095"/>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0" name="弧形 129"/>
          <p:cNvSpPr/>
          <p:nvPr/>
        </p:nvSpPr>
        <p:spPr>
          <a:xfrm>
            <a:off x="7398684" y="3844407"/>
            <a:ext cx="1097907" cy="1097907"/>
          </a:xfrm>
          <a:prstGeom prst="arc">
            <a:avLst>
              <a:gd name="adj1" fmla="val 5707843"/>
              <a:gd name="adj2" fmla="val 9447236"/>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1" name="弧形 130"/>
          <p:cNvSpPr/>
          <p:nvPr/>
        </p:nvSpPr>
        <p:spPr>
          <a:xfrm flipH="1">
            <a:off x="5082158" y="4151940"/>
            <a:ext cx="971104" cy="971104"/>
          </a:xfrm>
          <a:prstGeom prst="arc">
            <a:avLst>
              <a:gd name="adj1" fmla="val 8741149"/>
              <a:gd name="adj2" fmla="val 12933678"/>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2" name="弧形 131"/>
          <p:cNvSpPr/>
          <p:nvPr/>
        </p:nvSpPr>
        <p:spPr>
          <a:xfrm>
            <a:off x="2673756" y="3750785"/>
            <a:ext cx="1024769" cy="1024769"/>
          </a:xfrm>
          <a:prstGeom prst="arc">
            <a:avLst>
              <a:gd name="adj1" fmla="val 11179965"/>
              <a:gd name="adj2" fmla="val 15358415"/>
            </a:avLst>
          </a:prstGeom>
          <a:ln w="19050">
            <a:solidFill>
              <a:schemeClr val="bg1">
                <a:lumMod val="65000"/>
              </a:schemeClr>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solidFill>
                <a:srgbClr val="000000"/>
              </a:solidFill>
            </a:endParaRPr>
          </a:p>
        </p:txBody>
      </p:sp>
      <p:sp>
        <p:nvSpPr>
          <p:cNvPr id="133" name="矩形 132"/>
          <p:cNvSpPr/>
          <p:nvPr/>
        </p:nvSpPr>
        <p:spPr>
          <a:xfrm>
            <a:off x="7797926" y="4415340"/>
            <a:ext cx="3992410" cy="1310615"/>
          </a:xfrm>
          <a:prstGeom prst="rect">
            <a:avLst/>
          </a:prstGeom>
        </p:spPr>
        <p:txBody>
          <a:bodyPr wrap="square">
            <a:spAutoFit/>
          </a:bodyPr>
          <a:lstStyle/>
          <a:p>
            <a:pPr>
              <a:lnSpc>
                <a:spcPts val="1900"/>
              </a:lnSpc>
            </a:pPr>
            <a:r>
              <a:rPr lang="en-US" altLang="zh-CN" b="1" spc="300" dirty="0">
                <a:solidFill>
                  <a:srgbClr val="7030A0"/>
                </a:solidFill>
                <a:latin typeface="楷体" panose="02010609060101010101" pitchFamily="49" charset="-122"/>
                <a:ea typeface="楷体" panose="02010609060101010101" pitchFamily="49" charset="-122"/>
                <a:cs typeface="+mn-ea"/>
                <a:sym typeface="+mn-lt"/>
              </a:rPr>
              <a:t>5.</a:t>
            </a:r>
            <a:r>
              <a:rPr lang="zh-CN" altLang="en-US" b="1" spc="300" dirty="0">
                <a:solidFill>
                  <a:srgbClr val="7030A0"/>
                </a:solidFill>
                <a:latin typeface="楷体" panose="02010609060101010101" pitchFamily="49" charset="-122"/>
                <a:ea typeface="楷体" panose="02010609060101010101" pitchFamily="49" charset="-122"/>
                <a:cs typeface="+mn-ea"/>
                <a:sym typeface="+mn-lt"/>
              </a:rPr>
              <a:t>英文原版阅读难度适合高中生。因为是儿童视角的缘故，所用语言较简单，读起来顺畅友好。五万词左右，大约相当于三本英文版</a:t>
            </a:r>
            <a:r>
              <a:rPr lang="en-US" altLang="zh-CN" b="1" spc="300" dirty="0">
                <a:solidFill>
                  <a:srgbClr val="7030A0"/>
                </a:solidFill>
                <a:latin typeface="楷体" panose="02010609060101010101" pitchFamily="49" charset="-122"/>
                <a:ea typeface="楷体" panose="02010609060101010101" pitchFamily="49" charset="-122"/>
                <a:cs typeface="+mn-ea"/>
                <a:sym typeface="+mn-lt"/>
              </a:rPr>
              <a:t>《</a:t>
            </a:r>
            <a:r>
              <a:rPr lang="zh-CN" altLang="en-US" b="1" spc="300" dirty="0">
                <a:solidFill>
                  <a:srgbClr val="7030A0"/>
                </a:solidFill>
                <a:latin typeface="楷体" panose="02010609060101010101" pitchFamily="49" charset="-122"/>
                <a:ea typeface="楷体" panose="02010609060101010101" pitchFamily="49" charset="-122"/>
                <a:cs typeface="+mn-ea"/>
                <a:sym typeface="+mn-lt"/>
              </a:rPr>
              <a:t>小王子</a:t>
            </a:r>
            <a:r>
              <a:rPr lang="en-US" altLang="zh-CN" b="1" spc="300" dirty="0">
                <a:solidFill>
                  <a:srgbClr val="7030A0"/>
                </a:solidFill>
                <a:latin typeface="楷体" panose="02010609060101010101" pitchFamily="49" charset="-122"/>
                <a:ea typeface="楷体" panose="02010609060101010101" pitchFamily="49" charset="-122"/>
                <a:cs typeface="+mn-ea"/>
                <a:sym typeface="+mn-lt"/>
              </a:rPr>
              <a:t>》</a:t>
            </a:r>
            <a:r>
              <a:rPr lang="zh-CN" altLang="en-US" b="1" spc="300" dirty="0">
                <a:solidFill>
                  <a:srgbClr val="7030A0"/>
                </a:solidFill>
                <a:latin typeface="楷体" panose="02010609060101010101" pitchFamily="49" charset="-122"/>
                <a:ea typeface="楷体" panose="02010609060101010101" pitchFamily="49" charset="-122"/>
                <a:cs typeface="+mn-ea"/>
                <a:sym typeface="+mn-lt"/>
              </a:rPr>
              <a:t>的长度。</a:t>
            </a:r>
            <a:endParaRPr lang="en-US" altLang="zh-CN" b="1" spc="300" dirty="0">
              <a:solidFill>
                <a:srgbClr val="7030A0"/>
              </a:solidFill>
              <a:latin typeface="楷体" panose="02010609060101010101" pitchFamily="49" charset="-122"/>
              <a:ea typeface="楷体" panose="02010609060101010101" pitchFamily="49" charset="-122"/>
              <a:cs typeface="+mn-ea"/>
            </a:endParaRPr>
          </a:p>
        </p:txBody>
      </p:sp>
      <p:sp>
        <p:nvSpPr>
          <p:cNvPr id="134" name="矩形 133"/>
          <p:cNvSpPr/>
          <p:nvPr/>
        </p:nvSpPr>
        <p:spPr>
          <a:xfrm>
            <a:off x="543620" y="4467736"/>
            <a:ext cx="2646150" cy="1310615"/>
          </a:xfrm>
          <a:prstGeom prst="rect">
            <a:avLst/>
          </a:prstGeom>
        </p:spPr>
        <p:txBody>
          <a:bodyPr wrap="square">
            <a:spAutoFit/>
          </a:bodyPr>
          <a:lstStyle/>
          <a:p>
            <a:pPr>
              <a:lnSpc>
                <a:spcPts val="1900"/>
              </a:lnSpc>
            </a:pPr>
            <a:r>
              <a:rPr lang="en-US" altLang="zh-CN" b="1" spc="300"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1.</a:t>
            </a:r>
            <a:r>
              <a:rPr lang="zh-CN" altLang="en-US" b="1" spc="300" dirty="0">
                <a:solidFill>
                  <a:schemeClr val="tx1">
                    <a:lumMod val="75000"/>
                    <a:lumOff val="25000"/>
                  </a:schemeClr>
                </a:solidFill>
                <a:latin typeface="楷体" panose="02010609060101010101" pitchFamily="49" charset="-122"/>
                <a:ea typeface="楷体" panose="02010609060101010101" pitchFamily="49" charset="-122"/>
                <a:cs typeface="+mn-ea"/>
                <a:sym typeface="+mn-lt"/>
              </a:rPr>
              <a:t>用纯真的双眼，看尽残酷的世界。一道隔离生死的“篱笆”，演绎出一个发人深省的“童话”。</a:t>
            </a:r>
            <a:endParaRPr lang="en-US" altLang="zh-CN" sz="1050" spc="300" dirty="0">
              <a:solidFill>
                <a:schemeClr val="tx1">
                  <a:lumMod val="50000"/>
                  <a:lumOff val="50000"/>
                </a:schemeClr>
              </a:solidFill>
              <a:latin typeface="楷体" panose="02010609060101010101" pitchFamily="49" charset="-122"/>
              <a:ea typeface="楷体" panose="02010609060101010101" pitchFamily="49" charset="-122"/>
            </a:endParaRPr>
          </a:p>
        </p:txBody>
      </p:sp>
      <p:sp>
        <p:nvSpPr>
          <p:cNvPr id="136" name="矩形 135"/>
          <p:cNvSpPr/>
          <p:nvPr/>
        </p:nvSpPr>
        <p:spPr>
          <a:xfrm>
            <a:off x="4580601" y="951570"/>
            <a:ext cx="4058845" cy="1554272"/>
          </a:xfrm>
          <a:prstGeom prst="rect">
            <a:avLst/>
          </a:prstGeom>
        </p:spPr>
        <p:txBody>
          <a:bodyPr wrap="square">
            <a:spAutoFit/>
          </a:bodyPr>
          <a:lstStyle/>
          <a:p>
            <a:pPr>
              <a:lnSpc>
                <a:spcPts val="1900"/>
              </a:lnSpc>
            </a:pPr>
            <a:r>
              <a:rPr lang="en-US" altLang="zh-CN" b="1" spc="300" dirty="0">
                <a:solidFill>
                  <a:schemeClr val="accent2">
                    <a:lumMod val="50000"/>
                  </a:schemeClr>
                </a:solidFill>
                <a:latin typeface="楷体" panose="02010609060101010101" pitchFamily="49" charset="-122"/>
                <a:ea typeface="楷体" panose="02010609060101010101" pitchFamily="49" charset="-122"/>
                <a:cs typeface="+mn-ea"/>
                <a:sym typeface="+mn-lt"/>
              </a:rPr>
              <a:t>4.</a:t>
            </a:r>
            <a:r>
              <a:rPr lang="zh-CN" altLang="en-US" b="1" spc="300" dirty="0">
                <a:solidFill>
                  <a:schemeClr val="accent2">
                    <a:lumMod val="50000"/>
                  </a:schemeClr>
                </a:solidFill>
                <a:latin typeface="楷体" panose="02010609060101010101" pitchFamily="49" charset="-122"/>
                <a:ea typeface="楷体" panose="02010609060101010101" pitchFamily="49" charset="-122"/>
                <a:cs typeface="+mn-ea"/>
                <a:sym typeface="+mn-lt"/>
              </a:rPr>
              <a:t>作者简单，天真，不事雕琢的纯朴文字开拓了一个孩子高度具体的内心世界，甚至会让你忘了这是一个关于集中营的故事，你所感受到的是人性的纯真无邪，当然，还有那一丝历史的沉重。</a:t>
            </a:r>
            <a:endParaRPr lang="en-US" altLang="zh-CN" sz="1050" spc="300" dirty="0">
              <a:solidFill>
                <a:schemeClr val="accent2">
                  <a:lumMod val="50000"/>
                </a:schemeClr>
              </a:solidFill>
              <a:latin typeface="楷体" panose="02010609060101010101" pitchFamily="49" charset="-122"/>
              <a:ea typeface="楷体" panose="02010609060101010101" pitchFamily="49" charset="-122"/>
            </a:endParaRPr>
          </a:p>
        </p:txBody>
      </p:sp>
      <p:sp>
        <p:nvSpPr>
          <p:cNvPr id="137" name="矩形 136"/>
          <p:cNvSpPr/>
          <p:nvPr/>
        </p:nvSpPr>
        <p:spPr>
          <a:xfrm>
            <a:off x="8948004" y="1124248"/>
            <a:ext cx="2874174" cy="2041585"/>
          </a:xfrm>
          <a:prstGeom prst="rect">
            <a:avLst/>
          </a:prstGeom>
        </p:spPr>
        <p:txBody>
          <a:bodyPr wrap="square">
            <a:spAutoFit/>
          </a:bodyPr>
          <a:lstStyle/>
          <a:p>
            <a:pPr>
              <a:lnSpc>
                <a:spcPts val="1900"/>
              </a:lnSpc>
            </a:pPr>
            <a:r>
              <a:rPr lang="en-US" altLang="zh-CN" b="1" spc="300" dirty="0">
                <a:solidFill>
                  <a:srgbClr val="002060"/>
                </a:solidFill>
                <a:latin typeface="楷体" panose="02010609060101010101" pitchFamily="49" charset="-122"/>
                <a:ea typeface="楷体" panose="02010609060101010101" pitchFamily="49" charset="-122"/>
                <a:cs typeface="+mn-ea"/>
                <a:sym typeface="+mn-lt"/>
              </a:rPr>
              <a:t>6.</a:t>
            </a:r>
            <a:r>
              <a:rPr lang="zh-CN" altLang="en-US" b="1" spc="300" dirty="0">
                <a:solidFill>
                  <a:srgbClr val="002060"/>
                </a:solidFill>
                <a:latin typeface="楷体" panose="02010609060101010101" pitchFamily="49" charset="-122"/>
                <a:ea typeface="楷体" panose="02010609060101010101" pitchFamily="49" charset="-122"/>
                <a:cs typeface="+mn-ea"/>
                <a:sym typeface="+mn-lt"/>
              </a:rPr>
              <a:t>本书除了诺贝尔文学奖，几乎囊括欧美所有文学奖。蝉联爱尔兰图书榜</a:t>
            </a:r>
            <a:r>
              <a:rPr lang="en-US" altLang="zh-CN" b="1" spc="300" dirty="0">
                <a:solidFill>
                  <a:srgbClr val="002060"/>
                </a:solidFill>
                <a:latin typeface="楷体" panose="02010609060101010101" pitchFamily="49" charset="-122"/>
                <a:ea typeface="楷体" panose="02010609060101010101" pitchFamily="49" charset="-122"/>
                <a:cs typeface="+mn-ea"/>
                <a:sym typeface="+mn-lt"/>
              </a:rPr>
              <a:t>66</a:t>
            </a:r>
            <a:r>
              <a:rPr lang="zh-CN" altLang="en-US" b="1" spc="300" dirty="0">
                <a:solidFill>
                  <a:srgbClr val="002060"/>
                </a:solidFill>
                <a:latin typeface="楷体" panose="02010609060101010101" pitchFamily="49" charset="-122"/>
                <a:ea typeface="楷体" panose="02010609060101010101" pitchFamily="49" charset="-122"/>
                <a:cs typeface="+mn-ea"/>
                <a:sym typeface="+mn-lt"/>
              </a:rPr>
              <a:t>周，入围“英国十大书”。荣获爱尔兰图书奖、巴克夏图书奖、谢菲尔德图书奖、兰开夏图书奖等。</a:t>
            </a:r>
            <a:endParaRPr lang="en-US" altLang="zh-CN" sz="1600" dirty="0">
              <a:solidFill>
                <a:srgbClr val="002060"/>
              </a:solidFill>
              <a:latin typeface="楷体" panose="02010609060101010101" pitchFamily="49" charset="-122"/>
              <a:ea typeface="楷体" panose="02010609060101010101" pitchFamily="49" charset="-122"/>
              <a:cs typeface="+mn-ea"/>
              <a:sym typeface="+mn-lt"/>
            </a:endParaRPr>
          </a:p>
        </p:txBody>
      </p:sp>
      <p:sp>
        <p:nvSpPr>
          <p:cNvPr id="138" name="矩形 137"/>
          <p:cNvSpPr/>
          <p:nvPr/>
        </p:nvSpPr>
        <p:spPr>
          <a:xfrm>
            <a:off x="3541270" y="4857476"/>
            <a:ext cx="4158428" cy="1554272"/>
          </a:xfrm>
          <a:prstGeom prst="rect">
            <a:avLst/>
          </a:prstGeom>
        </p:spPr>
        <p:txBody>
          <a:bodyPr wrap="square">
            <a:spAutoFit/>
          </a:bodyPr>
          <a:lstStyle/>
          <a:p>
            <a:pPr>
              <a:lnSpc>
                <a:spcPts val="1900"/>
              </a:lnSpc>
            </a:pP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3.</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爱尔兰新锐作家、卡耐基勋章获得者约翰</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伯恩风靡之作。图书出版后几乎囊括了欧美所有文学类及儿童图书类大奖。</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哈利波特</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系列制片人大卫</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海曼将小说改编成电影，于</a:t>
            </a:r>
            <a:r>
              <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rPr>
              <a:t>2008</a:t>
            </a:r>
            <a:r>
              <a:rPr lang="zh-CN" altLang="en-US" b="1" spc="300" dirty="0">
                <a:solidFill>
                  <a:schemeClr val="accent6">
                    <a:lumMod val="75000"/>
                  </a:schemeClr>
                </a:solidFill>
                <a:latin typeface="楷体" panose="02010609060101010101" pitchFamily="49" charset="-122"/>
                <a:ea typeface="楷体" panose="02010609060101010101" pitchFamily="49" charset="-122"/>
                <a:cs typeface="+mn-ea"/>
                <a:sym typeface="+mn-lt"/>
              </a:rPr>
              <a:t>年上映。</a:t>
            </a:r>
            <a:endParaRPr lang="en-US" altLang="zh-CN" b="1" spc="300" dirty="0">
              <a:solidFill>
                <a:schemeClr val="accent6">
                  <a:lumMod val="75000"/>
                </a:schemeClr>
              </a:solidFill>
              <a:latin typeface="楷体" panose="02010609060101010101" pitchFamily="49" charset="-122"/>
              <a:ea typeface="楷体" panose="02010609060101010101" pitchFamily="49" charset="-122"/>
              <a:cs typeface="+mn-ea"/>
              <a:sym typeface="+mn-lt"/>
            </a:endParaRPr>
          </a:p>
        </p:txBody>
      </p:sp>
      <p:sp>
        <p:nvSpPr>
          <p:cNvPr id="135" name="矩形 134"/>
          <p:cNvSpPr/>
          <p:nvPr/>
        </p:nvSpPr>
        <p:spPr>
          <a:xfrm>
            <a:off x="409272" y="1059238"/>
            <a:ext cx="3753460" cy="2285241"/>
          </a:xfrm>
          <a:prstGeom prst="rect">
            <a:avLst/>
          </a:prstGeom>
        </p:spPr>
        <p:txBody>
          <a:bodyPr wrap="square">
            <a:spAutoFit/>
          </a:bodyPr>
          <a:lstStyle/>
          <a:p>
            <a:pPr>
              <a:lnSpc>
                <a:spcPts val="1900"/>
              </a:lnSpc>
            </a:pPr>
            <a:r>
              <a:rPr lang="en-US" altLang="zh-CN" b="1" spc="300" dirty="0">
                <a:solidFill>
                  <a:srgbClr val="0070C0"/>
                </a:solidFill>
                <a:latin typeface="楷体" panose="02010609060101010101" pitchFamily="49" charset="-122"/>
                <a:ea typeface="楷体" panose="02010609060101010101" pitchFamily="49" charset="-122"/>
                <a:cs typeface="+mn-ea"/>
                <a:sym typeface="+mn-lt"/>
              </a:rPr>
              <a:t>2.</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这是一个孩子的故事，</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9</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岁的小男孩布鲁诺在奥斯维辛所经历的“探险”，一个纳粹男孩与犹太男孩间纯真的友谊。但这本书却并不仅仅属于孩子，像</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哈里波特</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小王子</a:t>
            </a:r>
            <a:r>
              <a:rPr lang="en-US" altLang="zh-CN" b="1" spc="300" dirty="0">
                <a:solidFill>
                  <a:srgbClr val="0070C0"/>
                </a:solidFill>
                <a:latin typeface="楷体" panose="02010609060101010101" pitchFamily="49" charset="-122"/>
                <a:ea typeface="楷体" panose="02010609060101010101" pitchFamily="49" charset="-122"/>
                <a:cs typeface="+mn-ea"/>
                <a:sym typeface="+mn-lt"/>
              </a:rPr>
              <a:t>》</a:t>
            </a:r>
            <a:r>
              <a:rPr lang="zh-CN" altLang="en-US" b="1" spc="300" dirty="0">
                <a:solidFill>
                  <a:srgbClr val="0070C0"/>
                </a:solidFill>
                <a:latin typeface="楷体" panose="02010609060101010101" pitchFamily="49" charset="-122"/>
                <a:ea typeface="楷体" panose="02010609060101010101" pitchFamily="49" charset="-122"/>
                <a:cs typeface="+mn-ea"/>
                <a:sym typeface="+mn-lt"/>
              </a:rPr>
              <a:t>一样，也是一部给成年人阅读的童话，它属于所有能够理解那段历史的人。</a:t>
            </a:r>
            <a:endParaRPr lang="en-US" altLang="zh-CN" sz="1050" spc="300" dirty="0">
              <a:solidFill>
                <a:srgbClr val="0070C0"/>
              </a:solidFill>
              <a:latin typeface="楷体" panose="02010609060101010101" pitchFamily="49" charset="-122"/>
              <a:ea typeface="楷体" panose="02010609060101010101" pitchFamily="49" charset="-122"/>
            </a:endParaRPr>
          </a:p>
        </p:txBody>
      </p:sp>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8" name="文本框 7"/>
          <p:cNvSpPr txBox="1"/>
          <p:nvPr/>
        </p:nvSpPr>
        <p:spPr>
          <a:xfrm>
            <a:off x="343535" y="27940"/>
            <a:ext cx="2131060" cy="829945"/>
          </a:xfrm>
          <a:prstGeom prst="rect">
            <a:avLst/>
          </a:prstGeom>
          <a:noFill/>
        </p:spPr>
        <p:txBody>
          <a:bodyPr wrap="none" rtlCol="0" anchor="t">
            <a:spAutoFit/>
          </a:bodyPr>
          <a:lstStyle/>
          <a:p>
            <a:r>
              <a:rPr lang="en-US" altLang="zh-CN" sz="2400" b="1" dirty="0">
                <a:solidFill>
                  <a:schemeClr val="bg1"/>
                </a:solidFill>
                <a:latin typeface="Times New Roman" panose="02020603050405020304" pitchFamily="18" charset="0"/>
                <a:cs typeface="Times New Roman" panose="02020603050405020304" pitchFamily="18" charset="0"/>
                <a:sym typeface="+mn-ea"/>
              </a:rPr>
              <a:t>Information </a:t>
            </a:r>
          </a:p>
          <a:p>
            <a:r>
              <a:rPr lang="en-US" altLang="zh-CN" sz="2400" b="1" dirty="0">
                <a:solidFill>
                  <a:schemeClr val="bg1"/>
                </a:solidFill>
                <a:latin typeface="Times New Roman" panose="02020603050405020304" pitchFamily="18" charset="0"/>
                <a:cs typeface="Times New Roman" panose="02020603050405020304" pitchFamily="18" charset="0"/>
                <a:sym typeface="+mn-ea"/>
              </a:rPr>
              <a:t>about the book</a:t>
            </a:r>
          </a:p>
        </p:txBody>
      </p:sp>
      <p:sp>
        <p:nvSpPr>
          <p:cNvPr id="33" name="任意多边形 7"/>
          <p:cNvSpPr>
            <a:spLocks noChangeAspect="1"/>
          </p:cNvSpPr>
          <p:nvPr/>
        </p:nvSpPr>
        <p:spPr bwMode="auto">
          <a:xfrm>
            <a:off x="2938145" y="261620"/>
            <a:ext cx="360680" cy="409575"/>
          </a:xfrm>
          <a:custGeom>
            <a:avLst/>
            <a:gdLst>
              <a:gd name="T0" fmla="*/ 470425 w 241301"/>
              <a:gd name="T1" fmla="*/ 133985 h 211138"/>
              <a:gd name="T2" fmla="*/ 504028 w 241301"/>
              <a:gd name="T3" fmla="*/ 133985 h 211138"/>
              <a:gd name="T4" fmla="*/ 537630 w 241301"/>
              <a:gd name="T5" fmla="*/ 167479 h 211138"/>
              <a:gd name="T6" fmla="*/ 537630 w 241301"/>
              <a:gd name="T7" fmla="*/ 435449 h 211138"/>
              <a:gd name="T8" fmla="*/ 504028 w 241301"/>
              <a:gd name="T9" fmla="*/ 468945 h 211138"/>
              <a:gd name="T10" fmla="*/ 470425 w 241301"/>
              <a:gd name="T11" fmla="*/ 468945 h 211138"/>
              <a:gd name="T12" fmla="*/ 470425 w 241301"/>
              <a:gd name="T13" fmla="*/ 133985 h 211138"/>
              <a:gd name="T14" fmla="*/ 102575 w 241301"/>
              <a:gd name="T15" fmla="*/ 133985 h 211138"/>
              <a:gd name="T16" fmla="*/ 435055 w 241301"/>
              <a:gd name="T17" fmla="*/ 133985 h 211138"/>
              <a:gd name="T18" fmla="*/ 435055 w 241301"/>
              <a:gd name="T19" fmla="*/ 468945 h 211138"/>
              <a:gd name="T20" fmla="*/ 102575 w 241301"/>
              <a:gd name="T21" fmla="*/ 468945 h 211138"/>
              <a:gd name="T22" fmla="*/ 33602 w 241301"/>
              <a:gd name="T23" fmla="*/ 133985 h 211138"/>
              <a:gd name="T24" fmla="*/ 67205 w 241301"/>
              <a:gd name="T25" fmla="*/ 133985 h 211138"/>
              <a:gd name="T26" fmla="*/ 67205 w 241301"/>
              <a:gd name="T27" fmla="*/ 468945 h 211138"/>
              <a:gd name="T28" fmla="*/ 33602 w 241301"/>
              <a:gd name="T29" fmla="*/ 468945 h 211138"/>
              <a:gd name="T30" fmla="*/ 0 w 241301"/>
              <a:gd name="T31" fmla="*/ 435449 h 211138"/>
              <a:gd name="T32" fmla="*/ 0 w 241301"/>
              <a:gd name="T33" fmla="*/ 167479 h 211138"/>
              <a:gd name="T34" fmla="*/ 33602 w 241301"/>
              <a:gd name="T35" fmla="*/ 133985 h 211138"/>
              <a:gd name="T36" fmla="*/ 202790 w 241301"/>
              <a:gd name="T37" fmla="*/ 0 h 211138"/>
              <a:gd name="T38" fmla="*/ 334838 w 241301"/>
              <a:gd name="T39" fmla="*/ 0 h 211138"/>
              <a:gd name="T40" fmla="*/ 367851 w 241301"/>
              <a:gd name="T41" fmla="*/ 32910 h 211138"/>
              <a:gd name="T42" fmla="*/ 367851 w 241301"/>
              <a:gd name="T43" fmla="*/ 98724 h 211138"/>
              <a:gd name="T44" fmla="*/ 334838 w 241301"/>
              <a:gd name="T45" fmla="*/ 98724 h 211138"/>
              <a:gd name="T46" fmla="*/ 334838 w 241301"/>
              <a:gd name="T47" fmla="*/ 49363 h 211138"/>
              <a:gd name="T48" fmla="*/ 318332 w 241301"/>
              <a:gd name="T49" fmla="*/ 32910 h 211138"/>
              <a:gd name="T50" fmla="*/ 219295 w 241301"/>
              <a:gd name="T51" fmla="*/ 32910 h 211138"/>
              <a:gd name="T52" fmla="*/ 202790 w 241301"/>
              <a:gd name="T53" fmla="*/ 49363 h 211138"/>
              <a:gd name="T54" fmla="*/ 202790 w 241301"/>
              <a:gd name="T55" fmla="*/ 98724 h 211138"/>
              <a:gd name="T56" fmla="*/ 169778 w 241301"/>
              <a:gd name="T57" fmla="*/ 98724 h 211138"/>
              <a:gd name="T58" fmla="*/ 169778 w 241301"/>
              <a:gd name="T59" fmla="*/ 32910 h 211138"/>
              <a:gd name="T60" fmla="*/ 202790 w 241301"/>
              <a:gd name="T61" fmla="*/ 0 h 2111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41301" h="211138">
                <a:moveTo>
                  <a:pt x="211138" y="60325"/>
                </a:moveTo>
                <a:cubicBezTo>
                  <a:pt x="211138" y="60325"/>
                  <a:pt x="211138" y="60325"/>
                  <a:pt x="226220" y="60325"/>
                </a:cubicBezTo>
                <a:cubicBezTo>
                  <a:pt x="233760" y="60325"/>
                  <a:pt x="241301" y="67866"/>
                  <a:pt x="241301" y="75406"/>
                </a:cubicBezTo>
                <a:cubicBezTo>
                  <a:pt x="241301" y="75406"/>
                  <a:pt x="241301" y="75406"/>
                  <a:pt x="241301" y="196057"/>
                </a:cubicBezTo>
                <a:cubicBezTo>
                  <a:pt x="241301" y="203597"/>
                  <a:pt x="233760" y="211138"/>
                  <a:pt x="226220" y="211138"/>
                </a:cubicBezTo>
                <a:cubicBezTo>
                  <a:pt x="226220" y="211138"/>
                  <a:pt x="226220" y="211138"/>
                  <a:pt x="211138" y="211138"/>
                </a:cubicBezTo>
                <a:cubicBezTo>
                  <a:pt x="211138" y="211138"/>
                  <a:pt x="211138" y="211138"/>
                  <a:pt x="211138" y="60325"/>
                </a:cubicBezTo>
                <a:close/>
                <a:moveTo>
                  <a:pt x="46038" y="60325"/>
                </a:moveTo>
                <a:lnTo>
                  <a:pt x="195263" y="60325"/>
                </a:lnTo>
                <a:lnTo>
                  <a:pt x="195263" y="211138"/>
                </a:lnTo>
                <a:lnTo>
                  <a:pt x="46038" y="211138"/>
                </a:lnTo>
                <a:lnTo>
                  <a:pt x="46038" y="60325"/>
                </a:lnTo>
                <a:close/>
                <a:moveTo>
                  <a:pt x="15081" y="60325"/>
                </a:moveTo>
                <a:cubicBezTo>
                  <a:pt x="15081" y="60325"/>
                  <a:pt x="15081" y="60325"/>
                  <a:pt x="30163" y="60325"/>
                </a:cubicBezTo>
                <a:lnTo>
                  <a:pt x="30163" y="211138"/>
                </a:lnTo>
                <a:cubicBezTo>
                  <a:pt x="30163" y="211138"/>
                  <a:pt x="30163" y="211138"/>
                  <a:pt x="15081" y="211138"/>
                </a:cubicBezTo>
                <a:cubicBezTo>
                  <a:pt x="7541" y="211138"/>
                  <a:pt x="0" y="203597"/>
                  <a:pt x="0" y="196057"/>
                </a:cubicBezTo>
                <a:cubicBezTo>
                  <a:pt x="0" y="196057"/>
                  <a:pt x="0" y="196057"/>
                  <a:pt x="0" y="75406"/>
                </a:cubicBezTo>
                <a:cubicBezTo>
                  <a:pt x="0" y="67866"/>
                  <a:pt x="7541" y="60325"/>
                  <a:pt x="15081" y="60325"/>
                </a:cubicBezTo>
                <a:close/>
                <a:moveTo>
                  <a:pt x="91017" y="0"/>
                </a:moveTo>
                <a:cubicBezTo>
                  <a:pt x="91017" y="0"/>
                  <a:pt x="91017" y="0"/>
                  <a:pt x="150283" y="0"/>
                </a:cubicBezTo>
                <a:cubicBezTo>
                  <a:pt x="157692" y="0"/>
                  <a:pt x="165100" y="7408"/>
                  <a:pt x="165100" y="14817"/>
                </a:cubicBezTo>
                <a:cubicBezTo>
                  <a:pt x="165100" y="14817"/>
                  <a:pt x="165100" y="14817"/>
                  <a:pt x="165100" y="44450"/>
                </a:cubicBezTo>
                <a:cubicBezTo>
                  <a:pt x="165100" y="44450"/>
                  <a:pt x="165100" y="44450"/>
                  <a:pt x="150283" y="44450"/>
                </a:cubicBezTo>
                <a:cubicBezTo>
                  <a:pt x="150283" y="44450"/>
                  <a:pt x="150283" y="44450"/>
                  <a:pt x="150283" y="22225"/>
                </a:cubicBezTo>
                <a:cubicBezTo>
                  <a:pt x="150283" y="18521"/>
                  <a:pt x="146579" y="14817"/>
                  <a:pt x="142875" y="14817"/>
                </a:cubicBezTo>
                <a:cubicBezTo>
                  <a:pt x="142875" y="14817"/>
                  <a:pt x="142875" y="14817"/>
                  <a:pt x="98425" y="14817"/>
                </a:cubicBezTo>
                <a:cubicBezTo>
                  <a:pt x="94721" y="14817"/>
                  <a:pt x="91017" y="18521"/>
                  <a:pt x="91017" y="22225"/>
                </a:cubicBezTo>
                <a:cubicBezTo>
                  <a:pt x="91017" y="22225"/>
                  <a:pt x="91017" y="22225"/>
                  <a:pt x="91017" y="44450"/>
                </a:cubicBezTo>
                <a:cubicBezTo>
                  <a:pt x="91017" y="44450"/>
                  <a:pt x="91017" y="44450"/>
                  <a:pt x="76200" y="44450"/>
                </a:cubicBezTo>
                <a:cubicBezTo>
                  <a:pt x="76200" y="44450"/>
                  <a:pt x="76200" y="44450"/>
                  <a:pt x="76200" y="14817"/>
                </a:cubicBezTo>
                <a:cubicBezTo>
                  <a:pt x="76200" y="7408"/>
                  <a:pt x="83608" y="0"/>
                  <a:pt x="91017"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800">
              <a:latin typeface="+mj-ea"/>
              <a:ea typeface="+mj-ea"/>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50"/>
                                  </p:stCondLst>
                                  <p:childTnLst>
                                    <p:set>
                                      <p:cBhvr>
                                        <p:cTn id="10" dur="1" fill="hold">
                                          <p:stCondLst>
                                            <p:cond delay="0"/>
                                          </p:stCondLst>
                                        </p:cTn>
                                        <p:tgtEl>
                                          <p:spTgt spid="110"/>
                                        </p:tgtEl>
                                        <p:attrNameLst>
                                          <p:attrName>style.visibility</p:attrName>
                                        </p:attrNameLst>
                                      </p:cBhvr>
                                      <p:to>
                                        <p:strVal val="visible"/>
                                      </p:to>
                                    </p:set>
                                    <p:anim calcmode="lin" valueType="num">
                                      <p:cBhvr>
                                        <p:cTn id="11" dur="750" fill="hold"/>
                                        <p:tgtEl>
                                          <p:spTgt spid="110"/>
                                        </p:tgtEl>
                                        <p:attrNameLst>
                                          <p:attrName>ppt_w</p:attrName>
                                        </p:attrNameLst>
                                      </p:cBhvr>
                                      <p:tavLst>
                                        <p:tav tm="0">
                                          <p:val>
                                            <p:fltVal val="0"/>
                                          </p:val>
                                        </p:tav>
                                        <p:tav tm="100000">
                                          <p:val>
                                            <p:strVal val="#ppt_w"/>
                                          </p:val>
                                        </p:tav>
                                      </p:tavLst>
                                    </p:anim>
                                    <p:anim calcmode="lin" valueType="num">
                                      <p:cBhvr>
                                        <p:cTn id="12" dur="750" fill="hold"/>
                                        <p:tgtEl>
                                          <p:spTgt spid="110"/>
                                        </p:tgtEl>
                                        <p:attrNameLst>
                                          <p:attrName>ppt_h</p:attrName>
                                        </p:attrNameLst>
                                      </p:cBhvr>
                                      <p:tavLst>
                                        <p:tav tm="0">
                                          <p:val>
                                            <p:fltVal val="0"/>
                                          </p:val>
                                        </p:tav>
                                        <p:tav tm="100000">
                                          <p:val>
                                            <p:strVal val="#ppt_h"/>
                                          </p:val>
                                        </p:tav>
                                      </p:tavLst>
                                    </p:anim>
                                    <p:animEffect transition="in" filter="fade">
                                      <p:cBhvr>
                                        <p:cTn id="13" dur="750"/>
                                        <p:tgtEl>
                                          <p:spTgt spid="110"/>
                                        </p:tgtEl>
                                      </p:cBhvr>
                                    </p:animEffect>
                                  </p:childTnLst>
                                </p:cTn>
                              </p:par>
                              <p:par>
                                <p:cTn id="14" presetID="53" presetClass="entr" presetSubtype="16" fill="hold" nodeType="withEffect">
                                  <p:stCondLst>
                                    <p:cond delay="250"/>
                                  </p:stCondLst>
                                  <p:childTnLst>
                                    <p:set>
                                      <p:cBhvr>
                                        <p:cTn id="15" dur="1" fill="hold">
                                          <p:stCondLst>
                                            <p:cond delay="0"/>
                                          </p:stCondLst>
                                        </p:cTn>
                                        <p:tgtEl>
                                          <p:spTgt spid="114"/>
                                        </p:tgtEl>
                                        <p:attrNameLst>
                                          <p:attrName>style.visibility</p:attrName>
                                        </p:attrNameLst>
                                      </p:cBhvr>
                                      <p:to>
                                        <p:strVal val="visible"/>
                                      </p:to>
                                    </p:set>
                                    <p:anim calcmode="lin" valueType="num">
                                      <p:cBhvr>
                                        <p:cTn id="16" dur="750" fill="hold"/>
                                        <p:tgtEl>
                                          <p:spTgt spid="114"/>
                                        </p:tgtEl>
                                        <p:attrNameLst>
                                          <p:attrName>ppt_w</p:attrName>
                                        </p:attrNameLst>
                                      </p:cBhvr>
                                      <p:tavLst>
                                        <p:tav tm="0">
                                          <p:val>
                                            <p:fltVal val="0"/>
                                          </p:val>
                                        </p:tav>
                                        <p:tav tm="100000">
                                          <p:val>
                                            <p:strVal val="#ppt_w"/>
                                          </p:val>
                                        </p:tav>
                                      </p:tavLst>
                                    </p:anim>
                                    <p:anim calcmode="lin" valueType="num">
                                      <p:cBhvr>
                                        <p:cTn id="17" dur="750" fill="hold"/>
                                        <p:tgtEl>
                                          <p:spTgt spid="114"/>
                                        </p:tgtEl>
                                        <p:attrNameLst>
                                          <p:attrName>ppt_h</p:attrName>
                                        </p:attrNameLst>
                                      </p:cBhvr>
                                      <p:tavLst>
                                        <p:tav tm="0">
                                          <p:val>
                                            <p:fltVal val="0"/>
                                          </p:val>
                                        </p:tav>
                                        <p:tav tm="100000">
                                          <p:val>
                                            <p:strVal val="#ppt_h"/>
                                          </p:val>
                                        </p:tav>
                                      </p:tavLst>
                                    </p:anim>
                                    <p:animEffect transition="in" filter="fade">
                                      <p:cBhvr>
                                        <p:cTn id="18" dur="750"/>
                                        <p:tgtEl>
                                          <p:spTgt spid="114"/>
                                        </p:tgtEl>
                                      </p:cBhvr>
                                    </p:animEffect>
                                  </p:childTnLst>
                                </p:cTn>
                              </p:par>
                            </p:childTnLst>
                          </p:cTn>
                        </p:par>
                        <p:par>
                          <p:cTn id="19" fill="hold">
                            <p:stCondLst>
                              <p:cond delay="1550"/>
                            </p:stCondLst>
                            <p:childTnLst>
                              <p:par>
                                <p:cTn id="20" presetID="22" presetClass="entr" presetSubtype="2" fill="hold" grpId="0" nodeType="after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wipe(right)">
                                      <p:cBhvr>
                                        <p:cTn id="22" dur="500"/>
                                        <p:tgtEl>
                                          <p:spTgt spid="132"/>
                                        </p:tgtEl>
                                      </p:cBhvr>
                                    </p:animEffect>
                                  </p:childTnLst>
                                </p:cTn>
                              </p:par>
                            </p:childTnLst>
                          </p:cTn>
                        </p:par>
                        <p:par>
                          <p:cTn id="23" fill="hold">
                            <p:stCondLst>
                              <p:cond delay="2050"/>
                            </p:stCondLst>
                            <p:childTnLst>
                              <p:par>
                                <p:cTn id="24" presetID="10" presetClass="entr" presetSubtype="0" fill="hold" grpId="0" nodeType="afterEffect">
                                  <p:stCondLst>
                                    <p:cond delay="0"/>
                                  </p:stCondLst>
                                  <p:childTnLst>
                                    <p:set>
                                      <p:cBhvr>
                                        <p:cTn id="25" dur="1" fill="hold">
                                          <p:stCondLst>
                                            <p:cond delay="0"/>
                                          </p:stCondLst>
                                        </p:cTn>
                                        <p:tgtEl>
                                          <p:spTgt spid="134"/>
                                        </p:tgtEl>
                                        <p:attrNameLst>
                                          <p:attrName>style.visibility</p:attrName>
                                        </p:attrNameLst>
                                      </p:cBhvr>
                                      <p:to>
                                        <p:strVal val="visible"/>
                                      </p:to>
                                    </p:set>
                                    <p:animEffect transition="in" filter="fade">
                                      <p:cBhvr>
                                        <p:cTn id="26" dur="750"/>
                                        <p:tgtEl>
                                          <p:spTgt spid="134"/>
                                        </p:tgtEl>
                                      </p:cBhvr>
                                    </p:animEffect>
                                  </p:childTnLst>
                                </p:cTn>
                              </p:par>
                              <p:par>
                                <p:cTn id="27" presetID="35" presetClass="path" presetSubtype="0" decel="100000" fill="hold" grpId="1" nodeType="withEffect">
                                  <p:stCondLst>
                                    <p:cond delay="0"/>
                                  </p:stCondLst>
                                  <p:childTnLst>
                                    <p:animMotion origin="layout" path="M -4.79167E-6 -7.40741E-7 L -0.04596 -7.40741E-7 " pathEditMode="relative" rAng="0" ptsTypes="AA">
                                      <p:cBhvr>
                                        <p:cTn id="28" dur="1250" spd="-100000" fill="hold"/>
                                        <p:tgtEl>
                                          <p:spTgt spid="134"/>
                                        </p:tgtEl>
                                        <p:attrNameLst>
                                          <p:attrName>ppt_x</p:attrName>
                                          <p:attrName>ppt_y</p:attrName>
                                        </p:attrNameLst>
                                      </p:cBhvr>
                                      <p:rCtr x="-2305" y="0"/>
                                    </p:animMotion>
                                  </p:childTnLst>
                                </p:cTn>
                              </p:par>
                            </p:childTnLst>
                          </p:cTn>
                        </p:par>
                        <p:par>
                          <p:cTn id="29" fill="hold">
                            <p:stCondLst>
                              <p:cond delay="3050"/>
                            </p:stCondLst>
                            <p:childTnLst>
                              <p:par>
                                <p:cTn id="30" presetID="53" presetClass="entr" presetSubtype="16" fill="hold" grpId="0" nodeType="afterEffect">
                                  <p:stCondLst>
                                    <p:cond delay="50"/>
                                  </p:stCondLst>
                                  <p:childTnLst>
                                    <p:set>
                                      <p:cBhvr>
                                        <p:cTn id="31" dur="1" fill="hold">
                                          <p:stCondLst>
                                            <p:cond delay="0"/>
                                          </p:stCondLst>
                                        </p:cTn>
                                        <p:tgtEl>
                                          <p:spTgt spid="109"/>
                                        </p:tgtEl>
                                        <p:attrNameLst>
                                          <p:attrName>style.visibility</p:attrName>
                                        </p:attrNameLst>
                                      </p:cBhvr>
                                      <p:to>
                                        <p:strVal val="visible"/>
                                      </p:to>
                                    </p:set>
                                    <p:anim calcmode="lin" valueType="num">
                                      <p:cBhvr>
                                        <p:cTn id="32" dur="750" fill="hold"/>
                                        <p:tgtEl>
                                          <p:spTgt spid="109"/>
                                        </p:tgtEl>
                                        <p:attrNameLst>
                                          <p:attrName>ppt_w</p:attrName>
                                        </p:attrNameLst>
                                      </p:cBhvr>
                                      <p:tavLst>
                                        <p:tav tm="0">
                                          <p:val>
                                            <p:fltVal val="0"/>
                                          </p:val>
                                        </p:tav>
                                        <p:tav tm="100000">
                                          <p:val>
                                            <p:strVal val="#ppt_w"/>
                                          </p:val>
                                        </p:tav>
                                      </p:tavLst>
                                    </p:anim>
                                    <p:anim calcmode="lin" valueType="num">
                                      <p:cBhvr>
                                        <p:cTn id="33" dur="750" fill="hold"/>
                                        <p:tgtEl>
                                          <p:spTgt spid="109"/>
                                        </p:tgtEl>
                                        <p:attrNameLst>
                                          <p:attrName>ppt_h</p:attrName>
                                        </p:attrNameLst>
                                      </p:cBhvr>
                                      <p:tavLst>
                                        <p:tav tm="0">
                                          <p:val>
                                            <p:fltVal val="0"/>
                                          </p:val>
                                        </p:tav>
                                        <p:tav tm="100000">
                                          <p:val>
                                            <p:strVal val="#ppt_h"/>
                                          </p:val>
                                        </p:tav>
                                      </p:tavLst>
                                    </p:anim>
                                    <p:animEffect transition="in" filter="fade">
                                      <p:cBhvr>
                                        <p:cTn id="34" dur="750"/>
                                        <p:tgtEl>
                                          <p:spTgt spid="109"/>
                                        </p:tgtEl>
                                      </p:cBhvr>
                                    </p:animEffect>
                                  </p:childTnLst>
                                </p:cTn>
                              </p:par>
                              <p:par>
                                <p:cTn id="35" presetID="53" presetClass="entr" presetSubtype="16" fill="hold" nodeType="withEffect">
                                  <p:stCondLst>
                                    <p:cond delay="250"/>
                                  </p:stCondLst>
                                  <p:childTnLst>
                                    <p:set>
                                      <p:cBhvr>
                                        <p:cTn id="36" dur="1" fill="hold">
                                          <p:stCondLst>
                                            <p:cond delay="0"/>
                                          </p:stCondLst>
                                        </p:cTn>
                                        <p:tgtEl>
                                          <p:spTgt spid="123"/>
                                        </p:tgtEl>
                                        <p:attrNameLst>
                                          <p:attrName>style.visibility</p:attrName>
                                        </p:attrNameLst>
                                      </p:cBhvr>
                                      <p:to>
                                        <p:strVal val="visible"/>
                                      </p:to>
                                    </p:set>
                                    <p:anim calcmode="lin" valueType="num">
                                      <p:cBhvr>
                                        <p:cTn id="37" dur="750" fill="hold"/>
                                        <p:tgtEl>
                                          <p:spTgt spid="123"/>
                                        </p:tgtEl>
                                        <p:attrNameLst>
                                          <p:attrName>ppt_w</p:attrName>
                                        </p:attrNameLst>
                                      </p:cBhvr>
                                      <p:tavLst>
                                        <p:tav tm="0">
                                          <p:val>
                                            <p:fltVal val="0"/>
                                          </p:val>
                                        </p:tav>
                                        <p:tav tm="100000">
                                          <p:val>
                                            <p:strVal val="#ppt_w"/>
                                          </p:val>
                                        </p:tav>
                                      </p:tavLst>
                                    </p:anim>
                                    <p:anim calcmode="lin" valueType="num">
                                      <p:cBhvr>
                                        <p:cTn id="38" dur="750" fill="hold"/>
                                        <p:tgtEl>
                                          <p:spTgt spid="123"/>
                                        </p:tgtEl>
                                        <p:attrNameLst>
                                          <p:attrName>ppt_h</p:attrName>
                                        </p:attrNameLst>
                                      </p:cBhvr>
                                      <p:tavLst>
                                        <p:tav tm="0">
                                          <p:val>
                                            <p:fltVal val="0"/>
                                          </p:val>
                                        </p:tav>
                                        <p:tav tm="100000">
                                          <p:val>
                                            <p:strVal val="#ppt_h"/>
                                          </p:val>
                                        </p:tav>
                                      </p:tavLst>
                                    </p:anim>
                                    <p:animEffect transition="in" filter="fade">
                                      <p:cBhvr>
                                        <p:cTn id="39" dur="750"/>
                                        <p:tgtEl>
                                          <p:spTgt spid="123"/>
                                        </p:tgtEl>
                                      </p:cBhvr>
                                    </p:animEffect>
                                  </p:childTnLst>
                                </p:cTn>
                              </p:par>
                            </p:childTnLst>
                          </p:cTn>
                        </p:par>
                        <p:par>
                          <p:cTn id="40" fill="hold">
                            <p:stCondLst>
                              <p:cond delay="4100"/>
                            </p:stCondLst>
                            <p:childTnLst>
                              <p:par>
                                <p:cTn id="41" presetID="22" presetClass="entr" presetSubtype="2" fill="hold" grpId="0" nodeType="afterEffect">
                                  <p:stCondLst>
                                    <p:cond delay="0"/>
                                  </p:stCondLst>
                                  <p:childTnLst>
                                    <p:set>
                                      <p:cBhvr>
                                        <p:cTn id="42" dur="1" fill="hold">
                                          <p:stCondLst>
                                            <p:cond delay="0"/>
                                          </p:stCondLst>
                                        </p:cTn>
                                        <p:tgtEl>
                                          <p:spTgt spid="127"/>
                                        </p:tgtEl>
                                        <p:attrNameLst>
                                          <p:attrName>style.visibility</p:attrName>
                                        </p:attrNameLst>
                                      </p:cBhvr>
                                      <p:to>
                                        <p:strVal val="visible"/>
                                      </p:to>
                                    </p:set>
                                    <p:animEffect transition="in" filter="wipe(right)">
                                      <p:cBhvr>
                                        <p:cTn id="43" dur="500"/>
                                        <p:tgtEl>
                                          <p:spTgt spid="127"/>
                                        </p:tgtEl>
                                      </p:cBhvr>
                                    </p:animEffect>
                                  </p:childTnLst>
                                </p:cTn>
                              </p:par>
                            </p:childTnLst>
                          </p:cTn>
                        </p:par>
                        <p:par>
                          <p:cTn id="44" fill="hold">
                            <p:stCondLst>
                              <p:cond delay="4600"/>
                            </p:stCondLst>
                            <p:childTnLst>
                              <p:par>
                                <p:cTn id="45" presetID="10" presetClass="entr" presetSubtype="0" fill="hold" grpId="0" nodeType="afterEffect">
                                  <p:stCondLst>
                                    <p:cond delay="0"/>
                                  </p:stCondLst>
                                  <p:childTnLst>
                                    <p:set>
                                      <p:cBhvr>
                                        <p:cTn id="46" dur="1" fill="hold">
                                          <p:stCondLst>
                                            <p:cond delay="0"/>
                                          </p:stCondLst>
                                        </p:cTn>
                                        <p:tgtEl>
                                          <p:spTgt spid="135"/>
                                        </p:tgtEl>
                                        <p:attrNameLst>
                                          <p:attrName>style.visibility</p:attrName>
                                        </p:attrNameLst>
                                      </p:cBhvr>
                                      <p:to>
                                        <p:strVal val="visible"/>
                                      </p:to>
                                    </p:set>
                                    <p:animEffect transition="in" filter="fade">
                                      <p:cBhvr>
                                        <p:cTn id="47" dur="750"/>
                                        <p:tgtEl>
                                          <p:spTgt spid="135"/>
                                        </p:tgtEl>
                                      </p:cBhvr>
                                    </p:animEffect>
                                  </p:childTnLst>
                                </p:cTn>
                              </p:par>
                              <p:par>
                                <p:cTn id="48" presetID="35" presetClass="path" presetSubtype="0" decel="100000" fill="hold" grpId="1" nodeType="withEffect">
                                  <p:stCondLst>
                                    <p:cond delay="0"/>
                                  </p:stCondLst>
                                  <p:childTnLst>
                                    <p:animMotion origin="layout" path="M 2.77556E-17 -4.81481E-6 L -0.04596 -4.81481E-6 " pathEditMode="relative" rAng="0" ptsTypes="AA">
                                      <p:cBhvr>
                                        <p:cTn id="49" dur="1250" spd="-100000" fill="hold"/>
                                        <p:tgtEl>
                                          <p:spTgt spid="135"/>
                                        </p:tgtEl>
                                        <p:attrNameLst>
                                          <p:attrName>ppt_x</p:attrName>
                                          <p:attrName>ppt_y</p:attrName>
                                        </p:attrNameLst>
                                      </p:cBhvr>
                                      <p:rCtr x="-2305" y="0"/>
                                    </p:animMotion>
                                  </p:childTnLst>
                                </p:cTn>
                              </p:par>
                              <p:par>
                                <p:cTn id="50" presetID="53" presetClass="entr" presetSubtype="16" fill="hold" nodeType="withEffect">
                                  <p:stCondLst>
                                    <p:cond delay="250"/>
                                  </p:stCondLst>
                                  <p:childTnLst>
                                    <p:set>
                                      <p:cBhvr>
                                        <p:cTn id="51" dur="1" fill="hold">
                                          <p:stCondLst>
                                            <p:cond delay="0"/>
                                          </p:stCondLst>
                                        </p:cTn>
                                        <p:tgtEl>
                                          <p:spTgt spid="111"/>
                                        </p:tgtEl>
                                        <p:attrNameLst>
                                          <p:attrName>style.visibility</p:attrName>
                                        </p:attrNameLst>
                                      </p:cBhvr>
                                      <p:to>
                                        <p:strVal val="visible"/>
                                      </p:to>
                                    </p:set>
                                    <p:anim calcmode="lin" valueType="num">
                                      <p:cBhvr>
                                        <p:cTn id="52" dur="750" fill="hold"/>
                                        <p:tgtEl>
                                          <p:spTgt spid="111"/>
                                        </p:tgtEl>
                                        <p:attrNameLst>
                                          <p:attrName>ppt_w</p:attrName>
                                        </p:attrNameLst>
                                      </p:cBhvr>
                                      <p:tavLst>
                                        <p:tav tm="0">
                                          <p:val>
                                            <p:fltVal val="0"/>
                                          </p:val>
                                        </p:tav>
                                        <p:tav tm="100000">
                                          <p:val>
                                            <p:strVal val="#ppt_w"/>
                                          </p:val>
                                        </p:tav>
                                      </p:tavLst>
                                    </p:anim>
                                    <p:anim calcmode="lin" valueType="num">
                                      <p:cBhvr>
                                        <p:cTn id="53" dur="750" fill="hold"/>
                                        <p:tgtEl>
                                          <p:spTgt spid="111"/>
                                        </p:tgtEl>
                                        <p:attrNameLst>
                                          <p:attrName>ppt_h</p:attrName>
                                        </p:attrNameLst>
                                      </p:cBhvr>
                                      <p:tavLst>
                                        <p:tav tm="0">
                                          <p:val>
                                            <p:fltVal val="0"/>
                                          </p:val>
                                        </p:tav>
                                        <p:tav tm="100000">
                                          <p:val>
                                            <p:strVal val="#ppt_h"/>
                                          </p:val>
                                        </p:tav>
                                      </p:tavLst>
                                    </p:anim>
                                    <p:animEffect transition="in" filter="fade">
                                      <p:cBhvr>
                                        <p:cTn id="54" dur="750"/>
                                        <p:tgtEl>
                                          <p:spTgt spid="111"/>
                                        </p:tgtEl>
                                      </p:cBhvr>
                                    </p:animEffect>
                                  </p:childTnLst>
                                </p:cTn>
                              </p:par>
                            </p:childTnLst>
                          </p:cTn>
                        </p:par>
                        <p:par>
                          <p:cTn id="55" fill="hold">
                            <p:stCondLst>
                              <p:cond delay="5600"/>
                            </p:stCondLst>
                            <p:childTnLst>
                              <p:par>
                                <p:cTn id="56" presetID="22" presetClass="entr" presetSubtype="1" fill="hold" grpId="0" nodeType="afterEffect">
                                  <p:stCondLst>
                                    <p:cond delay="0"/>
                                  </p:stCondLst>
                                  <p:childTnLst>
                                    <p:set>
                                      <p:cBhvr>
                                        <p:cTn id="57" dur="1" fill="hold">
                                          <p:stCondLst>
                                            <p:cond delay="0"/>
                                          </p:stCondLst>
                                        </p:cTn>
                                        <p:tgtEl>
                                          <p:spTgt spid="131"/>
                                        </p:tgtEl>
                                        <p:attrNameLst>
                                          <p:attrName>style.visibility</p:attrName>
                                        </p:attrNameLst>
                                      </p:cBhvr>
                                      <p:to>
                                        <p:strVal val="visible"/>
                                      </p:to>
                                    </p:set>
                                    <p:animEffect transition="in" filter="wipe(up)">
                                      <p:cBhvr>
                                        <p:cTn id="58" dur="500"/>
                                        <p:tgtEl>
                                          <p:spTgt spid="131"/>
                                        </p:tgtEl>
                                      </p:cBhvr>
                                    </p:animEffect>
                                  </p:childTnLst>
                                </p:cTn>
                              </p:par>
                            </p:childTnLst>
                          </p:cTn>
                        </p:par>
                        <p:par>
                          <p:cTn id="59" fill="hold">
                            <p:stCondLst>
                              <p:cond delay="6100"/>
                            </p:stCondLst>
                            <p:childTnLst>
                              <p:par>
                                <p:cTn id="60" presetID="10" presetClass="entr" presetSubtype="0" fill="hold" grpId="0" nodeType="after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fade">
                                      <p:cBhvr>
                                        <p:cTn id="62" dur="750"/>
                                        <p:tgtEl>
                                          <p:spTgt spid="138"/>
                                        </p:tgtEl>
                                      </p:cBhvr>
                                    </p:animEffect>
                                  </p:childTnLst>
                                </p:cTn>
                              </p:par>
                              <p:par>
                                <p:cTn id="63" presetID="35" presetClass="path" presetSubtype="0" decel="100000" fill="hold" grpId="1" nodeType="withEffect">
                                  <p:stCondLst>
                                    <p:cond delay="0"/>
                                  </p:stCondLst>
                                  <p:childTnLst>
                                    <p:animMotion origin="layout" path="M 2.5E-6 2.22222E-6 L 0.06002 2.22222E-6 " pathEditMode="relative" rAng="0" ptsTypes="AA">
                                      <p:cBhvr>
                                        <p:cTn id="64" dur="1250" spd="-100000" fill="hold"/>
                                        <p:tgtEl>
                                          <p:spTgt spid="138"/>
                                        </p:tgtEl>
                                        <p:attrNameLst>
                                          <p:attrName>ppt_x</p:attrName>
                                          <p:attrName>ppt_y</p:attrName>
                                        </p:attrNameLst>
                                      </p:cBhvr>
                                      <p:rCtr x="2995" y="0"/>
                                    </p:animMotion>
                                  </p:childTnLst>
                                </p:cTn>
                              </p:par>
                              <p:par>
                                <p:cTn id="65" presetID="53" presetClass="entr" presetSubtype="16" fill="hold" nodeType="withEffect">
                                  <p:stCondLst>
                                    <p:cond delay="250"/>
                                  </p:stCondLst>
                                  <p:childTnLst>
                                    <p:set>
                                      <p:cBhvr>
                                        <p:cTn id="66" dur="1" fill="hold">
                                          <p:stCondLst>
                                            <p:cond delay="0"/>
                                          </p:stCondLst>
                                        </p:cTn>
                                        <p:tgtEl>
                                          <p:spTgt spid="120"/>
                                        </p:tgtEl>
                                        <p:attrNameLst>
                                          <p:attrName>style.visibility</p:attrName>
                                        </p:attrNameLst>
                                      </p:cBhvr>
                                      <p:to>
                                        <p:strVal val="visible"/>
                                      </p:to>
                                    </p:set>
                                    <p:anim calcmode="lin" valueType="num">
                                      <p:cBhvr>
                                        <p:cTn id="67" dur="750" fill="hold"/>
                                        <p:tgtEl>
                                          <p:spTgt spid="120"/>
                                        </p:tgtEl>
                                        <p:attrNameLst>
                                          <p:attrName>ppt_w</p:attrName>
                                        </p:attrNameLst>
                                      </p:cBhvr>
                                      <p:tavLst>
                                        <p:tav tm="0">
                                          <p:val>
                                            <p:fltVal val="0"/>
                                          </p:val>
                                        </p:tav>
                                        <p:tav tm="100000">
                                          <p:val>
                                            <p:strVal val="#ppt_w"/>
                                          </p:val>
                                        </p:tav>
                                      </p:tavLst>
                                    </p:anim>
                                    <p:anim calcmode="lin" valueType="num">
                                      <p:cBhvr>
                                        <p:cTn id="68" dur="750" fill="hold"/>
                                        <p:tgtEl>
                                          <p:spTgt spid="120"/>
                                        </p:tgtEl>
                                        <p:attrNameLst>
                                          <p:attrName>ppt_h</p:attrName>
                                        </p:attrNameLst>
                                      </p:cBhvr>
                                      <p:tavLst>
                                        <p:tav tm="0">
                                          <p:val>
                                            <p:fltVal val="0"/>
                                          </p:val>
                                        </p:tav>
                                        <p:tav tm="100000">
                                          <p:val>
                                            <p:strVal val="#ppt_h"/>
                                          </p:val>
                                        </p:tav>
                                      </p:tavLst>
                                    </p:anim>
                                    <p:animEffect transition="in" filter="fade">
                                      <p:cBhvr>
                                        <p:cTn id="69" dur="750"/>
                                        <p:tgtEl>
                                          <p:spTgt spid="120"/>
                                        </p:tgtEl>
                                      </p:cBhvr>
                                    </p:animEffect>
                                  </p:childTnLst>
                                </p:cTn>
                              </p:par>
                            </p:childTnLst>
                          </p:cTn>
                        </p:par>
                        <p:par>
                          <p:cTn id="70" fill="hold">
                            <p:stCondLst>
                              <p:cond delay="7100"/>
                            </p:stCondLst>
                            <p:childTnLst>
                              <p:par>
                                <p:cTn id="71" presetID="22" presetClass="entr" presetSubtype="4" fill="hold" grpId="0" nodeType="afterEffect">
                                  <p:stCondLst>
                                    <p:cond delay="0"/>
                                  </p:stCondLst>
                                  <p:childTnLst>
                                    <p:set>
                                      <p:cBhvr>
                                        <p:cTn id="72" dur="1" fill="hold">
                                          <p:stCondLst>
                                            <p:cond delay="0"/>
                                          </p:stCondLst>
                                        </p:cTn>
                                        <p:tgtEl>
                                          <p:spTgt spid="128"/>
                                        </p:tgtEl>
                                        <p:attrNameLst>
                                          <p:attrName>style.visibility</p:attrName>
                                        </p:attrNameLst>
                                      </p:cBhvr>
                                      <p:to>
                                        <p:strVal val="visible"/>
                                      </p:to>
                                    </p:set>
                                    <p:animEffect transition="in" filter="wipe(down)">
                                      <p:cBhvr>
                                        <p:cTn id="73" dur="500"/>
                                        <p:tgtEl>
                                          <p:spTgt spid="128"/>
                                        </p:tgtEl>
                                      </p:cBhvr>
                                    </p:animEffect>
                                  </p:childTnLst>
                                </p:cTn>
                              </p:par>
                            </p:childTnLst>
                          </p:cTn>
                        </p:par>
                        <p:par>
                          <p:cTn id="74" fill="hold">
                            <p:stCondLst>
                              <p:cond delay="7600"/>
                            </p:stCondLst>
                            <p:childTnLst>
                              <p:par>
                                <p:cTn id="75" presetID="10" presetClass="entr" presetSubtype="0" fill="hold" grpId="0" nodeType="afterEffect">
                                  <p:stCondLst>
                                    <p:cond delay="0"/>
                                  </p:stCondLst>
                                  <p:childTnLst>
                                    <p:set>
                                      <p:cBhvr>
                                        <p:cTn id="76" dur="1" fill="hold">
                                          <p:stCondLst>
                                            <p:cond delay="0"/>
                                          </p:stCondLst>
                                        </p:cTn>
                                        <p:tgtEl>
                                          <p:spTgt spid="136"/>
                                        </p:tgtEl>
                                        <p:attrNameLst>
                                          <p:attrName>style.visibility</p:attrName>
                                        </p:attrNameLst>
                                      </p:cBhvr>
                                      <p:to>
                                        <p:strVal val="visible"/>
                                      </p:to>
                                    </p:set>
                                    <p:animEffect transition="in" filter="fade">
                                      <p:cBhvr>
                                        <p:cTn id="77" dur="750"/>
                                        <p:tgtEl>
                                          <p:spTgt spid="136"/>
                                        </p:tgtEl>
                                      </p:cBhvr>
                                    </p:animEffect>
                                  </p:childTnLst>
                                </p:cTn>
                              </p:par>
                              <p:par>
                                <p:cTn id="78" presetID="35" presetClass="path" presetSubtype="0" decel="100000" fill="hold" grpId="1" nodeType="withEffect">
                                  <p:stCondLst>
                                    <p:cond delay="0"/>
                                  </p:stCondLst>
                                  <p:childTnLst>
                                    <p:animMotion origin="layout" path="M 2.70833E-6 -1.85185E-6 L 0.06002 -1.85185E-6 " pathEditMode="relative" rAng="0" ptsTypes="AA">
                                      <p:cBhvr>
                                        <p:cTn id="79" dur="1250" spd="-100000" fill="hold"/>
                                        <p:tgtEl>
                                          <p:spTgt spid="136"/>
                                        </p:tgtEl>
                                        <p:attrNameLst>
                                          <p:attrName>ppt_x</p:attrName>
                                          <p:attrName>ppt_y</p:attrName>
                                        </p:attrNameLst>
                                      </p:cBhvr>
                                      <p:rCtr x="2995" y="0"/>
                                    </p:animMotion>
                                  </p:childTnLst>
                                </p:cTn>
                              </p:par>
                              <p:par>
                                <p:cTn id="80" presetID="53" presetClass="entr" presetSubtype="16" fill="hold" grpId="0" nodeType="withEffect">
                                  <p:stCondLst>
                                    <p:cond delay="250"/>
                                  </p:stCondLst>
                                  <p:childTnLst>
                                    <p:set>
                                      <p:cBhvr>
                                        <p:cTn id="81" dur="1" fill="hold">
                                          <p:stCondLst>
                                            <p:cond delay="0"/>
                                          </p:stCondLst>
                                        </p:cTn>
                                        <p:tgtEl>
                                          <p:spTgt spid="107"/>
                                        </p:tgtEl>
                                        <p:attrNameLst>
                                          <p:attrName>style.visibility</p:attrName>
                                        </p:attrNameLst>
                                      </p:cBhvr>
                                      <p:to>
                                        <p:strVal val="visible"/>
                                      </p:to>
                                    </p:set>
                                    <p:anim calcmode="lin" valueType="num">
                                      <p:cBhvr>
                                        <p:cTn id="82" dur="750" fill="hold"/>
                                        <p:tgtEl>
                                          <p:spTgt spid="107"/>
                                        </p:tgtEl>
                                        <p:attrNameLst>
                                          <p:attrName>ppt_w</p:attrName>
                                        </p:attrNameLst>
                                      </p:cBhvr>
                                      <p:tavLst>
                                        <p:tav tm="0">
                                          <p:val>
                                            <p:fltVal val="0"/>
                                          </p:val>
                                        </p:tav>
                                        <p:tav tm="100000">
                                          <p:val>
                                            <p:strVal val="#ppt_w"/>
                                          </p:val>
                                        </p:tav>
                                      </p:tavLst>
                                    </p:anim>
                                    <p:anim calcmode="lin" valueType="num">
                                      <p:cBhvr>
                                        <p:cTn id="83" dur="750" fill="hold"/>
                                        <p:tgtEl>
                                          <p:spTgt spid="107"/>
                                        </p:tgtEl>
                                        <p:attrNameLst>
                                          <p:attrName>ppt_h</p:attrName>
                                        </p:attrNameLst>
                                      </p:cBhvr>
                                      <p:tavLst>
                                        <p:tav tm="0">
                                          <p:val>
                                            <p:fltVal val="0"/>
                                          </p:val>
                                        </p:tav>
                                        <p:tav tm="100000">
                                          <p:val>
                                            <p:strVal val="#ppt_h"/>
                                          </p:val>
                                        </p:tav>
                                      </p:tavLst>
                                    </p:anim>
                                    <p:animEffect transition="in" filter="fade">
                                      <p:cBhvr>
                                        <p:cTn id="84" dur="750"/>
                                        <p:tgtEl>
                                          <p:spTgt spid="107"/>
                                        </p:tgtEl>
                                      </p:cBhvr>
                                    </p:animEffect>
                                  </p:childTnLst>
                                </p:cTn>
                              </p:par>
                              <p:par>
                                <p:cTn id="85" presetID="53" presetClass="entr" presetSubtype="16" fill="hold" grpId="0" nodeType="withEffect">
                                  <p:stCondLst>
                                    <p:cond delay="500"/>
                                  </p:stCondLst>
                                  <p:childTnLst>
                                    <p:set>
                                      <p:cBhvr>
                                        <p:cTn id="86" dur="1" fill="hold">
                                          <p:stCondLst>
                                            <p:cond delay="0"/>
                                          </p:stCondLst>
                                        </p:cTn>
                                        <p:tgtEl>
                                          <p:spTgt spid="126"/>
                                        </p:tgtEl>
                                        <p:attrNameLst>
                                          <p:attrName>style.visibility</p:attrName>
                                        </p:attrNameLst>
                                      </p:cBhvr>
                                      <p:to>
                                        <p:strVal val="visible"/>
                                      </p:to>
                                    </p:set>
                                    <p:anim calcmode="lin" valueType="num">
                                      <p:cBhvr>
                                        <p:cTn id="87" dur="750" fill="hold"/>
                                        <p:tgtEl>
                                          <p:spTgt spid="126"/>
                                        </p:tgtEl>
                                        <p:attrNameLst>
                                          <p:attrName>ppt_w</p:attrName>
                                        </p:attrNameLst>
                                      </p:cBhvr>
                                      <p:tavLst>
                                        <p:tav tm="0">
                                          <p:val>
                                            <p:fltVal val="0"/>
                                          </p:val>
                                        </p:tav>
                                        <p:tav tm="100000">
                                          <p:val>
                                            <p:strVal val="#ppt_w"/>
                                          </p:val>
                                        </p:tav>
                                      </p:tavLst>
                                    </p:anim>
                                    <p:anim calcmode="lin" valueType="num">
                                      <p:cBhvr>
                                        <p:cTn id="88" dur="750" fill="hold"/>
                                        <p:tgtEl>
                                          <p:spTgt spid="126"/>
                                        </p:tgtEl>
                                        <p:attrNameLst>
                                          <p:attrName>ppt_h</p:attrName>
                                        </p:attrNameLst>
                                      </p:cBhvr>
                                      <p:tavLst>
                                        <p:tav tm="0">
                                          <p:val>
                                            <p:fltVal val="0"/>
                                          </p:val>
                                        </p:tav>
                                        <p:tav tm="100000">
                                          <p:val>
                                            <p:strVal val="#ppt_h"/>
                                          </p:val>
                                        </p:tav>
                                      </p:tavLst>
                                    </p:anim>
                                    <p:animEffect transition="in" filter="fade">
                                      <p:cBhvr>
                                        <p:cTn id="89" dur="750"/>
                                        <p:tgtEl>
                                          <p:spTgt spid="126"/>
                                        </p:tgtEl>
                                      </p:cBhvr>
                                    </p:animEffect>
                                  </p:childTnLst>
                                </p:cTn>
                              </p:par>
                            </p:childTnLst>
                          </p:cTn>
                        </p:par>
                        <p:par>
                          <p:cTn id="90" fill="hold">
                            <p:stCondLst>
                              <p:cond delay="8600"/>
                            </p:stCondLst>
                            <p:childTnLst>
                              <p:par>
                                <p:cTn id="91" presetID="22" presetClass="entr" presetSubtype="1" fill="hold" grpId="0" nodeType="afterEffect">
                                  <p:stCondLst>
                                    <p:cond delay="0"/>
                                  </p:stCondLst>
                                  <p:childTnLst>
                                    <p:set>
                                      <p:cBhvr>
                                        <p:cTn id="92" dur="1" fill="hold">
                                          <p:stCondLst>
                                            <p:cond delay="0"/>
                                          </p:stCondLst>
                                        </p:cTn>
                                        <p:tgtEl>
                                          <p:spTgt spid="130"/>
                                        </p:tgtEl>
                                        <p:attrNameLst>
                                          <p:attrName>style.visibility</p:attrName>
                                        </p:attrNameLst>
                                      </p:cBhvr>
                                      <p:to>
                                        <p:strVal val="visible"/>
                                      </p:to>
                                    </p:set>
                                    <p:animEffect transition="in" filter="wipe(up)">
                                      <p:cBhvr>
                                        <p:cTn id="93" dur="500"/>
                                        <p:tgtEl>
                                          <p:spTgt spid="130"/>
                                        </p:tgtEl>
                                      </p:cBhvr>
                                    </p:animEffect>
                                  </p:childTnLst>
                                </p:cTn>
                              </p:par>
                            </p:childTnLst>
                          </p:cTn>
                        </p:par>
                        <p:par>
                          <p:cTn id="94" fill="hold">
                            <p:stCondLst>
                              <p:cond delay="9100"/>
                            </p:stCondLst>
                            <p:childTnLst>
                              <p:par>
                                <p:cTn id="95" presetID="10" presetClass="entr" presetSubtype="0" fill="hold" grpId="0" nodeType="afterEffect">
                                  <p:stCondLst>
                                    <p:cond delay="0"/>
                                  </p:stCondLst>
                                  <p:childTnLst>
                                    <p:set>
                                      <p:cBhvr>
                                        <p:cTn id="96" dur="1" fill="hold">
                                          <p:stCondLst>
                                            <p:cond delay="0"/>
                                          </p:stCondLst>
                                        </p:cTn>
                                        <p:tgtEl>
                                          <p:spTgt spid="133"/>
                                        </p:tgtEl>
                                        <p:attrNameLst>
                                          <p:attrName>style.visibility</p:attrName>
                                        </p:attrNameLst>
                                      </p:cBhvr>
                                      <p:to>
                                        <p:strVal val="visible"/>
                                      </p:to>
                                    </p:set>
                                    <p:animEffect transition="in" filter="fade">
                                      <p:cBhvr>
                                        <p:cTn id="97" dur="750"/>
                                        <p:tgtEl>
                                          <p:spTgt spid="133"/>
                                        </p:tgtEl>
                                      </p:cBhvr>
                                    </p:animEffect>
                                  </p:childTnLst>
                                </p:cTn>
                              </p:par>
                              <p:par>
                                <p:cTn id="98" presetID="35" presetClass="path" presetSubtype="0" decel="100000" fill="hold" grpId="1" nodeType="withEffect">
                                  <p:stCondLst>
                                    <p:cond delay="0"/>
                                  </p:stCondLst>
                                  <p:childTnLst>
                                    <p:animMotion origin="layout" path="M 4.79167E-6 -1.85185E-6 L 0.06002 -1.85185E-6 " pathEditMode="relative" rAng="0" ptsTypes="AA">
                                      <p:cBhvr>
                                        <p:cTn id="99" dur="1250" spd="-100000" fill="hold"/>
                                        <p:tgtEl>
                                          <p:spTgt spid="133"/>
                                        </p:tgtEl>
                                        <p:attrNameLst>
                                          <p:attrName>ppt_x</p:attrName>
                                          <p:attrName>ppt_y</p:attrName>
                                        </p:attrNameLst>
                                      </p:cBhvr>
                                      <p:rCtr x="2995" y="0"/>
                                    </p:animMotion>
                                  </p:childTnLst>
                                </p:cTn>
                              </p:par>
                              <p:par>
                                <p:cTn id="100" presetID="53" presetClass="entr" presetSubtype="16" fill="hold" grpId="0" nodeType="withEffect">
                                  <p:stCondLst>
                                    <p:cond delay="250"/>
                                  </p:stCondLst>
                                  <p:childTnLst>
                                    <p:set>
                                      <p:cBhvr>
                                        <p:cTn id="101" dur="1" fill="hold">
                                          <p:stCondLst>
                                            <p:cond delay="0"/>
                                          </p:stCondLst>
                                        </p:cTn>
                                        <p:tgtEl>
                                          <p:spTgt spid="108"/>
                                        </p:tgtEl>
                                        <p:attrNameLst>
                                          <p:attrName>style.visibility</p:attrName>
                                        </p:attrNameLst>
                                      </p:cBhvr>
                                      <p:to>
                                        <p:strVal val="visible"/>
                                      </p:to>
                                    </p:set>
                                    <p:anim calcmode="lin" valueType="num">
                                      <p:cBhvr>
                                        <p:cTn id="102" dur="750" fill="hold"/>
                                        <p:tgtEl>
                                          <p:spTgt spid="108"/>
                                        </p:tgtEl>
                                        <p:attrNameLst>
                                          <p:attrName>ppt_w</p:attrName>
                                        </p:attrNameLst>
                                      </p:cBhvr>
                                      <p:tavLst>
                                        <p:tav tm="0">
                                          <p:val>
                                            <p:fltVal val="0"/>
                                          </p:val>
                                        </p:tav>
                                        <p:tav tm="100000">
                                          <p:val>
                                            <p:strVal val="#ppt_w"/>
                                          </p:val>
                                        </p:tav>
                                      </p:tavLst>
                                    </p:anim>
                                    <p:anim calcmode="lin" valueType="num">
                                      <p:cBhvr>
                                        <p:cTn id="103" dur="750" fill="hold"/>
                                        <p:tgtEl>
                                          <p:spTgt spid="108"/>
                                        </p:tgtEl>
                                        <p:attrNameLst>
                                          <p:attrName>ppt_h</p:attrName>
                                        </p:attrNameLst>
                                      </p:cBhvr>
                                      <p:tavLst>
                                        <p:tav tm="0">
                                          <p:val>
                                            <p:fltVal val="0"/>
                                          </p:val>
                                        </p:tav>
                                        <p:tav tm="100000">
                                          <p:val>
                                            <p:strVal val="#ppt_h"/>
                                          </p:val>
                                        </p:tav>
                                      </p:tavLst>
                                    </p:anim>
                                    <p:animEffect transition="in" filter="fade">
                                      <p:cBhvr>
                                        <p:cTn id="104" dur="750"/>
                                        <p:tgtEl>
                                          <p:spTgt spid="108"/>
                                        </p:tgtEl>
                                      </p:cBhvr>
                                    </p:animEffect>
                                  </p:childTnLst>
                                </p:cTn>
                              </p:par>
                              <p:par>
                                <p:cTn id="105" presetID="53" presetClass="entr" presetSubtype="16" fill="hold" nodeType="withEffect">
                                  <p:stCondLst>
                                    <p:cond delay="500"/>
                                  </p:stCondLst>
                                  <p:childTnLst>
                                    <p:set>
                                      <p:cBhvr>
                                        <p:cTn id="106" dur="1" fill="hold">
                                          <p:stCondLst>
                                            <p:cond delay="0"/>
                                          </p:stCondLst>
                                        </p:cTn>
                                        <p:tgtEl>
                                          <p:spTgt spid="117"/>
                                        </p:tgtEl>
                                        <p:attrNameLst>
                                          <p:attrName>style.visibility</p:attrName>
                                        </p:attrNameLst>
                                      </p:cBhvr>
                                      <p:to>
                                        <p:strVal val="visible"/>
                                      </p:to>
                                    </p:set>
                                    <p:anim calcmode="lin" valueType="num">
                                      <p:cBhvr>
                                        <p:cTn id="107" dur="750" fill="hold"/>
                                        <p:tgtEl>
                                          <p:spTgt spid="117"/>
                                        </p:tgtEl>
                                        <p:attrNameLst>
                                          <p:attrName>ppt_w</p:attrName>
                                        </p:attrNameLst>
                                      </p:cBhvr>
                                      <p:tavLst>
                                        <p:tav tm="0">
                                          <p:val>
                                            <p:fltVal val="0"/>
                                          </p:val>
                                        </p:tav>
                                        <p:tav tm="100000">
                                          <p:val>
                                            <p:strVal val="#ppt_w"/>
                                          </p:val>
                                        </p:tav>
                                      </p:tavLst>
                                    </p:anim>
                                    <p:anim calcmode="lin" valueType="num">
                                      <p:cBhvr>
                                        <p:cTn id="108" dur="750" fill="hold"/>
                                        <p:tgtEl>
                                          <p:spTgt spid="117"/>
                                        </p:tgtEl>
                                        <p:attrNameLst>
                                          <p:attrName>ppt_h</p:attrName>
                                        </p:attrNameLst>
                                      </p:cBhvr>
                                      <p:tavLst>
                                        <p:tav tm="0">
                                          <p:val>
                                            <p:fltVal val="0"/>
                                          </p:val>
                                        </p:tav>
                                        <p:tav tm="100000">
                                          <p:val>
                                            <p:strVal val="#ppt_h"/>
                                          </p:val>
                                        </p:tav>
                                      </p:tavLst>
                                    </p:anim>
                                    <p:animEffect transition="in" filter="fade">
                                      <p:cBhvr>
                                        <p:cTn id="109" dur="750"/>
                                        <p:tgtEl>
                                          <p:spTgt spid="117"/>
                                        </p:tgtEl>
                                      </p:cBhvr>
                                    </p:animEffect>
                                  </p:childTnLst>
                                </p:cTn>
                              </p:par>
                            </p:childTnLst>
                          </p:cTn>
                        </p:par>
                        <p:par>
                          <p:cTn id="110" fill="hold">
                            <p:stCondLst>
                              <p:cond delay="10100"/>
                            </p:stCondLst>
                            <p:childTnLst>
                              <p:par>
                                <p:cTn id="111" presetID="22" presetClass="entr" presetSubtype="4" fill="hold" grpId="0" nodeType="afterEffect">
                                  <p:stCondLst>
                                    <p:cond delay="0"/>
                                  </p:stCondLst>
                                  <p:childTnLst>
                                    <p:set>
                                      <p:cBhvr>
                                        <p:cTn id="112" dur="1" fill="hold">
                                          <p:stCondLst>
                                            <p:cond delay="0"/>
                                          </p:stCondLst>
                                        </p:cTn>
                                        <p:tgtEl>
                                          <p:spTgt spid="129"/>
                                        </p:tgtEl>
                                        <p:attrNameLst>
                                          <p:attrName>style.visibility</p:attrName>
                                        </p:attrNameLst>
                                      </p:cBhvr>
                                      <p:to>
                                        <p:strVal val="visible"/>
                                      </p:to>
                                    </p:set>
                                    <p:animEffect transition="in" filter="wipe(down)">
                                      <p:cBhvr>
                                        <p:cTn id="113" dur="500"/>
                                        <p:tgtEl>
                                          <p:spTgt spid="129"/>
                                        </p:tgtEl>
                                      </p:cBhvr>
                                    </p:animEffect>
                                  </p:childTnLst>
                                </p:cTn>
                              </p:par>
                            </p:childTnLst>
                          </p:cTn>
                        </p:par>
                        <p:par>
                          <p:cTn id="114" fill="hold">
                            <p:stCondLst>
                              <p:cond delay="10600"/>
                            </p:stCondLst>
                            <p:childTnLst>
                              <p:par>
                                <p:cTn id="115" presetID="10" presetClass="entr" presetSubtype="0" fill="hold" grpId="0" nodeType="afterEffect">
                                  <p:stCondLst>
                                    <p:cond delay="0"/>
                                  </p:stCondLst>
                                  <p:childTnLst>
                                    <p:set>
                                      <p:cBhvr>
                                        <p:cTn id="116" dur="1" fill="hold">
                                          <p:stCondLst>
                                            <p:cond delay="0"/>
                                          </p:stCondLst>
                                        </p:cTn>
                                        <p:tgtEl>
                                          <p:spTgt spid="137"/>
                                        </p:tgtEl>
                                        <p:attrNameLst>
                                          <p:attrName>style.visibility</p:attrName>
                                        </p:attrNameLst>
                                      </p:cBhvr>
                                      <p:to>
                                        <p:strVal val="visible"/>
                                      </p:to>
                                    </p:set>
                                    <p:animEffect transition="in" filter="fade">
                                      <p:cBhvr>
                                        <p:cTn id="117" dur="750"/>
                                        <p:tgtEl>
                                          <p:spTgt spid="137"/>
                                        </p:tgtEl>
                                      </p:cBhvr>
                                    </p:animEffect>
                                  </p:childTnLst>
                                </p:cTn>
                              </p:par>
                              <p:par>
                                <p:cTn id="118" presetID="35" presetClass="path" presetSubtype="0" decel="100000" fill="hold" grpId="1" nodeType="withEffect">
                                  <p:stCondLst>
                                    <p:cond delay="0"/>
                                  </p:stCondLst>
                                  <p:childTnLst>
                                    <p:animMotion origin="layout" path="M -2.91667E-6 -1.48148E-6 L 0.06003 -1.48148E-6 " pathEditMode="relative" rAng="0" ptsTypes="AA">
                                      <p:cBhvr>
                                        <p:cTn id="119" dur="1250" spd="-100000" fill="hold"/>
                                        <p:tgtEl>
                                          <p:spTgt spid="137"/>
                                        </p:tgtEl>
                                        <p:attrNameLst>
                                          <p:attrName>ppt_x</p:attrName>
                                          <p:attrName>ppt_y</p:attrName>
                                        </p:attrNameLst>
                                      </p:cBhvr>
                                      <p:rCtr x="29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7" grpId="0" animBg="1"/>
      <p:bldP spid="108" grpId="0" animBg="1"/>
      <p:bldP spid="109" grpId="0" animBg="1"/>
      <p:bldP spid="110" grpId="0" animBg="1"/>
      <p:bldP spid="126" grpId="0" animBg="1"/>
      <p:bldP spid="127" grpId="0" animBg="1"/>
      <p:bldP spid="128" grpId="0" animBg="1"/>
      <p:bldP spid="129" grpId="0" animBg="1"/>
      <p:bldP spid="130" grpId="0" animBg="1"/>
      <p:bldP spid="131" grpId="0" animBg="1"/>
      <p:bldP spid="132" grpId="0" animBg="1"/>
      <p:bldP spid="133" grpId="0"/>
      <p:bldP spid="133" grpId="1"/>
      <p:bldP spid="134" grpId="0"/>
      <p:bldP spid="134" grpId="1"/>
      <p:bldP spid="136" grpId="0"/>
      <p:bldP spid="136" grpId="1"/>
      <p:bldP spid="137" grpId="0"/>
      <p:bldP spid="137" grpId="1"/>
      <p:bldP spid="138" grpId="0"/>
      <p:bldP spid="138" grpId="1"/>
      <p:bldP spid="135" grpId="0"/>
      <p:bldP spid="13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rcRect b="41544"/>
          <a:stretch>
            <a:fillRect/>
          </a:stretch>
        </p:blipFill>
        <p:spPr>
          <a:xfrm>
            <a:off x="410210" y="1024890"/>
            <a:ext cx="11338560" cy="4144010"/>
          </a:xfrm>
          <a:prstGeom prst="rect">
            <a:avLst/>
          </a:prstGeom>
        </p:spPr>
      </p:pic>
      <p:sp>
        <p:nvSpPr>
          <p:cNvPr id="13" name="矩形 12"/>
          <p:cNvSpPr/>
          <p:nvPr/>
        </p:nvSpPr>
        <p:spPr>
          <a:xfrm>
            <a:off x="410306" y="1194955"/>
            <a:ext cx="7659756" cy="472757"/>
          </a:xfrm>
          <a:prstGeom prst="rect">
            <a:avLst/>
          </a:prstGeom>
          <a:solidFill>
            <a:schemeClr val="accent1">
              <a:lumMod val="60000"/>
              <a:lumOff val="4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2" name="矩形 1"/>
          <p:cNvSpPr/>
          <p:nvPr/>
        </p:nvSpPr>
        <p:spPr>
          <a:xfrm>
            <a:off x="3765318" y="220929"/>
            <a:ext cx="35509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Exploring literary devices</a:t>
            </a:r>
          </a:p>
        </p:txBody>
      </p:sp>
      <p:pic>
        <p:nvPicPr>
          <p:cNvPr id="6" name="图片 5"/>
          <p:cNvPicPr>
            <a:picLocks noChangeAspect="1"/>
          </p:cNvPicPr>
          <p:nvPr/>
        </p:nvPicPr>
        <p:blipFill rotWithShape="1">
          <a:blip r:embed="rId3"/>
          <a:srcRect l="4133" r="4868" b="6411"/>
          <a:stretch>
            <a:fillRect/>
          </a:stretch>
        </p:blipFill>
        <p:spPr>
          <a:xfrm>
            <a:off x="8798560" y="4443095"/>
            <a:ext cx="2950210" cy="1922780"/>
          </a:xfrm>
          <a:prstGeom prst="rect">
            <a:avLst/>
          </a:prstGeom>
        </p:spPr>
      </p:pic>
      <p:sp>
        <p:nvSpPr>
          <p:cNvPr id="12" name="文本框 11"/>
          <p:cNvSpPr txBox="1"/>
          <p:nvPr/>
        </p:nvSpPr>
        <p:spPr>
          <a:xfrm>
            <a:off x="4266509" y="1195201"/>
            <a:ext cx="4532244" cy="46166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文学作品的要素：主题</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9031247" y="5484744"/>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709822" y="5907672"/>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635187" y="5242096"/>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92653" y="5932056"/>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9035577" y="5751664"/>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163004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However,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clock was ticking</a:t>
            </a:r>
            <a:r>
              <a:rPr sz="2000" b="1">
                <a:latin typeface="Times New Roman" panose="02020603050405020304" pitchFamily="18" charset="0"/>
                <a:ea typeface="宋体" panose="02010600030101010101" pitchFamily="2" charset="-122"/>
                <a:cs typeface="Times New Roman" panose="02020603050405020304" pitchFamily="18" charset="0"/>
              </a:rPr>
              <a:t> and there was nothing he could do about it. And after all,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it was </a:t>
            </a:r>
          </a:p>
          <a:p>
            <a:pPr indent="0">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only the morning </a:t>
            </a:r>
            <a:r>
              <a:rPr sz="2000" b="1">
                <a:latin typeface="Times New Roman" panose="02020603050405020304" pitchFamily="18" charset="0"/>
                <a:ea typeface="宋体" panose="02010600030101010101" pitchFamily="2" charset="-122"/>
                <a:cs typeface="Times New Roman" panose="02020603050405020304" pitchFamily="18" charset="0"/>
              </a:rPr>
              <a:t>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 lot could happen</a:t>
            </a:r>
            <a:r>
              <a:rPr sz="2000" b="1">
                <a:latin typeface="Times New Roman" panose="02020603050405020304" pitchFamily="18" charset="0"/>
                <a:ea typeface="宋体" panose="02010600030101010101" pitchFamily="2" charset="-122"/>
                <a:cs typeface="Times New Roman" panose="02020603050405020304" pitchFamily="18" charset="0"/>
              </a:rPr>
              <a:t> between then and the late afternoon, which was when the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two boys always met.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rain would surely have stopped by then.   </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然而，时钟嘀嗒嘀嗒地响着，他无所事事。毕竟，这只是早上，从现在到下午见面的时间还早，这期间还可能发生很多事情。雨到那时候一定会停的。</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（运用环境描写烘托人物心情</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忐忑不安</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6" name="文本框 5"/>
          <p:cNvSpPr txBox="1"/>
          <p:nvPr/>
        </p:nvSpPr>
        <p:spPr>
          <a:xfrm>
            <a:off x="410210" y="2705735"/>
            <a:ext cx="11272520" cy="2522855"/>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His boots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squelched in the mud </a:t>
            </a:r>
            <a:r>
              <a:rPr sz="2000" b="1">
                <a:latin typeface="Times New Roman" panose="02020603050405020304" pitchFamily="18" charset="0"/>
                <a:ea typeface="宋体" panose="02010600030101010101" pitchFamily="2" charset="-122"/>
                <a:cs typeface="Times New Roman" panose="02020603050405020304" pitchFamily="18" charset="0"/>
              </a:rPr>
              <a:t>and he started to</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enjoy the walk</a:t>
            </a:r>
            <a:r>
              <a:rPr sz="2000" b="1">
                <a:latin typeface="Times New Roman" panose="02020603050405020304" pitchFamily="18" charset="0"/>
                <a:ea typeface="宋体" panose="02010600030101010101" pitchFamily="2" charset="-122"/>
                <a:cs typeface="Times New Roman" panose="02020603050405020304" pitchFamily="18" charset="0"/>
              </a:rPr>
              <a:t> more than he ever had before.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With every step he seemed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face the danger of toppling over and falling down</a:t>
            </a:r>
            <a:r>
              <a:rPr sz="2000" b="1">
                <a:latin typeface="Times New Roman" panose="02020603050405020304" pitchFamily="18" charset="0"/>
                <a:ea typeface="宋体" panose="02010600030101010101" pitchFamily="2" charset="-122"/>
                <a:cs typeface="Times New Roman" panose="02020603050405020304" pitchFamily="18" charset="0"/>
              </a:rPr>
              <a:t>, but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he never did and </a:t>
            </a:r>
          </a:p>
          <a:p>
            <a:pPr indent="0">
              <a:buFont typeface="Wingdings" panose="05000000000000000000" charset="0"/>
              <a:buNone/>
            </a:pP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managed to keep his balance</a:t>
            </a:r>
            <a:r>
              <a:rPr sz="2000" b="1">
                <a:latin typeface="Times New Roman" panose="02020603050405020304" pitchFamily="18" charset="0"/>
                <a:ea typeface="宋体" panose="02010600030101010101" pitchFamily="2" charset="-122"/>
                <a:cs typeface="Times New Roman" panose="02020603050405020304" pitchFamily="18" charset="0"/>
              </a:rPr>
              <a:t>, even at a particularly bad part where, when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lifted</a:t>
            </a:r>
            <a:r>
              <a:rPr sz="2000" b="1">
                <a:latin typeface="Times New Roman" panose="02020603050405020304" pitchFamily="18" charset="0"/>
                <a:ea typeface="宋体" panose="02010600030101010101" pitchFamily="2" charset="-122"/>
                <a:cs typeface="Times New Roman" panose="02020603050405020304" pitchFamily="18" charset="0"/>
              </a:rPr>
              <a:t> his left leg, his boot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stayed implanted</a:t>
            </a:r>
            <a:r>
              <a:rPr sz="2000" b="1">
                <a:latin typeface="Times New Roman" panose="02020603050405020304" pitchFamily="18" charset="0"/>
                <a:ea typeface="宋体" panose="02010600030101010101" pitchFamily="2" charset="-122"/>
                <a:cs typeface="Times New Roman" panose="02020603050405020304" pitchFamily="18" charset="0"/>
              </a:rPr>
              <a:t> in the mud while his foot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slipped</a:t>
            </a:r>
            <a:r>
              <a:rPr sz="2000" b="1">
                <a:latin typeface="Times New Roman" panose="02020603050405020304" pitchFamily="18" charset="0"/>
                <a:ea typeface="宋体" panose="02010600030101010101" pitchFamily="2" charset="-122"/>
                <a:cs typeface="Times New Roman" panose="02020603050405020304" pitchFamily="18" charset="0"/>
              </a:rPr>
              <a:t> right out of it. </a:t>
            </a:r>
          </a:p>
          <a:p>
            <a:pPr marL="342900" indent="-342900">
              <a:buFont typeface="Arial" panose="020B0604020202020204" pitchFamily="34" charset="0"/>
              <a:buChar char="•"/>
            </a:pPr>
            <a:r>
              <a:rPr b="1" i="1">
                <a:latin typeface="Times New Roman" panose="02020603050405020304" pitchFamily="18" charset="0"/>
                <a:ea typeface="宋体" panose="02010600030101010101" pitchFamily="2" charset="-122"/>
                <a:cs typeface="Times New Roman" panose="02020603050405020304" pitchFamily="18" charset="0"/>
                <a:sym typeface="+mn-ea"/>
              </a:rPr>
              <a:t>squelch</a:t>
            </a:r>
            <a:r>
              <a:rPr b="1" i="1">
                <a:latin typeface="Times New Roman" panose="02020603050405020304" pitchFamily="18" charset="0"/>
                <a:ea typeface="宋体" panose="02010600030101010101" pitchFamily="2" charset="-122"/>
                <a:cs typeface="Times New Roman" panose="02020603050405020304" pitchFamily="18" charset="0"/>
              </a:rPr>
              <a:t>   /skweltʃ/ vt. 消除；镇压；压碎；使…咯吱咯吱的响   vi. 嘎吱作响</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他的靴子踏着泥巴，他比以往更加享受这种感觉。每一步，他都走得东倒西歪的，几乎要摔倒，但是他努力控制着平衡，即使在最难走的地方，当他抬腿的时候，靴子陷入了泥巴里脚踩空了，也没有摔倒。</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（动作描写，</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将动作放慢，细化，让连续性变强，让视觉效果更细腻。</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3" name="文本框 12"/>
          <p:cNvSpPr txBox="1"/>
          <p:nvPr/>
        </p:nvSpPr>
        <p:spPr>
          <a:xfrm>
            <a:off x="410210" y="5389880"/>
            <a:ext cx="11272520" cy="1322070"/>
          </a:xfrm>
          <a:prstGeom prst="rect">
            <a:avLst/>
          </a:prstGeom>
          <a:solidFill>
            <a:schemeClr val="bg1"/>
          </a:solidFill>
          <a:ln>
            <a:solidFill>
              <a:schemeClr val="accent1"/>
            </a:solidFill>
          </a:ln>
        </p:spPr>
        <p:txBody>
          <a:bodyPr wrap="square" rtlCol="0" anchor="t">
            <a:spAutoFit/>
          </a:bodyPr>
          <a:lstStyle/>
          <a:p>
            <a:pPr marL="342900" indent="-34290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At first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horrible </a:t>
            </a:r>
            <a:r>
              <a:rPr sz="2000" b="1">
                <a:latin typeface="Times New Roman" panose="02020603050405020304" pitchFamily="18" charset="0"/>
                <a:ea typeface="宋体" panose="02010600030101010101" pitchFamily="2" charset="-122"/>
                <a:cs typeface="Times New Roman" panose="02020603050405020304" pitchFamily="18" charset="0"/>
              </a:rPr>
              <a:t>putting his bare feet into so much mud; they sank down to his ankles and every time he lifted a foot it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felt worse</a:t>
            </a:r>
            <a:r>
              <a:rPr sz="2000" b="1">
                <a:latin typeface="Times New Roman" panose="02020603050405020304" pitchFamily="18" charset="0"/>
                <a:ea typeface="宋体" panose="02010600030101010101" pitchFamily="2" charset="-122"/>
                <a:cs typeface="Times New Roman" panose="02020603050405020304" pitchFamily="18" charset="0"/>
              </a:rPr>
              <a:t>. But then he started to rather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enjoy</a:t>
            </a:r>
            <a:r>
              <a:rPr sz="2000" b="1">
                <a:latin typeface="Times New Roman" panose="02020603050405020304" pitchFamily="18" charset="0"/>
                <a:ea typeface="宋体" panose="02010600030101010101" pitchFamily="2" charset="-122"/>
                <a:cs typeface="Times New Roman" panose="02020603050405020304" pitchFamily="18" charset="0"/>
              </a:rPr>
              <a:t> it.</a:t>
            </a:r>
          </a:p>
          <a:p>
            <a:r>
              <a:rPr sz="2000" b="1">
                <a:latin typeface="Times New Roman" panose="02020603050405020304" pitchFamily="18" charset="0"/>
                <a:ea typeface="宋体" panose="02010600030101010101" pitchFamily="2" charset="-122"/>
                <a:cs typeface="Times New Roman" panose="02020603050405020304" pitchFamily="18" charset="0"/>
              </a:rPr>
              <a:t>    刚开始的时候，他觉得光脚踩在那么多泥巴里很恐怖，泥巴都盖过了脚踝，每当他提起脚的时候，感觉就更加糟糕。但是，他很快就喜欢上了这种感觉。</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（心理描写，由害怕到享受</a:t>
            </a:r>
            <a:r>
              <a:rPr lang="en-US" alt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刺激！</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8" name="Freeform 25"/>
          <p:cNvSpPr>
            <a:spLocks noEditPoints="1"/>
          </p:cNvSpPr>
          <p:nvPr/>
        </p:nvSpPr>
        <p:spPr bwMode="auto">
          <a:xfrm rot="6695397">
            <a:off x="270510" y="608520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4" name="Freeform 25"/>
          <p:cNvSpPr>
            <a:spLocks noEditPoints="1"/>
          </p:cNvSpPr>
          <p:nvPr/>
        </p:nvSpPr>
        <p:spPr bwMode="auto">
          <a:xfrm rot="6695397">
            <a:off x="270510" y="422021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5" name="Freeform 25"/>
          <p:cNvSpPr>
            <a:spLocks noEditPoints="1"/>
          </p:cNvSpPr>
          <p:nvPr/>
        </p:nvSpPr>
        <p:spPr bwMode="auto">
          <a:xfrm rot="6695397">
            <a:off x="270510" y="202247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par>
                                <p:cTn id="44" presetID="3" presetClass="entr" presetSubtype="10" fill="hold" nodeType="withEffect">
                                  <p:stCondLst>
                                    <p:cond delay="0"/>
                                  </p:stCondLst>
                                  <p:childTnLst>
                                    <p:set>
                                      <p:cBhvr>
                                        <p:cTn id="45" dur="1" fill="hold">
                                          <p:stCondLst>
                                            <p:cond delay="0"/>
                                          </p:stCondLst>
                                        </p:cTn>
                                        <p:tgtEl>
                                          <p:spTgt spid="2">
                                            <p:txEl>
                                              <p:pRg st="1" end="1"/>
                                            </p:txEl>
                                          </p:spTgt>
                                        </p:tgtEl>
                                        <p:attrNameLst>
                                          <p:attrName>style.visibility</p:attrName>
                                        </p:attrNameLst>
                                      </p:cBhvr>
                                      <p:to>
                                        <p:strVal val="visible"/>
                                      </p:to>
                                    </p:set>
                                    <p:animEffect transition="in" filter="blinds(horizontal)">
                                      <p:cBhvr>
                                        <p:cTn id="46" dur="500"/>
                                        <p:tgtEl>
                                          <p:spTgt spid="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blinds(horizontal)">
                                      <p:cBhvr>
                                        <p:cTn id="49" dur="500"/>
                                        <p:tgtEl>
                                          <p:spTgt spid="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Effect transition="in" filter="blinds(horizontal)">
                                      <p:cBhvr>
                                        <p:cTn id="54" dur="500"/>
                                        <p:tgtEl>
                                          <p:spTgt spid="6">
                                            <p:txEl>
                                              <p:pRg st="0" end="0"/>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Effect transition="in" filter="blinds(horizontal)">
                                      <p:cBhvr>
                                        <p:cTn id="57" dur="500"/>
                                        <p:tgtEl>
                                          <p:spTgt spid="6">
                                            <p:txEl>
                                              <p:pRg st="1" end="1"/>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6">
                                            <p:txEl>
                                              <p:pRg st="2" end="2"/>
                                            </p:txEl>
                                          </p:spTgt>
                                        </p:tgtEl>
                                        <p:attrNameLst>
                                          <p:attrName>style.visibility</p:attrName>
                                        </p:attrNameLst>
                                      </p:cBhvr>
                                      <p:to>
                                        <p:strVal val="visible"/>
                                      </p:to>
                                    </p:set>
                                    <p:animEffect transition="in" filter="blinds(horizontal)">
                                      <p:cBhvr>
                                        <p:cTn id="60" dur="500"/>
                                        <p:tgtEl>
                                          <p:spTgt spid="6">
                                            <p:txEl>
                                              <p:pRg st="2" end="2"/>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6">
                                            <p:txEl>
                                              <p:pRg st="3" end="3"/>
                                            </p:txEl>
                                          </p:spTgt>
                                        </p:tgtEl>
                                        <p:attrNameLst>
                                          <p:attrName>style.visibility</p:attrName>
                                        </p:attrNameLst>
                                      </p:cBhvr>
                                      <p:to>
                                        <p:strVal val="visible"/>
                                      </p:to>
                                    </p:set>
                                    <p:animEffect transition="in" filter="blinds(horizontal)">
                                      <p:cBhvr>
                                        <p:cTn id="63" dur="500"/>
                                        <p:tgtEl>
                                          <p:spTgt spid="6">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blinds(horizontal)">
                                      <p:cBhvr>
                                        <p:cTn id="6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9031247" y="5484744"/>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709822" y="5907672"/>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635187" y="5242096"/>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92653" y="5932056"/>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9035577" y="5751664"/>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59740" y="955675"/>
            <a:ext cx="11272520" cy="193802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In fact everywhere he looked, all he could see was two different types of people:</a:t>
            </a:r>
            <a:r>
              <a:rPr sz="2000" b="1" u="sng">
                <a:latin typeface="Times New Roman" panose="02020603050405020304" pitchFamily="18" charset="0"/>
                <a:ea typeface="宋体" panose="02010600030101010101" pitchFamily="2" charset="-122"/>
                <a:cs typeface="Times New Roman" panose="02020603050405020304" pitchFamily="18" charset="0"/>
              </a:rPr>
              <a:t>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either happy, laughing, shouting soldiers in their uniforms</a:t>
            </a:r>
            <a:r>
              <a:rPr sz="2000" b="1" u="sng">
                <a:latin typeface="Times New Roman" panose="02020603050405020304" pitchFamily="18" charset="0"/>
                <a:ea typeface="宋体" panose="02010600030101010101" pitchFamily="2" charset="-122"/>
                <a:cs typeface="Times New Roman" panose="02020603050405020304" pitchFamily="18" charset="0"/>
              </a:rPr>
              <a:t> </a:t>
            </a:r>
            <a:r>
              <a:rPr sz="2000" b="1">
                <a:latin typeface="Times New Roman" panose="02020603050405020304" pitchFamily="18" charset="0"/>
                <a:ea typeface="宋体" panose="02010600030101010101" pitchFamily="2" charset="-122"/>
                <a:cs typeface="Times New Roman" panose="02020603050405020304" pitchFamily="18" charset="0"/>
              </a:rPr>
              <a:t>or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unhappy, crying people in their striped pyjamas</a:t>
            </a:r>
            <a:r>
              <a:rPr sz="2000" b="1" u="sng">
                <a:latin typeface="Times New Roman" panose="02020603050405020304" pitchFamily="18" charset="0"/>
                <a:ea typeface="宋体" panose="02010600030101010101" pitchFamily="2" charset="-122"/>
                <a:cs typeface="Times New Roman" panose="02020603050405020304" pitchFamily="18" charset="0"/>
              </a:rPr>
              <a:t>, most of whom seemed to </a:t>
            </a:r>
            <a:r>
              <a:rPr sz="2000" b="1" u="sng">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 staring into space as if they were actually asleep</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而事实上，不论布鲁诺看到哪里，他就能发现所有的人都分成了两类：穿军装的、高兴的、说笑的、喊叫的士兵，和穿条纹衣服的、不高兴的、哭泣的人，他们很多人两眼发直，好像睁着眼睡着了一样。</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运用对比</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的</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修辞手法</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，突出被表现事物的本质特征，加强文章的艺术效果和感染力。）</a:t>
            </a:r>
          </a:p>
        </p:txBody>
      </p:sp>
      <p:sp>
        <p:nvSpPr>
          <p:cNvPr id="6" name="文本框 5"/>
          <p:cNvSpPr txBox="1"/>
          <p:nvPr/>
        </p:nvSpPr>
        <p:spPr>
          <a:xfrm>
            <a:off x="459740" y="2938780"/>
            <a:ext cx="11272520" cy="3784600"/>
          </a:xfrm>
          <a:prstGeom prst="rect">
            <a:avLst/>
          </a:prstGeom>
          <a:solidFill>
            <a:schemeClr val="bg1"/>
          </a:solid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Bruno frowned. 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looked up at the sky</a:t>
            </a:r>
            <a:r>
              <a:rPr sz="2000" b="1">
                <a:latin typeface="Times New Roman" panose="02020603050405020304" pitchFamily="18" charset="0"/>
                <a:ea typeface="宋体" panose="02010600030101010101" pitchFamily="2" charset="-122"/>
                <a:cs typeface="Times New Roman" panose="02020603050405020304" pitchFamily="18" charset="0"/>
              </a:rPr>
              <a:t>, and as he did so there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another loud sound</a:t>
            </a:r>
            <a:r>
              <a:rPr sz="2000" b="1">
                <a:latin typeface="Times New Roman" panose="02020603050405020304" pitchFamily="18" charset="0"/>
                <a:ea typeface="宋体" panose="02010600030101010101" pitchFamily="2" charset="-122"/>
                <a:cs typeface="Times New Roman" panose="02020603050405020304" pitchFamily="18" charset="0"/>
              </a:rPr>
              <a:t>, this time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the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sound of thunder overhead</a:t>
            </a:r>
            <a:r>
              <a:rPr sz="2000" b="1">
                <a:latin typeface="Times New Roman" panose="02020603050405020304" pitchFamily="18" charset="0"/>
                <a:ea typeface="宋体" panose="02010600030101010101" pitchFamily="2" charset="-122"/>
                <a:cs typeface="Times New Roman" panose="02020603050405020304" pitchFamily="18" charset="0"/>
              </a:rPr>
              <a:t>, and just as quickly the sky seemed to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grow even darker, almost black</a:t>
            </a:r>
            <a:r>
              <a:rPr sz="2000" b="1">
                <a:latin typeface="Times New Roman" panose="02020603050405020304" pitchFamily="18" charset="0"/>
                <a:ea typeface="宋体" panose="02010600030101010101" pitchFamily="2" charset="-122"/>
                <a:cs typeface="Times New Roman" panose="02020603050405020304" pitchFamily="18" charset="0"/>
              </a:rPr>
              <a:t>,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rain poured down even more heavily</a:t>
            </a:r>
            <a:r>
              <a:rPr sz="2000" b="1">
                <a:latin typeface="Times New Roman" panose="02020603050405020304" pitchFamily="18" charset="0"/>
                <a:ea typeface="宋体" panose="02010600030101010101" pitchFamily="2" charset="-122"/>
                <a:cs typeface="Times New Roman" panose="02020603050405020304" pitchFamily="18" charset="0"/>
              </a:rPr>
              <a:t> than it had in the morning. Bruno closed his eyes for a moment and felt it wash over him. When he opened them again he wasn't so much marching 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being swept along by the group of people</a:t>
            </a:r>
            <a:r>
              <a:rPr sz="2000" b="1">
                <a:latin typeface="Times New Roman" panose="02020603050405020304" pitchFamily="18" charset="0"/>
                <a:ea typeface="宋体" panose="02010600030101010101" pitchFamily="2" charset="-122"/>
                <a:cs typeface="Times New Roman" panose="02020603050405020304" pitchFamily="18" charset="0"/>
              </a:rPr>
              <a:t>, and all he could feel was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the mud that was caked all over his body</a:t>
            </a:r>
            <a:r>
              <a:rPr sz="2000" b="1">
                <a:latin typeface="Times New Roman" panose="02020603050405020304" pitchFamily="18" charset="0"/>
                <a:ea typeface="宋体" panose="02010600030101010101" pitchFamily="2" charset="-122"/>
                <a:cs typeface="Times New Roman" panose="02020603050405020304" pitchFamily="18" charset="0"/>
              </a:rPr>
              <a:t> and his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pyjamas clinging to his skin with all the rain</a:t>
            </a:r>
            <a:r>
              <a:rPr sz="2000" b="1">
                <a:latin typeface="Times New Roman" panose="02020603050405020304" pitchFamily="18" charset="0"/>
                <a:ea typeface="宋体" panose="02010600030101010101" pitchFamily="2" charset="-122"/>
                <a:cs typeface="Times New Roman" panose="02020603050405020304" pitchFamily="18" charset="0"/>
              </a:rPr>
              <a:t> and he longed to be back in his house, </a:t>
            </a:r>
            <a:r>
              <a:rPr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watching all this</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from a distance </a:t>
            </a:r>
            <a:r>
              <a:rPr sz="20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and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not wrapped up in the centre of it</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布鲁诺皱皱眉头。他抬头看看，这时又是一声巨响，这次是头顶的雷声，天立刻更暗了，几乎黑了，大雨倾盆而下，比早上的更猛烈。布鲁诺闭上眼睛，感觉到雨把他给浇透了。当他再次睁开眼睛的时候，与其说是他的双脚在行进，还不如说是被人群推挤着向前走。他能感觉到的，是全身包裹的泥土，和已经湿透了紧贴在皮肤上的条纹衣服。他真希望能够回到他的家里，从窗户里旁观这一切，而不是被包围在人群里亲身经历这一切。</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环境描写</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与</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sym typeface="+mn-ea"/>
              </a:rPr>
              <a:t>情节发展</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是相互依存</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的，可</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深化主题</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18" name="Freeform 25"/>
          <p:cNvSpPr>
            <a:spLocks noEditPoints="1"/>
          </p:cNvSpPr>
          <p:nvPr/>
        </p:nvSpPr>
        <p:spPr bwMode="auto">
          <a:xfrm rot="6695397">
            <a:off x="241935" y="505015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3" name="Freeform 25"/>
          <p:cNvSpPr>
            <a:spLocks noEditPoints="1"/>
          </p:cNvSpPr>
          <p:nvPr/>
        </p:nvSpPr>
        <p:spPr bwMode="auto">
          <a:xfrm rot="6695397">
            <a:off x="241935" y="193929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linds(horizont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Effect transition="in" filter="blinds(horizontal)">
                                      <p:cBhvr>
                                        <p:cTn id="48" dur="500"/>
                                        <p:tgtEl>
                                          <p:spTgt spid="6">
                                            <p:txEl>
                                              <p:pRg st="0" end="0"/>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blinds(horizontal)">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sp>
        <p:nvSpPr>
          <p:cNvPr id="11" name="矩形 10"/>
          <p:cNvSpPr/>
          <p:nvPr/>
        </p:nvSpPr>
        <p:spPr>
          <a:xfrm>
            <a:off x="3765318" y="220929"/>
            <a:ext cx="3614420"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Appreciating the language</a:t>
            </a:r>
          </a:p>
        </p:txBody>
      </p:sp>
      <p:sp>
        <p:nvSpPr>
          <p:cNvPr id="94" name="Text Placeholder 144"/>
          <p:cNvSpPr txBox="1"/>
          <p:nvPr/>
        </p:nvSpPr>
        <p:spPr>
          <a:xfrm rot="18900000">
            <a:off x="9031247" y="5484744"/>
            <a:ext cx="2041052" cy="298449"/>
          </a:xfrm>
          <a:prstGeom prst="rect">
            <a:avLst/>
          </a:prstGeom>
          <a:solidFill>
            <a:schemeClr val="accent5"/>
          </a:solidFill>
        </p:spPr>
        <p:txBody>
          <a:bodyPr/>
          <a:lstStyle/>
          <a:p>
            <a:pPr marL="457200" indent="-457200" algn="ctr">
              <a:spcBef>
                <a:spcPct val="20000"/>
              </a:spcBef>
              <a:defRPr/>
            </a:pPr>
            <a:r>
              <a:rPr lang="zh-CN" altLang="en-GB" sz="1400" b="1" dirty="0">
                <a:solidFill>
                  <a:schemeClr val="bg1">
                    <a:lumMod val="95000"/>
                  </a:schemeClr>
                </a:solidFill>
              </a:rPr>
              <a:t>神态描写</a:t>
            </a:r>
          </a:p>
        </p:txBody>
      </p:sp>
      <p:sp>
        <p:nvSpPr>
          <p:cNvPr id="95" name="Text Placeholder 146"/>
          <p:cNvSpPr txBox="1"/>
          <p:nvPr/>
        </p:nvSpPr>
        <p:spPr>
          <a:xfrm rot="18900000">
            <a:off x="9709822" y="5907672"/>
            <a:ext cx="1587555" cy="298449"/>
          </a:xfrm>
          <a:prstGeom prst="rect">
            <a:avLst/>
          </a:prstGeom>
          <a:solidFill>
            <a:schemeClr val="accent4"/>
          </a:solidFill>
        </p:spPr>
        <p:txBody>
          <a:bodyPr/>
          <a:lstStyle/>
          <a:p>
            <a:pPr marL="457200" indent="-457200" algn="ctr">
              <a:spcBef>
                <a:spcPct val="20000"/>
              </a:spcBef>
              <a:defRPr/>
            </a:pPr>
            <a:r>
              <a:rPr lang="zh-CN" altLang="en-GB" sz="1400" b="1" dirty="0">
                <a:solidFill>
                  <a:schemeClr val="bg1">
                    <a:lumMod val="95000"/>
                  </a:schemeClr>
                </a:solidFill>
              </a:rPr>
              <a:t>环境描写</a:t>
            </a:r>
          </a:p>
        </p:txBody>
      </p:sp>
      <p:sp>
        <p:nvSpPr>
          <p:cNvPr id="96" name="Text Placeholder 147"/>
          <p:cNvSpPr txBox="1"/>
          <p:nvPr/>
        </p:nvSpPr>
        <p:spPr>
          <a:xfrm rot="18900000">
            <a:off x="10635187" y="5242096"/>
            <a:ext cx="1941408" cy="298449"/>
          </a:xfrm>
          <a:prstGeom prst="rect">
            <a:avLst/>
          </a:prstGeom>
          <a:solidFill>
            <a:schemeClr val="accent3"/>
          </a:solidFill>
        </p:spPr>
        <p:txBody>
          <a:bodyPr/>
          <a:lstStyle/>
          <a:p>
            <a:pPr marL="457200" indent="-457200" algn="ctr">
              <a:spcBef>
                <a:spcPct val="20000"/>
              </a:spcBef>
              <a:defRPr/>
            </a:pPr>
            <a:r>
              <a:rPr lang="zh-CN" altLang="en-GB" sz="1400" b="1" dirty="0">
                <a:solidFill>
                  <a:schemeClr val="bg1">
                    <a:lumMod val="95000"/>
                  </a:schemeClr>
                </a:solidFill>
              </a:rPr>
              <a:t>语言描写</a:t>
            </a:r>
          </a:p>
        </p:txBody>
      </p:sp>
      <p:sp>
        <p:nvSpPr>
          <p:cNvPr id="97" name="Text Placeholder 148"/>
          <p:cNvSpPr txBox="1"/>
          <p:nvPr/>
        </p:nvSpPr>
        <p:spPr>
          <a:xfrm rot="18900000">
            <a:off x="10292653" y="5932056"/>
            <a:ext cx="2120912" cy="298449"/>
          </a:xfrm>
          <a:prstGeom prst="rect">
            <a:avLst/>
          </a:prstGeom>
          <a:solidFill>
            <a:schemeClr val="accent2"/>
          </a:solidFill>
        </p:spPr>
        <p:txBody>
          <a:bodyPr/>
          <a:lstStyle/>
          <a:p>
            <a:pPr marL="457200" indent="-457200" algn="ctr">
              <a:spcBef>
                <a:spcPct val="20000"/>
              </a:spcBef>
              <a:defRPr/>
            </a:pPr>
            <a:r>
              <a:rPr lang="zh-CN" altLang="en-GB" sz="1400" b="1" dirty="0">
                <a:solidFill>
                  <a:schemeClr val="bg1">
                    <a:lumMod val="95000"/>
                  </a:schemeClr>
                </a:solidFill>
              </a:rPr>
              <a:t>外貌描写</a:t>
            </a:r>
          </a:p>
        </p:txBody>
      </p:sp>
      <p:sp>
        <p:nvSpPr>
          <p:cNvPr id="100" name="Text Placeholder 166"/>
          <p:cNvSpPr txBox="1"/>
          <p:nvPr/>
        </p:nvSpPr>
        <p:spPr>
          <a:xfrm rot="18900000">
            <a:off x="9035577" y="5751664"/>
            <a:ext cx="2388085" cy="298449"/>
          </a:xfrm>
          <a:prstGeom prst="rect">
            <a:avLst/>
          </a:prstGeom>
          <a:solidFill>
            <a:schemeClr val="accent6"/>
          </a:solidFill>
        </p:spPr>
        <p:txBody>
          <a:bodyPr/>
          <a:lstStyle/>
          <a:p>
            <a:pPr marL="457200" indent="-457200" algn="ctr">
              <a:spcBef>
                <a:spcPct val="20000"/>
              </a:spcBef>
              <a:defRPr/>
            </a:pPr>
            <a:r>
              <a:rPr lang="zh-CN" altLang="id-ID" sz="1400" dirty="0">
                <a:solidFill>
                  <a:schemeClr val="bg1">
                    <a:lumMod val="95000"/>
                  </a:schemeClr>
                </a:solidFill>
              </a:rPr>
              <a:t>动作描写</a:t>
            </a:r>
            <a:endParaRPr lang="en-GB" sz="1400" dirty="0">
              <a:solidFill>
                <a:schemeClr val="bg1">
                  <a:lumMod val="95000"/>
                </a:schemeClr>
              </a:solidFill>
            </a:endParaRPr>
          </a:p>
        </p:txBody>
      </p:sp>
      <p:sp>
        <p:nvSpPr>
          <p:cNvPr id="2" name="文本框 1"/>
          <p:cNvSpPr txBox="1"/>
          <p:nvPr/>
        </p:nvSpPr>
        <p:spPr>
          <a:xfrm>
            <a:off x="410210" y="969645"/>
            <a:ext cx="11272520" cy="1322070"/>
          </a:xfrm>
          <a:prstGeom prst="rect">
            <a:avLst/>
          </a:prstGeom>
          <a:noFill/>
          <a:ln>
            <a:solidFill>
              <a:schemeClr val="accent1"/>
            </a:solidFill>
          </a:ln>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He looked down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did something quite out of character </a:t>
            </a:r>
            <a:r>
              <a:rPr sz="2000" b="1">
                <a:latin typeface="Times New Roman" panose="02020603050405020304" pitchFamily="18" charset="0"/>
                <a:ea typeface="宋体" panose="02010600030101010101" pitchFamily="2" charset="-122"/>
                <a:cs typeface="Times New Roman" panose="02020603050405020304" pitchFamily="18" charset="0"/>
              </a:rPr>
              <a:t>for him: he</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took hold of</a:t>
            </a:r>
            <a:r>
              <a:rPr sz="2000" b="1">
                <a:latin typeface="Times New Roman" panose="02020603050405020304" pitchFamily="18" charset="0"/>
                <a:ea typeface="宋体" panose="02010600030101010101" pitchFamily="2" charset="-122"/>
                <a:cs typeface="Times New Roman" panose="02020603050405020304" pitchFamily="18" charset="0"/>
              </a:rPr>
              <a:t> Shmuel's tiny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hand in his and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squeezed it tightly</a:t>
            </a:r>
            <a:r>
              <a:rPr sz="2000" b="1">
                <a:latin typeface="Times New Roman" panose="02020603050405020304" pitchFamily="18" charset="0"/>
                <a:ea typeface="宋体" panose="02010600030101010101" pitchFamily="2" charset="-122"/>
                <a:cs typeface="Times New Roman" panose="02020603050405020304" pitchFamily="18" charset="0"/>
              </a:rPr>
              <a:t>.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You're my best friend, Shmuel,</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he said. </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My best friend for life</a:t>
            </a:r>
            <a:r>
              <a:rPr sz="2000" b="1">
                <a:latin typeface="Times New Roman" panose="02020603050405020304" pitchFamily="18" charset="0"/>
                <a:ea typeface="宋体" panose="02010600030101010101" pitchFamily="2" charset="-122"/>
                <a:cs typeface="Times New Roman" panose="02020603050405020304" pitchFamily="18" charset="0"/>
              </a:rPr>
              <a:t>.</a:t>
            </a:r>
            <a:r>
              <a:rPr lang="en-US"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他低下头，做了一件不符合他性格的事情：他把希姆尔的小手握在自己的手里，紧紧地抓住</a:t>
            </a:r>
            <a:r>
              <a:rPr lang="zh-CN" sz="2000" b="1">
                <a:latin typeface="Times New Roman" panose="02020603050405020304" pitchFamily="18" charset="0"/>
                <a:ea typeface="宋体" panose="02010600030101010101" pitchFamily="2" charset="-122"/>
                <a:cs typeface="Times New Roman" panose="02020603050405020304" pitchFamily="18" charset="0"/>
              </a:rPr>
              <a:t>。</a:t>
            </a:r>
            <a:r>
              <a:rPr sz="2000" b="1">
                <a:latin typeface="Times New Roman" panose="02020603050405020304" pitchFamily="18" charset="0"/>
                <a:ea typeface="宋体" panose="02010600030101010101" pitchFamily="2" charset="-122"/>
                <a:cs typeface="Times New Roman" panose="02020603050405020304" pitchFamily="18" charset="0"/>
              </a:rPr>
              <a:t>“你是我最好的朋友，希姆尔。”他说。“我一生中最好的朋友。”</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（动作和语言描写）</a:t>
            </a:r>
          </a:p>
        </p:txBody>
      </p:sp>
      <p:sp>
        <p:nvSpPr>
          <p:cNvPr id="6" name="文本框 5"/>
          <p:cNvSpPr txBox="1"/>
          <p:nvPr/>
        </p:nvSpPr>
        <p:spPr>
          <a:xfrm>
            <a:off x="410210" y="2426970"/>
            <a:ext cx="11272520" cy="2245360"/>
          </a:xfrm>
          <a:prstGeom prst="rect">
            <a:avLst/>
          </a:prstGeom>
          <a:noFill/>
          <a:ln>
            <a:solidFill>
              <a:schemeClr val="accent1"/>
            </a:solidFill>
          </a:ln>
          <a:extLst>
            <a:ext uri="{909E8E84-426E-40DD-AFC4-6F175D3DCCD1}">
              <a14:hiddenFill xmlns:a14="http://schemas.microsoft.com/office/drawing/2010/main">
                <a:solidFill>
                  <a:schemeClr val="bg1"/>
                </a:solidFill>
              </a14:hiddenFill>
            </a:ext>
          </a:extLst>
        </p:spPr>
        <p:txBody>
          <a:bodyPr wrap="square" rtlCol="0" anchor="t">
            <a:spAutoFit/>
          </a:bodyPr>
          <a:lstStyle/>
          <a:p>
            <a:pPr marL="285750" indent="-285750">
              <a:buFont typeface="Wingdings" panose="05000000000000000000" charset="0"/>
              <a:buChar char="Ø"/>
            </a:pPr>
            <a:r>
              <a:rPr sz="2000" b="1">
                <a:latin typeface="Times New Roman" panose="02020603050405020304" pitchFamily="18" charset="0"/>
                <a:ea typeface="宋体" panose="02010600030101010101" pitchFamily="2" charset="-122"/>
                <a:cs typeface="Times New Roman" panose="02020603050405020304" pitchFamily="18" charset="0"/>
              </a:rPr>
              <a:t>   He looked into the distance then and</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followed it through logically</a:t>
            </a:r>
            <a:r>
              <a:rPr sz="2000" b="1">
                <a:latin typeface="Times New Roman" panose="02020603050405020304" pitchFamily="18" charset="0"/>
                <a:ea typeface="宋体" panose="02010600030101010101" pitchFamily="2" charset="-122"/>
                <a:cs typeface="Times New Roman" panose="02020603050405020304" pitchFamily="18" charset="0"/>
              </a:rPr>
              <a:t>, step by step by step, and when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he did he found that</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 his legs seemed to stop working right</a:t>
            </a:r>
            <a:r>
              <a:rPr sz="2000" b="1">
                <a:latin typeface="Times New Roman" panose="02020603050405020304" pitchFamily="18" charset="0"/>
                <a:ea typeface="宋体" panose="02010600030101010101" pitchFamily="2" charset="-122"/>
                <a:cs typeface="Times New Roman" panose="02020603050405020304" pitchFamily="18" charset="0"/>
              </a:rPr>
              <a:t> -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as if they couldn't hold his body up any longer</a:t>
            </a:r>
            <a:r>
              <a:rPr sz="2000" b="1">
                <a:latin typeface="Times New Roman" panose="02020603050405020304" pitchFamily="18" charset="0"/>
                <a:ea typeface="宋体" panose="02010600030101010101" pitchFamily="2" charset="-122"/>
                <a:cs typeface="Times New Roman" panose="02020603050405020304" pitchFamily="18" charset="0"/>
              </a:rPr>
              <a:t> - and he ended up sitting on the ground in </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almost exactly the same position as </a:t>
            </a:r>
            <a:r>
              <a:rPr sz="2000" b="1">
                <a:latin typeface="Times New Roman" panose="02020603050405020304" pitchFamily="18" charset="0"/>
                <a:ea typeface="宋体" panose="02010600030101010101" pitchFamily="2" charset="-122"/>
                <a:cs typeface="Times New Roman" panose="02020603050405020304" pitchFamily="18" charset="0"/>
              </a:rPr>
              <a:t>Bruno had every afternoon for a year, although he didn't cross his legs beneath him.   </a:t>
            </a:r>
          </a:p>
          <a:p>
            <a:pPr indent="0">
              <a:buFont typeface="Wingdings" panose="05000000000000000000" charset="0"/>
              <a:buNone/>
            </a:pPr>
            <a:r>
              <a:rPr sz="2000" b="1">
                <a:latin typeface="Times New Roman" panose="02020603050405020304" pitchFamily="18" charset="0"/>
                <a:ea typeface="宋体" panose="02010600030101010101" pitchFamily="2" charset="-122"/>
                <a:cs typeface="Times New Roman" panose="02020603050405020304" pitchFamily="18" charset="0"/>
              </a:rPr>
              <a:t>    他看了看远处，然后顺势往前走，一步一步一步……他感觉到他的腿快不听使唤了——好像它们不能再支撑他的身体——然后他坐倒在了地上，几乎就是那一年间布鲁诺每个下午坐的地方，虽然他没有盘着腿坐。</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（动作</a:t>
            </a:r>
            <a:r>
              <a:rPr lang="en-US"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心理</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描写</a:t>
            </a:r>
            <a:r>
              <a:rPr lang="zh-CN"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，虚实相生，人物形象丰满，读后令人回味。</a:t>
            </a:r>
            <a:r>
              <a:rPr sz="2000" b="1">
                <a:solidFill>
                  <a:srgbClr val="0070C0"/>
                </a:solidFill>
                <a:latin typeface="Times New Roman" panose="02020603050405020304" pitchFamily="18" charset="0"/>
                <a:ea typeface="宋体" panose="02010600030101010101" pitchFamily="2" charset="-122"/>
                <a:cs typeface="Times New Roman" panose="02020603050405020304" pitchFamily="18" charset="0"/>
              </a:rPr>
              <a:t>）</a:t>
            </a:r>
          </a:p>
        </p:txBody>
      </p:sp>
      <p:pic>
        <p:nvPicPr>
          <p:cNvPr id="3" name="图片 2" descr="2345截图20190807161418">
            <a:hlinkClick r:id="rId2" action="ppaction://hlinkfile"/>
          </p:cNvPr>
          <p:cNvPicPr>
            <a:picLocks noChangeAspect="1"/>
          </p:cNvPicPr>
          <p:nvPr/>
        </p:nvPicPr>
        <p:blipFill>
          <a:blip r:embed="rId3"/>
          <a:srcRect t="52927"/>
          <a:stretch>
            <a:fillRect/>
          </a:stretch>
        </p:blipFill>
        <p:spPr>
          <a:xfrm>
            <a:off x="6823075" y="4806950"/>
            <a:ext cx="2085975" cy="1322705"/>
          </a:xfrm>
          <a:prstGeom prst="rect">
            <a:avLst/>
          </a:prstGeom>
        </p:spPr>
      </p:pic>
      <p:pic>
        <p:nvPicPr>
          <p:cNvPr id="12" name="图片 11" descr="2345截图20190807161418">
            <a:hlinkClick r:id="rId4" action="ppaction://hlinkfile"/>
          </p:cNvPr>
          <p:cNvPicPr>
            <a:picLocks noChangeAspect="1"/>
          </p:cNvPicPr>
          <p:nvPr/>
        </p:nvPicPr>
        <p:blipFill>
          <a:blip r:embed="rId3"/>
          <a:srcRect b="52384"/>
          <a:stretch>
            <a:fillRect/>
          </a:stretch>
        </p:blipFill>
        <p:spPr>
          <a:xfrm>
            <a:off x="3922395" y="4806950"/>
            <a:ext cx="2085975" cy="1337945"/>
          </a:xfrm>
          <a:prstGeom prst="rect">
            <a:avLst/>
          </a:prstGeom>
        </p:spPr>
      </p:pic>
      <p:sp>
        <p:nvSpPr>
          <p:cNvPr id="23" name="文本框 22"/>
          <p:cNvSpPr txBox="1"/>
          <p:nvPr/>
        </p:nvSpPr>
        <p:spPr>
          <a:xfrm>
            <a:off x="6947535" y="6144895"/>
            <a:ext cx="1961515" cy="368300"/>
          </a:xfrm>
          <a:prstGeom prst="rect">
            <a:avLst/>
          </a:prstGeom>
          <a:noFill/>
        </p:spPr>
        <p:txBody>
          <a:bodyPr wrap="square" rtlCol="0">
            <a:spAutoFit/>
          </a:bodyPr>
          <a:lstStyle/>
          <a:p>
            <a:r>
              <a:rPr lang="en-US" altLang="zh-CN" b="1"/>
              <a:t>Play mp4-20</a:t>
            </a:r>
          </a:p>
        </p:txBody>
      </p:sp>
      <p:sp>
        <p:nvSpPr>
          <p:cNvPr id="13" name="文本框 12"/>
          <p:cNvSpPr txBox="1"/>
          <p:nvPr/>
        </p:nvSpPr>
        <p:spPr>
          <a:xfrm>
            <a:off x="3984625" y="6129655"/>
            <a:ext cx="1961515" cy="368300"/>
          </a:xfrm>
          <a:prstGeom prst="rect">
            <a:avLst/>
          </a:prstGeom>
          <a:noFill/>
        </p:spPr>
        <p:txBody>
          <a:bodyPr wrap="square" rtlCol="0">
            <a:spAutoFit/>
          </a:bodyPr>
          <a:lstStyle/>
          <a:p>
            <a:r>
              <a:rPr lang="en-US" altLang="zh-CN" b="1"/>
              <a:t>Play mp4-19</a:t>
            </a:r>
          </a:p>
        </p:txBody>
      </p:sp>
      <p:sp>
        <p:nvSpPr>
          <p:cNvPr id="18" name="Freeform 25"/>
          <p:cNvSpPr>
            <a:spLocks noEditPoints="1"/>
          </p:cNvSpPr>
          <p:nvPr/>
        </p:nvSpPr>
        <p:spPr bwMode="auto">
          <a:xfrm rot="6695397">
            <a:off x="241300" y="3703320"/>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
        <p:nvSpPr>
          <p:cNvPr id="14" name="Freeform 25"/>
          <p:cNvSpPr>
            <a:spLocks noEditPoints="1"/>
          </p:cNvSpPr>
          <p:nvPr/>
        </p:nvSpPr>
        <p:spPr bwMode="auto">
          <a:xfrm rot="6695397">
            <a:off x="241300" y="1664335"/>
            <a:ext cx="469900" cy="377825"/>
          </a:xfrm>
          <a:custGeom>
            <a:avLst/>
            <a:gdLst>
              <a:gd name="T0" fmla="*/ 147 w 179"/>
              <a:gd name="T1" fmla="*/ 79 h 106"/>
              <a:gd name="T2" fmla="*/ 177 w 179"/>
              <a:gd name="T3" fmla="*/ 71 h 106"/>
              <a:gd name="T4" fmla="*/ 152 w 179"/>
              <a:gd name="T5" fmla="*/ 54 h 106"/>
              <a:gd name="T6" fmla="*/ 83 w 179"/>
              <a:gd name="T7" fmla="*/ 13 h 106"/>
              <a:gd name="T8" fmla="*/ 5 w 179"/>
              <a:gd name="T9" fmla="*/ 66 h 106"/>
              <a:gd name="T10" fmla="*/ 91 w 179"/>
              <a:gd name="T11" fmla="*/ 96 h 106"/>
              <a:gd name="T12" fmla="*/ 109 w 179"/>
              <a:gd name="T13" fmla="*/ 63 h 106"/>
              <a:gd name="T14" fmla="*/ 67 w 179"/>
              <a:gd name="T15" fmla="*/ 70 h 106"/>
              <a:gd name="T16" fmla="*/ 67 w 179"/>
              <a:gd name="T17" fmla="*/ 58 h 106"/>
              <a:gd name="T18" fmla="*/ 70 w 179"/>
              <a:gd name="T19" fmla="*/ 44 h 106"/>
              <a:gd name="T20" fmla="*/ 76 w 179"/>
              <a:gd name="T21" fmla="*/ 42 h 106"/>
              <a:gd name="T22" fmla="*/ 105 w 179"/>
              <a:gd name="T23" fmla="*/ 53 h 106"/>
              <a:gd name="T24" fmla="*/ 148 w 179"/>
              <a:gd name="T25" fmla="*/ 71 h 106"/>
              <a:gd name="T26" fmla="*/ 60 w 179"/>
              <a:gd name="T27" fmla="*/ 49 h 106"/>
              <a:gd name="T28" fmla="*/ 56 w 179"/>
              <a:gd name="T29" fmla="*/ 46 h 106"/>
              <a:gd name="T30" fmla="*/ 61 w 179"/>
              <a:gd name="T31" fmla="*/ 49 h 106"/>
              <a:gd name="T32" fmla="*/ 153 w 179"/>
              <a:gd name="T33" fmla="*/ 58 h 106"/>
              <a:gd name="T34" fmla="*/ 159 w 179"/>
              <a:gd name="T35" fmla="*/ 59 h 106"/>
              <a:gd name="T36" fmla="*/ 150 w 179"/>
              <a:gd name="T37" fmla="*/ 78 h 106"/>
              <a:gd name="T38" fmla="*/ 167 w 179"/>
              <a:gd name="T39" fmla="*/ 61 h 106"/>
              <a:gd name="T40" fmla="*/ 164 w 179"/>
              <a:gd name="T41" fmla="*/ 77 h 106"/>
              <a:gd name="T42" fmla="*/ 158 w 179"/>
              <a:gd name="T43" fmla="*/ 78 h 106"/>
              <a:gd name="T44" fmla="*/ 162 w 179"/>
              <a:gd name="T45" fmla="*/ 59 h 106"/>
              <a:gd name="T46" fmla="*/ 174 w 179"/>
              <a:gd name="T47" fmla="*/ 70 h 106"/>
              <a:gd name="T48" fmla="*/ 169 w 179"/>
              <a:gd name="T49" fmla="*/ 62 h 106"/>
              <a:gd name="T50" fmla="*/ 174 w 179"/>
              <a:gd name="T51" fmla="*/ 70 h 106"/>
              <a:gd name="T52" fmla="*/ 16 w 179"/>
              <a:gd name="T53" fmla="*/ 22 h 106"/>
              <a:gd name="T54" fmla="*/ 114 w 179"/>
              <a:gd name="T55" fmla="*/ 42 h 106"/>
              <a:gd name="T56" fmla="*/ 150 w 179"/>
              <a:gd name="T57" fmla="*/ 57 h 106"/>
              <a:gd name="T58" fmla="*/ 150 w 179"/>
              <a:gd name="T59" fmla="*/ 59 h 106"/>
              <a:gd name="T60" fmla="*/ 88 w 179"/>
              <a:gd name="T61" fmla="*/ 45 h 106"/>
              <a:gd name="T62" fmla="*/ 76 w 179"/>
              <a:gd name="T63" fmla="*/ 32 h 106"/>
              <a:gd name="T64" fmla="*/ 74 w 179"/>
              <a:gd name="T65" fmla="*/ 40 h 106"/>
              <a:gd name="T66" fmla="*/ 66 w 179"/>
              <a:gd name="T67" fmla="*/ 32 h 106"/>
              <a:gd name="T68" fmla="*/ 68 w 179"/>
              <a:gd name="T69" fmla="*/ 43 h 106"/>
              <a:gd name="T70" fmla="*/ 55 w 179"/>
              <a:gd name="T71" fmla="*/ 43 h 106"/>
              <a:gd name="T72" fmla="*/ 54 w 179"/>
              <a:gd name="T73" fmla="*/ 51 h 106"/>
              <a:gd name="T74" fmla="*/ 64 w 179"/>
              <a:gd name="T75" fmla="*/ 53 h 106"/>
              <a:gd name="T76" fmla="*/ 56 w 179"/>
              <a:gd name="T77" fmla="*/ 61 h 106"/>
              <a:gd name="T78" fmla="*/ 50 w 179"/>
              <a:gd name="T79" fmla="*/ 69 h 106"/>
              <a:gd name="T80" fmla="*/ 61 w 179"/>
              <a:gd name="T81" fmla="*/ 65 h 106"/>
              <a:gd name="T82" fmla="*/ 64 w 179"/>
              <a:gd name="T83" fmla="*/ 71 h 106"/>
              <a:gd name="T84" fmla="*/ 59 w 179"/>
              <a:gd name="T85" fmla="*/ 84 h 106"/>
              <a:gd name="T86" fmla="*/ 67 w 179"/>
              <a:gd name="T87" fmla="*/ 73 h 106"/>
              <a:gd name="T88" fmla="*/ 105 w 179"/>
              <a:gd name="T89" fmla="*/ 66 h 106"/>
              <a:gd name="T90" fmla="*/ 148 w 179"/>
              <a:gd name="T91" fmla="*/ 74 h 106"/>
              <a:gd name="T92" fmla="*/ 113 w 179"/>
              <a:gd name="T93" fmla="*/ 81 h 106"/>
              <a:gd name="T94" fmla="*/ 17 w 179"/>
              <a:gd name="T95" fmla="*/ 82 h 106"/>
              <a:gd name="T96" fmla="*/ 75 w 179"/>
              <a:gd name="T97" fmla="*/ 36 h 106"/>
              <a:gd name="T98" fmla="*/ 68 w 179"/>
              <a:gd name="T99" fmla="*/ 40 h 106"/>
              <a:gd name="T100" fmla="*/ 65 w 179"/>
              <a:gd name="T101" fmla="*/ 35 h 106"/>
              <a:gd name="T102" fmla="*/ 58 w 179"/>
              <a:gd name="T103" fmla="*/ 64 h 106"/>
              <a:gd name="T104" fmla="*/ 54 w 179"/>
              <a:gd name="T105" fmla="*/ 66 h 106"/>
              <a:gd name="T106" fmla="*/ 55 w 179"/>
              <a:gd name="T107" fmla="*/ 64 h 106"/>
              <a:gd name="T108" fmla="*/ 64 w 179"/>
              <a:gd name="T109" fmla="*/ 74 h 106"/>
              <a:gd name="T110" fmla="*/ 61 w 179"/>
              <a:gd name="T111" fmla="*/ 79 h 106"/>
              <a:gd name="T112" fmla="*/ 57 w 179"/>
              <a:gd name="T113" fmla="*/ 8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9" h="106">
                <a:moveTo>
                  <a:pt x="117" y="82"/>
                </a:moveTo>
                <a:cubicBezTo>
                  <a:pt x="126" y="77"/>
                  <a:pt x="137" y="78"/>
                  <a:pt x="147" y="79"/>
                </a:cubicBezTo>
                <a:cubicBezTo>
                  <a:pt x="147" y="80"/>
                  <a:pt x="148" y="80"/>
                  <a:pt x="148" y="80"/>
                </a:cubicBezTo>
                <a:cubicBezTo>
                  <a:pt x="158" y="82"/>
                  <a:pt x="174" y="84"/>
                  <a:pt x="177" y="71"/>
                </a:cubicBezTo>
                <a:cubicBezTo>
                  <a:pt x="179" y="59"/>
                  <a:pt x="162" y="56"/>
                  <a:pt x="152" y="55"/>
                </a:cubicBezTo>
                <a:cubicBezTo>
                  <a:pt x="152" y="55"/>
                  <a:pt x="152" y="54"/>
                  <a:pt x="152" y="54"/>
                </a:cubicBezTo>
                <a:cubicBezTo>
                  <a:pt x="137" y="50"/>
                  <a:pt x="123" y="46"/>
                  <a:pt x="111" y="36"/>
                </a:cubicBezTo>
                <a:cubicBezTo>
                  <a:pt x="102" y="28"/>
                  <a:pt x="94" y="18"/>
                  <a:pt x="83" y="13"/>
                </a:cubicBezTo>
                <a:cubicBezTo>
                  <a:pt x="64" y="3"/>
                  <a:pt x="37" y="0"/>
                  <a:pt x="19" y="14"/>
                </a:cubicBezTo>
                <a:cubicBezTo>
                  <a:pt x="4" y="25"/>
                  <a:pt x="0" y="48"/>
                  <a:pt x="5" y="66"/>
                </a:cubicBezTo>
                <a:cubicBezTo>
                  <a:pt x="10" y="85"/>
                  <a:pt x="27" y="97"/>
                  <a:pt x="46" y="102"/>
                </a:cubicBezTo>
                <a:cubicBezTo>
                  <a:pt x="61" y="106"/>
                  <a:pt x="77" y="103"/>
                  <a:pt x="91" y="96"/>
                </a:cubicBezTo>
                <a:cubicBezTo>
                  <a:pt x="99" y="92"/>
                  <a:pt x="108" y="86"/>
                  <a:pt x="117" y="82"/>
                </a:cubicBezTo>
                <a:close/>
                <a:moveTo>
                  <a:pt x="109" y="63"/>
                </a:moveTo>
                <a:cubicBezTo>
                  <a:pt x="97" y="63"/>
                  <a:pt x="82" y="64"/>
                  <a:pt x="70" y="69"/>
                </a:cubicBezTo>
                <a:cubicBezTo>
                  <a:pt x="69" y="69"/>
                  <a:pt x="68" y="70"/>
                  <a:pt x="67" y="70"/>
                </a:cubicBezTo>
                <a:cubicBezTo>
                  <a:pt x="67" y="67"/>
                  <a:pt x="65" y="65"/>
                  <a:pt x="63" y="63"/>
                </a:cubicBezTo>
                <a:cubicBezTo>
                  <a:pt x="65" y="62"/>
                  <a:pt x="66" y="60"/>
                  <a:pt x="67" y="58"/>
                </a:cubicBezTo>
                <a:cubicBezTo>
                  <a:pt x="68" y="56"/>
                  <a:pt x="67" y="53"/>
                  <a:pt x="66" y="50"/>
                </a:cubicBezTo>
                <a:cubicBezTo>
                  <a:pt x="68" y="49"/>
                  <a:pt x="70" y="47"/>
                  <a:pt x="70" y="44"/>
                </a:cubicBezTo>
                <a:cubicBezTo>
                  <a:pt x="71" y="44"/>
                  <a:pt x="72" y="44"/>
                  <a:pt x="72" y="44"/>
                </a:cubicBezTo>
                <a:cubicBezTo>
                  <a:pt x="74" y="44"/>
                  <a:pt x="75" y="43"/>
                  <a:pt x="76" y="42"/>
                </a:cubicBezTo>
                <a:cubicBezTo>
                  <a:pt x="78" y="45"/>
                  <a:pt x="81" y="46"/>
                  <a:pt x="84" y="47"/>
                </a:cubicBezTo>
                <a:cubicBezTo>
                  <a:pt x="90" y="49"/>
                  <a:pt x="97" y="51"/>
                  <a:pt x="105" y="53"/>
                </a:cubicBezTo>
                <a:cubicBezTo>
                  <a:pt x="120" y="55"/>
                  <a:pt x="134" y="60"/>
                  <a:pt x="149" y="62"/>
                </a:cubicBezTo>
                <a:cubicBezTo>
                  <a:pt x="149" y="65"/>
                  <a:pt x="149" y="68"/>
                  <a:pt x="148" y="71"/>
                </a:cubicBezTo>
                <a:cubicBezTo>
                  <a:pt x="136" y="66"/>
                  <a:pt x="123" y="63"/>
                  <a:pt x="109" y="63"/>
                </a:cubicBezTo>
                <a:close/>
                <a:moveTo>
                  <a:pt x="60" y="49"/>
                </a:moveTo>
                <a:cubicBezTo>
                  <a:pt x="58" y="49"/>
                  <a:pt x="56" y="49"/>
                  <a:pt x="55" y="48"/>
                </a:cubicBezTo>
                <a:cubicBezTo>
                  <a:pt x="52" y="47"/>
                  <a:pt x="55" y="46"/>
                  <a:pt x="56" y="46"/>
                </a:cubicBezTo>
                <a:cubicBezTo>
                  <a:pt x="57" y="47"/>
                  <a:pt x="58" y="48"/>
                  <a:pt x="59" y="48"/>
                </a:cubicBezTo>
                <a:cubicBezTo>
                  <a:pt x="60" y="49"/>
                  <a:pt x="60" y="49"/>
                  <a:pt x="61" y="49"/>
                </a:cubicBezTo>
                <a:cubicBezTo>
                  <a:pt x="60" y="49"/>
                  <a:pt x="60" y="49"/>
                  <a:pt x="60" y="49"/>
                </a:cubicBezTo>
                <a:close/>
                <a:moveTo>
                  <a:pt x="153" y="58"/>
                </a:moveTo>
                <a:cubicBezTo>
                  <a:pt x="155" y="58"/>
                  <a:pt x="157" y="58"/>
                  <a:pt x="160" y="59"/>
                </a:cubicBezTo>
                <a:cubicBezTo>
                  <a:pt x="159" y="59"/>
                  <a:pt x="159" y="59"/>
                  <a:pt x="159" y="59"/>
                </a:cubicBezTo>
                <a:cubicBezTo>
                  <a:pt x="158" y="66"/>
                  <a:pt x="157" y="72"/>
                  <a:pt x="156" y="78"/>
                </a:cubicBezTo>
                <a:cubicBezTo>
                  <a:pt x="154" y="78"/>
                  <a:pt x="152" y="78"/>
                  <a:pt x="150" y="78"/>
                </a:cubicBezTo>
                <a:cubicBezTo>
                  <a:pt x="152" y="71"/>
                  <a:pt x="152" y="64"/>
                  <a:pt x="153" y="58"/>
                </a:cubicBezTo>
                <a:close/>
                <a:moveTo>
                  <a:pt x="167" y="61"/>
                </a:moveTo>
                <a:cubicBezTo>
                  <a:pt x="167" y="61"/>
                  <a:pt x="167" y="61"/>
                  <a:pt x="167" y="61"/>
                </a:cubicBezTo>
                <a:cubicBezTo>
                  <a:pt x="164" y="66"/>
                  <a:pt x="166" y="72"/>
                  <a:pt x="164" y="77"/>
                </a:cubicBezTo>
                <a:cubicBezTo>
                  <a:pt x="163" y="78"/>
                  <a:pt x="164" y="78"/>
                  <a:pt x="164" y="78"/>
                </a:cubicBezTo>
                <a:cubicBezTo>
                  <a:pt x="162" y="78"/>
                  <a:pt x="160" y="78"/>
                  <a:pt x="158" y="78"/>
                </a:cubicBezTo>
                <a:cubicBezTo>
                  <a:pt x="160" y="72"/>
                  <a:pt x="161" y="66"/>
                  <a:pt x="162" y="60"/>
                </a:cubicBezTo>
                <a:cubicBezTo>
                  <a:pt x="162" y="60"/>
                  <a:pt x="162" y="59"/>
                  <a:pt x="162" y="59"/>
                </a:cubicBezTo>
                <a:cubicBezTo>
                  <a:pt x="164" y="60"/>
                  <a:pt x="165" y="60"/>
                  <a:pt x="167" y="61"/>
                </a:cubicBezTo>
                <a:close/>
                <a:moveTo>
                  <a:pt x="174" y="70"/>
                </a:moveTo>
                <a:cubicBezTo>
                  <a:pt x="174" y="74"/>
                  <a:pt x="171" y="77"/>
                  <a:pt x="166" y="78"/>
                </a:cubicBezTo>
                <a:cubicBezTo>
                  <a:pt x="168" y="73"/>
                  <a:pt x="167" y="67"/>
                  <a:pt x="169" y="62"/>
                </a:cubicBezTo>
                <a:cubicBezTo>
                  <a:pt x="169" y="62"/>
                  <a:pt x="169" y="62"/>
                  <a:pt x="169" y="62"/>
                </a:cubicBezTo>
                <a:cubicBezTo>
                  <a:pt x="172" y="64"/>
                  <a:pt x="174" y="66"/>
                  <a:pt x="174" y="70"/>
                </a:cubicBezTo>
                <a:close/>
                <a:moveTo>
                  <a:pt x="17" y="82"/>
                </a:moveTo>
                <a:cubicBezTo>
                  <a:pt x="2" y="66"/>
                  <a:pt x="2" y="39"/>
                  <a:pt x="16" y="22"/>
                </a:cubicBezTo>
                <a:cubicBezTo>
                  <a:pt x="31" y="1"/>
                  <a:pt x="64" y="6"/>
                  <a:pt x="84" y="17"/>
                </a:cubicBezTo>
                <a:cubicBezTo>
                  <a:pt x="96" y="23"/>
                  <a:pt x="104" y="34"/>
                  <a:pt x="114" y="42"/>
                </a:cubicBezTo>
                <a:cubicBezTo>
                  <a:pt x="124" y="50"/>
                  <a:pt x="137" y="53"/>
                  <a:pt x="149" y="56"/>
                </a:cubicBezTo>
                <a:cubicBezTo>
                  <a:pt x="149" y="57"/>
                  <a:pt x="149" y="57"/>
                  <a:pt x="150" y="57"/>
                </a:cubicBezTo>
                <a:cubicBezTo>
                  <a:pt x="150" y="57"/>
                  <a:pt x="150" y="57"/>
                  <a:pt x="150" y="57"/>
                </a:cubicBezTo>
                <a:cubicBezTo>
                  <a:pt x="150" y="58"/>
                  <a:pt x="150" y="59"/>
                  <a:pt x="150" y="59"/>
                </a:cubicBezTo>
                <a:cubicBezTo>
                  <a:pt x="136" y="57"/>
                  <a:pt x="122" y="53"/>
                  <a:pt x="109" y="50"/>
                </a:cubicBezTo>
                <a:cubicBezTo>
                  <a:pt x="102" y="49"/>
                  <a:pt x="95" y="47"/>
                  <a:pt x="88" y="45"/>
                </a:cubicBezTo>
                <a:cubicBezTo>
                  <a:pt x="84" y="44"/>
                  <a:pt x="80" y="43"/>
                  <a:pt x="77" y="40"/>
                </a:cubicBezTo>
                <a:cubicBezTo>
                  <a:pt x="79" y="37"/>
                  <a:pt x="78" y="33"/>
                  <a:pt x="76" y="32"/>
                </a:cubicBezTo>
                <a:cubicBezTo>
                  <a:pt x="74" y="31"/>
                  <a:pt x="72" y="31"/>
                  <a:pt x="71" y="33"/>
                </a:cubicBezTo>
                <a:cubicBezTo>
                  <a:pt x="71" y="36"/>
                  <a:pt x="72" y="38"/>
                  <a:pt x="74" y="40"/>
                </a:cubicBezTo>
                <a:cubicBezTo>
                  <a:pt x="73" y="41"/>
                  <a:pt x="72" y="41"/>
                  <a:pt x="71" y="41"/>
                </a:cubicBezTo>
                <a:cubicBezTo>
                  <a:pt x="71" y="37"/>
                  <a:pt x="68" y="34"/>
                  <a:pt x="66" y="32"/>
                </a:cubicBezTo>
                <a:cubicBezTo>
                  <a:pt x="64" y="31"/>
                  <a:pt x="60" y="29"/>
                  <a:pt x="59" y="31"/>
                </a:cubicBezTo>
                <a:cubicBezTo>
                  <a:pt x="57" y="36"/>
                  <a:pt x="63" y="41"/>
                  <a:pt x="68" y="43"/>
                </a:cubicBezTo>
                <a:cubicBezTo>
                  <a:pt x="67" y="45"/>
                  <a:pt x="66" y="47"/>
                  <a:pt x="64" y="48"/>
                </a:cubicBezTo>
                <a:cubicBezTo>
                  <a:pt x="62" y="46"/>
                  <a:pt x="58" y="44"/>
                  <a:pt x="55" y="43"/>
                </a:cubicBezTo>
                <a:cubicBezTo>
                  <a:pt x="54" y="43"/>
                  <a:pt x="50" y="43"/>
                  <a:pt x="50" y="46"/>
                </a:cubicBezTo>
                <a:cubicBezTo>
                  <a:pt x="50" y="48"/>
                  <a:pt x="52" y="50"/>
                  <a:pt x="54" y="51"/>
                </a:cubicBezTo>
                <a:cubicBezTo>
                  <a:pt x="57" y="52"/>
                  <a:pt x="60" y="53"/>
                  <a:pt x="63" y="52"/>
                </a:cubicBezTo>
                <a:cubicBezTo>
                  <a:pt x="63" y="52"/>
                  <a:pt x="64" y="52"/>
                  <a:pt x="64" y="53"/>
                </a:cubicBezTo>
                <a:cubicBezTo>
                  <a:pt x="66" y="55"/>
                  <a:pt x="64" y="59"/>
                  <a:pt x="60" y="62"/>
                </a:cubicBezTo>
                <a:cubicBezTo>
                  <a:pt x="59" y="61"/>
                  <a:pt x="58" y="61"/>
                  <a:pt x="56" y="61"/>
                </a:cubicBezTo>
                <a:cubicBezTo>
                  <a:pt x="54" y="61"/>
                  <a:pt x="51" y="61"/>
                  <a:pt x="49" y="63"/>
                </a:cubicBezTo>
                <a:cubicBezTo>
                  <a:pt x="47" y="65"/>
                  <a:pt x="49" y="68"/>
                  <a:pt x="50" y="69"/>
                </a:cubicBezTo>
                <a:cubicBezTo>
                  <a:pt x="53" y="70"/>
                  <a:pt x="56" y="68"/>
                  <a:pt x="58" y="67"/>
                </a:cubicBezTo>
                <a:cubicBezTo>
                  <a:pt x="59" y="66"/>
                  <a:pt x="60" y="66"/>
                  <a:pt x="61" y="65"/>
                </a:cubicBezTo>
                <a:cubicBezTo>
                  <a:pt x="61" y="65"/>
                  <a:pt x="61" y="65"/>
                  <a:pt x="61" y="65"/>
                </a:cubicBezTo>
                <a:cubicBezTo>
                  <a:pt x="63" y="67"/>
                  <a:pt x="64" y="69"/>
                  <a:pt x="64" y="71"/>
                </a:cubicBezTo>
                <a:cubicBezTo>
                  <a:pt x="59" y="73"/>
                  <a:pt x="53" y="76"/>
                  <a:pt x="54" y="81"/>
                </a:cubicBezTo>
                <a:cubicBezTo>
                  <a:pt x="54" y="83"/>
                  <a:pt x="57" y="85"/>
                  <a:pt x="59" y="84"/>
                </a:cubicBezTo>
                <a:cubicBezTo>
                  <a:pt x="63" y="83"/>
                  <a:pt x="65" y="79"/>
                  <a:pt x="66" y="76"/>
                </a:cubicBezTo>
                <a:cubicBezTo>
                  <a:pt x="67" y="75"/>
                  <a:pt x="67" y="74"/>
                  <a:pt x="67" y="73"/>
                </a:cubicBezTo>
                <a:cubicBezTo>
                  <a:pt x="68" y="73"/>
                  <a:pt x="68" y="73"/>
                  <a:pt x="69" y="72"/>
                </a:cubicBezTo>
                <a:cubicBezTo>
                  <a:pt x="80" y="68"/>
                  <a:pt x="93" y="67"/>
                  <a:pt x="105" y="66"/>
                </a:cubicBezTo>
                <a:cubicBezTo>
                  <a:pt x="119" y="66"/>
                  <a:pt x="134" y="68"/>
                  <a:pt x="147" y="73"/>
                </a:cubicBezTo>
                <a:cubicBezTo>
                  <a:pt x="148" y="74"/>
                  <a:pt x="148" y="74"/>
                  <a:pt x="148" y="74"/>
                </a:cubicBezTo>
                <a:cubicBezTo>
                  <a:pt x="148" y="75"/>
                  <a:pt x="148" y="75"/>
                  <a:pt x="148" y="76"/>
                </a:cubicBezTo>
                <a:cubicBezTo>
                  <a:pt x="135" y="75"/>
                  <a:pt x="124" y="75"/>
                  <a:pt x="113" y="81"/>
                </a:cubicBezTo>
                <a:cubicBezTo>
                  <a:pt x="101" y="86"/>
                  <a:pt x="90" y="95"/>
                  <a:pt x="77" y="99"/>
                </a:cubicBezTo>
                <a:cubicBezTo>
                  <a:pt x="56" y="105"/>
                  <a:pt x="32" y="98"/>
                  <a:pt x="17" y="82"/>
                </a:cubicBezTo>
                <a:close/>
                <a:moveTo>
                  <a:pt x="75" y="36"/>
                </a:moveTo>
                <a:cubicBezTo>
                  <a:pt x="75" y="36"/>
                  <a:pt x="75" y="36"/>
                  <a:pt x="75" y="36"/>
                </a:cubicBezTo>
                <a:cubicBezTo>
                  <a:pt x="74" y="34"/>
                  <a:pt x="75" y="34"/>
                  <a:pt x="75" y="36"/>
                </a:cubicBezTo>
                <a:close/>
                <a:moveTo>
                  <a:pt x="68" y="40"/>
                </a:moveTo>
                <a:cubicBezTo>
                  <a:pt x="66" y="39"/>
                  <a:pt x="64" y="37"/>
                  <a:pt x="62" y="35"/>
                </a:cubicBezTo>
                <a:cubicBezTo>
                  <a:pt x="61" y="32"/>
                  <a:pt x="64" y="34"/>
                  <a:pt x="65" y="35"/>
                </a:cubicBezTo>
                <a:cubicBezTo>
                  <a:pt x="66" y="36"/>
                  <a:pt x="67" y="38"/>
                  <a:pt x="68" y="40"/>
                </a:cubicBezTo>
                <a:close/>
                <a:moveTo>
                  <a:pt x="58" y="64"/>
                </a:moveTo>
                <a:cubicBezTo>
                  <a:pt x="57" y="64"/>
                  <a:pt x="56" y="65"/>
                  <a:pt x="56" y="65"/>
                </a:cubicBezTo>
                <a:cubicBezTo>
                  <a:pt x="55" y="65"/>
                  <a:pt x="55" y="66"/>
                  <a:pt x="54" y="66"/>
                </a:cubicBezTo>
                <a:cubicBezTo>
                  <a:pt x="53" y="67"/>
                  <a:pt x="52" y="66"/>
                  <a:pt x="52" y="64"/>
                </a:cubicBezTo>
                <a:cubicBezTo>
                  <a:pt x="53" y="64"/>
                  <a:pt x="54" y="64"/>
                  <a:pt x="55" y="64"/>
                </a:cubicBezTo>
                <a:cubicBezTo>
                  <a:pt x="56" y="64"/>
                  <a:pt x="57" y="64"/>
                  <a:pt x="58" y="64"/>
                </a:cubicBezTo>
                <a:close/>
                <a:moveTo>
                  <a:pt x="64" y="74"/>
                </a:moveTo>
                <a:cubicBezTo>
                  <a:pt x="63" y="75"/>
                  <a:pt x="63" y="75"/>
                  <a:pt x="63" y="75"/>
                </a:cubicBezTo>
                <a:cubicBezTo>
                  <a:pt x="63" y="77"/>
                  <a:pt x="62" y="78"/>
                  <a:pt x="61" y="79"/>
                </a:cubicBezTo>
                <a:cubicBezTo>
                  <a:pt x="61" y="79"/>
                  <a:pt x="61" y="79"/>
                  <a:pt x="60" y="80"/>
                </a:cubicBezTo>
                <a:cubicBezTo>
                  <a:pt x="59" y="81"/>
                  <a:pt x="58" y="81"/>
                  <a:pt x="57" y="80"/>
                </a:cubicBezTo>
                <a:cubicBezTo>
                  <a:pt x="58" y="77"/>
                  <a:pt x="61" y="76"/>
                  <a:pt x="64" y="74"/>
                </a:cubicBezTo>
                <a:close/>
              </a:path>
            </a:pathLst>
          </a:custGeom>
          <a:solidFill>
            <a:srgbClr val="F4F9F5"/>
          </a:solidFill>
          <a:ln>
            <a:solidFill>
              <a:srgbClr val="4BB08C"/>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4">
                                            <p:bg/>
                                          </p:spTgt>
                                        </p:tgtEl>
                                        <p:attrNameLst>
                                          <p:attrName>style.visibility</p:attrName>
                                        </p:attrNameLst>
                                      </p:cBhvr>
                                      <p:to>
                                        <p:strVal val="visible"/>
                                      </p:to>
                                    </p:set>
                                    <p:animEffect transition="in" filter="wipe(left)">
                                      <p:cBhvr>
                                        <p:cTn id="7" dur="150"/>
                                        <p:tgtEl>
                                          <p:spTgt spid="94">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4">
                                            <p:txEl>
                                              <p:pRg st="0" end="0"/>
                                            </p:txEl>
                                          </p:spTgt>
                                        </p:tgtEl>
                                        <p:attrNameLst>
                                          <p:attrName>style.visibility</p:attrName>
                                        </p:attrNameLst>
                                      </p:cBhvr>
                                      <p:to>
                                        <p:strVal val="visible"/>
                                      </p:to>
                                    </p:set>
                                    <p:animEffect transition="in" filter="wipe(left)">
                                      <p:cBhvr>
                                        <p:cTn id="10" dur="150"/>
                                        <p:tgtEl>
                                          <p:spTgt spid="94">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95">
                                            <p:bg/>
                                          </p:spTgt>
                                        </p:tgtEl>
                                        <p:attrNameLst>
                                          <p:attrName>style.visibility</p:attrName>
                                        </p:attrNameLst>
                                      </p:cBhvr>
                                      <p:to>
                                        <p:strVal val="visible"/>
                                      </p:to>
                                    </p:set>
                                    <p:animEffect transition="in" filter="wipe(left)">
                                      <p:cBhvr>
                                        <p:cTn id="14" dur="150"/>
                                        <p:tgtEl>
                                          <p:spTgt spid="95">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95">
                                            <p:txEl>
                                              <p:pRg st="0" end="0"/>
                                            </p:txEl>
                                          </p:spTgt>
                                        </p:tgtEl>
                                        <p:attrNameLst>
                                          <p:attrName>style.visibility</p:attrName>
                                        </p:attrNameLst>
                                      </p:cBhvr>
                                      <p:to>
                                        <p:strVal val="visible"/>
                                      </p:to>
                                    </p:set>
                                    <p:animEffect transition="in" filter="wipe(left)">
                                      <p:cBhvr>
                                        <p:cTn id="17" dur="150"/>
                                        <p:tgtEl>
                                          <p:spTgt spid="95">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96">
                                            <p:bg/>
                                          </p:spTgt>
                                        </p:tgtEl>
                                        <p:attrNameLst>
                                          <p:attrName>style.visibility</p:attrName>
                                        </p:attrNameLst>
                                      </p:cBhvr>
                                      <p:to>
                                        <p:strVal val="visible"/>
                                      </p:to>
                                    </p:set>
                                    <p:animEffect transition="in" filter="wipe(left)">
                                      <p:cBhvr>
                                        <p:cTn id="21" dur="150"/>
                                        <p:tgtEl>
                                          <p:spTgt spid="96">
                                            <p:bg/>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96">
                                            <p:txEl>
                                              <p:pRg st="0" end="0"/>
                                            </p:txEl>
                                          </p:spTgt>
                                        </p:tgtEl>
                                        <p:attrNameLst>
                                          <p:attrName>style.visibility</p:attrName>
                                        </p:attrNameLst>
                                      </p:cBhvr>
                                      <p:to>
                                        <p:strVal val="visible"/>
                                      </p:to>
                                    </p:set>
                                    <p:animEffect transition="in" filter="wipe(left)">
                                      <p:cBhvr>
                                        <p:cTn id="24" dur="150"/>
                                        <p:tgtEl>
                                          <p:spTgt spid="96">
                                            <p:txEl>
                                              <p:pRg st="0" end="0"/>
                                            </p:txEl>
                                          </p:spTgt>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97">
                                            <p:bg/>
                                          </p:spTgt>
                                        </p:tgtEl>
                                        <p:attrNameLst>
                                          <p:attrName>style.visibility</p:attrName>
                                        </p:attrNameLst>
                                      </p:cBhvr>
                                      <p:to>
                                        <p:strVal val="visible"/>
                                      </p:to>
                                    </p:set>
                                    <p:animEffect transition="in" filter="wipe(left)">
                                      <p:cBhvr>
                                        <p:cTn id="28" dur="150"/>
                                        <p:tgtEl>
                                          <p:spTgt spid="97">
                                            <p:bg/>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97">
                                            <p:txEl>
                                              <p:pRg st="0" end="0"/>
                                            </p:txEl>
                                          </p:spTgt>
                                        </p:tgtEl>
                                        <p:attrNameLst>
                                          <p:attrName>style.visibility</p:attrName>
                                        </p:attrNameLst>
                                      </p:cBhvr>
                                      <p:to>
                                        <p:strVal val="visible"/>
                                      </p:to>
                                    </p:set>
                                    <p:animEffect transition="in" filter="wipe(left)">
                                      <p:cBhvr>
                                        <p:cTn id="31" dur="150"/>
                                        <p:tgtEl>
                                          <p:spTgt spid="97">
                                            <p:txEl>
                                              <p:pRg st="0" end="0"/>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00">
                                            <p:bg/>
                                          </p:spTgt>
                                        </p:tgtEl>
                                        <p:attrNameLst>
                                          <p:attrName>style.visibility</p:attrName>
                                        </p:attrNameLst>
                                      </p:cBhvr>
                                      <p:to>
                                        <p:strVal val="visible"/>
                                      </p:to>
                                    </p:set>
                                    <p:animEffect transition="in" filter="wipe(left)">
                                      <p:cBhvr>
                                        <p:cTn id="35" dur="150"/>
                                        <p:tgtEl>
                                          <p:spTgt spid="100">
                                            <p:bg/>
                                          </p:spTgt>
                                        </p:tgtEl>
                                      </p:cBhvr>
                                    </p:animEffect>
                                  </p:childTnLst>
                                </p:cTn>
                              </p:par>
                              <p:par>
                                <p:cTn id="36" presetID="22" presetClass="entr" presetSubtype="8" fill="hold" nodeType="withEffect">
                                  <p:stCondLst>
                                    <p:cond delay="0"/>
                                  </p:stCondLst>
                                  <p:childTnLst>
                                    <p:set>
                                      <p:cBhvr>
                                        <p:cTn id="37" dur="1" fill="hold">
                                          <p:stCondLst>
                                            <p:cond delay="0"/>
                                          </p:stCondLst>
                                        </p:cTn>
                                        <p:tgtEl>
                                          <p:spTgt spid="100">
                                            <p:txEl>
                                              <p:pRg st="0" end="0"/>
                                            </p:txEl>
                                          </p:spTgt>
                                        </p:tgtEl>
                                        <p:attrNameLst>
                                          <p:attrName>style.visibility</p:attrName>
                                        </p:attrNameLst>
                                      </p:cBhvr>
                                      <p:to>
                                        <p:strVal val="visible"/>
                                      </p:to>
                                    </p:set>
                                    <p:animEffect transition="in" filter="wipe(left)">
                                      <p:cBhvr>
                                        <p:cTn id="38" dur="150"/>
                                        <p:tgtEl>
                                          <p:spTgt spid="10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2" end="2"/>
                                            </p:txEl>
                                          </p:spTgt>
                                        </p:tgtEl>
                                        <p:attrNameLst>
                                          <p:attrName>style.visibility</p:attrName>
                                        </p:attrNameLst>
                                      </p:cBhvr>
                                      <p:to>
                                        <p:strVal val="visible"/>
                                      </p:to>
                                    </p:set>
                                    <p:animEffect transition="in" filter="wipe(down)">
                                      <p:cBhvr>
                                        <p:cTn id="43" dur="500"/>
                                        <p:tgtEl>
                                          <p:spTgt spid="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down)">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2">
                                            <p:txEl>
                                              <p:pRg st="0" end="0"/>
                                            </p:txEl>
                                          </p:spTgt>
                                        </p:tgtEl>
                                        <p:attrNameLst>
                                          <p:attrName>style.visibility</p:attrName>
                                        </p:attrNameLst>
                                      </p:cBhvr>
                                      <p:to>
                                        <p:strVal val="visible"/>
                                      </p:to>
                                    </p:set>
                                    <p:animEffect transition="in" filter="blinds(horizontal)">
                                      <p:cBhvr>
                                        <p:cTn id="53" dur="500"/>
                                        <p:tgtEl>
                                          <p:spTgt spid="2">
                                            <p:txEl>
                                              <p:pRg st="0" end="0"/>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blinds(horizontal)">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6">
                                            <p:txEl>
                                              <p:pRg st="0" end="0"/>
                                            </p:txEl>
                                          </p:spTgt>
                                        </p:tgtEl>
                                        <p:attrNameLst>
                                          <p:attrName>style.visibility</p:attrName>
                                        </p:attrNameLst>
                                      </p:cBhvr>
                                      <p:to>
                                        <p:strVal val="visible"/>
                                      </p:to>
                                    </p:set>
                                    <p:animEffect transition="in" filter="blinds(horizontal)">
                                      <p:cBhvr>
                                        <p:cTn id="61" dur="500"/>
                                        <p:tgtEl>
                                          <p:spTgt spid="6">
                                            <p:txEl>
                                              <p:pRg st="0" end="0"/>
                                            </p:txEl>
                                          </p:spTgt>
                                        </p:tgtEl>
                                      </p:cBhvr>
                                    </p:animEffect>
                                  </p:childTnLst>
                                </p:cTn>
                              </p:par>
                              <p:par>
                                <p:cTn id="62" presetID="3" presetClass="entr" presetSubtype="10" fill="hold" nodeType="with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blinds(horizontal)">
                                      <p:cBhvr>
                                        <p:cTn id="6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5"/>
            <a:ext cx="4572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4" y="1749426"/>
            <a:ext cx="390048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2112266668"/>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166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35" y="903383"/>
            <a:ext cx="11358030" cy="5389657"/>
          </a:xfrm>
          <a:prstGeom prst="rect">
            <a:avLst/>
          </a:prstGeom>
        </p:spPr>
      </p:pic>
      <p:sp>
        <p:nvSpPr>
          <p:cNvPr id="11" name="矩形 10"/>
          <p:cNvSpPr/>
          <p:nvPr/>
        </p:nvSpPr>
        <p:spPr>
          <a:xfrm>
            <a:off x="3671213" y="210214"/>
            <a:ext cx="3361055" cy="460375"/>
          </a:xfrm>
          <a:prstGeom prst="rect">
            <a:avLst/>
          </a:prstGeom>
        </p:spPr>
        <p:txBody>
          <a:bodyPr wrap="none">
            <a:spAutoFit/>
          </a:bodyPr>
          <a:lstStyle/>
          <a:p>
            <a:pPr lvl="0" algn="l"/>
            <a:r>
              <a:rPr lang="en-US" altLang="zh-CN" sz="2400" b="1" dirty="0">
                <a:solidFill>
                  <a:srgbClr val="000000"/>
                </a:solidFill>
                <a:latin typeface="Times New Roman" panose="02020603050405020304" pitchFamily="18" charset="0"/>
                <a:cs typeface="Times New Roman" panose="02020603050405020304" pitchFamily="18" charset="0"/>
              </a:rPr>
              <a:t>Appreciating new words</a:t>
            </a:r>
          </a:p>
        </p:txBody>
      </p:sp>
      <p:sp>
        <p:nvSpPr>
          <p:cNvPr id="2" name="矩形 1"/>
          <p:cNvSpPr/>
          <p:nvPr/>
        </p:nvSpPr>
        <p:spPr>
          <a:xfrm>
            <a:off x="7663844" y="3092151"/>
            <a:ext cx="1603324" cy="461665"/>
          </a:xfrm>
          <a:prstGeom prst="rect">
            <a:avLst/>
          </a:prstGeom>
        </p:spPr>
        <p:txBody>
          <a:bodyPr wrap="none">
            <a:spAutoFit/>
          </a:bodyPr>
          <a:lstStyle/>
          <a:p>
            <a:r>
              <a:rPr lang="en-US" altLang="zh-CN" sz="2400" b="1" dirty="0">
                <a:solidFill>
                  <a:srgbClr val="002060"/>
                </a:solidFill>
              </a:rPr>
              <a:t>implanted</a:t>
            </a:r>
            <a:endParaRPr lang="zh-CN" altLang="en-US" dirty="0"/>
          </a:p>
        </p:txBody>
      </p:sp>
      <p:sp>
        <p:nvSpPr>
          <p:cNvPr id="6" name="矩形 5"/>
          <p:cNvSpPr/>
          <p:nvPr/>
        </p:nvSpPr>
        <p:spPr>
          <a:xfrm>
            <a:off x="1171671" y="3464319"/>
            <a:ext cx="2002471" cy="369332"/>
          </a:xfrm>
          <a:prstGeom prst="rect">
            <a:avLst/>
          </a:prstGeom>
        </p:spPr>
        <p:txBody>
          <a:bodyPr wrap="none">
            <a:spAutoFit/>
          </a:bodyPr>
          <a:lstStyle/>
          <a:p>
            <a:r>
              <a:rPr lang="en-US" altLang="zh-CN" b="1" dirty="0">
                <a:solidFill>
                  <a:srgbClr val="0070C0"/>
                </a:solidFill>
              </a:rPr>
              <a:t>implanted  </a:t>
            </a:r>
            <a:r>
              <a:rPr lang="zh-CN" altLang="en-US" sz="1600" i="1" dirty="0">
                <a:solidFill>
                  <a:srgbClr val="0070C0"/>
                </a:solidFill>
              </a:rPr>
              <a:t>植入的</a:t>
            </a:r>
          </a:p>
        </p:txBody>
      </p:sp>
      <p:sp>
        <p:nvSpPr>
          <p:cNvPr id="12" name="矩形 11"/>
          <p:cNvSpPr/>
          <p:nvPr/>
        </p:nvSpPr>
        <p:spPr>
          <a:xfrm>
            <a:off x="4514007" y="3629353"/>
            <a:ext cx="2307042" cy="461665"/>
          </a:xfrm>
          <a:prstGeom prst="rect">
            <a:avLst/>
          </a:prstGeom>
        </p:spPr>
        <p:txBody>
          <a:bodyPr wrap="none">
            <a:spAutoFit/>
          </a:bodyPr>
          <a:lstStyle/>
          <a:p>
            <a:r>
              <a:rPr lang="en-US" altLang="zh-CN" sz="2400" b="1" dirty="0">
                <a:solidFill>
                  <a:srgbClr val="002060"/>
                </a:solidFill>
              </a:rPr>
              <a:t>unaccustomed </a:t>
            </a:r>
            <a:endParaRPr lang="zh-CN" altLang="en-US" dirty="0"/>
          </a:p>
        </p:txBody>
      </p:sp>
      <p:sp>
        <p:nvSpPr>
          <p:cNvPr id="13" name="矩形 12"/>
          <p:cNvSpPr/>
          <p:nvPr/>
        </p:nvSpPr>
        <p:spPr>
          <a:xfrm>
            <a:off x="1171671" y="3953190"/>
            <a:ext cx="5104282" cy="369332"/>
          </a:xfrm>
          <a:prstGeom prst="rect">
            <a:avLst/>
          </a:prstGeom>
        </p:spPr>
        <p:txBody>
          <a:bodyPr wrap="none">
            <a:spAutoFit/>
          </a:bodyPr>
          <a:lstStyle/>
          <a:p>
            <a:r>
              <a:rPr lang="en-US" altLang="zh-CN" b="1" dirty="0">
                <a:solidFill>
                  <a:srgbClr val="0070C0"/>
                </a:solidFill>
              </a:rPr>
              <a:t>unaccustomed </a:t>
            </a:r>
            <a:r>
              <a:rPr lang="en-US" altLang="zh-CN" sz="1600" i="1" dirty="0">
                <a:solidFill>
                  <a:srgbClr val="0070C0"/>
                </a:solidFill>
              </a:rPr>
              <a:t>/</a:t>
            </a:r>
            <a:r>
              <a:rPr lang="en-US" altLang="zh-CN" sz="1600" i="1" dirty="0" err="1">
                <a:solidFill>
                  <a:srgbClr val="0070C0"/>
                </a:solidFill>
              </a:rPr>
              <a:t>ʌnə'kʌstəmd</a:t>
            </a:r>
            <a:r>
              <a:rPr lang="en-US" altLang="zh-CN" sz="1600" i="1" dirty="0">
                <a:solidFill>
                  <a:srgbClr val="0070C0"/>
                </a:solidFill>
              </a:rPr>
              <a:t>/ adj. </a:t>
            </a:r>
            <a:r>
              <a:rPr lang="zh-CN" altLang="en-US" sz="1600" i="1" dirty="0">
                <a:solidFill>
                  <a:srgbClr val="0070C0"/>
                </a:solidFill>
              </a:rPr>
              <a:t>不习惯的；奇怪的</a:t>
            </a:r>
          </a:p>
        </p:txBody>
      </p:sp>
      <p:sp>
        <p:nvSpPr>
          <p:cNvPr id="14" name="矩形 13"/>
          <p:cNvSpPr/>
          <p:nvPr/>
        </p:nvSpPr>
        <p:spPr>
          <a:xfrm>
            <a:off x="3671213" y="4182951"/>
            <a:ext cx="1281120" cy="461665"/>
          </a:xfrm>
          <a:prstGeom prst="rect">
            <a:avLst/>
          </a:prstGeom>
        </p:spPr>
        <p:txBody>
          <a:bodyPr wrap="none">
            <a:spAutoFit/>
          </a:bodyPr>
          <a:lstStyle/>
          <a:p>
            <a:r>
              <a:rPr lang="en-US" altLang="zh-CN" sz="2400" b="1" dirty="0">
                <a:solidFill>
                  <a:srgbClr val="002060"/>
                </a:solidFill>
              </a:rPr>
              <a:t>random</a:t>
            </a:r>
            <a:endParaRPr lang="zh-CN" altLang="en-US" dirty="0"/>
          </a:p>
        </p:txBody>
      </p:sp>
      <p:sp>
        <p:nvSpPr>
          <p:cNvPr id="15" name="矩形 14"/>
          <p:cNvSpPr/>
          <p:nvPr/>
        </p:nvSpPr>
        <p:spPr>
          <a:xfrm>
            <a:off x="1171671" y="4545085"/>
            <a:ext cx="5644494" cy="369332"/>
          </a:xfrm>
          <a:prstGeom prst="rect">
            <a:avLst/>
          </a:prstGeom>
        </p:spPr>
        <p:txBody>
          <a:bodyPr wrap="none">
            <a:spAutoFit/>
          </a:bodyPr>
          <a:lstStyle/>
          <a:p>
            <a:r>
              <a:rPr lang="en-US" altLang="zh-CN" b="1" dirty="0">
                <a:solidFill>
                  <a:srgbClr val="0070C0"/>
                </a:solidFill>
              </a:rPr>
              <a:t>random</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rændəm</a:t>
            </a:r>
            <a:r>
              <a:rPr lang="en-US" altLang="zh-CN" sz="1600" i="1" dirty="0">
                <a:solidFill>
                  <a:srgbClr val="0070C0"/>
                </a:solidFill>
              </a:rPr>
              <a:t>/adj. [</a:t>
            </a:r>
            <a:r>
              <a:rPr lang="zh-CN" altLang="en-US" sz="1600" i="1" dirty="0">
                <a:solidFill>
                  <a:srgbClr val="0070C0"/>
                </a:solidFill>
              </a:rPr>
              <a:t>数</a:t>
            </a:r>
            <a:r>
              <a:rPr lang="en-US" altLang="zh-CN" sz="1600" i="1" dirty="0">
                <a:solidFill>
                  <a:srgbClr val="0070C0"/>
                </a:solidFill>
              </a:rPr>
              <a:t>] </a:t>
            </a:r>
            <a:r>
              <a:rPr lang="zh-CN" altLang="en-US" sz="1600" i="1" dirty="0">
                <a:solidFill>
                  <a:srgbClr val="0070C0"/>
                </a:solidFill>
              </a:rPr>
              <a:t>随机的；任意的；胡乱的</a:t>
            </a:r>
            <a:r>
              <a:rPr lang="en-US" altLang="zh-CN" sz="1600" i="1" dirty="0">
                <a:solidFill>
                  <a:srgbClr val="0070C0"/>
                </a:solidFill>
              </a:rPr>
              <a:t>n. </a:t>
            </a:r>
            <a:r>
              <a:rPr lang="zh-CN" altLang="en-US" sz="1600" i="1" dirty="0">
                <a:solidFill>
                  <a:srgbClr val="0070C0"/>
                </a:solidFill>
              </a:rPr>
              <a:t>随意</a:t>
            </a:r>
          </a:p>
        </p:txBody>
      </p:sp>
      <p:sp>
        <p:nvSpPr>
          <p:cNvPr id="16" name="矩形 15"/>
          <p:cNvSpPr/>
          <p:nvPr/>
        </p:nvSpPr>
        <p:spPr>
          <a:xfrm>
            <a:off x="1360628" y="4706283"/>
            <a:ext cx="1386918" cy="461665"/>
          </a:xfrm>
          <a:prstGeom prst="rect">
            <a:avLst/>
          </a:prstGeom>
        </p:spPr>
        <p:txBody>
          <a:bodyPr wrap="none">
            <a:spAutoFit/>
          </a:bodyPr>
          <a:lstStyle/>
          <a:p>
            <a:r>
              <a:rPr lang="en-US" altLang="zh-CN" sz="2400" b="1" dirty="0">
                <a:solidFill>
                  <a:srgbClr val="002060"/>
                </a:solidFill>
              </a:rPr>
              <a:t>appalled</a:t>
            </a:r>
            <a:endParaRPr lang="zh-CN" altLang="en-US" dirty="0"/>
          </a:p>
        </p:txBody>
      </p:sp>
      <p:sp>
        <p:nvSpPr>
          <p:cNvPr id="17" name="矩形 16"/>
          <p:cNvSpPr/>
          <p:nvPr/>
        </p:nvSpPr>
        <p:spPr>
          <a:xfrm>
            <a:off x="1171671" y="5064378"/>
            <a:ext cx="3704860" cy="369332"/>
          </a:xfrm>
          <a:prstGeom prst="rect">
            <a:avLst/>
          </a:prstGeom>
        </p:spPr>
        <p:txBody>
          <a:bodyPr wrap="none">
            <a:spAutoFit/>
          </a:bodyPr>
          <a:lstStyle/>
          <a:p>
            <a:r>
              <a:rPr lang="en-US" altLang="zh-CN" b="1" dirty="0">
                <a:solidFill>
                  <a:srgbClr val="0070C0"/>
                </a:solidFill>
              </a:rPr>
              <a:t>appalled</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ə'pɔld</a:t>
            </a:r>
            <a:r>
              <a:rPr lang="en-US" altLang="zh-CN" sz="1600" i="1" dirty="0">
                <a:solidFill>
                  <a:srgbClr val="0070C0"/>
                </a:solidFill>
              </a:rPr>
              <a:t>/adj. </a:t>
            </a:r>
            <a:r>
              <a:rPr lang="zh-CN" altLang="en-US" sz="1600" i="1" dirty="0">
                <a:solidFill>
                  <a:srgbClr val="0070C0"/>
                </a:solidFill>
              </a:rPr>
              <a:t>惊骇的；丧胆的</a:t>
            </a:r>
          </a:p>
        </p:txBody>
      </p:sp>
      <p:sp>
        <p:nvSpPr>
          <p:cNvPr id="18" name="矩形 17"/>
          <p:cNvSpPr/>
          <p:nvPr/>
        </p:nvSpPr>
        <p:spPr>
          <a:xfrm>
            <a:off x="4311773" y="5284926"/>
            <a:ext cx="1790875" cy="461665"/>
          </a:xfrm>
          <a:prstGeom prst="rect">
            <a:avLst/>
          </a:prstGeom>
        </p:spPr>
        <p:txBody>
          <a:bodyPr wrap="none">
            <a:spAutoFit/>
          </a:bodyPr>
          <a:lstStyle/>
          <a:p>
            <a:r>
              <a:rPr lang="en-US" altLang="zh-CN" sz="2400" b="1" dirty="0">
                <a:solidFill>
                  <a:srgbClr val="002060"/>
                </a:solidFill>
              </a:rPr>
              <a:t>mercilessly </a:t>
            </a:r>
            <a:endParaRPr lang="zh-CN" altLang="en-US" dirty="0"/>
          </a:p>
        </p:txBody>
      </p:sp>
      <p:sp>
        <p:nvSpPr>
          <p:cNvPr id="19" name="矩形 18"/>
          <p:cNvSpPr/>
          <p:nvPr/>
        </p:nvSpPr>
        <p:spPr>
          <a:xfrm>
            <a:off x="1171671" y="5603587"/>
            <a:ext cx="4698722" cy="369332"/>
          </a:xfrm>
          <a:prstGeom prst="rect">
            <a:avLst/>
          </a:prstGeom>
        </p:spPr>
        <p:txBody>
          <a:bodyPr wrap="none">
            <a:spAutoFit/>
          </a:bodyPr>
          <a:lstStyle/>
          <a:p>
            <a:r>
              <a:rPr lang="en-US" altLang="zh-CN" b="1" dirty="0">
                <a:solidFill>
                  <a:srgbClr val="0070C0"/>
                </a:solidFill>
              </a:rPr>
              <a:t>mercilessly</a:t>
            </a:r>
            <a:r>
              <a:rPr lang="en-US" altLang="zh-CN" dirty="0">
                <a:solidFill>
                  <a:srgbClr val="0070C0"/>
                </a:solidFill>
              </a:rPr>
              <a:t> </a:t>
            </a:r>
            <a:r>
              <a:rPr lang="en-US" altLang="zh-CN" sz="1600" i="1" dirty="0">
                <a:solidFill>
                  <a:srgbClr val="0070C0"/>
                </a:solidFill>
              </a:rPr>
              <a:t>/'</a:t>
            </a:r>
            <a:r>
              <a:rPr lang="en-US" altLang="zh-CN" sz="1600" i="1" dirty="0" err="1">
                <a:solidFill>
                  <a:srgbClr val="0070C0"/>
                </a:solidFill>
              </a:rPr>
              <a:t>mɝsɪlɪsli</a:t>
            </a:r>
            <a:r>
              <a:rPr lang="en-US" altLang="zh-CN" sz="1600" i="1" dirty="0">
                <a:solidFill>
                  <a:srgbClr val="0070C0"/>
                </a:solidFill>
              </a:rPr>
              <a:t>/ adv. </a:t>
            </a:r>
            <a:r>
              <a:rPr lang="zh-CN" altLang="en-US" sz="1600" i="1" dirty="0">
                <a:solidFill>
                  <a:srgbClr val="0070C0"/>
                </a:solidFill>
              </a:rPr>
              <a:t>残忍地；毫无慈悲地</a:t>
            </a:r>
          </a:p>
        </p:txBody>
      </p:sp>
      <p:sp>
        <p:nvSpPr>
          <p:cNvPr id="20" name="矩形 19"/>
          <p:cNvSpPr/>
          <p:nvPr/>
        </p:nvSpPr>
        <p:spPr>
          <a:xfrm>
            <a:off x="4283720" y="5796596"/>
            <a:ext cx="1337226" cy="461665"/>
          </a:xfrm>
          <a:prstGeom prst="rect">
            <a:avLst/>
          </a:prstGeom>
        </p:spPr>
        <p:txBody>
          <a:bodyPr wrap="none">
            <a:spAutoFit/>
          </a:bodyPr>
          <a:lstStyle/>
          <a:p>
            <a:r>
              <a:rPr lang="en-US" altLang="zh-CN" sz="2400" b="1" dirty="0">
                <a:solidFill>
                  <a:srgbClr val="002060"/>
                </a:solidFill>
              </a:rPr>
              <a:t>logically</a:t>
            </a:r>
            <a:endParaRPr lang="zh-CN" altLang="en-US" dirty="0"/>
          </a:p>
        </p:txBody>
      </p:sp>
      <p:sp>
        <p:nvSpPr>
          <p:cNvPr id="21" name="矩形 20"/>
          <p:cNvSpPr/>
          <p:nvPr/>
        </p:nvSpPr>
        <p:spPr>
          <a:xfrm>
            <a:off x="1171671" y="6157227"/>
            <a:ext cx="4108817" cy="369332"/>
          </a:xfrm>
          <a:prstGeom prst="rect">
            <a:avLst/>
          </a:prstGeom>
        </p:spPr>
        <p:txBody>
          <a:bodyPr wrap="none">
            <a:spAutoFit/>
          </a:bodyPr>
          <a:lstStyle/>
          <a:p>
            <a:r>
              <a:rPr lang="en-US" altLang="zh-CN" b="1" dirty="0">
                <a:solidFill>
                  <a:srgbClr val="0070C0"/>
                </a:solidFill>
              </a:rPr>
              <a:t>logically </a:t>
            </a:r>
            <a:r>
              <a:rPr lang="en-US" altLang="zh-CN" sz="1600" i="1" dirty="0">
                <a:solidFill>
                  <a:srgbClr val="0070C0"/>
                </a:solidFill>
              </a:rPr>
              <a:t>/'</a:t>
            </a:r>
            <a:r>
              <a:rPr lang="en-US" altLang="zh-CN" sz="1600" i="1" dirty="0" err="1">
                <a:solidFill>
                  <a:srgbClr val="0070C0"/>
                </a:solidFill>
              </a:rPr>
              <a:t>lɑdʒɪkli</a:t>
            </a:r>
            <a:r>
              <a:rPr lang="en-US" altLang="zh-CN" sz="1600" i="1" dirty="0">
                <a:solidFill>
                  <a:srgbClr val="0070C0"/>
                </a:solidFill>
              </a:rPr>
              <a:t>/ adv. </a:t>
            </a:r>
            <a:r>
              <a:rPr lang="zh-CN" altLang="en-US" sz="1600" i="1" dirty="0">
                <a:solidFill>
                  <a:srgbClr val="0070C0"/>
                </a:solidFill>
              </a:rPr>
              <a:t>逻辑上；合乎逻辑</a:t>
            </a:r>
          </a:p>
        </p:txBody>
      </p:sp>
      <p:pic>
        <p:nvPicPr>
          <p:cNvPr id="24" name="图片 49156" descr="t01bf2bc8f23f917026"/>
          <p:cNvPicPr>
            <a:picLocks noChangeAspect="1"/>
          </p:cNvPicPr>
          <p:nvPr/>
        </p:nvPicPr>
        <p:blipFill>
          <a:blip r:embed="rId3"/>
          <a:stretch>
            <a:fillRect/>
          </a:stretch>
        </p:blipFill>
        <p:spPr>
          <a:xfrm>
            <a:off x="9267168" y="1707716"/>
            <a:ext cx="2407997" cy="1592075"/>
          </a:xfrm>
          <a:prstGeom prst="rect">
            <a:avLst/>
          </a:prstGeom>
          <a:noFill/>
          <a:ln w="9525">
            <a:noFill/>
          </a:ln>
        </p:spPr>
      </p:pic>
      <p:sp>
        <p:nvSpPr>
          <p:cNvPr id="22" name="矩形 21"/>
          <p:cNvSpPr/>
          <p:nvPr/>
        </p:nvSpPr>
        <p:spPr>
          <a:xfrm>
            <a:off x="609599" y="1367914"/>
            <a:ext cx="4810539" cy="308545"/>
          </a:xfrm>
          <a:prstGeom prst="rect">
            <a:avLst/>
          </a:prstGeom>
          <a:solidFill>
            <a:srgbClr val="FFFF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SG" altLang="en-US" sz="2800" b="0" i="0" u="none" strike="noStrike" kern="0" cap="none" spc="0" normalizeH="0" baseline="0" noProof="0" dirty="0">
              <a:ln>
                <a:noFill/>
              </a:ln>
              <a:solidFill>
                <a:srgbClr val="FFFFFF"/>
              </a:solidFill>
              <a:effectLst/>
              <a:uLnTx/>
              <a:uFillTx/>
              <a:latin typeface="华文行楷" panose="02010800040101010101" pitchFamily="2" charset="-122"/>
              <a:ea typeface="华文行楷" panose="02010800040101010101" pitchFamily="2" charset="-122"/>
              <a:cs typeface="+mn-cs"/>
            </a:endParaRPr>
          </a:p>
        </p:txBody>
      </p:sp>
      <p:sp>
        <p:nvSpPr>
          <p:cNvPr id="23" name="矩形 22"/>
          <p:cNvSpPr/>
          <p:nvPr/>
        </p:nvSpPr>
        <p:spPr>
          <a:xfrm>
            <a:off x="10363200" y="1152853"/>
            <a:ext cx="1311965" cy="308545"/>
          </a:xfrm>
          <a:prstGeom prst="rect">
            <a:avLst/>
          </a:prstGeom>
          <a:solidFill>
            <a:srgbClr val="FFFF00">
              <a:alpha val="46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SG" altLang="en-US" sz="2800" b="0" i="0" u="none" strike="noStrike" kern="0" cap="none" spc="0" normalizeH="0" baseline="0" noProof="0" dirty="0">
              <a:ln>
                <a:noFill/>
              </a:ln>
              <a:solidFill>
                <a:srgbClr val="FFFFFF"/>
              </a:solidFill>
              <a:effectLst/>
              <a:uLnTx/>
              <a:uFillTx/>
              <a:latin typeface="华文行楷" panose="02010800040101010101" pitchFamily="2" charset="-122"/>
              <a:ea typeface="华文行楷" panose="02010800040101010101" pitchFamily="2" charset="-122"/>
              <a:cs typeface="+mn-cs"/>
            </a:endParaRPr>
          </a:p>
        </p:txBody>
      </p:sp>
      <p:sp>
        <p:nvSpPr>
          <p:cNvPr id="26" name="文本框 25"/>
          <p:cNvSpPr txBox="1"/>
          <p:nvPr/>
        </p:nvSpPr>
        <p:spPr>
          <a:xfrm>
            <a:off x="7663815" y="234950"/>
            <a:ext cx="3549650" cy="460375"/>
          </a:xfrm>
          <a:prstGeom prst="rect">
            <a:avLst/>
          </a:prstGeom>
          <a:noFill/>
        </p:spPr>
        <p:txBody>
          <a:bodyPr wrap="none" rtlCol="0" anchor="t">
            <a:spAutoFit/>
          </a:bodyPr>
          <a:lstStyle/>
          <a:p>
            <a:r>
              <a:rPr lang="en-US" altLang="zh-CN" sz="2400" b="1" dirty="0">
                <a:solidFill>
                  <a:srgbClr val="000000"/>
                </a:solidFill>
                <a:latin typeface="Times New Roman" panose="02020603050405020304" pitchFamily="18" charset="0"/>
                <a:cs typeface="Times New Roman" panose="02020603050405020304" pitchFamily="18" charset="0"/>
                <a:sym typeface="+mn-ea"/>
              </a:rPr>
              <a:t>（单词</a:t>
            </a:r>
            <a:r>
              <a:rPr lang="zh-CN" altLang="en-US" sz="2400" b="1" dirty="0">
                <a:solidFill>
                  <a:srgbClr val="000000"/>
                </a:solidFill>
                <a:latin typeface="Times New Roman" panose="02020603050405020304" pitchFamily="18" charset="0"/>
                <a:cs typeface="Times New Roman" panose="02020603050405020304" pitchFamily="18" charset="0"/>
                <a:sym typeface="+mn-ea"/>
              </a:rPr>
              <a:t>类比</a:t>
            </a:r>
            <a:r>
              <a:rPr lang="en-US" altLang="zh-CN" sz="2400" b="1" dirty="0">
                <a:solidFill>
                  <a:srgbClr val="000000"/>
                </a:solidFill>
                <a:latin typeface="Times New Roman" panose="02020603050405020304" pitchFamily="18" charset="0"/>
                <a:cs typeface="Times New Roman" panose="02020603050405020304" pitchFamily="18" charset="0"/>
                <a:sym typeface="+mn-ea"/>
              </a:rPr>
              <a:t>及</a:t>
            </a:r>
            <a:r>
              <a:rPr lang="zh-CN" altLang="en-US" sz="2400" b="1" dirty="0">
                <a:solidFill>
                  <a:srgbClr val="000000"/>
                </a:solidFill>
                <a:latin typeface="Times New Roman" panose="02020603050405020304" pitchFamily="18" charset="0"/>
                <a:cs typeface="Times New Roman" panose="02020603050405020304" pitchFamily="18" charset="0"/>
                <a:sym typeface="+mn-ea"/>
              </a:rPr>
              <a:t>联系归纳</a:t>
            </a:r>
            <a:r>
              <a:rPr lang="en-US" altLang="zh-CN" sz="2400" b="1" dirty="0">
                <a:solidFill>
                  <a:srgbClr val="000000"/>
                </a:solidFill>
                <a:latin typeface="Times New Roman" panose="02020603050405020304" pitchFamily="18" charset="0"/>
                <a:cs typeface="Times New Roman" panose="02020603050405020304" pitchFamily="18" charset="0"/>
                <a:sym typeface="+mn-ea"/>
              </a:rPr>
              <a:t>）</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p:bldP spid="13" grpId="0"/>
      <p:bldP spid="14" grpId="0"/>
      <p:bldP spid="15" grpId="0"/>
      <p:bldP spid="16" grpId="0"/>
      <p:bldP spid="17" grpId="0"/>
      <p:bldP spid="18" grpId="0"/>
      <p:bldP spid="19" grpId="0"/>
      <p:bldP spid="20" grpId="0"/>
      <p:bldP spid="2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0313"/>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297632"/>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7" name="组合 6"/>
          <p:cNvGrpSpPr/>
          <p:nvPr/>
        </p:nvGrpSpPr>
        <p:grpSpPr>
          <a:xfrm>
            <a:off x="3055618" y="313608"/>
            <a:ext cx="273218" cy="275065"/>
            <a:chOff x="5042691" y="2273920"/>
            <a:chExt cx="702937" cy="707692"/>
          </a:xfrm>
          <a:solidFill>
            <a:schemeClr val="bg1"/>
          </a:solidFill>
        </p:grpSpPr>
        <p:sp>
          <p:nvSpPr>
            <p:cNvPr id="8"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0" name="文本框 9"/>
          <p:cNvSpPr txBox="1"/>
          <p:nvPr/>
        </p:nvSpPr>
        <p:spPr>
          <a:xfrm>
            <a:off x="409900" y="188705"/>
            <a:ext cx="2235818" cy="460375"/>
          </a:xfrm>
          <a:prstGeom prst="rect">
            <a:avLst/>
          </a:prstGeom>
          <a:noFill/>
        </p:spPr>
        <p:txBody>
          <a:bodyPr wrap="square" rtlCol="0">
            <a:spAutoFit/>
          </a:bodyPr>
          <a:lstStyle/>
          <a:p>
            <a:r>
              <a:rPr lang="en-US" altLang="zh-CN" sz="2400" b="1" dirty="0">
                <a:solidFill>
                  <a:schemeClr val="bg1"/>
                </a:solidFill>
              </a:rPr>
              <a:t>Chapter 19-20</a:t>
            </a:r>
            <a:endParaRPr lang="zh-CN" altLang="en-US" sz="2400" b="1" dirty="0">
              <a:solidFill>
                <a:schemeClr val="bg1"/>
              </a:solidFill>
            </a:endParaRPr>
          </a:p>
        </p:txBody>
      </p:sp>
      <p:sp>
        <p:nvSpPr>
          <p:cNvPr id="11" name="矩形 10"/>
          <p:cNvSpPr/>
          <p:nvPr/>
        </p:nvSpPr>
        <p:spPr>
          <a:xfrm>
            <a:off x="3765318" y="220929"/>
            <a:ext cx="2767965" cy="460375"/>
          </a:xfrm>
          <a:prstGeom prst="rect">
            <a:avLst/>
          </a:prstGeom>
        </p:spPr>
        <p:txBody>
          <a:bodyPr wrap="none">
            <a:spAutoFit/>
          </a:bodyPr>
          <a:lstStyle/>
          <a:p>
            <a:pPr algn="l"/>
            <a:r>
              <a:rPr lang="en-US" altLang="zh-CN" sz="2400" b="1" dirty="0">
                <a:latin typeface="Times New Roman" panose="02020603050405020304" pitchFamily="18" charset="0"/>
                <a:cs typeface="Times New Roman" panose="02020603050405020304" pitchFamily="18" charset="0"/>
              </a:rPr>
              <a:t>Writing the passage</a:t>
            </a: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68" y="3936638"/>
            <a:ext cx="4989308" cy="2436927"/>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rcRect t="57081"/>
          <a:stretch>
            <a:fillRect/>
          </a:stretch>
        </p:blipFill>
        <p:spPr>
          <a:xfrm>
            <a:off x="483235" y="1035685"/>
            <a:ext cx="11225530" cy="3013075"/>
          </a:xfrm>
          <a:prstGeom prst="rect">
            <a:avLst/>
          </a:prstGeom>
        </p:spPr>
      </p:pic>
      <p:sp>
        <p:nvSpPr>
          <p:cNvPr id="13" name="矩形 12"/>
          <p:cNvSpPr/>
          <p:nvPr/>
        </p:nvSpPr>
        <p:spPr>
          <a:xfrm>
            <a:off x="410594" y="1194035"/>
            <a:ext cx="4470514" cy="472757"/>
          </a:xfrm>
          <a:prstGeom prst="rect">
            <a:avLst/>
          </a:prstGeom>
          <a:solidFill>
            <a:schemeClr val="accent5">
              <a:lumMod val="40000"/>
              <a:lumOff val="60000"/>
              <a:alpha val="46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a:defRPr/>
            </a:pPr>
            <a:endParaRPr lang="zh-SG" altLang="en-US" sz="2800" kern="0" dirty="0">
              <a:solidFill>
                <a:srgbClr val="FFFFFF"/>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3149600" y="1205865"/>
            <a:ext cx="1764030" cy="460375"/>
          </a:xfrm>
          <a:prstGeom prst="rect">
            <a:avLst/>
          </a:prstGeom>
          <a:noFill/>
        </p:spPr>
        <p:txBody>
          <a:bodyPr wrap="square" rtlCol="0">
            <a:spAutoFit/>
          </a:bodyPr>
          <a:lstStyle/>
          <a:p>
            <a:r>
              <a:rPr lang="zh-CN" altLang="en-US" sz="2400" b="1" dirty="0">
                <a:latin typeface="华文楷体" panose="02010600040101010101" pitchFamily="2" charset="-122"/>
                <a:ea typeface="华文楷体" panose="02010600040101010101" pitchFamily="2" charset="-122"/>
              </a:rPr>
              <a:t>仿写活动</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1526" t="5269" r="1743" b="3531"/>
          <a:stretch>
            <a:fillRect/>
          </a:stretch>
        </p:blipFill>
        <p:spPr>
          <a:xfrm>
            <a:off x="5037" y="-10440"/>
            <a:ext cx="12192000" cy="6857999"/>
          </a:xfrm>
          <a:prstGeom prst="rect">
            <a:avLst/>
          </a:prstGeom>
        </p:spPr>
      </p:pic>
      <p:sp>
        <p:nvSpPr>
          <p:cNvPr id="5" name="矩形 4"/>
          <p:cNvSpPr/>
          <p:nvPr/>
        </p:nvSpPr>
        <p:spPr>
          <a:xfrm>
            <a:off x="0" y="-10440"/>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451113"/>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0" name="组合 9"/>
          <p:cNvGrpSpPr/>
          <p:nvPr/>
        </p:nvGrpSpPr>
        <p:grpSpPr>
          <a:xfrm>
            <a:off x="3011293" y="1653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5" name="文本框 14"/>
          <p:cNvSpPr txBox="1"/>
          <p:nvPr/>
        </p:nvSpPr>
        <p:spPr>
          <a:xfrm>
            <a:off x="423205" y="5337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sp>
        <p:nvSpPr>
          <p:cNvPr id="46" name="KSO_Shape"/>
          <p:cNvSpPr/>
          <p:nvPr/>
        </p:nvSpPr>
        <p:spPr bwMode="auto">
          <a:xfrm>
            <a:off x="3450541" y="1540857"/>
            <a:ext cx="529947" cy="404380"/>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accent1">
              <a:lumMod val="60000"/>
              <a:lumOff val="40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400">
              <a:defRPr/>
            </a:pPr>
            <a:endParaRPr lang="zh-CN" altLang="en-US" sz="1800">
              <a:solidFill>
                <a:srgbClr val="FFFFFF"/>
              </a:solidFill>
              <a:latin typeface="+mj-ea"/>
              <a:ea typeface="+mj-ea"/>
            </a:endParaRPr>
          </a:p>
        </p:txBody>
      </p:sp>
      <p:sp>
        <p:nvSpPr>
          <p:cNvPr id="50" name="KSO_Shape"/>
          <p:cNvSpPr/>
          <p:nvPr/>
        </p:nvSpPr>
        <p:spPr bwMode="auto">
          <a:xfrm>
            <a:off x="3457017" y="2727126"/>
            <a:ext cx="524964" cy="328907"/>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accent1">
              <a:lumMod val="60000"/>
              <a:lumOff val="40000"/>
            </a:schemeClr>
          </a:solidFill>
          <a:ln>
            <a:noFill/>
          </a:ln>
        </p:spPr>
        <p:txBody>
          <a:bodyPr lIns="68580" tIns="34291"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en-US" sz="1800" dirty="0">
              <a:latin typeface="+mj-ea"/>
              <a:ea typeface="+mj-ea"/>
            </a:endParaRPr>
          </a:p>
        </p:txBody>
      </p:sp>
      <p:sp>
        <p:nvSpPr>
          <p:cNvPr id="51" name="KSO_Shape"/>
          <p:cNvSpPr/>
          <p:nvPr/>
        </p:nvSpPr>
        <p:spPr>
          <a:xfrm>
            <a:off x="3446893" y="681766"/>
            <a:ext cx="438521" cy="328907"/>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fontAlgn="auto" hangingPunct="1">
              <a:spcBef>
                <a:spcPts val="0"/>
              </a:spcBef>
              <a:spcAft>
                <a:spcPts val="0"/>
              </a:spcAft>
              <a:defRPr/>
            </a:pPr>
            <a:endParaRPr lang="zh-CN" altLang="en-US" sz="1800">
              <a:solidFill>
                <a:srgbClr val="FFFFFF"/>
              </a:solidFill>
              <a:latin typeface="+mj-ea"/>
              <a:ea typeface="+mj-ea"/>
            </a:endParaRPr>
          </a:p>
        </p:txBody>
      </p:sp>
      <p:grpSp>
        <p:nvGrpSpPr>
          <p:cNvPr id="58" name="Group 94"/>
          <p:cNvGrpSpPr/>
          <p:nvPr/>
        </p:nvGrpSpPr>
        <p:grpSpPr>
          <a:xfrm flipH="1">
            <a:off x="-13216" y="580935"/>
            <a:ext cx="3299716" cy="6045152"/>
            <a:chOff x="7942195" y="1854986"/>
            <a:chExt cx="3688173" cy="4817709"/>
          </a:xfrm>
        </p:grpSpPr>
        <p:grpSp>
          <p:nvGrpSpPr>
            <p:cNvPr id="59" name="Group 2"/>
            <p:cNvGrpSpPr/>
            <p:nvPr/>
          </p:nvGrpSpPr>
          <p:grpSpPr>
            <a:xfrm>
              <a:off x="8636000" y="4459120"/>
              <a:ext cx="2508842" cy="2213575"/>
              <a:chOff x="8731211" y="4459120"/>
              <a:chExt cx="2508842" cy="2213575"/>
            </a:xfrm>
          </p:grpSpPr>
          <p:sp>
            <p:nvSpPr>
              <p:cNvPr id="109" name="Oval 5"/>
              <p:cNvSpPr>
                <a:spLocks noChangeArrowheads="1"/>
              </p:cNvSpPr>
              <p:nvPr/>
            </p:nvSpPr>
            <p:spPr bwMode="auto">
              <a:xfrm flipH="1">
                <a:off x="8731211" y="6535475"/>
                <a:ext cx="2508842" cy="137220"/>
              </a:xfrm>
              <a:prstGeom prst="ellipse">
                <a:avLst/>
              </a:prstGeom>
              <a:solidFill>
                <a:schemeClr val="tx2">
                  <a:alpha val="2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0" name="Freeform 6"/>
              <p:cNvSpPr/>
              <p:nvPr/>
            </p:nvSpPr>
            <p:spPr bwMode="auto">
              <a:xfrm flipH="1">
                <a:off x="9099418" y="6246031"/>
                <a:ext cx="1799871" cy="342288"/>
              </a:xfrm>
              <a:custGeom>
                <a:avLst/>
                <a:gdLst>
                  <a:gd name="T0" fmla="*/ 988 w 988"/>
                  <a:gd name="T1" fmla="*/ 188 h 188"/>
                  <a:gd name="T2" fmla="*/ 106 w 988"/>
                  <a:gd name="T3" fmla="*/ 188 h 188"/>
                  <a:gd name="T4" fmla="*/ 0 w 988"/>
                  <a:gd name="T5" fmla="*/ 99 h 188"/>
                  <a:gd name="T6" fmla="*/ 0 w 988"/>
                  <a:gd name="T7" fmla="*/ 86 h 188"/>
                  <a:gd name="T8" fmla="*/ 106 w 988"/>
                  <a:gd name="T9" fmla="*/ 0 h 188"/>
                  <a:gd name="T10" fmla="*/ 988 w 988"/>
                  <a:gd name="T11" fmla="*/ 0 h 188"/>
                  <a:gd name="T12" fmla="*/ 963 w 988"/>
                  <a:gd name="T13" fmla="*/ 90 h 188"/>
                  <a:gd name="T14" fmla="*/ 988 w 98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188">
                    <a:moveTo>
                      <a:pt x="988" y="188"/>
                    </a:moveTo>
                    <a:cubicBezTo>
                      <a:pt x="106" y="188"/>
                      <a:pt x="106" y="188"/>
                      <a:pt x="106" y="188"/>
                    </a:cubicBezTo>
                    <a:cubicBezTo>
                      <a:pt x="51" y="188"/>
                      <a:pt x="0" y="147"/>
                      <a:pt x="0" y="99"/>
                    </a:cubicBezTo>
                    <a:cubicBezTo>
                      <a:pt x="0" y="86"/>
                      <a:pt x="0" y="86"/>
                      <a:pt x="0" y="86"/>
                    </a:cubicBezTo>
                    <a:cubicBezTo>
                      <a:pt x="0" y="39"/>
                      <a:pt x="51" y="0"/>
                      <a:pt x="106" y="0"/>
                    </a:cubicBezTo>
                    <a:cubicBezTo>
                      <a:pt x="988" y="0"/>
                      <a:pt x="988" y="0"/>
                      <a:pt x="988" y="0"/>
                    </a:cubicBezTo>
                    <a:cubicBezTo>
                      <a:pt x="988" y="0"/>
                      <a:pt x="963" y="31"/>
                      <a:pt x="963" y="90"/>
                    </a:cubicBezTo>
                    <a:cubicBezTo>
                      <a:pt x="963" y="157"/>
                      <a:pt x="988" y="188"/>
                      <a:pt x="988" y="18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1" name="Freeform 7"/>
              <p:cNvSpPr/>
              <p:nvPr/>
            </p:nvSpPr>
            <p:spPr bwMode="auto">
              <a:xfrm flipH="1">
                <a:off x="9081122" y="6260515"/>
                <a:ext cx="1009331" cy="335427"/>
              </a:xfrm>
              <a:custGeom>
                <a:avLst/>
                <a:gdLst>
                  <a:gd name="T0" fmla="*/ 554 w 554"/>
                  <a:gd name="T1" fmla="*/ 184 h 184"/>
                  <a:gd name="T2" fmla="*/ 0 w 554"/>
                  <a:gd name="T3" fmla="*/ 184 h 184"/>
                  <a:gd name="T4" fmla="*/ 0 w 554"/>
                  <a:gd name="T5" fmla="*/ 0 h 184"/>
                  <a:gd name="T6" fmla="*/ 554 w 554"/>
                  <a:gd name="T7" fmla="*/ 0 h 184"/>
                  <a:gd name="T8" fmla="*/ 529 w 554"/>
                  <a:gd name="T9" fmla="*/ 88 h 184"/>
                  <a:gd name="T10" fmla="*/ 554 w 554"/>
                  <a:gd name="T11" fmla="*/ 184 h 184"/>
                </a:gdLst>
                <a:ahLst/>
                <a:cxnLst>
                  <a:cxn ang="0">
                    <a:pos x="T0" y="T1"/>
                  </a:cxn>
                  <a:cxn ang="0">
                    <a:pos x="T2" y="T3"/>
                  </a:cxn>
                  <a:cxn ang="0">
                    <a:pos x="T4" y="T5"/>
                  </a:cxn>
                  <a:cxn ang="0">
                    <a:pos x="T6" y="T7"/>
                  </a:cxn>
                  <a:cxn ang="0">
                    <a:pos x="T8" y="T9"/>
                  </a:cxn>
                  <a:cxn ang="0">
                    <a:pos x="T10" y="T11"/>
                  </a:cxn>
                </a:cxnLst>
                <a:rect l="0" t="0" r="r" b="b"/>
                <a:pathLst>
                  <a:path w="554" h="184">
                    <a:moveTo>
                      <a:pt x="554" y="184"/>
                    </a:moveTo>
                    <a:cubicBezTo>
                      <a:pt x="0" y="184"/>
                      <a:pt x="0" y="184"/>
                      <a:pt x="0" y="184"/>
                    </a:cubicBezTo>
                    <a:cubicBezTo>
                      <a:pt x="0" y="0"/>
                      <a:pt x="0" y="0"/>
                      <a:pt x="0" y="0"/>
                    </a:cubicBezTo>
                    <a:cubicBezTo>
                      <a:pt x="554" y="0"/>
                      <a:pt x="554" y="0"/>
                      <a:pt x="554" y="0"/>
                    </a:cubicBezTo>
                    <a:cubicBezTo>
                      <a:pt x="554" y="0"/>
                      <a:pt x="529" y="29"/>
                      <a:pt x="529" y="88"/>
                    </a:cubicBezTo>
                    <a:cubicBezTo>
                      <a:pt x="529" y="155"/>
                      <a:pt x="554" y="184"/>
                      <a:pt x="554" y="184"/>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2" name="Freeform 8"/>
              <p:cNvSpPr/>
              <p:nvPr/>
            </p:nvSpPr>
            <p:spPr bwMode="auto">
              <a:xfrm flipH="1">
                <a:off x="10660679" y="6244506"/>
                <a:ext cx="209642" cy="349149"/>
              </a:xfrm>
              <a:custGeom>
                <a:avLst/>
                <a:gdLst>
                  <a:gd name="T0" fmla="*/ 107 w 115"/>
                  <a:gd name="T1" fmla="*/ 192 h 192"/>
                  <a:gd name="T2" fmla="*/ 0 w 115"/>
                  <a:gd name="T3" fmla="*/ 102 h 192"/>
                  <a:gd name="T4" fmla="*/ 0 w 115"/>
                  <a:gd name="T5" fmla="*/ 90 h 192"/>
                  <a:gd name="T6" fmla="*/ 31 w 115"/>
                  <a:gd name="T7" fmla="*/ 25 h 192"/>
                  <a:gd name="T8" fmla="*/ 107 w 115"/>
                  <a:gd name="T9" fmla="*/ 0 h 192"/>
                  <a:gd name="T10" fmla="*/ 114 w 115"/>
                  <a:gd name="T11" fmla="*/ 7 h 192"/>
                  <a:gd name="T12" fmla="*/ 108 w 115"/>
                  <a:gd name="T13" fmla="*/ 13 h 192"/>
                  <a:gd name="T14" fmla="*/ 16 w 115"/>
                  <a:gd name="T15" fmla="*/ 90 h 192"/>
                  <a:gd name="T16" fmla="*/ 16 w 115"/>
                  <a:gd name="T17" fmla="*/ 102 h 192"/>
                  <a:gd name="T18" fmla="*/ 107 w 115"/>
                  <a:gd name="T19" fmla="*/ 179 h 192"/>
                  <a:gd name="T20" fmla="*/ 115 w 115"/>
                  <a:gd name="T21" fmla="*/ 185 h 192"/>
                  <a:gd name="T22" fmla="*/ 107 w 115"/>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92">
                    <a:moveTo>
                      <a:pt x="107" y="192"/>
                    </a:moveTo>
                    <a:cubicBezTo>
                      <a:pt x="46" y="192"/>
                      <a:pt x="0" y="152"/>
                      <a:pt x="0" y="102"/>
                    </a:cubicBezTo>
                    <a:cubicBezTo>
                      <a:pt x="0" y="90"/>
                      <a:pt x="0" y="90"/>
                      <a:pt x="0" y="90"/>
                    </a:cubicBezTo>
                    <a:cubicBezTo>
                      <a:pt x="0" y="65"/>
                      <a:pt x="10" y="42"/>
                      <a:pt x="31" y="25"/>
                    </a:cubicBezTo>
                    <a:cubicBezTo>
                      <a:pt x="52" y="9"/>
                      <a:pt x="78" y="0"/>
                      <a:pt x="107" y="0"/>
                    </a:cubicBezTo>
                    <a:cubicBezTo>
                      <a:pt x="111" y="0"/>
                      <a:pt x="114" y="3"/>
                      <a:pt x="114" y="7"/>
                    </a:cubicBezTo>
                    <a:cubicBezTo>
                      <a:pt x="114" y="10"/>
                      <a:pt x="112" y="13"/>
                      <a:pt x="108" y="13"/>
                    </a:cubicBezTo>
                    <a:cubicBezTo>
                      <a:pt x="55" y="13"/>
                      <a:pt x="16" y="47"/>
                      <a:pt x="16" y="90"/>
                    </a:cubicBezTo>
                    <a:cubicBezTo>
                      <a:pt x="16" y="102"/>
                      <a:pt x="16" y="102"/>
                      <a:pt x="16" y="102"/>
                    </a:cubicBezTo>
                    <a:cubicBezTo>
                      <a:pt x="16" y="145"/>
                      <a:pt x="55" y="179"/>
                      <a:pt x="107" y="179"/>
                    </a:cubicBezTo>
                    <a:cubicBezTo>
                      <a:pt x="111" y="179"/>
                      <a:pt x="115" y="182"/>
                      <a:pt x="115" y="185"/>
                    </a:cubicBezTo>
                    <a:cubicBezTo>
                      <a:pt x="115" y="189"/>
                      <a:pt x="111" y="192"/>
                      <a:pt x="107" y="192"/>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3" name="Freeform 9"/>
              <p:cNvSpPr/>
              <p:nvPr/>
            </p:nvSpPr>
            <p:spPr bwMode="auto">
              <a:xfrm flipH="1">
                <a:off x="9069687" y="6231546"/>
                <a:ext cx="1851710" cy="371257"/>
              </a:xfrm>
              <a:custGeom>
                <a:avLst/>
                <a:gdLst>
                  <a:gd name="T0" fmla="*/ 1016 w 1016"/>
                  <a:gd name="T1" fmla="*/ 204 h 204"/>
                  <a:gd name="T2" fmla="*/ 116 w 1016"/>
                  <a:gd name="T3" fmla="*/ 204 h 204"/>
                  <a:gd name="T4" fmla="*/ 0 w 1016"/>
                  <a:gd name="T5" fmla="*/ 107 h 204"/>
                  <a:gd name="T6" fmla="*/ 0 w 1016"/>
                  <a:gd name="T7" fmla="*/ 94 h 204"/>
                  <a:gd name="T8" fmla="*/ 116 w 1016"/>
                  <a:gd name="T9" fmla="*/ 0 h 204"/>
                  <a:gd name="T10" fmla="*/ 1016 w 1016"/>
                  <a:gd name="T11" fmla="*/ 0 h 204"/>
                  <a:gd name="T12" fmla="*/ 1016 w 1016"/>
                  <a:gd name="T13" fmla="*/ 20 h 204"/>
                  <a:gd name="T14" fmla="*/ 116 w 1016"/>
                  <a:gd name="T15" fmla="*/ 20 h 204"/>
                  <a:gd name="T16" fmla="*/ 28 w 1016"/>
                  <a:gd name="T17" fmla="*/ 94 h 204"/>
                  <a:gd name="T18" fmla="*/ 28 w 1016"/>
                  <a:gd name="T19" fmla="*/ 107 h 204"/>
                  <a:gd name="T20" fmla="*/ 116 w 1016"/>
                  <a:gd name="T21" fmla="*/ 184 h 204"/>
                  <a:gd name="T22" fmla="*/ 1016 w 1016"/>
                  <a:gd name="T23" fmla="*/ 184 h 204"/>
                  <a:gd name="T24" fmla="*/ 1016 w 1016"/>
                  <a:gd name="T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6" h="204">
                    <a:moveTo>
                      <a:pt x="1016" y="204"/>
                    </a:moveTo>
                    <a:cubicBezTo>
                      <a:pt x="116" y="204"/>
                      <a:pt x="116" y="204"/>
                      <a:pt x="116" y="204"/>
                    </a:cubicBezTo>
                    <a:cubicBezTo>
                      <a:pt x="54" y="204"/>
                      <a:pt x="0" y="162"/>
                      <a:pt x="0" y="107"/>
                    </a:cubicBezTo>
                    <a:cubicBezTo>
                      <a:pt x="0" y="94"/>
                      <a:pt x="0" y="94"/>
                      <a:pt x="0" y="94"/>
                    </a:cubicBezTo>
                    <a:cubicBezTo>
                      <a:pt x="0" y="42"/>
                      <a:pt x="53" y="0"/>
                      <a:pt x="116" y="0"/>
                    </a:cubicBezTo>
                    <a:cubicBezTo>
                      <a:pt x="1016" y="0"/>
                      <a:pt x="1016" y="0"/>
                      <a:pt x="1016" y="0"/>
                    </a:cubicBezTo>
                    <a:cubicBezTo>
                      <a:pt x="1016" y="20"/>
                      <a:pt x="1016" y="20"/>
                      <a:pt x="1016" y="20"/>
                    </a:cubicBezTo>
                    <a:cubicBezTo>
                      <a:pt x="116" y="20"/>
                      <a:pt x="116" y="20"/>
                      <a:pt x="116" y="20"/>
                    </a:cubicBezTo>
                    <a:cubicBezTo>
                      <a:pt x="67" y="20"/>
                      <a:pt x="28" y="54"/>
                      <a:pt x="28" y="94"/>
                    </a:cubicBezTo>
                    <a:cubicBezTo>
                      <a:pt x="28" y="107"/>
                      <a:pt x="28" y="107"/>
                      <a:pt x="28" y="107"/>
                    </a:cubicBezTo>
                    <a:cubicBezTo>
                      <a:pt x="28" y="149"/>
                      <a:pt x="68" y="184"/>
                      <a:pt x="116" y="184"/>
                    </a:cubicBezTo>
                    <a:cubicBezTo>
                      <a:pt x="1016" y="184"/>
                      <a:pt x="1016" y="184"/>
                      <a:pt x="1016" y="184"/>
                    </a:cubicBezTo>
                    <a:lnTo>
                      <a:pt x="1016" y="204"/>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nvGrpSpPr>
              <p:cNvPr id="114" name="Group 8"/>
              <p:cNvGrpSpPr/>
              <p:nvPr/>
            </p:nvGrpSpPr>
            <p:grpSpPr>
              <a:xfrm>
                <a:off x="9441706" y="4941677"/>
                <a:ext cx="1224309" cy="284351"/>
                <a:chOff x="9441706" y="4704610"/>
                <a:chExt cx="1224309" cy="284351"/>
              </a:xfrm>
            </p:grpSpPr>
            <p:sp>
              <p:nvSpPr>
                <p:cNvPr id="147" name="Freeform 10"/>
                <p:cNvSpPr/>
                <p:nvPr/>
              </p:nvSpPr>
              <p:spPr bwMode="auto">
                <a:xfrm flipH="1">
                  <a:off x="9461527" y="4726718"/>
                  <a:ext cx="1190004" cy="255382"/>
                </a:xfrm>
                <a:custGeom>
                  <a:avLst/>
                  <a:gdLst>
                    <a:gd name="T0" fmla="*/ 653 w 653"/>
                    <a:gd name="T1" fmla="*/ 140 h 140"/>
                    <a:gd name="T2" fmla="*/ 76 w 653"/>
                    <a:gd name="T3" fmla="*/ 140 h 140"/>
                    <a:gd name="T4" fmla="*/ 0 w 653"/>
                    <a:gd name="T5" fmla="*/ 71 h 140"/>
                    <a:gd name="T6" fmla="*/ 0 w 653"/>
                    <a:gd name="T7" fmla="*/ 61 h 140"/>
                    <a:gd name="T8" fmla="*/ 76 w 653"/>
                    <a:gd name="T9" fmla="*/ 0 h 140"/>
                    <a:gd name="T10" fmla="*/ 653 w 653"/>
                    <a:gd name="T11" fmla="*/ 0 h 140"/>
                    <a:gd name="T12" fmla="*/ 634 w 653"/>
                    <a:gd name="T13" fmla="*/ 67 h 140"/>
                    <a:gd name="T14" fmla="*/ 653 w 653"/>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140">
                      <a:moveTo>
                        <a:pt x="653" y="140"/>
                      </a:moveTo>
                      <a:cubicBezTo>
                        <a:pt x="76" y="140"/>
                        <a:pt x="76" y="140"/>
                        <a:pt x="76" y="140"/>
                      </a:cubicBezTo>
                      <a:cubicBezTo>
                        <a:pt x="35" y="140"/>
                        <a:pt x="0" y="106"/>
                        <a:pt x="0" y="71"/>
                      </a:cubicBezTo>
                      <a:cubicBezTo>
                        <a:pt x="0" y="61"/>
                        <a:pt x="0" y="61"/>
                        <a:pt x="0" y="61"/>
                      </a:cubicBezTo>
                      <a:cubicBezTo>
                        <a:pt x="0" y="25"/>
                        <a:pt x="35" y="0"/>
                        <a:pt x="76" y="0"/>
                      </a:cubicBezTo>
                      <a:cubicBezTo>
                        <a:pt x="653" y="0"/>
                        <a:pt x="653" y="0"/>
                        <a:pt x="653" y="0"/>
                      </a:cubicBezTo>
                      <a:cubicBezTo>
                        <a:pt x="653" y="0"/>
                        <a:pt x="634" y="23"/>
                        <a:pt x="634" y="67"/>
                      </a:cubicBezTo>
                      <a:cubicBezTo>
                        <a:pt x="634" y="117"/>
                        <a:pt x="653" y="140"/>
                        <a:pt x="653"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8" name="Freeform 11"/>
                <p:cNvSpPr/>
                <p:nvPr/>
              </p:nvSpPr>
              <p:spPr bwMode="auto">
                <a:xfrm flipH="1">
                  <a:off x="9449330" y="4726718"/>
                  <a:ext cx="837805" cy="255382"/>
                </a:xfrm>
                <a:custGeom>
                  <a:avLst/>
                  <a:gdLst>
                    <a:gd name="T0" fmla="*/ 460 w 460"/>
                    <a:gd name="T1" fmla="*/ 140 h 140"/>
                    <a:gd name="T2" fmla="*/ 0 w 460"/>
                    <a:gd name="T3" fmla="*/ 140 h 140"/>
                    <a:gd name="T4" fmla="*/ 0 w 460"/>
                    <a:gd name="T5" fmla="*/ 0 h 140"/>
                    <a:gd name="T6" fmla="*/ 460 w 460"/>
                    <a:gd name="T7" fmla="*/ 0 h 140"/>
                    <a:gd name="T8" fmla="*/ 442 w 460"/>
                    <a:gd name="T9" fmla="*/ 67 h 140"/>
                    <a:gd name="T10" fmla="*/ 460 w 460"/>
                    <a:gd name="T11" fmla="*/ 140 h 140"/>
                  </a:gdLst>
                  <a:ahLst/>
                  <a:cxnLst>
                    <a:cxn ang="0">
                      <a:pos x="T0" y="T1"/>
                    </a:cxn>
                    <a:cxn ang="0">
                      <a:pos x="T2" y="T3"/>
                    </a:cxn>
                    <a:cxn ang="0">
                      <a:pos x="T4" y="T5"/>
                    </a:cxn>
                    <a:cxn ang="0">
                      <a:pos x="T6" y="T7"/>
                    </a:cxn>
                    <a:cxn ang="0">
                      <a:pos x="T8" y="T9"/>
                    </a:cxn>
                    <a:cxn ang="0">
                      <a:pos x="T10" y="T11"/>
                    </a:cxn>
                  </a:cxnLst>
                  <a:rect l="0" t="0" r="r" b="b"/>
                  <a:pathLst>
                    <a:path w="460" h="140">
                      <a:moveTo>
                        <a:pt x="460" y="140"/>
                      </a:moveTo>
                      <a:cubicBezTo>
                        <a:pt x="0" y="140"/>
                        <a:pt x="0" y="140"/>
                        <a:pt x="0" y="140"/>
                      </a:cubicBezTo>
                      <a:cubicBezTo>
                        <a:pt x="0" y="0"/>
                        <a:pt x="0" y="0"/>
                        <a:pt x="0" y="0"/>
                      </a:cubicBezTo>
                      <a:cubicBezTo>
                        <a:pt x="460" y="0"/>
                        <a:pt x="460" y="0"/>
                        <a:pt x="460" y="0"/>
                      </a:cubicBezTo>
                      <a:cubicBezTo>
                        <a:pt x="460" y="0"/>
                        <a:pt x="442" y="23"/>
                        <a:pt x="442" y="67"/>
                      </a:cubicBezTo>
                      <a:cubicBezTo>
                        <a:pt x="442" y="117"/>
                        <a:pt x="460" y="140"/>
                        <a:pt x="460"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9" name="Freeform 12"/>
                <p:cNvSpPr/>
                <p:nvPr/>
              </p:nvSpPr>
              <p:spPr bwMode="auto">
                <a:xfrm flipH="1">
                  <a:off x="10480768" y="4717570"/>
                  <a:ext cx="156279" cy="262243"/>
                </a:xfrm>
                <a:custGeom>
                  <a:avLst/>
                  <a:gdLst>
                    <a:gd name="T0" fmla="*/ 81 w 86"/>
                    <a:gd name="T1" fmla="*/ 144 h 144"/>
                    <a:gd name="T2" fmla="*/ 0 w 86"/>
                    <a:gd name="T3" fmla="*/ 77 h 144"/>
                    <a:gd name="T4" fmla="*/ 0 w 86"/>
                    <a:gd name="T5" fmla="*/ 67 h 144"/>
                    <a:gd name="T6" fmla="*/ 24 w 86"/>
                    <a:gd name="T7" fmla="*/ 19 h 144"/>
                    <a:gd name="T8" fmla="*/ 81 w 86"/>
                    <a:gd name="T9" fmla="*/ 0 h 144"/>
                    <a:gd name="T10" fmla="*/ 86 w 86"/>
                    <a:gd name="T11" fmla="*/ 5 h 144"/>
                    <a:gd name="T12" fmla="*/ 79 w 86"/>
                    <a:gd name="T13" fmla="*/ 10 h 144"/>
                    <a:gd name="T14" fmla="*/ 8 w 86"/>
                    <a:gd name="T15" fmla="*/ 67 h 144"/>
                    <a:gd name="T16" fmla="*/ 8 w 86"/>
                    <a:gd name="T17" fmla="*/ 77 h 144"/>
                    <a:gd name="T18" fmla="*/ 79 w 86"/>
                    <a:gd name="T19" fmla="*/ 134 h 144"/>
                    <a:gd name="T20" fmla="*/ 85 w 86"/>
                    <a:gd name="T21" fmla="*/ 139 h 144"/>
                    <a:gd name="T22" fmla="*/ 81 w 86"/>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144">
                      <a:moveTo>
                        <a:pt x="81" y="144"/>
                      </a:moveTo>
                      <a:cubicBezTo>
                        <a:pt x="35" y="144"/>
                        <a:pt x="0" y="115"/>
                        <a:pt x="0" y="77"/>
                      </a:cubicBezTo>
                      <a:cubicBezTo>
                        <a:pt x="0" y="67"/>
                        <a:pt x="0" y="67"/>
                        <a:pt x="0" y="67"/>
                      </a:cubicBezTo>
                      <a:cubicBezTo>
                        <a:pt x="0" y="49"/>
                        <a:pt x="8" y="32"/>
                        <a:pt x="24" y="19"/>
                      </a:cubicBezTo>
                      <a:cubicBezTo>
                        <a:pt x="39" y="7"/>
                        <a:pt x="59" y="0"/>
                        <a:pt x="81" y="0"/>
                      </a:cubicBezTo>
                      <a:cubicBezTo>
                        <a:pt x="84" y="0"/>
                        <a:pt x="86" y="3"/>
                        <a:pt x="86" y="5"/>
                      </a:cubicBezTo>
                      <a:cubicBezTo>
                        <a:pt x="86" y="8"/>
                        <a:pt x="82" y="10"/>
                        <a:pt x="79" y="10"/>
                      </a:cubicBezTo>
                      <a:cubicBezTo>
                        <a:pt x="40" y="10"/>
                        <a:pt x="8" y="35"/>
                        <a:pt x="8" y="67"/>
                      </a:cubicBezTo>
                      <a:cubicBezTo>
                        <a:pt x="8" y="77"/>
                        <a:pt x="8" y="77"/>
                        <a:pt x="8" y="77"/>
                      </a:cubicBezTo>
                      <a:cubicBezTo>
                        <a:pt x="8" y="109"/>
                        <a:pt x="40" y="134"/>
                        <a:pt x="79" y="134"/>
                      </a:cubicBezTo>
                      <a:cubicBezTo>
                        <a:pt x="82" y="134"/>
                        <a:pt x="85" y="136"/>
                        <a:pt x="85" y="139"/>
                      </a:cubicBezTo>
                      <a:cubicBezTo>
                        <a:pt x="85" y="142"/>
                        <a:pt x="84" y="144"/>
                        <a:pt x="81" y="144"/>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50" name="Freeform 13"/>
                <p:cNvSpPr/>
                <p:nvPr/>
              </p:nvSpPr>
              <p:spPr bwMode="auto">
                <a:xfrm flipH="1">
                  <a:off x="9441706" y="4704610"/>
                  <a:ext cx="1224309" cy="284351"/>
                </a:xfrm>
                <a:custGeom>
                  <a:avLst/>
                  <a:gdLst>
                    <a:gd name="T0" fmla="*/ 672 w 672"/>
                    <a:gd name="T1" fmla="*/ 156 h 156"/>
                    <a:gd name="T2" fmla="*/ 82 w 672"/>
                    <a:gd name="T3" fmla="*/ 156 h 156"/>
                    <a:gd name="T4" fmla="*/ 0 w 672"/>
                    <a:gd name="T5" fmla="*/ 83 h 156"/>
                    <a:gd name="T6" fmla="*/ 0 w 672"/>
                    <a:gd name="T7" fmla="*/ 73 h 156"/>
                    <a:gd name="T8" fmla="*/ 82 w 672"/>
                    <a:gd name="T9" fmla="*/ 0 h 156"/>
                    <a:gd name="T10" fmla="*/ 672 w 672"/>
                    <a:gd name="T11" fmla="*/ 0 h 156"/>
                    <a:gd name="T12" fmla="*/ 672 w 672"/>
                    <a:gd name="T13" fmla="*/ 16 h 156"/>
                    <a:gd name="T14" fmla="*/ 82 w 672"/>
                    <a:gd name="T15" fmla="*/ 16 h 156"/>
                    <a:gd name="T16" fmla="*/ 16 w 672"/>
                    <a:gd name="T17" fmla="*/ 73 h 156"/>
                    <a:gd name="T18" fmla="*/ 16 w 672"/>
                    <a:gd name="T19" fmla="*/ 83 h 156"/>
                    <a:gd name="T20" fmla="*/ 82 w 672"/>
                    <a:gd name="T21" fmla="*/ 144 h 156"/>
                    <a:gd name="T22" fmla="*/ 672 w 672"/>
                    <a:gd name="T23" fmla="*/ 144 h 156"/>
                    <a:gd name="T24" fmla="*/ 672 w 672"/>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56">
                      <a:moveTo>
                        <a:pt x="672" y="156"/>
                      </a:moveTo>
                      <a:cubicBezTo>
                        <a:pt x="82" y="156"/>
                        <a:pt x="82" y="156"/>
                        <a:pt x="82" y="156"/>
                      </a:cubicBezTo>
                      <a:cubicBezTo>
                        <a:pt x="36" y="156"/>
                        <a:pt x="0" y="123"/>
                        <a:pt x="0" y="83"/>
                      </a:cubicBezTo>
                      <a:cubicBezTo>
                        <a:pt x="0" y="73"/>
                        <a:pt x="0" y="73"/>
                        <a:pt x="0" y="73"/>
                      </a:cubicBezTo>
                      <a:cubicBezTo>
                        <a:pt x="0" y="33"/>
                        <a:pt x="35" y="0"/>
                        <a:pt x="82" y="0"/>
                      </a:cubicBezTo>
                      <a:cubicBezTo>
                        <a:pt x="672" y="0"/>
                        <a:pt x="672" y="0"/>
                        <a:pt x="672" y="0"/>
                      </a:cubicBezTo>
                      <a:cubicBezTo>
                        <a:pt x="672" y="16"/>
                        <a:pt x="672" y="16"/>
                        <a:pt x="672" y="16"/>
                      </a:cubicBezTo>
                      <a:cubicBezTo>
                        <a:pt x="82" y="16"/>
                        <a:pt x="82" y="16"/>
                        <a:pt x="82" y="16"/>
                      </a:cubicBezTo>
                      <a:cubicBezTo>
                        <a:pt x="46" y="16"/>
                        <a:pt x="16" y="43"/>
                        <a:pt x="16" y="73"/>
                      </a:cubicBezTo>
                      <a:cubicBezTo>
                        <a:pt x="16" y="83"/>
                        <a:pt x="16" y="83"/>
                        <a:pt x="16" y="83"/>
                      </a:cubicBezTo>
                      <a:cubicBezTo>
                        <a:pt x="16" y="114"/>
                        <a:pt x="47" y="144"/>
                        <a:pt x="82" y="144"/>
                      </a:cubicBezTo>
                      <a:cubicBezTo>
                        <a:pt x="672" y="144"/>
                        <a:pt x="672" y="144"/>
                        <a:pt x="672" y="144"/>
                      </a:cubicBezTo>
                      <a:lnTo>
                        <a:pt x="672" y="156"/>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5" name="Group 9"/>
              <p:cNvGrpSpPr/>
              <p:nvPr/>
            </p:nvGrpSpPr>
            <p:grpSpPr>
              <a:xfrm>
                <a:off x="9011750" y="5415849"/>
                <a:ext cx="1821979" cy="291212"/>
                <a:chOff x="9011750" y="5178782"/>
                <a:chExt cx="1821979" cy="291212"/>
              </a:xfrm>
            </p:grpSpPr>
            <p:sp>
              <p:nvSpPr>
                <p:cNvPr id="143" name="Freeform 14"/>
                <p:cNvSpPr/>
                <p:nvPr/>
              </p:nvSpPr>
              <p:spPr bwMode="auto">
                <a:xfrm flipH="1">
                  <a:off x="9046055" y="5185643"/>
                  <a:ext cx="1758705" cy="269866"/>
                </a:xfrm>
                <a:custGeom>
                  <a:avLst/>
                  <a:gdLst>
                    <a:gd name="T0" fmla="*/ 965 w 965"/>
                    <a:gd name="T1" fmla="*/ 148 h 148"/>
                    <a:gd name="T2" fmla="*/ 73 w 965"/>
                    <a:gd name="T3" fmla="*/ 148 h 148"/>
                    <a:gd name="T4" fmla="*/ 0 w 965"/>
                    <a:gd name="T5" fmla="*/ 77 h 148"/>
                    <a:gd name="T6" fmla="*/ 0 w 965"/>
                    <a:gd name="T7" fmla="*/ 67 h 148"/>
                    <a:gd name="T8" fmla="*/ 73 w 965"/>
                    <a:gd name="T9" fmla="*/ 0 h 148"/>
                    <a:gd name="T10" fmla="*/ 965 w 965"/>
                    <a:gd name="T11" fmla="*/ 0 h 148"/>
                    <a:gd name="T12" fmla="*/ 946 w 965"/>
                    <a:gd name="T13" fmla="*/ 71 h 148"/>
                    <a:gd name="T14" fmla="*/ 965 w 965"/>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48">
                      <a:moveTo>
                        <a:pt x="965" y="148"/>
                      </a:moveTo>
                      <a:cubicBezTo>
                        <a:pt x="73" y="148"/>
                        <a:pt x="73" y="148"/>
                        <a:pt x="73" y="148"/>
                      </a:cubicBezTo>
                      <a:cubicBezTo>
                        <a:pt x="31" y="148"/>
                        <a:pt x="0" y="114"/>
                        <a:pt x="0" y="77"/>
                      </a:cubicBezTo>
                      <a:cubicBezTo>
                        <a:pt x="0" y="67"/>
                        <a:pt x="0" y="67"/>
                        <a:pt x="0" y="67"/>
                      </a:cubicBezTo>
                      <a:cubicBezTo>
                        <a:pt x="0" y="30"/>
                        <a:pt x="31" y="0"/>
                        <a:pt x="73" y="0"/>
                      </a:cubicBezTo>
                      <a:cubicBezTo>
                        <a:pt x="965" y="0"/>
                        <a:pt x="965" y="0"/>
                        <a:pt x="965" y="0"/>
                      </a:cubicBezTo>
                      <a:cubicBezTo>
                        <a:pt x="965" y="0"/>
                        <a:pt x="946" y="25"/>
                        <a:pt x="946" y="71"/>
                      </a:cubicBezTo>
                      <a:cubicBezTo>
                        <a:pt x="946" y="123"/>
                        <a:pt x="965" y="148"/>
                        <a:pt x="965" y="14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4" name="Freeform 15"/>
                <p:cNvSpPr/>
                <p:nvPr/>
              </p:nvSpPr>
              <p:spPr bwMode="auto">
                <a:xfrm flipH="1">
                  <a:off x="9046055" y="5190979"/>
                  <a:ext cx="1186192" cy="260718"/>
                </a:xfrm>
                <a:custGeom>
                  <a:avLst/>
                  <a:gdLst>
                    <a:gd name="T0" fmla="*/ 651 w 651"/>
                    <a:gd name="T1" fmla="*/ 0 h 143"/>
                    <a:gd name="T2" fmla="*/ 0 w 651"/>
                    <a:gd name="T3" fmla="*/ 0 h 143"/>
                    <a:gd name="T4" fmla="*/ 0 w 651"/>
                    <a:gd name="T5" fmla="*/ 143 h 143"/>
                    <a:gd name="T6" fmla="*/ 651 w 651"/>
                    <a:gd name="T7" fmla="*/ 143 h 143"/>
                    <a:gd name="T8" fmla="*/ 632 w 651"/>
                    <a:gd name="T9" fmla="*/ 68 h 143"/>
                    <a:gd name="T10" fmla="*/ 651 w 651"/>
                    <a:gd name="T11" fmla="*/ 0 h 143"/>
                  </a:gdLst>
                  <a:ahLst/>
                  <a:cxnLst>
                    <a:cxn ang="0">
                      <a:pos x="T0" y="T1"/>
                    </a:cxn>
                    <a:cxn ang="0">
                      <a:pos x="T2" y="T3"/>
                    </a:cxn>
                    <a:cxn ang="0">
                      <a:pos x="T4" y="T5"/>
                    </a:cxn>
                    <a:cxn ang="0">
                      <a:pos x="T6" y="T7"/>
                    </a:cxn>
                    <a:cxn ang="0">
                      <a:pos x="T8" y="T9"/>
                    </a:cxn>
                    <a:cxn ang="0">
                      <a:pos x="T10" y="T11"/>
                    </a:cxn>
                  </a:cxnLst>
                  <a:rect l="0" t="0" r="r" b="b"/>
                  <a:pathLst>
                    <a:path w="651" h="143">
                      <a:moveTo>
                        <a:pt x="651" y="0"/>
                      </a:moveTo>
                      <a:cubicBezTo>
                        <a:pt x="0" y="0"/>
                        <a:pt x="0" y="0"/>
                        <a:pt x="0" y="0"/>
                      </a:cubicBezTo>
                      <a:cubicBezTo>
                        <a:pt x="0" y="143"/>
                        <a:pt x="0" y="143"/>
                        <a:pt x="0" y="143"/>
                      </a:cubicBezTo>
                      <a:cubicBezTo>
                        <a:pt x="651" y="143"/>
                        <a:pt x="651" y="143"/>
                        <a:pt x="651" y="143"/>
                      </a:cubicBezTo>
                      <a:cubicBezTo>
                        <a:pt x="651" y="143"/>
                        <a:pt x="632" y="120"/>
                        <a:pt x="632" y="68"/>
                      </a:cubicBezTo>
                      <a:cubicBezTo>
                        <a:pt x="632" y="23"/>
                        <a:pt x="651" y="0"/>
                        <a:pt x="651" y="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5" name="Freeform 16"/>
                <p:cNvSpPr/>
                <p:nvPr/>
              </p:nvSpPr>
              <p:spPr bwMode="auto">
                <a:xfrm flipH="1">
                  <a:off x="10635522" y="5180307"/>
                  <a:ext cx="161615" cy="284351"/>
                </a:xfrm>
                <a:custGeom>
                  <a:avLst/>
                  <a:gdLst>
                    <a:gd name="T0" fmla="*/ 80 w 89"/>
                    <a:gd name="T1" fmla="*/ 156 h 156"/>
                    <a:gd name="T2" fmla="*/ 0 w 89"/>
                    <a:gd name="T3" fmla="*/ 82 h 156"/>
                    <a:gd name="T4" fmla="*/ 0 w 89"/>
                    <a:gd name="T5" fmla="*/ 72 h 156"/>
                    <a:gd name="T6" fmla="*/ 82 w 89"/>
                    <a:gd name="T7" fmla="*/ 0 h 156"/>
                    <a:gd name="T8" fmla="*/ 89 w 89"/>
                    <a:gd name="T9" fmla="*/ 6 h 156"/>
                    <a:gd name="T10" fmla="*/ 79 w 89"/>
                    <a:gd name="T11" fmla="*/ 13 h 156"/>
                    <a:gd name="T12" fmla="*/ 8 w 89"/>
                    <a:gd name="T13" fmla="*/ 72 h 156"/>
                    <a:gd name="T14" fmla="*/ 8 w 89"/>
                    <a:gd name="T15" fmla="*/ 82 h 156"/>
                    <a:gd name="T16" fmla="*/ 76 w 89"/>
                    <a:gd name="T17" fmla="*/ 143 h 156"/>
                    <a:gd name="T18" fmla="*/ 86 w 89"/>
                    <a:gd name="T19" fmla="*/ 150 h 156"/>
                    <a:gd name="T20" fmla="*/ 80 w 89"/>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6">
                      <a:moveTo>
                        <a:pt x="80" y="156"/>
                      </a:moveTo>
                      <a:cubicBezTo>
                        <a:pt x="35" y="156"/>
                        <a:pt x="0" y="123"/>
                        <a:pt x="0" y="82"/>
                      </a:cubicBezTo>
                      <a:cubicBezTo>
                        <a:pt x="0" y="72"/>
                        <a:pt x="0" y="72"/>
                        <a:pt x="0" y="72"/>
                      </a:cubicBezTo>
                      <a:cubicBezTo>
                        <a:pt x="0" y="32"/>
                        <a:pt x="36" y="0"/>
                        <a:pt x="82" y="0"/>
                      </a:cubicBezTo>
                      <a:cubicBezTo>
                        <a:pt x="86" y="0"/>
                        <a:pt x="89" y="2"/>
                        <a:pt x="89" y="6"/>
                      </a:cubicBezTo>
                      <a:cubicBezTo>
                        <a:pt x="89" y="10"/>
                        <a:pt x="84" y="13"/>
                        <a:pt x="79" y="13"/>
                      </a:cubicBezTo>
                      <a:cubicBezTo>
                        <a:pt x="41" y="13"/>
                        <a:pt x="8" y="39"/>
                        <a:pt x="8" y="72"/>
                      </a:cubicBezTo>
                      <a:cubicBezTo>
                        <a:pt x="8" y="82"/>
                        <a:pt x="8" y="82"/>
                        <a:pt x="8" y="82"/>
                      </a:cubicBezTo>
                      <a:cubicBezTo>
                        <a:pt x="8" y="116"/>
                        <a:pt x="39" y="143"/>
                        <a:pt x="76" y="143"/>
                      </a:cubicBezTo>
                      <a:cubicBezTo>
                        <a:pt x="81" y="143"/>
                        <a:pt x="86" y="146"/>
                        <a:pt x="86" y="150"/>
                      </a:cubicBezTo>
                      <a:cubicBezTo>
                        <a:pt x="86" y="153"/>
                        <a:pt x="84" y="156"/>
                        <a:pt x="80" y="156"/>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6" name="Freeform 17"/>
                <p:cNvSpPr/>
                <p:nvPr/>
              </p:nvSpPr>
              <p:spPr bwMode="auto">
                <a:xfrm flipH="1">
                  <a:off x="9011750" y="5178782"/>
                  <a:ext cx="1821979" cy="291212"/>
                </a:xfrm>
                <a:custGeom>
                  <a:avLst/>
                  <a:gdLst>
                    <a:gd name="T0" fmla="*/ 1000 w 1000"/>
                    <a:gd name="T1" fmla="*/ 160 h 160"/>
                    <a:gd name="T2" fmla="*/ 87 w 1000"/>
                    <a:gd name="T3" fmla="*/ 160 h 160"/>
                    <a:gd name="T4" fmla="*/ 0 w 1000"/>
                    <a:gd name="T5" fmla="*/ 81 h 160"/>
                    <a:gd name="T6" fmla="*/ 0 w 1000"/>
                    <a:gd name="T7" fmla="*/ 71 h 160"/>
                    <a:gd name="T8" fmla="*/ 87 w 1000"/>
                    <a:gd name="T9" fmla="*/ 0 h 160"/>
                    <a:gd name="T10" fmla="*/ 1000 w 1000"/>
                    <a:gd name="T11" fmla="*/ 0 h 160"/>
                    <a:gd name="T12" fmla="*/ 1000 w 1000"/>
                    <a:gd name="T13" fmla="*/ 16 h 160"/>
                    <a:gd name="T14" fmla="*/ 87 w 1000"/>
                    <a:gd name="T15" fmla="*/ 16 h 160"/>
                    <a:gd name="T16" fmla="*/ 20 w 1000"/>
                    <a:gd name="T17" fmla="*/ 71 h 160"/>
                    <a:gd name="T18" fmla="*/ 20 w 1000"/>
                    <a:gd name="T19" fmla="*/ 81 h 160"/>
                    <a:gd name="T20" fmla="*/ 87 w 1000"/>
                    <a:gd name="T21" fmla="*/ 148 h 160"/>
                    <a:gd name="T22" fmla="*/ 1000 w 1000"/>
                    <a:gd name="T23" fmla="*/ 148 h 160"/>
                    <a:gd name="T24" fmla="*/ 1000 w 1000"/>
                    <a:gd name="T2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160">
                      <a:moveTo>
                        <a:pt x="1000" y="160"/>
                      </a:moveTo>
                      <a:cubicBezTo>
                        <a:pt x="87" y="160"/>
                        <a:pt x="87" y="160"/>
                        <a:pt x="87" y="160"/>
                      </a:cubicBezTo>
                      <a:cubicBezTo>
                        <a:pt x="41" y="160"/>
                        <a:pt x="0" y="123"/>
                        <a:pt x="0" y="81"/>
                      </a:cubicBezTo>
                      <a:cubicBezTo>
                        <a:pt x="0" y="71"/>
                        <a:pt x="0" y="71"/>
                        <a:pt x="0" y="71"/>
                      </a:cubicBezTo>
                      <a:cubicBezTo>
                        <a:pt x="0" y="31"/>
                        <a:pt x="38" y="0"/>
                        <a:pt x="87" y="0"/>
                      </a:cubicBezTo>
                      <a:cubicBezTo>
                        <a:pt x="1000" y="0"/>
                        <a:pt x="1000" y="0"/>
                        <a:pt x="1000" y="0"/>
                      </a:cubicBezTo>
                      <a:cubicBezTo>
                        <a:pt x="1000" y="16"/>
                        <a:pt x="1000" y="16"/>
                        <a:pt x="1000" y="16"/>
                      </a:cubicBezTo>
                      <a:cubicBezTo>
                        <a:pt x="87" y="16"/>
                        <a:pt x="87" y="16"/>
                        <a:pt x="87" y="16"/>
                      </a:cubicBezTo>
                      <a:cubicBezTo>
                        <a:pt x="59" y="16"/>
                        <a:pt x="20" y="50"/>
                        <a:pt x="20" y="71"/>
                      </a:cubicBezTo>
                      <a:cubicBezTo>
                        <a:pt x="20" y="81"/>
                        <a:pt x="20" y="81"/>
                        <a:pt x="20" y="81"/>
                      </a:cubicBezTo>
                      <a:cubicBezTo>
                        <a:pt x="20" y="115"/>
                        <a:pt x="50" y="148"/>
                        <a:pt x="87" y="148"/>
                      </a:cubicBezTo>
                      <a:cubicBezTo>
                        <a:pt x="1000" y="148"/>
                        <a:pt x="1000" y="148"/>
                        <a:pt x="1000" y="148"/>
                      </a:cubicBezTo>
                      <a:lnTo>
                        <a:pt x="1000" y="16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6" name="Group 10"/>
              <p:cNvGrpSpPr/>
              <p:nvPr/>
            </p:nvGrpSpPr>
            <p:grpSpPr>
              <a:xfrm>
                <a:off x="9354038" y="5970828"/>
                <a:ext cx="1276147" cy="260719"/>
                <a:chOff x="9354038" y="5733761"/>
                <a:chExt cx="1276147" cy="260719"/>
              </a:xfrm>
            </p:grpSpPr>
            <p:sp>
              <p:nvSpPr>
                <p:cNvPr id="138" name="Freeform 18"/>
                <p:cNvSpPr/>
                <p:nvPr/>
              </p:nvSpPr>
              <p:spPr bwMode="auto">
                <a:xfrm flipH="1">
                  <a:off x="10053861" y="5746721"/>
                  <a:ext cx="550405" cy="233274"/>
                </a:xfrm>
                <a:custGeom>
                  <a:avLst/>
                  <a:gdLst>
                    <a:gd name="T0" fmla="*/ 0 w 302"/>
                    <a:gd name="T1" fmla="*/ 128 h 128"/>
                    <a:gd name="T2" fmla="*/ 237 w 302"/>
                    <a:gd name="T3" fmla="*/ 128 h 128"/>
                    <a:gd name="T4" fmla="*/ 302 w 302"/>
                    <a:gd name="T5" fmla="*/ 66 h 128"/>
                    <a:gd name="T6" fmla="*/ 302 w 302"/>
                    <a:gd name="T7" fmla="*/ 57 h 128"/>
                    <a:gd name="T8" fmla="*/ 237 w 302"/>
                    <a:gd name="T9" fmla="*/ 0 h 128"/>
                    <a:gd name="T10" fmla="*/ 0 w 302"/>
                    <a:gd name="T11" fmla="*/ 0 h 128"/>
                    <a:gd name="T12" fmla="*/ 17 w 302"/>
                    <a:gd name="T13" fmla="*/ 61 h 128"/>
                    <a:gd name="T14" fmla="*/ 0 w 30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8">
                      <a:moveTo>
                        <a:pt x="0" y="128"/>
                      </a:moveTo>
                      <a:cubicBezTo>
                        <a:pt x="237" y="128"/>
                        <a:pt x="237" y="128"/>
                        <a:pt x="237" y="128"/>
                      </a:cubicBezTo>
                      <a:cubicBezTo>
                        <a:pt x="274" y="128"/>
                        <a:pt x="302" y="99"/>
                        <a:pt x="302" y="66"/>
                      </a:cubicBezTo>
                      <a:cubicBezTo>
                        <a:pt x="302" y="57"/>
                        <a:pt x="302" y="57"/>
                        <a:pt x="302" y="57"/>
                      </a:cubicBezTo>
                      <a:cubicBezTo>
                        <a:pt x="302" y="24"/>
                        <a:pt x="274" y="0"/>
                        <a:pt x="237" y="0"/>
                      </a:cubicBezTo>
                      <a:cubicBezTo>
                        <a:pt x="0" y="0"/>
                        <a:pt x="0" y="0"/>
                        <a:pt x="0" y="0"/>
                      </a:cubicBezTo>
                      <a:cubicBezTo>
                        <a:pt x="0" y="0"/>
                        <a:pt x="17" y="21"/>
                        <a:pt x="17" y="61"/>
                      </a:cubicBezTo>
                      <a:cubicBezTo>
                        <a:pt x="17" y="107"/>
                        <a:pt x="0" y="128"/>
                        <a:pt x="0" y="12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9" name="Freeform 19"/>
                <p:cNvSpPr/>
                <p:nvPr/>
              </p:nvSpPr>
              <p:spPr bwMode="auto">
                <a:xfrm flipH="1">
                  <a:off x="10090453" y="5733761"/>
                  <a:ext cx="91480" cy="251570"/>
                </a:xfrm>
                <a:custGeom>
                  <a:avLst/>
                  <a:gdLst>
                    <a:gd name="T0" fmla="*/ 6 w 50"/>
                    <a:gd name="T1" fmla="*/ 138 h 138"/>
                    <a:gd name="T2" fmla="*/ 2 w 50"/>
                    <a:gd name="T3" fmla="*/ 135 h 138"/>
                    <a:gd name="T4" fmla="*/ 3 w 50"/>
                    <a:gd name="T5" fmla="*/ 129 h 138"/>
                    <a:gd name="T6" fmla="*/ 39 w 50"/>
                    <a:gd name="T7" fmla="*/ 66 h 138"/>
                    <a:gd name="T8" fmla="*/ 3 w 50"/>
                    <a:gd name="T9" fmla="*/ 9 h 138"/>
                    <a:gd name="T10" fmla="*/ 2 w 50"/>
                    <a:gd name="T11" fmla="*/ 2 h 138"/>
                    <a:gd name="T12" fmla="*/ 9 w 50"/>
                    <a:gd name="T13" fmla="*/ 1 h 138"/>
                    <a:gd name="T14" fmla="*/ 50 w 50"/>
                    <a:gd name="T15" fmla="*/ 66 h 138"/>
                    <a:gd name="T16" fmla="*/ 9 w 50"/>
                    <a:gd name="T17" fmla="*/ 137 h 138"/>
                    <a:gd name="T18" fmla="*/ 6 w 5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38">
                      <a:moveTo>
                        <a:pt x="6" y="138"/>
                      </a:moveTo>
                      <a:cubicBezTo>
                        <a:pt x="4" y="138"/>
                        <a:pt x="3" y="137"/>
                        <a:pt x="2" y="135"/>
                      </a:cubicBezTo>
                      <a:cubicBezTo>
                        <a:pt x="0" y="133"/>
                        <a:pt x="1" y="130"/>
                        <a:pt x="3" y="129"/>
                      </a:cubicBezTo>
                      <a:cubicBezTo>
                        <a:pt x="15" y="122"/>
                        <a:pt x="39" y="125"/>
                        <a:pt x="39" y="66"/>
                      </a:cubicBezTo>
                      <a:cubicBezTo>
                        <a:pt x="39" y="29"/>
                        <a:pt x="4" y="9"/>
                        <a:pt x="3" y="9"/>
                      </a:cubicBezTo>
                      <a:cubicBezTo>
                        <a:pt x="1" y="7"/>
                        <a:pt x="0" y="5"/>
                        <a:pt x="2" y="2"/>
                      </a:cubicBezTo>
                      <a:cubicBezTo>
                        <a:pt x="3" y="0"/>
                        <a:pt x="6" y="0"/>
                        <a:pt x="9" y="1"/>
                      </a:cubicBezTo>
                      <a:cubicBezTo>
                        <a:pt x="11" y="2"/>
                        <a:pt x="50" y="23"/>
                        <a:pt x="50" y="66"/>
                      </a:cubicBezTo>
                      <a:cubicBezTo>
                        <a:pt x="50" y="114"/>
                        <a:pt x="11" y="136"/>
                        <a:pt x="9" y="137"/>
                      </a:cubicBezTo>
                      <a:cubicBezTo>
                        <a:pt x="8" y="137"/>
                        <a:pt x="7" y="138"/>
                        <a:pt x="6" y="138"/>
                      </a:cubicBezTo>
                      <a:close/>
                    </a:path>
                  </a:pathLst>
                </a:custGeom>
                <a:solidFill>
                  <a:schemeClr val="accent3">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0" name="Freeform 20"/>
                <p:cNvSpPr/>
                <p:nvPr/>
              </p:nvSpPr>
              <p:spPr bwMode="auto">
                <a:xfrm flipH="1">
                  <a:off x="9354038" y="5739860"/>
                  <a:ext cx="1276147" cy="254620"/>
                </a:xfrm>
                <a:custGeom>
                  <a:avLst/>
                  <a:gdLst>
                    <a:gd name="T0" fmla="*/ 624 w 700"/>
                    <a:gd name="T1" fmla="*/ 0 h 140"/>
                    <a:gd name="T2" fmla="*/ 0 w 700"/>
                    <a:gd name="T3" fmla="*/ 0 h 140"/>
                    <a:gd name="T4" fmla="*/ 0 w 700"/>
                    <a:gd name="T5" fmla="*/ 8 h 140"/>
                    <a:gd name="T6" fmla="*/ 269 w 700"/>
                    <a:gd name="T7" fmla="*/ 8 h 140"/>
                    <a:gd name="T8" fmla="*/ 295 w 700"/>
                    <a:gd name="T9" fmla="*/ 61 h 140"/>
                    <a:gd name="T10" fmla="*/ 264 w 700"/>
                    <a:gd name="T11" fmla="*/ 124 h 140"/>
                    <a:gd name="T12" fmla="*/ 0 w 700"/>
                    <a:gd name="T13" fmla="*/ 124 h 140"/>
                    <a:gd name="T14" fmla="*/ 0 w 700"/>
                    <a:gd name="T15" fmla="*/ 140 h 140"/>
                    <a:gd name="T16" fmla="*/ 624 w 700"/>
                    <a:gd name="T17" fmla="*/ 140 h 140"/>
                    <a:gd name="T18" fmla="*/ 700 w 700"/>
                    <a:gd name="T19" fmla="*/ 68 h 140"/>
                    <a:gd name="T20" fmla="*/ 700 w 700"/>
                    <a:gd name="T21" fmla="*/ 59 h 140"/>
                    <a:gd name="T22" fmla="*/ 624 w 700"/>
                    <a:gd name="T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0" h="140">
                      <a:moveTo>
                        <a:pt x="624" y="0"/>
                      </a:moveTo>
                      <a:cubicBezTo>
                        <a:pt x="0" y="0"/>
                        <a:pt x="0" y="0"/>
                        <a:pt x="0" y="0"/>
                      </a:cubicBezTo>
                      <a:cubicBezTo>
                        <a:pt x="0" y="8"/>
                        <a:pt x="0" y="8"/>
                        <a:pt x="0" y="8"/>
                      </a:cubicBezTo>
                      <a:cubicBezTo>
                        <a:pt x="269" y="8"/>
                        <a:pt x="269" y="8"/>
                        <a:pt x="269" y="8"/>
                      </a:cubicBezTo>
                      <a:cubicBezTo>
                        <a:pt x="280" y="20"/>
                        <a:pt x="295" y="36"/>
                        <a:pt x="295" y="61"/>
                      </a:cubicBezTo>
                      <a:cubicBezTo>
                        <a:pt x="295" y="94"/>
                        <a:pt x="276" y="116"/>
                        <a:pt x="264" y="124"/>
                      </a:cubicBezTo>
                      <a:cubicBezTo>
                        <a:pt x="0" y="124"/>
                        <a:pt x="0" y="124"/>
                        <a:pt x="0" y="124"/>
                      </a:cubicBezTo>
                      <a:cubicBezTo>
                        <a:pt x="0" y="140"/>
                        <a:pt x="0" y="140"/>
                        <a:pt x="0" y="140"/>
                      </a:cubicBezTo>
                      <a:cubicBezTo>
                        <a:pt x="624" y="140"/>
                        <a:pt x="624" y="140"/>
                        <a:pt x="624" y="140"/>
                      </a:cubicBezTo>
                      <a:cubicBezTo>
                        <a:pt x="665" y="140"/>
                        <a:pt x="700" y="114"/>
                        <a:pt x="700" y="68"/>
                      </a:cubicBezTo>
                      <a:cubicBezTo>
                        <a:pt x="700" y="59"/>
                        <a:pt x="700" y="59"/>
                        <a:pt x="700" y="59"/>
                      </a:cubicBezTo>
                      <a:cubicBezTo>
                        <a:pt x="700" y="23"/>
                        <a:pt x="668" y="0"/>
                        <a:pt x="624" y="0"/>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1" name="Freeform 21"/>
                <p:cNvSpPr/>
                <p:nvPr/>
              </p:nvSpPr>
              <p:spPr bwMode="auto">
                <a:xfrm flipH="1">
                  <a:off x="9853367" y="5739860"/>
                  <a:ext cx="111301" cy="254620"/>
                </a:xfrm>
                <a:custGeom>
                  <a:avLst/>
                  <a:gdLst>
                    <a:gd name="T0" fmla="*/ 61 w 61"/>
                    <a:gd name="T1" fmla="*/ 71 h 140"/>
                    <a:gd name="T2" fmla="*/ 40 w 61"/>
                    <a:gd name="T3" fmla="*/ 0 h 140"/>
                    <a:gd name="T4" fmla="*/ 0 w 61"/>
                    <a:gd name="T5" fmla="*/ 0 h 140"/>
                    <a:gd name="T6" fmla="*/ 21 w 61"/>
                    <a:gd name="T7" fmla="*/ 71 h 140"/>
                    <a:gd name="T8" fmla="*/ 0 w 61"/>
                    <a:gd name="T9" fmla="*/ 140 h 140"/>
                    <a:gd name="T10" fmla="*/ 40 w 61"/>
                    <a:gd name="T11" fmla="*/ 140 h 140"/>
                    <a:gd name="T12" fmla="*/ 61 w 61"/>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1" h="140">
                      <a:moveTo>
                        <a:pt x="61" y="71"/>
                      </a:moveTo>
                      <a:cubicBezTo>
                        <a:pt x="61"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1" y="117"/>
                        <a:pt x="61"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2" name="Freeform 22"/>
                <p:cNvSpPr/>
                <p:nvPr/>
              </p:nvSpPr>
              <p:spPr bwMode="auto">
                <a:xfrm flipH="1">
                  <a:off x="9503456" y="5739860"/>
                  <a:ext cx="113588" cy="254620"/>
                </a:xfrm>
                <a:custGeom>
                  <a:avLst/>
                  <a:gdLst>
                    <a:gd name="T0" fmla="*/ 62 w 62"/>
                    <a:gd name="T1" fmla="*/ 71 h 140"/>
                    <a:gd name="T2" fmla="*/ 40 w 62"/>
                    <a:gd name="T3" fmla="*/ 0 h 140"/>
                    <a:gd name="T4" fmla="*/ 0 w 62"/>
                    <a:gd name="T5" fmla="*/ 0 h 140"/>
                    <a:gd name="T6" fmla="*/ 21 w 62"/>
                    <a:gd name="T7" fmla="*/ 71 h 140"/>
                    <a:gd name="T8" fmla="*/ 0 w 62"/>
                    <a:gd name="T9" fmla="*/ 140 h 140"/>
                    <a:gd name="T10" fmla="*/ 40 w 62"/>
                    <a:gd name="T11" fmla="*/ 140 h 140"/>
                    <a:gd name="T12" fmla="*/ 62 w 62"/>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2" h="140">
                      <a:moveTo>
                        <a:pt x="62" y="71"/>
                      </a:moveTo>
                      <a:cubicBezTo>
                        <a:pt x="62"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2" y="117"/>
                        <a:pt x="62"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7" name="Group 11"/>
              <p:cNvGrpSpPr/>
              <p:nvPr/>
            </p:nvGrpSpPr>
            <p:grpSpPr>
              <a:xfrm>
                <a:off x="9500406" y="4599389"/>
                <a:ext cx="1005519" cy="175337"/>
                <a:chOff x="9500406" y="4362322"/>
                <a:chExt cx="1005519" cy="175337"/>
              </a:xfrm>
            </p:grpSpPr>
            <p:sp>
              <p:nvSpPr>
                <p:cNvPr id="134" name="Freeform 23"/>
                <p:cNvSpPr/>
                <p:nvPr/>
              </p:nvSpPr>
              <p:spPr bwMode="auto">
                <a:xfrm flipH="1">
                  <a:off x="9517940" y="4369945"/>
                  <a:ext cx="529060" cy="160090"/>
                </a:xfrm>
                <a:custGeom>
                  <a:avLst/>
                  <a:gdLst>
                    <a:gd name="T0" fmla="*/ 290 w 290"/>
                    <a:gd name="T1" fmla="*/ 88 h 88"/>
                    <a:gd name="T2" fmla="*/ 51 w 290"/>
                    <a:gd name="T3" fmla="*/ 88 h 88"/>
                    <a:gd name="T4" fmla="*/ 0 w 290"/>
                    <a:gd name="T5" fmla="*/ 45 h 88"/>
                    <a:gd name="T6" fmla="*/ 0 w 290"/>
                    <a:gd name="T7" fmla="*/ 39 h 88"/>
                    <a:gd name="T8" fmla="*/ 51 w 290"/>
                    <a:gd name="T9" fmla="*/ 0 h 88"/>
                    <a:gd name="T10" fmla="*/ 290 w 290"/>
                    <a:gd name="T11" fmla="*/ 0 h 88"/>
                    <a:gd name="T12" fmla="*/ 279 w 290"/>
                    <a:gd name="T13" fmla="*/ 42 h 88"/>
                    <a:gd name="T14" fmla="*/ 290 w 290"/>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8">
                      <a:moveTo>
                        <a:pt x="290" y="88"/>
                      </a:moveTo>
                      <a:cubicBezTo>
                        <a:pt x="51" y="88"/>
                        <a:pt x="51" y="88"/>
                        <a:pt x="51" y="88"/>
                      </a:cubicBezTo>
                      <a:cubicBezTo>
                        <a:pt x="25" y="88"/>
                        <a:pt x="0" y="67"/>
                        <a:pt x="0" y="45"/>
                      </a:cubicBezTo>
                      <a:cubicBezTo>
                        <a:pt x="0" y="39"/>
                        <a:pt x="0" y="39"/>
                        <a:pt x="0" y="39"/>
                      </a:cubicBezTo>
                      <a:cubicBezTo>
                        <a:pt x="0" y="17"/>
                        <a:pt x="25" y="0"/>
                        <a:pt x="51" y="0"/>
                      </a:cubicBezTo>
                      <a:cubicBezTo>
                        <a:pt x="290" y="0"/>
                        <a:pt x="290" y="0"/>
                        <a:pt x="290" y="0"/>
                      </a:cubicBezTo>
                      <a:cubicBezTo>
                        <a:pt x="290" y="0"/>
                        <a:pt x="279" y="15"/>
                        <a:pt x="279" y="42"/>
                      </a:cubicBezTo>
                      <a:cubicBezTo>
                        <a:pt x="279" y="73"/>
                        <a:pt x="290" y="88"/>
                        <a:pt x="290" y="88"/>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5" name="Freeform 24"/>
                <p:cNvSpPr/>
                <p:nvPr/>
              </p:nvSpPr>
              <p:spPr bwMode="auto">
                <a:xfrm flipH="1">
                  <a:off x="9960856" y="4369945"/>
                  <a:ext cx="537446" cy="153229"/>
                </a:xfrm>
                <a:custGeom>
                  <a:avLst/>
                  <a:gdLst>
                    <a:gd name="T0" fmla="*/ 295 w 295"/>
                    <a:gd name="T1" fmla="*/ 84 h 84"/>
                    <a:gd name="T2" fmla="*/ 47 w 295"/>
                    <a:gd name="T3" fmla="*/ 84 h 84"/>
                    <a:gd name="T4" fmla="*/ 0 w 295"/>
                    <a:gd name="T5" fmla="*/ 44 h 84"/>
                    <a:gd name="T6" fmla="*/ 0 w 295"/>
                    <a:gd name="T7" fmla="*/ 38 h 84"/>
                    <a:gd name="T8" fmla="*/ 47 w 295"/>
                    <a:gd name="T9" fmla="*/ 0 h 84"/>
                    <a:gd name="T10" fmla="*/ 295 w 295"/>
                    <a:gd name="T11" fmla="*/ 0 h 84"/>
                    <a:gd name="T12" fmla="*/ 269 w 295"/>
                    <a:gd name="T13" fmla="*/ 40 h 84"/>
                    <a:gd name="T14" fmla="*/ 295 w 29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84">
                      <a:moveTo>
                        <a:pt x="295" y="84"/>
                      </a:moveTo>
                      <a:cubicBezTo>
                        <a:pt x="47" y="84"/>
                        <a:pt x="47" y="84"/>
                        <a:pt x="47" y="84"/>
                      </a:cubicBezTo>
                      <a:cubicBezTo>
                        <a:pt x="22" y="84"/>
                        <a:pt x="0" y="66"/>
                        <a:pt x="0" y="44"/>
                      </a:cubicBezTo>
                      <a:cubicBezTo>
                        <a:pt x="0" y="38"/>
                        <a:pt x="0" y="38"/>
                        <a:pt x="0" y="38"/>
                      </a:cubicBezTo>
                      <a:cubicBezTo>
                        <a:pt x="0" y="16"/>
                        <a:pt x="22" y="0"/>
                        <a:pt x="47" y="0"/>
                      </a:cubicBezTo>
                      <a:cubicBezTo>
                        <a:pt x="295" y="0"/>
                        <a:pt x="295" y="0"/>
                        <a:pt x="295" y="0"/>
                      </a:cubicBezTo>
                      <a:cubicBezTo>
                        <a:pt x="295" y="0"/>
                        <a:pt x="269" y="13"/>
                        <a:pt x="269" y="40"/>
                      </a:cubicBezTo>
                      <a:cubicBezTo>
                        <a:pt x="269" y="71"/>
                        <a:pt x="295" y="84"/>
                        <a:pt x="295" y="84"/>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6" name="Freeform 25"/>
                <p:cNvSpPr/>
                <p:nvPr/>
              </p:nvSpPr>
              <p:spPr bwMode="auto">
                <a:xfrm flipH="1">
                  <a:off x="9948659" y="4362322"/>
                  <a:ext cx="61749" cy="167714"/>
                </a:xfrm>
                <a:custGeom>
                  <a:avLst/>
                  <a:gdLst>
                    <a:gd name="T0" fmla="*/ 30 w 34"/>
                    <a:gd name="T1" fmla="*/ 92 h 92"/>
                    <a:gd name="T2" fmla="*/ 33 w 34"/>
                    <a:gd name="T3" fmla="*/ 91 h 92"/>
                    <a:gd name="T4" fmla="*/ 32 w 34"/>
                    <a:gd name="T5" fmla="*/ 87 h 92"/>
                    <a:gd name="T6" fmla="*/ 7 w 34"/>
                    <a:gd name="T7" fmla="*/ 44 h 92"/>
                    <a:gd name="T8" fmla="*/ 32 w 34"/>
                    <a:gd name="T9" fmla="*/ 6 h 92"/>
                    <a:gd name="T10" fmla="*/ 33 w 34"/>
                    <a:gd name="T11" fmla="*/ 1 h 92"/>
                    <a:gd name="T12" fmla="*/ 27 w 34"/>
                    <a:gd name="T13" fmla="*/ 1 h 92"/>
                    <a:gd name="T14" fmla="*/ 0 w 34"/>
                    <a:gd name="T15" fmla="*/ 44 h 92"/>
                    <a:gd name="T16" fmla="*/ 28 w 34"/>
                    <a:gd name="T17" fmla="*/ 92 h 92"/>
                    <a:gd name="T18" fmla="*/ 30 w 34"/>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2">
                      <a:moveTo>
                        <a:pt x="30" y="92"/>
                      </a:moveTo>
                      <a:cubicBezTo>
                        <a:pt x="31" y="92"/>
                        <a:pt x="32" y="92"/>
                        <a:pt x="33" y="91"/>
                      </a:cubicBezTo>
                      <a:cubicBezTo>
                        <a:pt x="34" y="89"/>
                        <a:pt x="33" y="88"/>
                        <a:pt x="32" y="87"/>
                      </a:cubicBezTo>
                      <a:cubicBezTo>
                        <a:pt x="31" y="86"/>
                        <a:pt x="7" y="73"/>
                        <a:pt x="7" y="44"/>
                      </a:cubicBezTo>
                      <a:cubicBezTo>
                        <a:pt x="7" y="19"/>
                        <a:pt x="31" y="6"/>
                        <a:pt x="32" y="6"/>
                      </a:cubicBezTo>
                      <a:cubicBezTo>
                        <a:pt x="33" y="5"/>
                        <a:pt x="34" y="3"/>
                        <a:pt x="33" y="1"/>
                      </a:cubicBezTo>
                      <a:cubicBezTo>
                        <a:pt x="32" y="0"/>
                        <a:pt x="29" y="0"/>
                        <a:pt x="27" y="1"/>
                      </a:cubicBezTo>
                      <a:cubicBezTo>
                        <a:pt x="26" y="1"/>
                        <a:pt x="0" y="16"/>
                        <a:pt x="0" y="44"/>
                      </a:cubicBezTo>
                      <a:cubicBezTo>
                        <a:pt x="0" y="77"/>
                        <a:pt x="27" y="91"/>
                        <a:pt x="28" y="92"/>
                      </a:cubicBezTo>
                      <a:cubicBezTo>
                        <a:pt x="28" y="92"/>
                        <a:pt x="29" y="92"/>
                        <a:pt x="30" y="92"/>
                      </a:cubicBezTo>
                      <a:close/>
                    </a:path>
                  </a:pathLst>
                </a:custGeom>
                <a:solidFill>
                  <a:schemeClr val="accent2">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7" name="Freeform 26"/>
                <p:cNvSpPr/>
                <p:nvPr/>
              </p:nvSpPr>
              <p:spPr bwMode="auto">
                <a:xfrm flipH="1">
                  <a:off x="9500406" y="4362322"/>
                  <a:ext cx="1005519" cy="175337"/>
                </a:xfrm>
                <a:custGeom>
                  <a:avLst/>
                  <a:gdLst>
                    <a:gd name="T0" fmla="*/ 51 w 552"/>
                    <a:gd name="T1" fmla="*/ 96 h 96"/>
                    <a:gd name="T2" fmla="*/ 552 w 552"/>
                    <a:gd name="T3" fmla="*/ 96 h 96"/>
                    <a:gd name="T4" fmla="*/ 552 w 552"/>
                    <a:gd name="T5" fmla="*/ 88 h 96"/>
                    <a:gd name="T6" fmla="*/ 51 w 552"/>
                    <a:gd name="T7" fmla="*/ 88 h 96"/>
                    <a:gd name="T8" fmla="*/ 8 w 552"/>
                    <a:gd name="T9" fmla="*/ 48 h 96"/>
                    <a:gd name="T10" fmla="*/ 8 w 552"/>
                    <a:gd name="T11" fmla="*/ 42 h 96"/>
                    <a:gd name="T12" fmla="*/ 51 w 552"/>
                    <a:gd name="T13" fmla="*/ 8 h 96"/>
                    <a:gd name="T14" fmla="*/ 552 w 552"/>
                    <a:gd name="T15" fmla="*/ 8 h 96"/>
                    <a:gd name="T16" fmla="*/ 552 w 552"/>
                    <a:gd name="T17" fmla="*/ 0 h 96"/>
                    <a:gd name="T18" fmla="*/ 51 w 552"/>
                    <a:gd name="T19" fmla="*/ 0 h 96"/>
                    <a:gd name="T20" fmla="*/ 0 w 552"/>
                    <a:gd name="T21" fmla="*/ 42 h 96"/>
                    <a:gd name="T22" fmla="*/ 0 w 552"/>
                    <a:gd name="T23" fmla="*/ 48 h 96"/>
                    <a:gd name="T24" fmla="*/ 51 w 55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96">
                      <a:moveTo>
                        <a:pt x="51" y="96"/>
                      </a:moveTo>
                      <a:cubicBezTo>
                        <a:pt x="552" y="96"/>
                        <a:pt x="552" y="96"/>
                        <a:pt x="552" y="96"/>
                      </a:cubicBezTo>
                      <a:cubicBezTo>
                        <a:pt x="552" y="88"/>
                        <a:pt x="552" y="88"/>
                        <a:pt x="552" y="88"/>
                      </a:cubicBezTo>
                      <a:cubicBezTo>
                        <a:pt x="51" y="88"/>
                        <a:pt x="51" y="88"/>
                        <a:pt x="51" y="88"/>
                      </a:cubicBezTo>
                      <a:cubicBezTo>
                        <a:pt x="30" y="88"/>
                        <a:pt x="8" y="68"/>
                        <a:pt x="8" y="48"/>
                      </a:cubicBezTo>
                      <a:cubicBezTo>
                        <a:pt x="8" y="42"/>
                        <a:pt x="8" y="42"/>
                        <a:pt x="8" y="42"/>
                      </a:cubicBezTo>
                      <a:cubicBezTo>
                        <a:pt x="8" y="23"/>
                        <a:pt x="29" y="8"/>
                        <a:pt x="51" y="8"/>
                      </a:cubicBezTo>
                      <a:cubicBezTo>
                        <a:pt x="552" y="8"/>
                        <a:pt x="552" y="8"/>
                        <a:pt x="552" y="8"/>
                      </a:cubicBezTo>
                      <a:cubicBezTo>
                        <a:pt x="552" y="0"/>
                        <a:pt x="552" y="0"/>
                        <a:pt x="552" y="0"/>
                      </a:cubicBezTo>
                      <a:cubicBezTo>
                        <a:pt x="51" y="0"/>
                        <a:pt x="51" y="0"/>
                        <a:pt x="51" y="0"/>
                      </a:cubicBezTo>
                      <a:cubicBezTo>
                        <a:pt x="22" y="0"/>
                        <a:pt x="0" y="17"/>
                        <a:pt x="0" y="42"/>
                      </a:cubicBezTo>
                      <a:cubicBezTo>
                        <a:pt x="0" y="48"/>
                        <a:pt x="0" y="48"/>
                        <a:pt x="0" y="48"/>
                      </a:cubicBezTo>
                      <a:cubicBezTo>
                        <a:pt x="0" y="74"/>
                        <a:pt x="24" y="96"/>
                        <a:pt x="51" y="96"/>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8" name="Group 12"/>
              <p:cNvGrpSpPr/>
              <p:nvPr/>
            </p:nvGrpSpPr>
            <p:grpSpPr>
              <a:xfrm>
                <a:off x="9470675" y="4459120"/>
                <a:ext cx="872873" cy="142556"/>
                <a:chOff x="9470675" y="4222053"/>
                <a:chExt cx="872873" cy="142556"/>
              </a:xfrm>
            </p:grpSpPr>
            <p:sp>
              <p:nvSpPr>
                <p:cNvPr id="131" name="Freeform 27"/>
                <p:cNvSpPr/>
                <p:nvPr/>
              </p:nvSpPr>
              <p:spPr bwMode="auto">
                <a:xfrm flipH="1">
                  <a:off x="9777133" y="4231201"/>
                  <a:ext cx="557266" cy="131121"/>
                </a:xfrm>
                <a:custGeom>
                  <a:avLst/>
                  <a:gdLst>
                    <a:gd name="T0" fmla="*/ 0 w 306"/>
                    <a:gd name="T1" fmla="*/ 72 h 72"/>
                    <a:gd name="T2" fmla="*/ 277 w 306"/>
                    <a:gd name="T3" fmla="*/ 72 h 72"/>
                    <a:gd name="T4" fmla="*/ 306 w 306"/>
                    <a:gd name="T5" fmla="*/ 36 h 72"/>
                    <a:gd name="T6" fmla="*/ 306 w 306"/>
                    <a:gd name="T7" fmla="*/ 31 h 72"/>
                    <a:gd name="T8" fmla="*/ 277 w 306"/>
                    <a:gd name="T9" fmla="*/ 0 h 72"/>
                    <a:gd name="T10" fmla="*/ 0 w 306"/>
                    <a:gd name="T11" fmla="*/ 0 h 72"/>
                    <a:gd name="T12" fmla="*/ 8 w 306"/>
                    <a:gd name="T13" fmla="*/ 34 h 72"/>
                    <a:gd name="T14" fmla="*/ 0 w 306"/>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72">
                      <a:moveTo>
                        <a:pt x="0" y="72"/>
                      </a:moveTo>
                      <a:cubicBezTo>
                        <a:pt x="277" y="72"/>
                        <a:pt x="277" y="72"/>
                        <a:pt x="277" y="72"/>
                      </a:cubicBezTo>
                      <a:cubicBezTo>
                        <a:pt x="294" y="72"/>
                        <a:pt x="306" y="53"/>
                        <a:pt x="306" y="36"/>
                      </a:cubicBezTo>
                      <a:cubicBezTo>
                        <a:pt x="306" y="31"/>
                        <a:pt x="306" y="31"/>
                        <a:pt x="306" y="31"/>
                      </a:cubicBezTo>
                      <a:cubicBezTo>
                        <a:pt x="306" y="14"/>
                        <a:pt x="294" y="0"/>
                        <a:pt x="277" y="0"/>
                      </a:cubicBezTo>
                      <a:cubicBezTo>
                        <a:pt x="0" y="0"/>
                        <a:pt x="0" y="0"/>
                        <a:pt x="0" y="0"/>
                      </a:cubicBezTo>
                      <a:cubicBezTo>
                        <a:pt x="0" y="0"/>
                        <a:pt x="8" y="13"/>
                        <a:pt x="8" y="34"/>
                      </a:cubicBezTo>
                      <a:cubicBezTo>
                        <a:pt x="8" y="59"/>
                        <a:pt x="0" y="72"/>
                        <a:pt x="0" y="72"/>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2" name="Freeform 28"/>
                <p:cNvSpPr/>
                <p:nvPr/>
              </p:nvSpPr>
              <p:spPr bwMode="auto">
                <a:xfrm flipH="1">
                  <a:off x="9793143" y="4233488"/>
                  <a:ext cx="36592" cy="125785"/>
                </a:xfrm>
                <a:custGeom>
                  <a:avLst/>
                  <a:gdLst>
                    <a:gd name="T0" fmla="*/ 4 w 20"/>
                    <a:gd name="T1" fmla="*/ 69 h 69"/>
                    <a:gd name="T2" fmla="*/ 2 w 20"/>
                    <a:gd name="T3" fmla="*/ 68 h 69"/>
                    <a:gd name="T4" fmla="*/ 1 w 20"/>
                    <a:gd name="T5" fmla="*/ 67 h 69"/>
                    <a:gd name="T6" fmla="*/ 16 w 20"/>
                    <a:gd name="T7" fmla="*/ 33 h 69"/>
                    <a:gd name="T8" fmla="*/ 3 w 20"/>
                    <a:gd name="T9" fmla="*/ 5 h 69"/>
                    <a:gd name="T10" fmla="*/ 2 w 20"/>
                    <a:gd name="T11" fmla="*/ 1 h 69"/>
                    <a:gd name="T12" fmla="*/ 7 w 20"/>
                    <a:gd name="T13" fmla="*/ 3 h 69"/>
                    <a:gd name="T14" fmla="*/ 20 w 20"/>
                    <a:gd name="T15" fmla="*/ 33 h 69"/>
                    <a:gd name="T16" fmla="*/ 5 w 20"/>
                    <a:gd name="T17" fmla="*/ 69 h 69"/>
                    <a:gd name="T18" fmla="*/ 4 w 20"/>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9">
                      <a:moveTo>
                        <a:pt x="4" y="69"/>
                      </a:moveTo>
                      <a:cubicBezTo>
                        <a:pt x="3" y="69"/>
                        <a:pt x="3" y="69"/>
                        <a:pt x="2" y="68"/>
                      </a:cubicBezTo>
                      <a:cubicBezTo>
                        <a:pt x="2" y="67"/>
                        <a:pt x="0" y="67"/>
                        <a:pt x="1" y="67"/>
                      </a:cubicBezTo>
                      <a:cubicBezTo>
                        <a:pt x="2" y="66"/>
                        <a:pt x="16" y="55"/>
                        <a:pt x="16" y="33"/>
                      </a:cubicBezTo>
                      <a:cubicBezTo>
                        <a:pt x="16" y="15"/>
                        <a:pt x="3" y="5"/>
                        <a:pt x="3" y="5"/>
                      </a:cubicBezTo>
                      <a:cubicBezTo>
                        <a:pt x="2" y="4"/>
                        <a:pt x="2" y="2"/>
                        <a:pt x="2" y="1"/>
                      </a:cubicBezTo>
                      <a:cubicBezTo>
                        <a:pt x="3" y="0"/>
                        <a:pt x="6" y="2"/>
                        <a:pt x="7" y="3"/>
                      </a:cubicBezTo>
                      <a:cubicBezTo>
                        <a:pt x="7" y="3"/>
                        <a:pt x="20" y="12"/>
                        <a:pt x="20" y="33"/>
                      </a:cubicBezTo>
                      <a:cubicBezTo>
                        <a:pt x="20" y="58"/>
                        <a:pt x="6" y="69"/>
                        <a:pt x="5" y="69"/>
                      </a:cubicBezTo>
                      <a:lnTo>
                        <a:pt x="4" y="69"/>
                      </a:ln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3" name="Freeform 29"/>
                <p:cNvSpPr/>
                <p:nvPr/>
              </p:nvSpPr>
              <p:spPr bwMode="auto">
                <a:xfrm flipH="1">
                  <a:off x="9470675" y="4222053"/>
                  <a:ext cx="872873" cy="142556"/>
                </a:xfrm>
                <a:custGeom>
                  <a:avLst/>
                  <a:gdLst>
                    <a:gd name="T0" fmla="*/ 447 w 479"/>
                    <a:gd name="T1" fmla="*/ 0 h 78"/>
                    <a:gd name="T2" fmla="*/ 0 w 479"/>
                    <a:gd name="T3" fmla="*/ 0 h 78"/>
                    <a:gd name="T4" fmla="*/ 0 w 479"/>
                    <a:gd name="T5" fmla="*/ 12 h 78"/>
                    <a:gd name="T6" fmla="*/ 291 w 479"/>
                    <a:gd name="T7" fmla="*/ 12 h 78"/>
                    <a:gd name="T8" fmla="*/ 301 w 479"/>
                    <a:gd name="T9" fmla="*/ 40 h 78"/>
                    <a:gd name="T10" fmla="*/ 290 w 479"/>
                    <a:gd name="T11" fmla="*/ 72 h 78"/>
                    <a:gd name="T12" fmla="*/ 0 w 479"/>
                    <a:gd name="T13" fmla="*/ 72 h 78"/>
                    <a:gd name="T14" fmla="*/ 0 w 479"/>
                    <a:gd name="T15" fmla="*/ 78 h 78"/>
                    <a:gd name="T16" fmla="*/ 284 w 479"/>
                    <a:gd name="T17" fmla="*/ 78 h 78"/>
                    <a:gd name="T18" fmla="*/ 447 w 479"/>
                    <a:gd name="T19" fmla="*/ 78 h 78"/>
                    <a:gd name="T20" fmla="*/ 447 w 479"/>
                    <a:gd name="T21" fmla="*/ 78 h 78"/>
                    <a:gd name="T22" fmla="*/ 448 w 479"/>
                    <a:gd name="T23" fmla="*/ 78 h 78"/>
                    <a:gd name="T24" fmla="*/ 479 w 479"/>
                    <a:gd name="T25" fmla="*/ 41 h 78"/>
                    <a:gd name="T26" fmla="*/ 479 w 479"/>
                    <a:gd name="T27" fmla="*/ 36 h 78"/>
                    <a:gd name="T28" fmla="*/ 447 w 479"/>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78">
                      <a:moveTo>
                        <a:pt x="447" y="0"/>
                      </a:moveTo>
                      <a:cubicBezTo>
                        <a:pt x="0" y="0"/>
                        <a:pt x="0" y="0"/>
                        <a:pt x="0" y="0"/>
                      </a:cubicBezTo>
                      <a:cubicBezTo>
                        <a:pt x="0" y="12"/>
                        <a:pt x="0" y="12"/>
                        <a:pt x="0" y="12"/>
                      </a:cubicBezTo>
                      <a:cubicBezTo>
                        <a:pt x="291" y="12"/>
                        <a:pt x="291" y="12"/>
                        <a:pt x="291" y="12"/>
                      </a:cubicBezTo>
                      <a:cubicBezTo>
                        <a:pt x="295" y="18"/>
                        <a:pt x="301" y="27"/>
                        <a:pt x="301" y="40"/>
                      </a:cubicBezTo>
                      <a:cubicBezTo>
                        <a:pt x="301" y="55"/>
                        <a:pt x="295" y="66"/>
                        <a:pt x="290" y="72"/>
                      </a:cubicBezTo>
                      <a:cubicBezTo>
                        <a:pt x="0" y="72"/>
                        <a:pt x="0" y="72"/>
                        <a:pt x="0" y="72"/>
                      </a:cubicBezTo>
                      <a:cubicBezTo>
                        <a:pt x="0" y="78"/>
                        <a:pt x="0" y="78"/>
                        <a:pt x="0" y="78"/>
                      </a:cubicBezTo>
                      <a:cubicBezTo>
                        <a:pt x="284" y="78"/>
                        <a:pt x="284" y="78"/>
                        <a:pt x="284" y="78"/>
                      </a:cubicBezTo>
                      <a:cubicBezTo>
                        <a:pt x="447" y="78"/>
                        <a:pt x="447" y="78"/>
                        <a:pt x="447" y="78"/>
                      </a:cubicBezTo>
                      <a:cubicBezTo>
                        <a:pt x="447" y="78"/>
                        <a:pt x="447" y="78"/>
                        <a:pt x="447" y="78"/>
                      </a:cubicBezTo>
                      <a:cubicBezTo>
                        <a:pt x="448" y="78"/>
                        <a:pt x="448" y="78"/>
                        <a:pt x="448" y="78"/>
                      </a:cubicBezTo>
                      <a:cubicBezTo>
                        <a:pt x="466" y="77"/>
                        <a:pt x="479" y="61"/>
                        <a:pt x="479" y="41"/>
                      </a:cubicBezTo>
                      <a:cubicBezTo>
                        <a:pt x="479" y="36"/>
                        <a:pt x="479" y="36"/>
                        <a:pt x="479" y="36"/>
                      </a:cubicBezTo>
                      <a:cubicBezTo>
                        <a:pt x="479" y="16"/>
                        <a:pt x="467" y="0"/>
                        <a:pt x="447" y="0"/>
                      </a:cubicBez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9" name="Group 13"/>
              <p:cNvGrpSpPr/>
              <p:nvPr/>
            </p:nvGrpSpPr>
            <p:grpSpPr>
              <a:xfrm>
                <a:off x="9171840" y="5707061"/>
                <a:ext cx="1545251" cy="269866"/>
                <a:chOff x="9171840" y="5469994"/>
                <a:chExt cx="1545251" cy="269866"/>
              </a:xfrm>
            </p:grpSpPr>
            <p:sp>
              <p:nvSpPr>
                <p:cNvPr id="128" name="Rectangle 30"/>
                <p:cNvSpPr>
                  <a:spLocks noChangeArrowheads="1"/>
                </p:cNvSpPr>
                <p:nvPr/>
              </p:nvSpPr>
              <p:spPr bwMode="auto">
                <a:xfrm flipH="1">
                  <a:off x="9171840" y="5469994"/>
                  <a:ext cx="1545251" cy="269866"/>
                </a:xfrm>
                <a:prstGeom prst="rect">
                  <a:avLst/>
                </a:pr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9" name="Rectangle 31"/>
                <p:cNvSpPr>
                  <a:spLocks noChangeArrowheads="1"/>
                </p:cNvSpPr>
                <p:nvPr/>
              </p:nvSpPr>
              <p:spPr bwMode="auto">
                <a:xfrm flipH="1">
                  <a:off x="10579109" y="5469994"/>
                  <a:ext cx="51076"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0" name="Rectangle 32"/>
                <p:cNvSpPr>
                  <a:spLocks noChangeArrowheads="1"/>
                </p:cNvSpPr>
                <p:nvPr/>
              </p:nvSpPr>
              <p:spPr bwMode="auto">
                <a:xfrm flipH="1">
                  <a:off x="10476956" y="5469994"/>
                  <a:ext cx="65561"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0" name="Group 14"/>
              <p:cNvGrpSpPr/>
              <p:nvPr/>
            </p:nvGrpSpPr>
            <p:grpSpPr>
              <a:xfrm>
                <a:off x="9245024" y="4774726"/>
                <a:ext cx="1435475" cy="166951"/>
                <a:chOff x="9245024" y="4537659"/>
                <a:chExt cx="1435475" cy="166951"/>
              </a:xfrm>
            </p:grpSpPr>
            <p:sp>
              <p:nvSpPr>
                <p:cNvPr id="125" name="Rectangle 33"/>
                <p:cNvSpPr>
                  <a:spLocks noChangeArrowheads="1"/>
                </p:cNvSpPr>
                <p:nvPr/>
              </p:nvSpPr>
              <p:spPr bwMode="auto">
                <a:xfrm flipH="1">
                  <a:off x="9245024" y="4537659"/>
                  <a:ext cx="1435475" cy="166951"/>
                </a:xfrm>
                <a:prstGeom prst="rect">
                  <a:avLst/>
                </a:prstGeom>
                <a:solidFill>
                  <a:schemeClr val="accent5"/>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6" name="Rectangle 34"/>
                <p:cNvSpPr>
                  <a:spLocks noChangeArrowheads="1"/>
                </p:cNvSpPr>
                <p:nvPr/>
              </p:nvSpPr>
              <p:spPr bwMode="auto">
                <a:xfrm flipH="1">
                  <a:off x="9288477" y="4537659"/>
                  <a:ext cx="58700"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7" name="Rectangle 35"/>
                <p:cNvSpPr>
                  <a:spLocks noChangeArrowheads="1"/>
                </p:cNvSpPr>
                <p:nvPr/>
              </p:nvSpPr>
              <p:spPr bwMode="auto">
                <a:xfrm flipH="1">
                  <a:off x="9361661" y="4537659"/>
                  <a:ext cx="57937"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1" name="Group 15"/>
              <p:cNvGrpSpPr/>
              <p:nvPr/>
            </p:nvGrpSpPr>
            <p:grpSpPr>
              <a:xfrm>
                <a:off x="9084934" y="5226028"/>
                <a:ext cx="1224309" cy="189821"/>
                <a:chOff x="9084934" y="4988961"/>
                <a:chExt cx="1224309" cy="189821"/>
              </a:xfrm>
            </p:grpSpPr>
            <p:sp>
              <p:nvSpPr>
                <p:cNvPr id="122" name="Freeform 36"/>
                <p:cNvSpPr/>
                <p:nvPr/>
              </p:nvSpPr>
              <p:spPr bwMode="auto">
                <a:xfrm flipH="1">
                  <a:off x="9164979" y="5003445"/>
                  <a:ext cx="1144264" cy="167714"/>
                </a:xfrm>
                <a:custGeom>
                  <a:avLst/>
                  <a:gdLst>
                    <a:gd name="T0" fmla="*/ 628 w 628"/>
                    <a:gd name="T1" fmla="*/ 92 h 92"/>
                    <a:gd name="T2" fmla="*/ 66 w 628"/>
                    <a:gd name="T3" fmla="*/ 92 h 92"/>
                    <a:gd name="T4" fmla="*/ 0 w 628"/>
                    <a:gd name="T5" fmla="*/ 46 h 92"/>
                    <a:gd name="T6" fmla="*/ 0 w 628"/>
                    <a:gd name="T7" fmla="*/ 37 h 92"/>
                    <a:gd name="T8" fmla="*/ 66 w 628"/>
                    <a:gd name="T9" fmla="*/ 0 h 92"/>
                    <a:gd name="T10" fmla="*/ 628 w 628"/>
                    <a:gd name="T11" fmla="*/ 0 h 92"/>
                    <a:gd name="T12" fmla="*/ 628 w 62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628" h="92">
                      <a:moveTo>
                        <a:pt x="628" y="92"/>
                      </a:moveTo>
                      <a:cubicBezTo>
                        <a:pt x="66" y="92"/>
                        <a:pt x="66" y="92"/>
                        <a:pt x="66" y="92"/>
                      </a:cubicBezTo>
                      <a:cubicBezTo>
                        <a:pt x="29" y="92"/>
                        <a:pt x="0" y="77"/>
                        <a:pt x="0" y="46"/>
                      </a:cubicBezTo>
                      <a:cubicBezTo>
                        <a:pt x="0" y="37"/>
                        <a:pt x="0" y="37"/>
                        <a:pt x="0" y="37"/>
                      </a:cubicBezTo>
                      <a:cubicBezTo>
                        <a:pt x="0" y="5"/>
                        <a:pt x="29" y="0"/>
                        <a:pt x="66" y="0"/>
                      </a:cubicBezTo>
                      <a:cubicBezTo>
                        <a:pt x="628" y="0"/>
                        <a:pt x="628" y="0"/>
                        <a:pt x="628" y="0"/>
                      </a:cubicBezTo>
                      <a:lnTo>
                        <a:pt x="628" y="92"/>
                      </a:ln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3" name="Freeform 37"/>
                <p:cNvSpPr/>
                <p:nvPr/>
              </p:nvSpPr>
              <p:spPr bwMode="auto">
                <a:xfrm flipH="1">
                  <a:off x="9106279" y="5003445"/>
                  <a:ext cx="670854" cy="167714"/>
                </a:xfrm>
                <a:custGeom>
                  <a:avLst/>
                  <a:gdLst>
                    <a:gd name="T0" fmla="*/ 368 w 368"/>
                    <a:gd name="T1" fmla="*/ 92 h 92"/>
                    <a:gd name="T2" fmla="*/ 0 w 368"/>
                    <a:gd name="T3" fmla="*/ 92 h 92"/>
                    <a:gd name="T4" fmla="*/ 0 w 368"/>
                    <a:gd name="T5" fmla="*/ 0 h 92"/>
                    <a:gd name="T6" fmla="*/ 368 w 368"/>
                    <a:gd name="T7" fmla="*/ 0 h 92"/>
                    <a:gd name="T8" fmla="*/ 359 w 368"/>
                    <a:gd name="T9" fmla="*/ 46 h 92"/>
                    <a:gd name="T10" fmla="*/ 368 w 368"/>
                    <a:gd name="T11" fmla="*/ 92 h 92"/>
                  </a:gdLst>
                  <a:ahLst/>
                  <a:cxnLst>
                    <a:cxn ang="0">
                      <a:pos x="T0" y="T1"/>
                    </a:cxn>
                    <a:cxn ang="0">
                      <a:pos x="T2" y="T3"/>
                    </a:cxn>
                    <a:cxn ang="0">
                      <a:pos x="T4" y="T5"/>
                    </a:cxn>
                    <a:cxn ang="0">
                      <a:pos x="T6" y="T7"/>
                    </a:cxn>
                    <a:cxn ang="0">
                      <a:pos x="T8" y="T9"/>
                    </a:cxn>
                    <a:cxn ang="0">
                      <a:pos x="T10" y="T11"/>
                    </a:cxn>
                  </a:cxnLst>
                  <a:rect l="0" t="0" r="r" b="b"/>
                  <a:pathLst>
                    <a:path w="368" h="92">
                      <a:moveTo>
                        <a:pt x="368" y="92"/>
                      </a:moveTo>
                      <a:cubicBezTo>
                        <a:pt x="0" y="92"/>
                        <a:pt x="0" y="92"/>
                        <a:pt x="0" y="92"/>
                      </a:cubicBezTo>
                      <a:cubicBezTo>
                        <a:pt x="0" y="0"/>
                        <a:pt x="0" y="0"/>
                        <a:pt x="0" y="0"/>
                      </a:cubicBezTo>
                      <a:cubicBezTo>
                        <a:pt x="368" y="0"/>
                        <a:pt x="368" y="0"/>
                        <a:pt x="368" y="0"/>
                      </a:cubicBezTo>
                      <a:cubicBezTo>
                        <a:pt x="368" y="0"/>
                        <a:pt x="359" y="19"/>
                        <a:pt x="359" y="46"/>
                      </a:cubicBezTo>
                      <a:cubicBezTo>
                        <a:pt x="359" y="74"/>
                        <a:pt x="368" y="92"/>
                        <a:pt x="368" y="9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4" name="Freeform 38"/>
                <p:cNvSpPr/>
                <p:nvPr/>
              </p:nvSpPr>
              <p:spPr bwMode="auto">
                <a:xfrm flipH="1">
                  <a:off x="9084934" y="4988961"/>
                  <a:ext cx="1224309" cy="189821"/>
                </a:xfrm>
                <a:custGeom>
                  <a:avLst/>
                  <a:gdLst>
                    <a:gd name="T0" fmla="*/ 68 w 672"/>
                    <a:gd name="T1" fmla="*/ 104 h 104"/>
                    <a:gd name="T2" fmla="*/ 672 w 672"/>
                    <a:gd name="T3" fmla="*/ 104 h 104"/>
                    <a:gd name="T4" fmla="*/ 672 w 672"/>
                    <a:gd name="T5" fmla="*/ 96 h 104"/>
                    <a:gd name="T6" fmla="*/ 68 w 672"/>
                    <a:gd name="T7" fmla="*/ 96 h 104"/>
                    <a:gd name="T8" fmla="*/ 8 w 672"/>
                    <a:gd name="T9" fmla="*/ 54 h 104"/>
                    <a:gd name="T10" fmla="*/ 8 w 672"/>
                    <a:gd name="T11" fmla="*/ 45 h 104"/>
                    <a:gd name="T12" fmla="*/ 68 w 672"/>
                    <a:gd name="T13" fmla="*/ 12 h 104"/>
                    <a:gd name="T14" fmla="*/ 672 w 672"/>
                    <a:gd name="T15" fmla="*/ 12 h 104"/>
                    <a:gd name="T16" fmla="*/ 672 w 672"/>
                    <a:gd name="T17" fmla="*/ 0 h 104"/>
                    <a:gd name="T18" fmla="*/ 68 w 672"/>
                    <a:gd name="T19" fmla="*/ 0 h 104"/>
                    <a:gd name="T20" fmla="*/ 0 w 672"/>
                    <a:gd name="T21" fmla="*/ 45 h 104"/>
                    <a:gd name="T22" fmla="*/ 0 w 672"/>
                    <a:gd name="T23" fmla="*/ 54 h 104"/>
                    <a:gd name="T24" fmla="*/ 68 w 672"/>
                    <a:gd name="T2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04">
                      <a:moveTo>
                        <a:pt x="68" y="104"/>
                      </a:moveTo>
                      <a:cubicBezTo>
                        <a:pt x="672" y="104"/>
                        <a:pt x="672" y="104"/>
                        <a:pt x="672" y="104"/>
                      </a:cubicBezTo>
                      <a:cubicBezTo>
                        <a:pt x="672" y="96"/>
                        <a:pt x="672" y="96"/>
                        <a:pt x="672" y="96"/>
                      </a:cubicBezTo>
                      <a:cubicBezTo>
                        <a:pt x="68" y="96"/>
                        <a:pt x="68" y="96"/>
                        <a:pt x="68" y="96"/>
                      </a:cubicBezTo>
                      <a:cubicBezTo>
                        <a:pt x="26" y="96"/>
                        <a:pt x="8" y="81"/>
                        <a:pt x="8" y="54"/>
                      </a:cubicBezTo>
                      <a:cubicBezTo>
                        <a:pt x="8" y="45"/>
                        <a:pt x="8" y="45"/>
                        <a:pt x="8" y="45"/>
                      </a:cubicBezTo>
                      <a:cubicBezTo>
                        <a:pt x="8" y="21"/>
                        <a:pt x="24" y="12"/>
                        <a:pt x="68" y="12"/>
                      </a:cubicBezTo>
                      <a:cubicBezTo>
                        <a:pt x="672" y="12"/>
                        <a:pt x="672" y="12"/>
                        <a:pt x="672" y="12"/>
                      </a:cubicBezTo>
                      <a:cubicBezTo>
                        <a:pt x="672" y="0"/>
                        <a:pt x="672" y="0"/>
                        <a:pt x="672" y="0"/>
                      </a:cubicBezTo>
                      <a:cubicBezTo>
                        <a:pt x="68" y="0"/>
                        <a:pt x="68" y="0"/>
                        <a:pt x="68" y="0"/>
                      </a:cubicBezTo>
                      <a:cubicBezTo>
                        <a:pt x="36" y="0"/>
                        <a:pt x="0" y="6"/>
                        <a:pt x="0" y="45"/>
                      </a:cubicBezTo>
                      <a:cubicBezTo>
                        <a:pt x="0" y="54"/>
                        <a:pt x="0" y="54"/>
                        <a:pt x="0" y="54"/>
                      </a:cubicBezTo>
                      <a:cubicBezTo>
                        <a:pt x="0" y="76"/>
                        <a:pt x="7" y="104"/>
                        <a:pt x="68" y="104"/>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grpSp>
          <p:nvGrpSpPr>
            <p:cNvPr id="60" name="Group 45"/>
            <p:cNvGrpSpPr/>
            <p:nvPr/>
          </p:nvGrpSpPr>
          <p:grpSpPr>
            <a:xfrm>
              <a:off x="8379093" y="1854986"/>
              <a:ext cx="1913459" cy="2620905"/>
              <a:chOff x="8474304" y="1854986"/>
              <a:chExt cx="1913459" cy="2620905"/>
            </a:xfrm>
          </p:grpSpPr>
          <p:grpSp>
            <p:nvGrpSpPr>
              <p:cNvPr id="63" name="Group 46"/>
              <p:cNvGrpSpPr/>
              <p:nvPr/>
            </p:nvGrpSpPr>
            <p:grpSpPr>
              <a:xfrm>
                <a:off x="8474304" y="2080637"/>
                <a:ext cx="1386686" cy="163901"/>
                <a:chOff x="8474304" y="1843570"/>
                <a:chExt cx="1386686" cy="163901"/>
              </a:xfrm>
            </p:grpSpPr>
            <p:grpSp>
              <p:nvGrpSpPr>
                <p:cNvPr id="94" name="Group 77"/>
                <p:cNvGrpSpPr/>
                <p:nvPr/>
              </p:nvGrpSpPr>
              <p:grpSpPr>
                <a:xfrm>
                  <a:off x="8474304" y="1843570"/>
                  <a:ext cx="1386686" cy="163901"/>
                  <a:chOff x="8474304" y="1843570"/>
                  <a:chExt cx="1386686" cy="163901"/>
                </a:xfrm>
              </p:grpSpPr>
              <p:sp>
                <p:nvSpPr>
                  <p:cNvPr id="99" name="Oval 39"/>
                  <p:cNvSpPr>
                    <a:spLocks noChangeArrowheads="1"/>
                  </p:cNvSpPr>
                  <p:nvPr/>
                </p:nvSpPr>
                <p:spPr bwMode="auto">
                  <a:xfrm flipH="1">
                    <a:off x="8474304" y="1858054"/>
                    <a:ext cx="83857" cy="121973"/>
                  </a:xfrm>
                  <a:prstGeom prst="ellipse">
                    <a:avLst/>
                  </a:pr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00" name="Freeform 40"/>
                  <p:cNvSpPr/>
                  <p:nvPr/>
                </p:nvSpPr>
                <p:spPr bwMode="auto">
                  <a:xfrm flipH="1">
                    <a:off x="9425697" y="1903794"/>
                    <a:ext cx="427670" cy="102153"/>
                  </a:xfrm>
                  <a:custGeom>
                    <a:avLst/>
                    <a:gdLst>
                      <a:gd name="T0" fmla="*/ 561 w 561"/>
                      <a:gd name="T1" fmla="*/ 110 h 134"/>
                      <a:gd name="T2" fmla="*/ 5 w 561"/>
                      <a:gd name="T3" fmla="*/ 134 h 134"/>
                      <a:gd name="T4" fmla="*/ 5 w 561"/>
                      <a:gd name="T5" fmla="*/ 131 h 134"/>
                      <a:gd name="T6" fmla="*/ 0 w 561"/>
                      <a:gd name="T7" fmla="*/ 21 h 134"/>
                      <a:gd name="T8" fmla="*/ 0 w 561"/>
                      <a:gd name="T9" fmla="*/ 21 h 134"/>
                      <a:gd name="T10" fmla="*/ 557 w 561"/>
                      <a:gd name="T11" fmla="*/ 0 h 134"/>
                      <a:gd name="T12" fmla="*/ 559 w 561"/>
                      <a:gd name="T13" fmla="*/ 0 h 134"/>
                      <a:gd name="T14" fmla="*/ 561 w 561"/>
                      <a:gd name="T15" fmla="*/ 110 h 134"/>
                      <a:gd name="T16" fmla="*/ 561 w 561"/>
                      <a:gd name="T17"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134">
                        <a:moveTo>
                          <a:pt x="561" y="110"/>
                        </a:moveTo>
                        <a:lnTo>
                          <a:pt x="5" y="134"/>
                        </a:lnTo>
                        <a:lnTo>
                          <a:pt x="5" y="131"/>
                        </a:lnTo>
                        <a:lnTo>
                          <a:pt x="0" y="21"/>
                        </a:lnTo>
                        <a:lnTo>
                          <a:pt x="0" y="21"/>
                        </a:lnTo>
                        <a:lnTo>
                          <a:pt x="557" y="0"/>
                        </a:lnTo>
                        <a:lnTo>
                          <a:pt x="559" y="0"/>
                        </a:lnTo>
                        <a:lnTo>
                          <a:pt x="561" y="110"/>
                        </a:lnTo>
                        <a:lnTo>
                          <a:pt x="561" y="11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1" name="Freeform 41"/>
                  <p:cNvSpPr/>
                  <p:nvPr/>
                </p:nvSpPr>
                <p:spPr bwMode="auto">
                  <a:xfrm flipH="1">
                    <a:off x="9124575" y="1887023"/>
                    <a:ext cx="306458" cy="105964"/>
                  </a:xfrm>
                  <a:custGeom>
                    <a:avLst/>
                    <a:gdLst>
                      <a:gd name="T0" fmla="*/ 402 w 402"/>
                      <a:gd name="T1" fmla="*/ 125 h 139"/>
                      <a:gd name="T2" fmla="*/ 5 w 402"/>
                      <a:gd name="T3" fmla="*/ 139 h 139"/>
                      <a:gd name="T4" fmla="*/ 5 w 402"/>
                      <a:gd name="T5" fmla="*/ 139 h 139"/>
                      <a:gd name="T6" fmla="*/ 0 w 402"/>
                      <a:gd name="T7" fmla="*/ 17 h 139"/>
                      <a:gd name="T8" fmla="*/ 0 w 402"/>
                      <a:gd name="T9" fmla="*/ 17 h 139"/>
                      <a:gd name="T10" fmla="*/ 397 w 402"/>
                      <a:gd name="T11" fmla="*/ 0 h 139"/>
                      <a:gd name="T12" fmla="*/ 397 w 402"/>
                      <a:gd name="T13" fmla="*/ 3 h 139"/>
                      <a:gd name="T14" fmla="*/ 402 w 402"/>
                      <a:gd name="T15" fmla="*/ 122 h 139"/>
                      <a:gd name="T16" fmla="*/ 402 w 402"/>
                      <a:gd name="T17" fmla="*/ 1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139">
                        <a:moveTo>
                          <a:pt x="402" y="125"/>
                        </a:moveTo>
                        <a:lnTo>
                          <a:pt x="5" y="139"/>
                        </a:lnTo>
                        <a:lnTo>
                          <a:pt x="5" y="139"/>
                        </a:lnTo>
                        <a:lnTo>
                          <a:pt x="0" y="17"/>
                        </a:lnTo>
                        <a:lnTo>
                          <a:pt x="0" y="17"/>
                        </a:lnTo>
                        <a:lnTo>
                          <a:pt x="397" y="0"/>
                        </a:lnTo>
                        <a:lnTo>
                          <a:pt x="397" y="3"/>
                        </a:lnTo>
                        <a:lnTo>
                          <a:pt x="402" y="122"/>
                        </a:lnTo>
                        <a:lnTo>
                          <a:pt x="402" y="12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2" name="Freeform 42"/>
                  <p:cNvSpPr/>
                  <p:nvPr/>
                </p:nvSpPr>
                <p:spPr bwMode="auto">
                  <a:xfrm flipH="1">
                    <a:off x="8809731" y="1867202"/>
                    <a:ext cx="311032" cy="127310"/>
                  </a:xfrm>
                  <a:custGeom>
                    <a:avLst/>
                    <a:gdLst>
                      <a:gd name="T0" fmla="*/ 401 w 408"/>
                      <a:gd name="T1" fmla="*/ 151 h 167"/>
                      <a:gd name="T2" fmla="*/ 7 w 408"/>
                      <a:gd name="T3" fmla="*/ 167 h 167"/>
                      <a:gd name="T4" fmla="*/ 4 w 408"/>
                      <a:gd name="T5" fmla="*/ 165 h 167"/>
                      <a:gd name="T6" fmla="*/ 0 w 408"/>
                      <a:gd name="T7" fmla="*/ 22 h 167"/>
                      <a:gd name="T8" fmla="*/ 0 w 408"/>
                      <a:gd name="T9" fmla="*/ 19 h 167"/>
                      <a:gd name="T10" fmla="*/ 396 w 408"/>
                      <a:gd name="T11" fmla="*/ 5 h 167"/>
                      <a:gd name="T12" fmla="*/ 408 w 408"/>
                      <a:gd name="T13" fmla="*/ 0 h 167"/>
                      <a:gd name="T14" fmla="*/ 401 w 408"/>
                      <a:gd name="T15" fmla="*/ 151 h 167"/>
                      <a:gd name="T16" fmla="*/ 401 w 408"/>
                      <a:gd name="T17" fmla="*/ 15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67">
                        <a:moveTo>
                          <a:pt x="401" y="151"/>
                        </a:moveTo>
                        <a:lnTo>
                          <a:pt x="7" y="167"/>
                        </a:lnTo>
                        <a:lnTo>
                          <a:pt x="4" y="165"/>
                        </a:lnTo>
                        <a:lnTo>
                          <a:pt x="0" y="22"/>
                        </a:lnTo>
                        <a:lnTo>
                          <a:pt x="0" y="19"/>
                        </a:lnTo>
                        <a:lnTo>
                          <a:pt x="396" y="5"/>
                        </a:lnTo>
                        <a:lnTo>
                          <a:pt x="408" y="0"/>
                        </a:lnTo>
                        <a:lnTo>
                          <a:pt x="401" y="151"/>
                        </a:lnTo>
                        <a:lnTo>
                          <a:pt x="401" y="151"/>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3" name="Freeform 43"/>
                  <p:cNvSpPr/>
                  <p:nvPr/>
                </p:nvSpPr>
                <p:spPr bwMode="auto">
                  <a:xfrm flipH="1">
                    <a:off x="8505560" y="1848906"/>
                    <a:ext cx="307221" cy="144081"/>
                  </a:xfrm>
                  <a:custGeom>
                    <a:avLst/>
                    <a:gdLst>
                      <a:gd name="T0" fmla="*/ 403 w 403"/>
                      <a:gd name="T1" fmla="*/ 175 h 189"/>
                      <a:gd name="T2" fmla="*/ 7 w 403"/>
                      <a:gd name="T3" fmla="*/ 189 h 189"/>
                      <a:gd name="T4" fmla="*/ 7 w 403"/>
                      <a:gd name="T5" fmla="*/ 189 h 189"/>
                      <a:gd name="T6" fmla="*/ 0 w 403"/>
                      <a:gd name="T7" fmla="*/ 17 h 189"/>
                      <a:gd name="T8" fmla="*/ 0 w 403"/>
                      <a:gd name="T9" fmla="*/ 17 h 189"/>
                      <a:gd name="T10" fmla="*/ 396 w 403"/>
                      <a:gd name="T11" fmla="*/ 0 h 189"/>
                      <a:gd name="T12" fmla="*/ 396 w 403"/>
                      <a:gd name="T13" fmla="*/ 0 h 189"/>
                      <a:gd name="T14" fmla="*/ 403 w 403"/>
                      <a:gd name="T15" fmla="*/ 172 h 189"/>
                      <a:gd name="T16" fmla="*/ 403 w 403"/>
                      <a:gd name="T1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89">
                        <a:moveTo>
                          <a:pt x="403" y="175"/>
                        </a:moveTo>
                        <a:lnTo>
                          <a:pt x="7" y="189"/>
                        </a:lnTo>
                        <a:lnTo>
                          <a:pt x="7" y="189"/>
                        </a:lnTo>
                        <a:lnTo>
                          <a:pt x="0" y="17"/>
                        </a:lnTo>
                        <a:lnTo>
                          <a:pt x="0" y="17"/>
                        </a:lnTo>
                        <a:lnTo>
                          <a:pt x="396" y="0"/>
                        </a:lnTo>
                        <a:lnTo>
                          <a:pt x="396" y="0"/>
                        </a:lnTo>
                        <a:lnTo>
                          <a:pt x="403" y="172"/>
                        </a:lnTo>
                        <a:lnTo>
                          <a:pt x="403" y="17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4" name="Freeform 44"/>
                  <p:cNvSpPr/>
                  <p:nvPr/>
                </p:nvSpPr>
                <p:spPr bwMode="auto">
                  <a:xfrm flipH="1">
                    <a:off x="9846506" y="1910655"/>
                    <a:ext cx="14484" cy="96816"/>
                  </a:xfrm>
                  <a:custGeom>
                    <a:avLst/>
                    <a:gdLst>
                      <a:gd name="T0" fmla="*/ 5 w 8"/>
                      <a:gd name="T1" fmla="*/ 53 h 53"/>
                      <a:gd name="T2" fmla="*/ 3 w 8"/>
                      <a:gd name="T3" fmla="*/ 53 h 53"/>
                      <a:gd name="T4" fmla="*/ 0 w 8"/>
                      <a:gd name="T5" fmla="*/ 50 h 53"/>
                      <a:gd name="T6" fmla="*/ 0 w 8"/>
                      <a:gd name="T7" fmla="*/ 3 h 53"/>
                      <a:gd name="T8" fmla="*/ 3 w 8"/>
                      <a:gd name="T9" fmla="*/ 0 h 53"/>
                      <a:gd name="T10" fmla="*/ 5 w 8"/>
                      <a:gd name="T11" fmla="*/ 0 h 53"/>
                      <a:gd name="T12" fmla="*/ 8 w 8"/>
                      <a:gd name="T13" fmla="*/ 3 h 53"/>
                      <a:gd name="T14" fmla="*/ 8 w 8"/>
                      <a:gd name="T15" fmla="*/ 50 h 53"/>
                      <a:gd name="T16" fmla="*/ 5 w 8"/>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3">
                        <a:moveTo>
                          <a:pt x="5" y="53"/>
                        </a:moveTo>
                        <a:cubicBezTo>
                          <a:pt x="3" y="53"/>
                          <a:pt x="3" y="53"/>
                          <a:pt x="3" y="53"/>
                        </a:cubicBezTo>
                        <a:cubicBezTo>
                          <a:pt x="2" y="53"/>
                          <a:pt x="0" y="52"/>
                          <a:pt x="0" y="50"/>
                        </a:cubicBezTo>
                        <a:cubicBezTo>
                          <a:pt x="0" y="3"/>
                          <a:pt x="0" y="3"/>
                          <a:pt x="0" y="3"/>
                        </a:cubicBezTo>
                        <a:cubicBezTo>
                          <a:pt x="0" y="1"/>
                          <a:pt x="2" y="0"/>
                          <a:pt x="3" y="0"/>
                        </a:cubicBezTo>
                        <a:cubicBezTo>
                          <a:pt x="5" y="0"/>
                          <a:pt x="5" y="0"/>
                          <a:pt x="5" y="0"/>
                        </a:cubicBezTo>
                        <a:cubicBezTo>
                          <a:pt x="7" y="0"/>
                          <a:pt x="8" y="1"/>
                          <a:pt x="8" y="3"/>
                        </a:cubicBezTo>
                        <a:cubicBezTo>
                          <a:pt x="8" y="50"/>
                          <a:pt x="8" y="50"/>
                          <a:pt x="8" y="50"/>
                        </a:cubicBezTo>
                        <a:cubicBezTo>
                          <a:pt x="8" y="52"/>
                          <a:pt x="7" y="53"/>
                          <a:pt x="5" y="53"/>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5" name="Freeform 45"/>
                  <p:cNvSpPr/>
                  <p:nvPr/>
                </p:nvSpPr>
                <p:spPr bwMode="auto">
                  <a:xfrm flipH="1">
                    <a:off x="9425697" y="1890835"/>
                    <a:ext cx="14484" cy="111301"/>
                  </a:xfrm>
                  <a:custGeom>
                    <a:avLst/>
                    <a:gdLst>
                      <a:gd name="T0" fmla="*/ 5 w 8"/>
                      <a:gd name="T1" fmla="*/ 61 h 61"/>
                      <a:gd name="T2" fmla="*/ 4 w 8"/>
                      <a:gd name="T3" fmla="*/ 61 h 61"/>
                      <a:gd name="T4" fmla="*/ 0 w 8"/>
                      <a:gd name="T5" fmla="*/ 57 h 61"/>
                      <a:gd name="T6" fmla="*/ 0 w 8"/>
                      <a:gd name="T7" fmla="*/ 3 h 61"/>
                      <a:gd name="T8" fmla="*/ 4 w 8"/>
                      <a:gd name="T9" fmla="*/ 0 h 61"/>
                      <a:gd name="T10" fmla="*/ 5 w 8"/>
                      <a:gd name="T11" fmla="*/ 0 h 61"/>
                      <a:gd name="T12" fmla="*/ 8 w 8"/>
                      <a:gd name="T13" fmla="*/ 3 h 61"/>
                      <a:gd name="T14" fmla="*/ 8 w 8"/>
                      <a:gd name="T15" fmla="*/ 57 h 61"/>
                      <a:gd name="T16" fmla="*/ 5 w 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1">
                        <a:moveTo>
                          <a:pt x="5" y="61"/>
                        </a:moveTo>
                        <a:cubicBezTo>
                          <a:pt x="4" y="61"/>
                          <a:pt x="4" y="61"/>
                          <a:pt x="4" y="61"/>
                        </a:cubicBezTo>
                        <a:cubicBezTo>
                          <a:pt x="2" y="61"/>
                          <a:pt x="0" y="59"/>
                          <a:pt x="0" y="57"/>
                        </a:cubicBezTo>
                        <a:cubicBezTo>
                          <a:pt x="0" y="3"/>
                          <a:pt x="0" y="3"/>
                          <a:pt x="0" y="3"/>
                        </a:cubicBezTo>
                        <a:cubicBezTo>
                          <a:pt x="0" y="2"/>
                          <a:pt x="2" y="0"/>
                          <a:pt x="4" y="0"/>
                        </a:cubicBezTo>
                        <a:cubicBezTo>
                          <a:pt x="5" y="0"/>
                          <a:pt x="5" y="0"/>
                          <a:pt x="5" y="0"/>
                        </a:cubicBezTo>
                        <a:cubicBezTo>
                          <a:pt x="7" y="0"/>
                          <a:pt x="8" y="2"/>
                          <a:pt x="8" y="3"/>
                        </a:cubicBezTo>
                        <a:cubicBezTo>
                          <a:pt x="8" y="57"/>
                          <a:pt x="8" y="57"/>
                          <a:pt x="8" y="57"/>
                        </a:cubicBezTo>
                        <a:cubicBezTo>
                          <a:pt x="8" y="59"/>
                          <a:pt x="7" y="61"/>
                          <a:pt x="5" y="6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6" name="Freeform 46"/>
                  <p:cNvSpPr/>
                  <p:nvPr/>
                </p:nvSpPr>
                <p:spPr bwMode="auto">
                  <a:xfrm flipH="1">
                    <a:off x="9113903" y="1874826"/>
                    <a:ext cx="16009" cy="127310"/>
                  </a:xfrm>
                  <a:custGeom>
                    <a:avLst/>
                    <a:gdLst>
                      <a:gd name="T0" fmla="*/ 5 w 9"/>
                      <a:gd name="T1" fmla="*/ 70 h 70"/>
                      <a:gd name="T2" fmla="*/ 4 w 9"/>
                      <a:gd name="T3" fmla="*/ 70 h 70"/>
                      <a:gd name="T4" fmla="*/ 0 w 9"/>
                      <a:gd name="T5" fmla="*/ 66 h 70"/>
                      <a:gd name="T6" fmla="*/ 0 w 9"/>
                      <a:gd name="T7" fmla="*/ 3 h 70"/>
                      <a:gd name="T8" fmla="*/ 4 w 9"/>
                      <a:gd name="T9" fmla="*/ 0 h 70"/>
                      <a:gd name="T10" fmla="*/ 5 w 9"/>
                      <a:gd name="T11" fmla="*/ 0 h 70"/>
                      <a:gd name="T12" fmla="*/ 9 w 9"/>
                      <a:gd name="T13" fmla="*/ 3 h 70"/>
                      <a:gd name="T14" fmla="*/ 9 w 9"/>
                      <a:gd name="T15" fmla="*/ 66 h 70"/>
                      <a:gd name="T16" fmla="*/ 5 w 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0">
                        <a:moveTo>
                          <a:pt x="5" y="70"/>
                        </a:moveTo>
                        <a:cubicBezTo>
                          <a:pt x="4" y="70"/>
                          <a:pt x="4" y="70"/>
                          <a:pt x="4" y="70"/>
                        </a:cubicBezTo>
                        <a:cubicBezTo>
                          <a:pt x="2" y="70"/>
                          <a:pt x="0" y="68"/>
                          <a:pt x="0" y="66"/>
                        </a:cubicBezTo>
                        <a:cubicBezTo>
                          <a:pt x="0" y="3"/>
                          <a:pt x="0" y="3"/>
                          <a:pt x="0" y="3"/>
                        </a:cubicBezTo>
                        <a:cubicBezTo>
                          <a:pt x="0" y="1"/>
                          <a:pt x="2" y="0"/>
                          <a:pt x="4" y="0"/>
                        </a:cubicBezTo>
                        <a:cubicBezTo>
                          <a:pt x="5" y="0"/>
                          <a:pt x="5" y="0"/>
                          <a:pt x="5" y="0"/>
                        </a:cubicBezTo>
                        <a:cubicBezTo>
                          <a:pt x="7" y="0"/>
                          <a:pt x="9" y="1"/>
                          <a:pt x="9" y="3"/>
                        </a:cubicBezTo>
                        <a:cubicBezTo>
                          <a:pt x="9" y="66"/>
                          <a:pt x="9" y="66"/>
                          <a:pt x="9" y="66"/>
                        </a:cubicBezTo>
                        <a:cubicBezTo>
                          <a:pt x="9" y="68"/>
                          <a:pt x="7" y="70"/>
                          <a:pt x="5" y="70"/>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7" name="Freeform 47"/>
                  <p:cNvSpPr/>
                  <p:nvPr/>
                </p:nvSpPr>
                <p:spPr bwMode="auto">
                  <a:xfrm flipH="1">
                    <a:off x="8804395" y="1852718"/>
                    <a:ext cx="14484" cy="147893"/>
                  </a:xfrm>
                  <a:custGeom>
                    <a:avLst/>
                    <a:gdLst>
                      <a:gd name="T0" fmla="*/ 3 w 8"/>
                      <a:gd name="T1" fmla="*/ 81 h 81"/>
                      <a:gd name="T2" fmla="*/ 5 w 8"/>
                      <a:gd name="T3" fmla="*/ 81 h 81"/>
                      <a:gd name="T4" fmla="*/ 8 w 8"/>
                      <a:gd name="T5" fmla="*/ 77 h 81"/>
                      <a:gd name="T6" fmla="*/ 8 w 8"/>
                      <a:gd name="T7" fmla="*/ 4 h 81"/>
                      <a:gd name="T8" fmla="*/ 5 w 8"/>
                      <a:gd name="T9" fmla="*/ 0 h 81"/>
                      <a:gd name="T10" fmla="*/ 3 w 8"/>
                      <a:gd name="T11" fmla="*/ 0 h 81"/>
                      <a:gd name="T12" fmla="*/ 0 w 8"/>
                      <a:gd name="T13" fmla="*/ 4 h 81"/>
                      <a:gd name="T14" fmla="*/ 0 w 8"/>
                      <a:gd name="T15" fmla="*/ 77 h 81"/>
                      <a:gd name="T16" fmla="*/ 3 w 8"/>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1">
                        <a:moveTo>
                          <a:pt x="3" y="81"/>
                        </a:moveTo>
                        <a:cubicBezTo>
                          <a:pt x="5" y="81"/>
                          <a:pt x="5" y="81"/>
                          <a:pt x="5" y="81"/>
                        </a:cubicBezTo>
                        <a:cubicBezTo>
                          <a:pt x="6" y="81"/>
                          <a:pt x="8" y="79"/>
                          <a:pt x="8" y="77"/>
                        </a:cubicBezTo>
                        <a:cubicBezTo>
                          <a:pt x="8" y="4"/>
                          <a:pt x="8" y="4"/>
                          <a:pt x="8" y="4"/>
                        </a:cubicBezTo>
                        <a:cubicBezTo>
                          <a:pt x="8" y="2"/>
                          <a:pt x="6" y="0"/>
                          <a:pt x="5" y="0"/>
                        </a:cubicBezTo>
                        <a:cubicBezTo>
                          <a:pt x="3" y="0"/>
                          <a:pt x="3" y="0"/>
                          <a:pt x="3" y="0"/>
                        </a:cubicBezTo>
                        <a:cubicBezTo>
                          <a:pt x="1" y="0"/>
                          <a:pt x="0" y="2"/>
                          <a:pt x="0" y="4"/>
                        </a:cubicBezTo>
                        <a:cubicBezTo>
                          <a:pt x="0" y="77"/>
                          <a:pt x="0" y="77"/>
                          <a:pt x="0" y="77"/>
                        </a:cubicBezTo>
                        <a:cubicBezTo>
                          <a:pt x="0" y="79"/>
                          <a:pt x="1" y="81"/>
                          <a:pt x="3" y="8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8" name="Freeform 48"/>
                  <p:cNvSpPr/>
                  <p:nvPr/>
                </p:nvSpPr>
                <p:spPr bwMode="auto">
                  <a:xfrm flipH="1">
                    <a:off x="8496412" y="1843570"/>
                    <a:ext cx="14484" cy="149417"/>
                  </a:xfrm>
                  <a:custGeom>
                    <a:avLst/>
                    <a:gdLst>
                      <a:gd name="T0" fmla="*/ 4 w 8"/>
                      <a:gd name="T1" fmla="*/ 82 h 82"/>
                      <a:gd name="T2" fmla="*/ 3 w 8"/>
                      <a:gd name="T3" fmla="*/ 82 h 82"/>
                      <a:gd name="T4" fmla="*/ 0 w 8"/>
                      <a:gd name="T5" fmla="*/ 79 h 82"/>
                      <a:gd name="T6" fmla="*/ 0 w 8"/>
                      <a:gd name="T7" fmla="*/ 3 h 82"/>
                      <a:gd name="T8" fmla="*/ 3 w 8"/>
                      <a:gd name="T9" fmla="*/ 0 h 82"/>
                      <a:gd name="T10" fmla="*/ 4 w 8"/>
                      <a:gd name="T11" fmla="*/ 0 h 82"/>
                      <a:gd name="T12" fmla="*/ 8 w 8"/>
                      <a:gd name="T13" fmla="*/ 3 h 82"/>
                      <a:gd name="T14" fmla="*/ 8 w 8"/>
                      <a:gd name="T15" fmla="*/ 79 h 82"/>
                      <a:gd name="T16" fmla="*/ 4 w 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2">
                        <a:moveTo>
                          <a:pt x="4" y="82"/>
                        </a:moveTo>
                        <a:cubicBezTo>
                          <a:pt x="3" y="82"/>
                          <a:pt x="3" y="82"/>
                          <a:pt x="3" y="82"/>
                        </a:cubicBezTo>
                        <a:cubicBezTo>
                          <a:pt x="1" y="82"/>
                          <a:pt x="0" y="81"/>
                          <a:pt x="0" y="79"/>
                        </a:cubicBezTo>
                        <a:cubicBezTo>
                          <a:pt x="0" y="3"/>
                          <a:pt x="0" y="3"/>
                          <a:pt x="0" y="3"/>
                        </a:cubicBezTo>
                        <a:cubicBezTo>
                          <a:pt x="0" y="1"/>
                          <a:pt x="1" y="0"/>
                          <a:pt x="3" y="0"/>
                        </a:cubicBezTo>
                        <a:cubicBezTo>
                          <a:pt x="4" y="0"/>
                          <a:pt x="4" y="0"/>
                          <a:pt x="4" y="0"/>
                        </a:cubicBezTo>
                        <a:cubicBezTo>
                          <a:pt x="6" y="0"/>
                          <a:pt x="8" y="1"/>
                          <a:pt x="8" y="3"/>
                        </a:cubicBezTo>
                        <a:cubicBezTo>
                          <a:pt x="8" y="79"/>
                          <a:pt x="8" y="79"/>
                          <a:pt x="8" y="79"/>
                        </a:cubicBezTo>
                        <a:cubicBezTo>
                          <a:pt x="8" y="81"/>
                          <a:pt x="6" y="82"/>
                          <a:pt x="4" y="82"/>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sp>
              <p:nvSpPr>
                <p:cNvPr id="95" name="Oval 73"/>
                <p:cNvSpPr>
                  <a:spLocks noChangeArrowheads="1"/>
                </p:cNvSpPr>
                <p:nvPr/>
              </p:nvSpPr>
              <p:spPr bwMode="auto">
                <a:xfrm flipH="1">
                  <a:off x="9722245" y="1903794"/>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6" name="Oval 74"/>
                <p:cNvSpPr>
                  <a:spLocks noChangeArrowheads="1"/>
                </p:cNvSpPr>
                <p:nvPr/>
              </p:nvSpPr>
              <p:spPr bwMode="auto">
                <a:xfrm flipH="1">
                  <a:off x="9689465" y="1899983"/>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7" name="Oval 75"/>
                <p:cNvSpPr>
                  <a:spLocks noChangeArrowheads="1"/>
                </p:cNvSpPr>
                <p:nvPr/>
              </p:nvSpPr>
              <p:spPr bwMode="auto">
                <a:xfrm flipH="1">
                  <a:off x="9655160"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8" name="Oval 76"/>
                <p:cNvSpPr>
                  <a:spLocks noChangeArrowheads="1"/>
                </p:cNvSpPr>
                <p:nvPr/>
              </p:nvSpPr>
              <p:spPr bwMode="auto">
                <a:xfrm flipH="1">
                  <a:off x="9618568"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nvGrpSpPr>
              <p:cNvPr id="64" name="Group 47"/>
              <p:cNvGrpSpPr/>
              <p:nvPr/>
            </p:nvGrpSpPr>
            <p:grpSpPr>
              <a:xfrm>
                <a:off x="9338029" y="1854986"/>
                <a:ext cx="1049734" cy="2620905"/>
                <a:chOff x="9338029" y="1617919"/>
                <a:chExt cx="1049734" cy="2620905"/>
              </a:xfrm>
            </p:grpSpPr>
            <p:sp>
              <p:nvSpPr>
                <p:cNvPr id="65" name="Freeform 49"/>
                <p:cNvSpPr/>
                <p:nvPr/>
              </p:nvSpPr>
              <p:spPr bwMode="auto">
                <a:xfrm flipH="1">
                  <a:off x="10037852" y="2189670"/>
                  <a:ext cx="170763" cy="287400"/>
                </a:xfrm>
                <a:custGeom>
                  <a:avLst/>
                  <a:gdLst>
                    <a:gd name="T0" fmla="*/ 58 w 94"/>
                    <a:gd name="T1" fmla="*/ 0 h 158"/>
                    <a:gd name="T2" fmla="*/ 58 w 94"/>
                    <a:gd name="T3" fmla="*/ 68 h 158"/>
                    <a:gd name="T4" fmla="*/ 58 w 94"/>
                    <a:gd name="T5" fmla="*/ 68 h 158"/>
                    <a:gd name="T6" fmla="*/ 65 w 94"/>
                    <a:gd name="T7" fmla="*/ 70 h 158"/>
                    <a:gd name="T8" fmla="*/ 74 w 94"/>
                    <a:gd name="T9" fmla="*/ 69 h 158"/>
                    <a:gd name="T10" fmla="*/ 94 w 94"/>
                    <a:gd name="T11" fmla="*/ 118 h 158"/>
                    <a:gd name="T12" fmla="*/ 76 w 94"/>
                    <a:gd name="T13" fmla="*/ 66 h 158"/>
                    <a:gd name="T14" fmla="*/ 77 w 94"/>
                    <a:gd name="T15" fmla="*/ 65 h 158"/>
                    <a:gd name="T16" fmla="*/ 84 w 94"/>
                    <a:gd name="T17" fmla="*/ 114 h 158"/>
                    <a:gd name="T18" fmla="*/ 90 w 94"/>
                    <a:gd name="T19" fmla="*/ 8 h 158"/>
                    <a:gd name="T20" fmla="*/ 58 w 94"/>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58" y="0"/>
                      </a:moveTo>
                      <a:cubicBezTo>
                        <a:pt x="58" y="0"/>
                        <a:pt x="0" y="158"/>
                        <a:pt x="58" y="68"/>
                      </a:cubicBezTo>
                      <a:cubicBezTo>
                        <a:pt x="58" y="68"/>
                        <a:pt x="58" y="68"/>
                        <a:pt x="58" y="68"/>
                      </a:cubicBezTo>
                      <a:cubicBezTo>
                        <a:pt x="61" y="68"/>
                        <a:pt x="63" y="69"/>
                        <a:pt x="65" y="70"/>
                      </a:cubicBezTo>
                      <a:cubicBezTo>
                        <a:pt x="68" y="69"/>
                        <a:pt x="71" y="68"/>
                        <a:pt x="74" y="69"/>
                      </a:cubicBezTo>
                      <a:cubicBezTo>
                        <a:pt x="74" y="68"/>
                        <a:pt x="93" y="118"/>
                        <a:pt x="94" y="118"/>
                      </a:cubicBezTo>
                      <a:cubicBezTo>
                        <a:pt x="76" y="66"/>
                        <a:pt x="76" y="66"/>
                        <a:pt x="76" y="66"/>
                      </a:cubicBezTo>
                      <a:cubicBezTo>
                        <a:pt x="76" y="66"/>
                        <a:pt x="77" y="65"/>
                        <a:pt x="77" y="65"/>
                      </a:cubicBezTo>
                      <a:cubicBezTo>
                        <a:pt x="76" y="63"/>
                        <a:pt x="85" y="117"/>
                        <a:pt x="84" y="114"/>
                      </a:cubicBezTo>
                      <a:cubicBezTo>
                        <a:pt x="85" y="103"/>
                        <a:pt x="90" y="8"/>
                        <a:pt x="90" y="8"/>
                      </a:cubicBezTo>
                      <a:cubicBezTo>
                        <a:pt x="61" y="3"/>
                        <a:pt x="58" y="0"/>
                        <a:pt x="58" y="0"/>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6" name="Freeform 50"/>
                <p:cNvSpPr/>
                <p:nvPr/>
              </p:nvSpPr>
              <p:spPr bwMode="auto">
                <a:xfrm flipH="1">
                  <a:off x="9338029" y="1923615"/>
                  <a:ext cx="225651" cy="406324"/>
                </a:xfrm>
                <a:custGeom>
                  <a:avLst/>
                  <a:gdLst>
                    <a:gd name="T0" fmla="*/ 66 w 124"/>
                    <a:gd name="T1" fmla="*/ 17 h 223"/>
                    <a:gd name="T2" fmla="*/ 60 w 124"/>
                    <a:gd name="T3" fmla="*/ 26 h 223"/>
                    <a:gd name="T4" fmla="*/ 45 w 124"/>
                    <a:gd name="T5" fmla="*/ 37 h 223"/>
                    <a:gd name="T6" fmla="*/ 42 w 124"/>
                    <a:gd name="T7" fmla="*/ 37 h 223"/>
                    <a:gd name="T8" fmla="*/ 33 w 124"/>
                    <a:gd name="T9" fmla="*/ 38 h 223"/>
                    <a:gd name="T10" fmla="*/ 29 w 124"/>
                    <a:gd name="T11" fmla="*/ 38 h 223"/>
                    <a:gd name="T12" fmla="*/ 26 w 124"/>
                    <a:gd name="T13" fmla="*/ 38 h 223"/>
                    <a:gd name="T14" fmla="*/ 24 w 124"/>
                    <a:gd name="T15" fmla="*/ 38 h 223"/>
                    <a:gd name="T16" fmla="*/ 36 w 124"/>
                    <a:gd name="T17" fmla="*/ 65 h 223"/>
                    <a:gd name="T18" fmla="*/ 62 w 124"/>
                    <a:gd name="T19" fmla="*/ 97 h 223"/>
                    <a:gd name="T20" fmla="*/ 23 w 124"/>
                    <a:gd name="T21" fmla="*/ 195 h 223"/>
                    <a:gd name="T22" fmla="*/ 66 w 124"/>
                    <a:gd name="T23" fmla="*/ 216 h 223"/>
                    <a:gd name="T24" fmla="*/ 99 w 124"/>
                    <a:gd name="T25" fmla="*/ 109 h 223"/>
                    <a:gd name="T26" fmla="*/ 123 w 124"/>
                    <a:gd name="T27" fmla="*/ 39 h 223"/>
                    <a:gd name="T28" fmla="*/ 66 w 124"/>
                    <a:gd name="T29" fmla="*/ 1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223">
                      <a:moveTo>
                        <a:pt x="66" y="17"/>
                      </a:moveTo>
                      <a:cubicBezTo>
                        <a:pt x="65" y="20"/>
                        <a:pt x="63" y="23"/>
                        <a:pt x="60" y="26"/>
                      </a:cubicBezTo>
                      <a:cubicBezTo>
                        <a:pt x="56" y="32"/>
                        <a:pt x="48" y="37"/>
                        <a:pt x="45" y="37"/>
                      </a:cubicBezTo>
                      <a:cubicBezTo>
                        <a:pt x="44" y="38"/>
                        <a:pt x="43" y="37"/>
                        <a:pt x="42" y="37"/>
                      </a:cubicBezTo>
                      <a:cubicBezTo>
                        <a:pt x="40" y="38"/>
                        <a:pt x="37" y="38"/>
                        <a:pt x="33" y="38"/>
                      </a:cubicBezTo>
                      <a:cubicBezTo>
                        <a:pt x="32" y="38"/>
                        <a:pt x="30" y="38"/>
                        <a:pt x="29" y="38"/>
                      </a:cubicBezTo>
                      <a:cubicBezTo>
                        <a:pt x="28" y="38"/>
                        <a:pt x="27" y="38"/>
                        <a:pt x="26" y="38"/>
                      </a:cubicBezTo>
                      <a:cubicBezTo>
                        <a:pt x="25" y="38"/>
                        <a:pt x="25" y="38"/>
                        <a:pt x="24" y="38"/>
                      </a:cubicBezTo>
                      <a:cubicBezTo>
                        <a:pt x="24" y="44"/>
                        <a:pt x="27" y="54"/>
                        <a:pt x="36" y="65"/>
                      </a:cubicBezTo>
                      <a:cubicBezTo>
                        <a:pt x="51" y="84"/>
                        <a:pt x="62" y="97"/>
                        <a:pt x="62" y="97"/>
                      </a:cubicBezTo>
                      <a:cubicBezTo>
                        <a:pt x="62" y="97"/>
                        <a:pt x="46" y="168"/>
                        <a:pt x="23" y="195"/>
                      </a:cubicBezTo>
                      <a:cubicBezTo>
                        <a:pt x="0" y="223"/>
                        <a:pt x="59" y="212"/>
                        <a:pt x="66" y="216"/>
                      </a:cubicBezTo>
                      <a:cubicBezTo>
                        <a:pt x="66" y="216"/>
                        <a:pt x="95" y="148"/>
                        <a:pt x="99" y="109"/>
                      </a:cubicBezTo>
                      <a:cubicBezTo>
                        <a:pt x="99" y="109"/>
                        <a:pt x="122" y="59"/>
                        <a:pt x="123" y="39"/>
                      </a:cubicBezTo>
                      <a:cubicBezTo>
                        <a:pt x="124" y="26"/>
                        <a:pt x="86" y="0"/>
                        <a:pt x="66" y="17"/>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7" name="Freeform 51"/>
                <p:cNvSpPr/>
                <p:nvPr/>
              </p:nvSpPr>
              <p:spPr bwMode="auto">
                <a:xfrm flipH="1">
                  <a:off x="10008121" y="4045953"/>
                  <a:ext cx="180673" cy="185247"/>
                </a:xfrm>
                <a:custGeom>
                  <a:avLst/>
                  <a:gdLst>
                    <a:gd name="T0" fmla="*/ 22 w 99"/>
                    <a:gd name="T1" fmla="*/ 8 h 102"/>
                    <a:gd name="T2" fmla="*/ 1 w 99"/>
                    <a:gd name="T3" fmla="*/ 86 h 102"/>
                    <a:gd name="T4" fmla="*/ 77 w 99"/>
                    <a:gd name="T5" fmla="*/ 97 h 102"/>
                    <a:gd name="T6" fmla="*/ 92 w 99"/>
                    <a:gd name="T7" fmla="*/ 16 h 102"/>
                    <a:gd name="T8" fmla="*/ 22 w 99"/>
                    <a:gd name="T9" fmla="*/ 8 h 102"/>
                  </a:gdLst>
                  <a:ahLst/>
                  <a:cxnLst>
                    <a:cxn ang="0">
                      <a:pos x="T0" y="T1"/>
                    </a:cxn>
                    <a:cxn ang="0">
                      <a:pos x="T2" y="T3"/>
                    </a:cxn>
                    <a:cxn ang="0">
                      <a:pos x="T4" y="T5"/>
                    </a:cxn>
                    <a:cxn ang="0">
                      <a:pos x="T6" y="T7"/>
                    </a:cxn>
                    <a:cxn ang="0">
                      <a:pos x="T8" y="T9"/>
                    </a:cxn>
                  </a:cxnLst>
                  <a:rect l="0" t="0" r="r" b="b"/>
                  <a:pathLst>
                    <a:path w="99" h="102">
                      <a:moveTo>
                        <a:pt x="22" y="8"/>
                      </a:moveTo>
                      <a:cubicBezTo>
                        <a:pt x="22" y="8"/>
                        <a:pt x="2" y="70"/>
                        <a:pt x="1" y="86"/>
                      </a:cubicBezTo>
                      <a:cubicBezTo>
                        <a:pt x="0" y="101"/>
                        <a:pt x="70" y="102"/>
                        <a:pt x="77" y="97"/>
                      </a:cubicBezTo>
                      <a:cubicBezTo>
                        <a:pt x="83" y="93"/>
                        <a:pt x="99" y="18"/>
                        <a:pt x="92" y="16"/>
                      </a:cubicBezTo>
                      <a:cubicBezTo>
                        <a:pt x="86" y="14"/>
                        <a:pt x="24" y="0"/>
                        <a:pt x="22" y="8"/>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8" name="Freeform 52"/>
                <p:cNvSpPr/>
                <p:nvPr/>
              </p:nvSpPr>
              <p:spPr bwMode="auto">
                <a:xfrm flipH="1">
                  <a:off x="9902919" y="3064067"/>
                  <a:ext cx="256907" cy="1052783"/>
                </a:xfrm>
                <a:custGeom>
                  <a:avLst/>
                  <a:gdLst>
                    <a:gd name="T0" fmla="*/ 0 w 141"/>
                    <a:gd name="T1" fmla="*/ 552 h 578"/>
                    <a:gd name="T2" fmla="*/ 31 w 141"/>
                    <a:gd name="T3" fmla="*/ 570 h 578"/>
                    <a:gd name="T4" fmla="*/ 77 w 141"/>
                    <a:gd name="T5" fmla="*/ 557 h 578"/>
                    <a:gd name="T6" fmla="*/ 141 w 141"/>
                    <a:gd name="T7" fmla="*/ 99 h 578"/>
                    <a:gd name="T8" fmla="*/ 43 w 141"/>
                    <a:gd name="T9" fmla="*/ 31 h 578"/>
                    <a:gd name="T10" fmla="*/ 55 w 141"/>
                    <a:gd name="T11" fmla="*/ 281 h 578"/>
                    <a:gd name="T12" fmla="*/ 0 w 141"/>
                    <a:gd name="T13" fmla="*/ 552 h 578"/>
                  </a:gdLst>
                  <a:ahLst/>
                  <a:cxnLst>
                    <a:cxn ang="0">
                      <a:pos x="T0" y="T1"/>
                    </a:cxn>
                    <a:cxn ang="0">
                      <a:pos x="T2" y="T3"/>
                    </a:cxn>
                    <a:cxn ang="0">
                      <a:pos x="T4" y="T5"/>
                    </a:cxn>
                    <a:cxn ang="0">
                      <a:pos x="T6" y="T7"/>
                    </a:cxn>
                    <a:cxn ang="0">
                      <a:pos x="T8" y="T9"/>
                    </a:cxn>
                    <a:cxn ang="0">
                      <a:pos x="T10" y="T11"/>
                    </a:cxn>
                    <a:cxn ang="0">
                      <a:pos x="T12" y="T13"/>
                    </a:cxn>
                  </a:cxnLst>
                  <a:rect l="0" t="0" r="r" b="b"/>
                  <a:pathLst>
                    <a:path w="141" h="578">
                      <a:moveTo>
                        <a:pt x="0" y="552"/>
                      </a:moveTo>
                      <a:cubicBezTo>
                        <a:pt x="0" y="552"/>
                        <a:pt x="12" y="562"/>
                        <a:pt x="31" y="570"/>
                      </a:cubicBezTo>
                      <a:cubicBezTo>
                        <a:pt x="51" y="578"/>
                        <a:pt x="77" y="557"/>
                        <a:pt x="77" y="557"/>
                      </a:cubicBezTo>
                      <a:cubicBezTo>
                        <a:pt x="104" y="494"/>
                        <a:pt x="141" y="99"/>
                        <a:pt x="141" y="99"/>
                      </a:cubicBezTo>
                      <a:cubicBezTo>
                        <a:pt x="141" y="99"/>
                        <a:pt x="50" y="0"/>
                        <a:pt x="43" y="31"/>
                      </a:cubicBezTo>
                      <a:cubicBezTo>
                        <a:pt x="35" y="61"/>
                        <a:pt x="67" y="199"/>
                        <a:pt x="55" y="281"/>
                      </a:cubicBezTo>
                      <a:lnTo>
                        <a:pt x="0" y="552"/>
                      </a:ln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9" name="Freeform 53"/>
                <p:cNvSpPr/>
                <p:nvPr/>
              </p:nvSpPr>
              <p:spPr bwMode="auto">
                <a:xfrm flipH="1">
                  <a:off x="9762649" y="4049003"/>
                  <a:ext cx="309508" cy="189821"/>
                </a:xfrm>
                <a:custGeom>
                  <a:avLst/>
                  <a:gdLst>
                    <a:gd name="T0" fmla="*/ 78 w 170"/>
                    <a:gd name="T1" fmla="*/ 14 h 104"/>
                    <a:gd name="T2" fmla="*/ 109 w 170"/>
                    <a:gd name="T3" fmla="*/ 64 h 104"/>
                    <a:gd name="T4" fmla="*/ 166 w 170"/>
                    <a:gd name="T5" fmla="*/ 67 h 104"/>
                    <a:gd name="T6" fmla="*/ 170 w 170"/>
                    <a:gd name="T7" fmla="*/ 95 h 104"/>
                    <a:gd name="T8" fmla="*/ 84 w 170"/>
                    <a:gd name="T9" fmla="*/ 102 h 104"/>
                    <a:gd name="T10" fmla="*/ 2 w 170"/>
                    <a:gd name="T11" fmla="*/ 95 h 104"/>
                    <a:gd name="T12" fmla="*/ 23 w 170"/>
                    <a:gd name="T13" fmla="*/ 11 h 104"/>
                    <a:gd name="T14" fmla="*/ 78 w 170"/>
                    <a:gd name="T15" fmla="*/ 1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04">
                      <a:moveTo>
                        <a:pt x="78" y="14"/>
                      </a:moveTo>
                      <a:cubicBezTo>
                        <a:pt x="78" y="14"/>
                        <a:pt x="103" y="60"/>
                        <a:pt x="109" y="64"/>
                      </a:cubicBezTo>
                      <a:cubicBezTo>
                        <a:pt x="116" y="68"/>
                        <a:pt x="162" y="64"/>
                        <a:pt x="166" y="67"/>
                      </a:cubicBezTo>
                      <a:cubicBezTo>
                        <a:pt x="170" y="71"/>
                        <a:pt x="170" y="95"/>
                        <a:pt x="170" y="95"/>
                      </a:cubicBezTo>
                      <a:cubicBezTo>
                        <a:pt x="159" y="98"/>
                        <a:pt x="104" y="102"/>
                        <a:pt x="84" y="102"/>
                      </a:cubicBezTo>
                      <a:cubicBezTo>
                        <a:pt x="65" y="102"/>
                        <a:pt x="14" y="104"/>
                        <a:pt x="2" y="95"/>
                      </a:cubicBezTo>
                      <a:cubicBezTo>
                        <a:pt x="0" y="89"/>
                        <a:pt x="18" y="18"/>
                        <a:pt x="23" y="11"/>
                      </a:cubicBezTo>
                      <a:cubicBezTo>
                        <a:pt x="28" y="3"/>
                        <a:pt x="76" y="0"/>
                        <a:pt x="78" y="14"/>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0" name="Freeform 54"/>
                <p:cNvSpPr/>
                <p:nvPr/>
              </p:nvSpPr>
              <p:spPr bwMode="auto">
                <a:xfrm flipH="1">
                  <a:off x="9736730" y="3058731"/>
                  <a:ext cx="361346" cy="1081752"/>
                </a:xfrm>
                <a:custGeom>
                  <a:avLst/>
                  <a:gdLst>
                    <a:gd name="T0" fmla="*/ 197 w 198"/>
                    <a:gd name="T1" fmla="*/ 15 h 594"/>
                    <a:gd name="T2" fmla="*/ 182 w 198"/>
                    <a:gd name="T3" fmla="*/ 321 h 594"/>
                    <a:gd name="T4" fmla="*/ 116 w 198"/>
                    <a:gd name="T5" fmla="*/ 529 h 594"/>
                    <a:gd name="T6" fmla="*/ 115 w 198"/>
                    <a:gd name="T7" fmla="*/ 548 h 594"/>
                    <a:gd name="T8" fmla="*/ 95 w 198"/>
                    <a:gd name="T9" fmla="*/ 585 h 594"/>
                    <a:gd name="T10" fmla="*/ 28 w 198"/>
                    <a:gd name="T11" fmla="*/ 572 h 594"/>
                    <a:gd name="T12" fmla="*/ 58 w 198"/>
                    <a:gd name="T13" fmla="*/ 447 h 594"/>
                    <a:gd name="T14" fmla="*/ 86 w 198"/>
                    <a:gd name="T15" fmla="*/ 108 h 594"/>
                    <a:gd name="T16" fmla="*/ 12 w 198"/>
                    <a:gd name="T17" fmla="*/ 50 h 594"/>
                    <a:gd name="T18" fmla="*/ 1 w 198"/>
                    <a:gd name="T19" fmla="*/ 3 h 594"/>
                    <a:gd name="T20" fmla="*/ 197 w 198"/>
                    <a:gd name="T21" fmla="*/ 1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594">
                      <a:moveTo>
                        <a:pt x="197" y="15"/>
                      </a:moveTo>
                      <a:cubicBezTo>
                        <a:pt x="197" y="15"/>
                        <a:pt x="198" y="265"/>
                        <a:pt x="182" y="321"/>
                      </a:cubicBezTo>
                      <a:cubicBezTo>
                        <a:pt x="165" y="376"/>
                        <a:pt x="120" y="517"/>
                        <a:pt x="116" y="529"/>
                      </a:cubicBezTo>
                      <a:cubicBezTo>
                        <a:pt x="116" y="529"/>
                        <a:pt x="116" y="542"/>
                        <a:pt x="115" y="548"/>
                      </a:cubicBezTo>
                      <a:cubicBezTo>
                        <a:pt x="114" y="555"/>
                        <a:pt x="102" y="580"/>
                        <a:pt x="95" y="585"/>
                      </a:cubicBezTo>
                      <a:cubicBezTo>
                        <a:pt x="88" y="590"/>
                        <a:pt x="38" y="594"/>
                        <a:pt x="28" y="572"/>
                      </a:cubicBezTo>
                      <a:cubicBezTo>
                        <a:pt x="28" y="572"/>
                        <a:pt x="50" y="483"/>
                        <a:pt x="58" y="447"/>
                      </a:cubicBezTo>
                      <a:cubicBezTo>
                        <a:pt x="67" y="411"/>
                        <a:pt x="90" y="189"/>
                        <a:pt x="86" y="108"/>
                      </a:cubicBezTo>
                      <a:cubicBezTo>
                        <a:pt x="86" y="108"/>
                        <a:pt x="20" y="72"/>
                        <a:pt x="12" y="50"/>
                      </a:cubicBezTo>
                      <a:cubicBezTo>
                        <a:pt x="5" y="30"/>
                        <a:pt x="0" y="6"/>
                        <a:pt x="1" y="3"/>
                      </a:cubicBezTo>
                      <a:cubicBezTo>
                        <a:pt x="1" y="0"/>
                        <a:pt x="197" y="15"/>
                        <a:pt x="197" y="1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1" name="Freeform 55"/>
                <p:cNvSpPr/>
                <p:nvPr/>
              </p:nvSpPr>
              <p:spPr bwMode="auto">
                <a:xfrm flipH="1">
                  <a:off x="9385294" y="2155365"/>
                  <a:ext cx="883545" cy="1020003"/>
                </a:xfrm>
                <a:custGeom>
                  <a:avLst/>
                  <a:gdLst>
                    <a:gd name="T0" fmla="*/ 78 w 485"/>
                    <a:gd name="T1" fmla="*/ 517 h 560"/>
                    <a:gd name="T2" fmla="*/ 76 w 485"/>
                    <a:gd name="T3" fmla="*/ 306 h 560"/>
                    <a:gd name="T4" fmla="*/ 24 w 485"/>
                    <a:gd name="T5" fmla="*/ 81 h 560"/>
                    <a:gd name="T6" fmla="*/ 67 w 485"/>
                    <a:gd name="T7" fmla="*/ 81 h 560"/>
                    <a:gd name="T8" fmla="*/ 135 w 485"/>
                    <a:gd name="T9" fmla="*/ 85 h 560"/>
                    <a:gd name="T10" fmla="*/ 189 w 485"/>
                    <a:gd name="T11" fmla="*/ 90 h 560"/>
                    <a:gd name="T12" fmla="*/ 314 w 485"/>
                    <a:gd name="T13" fmla="*/ 156 h 560"/>
                    <a:gd name="T14" fmla="*/ 425 w 485"/>
                    <a:gd name="T15" fmla="*/ 16 h 560"/>
                    <a:gd name="T16" fmla="*/ 484 w 485"/>
                    <a:gd name="T17" fmla="*/ 24 h 560"/>
                    <a:gd name="T18" fmla="*/ 387 w 485"/>
                    <a:gd name="T19" fmla="*/ 205 h 560"/>
                    <a:gd name="T20" fmla="*/ 252 w 485"/>
                    <a:gd name="T21" fmla="*/ 213 h 560"/>
                    <a:gd name="T22" fmla="*/ 301 w 485"/>
                    <a:gd name="T23" fmla="*/ 531 h 560"/>
                    <a:gd name="T24" fmla="*/ 78 w 485"/>
                    <a:gd name="T25" fmla="*/ 51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60">
                      <a:moveTo>
                        <a:pt x="78" y="517"/>
                      </a:moveTo>
                      <a:cubicBezTo>
                        <a:pt x="78" y="517"/>
                        <a:pt x="102" y="391"/>
                        <a:pt x="76" y="306"/>
                      </a:cubicBezTo>
                      <a:cubicBezTo>
                        <a:pt x="51" y="220"/>
                        <a:pt x="0" y="121"/>
                        <a:pt x="24" y="81"/>
                      </a:cubicBezTo>
                      <a:cubicBezTo>
                        <a:pt x="24" y="81"/>
                        <a:pt x="43" y="76"/>
                        <a:pt x="67" y="81"/>
                      </a:cubicBezTo>
                      <a:cubicBezTo>
                        <a:pt x="91" y="87"/>
                        <a:pt x="135" y="85"/>
                        <a:pt x="135" y="85"/>
                      </a:cubicBezTo>
                      <a:cubicBezTo>
                        <a:pt x="135" y="85"/>
                        <a:pt x="178" y="87"/>
                        <a:pt x="189" y="90"/>
                      </a:cubicBezTo>
                      <a:cubicBezTo>
                        <a:pt x="200" y="92"/>
                        <a:pt x="270" y="149"/>
                        <a:pt x="314" y="156"/>
                      </a:cubicBezTo>
                      <a:cubicBezTo>
                        <a:pt x="357" y="164"/>
                        <a:pt x="416" y="33"/>
                        <a:pt x="425" y="16"/>
                      </a:cubicBezTo>
                      <a:cubicBezTo>
                        <a:pt x="434" y="0"/>
                        <a:pt x="482" y="9"/>
                        <a:pt x="484" y="24"/>
                      </a:cubicBezTo>
                      <a:cubicBezTo>
                        <a:pt x="485" y="40"/>
                        <a:pt x="439" y="179"/>
                        <a:pt x="387" y="205"/>
                      </a:cubicBezTo>
                      <a:cubicBezTo>
                        <a:pt x="336" y="232"/>
                        <a:pt x="252" y="213"/>
                        <a:pt x="252" y="213"/>
                      </a:cubicBezTo>
                      <a:cubicBezTo>
                        <a:pt x="252" y="213"/>
                        <a:pt x="317" y="384"/>
                        <a:pt x="301" y="531"/>
                      </a:cubicBezTo>
                      <a:cubicBezTo>
                        <a:pt x="301" y="531"/>
                        <a:pt x="183" y="560"/>
                        <a:pt x="78" y="517"/>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2" name="Freeform 56"/>
                <p:cNvSpPr/>
                <p:nvPr/>
              </p:nvSpPr>
              <p:spPr bwMode="auto">
                <a:xfrm flipH="1">
                  <a:off x="9993636" y="2262854"/>
                  <a:ext cx="200494" cy="83094"/>
                </a:xfrm>
                <a:custGeom>
                  <a:avLst/>
                  <a:gdLst>
                    <a:gd name="T0" fmla="*/ 110 w 110"/>
                    <a:gd name="T1" fmla="*/ 26 h 46"/>
                    <a:gd name="T2" fmla="*/ 101 w 110"/>
                    <a:gd name="T3" fmla="*/ 1 h 46"/>
                    <a:gd name="T4" fmla="*/ 3 w 110"/>
                    <a:gd name="T5" fmla="*/ 1 h 46"/>
                    <a:gd name="T6" fmla="*/ 3 w 110"/>
                    <a:gd name="T7" fmla="*/ 24 h 46"/>
                    <a:gd name="T8" fmla="*/ 110 w 110"/>
                    <a:gd name="T9" fmla="*/ 26 h 46"/>
                  </a:gdLst>
                  <a:ahLst/>
                  <a:cxnLst>
                    <a:cxn ang="0">
                      <a:pos x="T0" y="T1"/>
                    </a:cxn>
                    <a:cxn ang="0">
                      <a:pos x="T2" y="T3"/>
                    </a:cxn>
                    <a:cxn ang="0">
                      <a:pos x="T4" y="T5"/>
                    </a:cxn>
                    <a:cxn ang="0">
                      <a:pos x="T6" y="T7"/>
                    </a:cxn>
                    <a:cxn ang="0">
                      <a:pos x="T8" y="T9"/>
                    </a:cxn>
                  </a:cxnLst>
                  <a:rect l="0" t="0" r="r" b="b"/>
                  <a:pathLst>
                    <a:path w="110" h="46">
                      <a:moveTo>
                        <a:pt x="110" y="26"/>
                      </a:moveTo>
                      <a:cubicBezTo>
                        <a:pt x="110" y="26"/>
                        <a:pt x="104" y="3"/>
                        <a:pt x="101" y="1"/>
                      </a:cubicBezTo>
                      <a:cubicBezTo>
                        <a:pt x="97" y="0"/>
                        <a:pt x="24" y="10"/>
                        <a:pt x="3" y="1"/>
                      </a:cubicBezTo>
                      <a:cubicBezTo>
                        <a:pt x="3" y="1"/>
                        <a:pt x="0" y="14"/>
                        <a:pt x="3" y="24"/>
                      </a:cubicBezTo>
                      <a:cubicBezTo>
                        <a:pt x="3" y="24"/>
                        <a:pt x="28" y="46"/>
                        <a:pt x="110" y="26"/>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3" name="Freeform 57"/>
                <p:cNvSpPr/>
                <p:nvPr/>
              </p:nvSpPr>
              <p:spPr bwMode="auto">
                <a:xfrm flipH="1">
                  <a:off x="9620093" y="1980028"/>
                  <a:ext cx="246234" cy="359059"/>
                </a:xfrm>
                <a:custGeom>
                  <a:avLst/>
                  <a:gdLst>
                    <a:gd name="T0" fmla="*/ 57 w 135"/>
                    <a:gd name="T1" fmla="*/ 11 h 197"/>
                    <a:gd name="T2" fmla="*/ 26 w 135"/>
                    <a:gd name="T3" fmla="*/ 3 h 197"/>
                    <a:gd name="T4" fmla="*/ 36 w 135"/>
                    <a:gd name="T5" fmla="*/ 39 h 197"/>
                    <a:gd name="T6" fmla="*/ 62 w 135"/>
                    <a:gd name="T7" fmla="*/ 71 h 197"/>
                    <a:gd name="T8" fmla="*/ 23 w 135"/>
                    <a:gd name="T9" fmla="*/ 169 h 197"/>
                    <a:gd name="T10" fmla="*/ 66 w 135"/>
                    <a:gd name="T11" fmla="*/ 190 h 197"/>
                    <a:gd name="T12" fmla="*/ 99 w 135"/>
                    <a:gd name="T13" fmla="*/ 83 h 197"/>
                    <a:gd name="T14" fmla="*/ 135 w 135"/>
                    <a:gd name="T15" fmla="*/ 9 h 197"/>
                    <a:gd name="T16" fmla="*/ 57 w 135"/>
                    <a:gd name="T17" fmla="*/ 1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7">
                      <a:moveTo>
                        <a:pt x="57" y="11"/>
                      </a:moveTo>
                      <a:cubicBezTo>
                        <a:pt x="39" y="12"/>
                        <a:pt x="30" y="0"/>
                        <a:pt x="26" y="3"/>
                      </a:cubicBezTo>
                      <a:cubicBezTo>
                        <a:pt x="22" y="7"/>
                        <a:pt x="22" y="20"/>
                        <a:pt x="36" y="39"/>
                      </a:cubicBezTo>
                      <a:cubicBezTo>
                        <a:pt x="51" y="58"/>
                        <a:pt x="62" y="71"/>
                        <a:pt x="62" y="71"/>
                      </a:cubicBezTo>
                      <a:cubicBezTo>
                        <a:pt x="62" y="71"/>
                        <a:pt x="46" y="142"/>
                        <a:pt x="23" y="169"/>
                      </a:cubicBezTo>
                      <a:cubicBezTo>
                        <a:pt x="0" y="197"/>
                        <a:pt x="59" y="186"/>
                        <a:pt x="66" y="190"/>
                      </a:cubicBezTo>
                      <a:cubicBezTo>
                        <a:pt x="66" y="190"/>
                        <a:pt x="95" y="122"/>
                        <a:pt x="99" y="83"/>
                      </a:cubicBezTo>
                      <a:cubicBezTo>
                        <a:pt x="99" y="83"/>
                        <a:pt x="131" y="21"/>
                        <a:pt x="135" y="9"/>
                      </a:cubicBezTo>
                      <a:cubicBezTo>
                        <a:pt x="109" y="11"/>
                        <a:pt x="83" y="10"/>
                        <a:pt x="57" y="11"/>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4" name="Freeform 58"/>
                <p:cNvSpPr/>
                <p:nvPr/>
              </p:nvSpPr>
              <p:spPr bwMode="auto">
                <a:xfrm flipH="1">
                  <a:off x="9693277" y="2182046"/>
                  <a:ext cx="495517" cy="408611"/>
                </a:xfrm>
                <a:custGeom>
                  <a:avLst/>
                  <a:gdLst>
                    <a:gd name="T0" fmla="*/ 271 w 272"/>
                    <a:gd name="T1" fmla="*/ 24 h 224"/>
                    <a:gd name="T2" fmla="*/ 212 w 272"/>
                    <a:gd name="T3" fmla="*/ 16 h 224"/>
                    <a:gd name="T4" fmla="*/ 100 w 272"/>
                    <a:gd name="T5" fmla="*/ 156 h 224"/>
                    <a:gd name="T6" fmla="*/ 0 w 272"/>
                    <a:gd name="T7" fmla="*/ 104 h 224"/>
                    <a:gd name="T8" fmla="*/ 21 w 272"/>
                    <a:gd name="T9" fmla="*/ 145 h 224"/>
                    <a:gd name="T10" fmla="*/ 55 w 272"/>
                    <a:gd name="T11" fmla="*/ 215 h 224"/>
                    <a:gd name="T12" fmla="*/ 174 w 272"/>
                    <a:gd name="T13" fmla="*/ 205 h 224"/>
                    <a:gd name="T14" fmla="*/ 271 w 272"/>
                    <a:gd name="T15" fmla="*/ 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24">
                      <a:moveTo>
                        <a:pt x="271" y="24"/>
                      </a:moveTo>
                      <a:cubicBezTo>
                        <a:pt x="269" y="9"/>
                        <a:pt x="221" y="0"/>
                        <a:pt x="212" y="16"/>
                      </a:cubicBezTo>
                      <a:cubicBezTo>
                        <a:pt x="203" y="32"/>
                        <a:pt x="144" y="163"/>
                        <a:pt x="100" y="156"/>
                      </a:cubicBezTo>
                      <a:cubicBezTo>
                        <a:pt x="70" y="151"/>
                        <a:pt x="27" y="122"/>
                        <a:pt x="0" y="104"/>
                      </a:cubicBezTo>
                      <a:cubicBezTo>
                        <a:pt x="7" y="118"/>
                        <a:pt x="13" y="132"/>
                        <a:pt x="21" y="145"/>
                      </a:cubicBezTo>
                      <a:cubicBezTo>
                        <a:pt x="35" y="168"/>
                        <a:pt x="46" y="191"/>
                        <a:pt x="55" y="215"/>
                      </a:cubicBezTo>
                      <a:cubicBezTo>
                        <a:pt x="82" y="219"/>
                        <a:pt x="137" y="224"/>
                        <a:pt x="174" y="205"/>
                      </a:cubicBezTo>
                      <a:cubicBezTo>
                        <a:pt x="226" y="178"/>
                        <a:pt x="272" y="39"/>
                        <a:pt x="271" y="24"/>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5" name="Freeform 59"/>
                <p:cNvSpPr/>
                <p:nvPr/>
              </p:nvSpPr>
              <p:spPr bwMode="auto">
                <a:xfrm flipH="1">
                  <a:off x="9858703" y="1683480"/>
                  <a:ext cx="382692" cy="567939"/>
                </a:xfrm>
                <a:custGeom>
                  <a:avLst/>
                  <a:gdLst>
                    <a:gd name="T0" fmla="*/ 153 w 210"/>
                    <a:gd name="T1" fmla="*/ 83 h 312"/>
                    <a:gd name="T2" fmla="*/ 171 w 210"/>
                    <a:gd name="T3" fmla="*/ 176 h 312"/>
                    <a:gd name="T4" fmla="*/ 198 w 210"/>
                    <a:gd name="T5" fmla="*/ 255 h 312"/>
                    <a:gd name="T6" fmla="*/ 74 w 210"/>
                    <a:gd name="T7" fmla="*/ 288 h 312"/>
                    <a:gd name="T8" fmla="*/ 4 w 210"/>
                    <a:gd name="T9" fmla="*/ 114 h 312"/>
                    <a:gd name="T10" fmla="*/ 153 w 210"/>
                    <a:gd name="T11" fmla="*/ 83 h 312"/>
                  </a:gdLst>
                  <a:ahLst/>
                  <a:cxnLst>
                    <a:cxn ang="0">
                      <a:pos x="T0" y="T1"/>
                    </a:cxn>
                    <a:cxn ang="0">
                      <a:pos x="T2" y="T3"/>
                    </a:cxn>
                    <a:cxn ang="0">
                      <a:pos x="T4" y="T5"/>
                    </a:cxn>
                    <a:cxn ang="0">
                      <a:pos x="T6" y="T7"/>
                    </a:cxn>
                    <a:cxn ang="0">
                      <a:pos x="T8" y="T9"/>
                    </a:cxn>
                    <a:cxn ang="0">
                      <a:pos x="T10" y="T11"/>
                    </a:cxn>
                  </a:cxnLst>
                  <a:rect l="0" t="0" r="r" b="b"/>
                  <a:pathLst>
                    <a:path w="210" h="312">
                      <a:moveTo>
                        <a:pt x="153" y="83"/>
                      </a:moveTo>
                      <a:cubicBezTo>
                        <a:pt x="153" y="83"/>
                        <a:pt x="154" y="122"/>
                        <a:pt x="171" y="176"/>
                      </a:cubicBezTo>
                      <a:cubicBezTo>
                        <a:pt x="189" y="232"/>
                        <a:pt x="196" y="243"/>
                        <a:pt x="198" y="255"/>
                      </a:cubicBezTo>
                      <a:cubicBezTo>
                        <a:pt x="210" y="312"/>
                        <a:pt x="103" y="310"/>
                        <a:pt x="74" y="288"/>
                      </a:cubicBezTo>
                      <a:cubicBezTo>
                        <a:pt x="45" y="266"/>
                        <a:pt x="8" y="139"/>
                        <a:pt x="4" y="114"/>
                      </a:cubicBezTo>
                      <a:cubicBezTo>
                        <a:pt x="0" y="88"/>
                        <a:pt x="112" y="0"/>
                        <a:pt x="153" y="83"/>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6" name="Freeform 60"/>
                <p:cNvSpPr/>
                <p:nvPr/>
              </p:nvSpPr>
              <p:spPr bwMode="auto">
                <a:xfrm flipH="1">
                  <a:off x="9842694" y="1617919"/>
                  <a:ext cx="545069" cy="590047"/>
                </a:xfrm>
                <a:custGeom>
                  <a:avLst/>
                  <a:gdLst>
                    <a:gd name="T0" fmla="*/ 136 w 299"/>
                    <a:gd name="T1" fmla="*/ 257 h 324"/>
                    <a:gd name="T2" fmla="*/ 150 w 299"/>
                    <a:gd name="T3" fmla="*/ 185 h 324"/>
                    <a:gd name="T4" fmla="*/ 148 w 299"/>
                    <a:gd name="T5" fmla="*/ 151 h 324"/>
                    <a:gd name="T6" fmla="*/ 177 w 299"/>
                    <a:gd name="T7" fmla="*/ 130 h 324"/>
                    <a:gd name="T8" fmla="*/ 210 w 299"/>
                    <a:gd name="T9" fmla="*/ 126 h 324"/>
                    <a:gd name="T10" fmla="*/ 251 w 299"/>
                    <a:gd name="T11" fmla="*/ 121 h 324"/>
                    <a:gd name="T12" fmla="*/ 243 w 299"/>
                    <a:gd name="T13" fmla="*/ 35 h 324"/>
                    <a:gd name="T14" fmla="*/ 148 w 299"/>
                    <a:gd name="T15" fmla="*/ 17 h 324"/>
                    <a:gd name="T16" fmla="*/ 55 w 299"/>
                    <a:gd name="T17" fmla="*/ 110 h 324"/>
                    <a:gd name="T18" fmla="*/ 52 w 299"/>
                    <a:gd name="T19" fmla="*/ 92 h 324"/>
                    <a:gd name="T20" fmla="*/ 51 w 299"/>
                    <a:gd name="T21" fmla="*/ 110 h 324"/>
                    <a:gd name="T22" fmla="*/ 32 w 299"/>
                    <a:gd name="T23" fmla="*/ 109 h 324"/>
                    <a:gd name="T24" fmla="*/ 47 w 299"/>
                    <a:gd name="T25" fmla="*/ 122 h 324"/>
                    <a:gd name="T26" fmla="*/ 61 w 299"/>
                    <a:gd name="T27" fmla="*/ 245 h 324"/>
                    <a:gd name="T28" fmla="*/ 114 w 299"/>
                    <a:gd name="T29" fmla="*/ 303 h 324"/>
                    <a:gd name="T30" fmla="*/ 130 w 299"/>
                    <a:gd name="T31" fmla="*/ 297 h 324"/>
                    <a:gd name="T32" fmla="*/ 143 w 299"/>
                    <a:gd name="T33" fmla="*/ 311 h 324"/>
                    <a:gd name="T34" fmla="*/ 136 w 299"/>
                    <a:gd name="T35" fmla="*/ 25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24">
                      <a:moveTo>
                        <a:pt x="136" y="257"/>
                      </a:moveTo>
                      <a:cubicBezTo>
                        <a:pt x="136" y="257"/>
                        <a:pt x="165" y="238"/>
                        <a:pt x="150" y="185"/>
                      </a:cubicBezTo>
                      <a:cubicBezTo>
                        <a:pt x="145" y="167"/>
                        <a:pt x="148" y="151"/>
                        <a:pt x="148" y="151"/>
                      </a:cubicBezTo>
                      <a:cubicBezTo>
                        <a:pt x="148" y="151"/>
                        <a:pt x="141" y="163"/>
                        <a:pt x="177" y="130"/>
                      </a:cubicBezTo>
                      <a:cubicBezTo>
                        <a:pt x="182" y="124"/>
                        <a:pt x="196" y="125"/>
                        <a:pt x="210" y="126"/>
                      </a:cubicBezTo>
                      <a:cubicBezTo>
                        <a:pt x="225" y="127"/>
                        <a:pt x="242" y="128"/>
                        <a:pt x="251" y="121"/>
                      </a:cubicBezTo>
                      <a:cubicBezTo>
                        <a:pt x="268" y="108"/>
                        <a:pt x="299" y="53"/>
                        <a:pt x="243" y="35"/>
                      </a:cubicBezTo>
                      <a:cubicBezTo>
                        <a:pt x="186" y="16"/>
                        <a:pt x="123" y="0"/>
                        <a:pt x="148" y="17"/>
                      </a:cubicBezTo>
                      <a:cubicBezTo>
                        <a:pt x="245" y="83"/>
                        <a:pt x="89" y="66"/>
                        <a:pt x="55" y="110"/>
                      </a:cubicBezTo>
                      <a:cubicBezTo>
                        <a:pt x="55" y="110"/>
                        <a:pt x="61" y="92"/>
                        <a:pt x="52" y="92"/>
                      </a:cubicBezTo>
                      <a:cubicBezTo>
                        <a:pt x="34" y="92"/>
                        <a:pt x="51" y="110"/>
                        <a:pt x="51" y="110"/>
                      </a:cubicBezTo>
                      <a:cubicBezTo>
                        <a:pt x="51" y="110"/>
                        <a:pt x="39" y="95"/>
                        <a:pt x="32" y="109"/>
                      </a:cubicBezTo>
                      <a:cubicBezTo>
                        <a:pt x="26" y="122"/>
                        <a:pt x="47" y="122"/>
                        <a:pt x="47" y="122"/>
                      </a:cubicBezTo>
                      <a:cubicBezTo>
                        <a:pt x="47" y="122"/>
                        <a:pt x="0" y="183"/>
                        <a:pt x="61" y="245"/>
                      </a:cubicBezTo>
                      <a:cubicBezTo>
                        <a:pt x="61" y="245"/>
                        <a:pt x="112" y="292"/>
                        <a:pt x="114" y="303"/>
                      </a:cubicBezTo>
                      <a:cubicBezTo>
                        <a:pt x="116" y="314"/>
                        <a:pt x="130" y="297"/>
                        <a:pt x="130" y="297"/>
                      </a:cubicBezTo>
                      <a:cubicBezTo>
                        <a:pt x="130" y="297"/>
                        <a:pt x="120" y="324"/>
                        <a:pt x="143" y="311"/>
                      </a:cubicBezTo>
                      <a:cubicBezTo>
                        <a:pt x="183" y="290"/>
                        <a:pt x="136" y="257"/>
                        <a:pt x="136" y="257"/>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7" name="Freeform 61"/>
                <p:cNvSpPr/>
                <p:nvPr/>
              </p:nvSpPr>
              <p:spPr bwMode="auto">
                <a:xfrm flipH="1">
                  <a:off x="10082830" y="2003660"/>
                  <a:ext cx="124260" cy="125785"/>
                </a:xfrm>
                <a:custGeom>
                  <a:avLst/>
                  <a:gdLst>
                    <a:gd name="T0" fmla="*/ 53 w 68"/>
                    <a:gd name="T1" fmla="*/ 14 h 69"/>
                    <a:gd name="T2" fmla="*/ 18 w 68"/>
                    <a:gd name="T3" fmla="*/ 11 h 69"/>
                    <a:gd name="T4" fmla="*/ 61 w 68"/>
                    <a:gd name="T5" fmla="*/ 40 h 69"/>
                    <a:gd name="T6" fmla="*/ 53 w 68"/>
                    <a:gd name="T7" fmla="*/ 14 h 69"/>
                  </a:gdLst>
                  <a:ahLst/>
                  <a:cxnLst>
                    <a:cxn ang="0">
                      <a:pos x="T0" y="T1"/>
                    </a:cxn>
                    <a:cxn ang="0">
                      <a:pos x="T2" y="T3"/>
                    </a:cxn>
                    <a:cxn ang="0">
                      <a:pos x="T4" y="T5"/>
                    </a:cxn>
                    <a:cxn ang="0">
                      <a:pos x="T6" y="T7"/>
                    </a:cxn>
                  </a:cxnLst>
                  <a:rect l="0" t="0" r="r" b="b"/>
                  <a:pathLst>
                    <a:path w="68" h="69">
                      <a:moveTo>
                        <a:pt x="53" y="14"/>
                      </a:moveTo>
                      <a:cubicBezTo>
                        <a:pt x="53" y="14"/>
                        <a:pt x="36" y="0"/>
                        <a:pt x="18" y="11"/>
                      </a:cubicBezTo>
                      <a:cubicBezTo>
                        <a:pt x="0" y="23"/>
                        <a:pt x="24" y="69"/>
                        <a:pt x="61" y="40"/>
                      </a:cubicBezTo>
                      <a:cubicBezTo>
                        <a:pt x="61" y="40"/>
                        <a:pt x="68" y="33"/>
                        <a:pt x="53" y="14"/>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8" name="Freeform 62"/>
                <p:cNvSpPr/>
                <p:nvPr/>
              </p:nvSpPr>
              <p:spPr bwMode="auto">
                <a:xfrm flipH="1">
                  <a:off x="10172785" y="2024243"/>
                  <a:ext cx="12197" cy="21345"/>
                </a:xfrm>
                <a:custGeom>
                  <a:avLst/>
                  <a:gdLst>
                    <a:gd name="T0" fmla="*/ 7 w 7"/>
                    <a:gd name="T1" fmla="*/ 0 h 12"/>
                    <a:gd name="T2" fmla="*/ 6 w 7"/>
                    <a:gd name="T3" fmla="*/ 0 h 12"/>
                    <a:gd name="T4" fmla="*/ 0 w 7"/>
                    <a:gd name="T5" fmla="*/ 12 h 12"/>
                    <a:gd name="T6" fmla="*/ 6 w 7"/>
                    <a:gd name="T7" fmla="*/ 0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6" y="0"/>
                        <a:pt x="6" y="0"/>
                        <a:pt x="6" y="0"/>
                      </a:cubicBezTo>
                      <a:cubicBezTo>
                        <a:pt x="2" y="3"/>
                        <a:pt x="0" y="7"/>
                        <a:pt x="0" y="12"/>
                      </a:cubicBezTo>
                      <a:cubicBezTo>
                        <a:pt x="0" y="7"/>
                        <a:pt x="2" y="3"/>
                        <a:pt x="6" y="0"/>
                      </a:cubicBezTo>
                      <a:cubicBezTo>
                        <a:pt x="6" y="0"/>
                        <a:pt x="6" y="0"/>
                        <a:pt x="7" y="0"/>
                      </a:cubicBezTo>
                    </a:path>
                  </a:pathLst>
                </a:custGeom>
                <a:solidFill>
                  <a:srgbClr val="583E3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9" name="Freeform 63"/>
                <p:cNvSpPr>
                  <a:spLocks noEditPoints="1"/>
                </p:cNvSpPr>
                <p:nvPr/>
              </p:nvSpPr>
              <p:spPr bwMode="auto">
                <a:xfrm flipH="1">
                  <a:off x="10086641" y="2016620"/>
                  <a:ext cx="98341" cy="76233"/>
                </a:xfrm>
                <a:custGeom>
                  <a:avLst/>
                  <a:gdLst>
                    <a:gd name="T0" fmla="*/ 27 w 54"/>
                    <a:gd name="T1" fmla="*/ 34 h 42"/>
                    <a:gd name="T2" fmla="*/ 9 w 54"/>
                    <a:gd name="T3" fmla="*/ 17 h 42"/>
                    <a:gd name="T4" fmla="*/ 37 w 54"/>
                    <a:gd name="T5" fmla="*/ 29 h 42"/>
                    <a:gd name="T6" fmla="*/ 45 w 54"/>
                    <a:gd name="T7" fmla="*/ 29 h 42"/>
                    <a:gd name="T8" fmla="*/ 27 w 54"/>
                    <a:gd name="T9" fmla="*/ 34 h 42"/>
                    <a:gd name="T10" fmla="*/ 20 w 54"/>
                    <a:gd name="T11" fmla="*/ 0 h 42"/>
                    <a:gd name="T12" fmla="*/ 7 w 54"/>
                    <a:gd name="T13" fmla="*/ 4 h 42"/>
                    <a:gd name="T14" fmla="*/ 6 w 54"/>
                    <a:gd name="T15" fmla="*/ 4 h 42"/>
                    <a:gd name="T16" fmla="*/ 0 w 54"/>
                    <a:gd name="T17" fmla="*/ 16 h 42"/>
                    <a:gd name="T18" fmla="*/ 26 w 54"/>
                    <a:gd name="T19" fmla="*/ 42 h 42"/>
                    <a:gd name="T20" fmla="*/ 49 w 54"/>
                    <a:gd name="T21" fmla="*/ 33 h 42"/>
                    <a:gd name="T22" fmla="*/ 47 w 54"/>
                    <a:gd name="T23" fmla="*/ 17 h 42"/>
                    <a:gd name="T24" fmla="*/ 47 w 54"/>
                    <a:gd name="T25" fmla="*/ 17 h 42"/>
                    <a:gd name="T26" fmla="*/ 36 w 54"/>
                    <a:gd name="T27" fmla="*/ 21 h 42"/>
                    <a:gd name="T28" fmla="*/ 28 w 54"/>
                    <a:gd name="T29" fmla="*/ 19 h 42"/>
                    <a:gd name="T30" fmla="*/ 22 w 54"/>
                    <a:gd name="T31" fmla="*/ 3 h 42"/>
                    <a:gd name="T32" fmla="*/ 23 w 54"/>
                    <a:gd name="T33" fmla="*/ 0 h 42"/>
                    <a:gd name="T34" fmla="*/ 20 w 5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2">
                      <a:moveTo>
                        <a:pt x="27" y="34"/>
                      </a:moveTo>
                      <a:cubicBezTo>
                        <a:pt x="11" y="34"/>
                        <a:pt x="9" y="17"/>
                        <a:pt x="9" y="17"/>
                      </a:cubicBezTo>
                      <a:cubicBezTo>
                        <a:pt x="15" y="27"/>
                        <a:pt x="28" y="29"/>
                        <a:pt x="37" y="29"/>
                      </a:cubicBezTo>
                      <a:cubicBezTo>
                        <a:pt x="41" y="29"/>
                        <a:pt x="45" y="29"/>
                        <a:pt x="45" y="29"/>
                      </a:cubicBezTo>
                      <a:cubicBezTo>
                        <a:pt x="37" y="32"/>
                        <a:pt x="31" y="34"/>
                        <a:pt x="27" y="34"/>
                      </a:cubicBezTo>
                      <a:moveTo>
                        <a:pt x="20" y="0"/>
                      </a:moveTo>
                      <a:cubicBezTo>
                        <a:pt x="16" y="0"/>
                        <a:pt x="11" y="1"/>
                        <a:pt x="7" y="4"/>
                      </a:cubicBezTo>
                      <a:cubicBezTo>
                        <a:pt x="6" y="4"/>
                        <a:pt x="6" y="4"/>
                        <a:pt x="6" y="4"/>
                      </a:cubicBezTo>
                      <a:cubicBezTo>
                        <a:pt x="2" y="7"/>
                        <a:pt x="0" y="11"/>
                        <a:pt x="0" y="16"/>
                      </a:cubicBezTo>
                      <a:cubicBezTo>
                        <a:pt x="0" y="28"/>
                        <a:pt x="10" y="42"/>
                        <a:pt x="26" y="42"/>
                      </a:cubicBezTo>
                      <a:cubicBezTo>
                        <a:pt x="33" y="42"/>
                        <a:pt x="40" y="40"/>
                        <a:pt x="49" y="33"/>
                      </a:cubicBezTo>
                      <a:cubicBezTo>
                        <a:pt x="49" y="33"/>
                        <a:pt x="54" y="29"/>
                        <a:pt x="47" y="17"/>
                      </a:cubicBezTo>
                      <a:cubicBezTo>
                        <a:pt x="47" y="17"/>
                        <a:pt x="47" y="17"/>
                        <a:pt x="47" y="17"/>
                      </a:cubicBezTo>
                      <a:cubicBezTo>
                        <a:pt x="44" y="20"/>
                        <a:pt x="40" y="21"/>
                        <a:pt x="36" y="21"/>
                      </a:cubicBezTo>
                      <a:cubicBezTo>
                        <a:pt x="33" y="21"/>
                        <a:pt x="30" y="21"/>
                        <a:pt x="28" y="19"/>
                      </a:cubicBezTo>
                      <a:cubicBezTo>
                        <a:pt x="23" y="15"/>
                        <a:pt x="21" y="9"/>
                        <a:pt x="22" y="3"/>
                      </a:cubicBezTo>
                      <a:cubicBezTo>
                        <a:pt x="22" y="2"/>
                        <a:pt x="22" y="1"/>
                        <a:pt x="23" y="0"/>
                      </a:cubicBezTo>
                      <a:cubicBezTo>
                        <a:pt x="22" y="0"/>
                        <a:pt x="21" y="0"/>
                        <a:pt x="20" y="0"/>
                      </a:cubicBezTo>
                    </a:path>
                  </a:pathLst>
                </a:custGeom>
                <a:solidFill>
                  <a:srgbClr val="F6F4E1"/>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0" name="Freeform 64"/>
                <p:cNvSpPr/>
                <p:nvPr/>
              </p:nvSpPr>
              <p:spPr bwMode="auto">
                <a:xfrm flipH="1">
                  <a:off x="10103413" y="2047875"/>
                  <a:ext cx="65561" cy="30493"/>
                </a:xfrm>
                <a:custGeom>
                  <a:avLst/>
                  <a:gdLst>
                    <a:gd name="T0" fmla="*/ 0 w 36"/>
                    <a:gd name="T1" fmla="*/ 0 h 17"/>
                    <a:gd name="T2" fmla="*/ 18 w 36"/>
                    <a:gd name="T3" fmla="*/ 17 h 17"/>
                    <a:gd name="T4" fmla="*/ 36 w 36"/>
                    <a:gd name="T5" fmla="*/ 12 h 17"/>
                    <a:gd name="T6" fmla="*/ 28 w 36"/>
                    <a:gd name="T7" fmla="*/ 12 h 17"/>
                    <a:gd name="T8" fmla="*/ 0 w 36"/>
                    <a:gd name="T9" fmla="*/ 0 h 17"/>
                  </a:gdLst>
                  <a:ahLst/>
                  <a:cxnLst>
                    <a:cxn ang="0">
                      <a:pos x="T0" y="T1"/>
                    </a:cxn>
                    <a:cxn ang="0">
                      <a:pos x="T2" y="T3"/>
                    </a:cxn>
                    <a:cxn ang="0">
                      <a:pos x="T4" y="T5"/>
                    </a:cxn>
                    <a:cxn ang="0">
                      <a:pos x="T6" y="T7"/>
                    </a:cxn>
                    <a:cxn ang="0">
                      <a:pos x="T8" y="T9"/>
                    </a:cxn>
                  </a:cxnLst>
                  <a:rect l="0" t="0" r="r" b="b"/>
                  <a:pathLst>
                    <a:path w="36" h="17">
                      <a:moveTo>
                        <a:pt x="0" y="0"/>
                      </a:moveTo>
                      <a:cubicBezTo>
                        <a:pt x="0" y="0"/>
                        <a:pt x="2" y="17"/>
                        <a:pt x="18" y="17"/>
                      </a:cubicBezTo>
                      <a:cubicBezTo>
                        <a:pt x="22" y="17"/>
                        <a:pt x="28" y="15"/>
                        <a:pt x="36" y="12"/>
                      </a:cubicBezTo>
                      <a:cubicBezTo>
                        <a:pt x="36" y="12"/>
                        <a:pt x="32" y="12"/>
                        <a:pt x="28" y="12"/>
                      </a:cubicBezTo>
                      <a:cubicBezTo>
                        <a:pt x="19" y="12"/>
                        <a:pt x="6" y="10"/>
                        <a:pt x="0" y="0"/>
                      </a:cubicBezTo>
                    </a:path>
                  </a:pathLst>
                </a:custGeom>
                <a:solidFill>
                  <a:srgbClr val="F2EFD5"/>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1" name="Freeform 65"/>
                <p:cNvSpPr/>
                <p:nvPr/>
              </p:nvSpPr>
              <p:spPr bwMode="auto">
                <a:xfrm flipH="1">
                  <a:off x="9986775" y="1861866"/>
                  <a:ext cx="90718" cy="99866"/>
                </a:xfrm>
                <a:custGeom>
                  <a:avLst/>
                  <a:gdLst>
                    <a:gd name="T0" fmla="*/ 45 w 50"/>
                    <a:gd name="T1" fmla="*/ 5 h 55"/>
                    <a:gd name="T2" fmla="*/ 44 w 50"/>
                    <a:gd name="T3" fmla="*/ 22 h 55"/>
                    <a:gd name="T4" fmla="*/ 13 w 50"/>
                    <a:gd name="T5" fmla="*/ 38 h 55"/>
                    <a:gd name="T6" fmla="*/ 32 w 50"/>
                    <a:gd name="T7" fmla="*/ 15 h 55"/>
                    <a:gd name="T8" fmla="*/ 45 w 50"/>
                    <a:gd name="T9" fmla="*/ 5 h 55"/>
                  </a:gdLst>
                  <a:ahLst/>
                  <a:cxnLst>
                    <a:cxn ang="0">
                      <a:pos x="T0" y="T1"/>
                    </a:cxn>
                    <a:cxn ang="0">
                      <a:pos x="T2" y="T3"/>
                    </a:cxn>
                    <a:cxn ang="0">
                      <a:pos x="T4" y="T5"/>
                    </a:cxn>
                    <a:cxn ang="0">
                      <a:pos x="T6" y="T7"/>
                    </a:cxn>
                    <a:cxn ang="0">
                      <a:pos x="T8" y="T9"/>
                    </a:cxn>
                  </a:cxnLst>
                  <a:rect l="0" t="0" r="r" b="b"/>
                  <a:pathLst>
                    <a:path w="50" h="55">
                      <a:moveTo>
                        <a:pt x="45" y="5"/>
                      </a:moveTo>
                      <a:cubicBezTo>
                        <a:pt x="45" y="5"/>
                        <a:pt x="50" y="13"/>
                        <a:pt x="44" y="22"/>
                      </a:cubicBezTo>
                      <a:cubicBezTo>
                        <a:pt x="37" y="31"/>
                        <a:pt x="21" y="21"/>
                        <a:pt x="13" y="38"/>
                      </a:cubicBezTo>
                      <a:cubicBezTo>
                        <a:pt x="4" y="55"/>
                        <a:pt x="0" y="23"/>
                        <a:pt x="32" y="15"/>
                      </a:cubicBezTo>
                      <a:cubicBezTo>
                        <a:pt x="32" y="15"/>
                        <a:pt x="35" y="0"/>
                        <a:pt x="45" y="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2" name="Freeform 66"/>
                <p:cNvSpPr/>
                <p:nvPr/>
              </p:nvSpPr>
              <p:spPr bwMode="auto">
                <a:xfrm flipH="1">
                  <a:off x="9968479" y="1956395"/>
                  <a:ext cx="39641" cy="22108"/>
                </a:xfrm>
                <a:custGeom>
                  <a:avLst/>
                  <a:gdLst>
                    <a:gd name="T0" fmla="*/ 22 w 22"/>
                    <a:gd name="T1" fmla="*/ 0 h 12"/>
                    <a:gd name="T2" fmla="*/ 22 w 22"/>
                    <a:gd name="T3" fmla="*/ 0 h 12"/>
                    <a:gd name="T4" fmla="*/ 22 w 22"/>
                    <a:gd name="T5" fmla="*/ 0 h 12"/>
                    <a:gd name="T6" fmla="*/ 22 w 22"/>
                    <a:gd name="T7" fmla="*/ 0 h 12"/>
                    <a:gd name="T8" fmla="*/ 12 w 22"/>
                    <a:gd name="T9" fmla="*/ 5 h 12"/>
                    <a:gd name="T10" fmla="*/ 0 w 22"/>
                    <a:gd name="T11" fmla="*/ 6 h 12"/>
                    <a:gd name="T12" fmla="*/ 13 w 22"/>
                    <a:gd name="T13" fmla="*/ 7 h 12"/>
                    <a:gd name="T14" fmla="*/ 14 w 22"/>
                    <a:gd name="T15" fmla="*/ 7 h 12"/>
                    <a:gd name="T16" fmla="*/ 13 w 22"/>
                    <a:gd name="T17" fmla="*/ 8 h 12"/>
                    <a:gd name="T18" fmla="*/ 1 w 22"/>
                    <a:gd name="T19" fmla="*/ 10 h 12"/>
                    <a:gd name="T20" fmla="*/ 13 w 22"/>
                    <a:gd name="T21" fmla="*/ 10 h 12"/>
                    <a:gd name="T22" fmla="*/ 21 w 22"/>
                    <a:gd name="T23" fmla="*/ 2 h 12"/>
                    <a:gd name="T24" fmla="*/ 22 w 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22" y="0"/>
                      </a:moveTo>
                      <a:cubicBezTo>
                        <a:pt x="22" y="0"/>
                        <a:pt x="22" y="0"/>
                        <a:pt x="22" y="0"/>
                      </a:cubicBezTo>
                      <a:cubicBezTo>
                        <a:pt x="22" y="0"/>
                        <a:pt x="22" y="0"/>
                        <a:pt x="22" y="0"/>
                      </a:cubicBezTo>
                      <a:cubicBezTo>
                        <a:pt x="22" y="0"/>
                        <a:pt x="22" y="0"/>
                        <a:pt x="22" y="0"/>
                      </a:cubicBezTo>
                      <a:cubicBezTo>
                        <a:pt x="20" y="2"/>
                        <a:pt x="17" y="4"/>
                        <a:pt x="12" y="5"/>
                      </a:cubicBezTo>
                      <a:cubicBezTo>
                        <a:pt x="6" y="8"/>
                        <a:pt x="0" y="6"/>
                        <a:pt x="0" y="6"/>
                      </a:cubicBezTo>
                      <a:cubicBezTo>
                        <a:pt x="0" y="6"/>
                        <a:pt x="6" y="9"/>
                        <a:pt x="13" y="7"/>
                      </a:cubicBezTo>
                      <a:cubicBezTo>
                        <a:pt x="13" y="7"/>
                        <a:pt x="14" y="7"/>
                        <a:pt x="14" y="7"/>
                      </a:cubicBezTo>
                      <a:cubicBezTo>
                        <a:pt x="14" y="7"/>
                        <a:pt x="13" y="7"/>
                        <a:pt x="13" y="8"/>
                      </a:cubicBezTo>
                      <a:cubicBezTo>
                        <a:pt x="7" y="11"/>
                        <a:pt x="1" y="10"/>
                        <a:pt x="1" y="10"/>
                      </a:cubicBezTo>
                      <a:cubicBezTo>
                        <a:pt x="1" y="10"/>
                        <a:pt x="7" y="12"/>
                        <a:pt x="13" y="10"/>
                      </a:cubicBezTo>
                      <a:cubicBezTo>
                        <a:pt x="17" y="8"/>
                        <a:pt x="20" y="4"/>
                        <a:pt x="21" y="2"/>
                      </a:cubicBezTo>
                      <a:cubicBezTo>
                        <a:pt x="22" y="0"/>
                        <a:pt x="22" y="0"/>
                        <a:pt x="22" y="0"/>
                      </a:cubicBezTo>
                      <a:close/>
                    </a:path>
                  </a:pathLst>
                </a:custGeom>
                <a:solidFill>
                  <a:srgbClr val="5C708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3" name="Freeform 67"/>
                <p:cNvSpPr/>
                <p:nvPr/>
              </p:nvSpPr>
              <p:spPr bwMode="auto">
                <a:xfrm flipH="1">
                  <a:off x="9930363" y="2078369"/>
                  <a:ext cx="41928" cy="22108"/>
                </a:xfrm>
                <a:custGeom>
                  <a:avLst/>
                  <a:gdLst>
                    <a:gd name="T0" fmla="*/ 0 w 23"/>
                    <a:gd name="T1" fmla="*/ 0 h 12"/>
                    <a:gd name="T2" fmla="*/ 4 w 23"/>
                    <a:gd name="T3" fmla="*/ 3 h 12"/>
                    <a:gd name="T4" fmla="*/ 7 w 23"/>
                    <a:gd name="T5" fmla="*/ 6 h 12"/>
                    <a:gd name="T6" fmla="*/ 9 w 23"/>
                    <a:gd name="T7" fmla="*/ 7 h 12"/>
                    <a:gd name="T8" fmla="*/ 12 w 23"/>
                    <a:gd name="T9" fmla="*/ 7 h 12"/>
                    <a:gd name="T10" fmla="*/ 14 w 23"/>
                    <a:gd name="T11" fmla="*/ 8 h 12"/>
                    <a:gd name="T12" fmla="*/ 15 w 23"/>
                    <a:gd name="T13" fmla="*/ 8 h 12"/>
                    <a:gd name="T14" fmla="*/ 16 w 23"/>
                    <a:gd name="T15" fmla="*/ 8 h 12"/>
                    <a:gd name="T16" fmla="*/ 18 w 23"/>
                    <a:gd name="T17" fmla="*/ 7 h 12"/>
                    <a:gd name="T18" fmla="*/ 20 w 23"/>
                    <a:gd name="T19" fmla="*/ 6 h 12"/>
                    <a:gd name="T20" fmla="*/ 21 w 23"/>
                    <a:gd name="T21" fmla="*/ 6 h 12"/>
                    <a:gd name="T22" fmla="*/ 22 w 23"/>
                    <a:gd name="T23" fmla="*/ 5 h 12"/>
                    <a:gd name="T24" fmla="*/ 23 w 23"/>
                    <a:gd name="T25" fmla="*/ 4 h 12"/>
                    <a:gd name="T26" fmla="*/ 23 w 23"/>
                    <a:gd name="T27" fmla="*/ 5 h 12"/>
                    <a:gd name="T28" fmla="*/ 21 w 23"/>
                    <a:gd name="T29" fmla="*/ 8 h 12"/>
                    <a:gd name="T30" fmla="*/ 19 w 23"/>
                    <a:gd name="T31" fmla="*/ 10 h 12"/>
                    <a:gd name="T32" fmla="*/ 17 w 23"/>
                    <a:gd name="T33" fmla="*/ 11 h 12"/>
                    <a:gd name="T34" fmla="*/ 15 w 23"/>
                    <a:gd name="T35" fmla="*/ 12 h 12"/>
                    <a:gd name="T36" fmla="*/ 14 w 23"/>
                    <a:gd name="T37" fmla="*/ 12 h 12"/>
                    <a:gd name="T38" fmla="*/ 10 w 23"/>
                    <a:gd name="T39" fmla="*/ 11 h 12"/>
                    <a:gd name="T40" fmla="*/ 8 w 23"/>
                    <a:gd name="T41" fmla="*/ 10 h 12"/>
                    <a:gd name="T42" fmla="*/ 5 w 23"/>
                    <a:gd name="T43" fmla="*/ 8 h 12"/>
                    <a:gd name="T44" fmla="*/ 3 w 23"/>
                    <a:gd name="T45" fmla="*/ 7 h 12"/>
                    <a:gd name="T46" fmla="*/ 2 w 23"/>
                    <a:gd name="T47" fmla="*/ 5 h 12"/>
                    <a:gd name="T48" fmla="*/ 0 w 2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2">
                      <a:moveTo>
                        <a:pt x="0" y="0"/>
                      </a:moveTo>
                      <a:cubicBezTo>
                        <a:pt x="0" y="0"/>
                        <a:pt x="2" y="2"/>
                        <a:pt x="4" y="3"/>
                      </a:cubicBezTo>
                      <a:cubicBezTo>
                        <a:pt x="5" y="4"/>
                        <a:pt x="6" y="5"/>
                        <a:pt x="7" y="6"/>
                      </a:cubicBezTo>
                      <a:cubicBezTo>
                        <a:pt x="8" y="6"/>
                        <a:pt x="9" y="6"/>
                        <a:pt x="9" y="7"/>
                      </a:cubicBezTo>
                      <a:cubicBezTo>
                        <a:pt x="10" y="7"/>
                        <a:pt x="11" y="7"/>
                        <a:pt x="12" y="7"/>
                      </a:cubicBezTo>
                      <a:cubicBezTo>
                        <a:pt x="12" y="7"/>
                        <a:pt x="13" y="8"/>
                        <a:pt x="14" y="8"/>
                      </a:cubicBezTo>
                      <a:cubicBezTo>
                        <a:pt x="15" y="8"/>
                        <a:pt x="15" y="8"/>
                        <a:pt x="15" y="8"/>
                      </a:cubicBezTo>
                      <a:cubicBezTo>
                        <a:pt x="16" y="8"/>
                        <a:pt x="16" y="8"/>
                        <a:pt x="16" y="8"/>
                      </a:cubicBezTo>
                      <a:cubicBezTo>
                        <a:pt x="16" y="8"/>
                        <a:pt x="17" y="7"/>
                        <a:pt x="18" y="7"/>
                      </a:cubicBezTo>
                      <a:cubicBezTo>
                        <a:pt x="18" y="7"/>
                        <a:pt x="19" y="7"/>
                        <a:pt x="20" y="6"/>
                      </a:cubicBezTo>
                      <a:cubicBezTo>
                        <a:pt x="20" y="6"/>
                        <a:pt x="21" y="6"/>
                        <a:pt x="21" y="6"/>
                      </a:cubicBezTo>
                      <a:cubicBezTo>
                        <a:pt x="22" y="5"/>
                        <a:pt x="22" y="5"/>
                        <a:pt x="22" y="5"/>
                      </a:cubicBezTo>
                      <a:cubicBezTo>
                        <a:pt x="23" y="4"/>
                        <a:pt x="23" y="4"/>
                        <a:pt x="23" y="4"/>
                      </a:cubicBezTo>
                      <a:cubicBezTo>
                        <a:pt x="23" y="4"/>
                        <a:pt x="23" y="5"/>
                        <a:pt x="23" y="5"/>
                      </a:cubicBezTo>
                      <a:cubicBezTo>
                        <a:pt x="23" y="6"/>
                        <a:pt x="22" y="7"/>
                        <a:pt x="21" y="8"/>
                      </a:cubicBezTo>
                      <a:cubicBezTo>
                        <a:pt x="20" y="9"/>
                        <a:pt x="20" y="9"/>
                        <a:pt x="19" y="10"/>
                      </a:cubicBezTo>
                      <a:cubicBezTo>
                        <a:pt x="18" y="10"/>
                        <a:pt x="18" y="11"/>
                        <a:pt x="17" y="11"/>
                      </a:cubicBezTo>
                      <a:cubicBezTo>
                        <a:pt x="16" y="11"/>
                        <a:pt x="16" y="11"/>
                        <a:pt x="15" y="12"/>
                      </a:cubicBezTo>
                      <a:cubicBezTo>
                        <a:pt x="15" y="12"/>
                        <a:pt x="14" y="12"/>
                        <a:pt x="14" y="12"/>
                      </a:cubicBezTo>
                      <a:cubicBezTo>
                        <a:pt x="13" y="12"/>
                        <a:pt x="12" y="11"/>
                        <a:pt x="10" y="11"/>
                      </a:cubicBezTo>
                      <a:cubicBezTo>
                        <a:pt x="10" y="11"/>
                        <a:pt x="8" y="11"/>
                        <a:pt x="8" y="10"/>
                      </a:cubicBezTo>
                      <a:cubicBezTo>
                        <a:pt x="7" y="10"/>
                        <a:pt x="6" y="9"/>
                        <a:pt x="5" y="8"/>
                      </a:cubicBezTo>
                      <a:cubicBezTo>
                        <a:pt x="5" y="8"/>
                        <a:pt x="4" y="7"/>
                        <a:pt x="3" y="7"/>
                      </a:cubicBezTo>
                      <a:cubicBezTo>
                        <a:pt x="3" y="6"/>
                        <a:pt x="2" y="5"/>
                        <a:pt x="2" y="5"/>
                      </a:cubicBezTo>
                      <a:cubicBezTo>
                        <a:pt x="0" y="2"/>
                        <a:pt x="0" y="0"/>
                        <a:pt x="0" y="0"/>
                      </a:cubicBezTo>
                      <a:close/>
                    </a:path>
                  </a:pathLst>
                </a:custGeom>
                <a:solidFill>
                  <a:srgbClr val="B8AAA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4" name="Freeform 68"/>
                <p:cNvSpPr/>
                <p:nvPr/>
              </p:nvSpPr>
              <p:spPr bwMode="auto">
                <a:xfrm flipH="1">
                  <a:off x="10063009" y="1945723"/>
                  <a:ext cx="69372" cy="109014"/>
                </a:xfrm>
                <a:custGeom>
                  <a:avLst/>
                  <a:gdLst>
                    <a:gd name="T0" fmla="*/ 4 w 38"/>
                    <a:gd name="T1" fmla="*/ 0 h 60"/>
                    <a:gd name="T2" fmla="*/ 36 w 38"/>
                    <a:gd name="T3" fmla="*/ 51 h 60"/>
                    <a:gd name="T4" fmla="*/ 29 w 38"/>
                    <a:gd name="T5" fmla="*/ 58 h 60"/>
                    <a:gd name="T6" fmla="*/ 2 w 38"/>
                    <a:gd name="T7" fmla="*/ 33 h 60"/>
                    <a:gd name="T8" fmla="*/ 4 w 38"/>
                    <a:gd name="T9" fmla="*/ 0 h 60"/>
                  </a:gdLst>
                  <a:ahLst/>
                  <a:cxnLst>
                    <a:cxn ang="0">
                      <a:pos x="T0" y="T1"/>
                    </a:cxn>
                    <a:cxn ang="0">
                      <a:pos x="T2" y="T3"/>
                    </a:cxn>
                    <a:cxn ang="0">
                      <a:pos x="T4" y="T5"/>
                    </a:cxn>
                    <a:cxn ang="0">
                      <a:pos x="T6" y="T7"/>
                    </a:cxn>
                    <a:cxn ang="0">
                      <a:pos x="T8" y="T9"/>
                    </a:cxn>
                  </a:cxnLst>
                  <a:rect l="0" t="0" r="r" b="b"/>
                  <a:pathLst>
                    <a:path w="38" h="60">
                      <a:moveTo>
                        <a:pt x="4" y="0"/>
                      </a:moveTo>
                      <a:cubicBezTo>
                        <a:pt x="4" y="0"/>
                        <a:pt x="26" y="26"/>
                        <a:pt x="36" y="51"/>
                      </a:cubicBezTo>
                      <a:cubicBezTo>
                        <a:pt x="38" y="56"/>
                        <a:pt x="33" y="60"/>
                        <a:pt x="29" y="58"/>
                      </a:cubicBezTo>
                      <a:cubicBezTo>
                        <a:pt x="18" y="52"/>
                        <a:pt x="0" y="41"/>
                        <a:pt x="2" y="33"/>
                      </a:cubicBezTo>
                      <a:cubicBezTo>
                        <a:pt x="3" y="29"/>
                        <a:pt x="4" y="0"/>
                        <a:pt x="4" y="0"/>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5" name="Freeform 69"/>
                <p:cNvSpPr/>
                <p:nvPr/>
              </p:nvSpPr>
              <p:spPr bwMode="auto">
                <a:xfrm flipH="1">
                  <a:off x="9864802" y="1967830"/>
                  <a:ext cx="72422" cy="67085"/>
                </a:xfrm>
                <a:custGeom>
                  <a:avLst/>
                  <a:gdLst>
                    <a:gd name="T0" fmla="*/ 0 w 40"/>
                    <a:gd name="T1" fmla="*/ 11 h 37"/>
                    <a:gd name="T2" fmla="*/ 7 w 40"/>
                    <a:gd name="T3" fmla="*/ 37 h 37"/>
                  </a:gdLst>
                  <a:ahLst/>
                  <a:cxnLst>
                    <a:cxn ang="0">
                      <a:pos x="T0" y="T1"/>
                    </a:cxn>
                    <a:cxn ang="0">
                      <a:pos x="T2" y="T3"/>
                    </a:cxn>
                  </a:cxnLst>
                  <a:rect l="0" t="0" r="r" b="b"/>
                  <a:pathLst>
                    <a:path w="40" h="37">
                      <a:moveTo>
                        <a:pt x="0" y="11"/>
                      </a:moveTo>
                      <a:cubicBezTo>
                        <a:pt x="7" y="0"/>
                        <a:pt x="40" y="21"/>
                        <a:pt x="7" y="37"/>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6" name="Freeform 70"/>
                <p:cNvSpPr/>
                <p:nvPr/>
              </p:nvSpPr>
              <p:spPr bwMode="auto">
                <a:xfrm flipH="1">
                  <a:off x="9941035" y="2340612"/>
                  <a:ext cx="76233" cy="125785"/>
                </a:xfrm>
                <a:custGeom>
                  <a:avLst/>
                  <a:gdLst>
                    <a:gd name="T0" fmla="*/ 42 w 42"/>
                    <a:gd name="T1" fmla="*/ 0 h 69"/>
                    <a:gd name="T2" fmla="*/ 28 w 42"/>
                    <a:gd name="T3" fmla="*/ 6 h 69"/>
                    <a:gd name="T4" fmla="*/ 15 w 42"/>
                    <a:gd name="T5" fmla="*/ 16 h 69"/>
                    <a:gd name="T6" fmla="*/ 9 w 42"/>
                    <a:gd name="T7" fmla="*/ 22 h 69"/>
                    <a:gd name="T8" fmla="*/ 4 w 42"/>
                    <a:gd name="T9" fmla="*/ 31 h 69"/>
                    <a:gd name="T10" fmla="*/ 1 w 42"/>
                    <a:gd name="T11" fmla="*/ 40 h 69"/>
                    <a:gd name="T12" fmla="*/ 0 w 42"/>
                    <a:gd name="T13" fmla="*/ 49 h 69"/>
                    <a:gd name="T14" fmla="*/ 1 w 42"/>
                    <a:gd name="T15" fmla="*/ 58 h 69"/>
                    <a:gd name="T16" fmla="*/ 3 w 42"/>
                    <a:gd name="T17" fmla="*/ 65 h 69"/>
                    <a:gd name="T18" fmla="*/ 4 w 42"/>
                    <a:gd name="T19" fmla="*/ 68 h 69"/>
                    <a:gd name="T20" fmla="*/ 6 w 42"/>
                    <a:gd name="T21" fmla="*/ 69 h 69"/>
                    <a:gd name="T22" fmla="*/ 7 w 42"/>
                    <a:gd name="T23" fmla="*/ 69 h 69"/>
                    <a:gd name="T24" fmla="*/ 5 w 42"/>
                    <a:gd name="T25" fmla="*/ 64 h 69"/>
                    <a:gd name="T26" fmla="*/ 4 w 42"/>
                    <a:gd name="T27" fmla="*/ 57 h 69"/>
                    <a:gd name="T28" fmla="*/ 4 w 42"/>
                    <a:gd name="T29" fmla="*/ 49 h 69"/>
                    <a:gd name="T30" fmla="*/ 5 w 42"/>
                    <a:gd name="T31" fmla="*/ 41 h 69"/>
                    <a:gd name="T32" fmla="*/ 8 w 42"/>
                    <a:gd name="T33" fmla="*/ 32 h 69"/>
                    <a:gd name="T34" fmla="*/ 29 w 42"/>
                    <a:gd name="T35" fmla="*/ 8 h 69"/>
                    <a:gd name="T36" fmla="*/ 38 w 42"/>
                    <a:gd name="T37" fmla="*/ 2 h 69"/>
                    <a:gd name="T38" fmla="*/ 42 w 4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9">
                      <a:moveTo>
                        <a:pt x="42" y="0"/>
                      </a:moveTo>
                      <a:cubicBezTo>
                        <a:pt x="42" y="0"/>
                        <a:pt x="36" y="1"/>
                        <a:pt x="28" y="6"/>
                      </a:cubicBezTo>
                      <a:cubicBezTo>
                        <a:pt x="24" y="8"/>
                        <a:pt x="19" y="11"/>
                        <a:pt x="15" y="16"/>
                      </a:cubicBezTo>
                      <a:cubicBezTo>
                        <a:pt x="13" y="18"/>
                        <a:pt x="11" y="20"/>
                        <a:pt x="9" y="22"/>
                      </a:cubicBezTo>
                      <a:cubicBezTo>
                        <a:pt x="7" y="25"/>
                        <a:pt x="5" y="28"/>
                        <a:pt x="4" y="31"/>
                      </a:cubicBezTo>
                      <a:cubicBezTo>
                        <a:pt x="3" y="34"/>
                        <a:pt x="2" y="37"/>
                        <a:pt x="1" y="40"/>
                      </a:cubicBezTo>
                      <a:cubicBezTo>
                        <a:pt x="0" y="43"/>
                        <a:pt x="0" y="46"/>
                        <a:pt x="0" y="49"/>
                      </a:cubicBezTo>
                      <a:cubicBezTo>
                        <a:pt x="0" y="52"/>
                        <a:pt x="1" y="55"/>
                        <a:pt x="1" y="58"/>
                      </a:cubicBezTo>
                      <a:cubicBezTo>
                        <a:pt x="2" y="60"/>
                        <a:pt x="2" y="63"/>
                        <a:pt x="3" y="65"/>
                      </a:cubicBezTo>
                      <a:cubicBezTo>
                        <a:pt x="4" y="66"/>
                        <a:pt x="4" y="67"/>
                        <a:pt x="4" y="68"/>
                      </a:cubicBezTo>
                      <a:cubicBezTo>
                        <a:pt x="5" y="69"/>
                        <a:pt x="6" y="69"/>
                        <a:pt x="6" y="69"/>
                      </a:cubicBezTo>
                      <a:cubicBezTo>
                        <a:pt x="6" y="69"/>
                        <a:pt x="6" y="69"/>
                        <a:pt x="7" y="69"/>
                      </a:cubicBezTo>
                      <a:cubicBezTo>
                        <a:pt x="6" y="67"/>
                        <a:pt x="6" y="66"/>
                        <a:pt x="5" y="64"/>
                      </a:cubicBezTo>
                      <a:cubicBezTo>
                        <a:pt x="5" y="62"/>
                        <a:pt x="4" y="60"/>
                        <a:pt x="4" y="57"/>
                      </a:cubicBezTo>
                      <a:cubicBezTo>
                        <a:pt x="4" y="55"/>
                        <a:pt x="4" y="52"/>
                        <a:pt x="4" y="49"/>
                      </a:cubicBezTo>
                      <a:cubicBezTo>
                        <a:pt x="4" y="46"/>
                        <a:pt x="4" y="44"/>
                        <a:pt x="5" y="41"/>
                      </a:cubicBezTo>
                      <a:cubicBezTo>
                        <a:pt x="5" y="38"/>
                        <a:pt x="7" y="35"/>
                        <a:pt x="8" y="32"/>
                      </a:cubicBezTo>
                      <a:cubicBezTo>
                        <a:pt x="12" y="22"/>
                        <a:pt x="22" y="13"/>
                        <a:pt x="29" y="8"/>
                      </a:cubicBezTo>
                      <a:cubicBezTo>
                        <a:pt x="33" y="5"/>
                        <a:pt x="36" y="3"/>
                        <a:pt x="38" y="2"/>
                      </a:cubicBezTo>
                      <a:cubicBezTo>
                        <a:pt x="41" y="1"/>
                        <a:pt x="42" y="0"/>
                        <a:pt x="42"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7" name="Freeform 71"/>
                <p:cNvSpPr/>
                <p:nvPr/>
              </p:nvSpPr>
              <p:spPr bwMode="auto">
                <a:xfrm flipH="1">
                  <a:off x="9998973" y="2464872"/>
                  <a:ext cx="11435" cy="19821"/>
                </a:xfrm>
                <a:custGeom>
                  <a:avLst/>
                  <a:gdLst>
                    <a:gd name="T0" fmla="*/ 0 w 6"/>
                    <a:gd name="T1" fmla="*/ 0 h 11"/>
                    <a:gd name="T2" fmla="*/ 2 w 6"/>
                    <a:gd name="T3" fmla="*/ 3 h 11"/>
                    <a:gd name="T4" fmla="*/ 4 w 6"/>
                    <a:gd name="T5" fmla="*/ 7 h 11"/>
                    <a:gd name="T6" fmla="*/ 6 w 6"/>
                    <a:gd name="T7" fmla="*/ 11 h 11"/>
                    <a:gd name="T8" fmla="*/ 4 w 6"/>
                    <a:gd name="T9" fmla="*/ 7 h 11"/>
                    <a:gd name="T10" fmla="*/ 3 w 6"/>
                    <a:gd name="T11" fmla="*/ 1 h 11"/>
                    <a:gd name="T12" fmla="*/ 2 w 6"/>
                    <a:gd name="T13" fmla="*/ 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cubicBezTo>
                        <a:pt x="1" y="1"/>
                        <a:pt x="1" y="2"/>
                        <a:pt x="2" y="3"/>
                      </a:cubicBezTo>
                      <a:cubicBezTo>
                        <a:pt x="2" y="5"/>
                        <a:pt x="3" y="6"/>
                        <a:pt x="4" y="7"/>
                      </a:cubicBezTo>
                      <a:cubicBezTo>
                        <a:pt x="5" y="10"/>
                        <a:pt x="6" y="11"/>
                        <a:pt x="6" y="11"/>
                      </a:cubicBezTo>
                      <a:cubicBezTo>
                        <a:pt x="6" y="11"/>
                        <a:pt x="5" y="10"/>
                        <a:pt x="4" y="7"/>
                      </a:cubicBezTo>
                      <a:cubicBezTo>
                        <a:pt x="4" y="5"/>
                        <a:pt x="3" y="3"/>
                        <a:pt x="3" y="1"/>
                      </a:cubicBezTo>
                      <a:cubicBezTo>
                        <a:pt x="2" y="1"/>
                        <a:pt x="2" y="1"/>
                        <a:pt x="2" y="1"/>
                      </a:cubicBezTo>
                      <a:cubicBezTo>
                        <a:pt x="2" y="1"/>
                        <a:pt x="1" y="1"/>
                        <a:pt x="0" y="0"/>
                      </a:cubicBezTo>
                    </a:path>
                  </a:pathLst>
                </a:custGeom>
                <a:solidFill>
                  <a:srgbClr val="A14856"/>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8" name="Freeform 72"/>
                <p:cNvSpPr/>
                <p:nvPr/>
              </p:nvSpPr>
              <p:spPr bwMode="auto">
                <a:xfrm flipH="1">
                  <a:off x="9338029" y="1877875"/>
                  <a:ext cx="158566" cy="158566"/>
                </a:xfrm>
                <a:custGeom>
                  <a:avLst/>
                  <a:gdLst>
                    <a:gd name="T0" fmla="*/ 87 w 87"/>
                    <a:gd name="T1" fmla="*/ 63 h 87"/>
                    <a:gd name="T2" fmla="*/ 81 w 87"/>
                    <a:gd name="T3" fmla="*/ 16 h 87"/>
                    <a:gd name="T4" fmla="*/ 2 w 87"/>
                    <a:gd name="T5" fmla="*/ 22 h 87"/>
                    <a:gd name="T6" fmla="*/ 3 w 87"/>
                    <a:gd name="T7" fmla="*/ 73 h 87"/>
                    <a:gd name="T8" fmla="*/ 64 w 87"/>
                    <a:gd name="T9" fmla="*/ 87 h 87"/>
                    <a:gd name="T10" fmla="*/ 87 w 87"/>
                    <a:gd name="T11" fmla="*/ 63 h 87"/>
                  </a:gdLst>
                  <a:ahLst/>
                  <a:cxnLst>
                    <a:cxn ang="0">
                      <a:pos x="T0" y="T1"/>
                    </a:cxn>
                    <a:cxn ang="0">
                      <a:pos x="T2" y="T3"/>
                    </a:cxn>
                    <a:cxn ang="0">
                      <a:pos x="T4" y="T5"/>
                    </a:cxn>
                    <a:cxn ang="0">
                      <a:pos x="T6" y="T7"/>
                    </a:cxn>
                    <a:cxn ang="0">
                      <a:pos x="T8" y="T9"/>
                    </a:cxn>
                    <a:cxn ang="0">
                      <a:pos x="T10" y="T11"/>
                    </a:cxn>
                  </a:cxnLst>
                  <a:rect l="0" t="0" r="r" b="b"/>
                  <a:pathLst>
                    <a:path w="87" h="87">
                      <a:moveTo>
                        <a:pt x="87" y="63"/>
                      </a:moveTo>
                      <a:cubicBezTo>
                        <a:pt x="86" y="51"/>
                        <a:pt x="85" y="36"/>
                        <a:pt x="81" y="16"/>
                      </a:cubicBezTo>
                      <a:cubicBezTo>
                        <a:pt x="77" y="0"/>
                        <a:pt x="11" y="9"/>
                        <a:pt x="2" y="22"/>
                      </a:cubicBezTo>
                      <a:cubicBezTo>
                        <a:pt x="2" y="22"/>
                        <a:pt x="9" y="61"/>
                        <a:pt x="3" y="73"/>
                      </a:cubicBezTo>
                      <a:cubicBezTo>
                        <a:pt x="0" y="81"/>
                        <a:pt x="38" y="85"/>
                        <a:pt x="64" y="87"/>
                      </a:cubicBezTo>
                      <a:cubicBezTo>
                        <a:pt x="66" y="75"/>
                        <a:pt x="74" y="65"/>
                        <a:pt x="87" y="63"/>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9" name="Oval 77"/>
                <p:cNvSpPr>
                  <a:spLocks noChangeArrowheads="1"/>
                </p:cNvSpPr>
                <p:nvPr/>
              </p:nvSpPr>
              <p:spPr bwMode="auto">
                <a:xfrm flipH="1">
                  <a:off x="9452379" y="1881687"/>
                  <a:ext cx="38879"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0" name="Oval 78"/>
                <p:cNvSpPr>
                  <a:spLocks noChangeArrowheads="1"/>
                </p:cNvSpPr>
                <p:nvPr/>
              </p:nvSpPr>
              <p:spPr bwMode="auto">
                <a:xfrm flipH="1">
                  <a:off x="9421886" y="1877875"/>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1" name="Oval 79"/>
                <p:cNvSpPr>
                  <a:spLocks noChangeArrowheads="1"/>
                </p:cNvSpPr>
                <p:nvPr/>
              </p:nvSpPr>
              <p:spPr bwMode="auto">
                <a:xfrm flipH="1">
                  <a:off x="9385294"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2" name="Oval 80"/>
                <p:cNvSpPr>
                  <a:spLocks noChangeArrowheads="1"/>
                </p:cNvSpPr>
                <p:nvPr/>
              </p:nvSpPr>
              <p:spPr bwMode="auto">
                <a:xfrm flipH="1">
                  <a:off x="9348702"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3" name="Freeform 81"/>
                <p:cNvSpPr>
                  <a:spLocks noEditPoints="1"/>
                </p:cNvSpPr>
                <p:nvPr/>
              </p:nvSpPr>
              <p:spPr bwMode="auto">
                <a:xfrm flipH="1">
                  <a:off x="10030228" y="2641734"/>
                  <a:ext cx="70897" cy="393364"/>
                </a:xfrm>
                <a:custGeom>
                  <a:avLst/>
                  <a:gdLst>
                    <a:gd name="T0" fmla="*/ 0 w 39"/>
                    <a:gd name="T1" fmla="*/ 0 h 216"/>
                    <a:gd name="T2" fmla="*/ 1 w 39"/>
                    <a:gd name="T3" fmla="*/ 2 h 216"/>
                    <a:gd name="T4" fmla="*/ 3 w 39"/>
                    <a:gd name="T5" fmla="*/ 9 h 216"/>
                    <a:gd name="T6" fmla="*/ 10 w 39"/>
                    <a:gd name="T7" fmla="*/ 33 h 216"/>
                    <a:gd name="T8" fmla="*/ 19 w 39"/>
                    <a:gd name="T9" fmla="*/ 68 h 216"/>
                    <a:gd name="T10" fmla="*/ 28 w 39"/>
                    <a:gd name="T11" fmla="*/ 107 h 216"/>
                    <a:gd name="T12" fmla="*/ 35 w 39"/>
                    <a:gd name="T13" fmla="*/ 148 h 216"/>
                    <a:gd name="T14" fmla="*/ 36 w 39"/>
                    <a:gd name="T15" fmla="*/ 183 h 216"/>
                    <a:gd name="T16" fmla="*/ 31 w 39"/>
                    <a:gd name="T17" fmla="*/ 207 h 216"/>
                    <a:gd name="T18" fmla="*/ 27 w 39"/>
                    <a:gd name="T19" fmla="*/ 214 h 216"/>
                    <a:gd name="T20" fmla="*/ 26 w 39"/>
                    <a:gd name="T21" fmla="*/ 216 h 216"/>
                    <a:gd name="T22" fmla="*/ 27 w 39"/>
                    <a:gd name="T23" fmla="*/ 214 h 216"/>
                    <a:gd name="T24" fmla="*/ 31 w 39"/>
                    <a:gd name="T25" fmla="*/ 208 h 216"/>
                    <a:gd name="T26" fmla="*/ 38 w 39"/>
                    <a:gd name="T27" fmla="*/ 183 h 216"/>
                    <a:gd name="T28" fmla="*/ 38 w 39"/>
                    <a:gd name="T29" fmla="*/ 147 h 216"/>
                    <a:gd name="T30" fmla="*/ 32 w 39"/>
                    <a:gd name="T31" fmla="*/ 107 h 216"/>
                    <a:gd name="T32" fmla="*/ 23 w 39"/>
                    <a:gd name="T33" fmla="*/ 67 h 216"/>
                    <a:gd name="T34" fmla="*/ 12 w 39"/>
                    <a:gd name="T35" fmla="*/ 32 h 216"/>
                    <a:gd name="T36" fmla="*/ 4 w 39"/>
                    <a:gd name="T37" fmla="*/ 9 h 216"/>
                    <a:gd name="T38" fmla="*/ 1 w 39"/>
                    <a:gd name="T39" fmla="*/ 2 h 216"/>
                    <a:gd name="T40" fmla="*/ 0 w 39"/>
                    <a:gd name="T41" fmla="*/ 0 h 216"/>
                    <a:gd name="T42" fmla="*/ 0 w 39"/>
                    <a:gd name="T43" fmla="*/ 0 h 216"/>
                    <a:gd name="T44" fmla="*/ 0 w 39"/>
                    <a:gd name="T45" fmla="*/ 0 h 216"/>
                    <a:gd name="T46" fmla="*/ 0 w 39"/>
                    <a:gd name="T47" fmla="*/ 0 h 216"/>
                    <a:gd name="T48" fmla="*/ 0 w 39"/>
                    <a:gd name="T49" fmla="*/ 0 h 216"/>
                    <a:gd name="T50" fmla="*/ 0 w 39"/>
                    <a:gd name="T51" fmla="*/ 0 h 216"/>
                    <a:gd name="T52" fmla="*/ 0 w 39"/>
                    <a:gd name="T53" fmla="*/ 0 h 216"/>
                    <a:gd name="T54" fmla="*/ 0 w 39"/>
                    <a:gd name="T55" fmla="*/ 0 h 216"/>
                    <a:gd name="T56" fmla="*/ 0 w 39"/>
                    <a:gd name="T5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16">
                      <a:moveTo>
                        <a:pt x="0" y="0"/>
                      </a:moveTo>
                      <a:cubicBezTo>
                        <a:pt x="0" y="0"/>
                        <a:pt x="1" y="1"/>
                        <a:pt x="1" y="2"/>
                      </a:cubicBezTo>
                      <a:cubicBezTo>
                        <a:pt x="1" y="4"/>
                        <a:pt x="2" y="6"/>
                        <a:pt x="3" y="9"/>
                      </a:cubicBezTo>
                      <a:cubicBezTo>
                        <a:pt x="5" y="15"/>
                        <a:pt x="7" y="23"/>
                        <a:pt x="10" y="33"/>
                      </a:cubicBezTo>
                      <a:cubicBezTo>
                        <a:pt x="13" y="43"/>
                        <a:pt x="16" y="55"/>
                        <a:pt x="19" y="68"/>
                      </a:cubicBezTo>
                      <a:cubicBezTo>
                        <a:pt x="22" y="80"/>
                        <a:pt x="26" y="94"/>
                        <a:pt x="28" y="107"/>
                      </a:cubicBezTo>
                      <a:cubicBezTo>
                        <a:pt x="31" y="121"/>
                        <a:pt x="33" y="135"/>
                        <a:pt x="35" y="148"/>
                      </a:cubicBezTo>
                      <a:cubicBezTo>
                        <a:pt x="36" y="161"/>
                        <a:pt x="37" y="173"/>
                        <a:pt x="36" y="183"/>
                      </a:cubicBezTo>
                      <a:cubicBezTo>
                        <a:pt x="35" y="193"/>
                        <a:pt x="33" y="202"/>
                        <a:pt x="31" y="207"/>
                      </a:cubicBezTo>
                      <a:cubicBezTo>
                        <a:pt x="29" y="210"/>
                        <a:pt x="28" y="212"/>
                        <a:pt x="27" y="214"/>
                      </a:cubicBezTo>
                      <a:cubicBezTo>
                        <a:pt x="26" y="215"/>
                        <a:pt x="26" y="216"/>
                        <a:pt x="26" y="216"/>
                      </a:cubicBezTo>
                      <a:cubicBezTo>
                        <a:pt x="26" y="216"/>
                        <a:pt x="26" y="215"/>
                        <a:pt x="27" y="214"/>
                      </a:cubicBezTo>
                      <a:cubicBezTo>
                        <a:pt x="29" y="213"/>
                        <a:pt x="30" y="211"/>
                        <a:pt x="31" y="208"/>
                      </a:cubicBezTo>
                      <a:cubicBezTo>
                        <a:pt x="34" y="202"/>
                        <a:pt x="37" y="194"/>
                        <a:pt x="38" y="183"/>
                      </a:cubicBezTo>
                      <a:cubicBezTo>
                        <a:pt x="39" y="173"/>
                        <a:pt x="39" y="160"/>
                        <a:pt x="38" y="147"/>
                      </a:cubicBezTo>
                      <a:cubicBezTo>
                        <a:pt x="37" y="134"/>
                        <a:pt x="35" y="120"/>
                        <a:pt x="32" y="107"/>
                      </a:cubicBezTo>
                      <a:cubicBezTo>
                        <a:pt x="29" y="93"/>
                        <a:pt x="26" y="79"/>
                        <a:pt x="23" y="67"/>
                      </a:cubicBezTo>
                      <a:cubicBezTo>
                        <a:pt x="19" y="54"/>
                        <a:pt x="15" y="42"/>
                        <a:pt x="12" y="32"/>
                      </a:cubicBezTo>
                      <a:cubicBezTo>
                        <a:pt x="9" y="23"/>
                        <a:pt x="6" y="14"/>
                        <a:pt x="4" y="9"/>
                      </a:cubicBezTo>
                      <a:cubicBezTo>
                        <a:pt x="3" y="6"/>
                        <a:pt x="2" y="4"/>
                        <a:pt x="1" y="2"/>
                      </a:cubicBezTo>
                      <a:cubicBezTo>
                        <a:pt x="1" y="1"/>
                        <a:pt x="0" y="0"/>
                        <a:pt x="0" y="0"/>
                      </a:cubicBezTo>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sp>
          <p:nvSpPr>
            <p:cNvPr id="61" name="Freeform 82"/>
            <p:cNvSpPr/>
            <p:nvPr/>
          </p:nvSpPr>
          <p:spPr bwMode="auto">
            <a:xfrm flipH="1">
              <a:off x="7942195" y="2902433"/>
              <a:ext cx="785204" cy="376593"/>
            </a:xfrm>
            <a:custGeom>
              <a:avLst/>
              <a:gdLst>
                <a:gd name="T0" fmla="*/ 384 w 431"/>
                <a:gd name="T1" fmla="*/ 112 h 207"/>
                <a:gd name="T2" fmla="*/ 359 w 431"/>
                <a:gd name="T3" fmla="*/ 119 h 207"/>
                <a:gd name="T4" fmla="*/ 311 w 431"/>
                <a:gd name="T5" fmla="*/ 73 h 207"/>
                <a:gd name="T6" fmla="*/ 283 w 431"/>
                <a:gd name="T7" fmla="*/ 82 h 207"/>
                <a:gd name="T8" fmla="*/ 199 w 431"/>
                <a:gd name="T9" fmla="*/ 0 h 207"/>
                <a:gd name="T10" fmla="*/ 118 w 431"/>
                <a:gd name="T11" fmla="*/ 63 h 207"/>
                <a:gd name="T12" fmla="*/ 78 w 431"/>
                <a:gd name="T13" fmla="*/ 51 h 207"/>
                <a:gd name="T14" fmla="*/ 0 w 431"/>
                <a:gd name="T15" fmla="*/ 128 h 207"/>
                <a:gd name="T16" fmla="*/ 53 w 431"/>
                <a:gd name="T17" fmla="*/ 202 h 207"/>
                <a:gd name="T18" fmla="*/ 69 w 431"/>
                <a:gd name="T19" fmla="*/ 206 h 207"/>
                <a:gd name="T20" fmla="*/ 371 w 431"/>
                <a:gd name="T21" fmla="*/ 206 h 207"/>
                <a:gd name="T22" fmla="*/ 384 w 431"/>
                <a:gd name="T23" fmla="*/ 207 h 207"/>
                <a:gd name="T24" fmla="*/ 431 w 431"/>
                <a:gd name="T25" fmla="*/ 160 h 207"/>
                <a:gd name="T26" fmla="*/ 384 w 431"/>
                <a:gd name="T27"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07">
                  <a:moveTo>
                    <a:pt x="384" y="112"/>
                  </a:moveTo>
                  <a:cubicBezTo>
                    <a:pt x="375" y="112"/>
                    <a:pt x="366" y="115"/>
                    <a:pt x="359" y="119"/>
                  </a:cubicBezTo>
                  <a:cubicBezTo>
                    <a:pt x="358" y="93"/>
                    <a:pt x="337" y="73"/>
                    <a:pt x="311" y="73"/>
                  </a:cubicBezTo>
                  <a:cubicBezTo>
                    <a:pt x="301" y="73"/>
                    <a:pt x="291" y="76"/>
                    <a:pt x="283" y="82"/>
                  </a:cubicBezTo>
                  <a:cubicBezTo>
                    <a:pt x="282" y="36"/>
                    <a:pt x="245" y="0"/>
                    <a:pt x="199" y="0"/>
                  </a:cubicBezTo>
                  <a:cubicBezTo>
                    <a:pt x="160" y="0"/>
                    <a:pt x="128" y="27"/>
                    <a:pt x="118" y="63"/>
                  </a:cubicBezTo>
                  <a:cubicBezTo>
                    <a:pt x="106" y="55"/>
                    <a:pt x="93" y="51"/>
                    <a:pt x="78" y="51"/>
                  </a:cubicBezTo>
                  <a:cubicBezTo>
                    <a:pt x="35" y="51"/>
                    <a:pt x="0" y="86"/>
                    <a:pt x="0" y="128"/>
                  </a:cubicBezTo>
                  <a:cubicBezTo>
                    <a:pt x="0" y="162"/>
                    <a:pt x="22" y="191"/>
                    <a:pt x="53" y="202"/>
                  </a:cubicBezTo>
                  <a:cubicBezTo>
                    <a:pt x="58" y="204"/>
                    <a:pt x="63" y="206"/>
                    <a:pt x="69" y="206"/>
                  </a:cubicBezTo>
                  <a:cubicBezTo>
                    <a:pt x="371" y="206"/>
                    <a:pt x="371" y="206"/>
                    <a:pt x="371" y="206"/>
                  </a:cubicBezTo>
                  <a:cubicBezTo>
                    <a:pt x="375" y="207"/>
                    <a:pt x="379" y="207"/>
                    <a:pt x="384" y="207"/>
                  </a:cubicBezTo>
                  <a:cubicBezTo>
                    <a:pt x="410" y="207"/>
                    <a:pt x="431" y="186"/>
                    <a:pt x="431" y="160"/>
                  </a:cubicBezTo>
                  <a:cubicBezTo>
                    <a:pt x="431" y="133"/>
                    <a:pt x="410" y="112"/>
                    <a:pt x="384" y="11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62" name="Freeform 83"/>
            <p:cNvSpPr/>
            <p:nvPr/>
          </p:nvSpPr>
          <p:spPr bwMode="auto">
            <a:xfrm flipH="1">
              <a:off x="10836016" y="3429968"/>
              <a:ext cx="794352" cy="382692"/>
            </a:xfrm>
            <a:custGeom>
              <a:avLst/>
              <a:gdLst>
                <a:gd name="T0" fmla="*/ 387 w 436"/>
                <a:gd name="T1" fmla="*/ 113 h 210"/>
                <a:gd name="T2" fmla="*/ 362 w 436"/>
                <a:gd name="T3" fmla="*/ 120 h 210"/>
                <a:gd name="T4" fmla="*/ 314 w 436"/>
                <a:gd name="T5" fmla="*/ 73 h 210"/>
                <a:gd name="T6" fmla="*/ 286 w 436"/>
                <a:gd name="T7" fmla="*/ 83 h 210"/>
                <a:gd name="T8" fmla="*/ 201 w 436"/>
                <a:gd name="T9" fmla="*/ 0 h 210"/>
                <a:gd name="T10" fmla="*/ 119 w 436"/>
                <a:gd name="T11" fmla="*/ 63 h 210"/>
                <a:gd name="T12" fmla="*/ 78 w 436"/>
                <a:gd name="T13" fmla="*/ 52 h 210"/>
                <a:gd name="T14" fmla="*/ 0 w 436"/>
                <a:gd name="T15" fmla="*/ 130 h 210"/>
                <a:gd name="T16" fmla="*/ 53 w 436"/>
                <a:gd name="T17" fmla="*/ 204 h 210"/>
                <a:gd name="T18" fmla="*/ 70 w 436"/>
                <a:gd name="T19" fmla="*/ 208 h 210"/>
                <a:gd name="T20" fmla="*/ 375 w 436"/>
                <a:gd name="T21" fmla="*/ 208 h 210"/>
                <a:gd name="T22" fmla="*/ 387 w 436"/>
                <a:gd name="T23" fmla="*/ 210 h 210"/>
                <a:gd name="T24" fmla="*/ 436 w 436"/>
                <a:gd name="T25" fmla="*/ 162 h 210"/>
                <a:gd name="T26" fmla="*/ 387 w 436"/>
                <a:gd name="T27" fmla="*/ 1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6" h="210">
                  <a:moveTo>
                    <a:pt x="387" y="113"/>
                  </a:moveTo>
                  <a:cubicBezTo>
                    <a:pt x="378" y="113"/>
                    <a:pt x="370" y="116"/>
                    <a:pt x="362" y="120"/>
                  </a:cubicBezTo>
                  <a:cubicBezTo>
                    <a:pt x="362" y="94"/>
                    <a:pt x="340" y="73"/>
                    <a:pt x="314" y="73"/>
                  </a:cubicBezTo>
                  <a:cubicBezTo>
                    <a:pt x="304" y="73"/>
                    <a:pt x="294" y="77"/>
                    <a:pt x="286" y="83"/>
                  </a:cubicBezTo>
                  <a:cubicBezTo>
                    <a:pt x="284" y="37"/>
                    <a:pt x="247" y="0"/>
                    <a:pt x="201" y="0"/>
                  </a:cubicBezTo>
                  <a:cubicBezTo>
                    <a:pt x="162" y="0"/>
                    <a:pt x="129" y="27"/>
                    <a:pt x="119" y="63"/>
                  </a:cubicBezTo>
                  <a:cubicBezTo>
                    <a:pt x="107" y="56"/>
                    <a:pt x="93" y="52"/>
                    <a:pt x="78" y="52"/>
                  </a:cubicBezTo>
                  <a:cubicBezTo>
                    <a:pt x="35" y="52"/>
                    <a:pt x="0" y="87"/>
                    <a:pt x="0" y="130"/>
                  </a:cubicBezTo>
                  <a:cubicBezTo>
                    <a:pt x="0" y="164"/>
                    <a:pt x="22" y="193"/>
                    <a:pt x="53" y="204"/>
                  </a:cubicBezTo>
                  <a:cubicBezTo>
                    <a:pt x="58" y="207"/>
                    <a:pt x="64" y="208"/>
                    <a:pt x="70" y="208"/>
                  </a:cubicBezTo>
                  <a:cubicBezTo>
                    <a:pt x="375" y="208"/>
                    <a:pt x="375" y="208"/>
                    <a:pt x="375" y="208"/>
                  </a:cubicBezTo>
                  <a:cubicBezTo>
                    <a:pt x="379" y="209"/>
                    <a:pt x="383" y="210"/>
                    <a:pt x="387" y="210"/>
                  </a:cubicBezTo>
                  <a:cubicBezTo>
                    <a:pt x="414" y="210"/>
                    <a:pt x="436" y="188"/>
                    <a:pt x="436" y="162"/>
                  </a:cubicBezTo>
                  <a:cubicBezTo>
                    <a:pt x="436" y="135"/>
                    <a:pt x="414" y="113"/>
                    <a:pt x="387" y="113"/>
                  </a:cubicBezTo>
                  <a:close/>
                </a:path>
              </a:pathLst>
            </a:custGeom>
            <a:solidFill>
              <a:schemeClr val="bg1"/>
            </a:solidFill>
            <a:ln>
              <a:solidFill>
                <a:schemeClr val="accent1"/>
              </a:solidFill>
            </a:ln>
            <a:effectLst/>
          </p:spPr>
          <p:txBody>
            <a:bodyPr vert="horz" wrap="square" lIns="91440" tIns="45720" rIns="91440" bIns="45720" numCol="1" anchor="t" anchorCtr="0" compatLnSpc="1"/>
            <a:lstStyle/>
            <a:p>
              <a:endParaRPr lang="en-US">
                <a:solidFill>
                  <a:prstClr val="black"/>
                </a:solidFill>
              </a:endParaRPr>
            </a:p>
          </p:txBody>
        </p:sp>
      </p:gr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282" y="675861"/>
            <a:ext cx="7563883" cy="705002"/>
          </a:xfrm>
          <a:prstGeom prst="rect">
            <a:avLst/>
          </a:prstGeom>
          <a:ln>
            <a:solidFill>
              <a:schemeClr val="accent1"/>
            </a:solidFill>
          </a:ln>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639" y="1543741"/>
            <a:ext cx="7563882" cy="1020003"/>
          </a:xfrm>
          <a:prstGeom prst="rect">
            <a:avLst/>
          </a:prstGeom>
          <a:ln>
            <a:solidFill>
              <a:schemeClr val="accent1"/>
            </a:solidFill>
          </a:ln>
        </p:spPr>
      </p:pic>
      <p:pic>
        <p:nvPicPr>
          <p:cNvPr id="151" name="图片 1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639" y="2726622"/>
            <a:ext cx="7563882" cy="3899465"/>
          </a:xfrm>
          <a:prstGeom prst="rect">
            <a:avLst/>
          </a:prstGeom>
          <a:ln>
            <a:solidFill>
              <a:schemeClr val="accent1"/>
            </a:solidFill>
          </a:ln>
        </p:spPr>
      </p:pic>
      <p:sp>
        <p:nvSpPr>
          <p:cNvPr id="152" name="矩形 151"/>
          <p:cNvSpPr/>
          <p:nvPr/>
        </p:nvSpPr>
        <p:spPr>
          <a:xfrm>
            <a:off x="3866623" y="41919"/>
            <a:ext cx="4975273"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Post-reading questions and activities</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14:presetBounceEnd="59000">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14:bounceEnd="59000">
                                          <p:cBhvr additive="base">
                                            <p:cTn id="7" dur="2000" fill="hold"/>
                                            <p:tgtEl>
                                              <p:spTgt spid="46"/>
                                            </p:tgtEl>
                                            <p:attrNameLst>
                                              <p:attrName>ppt_x</p:attrName>
                                            </p:attrNameLst>
                                          </p:cBhvr>
                                          <p:tavLst>
                                            <p:tav tm="0">
                                              <p:val>
                                                <p:strVal val="0-#ppt_w/2"/>
                                              </p:val>
                                            </p:tav>
                                            <p:tav tm="100000">
                                              <p:val>
                                                <p:strVal val="#ppt_x"/>
                                              </p:val>
                                            </p:tav>
                                          </p:tavLst>
                                        </p:anim>
                                        <p:anim calcmode="lin" valueType="num" p14:bounceEnd="59000">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14:presetBounceEnd="59000">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14:bounceEnd="59000">
                                          <p:cBhvr additive="base">
                                            <p:cTn id="11" dur="2000" fill="hold"/>
                                            <p:tgtEl>
                                              <p:spTgt spid="50"/>
                                            </p:tgtEl>
                                            <p:attrNameLst>
                                              <p:attrName>ppt_x</p:attrName>
                                            </p:attrNameLst>
                                          </p:cBhvr>
                                          <p:tavLst>
                                            <p:tav tm="0">
                                              <p:val>
                                                <p:strVal val="0-#ppt_w/2"/>
                                              </p:val>
                                            </p:tav>
                                            <p:tav tm="100000">
                                              <p:val>
                                                <p:strVal val="#ppt_x"/>
                                              </p:val>
                                            </p:tav>
                                          </p:tavLst>
                                        </p:anim>
                                        <p:anim calcmode="lin" valueType="num" p14:bounceEnd="59000">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14:presetBounceEnd="59000">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14:bounceEnd="59000">
                                          <p:cBhvr additive="base">
                                            <p:cTn id="15" dur="2000" fill="hold"/>
                                            <p:tgtEl>
                                              <p:spTgt spid="51"/>
                                            </p:tgtEl>
                                            <p:attrNameLst>
                                              <p:attrName>ppt_x</p:attrName>
                                            </p:attrNameLst>
                                          </p:cBhvr>
                                          <p:tavLst>
                                            <p:tav tm="0">
                                              <p:val>
                                                <p:strVal val="0-#ppt_w/2"/>
                                              </p:val>
                                            </p:tav>
                                            <p:tav tm="100000">
                                              <p:val>
                                                <p:strVal val="#ppt_x"/>
                                              </p:val>
                                            </p:tav>
                                          </p:tavLst>
                                        </p:anim>
                                        <p:anim calcmode="lin" valueType="num" p14:bounceEnd="59000">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barn(inVertical)">
                                          <p:cBhvr>
                                            <p:cTn id="3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2000" fill="hold"/>
                                            <p:tgtEl>
                                              <p:spTgt spid="46"/>
                                            </p:tgtEl>
                                            <p:attrNameLst>
                                              <p:attrName>ppt_x</p:attrName>
                                            </p:attrNameLst>
                                          </p:cBhvr>
                                          <p:tavLst>
                                            <p:tav tm="0">
                                              <p:val>
                                                <p:strVal val="0-#ppt_w/2"/>
                                              </p:val>
                                            </p:tav>
                                            <p:tav tm="100000">
                                              <p:val>
                                                <p:strVal val="#ppt_x"/>
                                              </p:val>
                                            </p:tav>
                                          </p:tavLst>
                                        </p:anim>
                                        <p:anim calcmode="lin" valueType="num">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2000" fill="hold"/>
                                            <p:tgtEl>
                                              <p:spTgt spid="50"/>
                                            </p:tgtEl>
                                            <p:attrNameLst>
                                              <p:attrName>ppt_x</p:attrName>
                                            </p:attrNameLst>
                                          </p:cBhvr>
                                          <p:tavLst>
                                            <p:tav tm="0">
                                              <p:val>
                                                <p:strVal val="0-#ppt_w/2"/>
                                              </p:val>
                                            </p:tav>
                                            <p:tav tm="100000">
                                              <p:val>
                                                <p:strVal val="#ppt_x"/>
                                              </p:val>
                                            </p:tav>
                                          </p:tavLst>
                                        </p:anim>
                                        <p:anim calcmode="lin" valueType="num">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2000" fill="hold"/>
                                            <p:tgtEl>
                                              <p:spTgt spid="51"/>
                                            </p:tgtEl>
                                            <p:attrNameLst>
                                              <p:attrName>ppt_x</p:attrName>
                                            </p:attrNameLst>
                                          </p:cBhvr>
                                          <p:tavLst>
                                            <p:tav tm="0">
                                              <p:val>
                                                <p:strVal val="0-#ppt_w/2"/>
                                              </p:val>
                                            </p:tav>
                                            <p:tav tm="100000">
                                              <p:val>
                                                <p:strVal val="#ppt_x"/>
                                              </p:val>
                                            </p:tav>
                                          </p:tavLst>
                                        </p:anim>
                                        <p:anim calcmode="lin" valueType="num">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51"/>
                                            </p:tgtEl>
                                            <p:attrNameLst>
                                              <p:attrName>style.visibility</p:attrName>
                                            </p:attrNameLst>
                                          </p:cBhvr>
                                          <p:to>
                                            <p:strVal val="visible"/>
                                          </p:to>
                                        </p:set>
                                        <p:animEffect transition="in" filter="barn(inVertical)">
                                          <p:cBhvr>
                                            <p:cTn id="35"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1" grpId="0" animBg="1"/>
        </p:bldLst>
      </p:timing>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0440"/>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2" y="-1451113"/>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0" name="组合 9"/>
          <p:cNvGrpSpPr/>
          <p:nvPr/>
        </p:nvGrpSpPr>
        <p:grpSpPr>
          <a:xfrm>
            <a:off x="3011293" y="1653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5" name="文本框 14"/>
          <p:cNvSpPr txBox="1"/>
          <p:nvPr/>
        </p:nvSpPr>
        <p:spPr>
          <a:xfrm>
            <a:off x="423205" y="5337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sp>
        <p:nvSpPr>
          <p:cNvPr id="46" name="KSO_Shape"/>
          <p:cNvSpPr/>
          <p:nvPr/>
        </p:nvSpPr>
        <p:spPr bwMode="auto">
          <a:xfrm>
            <a:off x="3451811" y="2535267"/>
            <a:ext cx="529947" cy="404380"/>
          </a:xfrm>
          <a:custGeom>
            <a:avLst/>
            <a:gdLst>
              <a:gd name="T0" fmla="*/ 134077 w 5868"/>
              <a:gd name="T1" fmla="*/ 590892 h 4208"/>
              <a:gd name="T2" fmla="*/ 192837 w 5868"/>
              <a:gd name="T3" fmla="*/ 596084 h 4208"/>
              <a:gd name="T4" fmla="*/ 512935 w 5868"/>
              <a:gd name="T5" fmla="*/ 497764 h 4208"/>
              <a:gd name="T6" fmla="*/ 530465 w 5868"/>
              <a:gd name="T7" fmla="*/ 456230 h 4208"/>
              <a:gd name="T8" fmla="*/ 704473 w 5868"/>
              <a:gd name="T9" fmla="*/ 239797 h 4208"/>
              <a:gd name="T10" fmla="*/ 980744 w 5868"/>
              <a:gd name="T11" fmla="*/ 212215 h 4208"/>
              <a:gd name="T12" fmla="*/ 1253119 w 5868"/>
              <a:gd name="T13" fmla="*/ 253750 h 4208"/>
              <a:gd name="T14" fmla="*/ 1374859 w 5868"/>
              <a:gd name="T15" fmla="*/ 461746 h 4208"/>
              <a:gd name="T16" fmla="*/ 1400831 w 5868"/>
              <a:gd name="T17" fmla="*/ 505228 h 4208"/>
              <a:gd name="T18" fmla="*/ 1725798 w 5868"/>
              <a:gd name="T19" fmla="*/ 598031 h 4208"/>
              <a:gd name="T20" fmla="*/ 1779363 w 5868"/>
              <a:gd name="T21" fmla="*/ 585052 h 4208"/>
              <a:gd name="T22" fmla="*/ 1901104 w 5868"/>
              <a:gd name="T23" fmla="*/ 336494 h 4208"/>
              <a:gd name="T24" fmla="*/ 1897533 w 5868"/>
              <a:gd name="T25" fmla="*/ 289443 h 4208"/>
              <a:gd name="T26" fmla="*/ 1777740 w 5868"/>
              <a:gd name="T27" fmla="*/ 214162 h 4208"/>
              <a:gd name="T28" fmla="*/ 1493029 w 5868"/>
              <a:gd name="T29" fmla="*/ 92155 h 4208"/>
              <a:gd name="T30" fmla="*/ 1208318 w 5868"/>
              <a:gd name="T31" fmla="*/ 20767 h 4208"/>
              <a:gd name="T32" fmla="*/ 924256 w 5868"/>
              <a:gd name="T33" fmla="*/ 649 h 4208"/>
              <a:gd name="T34" fmla="*/ 639545 w 5868"/>
              <a:gd name="T35" fmla="*/ 30826 h 4208"/>
              <a:gd name="T36" fmla="*/ 355158 w 5868"/>
              <a:gd name="T37" fmla="*/ 112273 h 4208"/>
              <a:gd name="T38" fmla="*/ 70123 w 5868"/>
              <a:gd name="T39" fmla="*/ 244664 h 4208"/>
              <a:gd name="T40" fmla="*/ 3246 w 5868"/>
              <a:gd name="T41" fmla="*/ 297880 h 4208"/>
              <a:gd name="T42" fmla="*/ 10713 w 5868"/>
              <a:gd name="T43" fmla="*/ 355314 h 4208"/>
              <a:gd name="T44" fmla="*/ 772973 w 5868"/>
              <a:gd name="T45" fmla="*/ 339414 h 4208"/>
              <a:gd name="T46" fmla="*/ 960941 w 5868"/>
              <a:gd name="T47" fmla="*/ 320919 h 4208"/>
              <a:gd name="T48" fmla="*/ 1130729 w 5868"/>
              <a:gd name="T49" fmla="*/ 336169 h 4208"/>
              <a:gd name="T50" fmla="*/ 1259936 w 5868"/>
              <a:gd name="T51" fmla="*/ 525021 h 4208"/>
              <a:gd name="T52" fmla="*/ 1298244 w 5868"/>
              <a:gd name="T53" fmla="*/ 601925 h 4208"/>
              <a:gd name="T54" fmla="*/ 1598862 w 5868"/>
              <a:gd name="T55" fmla="*/ 671041 h 4208"/>
              <a:gd name="T56" fmla="*/ 1662168 w 5868"/>
              <a:gd name="T57" fmla="*/ 717767 h 4208"/>
              <a:gd name="T58" fmla="*/ 253546 w 5868"/>
              <a:gd name="T59" fmla="*/ 1210015 h 4208"/>
              <a:gd name="T60" fmla="*/ 273024 w 5868"/>
              <a:gd name="T61" fmla="*/ 698947 h 4208"/>
              <a:gd name="T62" fmla="*/ 576240 w 5868"/>
              <a:gd name="T63" fmla="*/ 620745 h 4208"/>
              <a:gd name="T64" fmla="*/ 641493 w 5868"/>
              <a:gd name="T65" fmla="*/ 585376 h 4208"/>
              <a:gd name="T66" fmla="*/ 662595 w 5868"/>
              <a:gd name="T67" fmla="*/ 367969 h 4208"/>
              <a:gd name="T68" fmla="*/ 1077163 w 5868"/>
              <a:gd name="T69" fmla="*/ 564933 h 4208"/>
              <a:gd name="T70" fmla="*/ 1178776 w 5868"/>
              <a:gd name="T71" fmla="*/ 636970 h 4208"/>
              <a:gd name="T72" fmla="*/ 1245003 w 5868"/>
              <a:gd name="T73" fmla="*/ 759302 h 4208"/>
              <a:gd name="T74" fmla="*/ 1252145 w 5868"/>
              <a:gd name="T75" fmla="*/ 867032 h 4208"/>
              <a:gd name="T76" fmla="*/ 1229095 w 5868"/>
              <a:gd name="T77" fmla="*/ 949452 h 4208"/>
              <a:gd name="T78" fmla="*/ 1125210 w 5868"/>
              <a:gd name="T79" fmla="*/ 852430 h 4208"/>
              <a:gd name="T80" fmla="*/ 1117094 w 5868"/>
              <a:gd name="T81" fmla="*/ 775851 h 4208"/>
              <a:gd name="T82" fmla="*/ 1079435 w 5868"/>
              <a:gd name="T83" fmla="*/ 716794 h 4208"/>
              <a:gd name="T84" fmla="*/ 1012883 w 5868"/>
              <a:gd name="T85" fmla="*/ 676882 h 4208"/>
              <a:gd name="T86" fmla="*/ 940164 w 5868"/>
              <a:gd name="T87" fmla="*/ 671365 h 4208"/>
              <a:gd name="T88" fmla="*/ 867768 w 5868"/>
              <a:gd name="T89" fmla="*/ 701867 h 4208"/>
              <a:gd name="T90" fmla="*/ 821994 w 5868"/>
              <a:gd name="T91" fmla="*/ 754434 h 4208"/>
              <a:gd name="T92" fmla="*/ 802515 w 5868"/>
              <a:gd name="T93" fmla="*/ 831662 h 4208"/>
              <a:gd name="T94" fmla="*/ 818423 w 5868"/>
              <a:gd name="T95" fmla="*/ 901752 h 4208"/>
              <a:gd name="T96" fmla="*/ 861600 w 5868"/>
              <a:gd name="T97" fmla="*/ 956590 h 4208"/>
              <a:gd name="T98" fmla="*/ 932048 w 5868"/>
              <a:gd name="T99" fmla="*/ 990337 h 4208"/>
              <a:gd name="T100" fmla="*/ 999573 w 5868"/>
              <a:gd name="T101" fmla="*/ 990013 h 4208"/>
              <a:gd name="T102" fmla="*/ 1060606 w 5868"/>
              <a:gd name="T103" fmla="*/ 962107 h 4208"/>
              <a:gd name="T104" fmla="*/ 1081058 w 5868"/>
              <a:gd name="T105" fmla="*/ 1096445 h 4208"/>
              <a:gd name="T106" fmla="*/ 964512 w 5868"/>
              <a:gd name="T107" fmla="*/ 1120781 h 4208"/>
              <a:gd name="T108" fmla="*/ 826863 w 5868"/>
              <a:gd name="T109" fmla="*/ 1085736 h 4208"/>
              <a:gd name="T110" fmla="*/ 732717 w 5868"/>
              <a:gd name="T111" fmla="*/ 1004614 h 4208"/>
              <a:gd name="T112" fmla="*/ 678827 w 5868"/>
              <a:gd name="T113" fmla="*/ 875793 h 4208"/>
              <a:gd name="T114" fmla="*/ 688241 w 5868"/>
              <a:gd name="T115" fmla="*/ 745673 h 4208"/>
              <a:gd name="T116" fmla="*/ 760312 w 5868"/>
              <a:gd name="T117" fmla="*/ 627235 h 4208"/>
              <a:gd name="T118" fmla="*/ 865171 w 5868"/>
              <a:gd name="T119" fmla="*/ 560066 h 4208"/>
              <a:gd name="T120" fmla="*/ 1577111 w 5868"/>
              <a:gd name="T121" fmla="*/ 1240842 h 4208"/>
              <a:gd name="T122" fmla="*/ 345419 w 5868"/>
              <a:gd name="T123" fmla="*/ 1240842 h 420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868" h="4208">
                <a:moveTo>
                  <a:pt x="49" y="1128"/>
                </a:moveTo>
                <a:lnTo>
                  <a:pt x="49" y="1128"/>
                </a:lnTo>
                <a:lnTo>
                  <a:pt x="345" y="1748"/>
                </a:lnTo>
                <a:lnTo>
                  <a:pt x="354" y="1764"/>
                </a:lnTo>
                <a:lnTo>
                  <a:pt x="364" y="1778"/>
                </a:lnTo>
                <a:lnTo>
                  <a:pt x="375" y="1790"/>
                </a:lnTo>
                <a:lnTo>
                  <a:pt x="387" y="1803"/>
                </a:lnTo>
                <a:lnTo>
                  <a:pt x="400" y="1813"/>
                </a:lnTo>
                <a:lnTo>
                  <a:pt x="413" y="1821"/>
                </a:lnTo>
                <a:lnTo>
                  <a:pt x="428" y="1828"/>
                </a:lnTo>
                <a:lnTo>
                  <a:pt x="443" y="1834"/>
                </a:lnTo>
                <a:lnTo>
                  <a:pt x="460" y="1838"/>
                </a:lnTo>
                <a:lnTo>
                  <a:pt x="477" y="1842"/>
                </a:lnTo>
                <a:lnTo>
                  <a:pt x="495" y="1844"/>
                </a:lnTo>
                <a:lnTo>
                  <a:pt x="512" y="1845"/>
                </a:lnTo>
                <a:lnTo>
                  <a:pt x="531" y="1845"/>
                </a:lnTo>
                <a:lnTo>
                  <a:pt x="551" y="1843"/>
                </a:lnTo>
                <a:lnTo>
                  <a:pt x="573" y="1841"/>
                </a:lnTo>
                <a:lnTo>
                  <a:pt x="594" y="1837"/>
                </a:lnTo>
                <a:lnTo>
                  <a:pt x="1457" y="1607"/>
                </a:lnTo>
                <a:lnTo>
                  <a:pt x="1479" y="1599"/>
                </a:lnTo>
                <a:lnTo>
                  <a:pt x="1500" y="1589"/>
                </a:lnTo>
                <a:lnTo>
                  <a:pt x="1519" y="1579"/>
                </a:lnTo>
                <a:lnTo>
                  <a:pt x="1537" y="1569"/>
                </a:lnTo>
                <a:lnTo>
                  <a:pt x="1552" y="1557"/>
                </a:lnTo>
                <a:lnTo>
                  <a:pt x="1567" y="1546"/>
                </a:lnTo>
                <a:lnTo>
                  <a:pt x="1580" y="1534"/>
                </a:lnTo>
                <a:lnTo>
                  <a:pt x="1591" y="1522"/>
                </a:lnTo>
                <a:lnTo>
                  <a:pt x="1601" y="1510"/>
                </a:lnTo>
                <a:lnTo>
                  <a:pt x="1610" y="1496"/>
                </a:lnTo>
                <a:lnTo>
                  <a:pt x="1617" y="1482"/>
                </a:lnTo>
                <a:lnTo>
                  <a:pt x="1624" y="1467"/>
                </a:lnTo>
                <a:lnTo>
                  <a:pt x="1628" y="1453"/>
                </a:lnTo>
                <a:lnTo>
                  <a:pt x="1632" y="1438"/>
                </a:lnTo>
                <a:lnTo>
                  <a:pt x="1633" y="1423"/>
                </a:lnTo>
                <a:lnTo>
                  <a:pt x="1634" y="1406"/>
                </a:lnTo>
                <a:lnTo>
                  <a:pt x="1627" y="927"/>
                </a:lnTo>
                <a:lnTo>
                  <a:pt x="1664" y="910"/>
                </a:lnTo>
                <a:lnTo>
                  <a:pt x="1701" y="894"/>
                </a:lnTo>
                <a:lnTo>
                  <a:pt x="1775" y="863"/>
                </a:lnTo>
                <a:lnTo>
                  <a:pt x="1851" y="834"/>
                </a:lnTo>
                <a:lnTo>
                  <a:pt x="1929" y="807"/>
                </a:lnTo>
                <a:lnTo>
                  <a:pt x="2008" y="782"/>
                </a:lnTo>
                <a:lnTo>
                  <a:pt x="2089" y="759"/>
                </a:lnTo>
                <a:lnTo>
                  <a:pt x="2170" y="739"/>
                </a:lnTo>
                <a:lnTo>
                  <a:pt x="2252" y="720"/>
                </a:lnTo>
                <a:lnTo>
                  <a:pt x="2335" y="705"/>
                </a:lnTo>
                <a:lnTo>
                  <a:pt x="2420" y="690"/>
                </a:lnTo>
                <a:lnTo>
                  <a:pt x="2504" y="679"/>
                </a:lnTo>
                <a:lnTo>
                  <a:pt x="2589" y="669"/>
                </a:lnTo>
                <a:lnTo>
                  <a:pt x="2675" y="661"/>
                </a:lnTo>
                <a:lnTo>
                  <a:pt x="2761" y="657"/>
                </a:lnTo>
                <a:lnTo>
                  <a:pt x="2848" y="654"/>
                </a:lnTo>
                <a:lnTo>
                  <a:pt x="2934" y="652"/>
                </a:lnTo>
                <a:lnTo>
                  <a:pt x="3021" y="654"/>
                </a:lnTo>
                <a:lnTo>
                  <a:pt x="3106" y="657"/>
                </a:lnTo>
                <a:lnTo>
                  <a:pt x="3192" y="661"/>
                </a:lnTo>
                <a:lnTo>
                  <a:pt x="3278" y="669"/>
                </a:lnTo>
                <a:lnTo>
                  <a:pt x="3364" y="679"/>
                </a:lnTo>
                <a:lnTo>
                  <a:pt x="3449" y="690"/>
                </a:lnTo>
                <a:lnTo>
                  <a:pt x="3532" y="705"/>
                </a:lnTo>
                <a:lnTo>
                  <a:pt x="3616" y="720"/>
                </a:lnTo>
                <a:lnTo>
                  <a:pt x="3698" y="739"/>
                </a:lnTo>
                <a:lnTo>
                  <a:pt x="3780" y="759"/>
                </a:lnTo>
                <a:lnTo>
                  <a:pt x="3860" y="782"/>
                </a:lnTo>
                <a:lnTo>
                  <a:pt x="3939" y="807"/>
                </a:lnTo>
                <a:lnTo>
                  <a:pt x="4017" y="834"/>
                </a:lnTo>
                <a:lnTo>
                  <a:pt x="4093" y="863"/>
                </a:lnTo>
                <a:lnTo>
                  <a:pt x="4168" y="894"/>
                </a:lnTo>
                <a:lnTo>
                  <a:pt x="4204" y="910"/>
                </a:lnTo>
                <a:lnTo>
                  <a:pt x="4241" y="927"/>
                </a:lnTo>
                <a:lnTo>
                  <a:pt x="4235" y="1406"/>
                </a:lnTo>
                <a:lnTo>
                  <a:pt x="4235" y="1423"/>
                </a:lnTo>
                <a:lnTo>
                  <a:pt x="4237" y="1438"/>
                </a:lnTo>
                <a:lnTo>
                  <a:pt x="4240" y="1453"/>
                </a:lnTo>
                <a:lnTo>
                  <a:pt x="4245" y="1467"/>
                </a:lnTo>
                <a:lnTo>
                  <a:pt x="4250" y="1482"/>
                </a:lnTo>
                <a:lnTo>
                  <a:pt x="4258" y="1496"/>
                </a:lnTo>
                <a:lnTo>
                  <a:pt x="4266" y="1510"/>
                </a:lnTo>
                <a:lnTo>
                  <a:pt x="4276" y="1522"/>
                </a:lnTo>
                <a:lnTo>
                  <a:pt x="4288" y="1534"/>
                </a:lnTo>
                <a:lnTo>
                  <a:pt x="4300" y="1546"/>
                </a:lnTo>
                <a:lnTo>
                  <a:pt x="4315" y="1557"/>
                </a:lnTo>
                <a:lnTo>
                  <a:pt x="4331" y="1569"/>
                </a:lnTo>
                <a:lnTo>
                  <a:pt x="4349" y="1579"/>
                </a:lnTo>
                <a:lnTo>
                  <a:pt x="4368" y="1589"/>
                </a:lnTo>
                <a:lnTo>
                  <a:pt x="4389" y="1599"/>
                </a:lnTo>
                <a:lnTo>
                  <a:pt x="4412" y="1607"/>
                </a:lnTo>
                <a:lnTo>
                  <a:pt x="5275" y="1837"/>
                </a:lnTo>
                <a:lnTo>
                  <a:pt x="5296" y="1841"/>
                </a:lnTo>
                <a:lnTo>
                  <a:pt x="5316" y="1843"/>
                </a:lnTo>
                <a:lnTo>
                  <a:pt x="5336" y="1845"/>
                </a:lnTo>
                <a:lnTo>
                  <a:pt x="5355" y="1845"/>
                </a:lnTo>
                <a:lnTo>
                  <a:pt x="5374" y="1844"/>
                </a:lnTo>
                <a:lnTo>
                  <a:pt x="5392" y="1842"/>
                </a:lnTo>
                <a:lnTo>
                  <a:pt x="5408" y="1838"/>
                </a:lnTo>
                <a:lnTo>
                  <a:pt x="5425" y="1834"/>
                </a:lnTo>
                <a:lnTo>
                  <a:pt x="5440" y="1828"/>
                </a:lnTo>
                <a:lnTo>
                  <a:pt x="5454" y="1821"/>
                </a:lnTo>
                <a:lnTo>
                  <a:pt x="5469" y="1813"/>
                </a:lnTo>
                <a:lnTo>
                  <a:pt x="5481" y="1803"/>
                </a:lnTo>
                <a:lnTo>
                  <a:pt x="5493" y="1790"/>
                </a:lnTo>
                <a:lnTo>
                  <a:pt x="5504" y="1778"/>
                </a:lnTo>
                <a:lnTo>
                  <a:pt x="5514" y="1764"/>
                </a:lnTo>
                <a:lnTo>
                  <a:pt x="5523" y="1748"/>
                </a:lnTo>
                <a:lnTo>
                  <a:pt x="5820" y="1128"/>
                </a:lnTo>
                <a:lnTo>
                  <a:pt x="5835" y="1095"/>
                </a:lnTo>
                <a:lnTo>
                  <a:pt x="5848" y="1065"/>
                </a:lnTo>
                <a:lnTo>
                  <a:pt x="5856" y="1037"/>
                </a:lnTo>
                <a:lnTo>
                  <a:pt x="5863" y="1011"/>
                </a:lnTo>
                <a:lnTo>
                  <a:pt x="5867" y="988"/>
                </a:lnTo>
                <a:lnTo>
                  <a:pt x="5868" y="966"/>
                </a:lnTo>
                <a:lnTo>
                  <a:pt x="5868" y="956"/>
                </a:lnTo>
                <a:lnTo>
                  <a:pt x="5867" y="946"/>
                </a:lnTo>
                <a:lnTo>
                  <a:pt x="5864" y="936"/>
                </a:lnTo>
                <a:lnTo>
                  <a:pt x="5862" y="927"/>
                </a:lnTo>
                <a:lnTo>
                  <a:pt x="5859" y="918"/>
                </a:lnTo>
                <a:lnTo>
                  <a:pt x="5854" y="909"/>
                </a:lnTo>
                <a:lnTo>
                  <a:pt x="5845" y="892"/>
                </a:lnTo>
                <a:lnTo>
                  <a:pt x="5833" y="876"/>
                </a:lnTo>
                <a:lnTo>
                  <a:pt x="5820" y="861"/>
                </a:lnTo>
                <a:lnTo>
                  <a:pt x="5803" y="846"/>
                </a:lnTo>
                <a:lnTo>
                  <a:pt x="5784" y="832"/>
                </a:lnTo>
                <a:lnTo>
                  <a:pt x="5763" y="817"/>
                </a:lnTo>
                <a:lnTo>
                  <a:pt x="5741" y="803"/>
                </a:lnTo>
                <a:lnTo>
                  <a:pt x="5652" y="754"/>
                </a:lnTo>
                <a:lnTo>
                  <a:pt x="5564" y="706"/>
                </a:lnTo>
                <a:lnTo>
                  <a:pt x="5476" y="660"/>
                </a:lnTo>
                <a:lnTo>
                  <a:pt x="5389" y="616"/>
                </a:lnTo>
                <a:lnTo>
                  <a:pt x="5301" y="572"/>
                </a:lnTo>
                <a:lnTo>
                  <a:pt x="5213" y="531"/>
                </a:lnTo>
                <a:lnTo>
                  <a:pt x="5125" y="491"/>
                </a:lnTo>
                <a:lnTo>
                  <a:pt x="5037" y="452"/>
                </a:lnTo>
                <a:lnTo>
                  <a:pt x="4950" y="415"/>
                </a:lnTo>
                <a:lnTo>
                  <a:pt x="4862" y="381"/>
                </a:lnTo>
                <a:lnTo>
                  <a:pt x="4774" y="346"/>
                </a:lnTo>
                <a:lnTo>
                  <a:pt x="4686" y="315"/>
                </a:lnTo>
                <a:lnTo>
                  <a:pt x="4599" y="284"/>
                </a:lnTo>
                <a:lnTo>
                  <a:pt x="4511" y="255"/>
                </a:lnTo>
                <a:lnTo>
                  <a:pt x="4423" y="228"/>
                </a:lnTo>
                <a:lnTo>
                  <a:pt x="4336" y="201"/>
                </a:lnTo>
                <a:lnTo>
                  <a:pt x="4248" y="178"/>
                </a:lnTo>
                <a:lnTo>
                  <a:pt x="4161" y="154"/>
                </a:lnTo>
                <a:lnTo>
                  <a:pt x="4073" y="133"/>
                </a:lnTo>
                <a:lnTo>
                  <a:pt x="3985" y="114"/>
                </a:lnTo>
                <a:lnTo>
                  <a:pt x="3898" y="95"/>
                </a:lnTo>
                <a:lnTo>
                  <a:pt x="3810" y="80"/>
                </a:lnTo>
                <a:lnTo>
                  <a:pt x="3722" y="64"/>
                </a:lnTo>
                <a:lnTo>
                  <a:pt x="3635" y="51"/>
                </a:lnTo>
                <a:lnTo>
                  <a:pt x="3547" y="39"/>
                </a:lnTo>
                <a:lnTo>
                  <a:pt x="3460" y="29"/>
                </a:lnTo>
                <a:lnTo>
                  <a:pt x="3372" y="21"/>
                </a:lnTo>
                <a:lnTo>
                  <a:pt x="3285" y="14"/>
                </a:lnTo>
                <a:lnTo>
                  <a:pt x="3197" y="8"/>
                </a:lnTo>
                <a:lnTo>
                  <a:pt x="3109" y="4"/>
                </a:lnTo>
                <a:lnTo>
                  <a:pt x="3022" y="2"/>
                </a:lnTo>
                <a:lnTo>
                  <a:pt x="2934" y="0"/>
                </a:lnTo>
                <a:lnTo>
                  <a:pt x="2847" y="2"/>
                </a:lnTo>
                <a:lnTo>
                  <a:pt x="2759" y="4"/>
                </a:lnTo>
                <a:lnTo>
                  <a:pt x="2672" y="8"/>
                </a:lnTo>
                <a:lnTo>
                  <a:pt x="2584" y="14"/>
                </a:lnTo>
                <a:lnTo>
                  <a:pt x="2497" y="21"/>
                </a:lnTo>
                <a:lnTo>
                  <a:pt x="2409" y="29"/>
                </a:lnTo>
                <a:lnTo>
                  <a:pt x="2320" y="39"/>
                </a:lnTo>
                <a:lnTo>
                  <a:pt x="2234" y="51"/>
                </a:lnTo>
                <a:lnTo>
                  <a:pt x="2145" y="64"/>
                </a:lnTo>
                <a:lnTo>
                  <a:pt x="2059" y="80"/>
                </a:lnTo>
                <a:lnTo>
                  <a:pt x="1970" y="95"/>
                </a:lnTo>
                <a:lnTo>
                  <a:pt x="1882" y="114"/>
                </a:lnTo>
                <a:lnTo>
                  <a:pt x="1795" y="133"/>
                </a:lnTo>
                <a:lnTo>
                  <a:pt x="1707" y="154"/>
                </a:lnTo>
                <a:lnTo>
                  <a:pt x="1620" y="178"/>
                </a:lnTo>
                <a:lnTo>
                  <a:pt x="1532" y="201"/>
                </a:lnTo>
                <a:lnTo>
                  <a:pt x="1444" y="228"/>
                </a:lnTo>
                <a:lnTo>
                  <a:pt x="1357" y="255"/>
                </a:lnTo>
                <a:lnTo>
                  <a:pt x="1269" y="284"/>
                </a:lnTo>
                <a:lnTo>
                  <a:pt x="1181" y="315"/>
                </a:lnTo>
                <a:lnTo>
                  <a:pt x="1094" y="346"/>
                </a:lnTo>
                <a:lnTo>
                  <a:pt x="1006" y="381"/>
                </a:lnTo>
                <a:lnTo>
                  <a:pt x="918" y="415"/>
                </a:lnTo>
                <a:lnTo>
                  <a:pt x="830" y="452"/>
                </a:lnTo>
                <a:lnTo>
                  <a:pt x="743" y="491"/>
                </a:lnTo>
                <a:lnTo>
                  <a:pt x="655" y="531"/>
                </a:lnTo>
                <a:lnTo>
                  <a:pt x="567" y="572"/>
                </a:lnTo>
                <a:lnTo>
                  <a:pt x="479" y="616"/>
                </a:lnTo>
                <a:lnTo>
                  <a:pt x="391" y="660"/>
                </a:lnTo>
                <a:lnTo>
                  <a:pt x="303" y="706"/>
                </a:lnTo>
                <a:lnTo>
                  <a:pt x="216" y="754"/>
                </a:lnTo>
                <a:lnTo>
                  <a:pt x="128" y="803"/>
                </a:lnTo>
                <a:lnTo>
                  <a:pt x="104" y="817"/>
                </a:lnTo>
                <a:lnTo>
                  <a:pt x="84" y="832"/>
                </a:lnTo>
                <a:lnTo>
                  <a:pt x="65" y="846"/>
                </a:lnTo>
                <a:lnTo>
                  <a:pt x="49" y="861"/>
                </a:lnTo>
                <a:lnTo>
                  <a:pt x="34" y="876"/>
                </a:lnTo>
                <a:lnTo>
                  <a:pt x="23" y="892"/>
                </a:lnTo>
                <a:lnTo>
                  <a:pt x="13" y="909"/>
                </a:lnTo>
                <a:lnTo>
                  <a:pt x="10" y="918"/>
                </a:lnTo>
                <a:lnTo>
                  <a:pt x="6" y="927"/>
                </a:lnTo>
                <a:lnTo>
                  <a:pt x="4" y="936"/>
                </a:lnTo>
                <a:lnTo>
                  <a:pt x="2" y="946"/>
                </a:lnTo>
                <a:lnTo>
                  <a:pt x="1" y="956"/>
                </a:lnTo>
                <a:lnTo>
                  <a:pt x="0" y="966"/>
                </a:lnTo>
                <a:lnTo>
                  <a:pt x="1" y="988"/>
                </a:lnTo>
                <a:lnTo>
                  <a:pt x="4" y="1011"/>
                </a:lnTo>
                <a:lnTo>
                  <a:pt x="11" y="1037"/>
                </a:lnTo>
                <a:lnTo>
                  <a:pt x="21" y="1065"/>
                </a:lnTo>
                <a:lnTo>
                  <a:pt x="33" y="1095"/>
                </a:lnTo>
                <a:lnTo>
                  <a:pt x="49" y="1128"/>
                </a:lnTo>
                <a:close/>
                <a:moveTo>
                  <a:pt x="2041" y="1134"/>
                </a:moveTo>
                <a:lnTo>
                  <a:pt x="2041" y="1134"/>
                </a:lnTo>
                <a:lnTo>
                  <a:pt x="2096" y="1117"/>
                </a:lnTo>
                <a:lnTo>
                  <a:pt x="2153" y="1101"/>
                </a:lnTo>
                <a:lnTo>
                  <a:pt x="2210" y="1085"/>
                </a:lnTo>
                <a:lnTo>
                  <a:pt x="2267" y="1072"/>
                </a:lnTo>
                <a:lnTo>
                  <a:pt x="2324" y="1058"/>
                </a:lnTo>
                <a:lnTo>
                  <a:pt x="2381" y="1046"/>
                </a:lnTo>
                <a:lnTo>
                  <a:pt x="2438" y="1036"/>
                </a:lnTo>
                <a:lnTo>
                  <a:pt x="2495" y="1026"/>
                </a:lnTo>
                <a:lnTo>
                  <a:pt x="2553" y="1017"/>
                </a:lnTo>
                <a:lnTo>
                  <a:pt x="2610" y="1009"/>
                </a:lnTo>
                <a:lnTo>
                  <a:pt x="2668" y="1004"/>
                </a:lnTo>
                <a:lnTo>
                  <a:pt x="2726" y="998"/>
                </a:lnTo>
                <a:lnTo>
                  <a:pt x="2785" y="995"/>
                </a:lnTo>
                <a:lnTo>
                  <a:pt x="2843" y="991"/>
                </a:lnTo>
                <a:lnTo>
                  <a:pt x="2902" y="989"/>
                </a:lnTo>
                <a:lnTo>
                  <a:pt x="2960" y="989"/>
                </a:lnTo>
                <a:lnTo>
                  <a:pt x="3019" y="989"/>
                </a:lnTo>
                <a:lnTo>
                  <a:pt x="3079" y="991"/>
                </a:lnTo>
                <a:lnTo>
                  <a:pt x="3136" y="995"/>
                </a:lnTo>
                <a:lnTo>
                  <a:pt x="3194" y="998"/>
                </a:lnTo>
                <a:lnTo>
                  <a:pt x="3252" y="1004"/>
                </a:lnTo>
                <a:lnTo>
                  <a:pt x="3310" y="1009"/>
                </a:lnTo>
                <a:lnTo>
                  <a:pt x="3368" y="1017"/>
                </a:lnTo>
                <a:lnTo>
                  <a:pt x="3426" y="1026"/>
                </a:lnTo>
                <a:lnTo>
                  <a:pt x="3483" y="1036"/>
                </a:lnTo>
                <a:lnTo>
                  <a:pt x="3541" y="1046"/>
                </a:lnTo>
                <a:lnTo>
                  <a:pt x="3598" y="1058"/>
                </a:lnTo>
                <a:lnTo>
                  <a:pt x="3655" y="1072"/>
                </a:lnTo>
                <a:lnTo>
                  <a:pt x="3712" y="1085"/>
                </a:lnTo>
                <a:lnTo>
                  <a:pt x="3769" y="1101"/>
                </a:lnTo>
                <a:lnTo>
                  <a:pt x="3824" y="1117"/>
                </a:lnTo>
                <a:lnTo>
                  <a:pt x="3881" y="1134"/>
                </a:lnTo>
                <a:lnTo>
                  <a:pt x="3881" y="1618"/>
                </a:lnTo>
                <a:lnTo>
                  <a:pt x="3884" y="1651"/>
                </a:lnTo>
                <a:lnTo>
                  <a:pt x="3890" y="1681"/>
                </a:lnTo>
                <a:lnTo>
                  <a:pt x="3898" y="1709"/>
                </a:lnTo>
                <a:lnTo>
                  <a:pt x="3907" y="1736"/>
                </a:lnTo>
                <a:lnTo>
                  <a:pt x="3918" y="1760"/>
                </a:lnTo>
                <a:lnTo>
                  <a:pt x="3931" y="1783"/>
                </a:lnTo>
                <a:lnTo>
                  <a:pt x="3946" y="1804"/>
                </a:lnTo>
                <a:lnTo>
                  <a:pt x="3961" y="1823"/>
                </a:lnTo>
                <a:lnTo>
                  <a:pt x="3979" y="1839"/>
                </a:lnTo>
                <a:lnTo>
                  <a:pt x="3999" y="1855"/>
                </a:lnTo>
                <a:lnTo>
                  <a:pt x="4020" y="1868"/>
                </a:lnTo>
                <a:lnTo>
                  <a:pt x="4043" y="1881"/>
                </a:lnTo>
                <a:lnTo>
                  <a:pt x="4066" y="1891"/>
                </a:lnTo>
                <a:lnTo>
                  <a:pt x="4092" y="1900"/>
                </a:lnTo>
                <a:lnTo>
                  <a:pt x="4119" y="1907"/>
                </a:lnTo>
                <a:lnTo>
                  <a:pt x="4146" y="1913"/>
                </a:lnTo>
                <a:lnTo>
                  <a:pt x="4896" y="2061"/>
                </a:lnTo>
                <a:lnTo>
                  <a:pt x="4925" y="2068"/>
                </a:lnTo>
                <a:lnTo>
                  <a:pt x="4951" y="2077"/>
                </a:lnTo>
                <a:lnTo>
                  <a:pt x="4977" y="2086"/>
                </a:lnTo>
                <a:lnTo>
                  <a:pt x="5001" y="2097"/>
                </a:lnTo>
                <a:lnTo>
                  <a:pt x="5024" y="2109"/>
                </a:lnTo>
                <a:lnTo>
                  <a:pt x="5044" y="2123"/>
                </a:lnTo>
                <a:lnTo>
                  <a:pt x="5063" y="2137"/>
                </a:lnTo>
                <a:lnTo>
                  <a:pt x="5081" y="2154"/>
                </a:lnTo>
                <a:lnTo>
                  <a:pt x="5095" y="2172"/>
                </a:lnTo>
                <a:lnTo>
                  <a:pt x="5108" y="2191"/>
                </a:lnTo>
                <a:lnTo>
                  <a:pt x="5120" y="2212"/>
                </a:lnTo>
                <a:lnTo>
                  <a:pt x="5129" y="2235"/>
                </a:lnTo>
                <a:lnTo>
                  <a:pt x="5134" y="2260"/>
                </a:lnTo>
                <a:lnTo>
                  <a:pt x="5139" y="2285"/>
                </a:lnTo>
                <a:lnTo>
                  <a:pt x="5141" y="2314"/>
                </a:lnTo>
                <a:lnTo>
                  <a:pt x="5141" y="2344"/>
                </a:lnTo>
                <a:lnTo>
                  <a:pt x="5141" y="3729"/>
                </a:lnTo>
                <a:lnTo>
                  <a:pt x="2960" y="3729"/>
                </a:lnTo>
                <a:lnTo>
                  <a:pt x="781" y="3729"/>
                </a:lnTo>
                <a:lnTo>
                  <a:pt x="781" y="2344"/>
                </a:lnTo>
                <a:lnTo>
                  <a:pt x="780" y="2314"/>
                </a:lnTo>
                <a:lnTo>
                  <a:pt x="782" y="2285"/>
                </a:lnTo>
                <a:lnTo>
                  <a:pt x="787" y="2260"/>
                </a:lnTo>
                <a:lnTo>
                  <a:pt x="793" y="2235"/>
                </a:lnTo>
                <a:lnTo>
                  <a:pt x="802" y="2212"/>
                </a:lnTo>
                <a:lnTo>
                  <a:pt x="813" y="2191"/>
                </a:lnTo>
                <a:lnTo>
                  <a:pt x="826" y="2172"/>
                </a:lnTo>
                <a:lnTo>
                  <a:pt x="841" y="2154"/>
                </a:lnTo>
                <a:lnTo>
                  <a:pt x="858" y="2137"/>
                </a:lnTo>
                <a:lnTo>
                  <a:pt x="877" y="2123"/>
                </a:lnTo>
                <a:lnTo>
                  <a:pt x="898" y="2109"/>
                </a:lnTo>
                <a:lnTo>
                  <a:pt x="920" y="2097"/>
                </a:lnTo>
                <a:lnTo>
                  <a:pt x="944" y="2086"/>
                </a:lnTo>
                <a:lnTo>
                  <a:pt x="971" y="2077"/>
                </a:lnTo>
                <a:lnTo>
                  <a:pt x="997" y="2068"/>
                </a:lnTo>
                <a:lnTo>
                  <a:pt x="1026" y="2061"/>
                </a:lnTo>
                <a:lnTo>
                  <a:pt x="1775" y="1913"/>
                </a:lnTo>
                <a:lnTo>
                  <a:pt x="1803" y="1907"/>
                </a:lnTo>
                <a:lnTo>
                  <a:pt x="1830" y="1900"/>
                </a:lnTo>
                <a:lnTo>
                  <a:pt x="1855" y="1891"/>
                </a:lnTo>
                <a:lnTo>
                  <a:pt x="1879" y="1881"/>
                </a:lnTo>
                <a:lnTo>
                  <a:pt x="1901" y="1868"/>
                </a:lnTo>
                <a:lnTo>
                  <a:pt x="1923" y="1855"/>
                </a:lnTo>
                <a:lnTo>
                  <a:pt x="1941" y="1839"/>
                </a:lnTo>
                <a:lnTo>
                  <a:pt x="1959" y="1823"/>
                </a:lnTo>
                <a:lnTo>
                  <a:pt x="1976" y="1804"/>
                </a:lnTo>
                <a:lnTo>
                  <a:pt x="1991" y="1783"/>
                </a:lnTo>
                <a:lnTo>
                  <a:pt x="2003" y="1760"/>
                </a:lnTo>
                <a:lnTo>
                  <a:pt x="2014" y="1736"/>
                </a:lnTo>
                <a:lnTo>
                  <a:pt x="2024" y="1709"/>
                </a:lnTo>
                <a:lnTo>
                  <a:pt x="2031" y="1681"/>
                </a:lnTo>
                <a:lnTo>
                  <a:pt x="2037" y="1651"/>
                </a:lnTo>
                <a:lnTo>
                  <a:pt x="2041" y="1618"/>
                </a:lnTo>
                <a:lnTo>
                  <a:pt x="2041" y="1134"/>
                </a:lnTo>
                <a:close/>
                <a:moveTo>
                  <a:pt x="2971" y="1671"/>
                </a:moveTo>
                <a:lnTo>
                  <a:pt x="2971" y="1671"/>
                </a:lnTo>
                <a:lnTo>
                  <a:pt x="3017" y="1672"/>
                </a:lnTo>
                <a:lnTo>
                  <a:pt x="3063" y="1676"/>
                </a:lnTo>
                <a:lnTo>
                  <a:pt x="3107" y="1682"/>
                </a:lnTo>
                <a:lnTo>
                  <a:pt x="3151" y="1690"/>
                </a:lnTo>
                <a:lnTo>
                  <a:pt x="3194" y="1699"/>
                </a:lnTo>
                <a:lnTo>
                  <a:pt x="3237" y="1711"/>
                </a:lnTo>
                <a:lnTo>
                  <a:pt x="3278" y="1726"/>
                </a:lnTo>
                <a:lnTo>
                  <a:pt x="3318" y="1741"/>
                </a:lnTo>
                <a:lnTo>
                  <a:pt x="3358" y="1759"/>
                </a:lnTo>
                <a:lnTo>
                  <a:pt x="3396" y="1779"/>
                </a:lnTo>
                <a:lnTo>
                  <a:pt x="3434" y="1800"/>
                </a:lnTo>
                <a:lnTo>
                  <a:pt x="3470" y="1824"/>
                </a:lnTo>
                <a:lnTo>
                  <a:pt x="3505" y="1848"/>
                </a:lnTo>
                <a:lnTo>
                  <a:pt x="3539" y="1875"/>
                </a:lnTo>
                <a:lnTo>
                  <a:pt x="3571" y="1903"/>
                </a:lnTo>
                <a:lnTo>
                  <a:pt x="3602" y="1933"/>
                </a:lnTo>
                <a:lnTo>
                  <a:pt x="3631" y="1963"/>
                </a:lnTo>
                <a:lnTo>
                  <a:pt x="3659" y="1995"/>
                </a:lnTo>
                <a:lnTo>
                  <a:pt x="3686" y="2030"/>
                </a:lnTo>
                <a:lnTo>
                  <a:pt x="3711" y="2065"/>
                </a:lnTo>
                <a:lnTo>
                  <a:pt x="3734" y="2100"/>
                </a:lnTo>
                <a:lnTo>
                  <a:pt x="3755" y="2138"/>
                </a:lnTo>
                <a:lnTo>
                  <a:pt x="3775" y="2176"/>
                </a:lnTo>
                <a:lnTo>
                  <a:pt x="3793" y="2216"/>
                </a:lnTo>
                <a:lnTo>
                  <a:pt x="3809" y="2256"/>
                </a:lnTo>
                <a:lnTo>
                  <a:pt x="3823" y="2298"/>
                </a:lnTo>
                <a:lnTo>
                  <a:pt x="3835" y="2340"/>
                </a:lnTo>
                <a:lnTo>
                  <a:pt x="3845" y="2383"/>
                </a:lnTo>
                <a:lnTo>
                  <a:pt x="3853" y="2427"/>
                </a:lnTo>
                <a:lnTo>
                  <a:pt x="3859" y="2471"/>
                </a:lnTo>
                <a:lnTo>
                  <a:pt x="3862" y="2517"/>
                </a:lnTo>
                <a:lnTo>
                  <a:pt x="3863" y="2563"/>
                </a:lnTo>
                <a:lnTo>
                  <a:pt x="3863" y="2591"/>
                </a:lnTo>
                <a:lnTo>
                  <a:pt x="3861" y="2617"/>
                </a:lnTo>
                <a:lnTo>
                  <a:pt x="3860" y="2645"/>
                </a:lnTo>
                <a:lnTo>
                  <a:pt x="3857" y="2672"/>
                </a:lnTo>
                <a:lnTo>
                  <a:pt x="3853" y="2699"/>
                </a:lnTo>
                <a:lnTo>
                  <a:pt x="3849" y="2726"/>
                </a:lnTo>
                <a:lnTo>
                  <a:pt x="3843" y="2751"/>
                </a:lnTo>
                <a:lnTo>
                  <a:pt x="3838" y="2778"/>
                </a:lnTo>
                <a:lnTo>
                  <a:pt x="3831" y="2802"/>
                </a:lnTo>
                <a:lnTo>
                  <a:pt x="3823" y="2828"/>
                </a:lnTo>
                <a:lnTo>
                  <a:pt x="3814" y="2854"/>
                </a:lnTo>
                <a:lnTo>
                  <a:pt x="3805" y="2878"/>
                </a:lnTo>
                <a:lnTo>
                  <a:pt x="3796" y="2903"/>
                </a:lnTo>
                <a:lnTo>
                  <a:pt x="3786" y="2926"/>
                </a:lnTo>
                <a:lnTo>
                  <a:pt x="3775" y="2950"/>
                </a:lnTo>
                <a:lnTo>
                  <a:pt x="3763" y="2973"/>
                </a:lnTo>
                <a:lnTo>
                  <a:pt x="3410" y="2802"/>
                </a:lnTo>
                <a:lnTo>
                  <a:pt x="3423" y="2776"/>
                </a:lnTo>
                <a:lnTo>
                  <a:pt x="3435" y="2748"/>
                </a:lnTo>
                <a:lnTo>
                  <a:pt x="3446" y="2719"/>
                </a:lnTo>
                <a:lnTo>
                  <a:pt x="3455" y="2689"/>
                </a:lnTo>
                <a:lnTo>
                  <a:pt x="3462" y="2659"/>
                </a:lnTo>
                <a:lnTo>
                  <a:pt x="3466" y="2627"/>
                </a:lnTo>
                <a:lnTo>
                  <a:pt x="3470" y="2595"/>
                </a:lnTo>
                <a:lnTo>
                  <a:pt x="3471" y="2563"/>
                </a:lnTo>
                <a:lnTo>
                  <a:pt x="3470" y="2537"/>
                </a:lnTo>
                <a:lnTo>
                  <a:pt x="3469" y="2512"/>
                </a:lnTo>
                <a:lnTo>
                  <a:pt x="3465" y="2487"/>
                </a:lnTo>
                <a:lnTo>
                  <a:pt x="3461" y="2462"/>
                </a:lnTo>
                <a:lnTo>
                  <a:pt x="3455" y="2438"/>
                </a:lnTo>
                <a:lnTo>
                  <a:pt x="3449" y="2415"/>
                </a:lnTo>
                <a:lnTo>
                  <a:pt x="3441" y="2391"/>
                </a:lnTo>
                <a:lnTo>
                  <a:pt x="3432" y="2369"/>
                </a:lnTo>
                <a:lnTo>
                  <a:pt x="3422" y="2347"/>
                </a:lnTo>
                <a:lnTo>
                  <a:pt x="3411" y="2325"/>
                </a:lnTo>
                <a:lnTo>
                  <a:pt x="3398" y="2304"/>
                </a:lnTo>
                <a:lnTo>
                  <a:pt x="3386" y="2284"/>
                </a:lnTo>
                <a:lnTo>
                  <a:pt x="3372" y="2264"/>
                </a:lnTo>
                <a:lnTo>
                  <a:pt x="3357" y="2245"/>
                </a:lnTo>
                <a:lnTo>
                  <a:pt x="3342" y="2227"/>
                </a:lnTo>
                <a:lnTo>
                  <a:pt x="3325" y="2209"/>
                </a:lnTo>
                <a:lnTo>
                  <a:pt x="3307" y="2193"/>
                </a:lnTo>
                <a:lnTo>
                  <a:pt x="3289" y="2177"/>
                </a:lnTo>
                <a:lnTo>
                  <a:pt x="3270" y="2163"/>
                </a:lnTo>
                <a:lnTo>
                  <a:pt x="3251" y="2149"/>
                </a:lnTo>
                <a:lnTo>
                  <a:pt x="3230" y="2136"/>
                </a:lnTo>
                <a:lnTo>
                  <a:pt x="3210" y="2124"/>
                </a:lnTo>
                <a:lnTo>
                  <a:pt x="3188" y="2113"/>
                </a:lnTo>
                <a:lnTo>
                  <a:pt x="3165" y="2102"/>
                </a:lnTo>
                <a:lnTo>
                  <a:pt x="3143" y="2094"/>
                </a:lnTo>
                <a:lnTo>
                  <a:pt x="3120" y="2086"/>
                </a:lnTo>
                <a:lnTo>
                  <a:pt x="3096" y="2079"/>
                </a:lnTo>
                <a:lnTo>
                  <a:pt x="3072" y="2074"/>
                </a:lnTo>
                <a:lnTo>
                  <a:pt x="3047" y="2069"/>
                </a:lnTo>
                <a:lnTo>
                  <a:pt x="3023" y="2066"/>
                </a:lnTo>
                <a:lnTo>
                  <a:pt x="2997" y="2065"/>
                </a:lnTo>
                <a:lnTo>
                  <a:pt x="2971" y="2063"/>
                </a:lnTo>
                <a:lnTo>
                  <a:pt x="2946" y="2065"/>
                </a:lnTo>
                <a:lnTo>
                  <a:pt x="2920" y="2066"/>
                </a:lnTo>
                <a:lnTo>
                  <a:pt x="2896" y="2069"/>
                </a:lnTo>
                <a:lnTo>
                  <a:pt x="2871" y="2074"/>
                </a:lnTo>
                <a:lnTo>
                  <a:pt x="2847" y="2079"/>
                </a:lnTo>
                <a:lnTo>
                  <a:pt x="2823" y="2086"/>
                </a:lnTo>
                <a:lnTo>
                  <a:pt x="2800" y="2094"/>
                </a:lnTo>
                <a:lnTo>
                  <a:pt x="2778" y="2102"/>
                </a:lnTo>
                <a:lnTo>
                  <a:pt x="2755" y="2113"/>
                </a:lnTo>
                <a:lnTo>
                  <a:pt x="2734" y="2124"/>
                </a:lnTo>
                <a:lnTo>
                  <a:pt x="2713" y="2136"/>
                </a:lnTo>
                <a:lnTo>
                  <a:pt x="2693" y="2149"/>
                </a:lnTo>
                <a:lnTo>
                  <a:pt x="2673" y="2163"/>
                </a:lnTo>
                <a:lnTo>
                  <a:pt x="2654" y="2177"/>
                </a:lnTo>
                <a:lnTo>
                  <a:pt x="2636" y="2193"/>
                </a:lnTo>
                <a:lnTo>
                  <a:pt x="2619" y="2209"/>
                </a:lnTo>
                <a:lnTo>
                  <a:pt x="2603" y="2227"/>
                </a:lnTo>
                <a:lnTo>
                  <a:pt x="2587" y="2245"/>
                </a:lnTo>
                <a:lnTo>
                  <a:pt x="2571" y="2264"/>
                </a:lnTo>
                <a:lnTo>
                  <a:pt x="2558" y="2284"/>
                </a:lnTo>
                <a:lnTo>
                  <a:pt x="2545" y="2304"/>
                </a:lnTo>
                <a:lnTo>
                  <a:pt x="2532" y="2325"/>
                </a:lnTo>
                <a:lnTo>
                  <a:pt x="2521" y="2347"/>
                </a:lnTo>
                <a:lnTo>
                  <a:pt x="2512" y="2369"/>
                </a:lnTo>
                <a:lnTo>
                  <a:pt x="2502" y="2391"/>
                </a:lnTo>
                <a:lnTo>
                  <a:pt x="2494" y="2415"/>
                </a:lnTo>
                <a:lnTo>
                  <a:pt x="2488" y="2438"/>
                </a:lnTo>
                <a:lnTo>
                  <a:pt x="2482" y="2462"/>
                </a:lnTo>
                <a:lnTo>
                  <a:pt x="2478" y="2487"/>
                </a:lnTo>
                <a:lnTo>
                  <a:pt x="2475" y="2512"/>
                </a:lnTo>
                <a:lnTo>
                  <a:pt x="2473" y="2537"/>
                </a:lnTo>
                <a:lnTo>
                  <a:pt x="2472" y="2563"/>
                </a:lnTo>
                <a:lnTo>
                  <a:pt x="2473" y="2588"/>
                </a:lnTo>
                <a:lnTo>
                  <a:pt x="2475" y="2614"/>
                </a:lnTo>
                <a:lnTo>
                  <a:pt x="2478" y="2639"/>
                </a:lnTo>
                <a:lnTo>
                  <a:pt x="2482" y="2663"/>
                </a:lnTo>
                <a:lnTo>
                  <a:pt x="2488" y="2688"/>
                </a:lnTo>
                <a:lnTo>
                  <a:pt x="2494" y="2711"/>
                </a:lnTo>
                <a:lnTo>
                  <a:pt x="2502" y="2734"/>
                </a:lnTo>
                <a:lnTo>
                  <a:pt x="2512" y="2757"/>
                </a:lnTo>
                <a:lnTo>
                  <a:pt x="2521" y="2779"/>
                </a:lnTo>
                <a:lnTo>
                  <a:pt x="2532" y="2801"/>
                </a:lnTo>
                <a:lnTo>
                  <a:pt x="2545" y="2821"/>
                </a:lnTo>
                <a:lnTo>
                  <a:pt x="2558" y="2841"/>
                </a:lnTo>
                <a:lnTo>
                  <a:pt x="2571" y="2861"/>
                </a:lnTo>
                <a:lnTo>
                  <a:pt x="2587" y="2880"/>
                </a:lnTo>
                <a:lnTo>
                  <a:pt x="2603" y="2898"/>
                </a:lnTo>
                <a:lnTo>
                  <a:pt x="2619" y="2916"/>
                </a:lnTo>
                <a:lnTo>
                  <a:pt x="2636" y="2933"/>
                </a:lnTo>
                <a:lnTo>
                  <a:pt x="2654" y="2948"/>
                </a:lnTo>
                <a:lnTo>
                  <a:pt x="2673" y="2963"/>
                </a:lnTo>
                <a:lnTo>
                  <a:pt x="2693" y="2976"/>
                </a:lnTo>
                <a:lnTo>
                  <a:pt x="2713" y="2990"/>
                </a:lnTo>
                <a:lnTo>
                  <a:pt x="2734" y="3002"/>
                </a:lnTo>
                <a:lnTo>
                  <a:pt x="2755" y="3013"/>
                </a:lnTo>
                <a:lnTo>
                  <a:pt x="2778" y="3023"/>
                </a:lnTo>
                <a:lnTo>
                  <a:pt x="2800" y="3032"/>
                </a:lnTo>
                <a:lnTo>
                  <a:pt x="2823" y="3040"/>
                </a:lnTo>
                <a:lnTo>
                  <a:pt x="2847" y="3047"/>
                </a:lnTo>
                <a:lnTo>
                  <a:pt x="2871" y="3052"/>
                </a:lnTo>
                <a:lnTo>
                  <a:pt x="2896" y="3057"/>
                </a:lnTo>
                <a:lnTo>
                  <a:pt x="2920" y="3060"/>
                </a:lnTo>
                <a:lnTo>
                  <a:pt x="2946" y="3061"/>
                </a:lnTo>
                <a:lnTo>
                  <a:pt x="2971" y="3062"/>
                </a:lnTo>
                <a:lnTo>
                  <a:pt x="2994" y="3061"/>
                </a:lnTo>
                <a:lnTo>
                  <a:pt x="3015" y="3060"/>
                </a:lnTo>
                <a:lnTo>
                  <a:pt x="3037" y="3058"/>
                </a:lnTo>
                <a:lnTo>
                  <a:pt x="3058" y="3054"/>
                </a:lnTo>
                <a:lnTo>
                  <a:pt x="3079" y="3051"/>
                </a:lnTo>
                <a:lnTo>
                  <a:pt x="3100" y="3045"/>
                </a:lnTo>
                <a:lnTo>
                  <a:pt x="3120" y="3040"/>
                </a:lnTo>
                <a:lnTo>
                  <a:pt x="3140" y="3033"/>
                </a:lnTo>
                <a:lnTo>
                  <a:pt x="3159" y="3025"/>
                </a:lnTo>
                <a:lnTo>
                  <a:pt x="3178" y="3018"/>
                </a:lnTo>
                <a:lnTo>
                  <a:pt x="3197" y="3009"/>
                </a:lnTo>
                <a:lnTo>
                  <a:pt x="3215" y="2999"/>
                </a:lnTo>
                <a:lnTo>
                  <a:pt x="3232" y="2989"/>
                </a:lnTo>
                <a:lnTo>
                  <a:pt x="3250" y="2977"/>
                </a:lnTo>
                <a:lnTo>
                  <a:pt x="3267" y="2965"/>
                </a:lnTo>
                <a:lnTo>
                  <a:pt x="3283" y="2953"/>
                </a:lnTo>
                <a:lnTo>
                  <a:pt x="3563" y="3229"/>
                </a:lnTo>
                <a:lnTo>
                  <a:pt x="3533" y="3255"/>
                </a:lnTo>
                <a:lnTo>
                  <a:pt x="3502" y="3279"/>
                </a:lnTo>
                <a:lnTo>
                  <a:pt x="3470" y="3303"/>
                </a:lnTo>
                <a:lnTo>
                  <a:pt x="3436" y="3324"/>
                </a:lnTo>
                <a:lnTo>
                  <a:pt x="3402" y="3344"/>
                </a:lnTo>
                <a:lnTo>
                  <a:pt x="3366" y="3362"/>
                </a:lnTo>
                <a:lnTo>
                  <a:pt x="3330" y="3379"/>
                </a:lnTo>
                <a:lnTo>
                  <a:pt x="3294" y="3394"/>
                </a:lnTo>
                <a:lnTo>
                  <a:pt x="3256" y="3408"/>
                </a:lnTo>
                <a:lnTo>
                  <a:pt x="3217" y="3420"/>
                </a:lnTo>
                <a:lnTo>
                  <a:pt x="3178" y="3430"/>
                </a:lnTo>
                <a:lnTo>
                  <a:pt x="3138" y="3439"/>
                </a:lnTo>
                <a:lnTo>
                  <a:pt x="3097" y="3446"/>
                </a:lnTo>
                <a:lnTo>
                  <a:pt x="3056" y="3450"/>
                </a:lnTo>
                <a:lnTo>
                  <a:pt x="3014" y="3453"/>
                </a:lnTo>
                <a:lnTo>
                  <a:pt x="2971" y="3454"/>
                </a:lnTo>
                <a:lnTo>
                  <a:pt x="2926" y="3453"/>
                </a:lnTo>
                <a:lnTo>
                  <a:pt x="2880" y="3450"/>
                </a:lnTo>
                <a:lnTo>
                  <a:pt x="2835" y="3444"/>
                </a:lnTo>
                <a:lnTo>
                  <a:pt x="2792" y="3435"/>
                </a:lnTo>
                <a:lnTo>
                  <a:pt x="2749" y="3427"/>
                </a:lnTo>
                <a:lnTo>
                  <a:pt x="2706" y="3414"/>
                </a:lnTo>
                <a:lnTo>
                  <a:pt x="2665" y="3400"/>
                </a:lnTo>
                <a:lnTo>
                  <a:pt x="2625" y="3384"/>
                </a:lnTo>
                <a:lnTo>
                  <a:pt x="2585" y="3366"/>
                </a:lnTo>
                <a:lnTo>
                  <a:pt x="2547" y="3346"/>
                </a:lnTo>
                <a:lnTo>
                  <a:pt x="2510" y="3325"/>
                </a:lnTo>
                <a:lnTo>
                  <a:pt x="2473" y="3302"/>
                </a:lnTo>
                <a:lnTo>
                  <a:pt x="2439" y="3277"/>
                </a:lnTo>
                <a:lnTo>
                  <a:pt x="2405" y="3250"/>
                </a:lnTo>
                <a:lnTo>
                  <a:pt x="2373" y="3223"/>
                </a:lnTo>
                <a:lnTo>
                  <a:pt x="2342" y="3193"/>
                </a:lnTo>
                <a:lnTo>
                  <a:pt x="2312" y="3162"/>
                </a:lnTo>
                <a:lnTo>
                  <a:pt x="2284" y="3130"/>
                </a:lnTo>
                <a:lnTo>
                  <a:pt x="2257" y="3096"/>
                </a:lnTo>
                <a:lnTo>
                  <a:pt x="2232" y="3061"/>
                </a:lnTo>
                <a:lnTo>
                  <a:pt x="2209" y="3025"/>
                </a:lnTo>
                <a:lnTo>
                  <a:pt x="2188" y="2987"/>
                </a:lnTo>
                <a:lnTo>
                  <a:pt x="2168" y="2950"/>
                </a:lnTo>
                <a:lnTo>
                  <a:pt x="2150" y="2909"/>
                </a:lnTo>
                <a:lnTo>
                  <a:pt x="2134" y="2869"/>
                </a:lnTo>
                <a:lnTo>
                  <a:pt x="2120" y="2828"/>
                </a:lnTo>
                <a:lnTo>
                  <a:pt x="2109" y="2786"/>
                </a:lnTo>
                <a:lnTo>
                  <a:pt x="2099" y="2742"/>
                </a:lnTo>
                <a:lnTo>
                  <a:pt x="2091" y="2699"/>
                </a:lnTo>
                <a:lnTo>
                  <a:pt x="2085" y="2654"/>
                </a:lnTo>
                <a:lnTo>
                  <a:pt x="2081" y="2608"/>
                </a:lnTo>
                <a:lnTo>
                  <a:pt x="2080" y="2563"/>
                </a:lnTo>
                <a:lnTo>
                  <a:pt x="2081" y="2517"/>
                </a:lnTo>
                <a:lnTo>
                  <a:pt x="2085" y="2471"/>
                </a:lnTo>
                <a:lnTo>
                  <a:pt x="2091" y="2427"/>
                </a:lnTo>
                <a:lnTo>
                  <a:pt x="2099" y="2383"/>
                </a:lnTo>
                <a:lnTo>
                  <a:pt x="2109" y="2340"/>
                </a:lnTo>
                <a:lnTo>
                  <a:pt x="2120" y="2298"/>
                </a:lnTo>
                <a:lnTo>
                  <a:pt x="2134" y="2256"/>
                </a:lnTo>
                <a:lnTo>
                  <a:pt x="2150" y="2216"/>
                </a:lnTo>
                <a:lnTo>
                  <a:pt x="2168" y="2176"/>
                </a:lnTo>
                <a:lnTo>
                  <a:pt x="2188" y="2138"/>
                </a:lnTo>
                <a:lnTo>
                  <a:pt x="2209" y="2100"/>
                </a:lnTo>
                <a:lnTo>
                  <a:pt x="2232" y="2065"/>
                </a:lnTo>
                <a:lnTo>
                  <a:pt x="2257" y="2030"/>
                </a:lnTo>
                <a:lnTo>
                  <a:pt x="2284" y="1995"/>
                </a:lnTo>
                <a:lnTo>
                  <a:pt x="2312" y="1963"/>
                </a:lnTo>
                <a:lnTo>
                  <a:pt x="2342" y="1933"/>
                </a:lnTo>
                <a:lnTo>
                  <a:pt x="2373" y="1903"/>
                </a:lnTo>
                <a:lnTo>
                  <a:pt x="2405" y="1875"/>
                </a:lnTo>
                <a:lnTo>
                  <a:pt x="2439" y="1848"/>
                </a:lnTo>
                <a:lnTo>
                  <a:pt x="2473" y="1824"/>
                </a:lnTo>
                <a:lnTo>
                  <a:pt x="2510" y="1800"/>
                </a:lnTo>
                <a:lnTo>
                  <a:pt x="2547" y="1779"/>
                </a:lnTo>
                <a:lnTo>
                  <a:pt x="2585" y="1759"/>
                </a:lnTo>
                <a:lnTo>
                  <a:pt x="2625" y="1741"/>
                </a:lnTo>
                <a:lnTo>
                  <a:pt x="2665" y="1726"/>
                </a:lnTo>
                <a:lnTo>
                  <a:pt x="2706" y="1711"/>
                </a:lnTo>
                <a:lnTo>
                  <a:pt x="2749" y="1699"/>
                </a:lnTo>
                <a:lnTo>
                  <a:pt x="2792" y="1690"/>
                </a:lnTo>
                <a:lnTo>
                  <a:pt x="2835" y="1682"/>
                </a:lnTo>
                <a:lnTo>
                  <a:pt x="2880" y="1676"/>
                </a:lnTo>
                <a:lnTo>
                  <a:pt x="2926" y="1672"/>
                </a:lnTo>
                <a:lnTo>
                  <a:pt x="2971" y="1671"/>
                </a:lnTo>
                <a:close/>
                <a:moveTo>
                  <a:pt x="4858" y="3824"/>
                </a:moveTo>
                <a:lnTo>
                  <a:pt x="4858" y="3824"/>
                </a:lnTo>
                <a:lnTo>
                  <a:pt x="4328" y="3824"/>
                </a:lnTo>
                <a:lnTo>
                  <a:pt x="4328" y="4208"/>
                </a:lnTo>
                <a:lnTo>
                  <a:pt x="4702" y="4208"/>
                </a:lnTo>
                <a:lnTo>
                  <a:pt x="4858" y="3824"/>
                </a:lnTo>
                <a:close/>
                <a:moveTo>
                  <a:pt x="1064" y="3824"/>
                </a:moveTo>
                <a:lnTo>
                  <a:pt x="1064" y="3824"/>
                </a:lnTo>
                <a:lnTo>
                  <a:pt x="1594" y="3824"/>
                </a:lnTo>
                <a:lnTo>
                  <a:pt x="1594" y="4208"/>
                </a:lnTo>
                <a:lnTo>
                  <a:pt x="1219" y="4208"/>
                </a:lnTo>
                <a:lnTo>
                  <a:pt x="1064" y="3824"/>
                </a:lnTo>
                <a:close/>
              </a:path>
            </a:pathLst>
          </a:custGeom>
          <a:solidFill>
            <a:schemeClr val="accent1">
              <a:lumMod val="60000"/>
              <a:lumOff val="40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defTabSz="914400">
              <a:defRPr/>
            </a:pPr>
            <a:endParaRPr lang="zh-CN" altLang="en-US" sz="1800">
              <a:solidFill>
                <a:srgbClr val="FFFFFF"/>
              </a:solidFill>
              <a:latin typeface="+mj-ea"/>
              <a:ea typeface="+mj-ea"/>
            </a:endParaRPr>
          </a:p>
        </p:txBody>
      </p:sp>
      <p:sp>
        <p:nvSpPr>
          <p:cNvPr id="50" name="KSO_Shape"/>
          <p:cNvSpPr/>
          <p:nvPr/>
        </p:nvSpPr>
        <p:spPr bwMode="auto">
          <a:xfrm>
            <a:off x="3524962" y="4500046"/>
            <a:ext cx="524964" cy="328907"/>
          </a:xfrm>
          <a:custGeom>
            <a:avLst/>
            <a:gdLst>
              <a:gd name="T0" fmla="*/ 2147483646 w 257"/>
              <a:gd name="T1" fmla="*/ 2147483646 h 191"/>
              <a:gd name="T2" fmla="*/ 2147483646 w 257"/>
              <a:gd name="T3" fmla="*/ 2147483646 h 191"/>
              <a:gd name="T4" fmla="*/ 2147483646 w 257"/>
              <a:gd name="T5" fmla="*/ 2147483646 h 191"/>
              <a:gd name="T6" fmla="*/ 2147483646 w 257"/>
              <a:gd name="T7" fmla="*/ 2147483646 h 191"/>
              <a:gd name="T8" fmla="*/ 2147483646 w 257"/>
              <a:gd name="T9" fmla="*/ 2147483646 h 191"/>
              <a:gd name="T10" fmla="*/ 2147483646 w 257"/>
              <a:gd name="T11" fmla="*/ 2147483646 h 191"/>
              <a:gd name="T12" fmla="*/ 2147483646 w 257"/>
              <a:gd name="T13" fmla="*/ 2147483646 h 191"/>
              <a:gd name="T14" fmla="*/ 2147483646 w 257"/>
              <a:gd name="T15" fmla="*/ 2147483646 h 191"/>
              <a:gd name="T16" fmla="*/ 2147483646 w 257"/>
              <a:gd name="T17" fmla="*/ 2147483646 h 191"/>
              <a:gd name="T18" fmla="*/ 2147483646 w 257"/>
              <a:gd name="T19" fmla="*/ 2147483646 h 191"/>
              <a:gd name="T20" fmla="*/ 2147483646 w 257"/>
              <a:gd name="T21" fmla="*/ 2147483646 h 191"/>
              <a:gd name="T22" fmla="*/ 2147483646 w 257"/>
              <a:gd name="T23" fmla="*/ 2147483646 h 191"/>
              <a:gd name="T24" fmla="*/ 2147483646 w 257"/>
              <a:gd name="T25" fmla="*/ 2147483646 h 191"/>
              <a:gd name="T26" fmla="*/ 2147483646 w 257"/>
              <a:gd name="T27" fmla="*/ 2147483646 h 191"/>
              <a:gd name="T28" fmla="*/ 2147483646 w 257"/>
              <a:gd name="T29" fmla="*/ 2147483646 h 191"/>
              <a:gd name="T30" fmla="*/ 2147483646 w 257"/>
              <a:gd name="T31" fmla="*/ 2147483646 h 191"/>
              <a:gd name="T32" fmla="*/ 2147483646 w 257"/>
              <a:gd name="T33" fmla="*/ 2147483646 h 191"/>
              <a:gd name="T34" fmla="*/ 2147483646 w 257"/>
              <a:gd name="T35" fmla="*/ 2147483646 h 191"/>
              <a:gd name="T36" fmla="*/ 2147483646 w 257"/>
              <a:gd name="T37" fmla="*/ 2147483646 h 191"/>
              <a:gd name="T38" fmla="*/ 2147483646 w 257"/>
              <a:gd name="T39" fmla="*/ 2147483646 h 191"/>
              <a:gd name="T40" fmla="*/ 2147483646 w 257"/>
              <a:gd name="T41" fmla="*/ 2147483646 h 191"/>
              <a:gd name="T42" fmla="*/ 2147483646 w 257"/>
              <a:gd name="T43" fmla="*/ 2147483646 h 191"/>
              <a:gd name="T44" fmla="*/ 2147483646 w 257"/>
              <a:gd name="T45" fmla="*/ 2147483646 h 191"/>
              <a:gd name="T46" fmla="*/ 2147483646 w 257"/>
              <a:gd name="T47" fmla="*/ 2147483646 h 191"/>
              <a:gd name="T48" fmla="*/ 2147483646 w 257"/>
              <a:gd name="T49" fmla="*/ 2147483646 h 191"/>
              <a:gd name="T50" fmla="*/ 2147483646 w 257"/>
              <a:gd name="T51" fmla="*/ 2147483646 h 191"/>
              <a:gd name="T52" fmla="*/ 2147483646 w 257"/>
              <a:gd name="T53" fmla="*/ 2147483646 h 191"/>
              <a:gd name="T54" fmla="*/ 2147483646 w 257"/>
              <a:gd name="T55" fmla="*/ 2147483646 h 191"/>
              <a:gd name="T56" fmla="*/ 2147483646 w 257"/>
              <a:gd name="T57" fmla="*/ 2147483646 h 191"/>
              <a:gd name="T58" fmla="*/ 2147483646 w 257"/>
              <a:gd name="T59" fmla="*/ 2147483646 h 191"/>
              <a:gd name="T60" fmla="*/ 2147483646 w 257"/>
              <a:gd name="T61" fmla="*/ 2147483646 h 191"/>
              <a:gd name="T62" fmla="*/ 2147483646 w 257"/>
              <a:gd name="T63" fmla="*/ 2147483646 h 191"/>
              <a:gd name="T64" fmla="*/ 2147483646 w 257"/>
              <a:gd name="T65" fmla="*/ 2147483646 h 191"/>
              <a:gd name="T66" fmla="*/ 2147483646 w 257"/>
              <a:gd name="T67" fmla="*/ 2147483646 h 191"/>
              <a:gd name="T68" fmla="*/ 2147483646 w 257"/>
              <a:gd name="T69" fmla="*/ 2147483646 h 191"/>
              <a:gd name="T70" fmla="*/ 2147483646 w 257"/>
              <a:gd name="T71" fmla="*/ 2147483646 h 191"/>
              <a:gd name="T72" fmla="*/ 2147483646 w 257"/>
              <a:gd name="T73" fmla="*/ 2147483646 h 191"/>
              <a:gd name="T74" fmla="*/ 2147483646 w 257"/>
              <a:gd name="T75" fmla="*/ 2147483646 h 191"/>
              <a:gd name="T76" fmla="*/ 2147483646 w 257"/>
              <a:gd name="T77" fmla="*/ 2147483646 h 191"/>
              <a:gd name="T78" fmla="*/ 2147483646 w 257"/>
              <a:gd name="T79" fmla="*/ 2147483646 h 191"/>
              <a:gd name="T80" fmla="*/ 2147483646 w 257"/>
              <a:gd name="T81" fmla="*/ 2147483646 h 191"/>
              <a:gd name="T82" fmla="*/ 2147483646 w 257"/>
              <a:gd name="T83" fmla="*/ 2147483646 h 191"/>
              <a:gd name="T84" fmla="*/ 2147483646 w 257"/>
              <a:gd name="T85" fmla="*/ 2147483646 h 191"/>
              <a:gd name="T86" fmla="*/ 2147483646 w 257"/>
              <a:gd name="T87" fmla="*/ 2147483646 h 191"/>
              <a:gd name="T88" fmla="*/ 2147483646 w 257"/>
              <a:gd name="T89" fmla="*/ 2147483646 h 191"/>
              <a:gd name="T90" fmla="*/ 2147483646 w 257"/>
              <a:gd name="T91" fmla="*/ 2147483646 h 191"/>
              <a:gd name="T92" fmla="*/ 2147483646 w 257"/>
              <a:gd name="T93" fmla="*/ 2147483646 h 191"/>
              <a:gd name="T94" fmla="*/ 2147483646 w 257"/>
              <a:gd name="T95" fmla="*/ 2147483646 h 191"/>
              <a:gd name="T96" fmla="*/ 2147483646 w 257"/>
              <a:gd name="T97" fmla="*/ 2147483646 h 191"/>
              <a:gd name="T98" fmla="*/ 2147483646 w 257"/>
              <a:gd name="T99" fmla="*/ 2147483646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57" h="191">
                <a:moveTo>
                  <a:pt x="33" y="125"/>
                </a:moveTo>
                <a:cubicBezTo>
                  <a:pt x="55" y="125"/>
                  <a:pt x="55" y="125"/>
                  <a:pt x="55" y="125"/>
                </a:cubicBezTo>
                <a:cubicBezTo>
                  <a:pt x="55" y="122"/>
                  <a:pt x="55" y="122"/>
                  <a:pt x="55" y="122"/>
                </a:cubicBezTo>
                <a:cubicBezTo>
                  <a:pt x="45" y="122"/>
                  <a:pt x="45" y="122"/>
                  <a:pt x="45" y="122"/>
                </a:cubicBezTo>
                <a:cubicBezTo>
                  <a:pt x="41" y="122"/>
                  <a:pt x="37" y="120"/>
                  <a:pt x="34" y="118"/>
                </a:cubicBezTo>
                <a:cubicBezTo>
                  <a:pt x="32" y="115"/>
                  <a:pt x="30" y="111"/>
                  <a:pt x="30" y="107"/>
                </a:cubicBezTo>
                <a:cubicBezTo>
                  <a:pt x="30" y="15"/>
                  <a:pt x="30" y="15"/>
                  <a:pt x="30" y="15"/>
                </a:cubicBezTo>
                <a:cubicBezTo>
                  <a:pt x="30" y="11"/>
                  <a:pt x="32" y="7"/>
                  <a:pt x="34" y="5"/>
                </a:cubicBezTo>
                <a:cubicBezTo>
                  <a:pt x="34" y="5"/>
                  <a:pt x="34" y="5"/>
                  <a:pt x="34" y="5"/>
                </a:cubicBezTo>
                <a:cubicBezTo>
                  <a:pt x="37" y="2"/>
                  <a:pt x="41" y="0"/>
                  <a:pt x="45" y="0"/>
                </a:cubicBezTo>
                <a:cubicBezTo>
                  <a:pt x="209" y="0"/>
                  <a:pt x="209" y="0"/>
                  <a:pt x="209" y="0"/>
                </a:cubicBezTo>
                <a:cubicBezTo>
                  <a:pt x="213" y="0"/>
                  <a:pt x="217" y="2"/>
                  <a:pt x="220" y="5"/>
                </a:cubicBezTo>
                <a:cubicBezTo>
                  <a:pt x="220" y="5"/>
                  <a:pt x="220" y="5"/>
                  <a:pt x="220" y="5"/>
                </a:cubicBezTo>
                <a:cubicBezTo>
                  <a:pt x="222" y="7"/>
                  <a:pt x="224" y="11"/>
                  <a:pt x="224" y="15"/>
                </a:cubicBezTo>
                <a:cubicBezTo>
                  <a:pt x="224" y="107"/>
                  <a:pt x="224" y="107"/>
                  <a:pt x="224" y="107"/>
                </a:cubicBezTo>
                <a:cubicBezTo>
                  <a:pt x="224" y="111"/>
                  <a:pt x="222" y="115"/>
                  <a:pt x="220" y="118"/>
                </a:cubicBezTo>
                <a:cubicBezTo>
                  <a:pt x="217" y="120"/>
                  <a:pt x="213" y="122"/>
                  <a:pt x="209" y="122"/>
                </a:cubicBezTo>
                <a:cubicBezTo>
                  <a:pt x="198" y="122"/>
                  <a:pt x="198" y="122"/>
                  <a:pt x="198" y="122"/>
                </a:cubicBezTo>
                <a:cubicBezTo>
                  <a:pt x="198" y="125"/>
                  <a:pt x="198" y="125"/>
                  <a:pt x="198" y="125"/>
                </a:cubicBezTo>
                <a:cubicBezTo>
                  <a:pt x="221" y="125"/>
                  <a:pt x="221" y="125"/>
                  <a:pt x="221" y="125"/>
                </a:cubicBezTo>
                <a:cubicBezTo>
                  <a:pt x="257" y="173"/>
                  <a:pt x="257" y="173"/>
                  <a:pt x="257" y="173"/>
                </a:cubicBezTo>
                <a:cubicBezTo>
                  <a:pt x="256" y="173"/>
                  <a:pt x="256" y="173"/>
                  <a:pt x="256" y="173"/>
                </a:cubicBezTo>
                <a:cubicBezTo>
                  <a:pt x="248" y="191"/>
                  <a:pt x="248" y="191"/>
                  <a:pt x="248" y="191"/>
                </a:cubicBezTo>
                <a:cubicBezTo>
                  <a:pt x="9" y="191"/>
                  <a:pt x="9" y="191"/>
                  <a:pt x="9" y="191"/>
                </a:cubicBezTo>
                <a:cubicBezTo>
                  <a:pt x="0" y="173"/>
                  <a:pt x="0" y="173"/>
                  <a:pt x="0" y="173"/>
                </a:cubicBezTo>
                <a:cubicBezTo>
                  <a:pt x="33" y="125"/>
                  <a:pt x="33" y="125"/>
                  <a:pt x="33" y="125"/>
                </a:cubicBezTo>
                <a:close/>
                <a:moveTo>
                  <a:pt x="77" y="125"/>
                </a:moveTo>
                <a:cubicBezTo>
                  <a:pt x="176" y="125"/>
                  <a:pt x="176" y="125"/>
                  <a:pt x="176" y="125"/>
                </a:cubicBezTo>
                <a:cubicBezTo>
                  <a:pt x="176" y="122"/>
                  <a:pt x="176" y="122"/>
                  <a:pt x="176" y="122"/>
                </a:cubicBezTo>
                <a:cubicBezTo>
                  <a:pt x="77" y="122"/>
                  <a:pt x="77" y="122"/>
                  <a:pt x="77" y="122"/>
                </a:cubicBezTo>
                <a:cubicBezTo>
                  <a:pt x="77" y="125"/>
                  <a:pt x="77" y="125"/>
                  <a:pt x="77" y="125"/>
                </a:cubicBezTo>
                <a:close/>
                <a:moveTo>
                  <a:pt x="209" y="15"/>
                </a:moveTo>
                <a:cubicBezTo>
                  <a:pt x="45" y="15"/>
                  <a:pt x="45" y="15"/>
                  <a:pt x="45" y="15"/>
                </a:cubicBezTo>
                <a:cubicBezTo>
                  <a:pt x="45" y="15"/>
                  <a:pt x="45" y="15"/>
                  <a:pt x="45" y="15"/>
                </a:cubicBezTo>
                <a:cubicBezTo>
                  <a:pt x="45" y="15"/>
                  <a:pt x="45" y="15"/>
                  <a:pt x="45" y="15"/>
                </a:cubicBezTo>
                <a:cubicBezTo>
                  <a:pt x="45" y="15"/>
                  <a:pt x="45" y="15"/>
                  <a:pt x="45" y="15"/>
                </a:cubicBezTo>
                <a:cubicBezTo>
                  <a:pt x="45" y="107"/>
                  <a:pt x="45" y="107"/>
                  <a:pt x="45" y="107"/>
                </a:cubicBezTo>
                <a:cubicBezTo>
                  <a:pt x="45" y="107"/>
                  <a:pt x="45" y="107"/>
                  <a:pt x="45" y="107"/>
                </a:cubicBezTo>
                <a:cubicBezTo>
                  <a:pt x="45" y="107"/>
                  <a:pt x="45" y="107"/>
                  <a:pt x="45" y="107"/>
                </a:cubicBezTo>
                <a:cubicBezTo>
                  <a:pt x="209" y="107"/>
                  <a:pt x="209" y="107"/>
                  <a:pt x="209" y="107"/>
                </a:cubicBezTo>
                <a:cubicBezTo>
                  <a:pt x="209" y="107"/>
                  <a:pt x="209" y="107"/>
                  <a:pt x="209" y="107"/>
                </a:cubicBezTo>
                <a:cubicBezTo>
                  <a:pt x="209" y="107"/>
                  <a:pt x="210" y="107"/>
                  <a:pt x="210" y="107"/>
                </a:cubicBezTo>
                <a:cubicBezTo>
                  <a:pt x="210" y="15"/>
                  <a:pt x="210" y="15"/>
                  <a:pt x="210" y="15"/>
                </a:cubicBezTo>
                <a:cubicBezTo>
                  <a:pt x="210" y="15"/>
                  <a:pt x="210" y="15"/>
                  <a:pt x="209" y="15"/>
                </a:cubicBezTo>
                <a:cubicBezTo>
                  <a:pt x="209" y="15"/>
                  <a:pt x="209" y="15"/>
                  <a:pt x="209" y="15"/>
                </a:cubicBezTo>
                <a:cubicBezTo>
                  <a:pt x="209" y="15"/>
                  <a:pt x="209" y="15"/>
                  <a:pt x="209" y="15"/>
                </a:cubicBezTo>
                <a:close/>
                <a:moveTo>
                  <a:pt x="39" y="155"/>
                </a:moveTo>
                <a:cubicBezTo>
                  <a:pt x="37" y="158"/>
                  <a:pt x="35" y="160"/>
                  <a:pt x="34" y="163"/>
                </a:cubicBezTo>
                <a:cubicBezTo>
                  <a:pt x="42" y="163"/>
                  <a:pt x="51" y="163"/>
                  <a:pt x="60" y="163"/>
                </a:cubicBezTo>
                <a:cubicBezTo>
                  <a:pt x="61" y="160"/>
                  <a:pt x="62" y="158"/>
                  <a:pt x="63" y="155"/>
                </a:cubicBezTo>
                <a:cubicBezTo>
                  <a:pt x="55" y="155"/>
                  <a:pt x="47" y="155"/>
                  <a:pt x="39" y="155"/>
                </a:cubicBezTo>
                <a:close/>
                <a:moveTo>
                  <a:pt x="51" y="135"/>
                </a:moveTo>
                <a:cubicBezTo>
                  <a:pt x="50" y="137"/>
                  <a:pt x="49" y="139"/>
                  <a:pt x="48" y="141"/>
                </a:cubicBezTo>
                <a:cubicBezTo>
                  <a:pt x="57" y="141"/>
                  <a:pt x="66" y="141"/>
                  <a:pt x="75" y="141"/>
                </a:cubicBezTo>
                <a:cubicBezTo>
                  <a:pt x="76" y="139"/>
                  <a:pt x="77" y="137"/>
                  <a:pt x="78" y="135"/>
                </a:cubicBezTo>
                <a:cubicBezTo>
                  <a:pt x="69" y="135"/>
                  <a:pt x="60" y="135"/>
                  <a:pt x="51" y="135"/>
                </a:cubicBezTo>
                <a:close/>
                <a:moveTo>
                  <a:pt x="192" y="135"/>
                </a:moveTo>
                <a:cubicBezTo>
                  <a:pt x="193" y="137"/>
                  <a:pt x="194" y="139"/>
                  <a:pt x="195" y="141"/>
                </a:cubicBezTo>
                <a:cubicBezTo>
                  <a:pt x="201" y="141"/>
                  <a:pt x="207" y="141"/>
                  <a:pt x="213" y="141"/>
                </a:cubicBezTo>
                <a:cubicBezTo>
                  <a:pt x="212" y="139"/>
                  <a:pt x="210" y="137"/>
                  <a:pt x="209" y="135"/>
                </a:cubicBezTo>
                <a:cubicBezTo>
                  <a:pt x="204" y="135"/>
                  <a:pt x="198" y="135"/>
                  <a:pt x="192" y="135"/>
                </a:cubicBezTo>
                <a:close/>
                <a:moveTo>
                  <a:pt x="171" y="135"/>
                </a:moveTo>
                <a:cubicBezTo>
                  <a:pt x="171" y="137"/>
                  <a:pt x="172" y="139"/>
                  <a:pt x="173" y="141"/>
                </a:cubicBezTo>
                <a:cubicBezTo>
                  <a:pt x="179" y="141"/>
                  <a:pt x="184" y="141"/>
                  <a:pt x="190" y="141"/>
                </a:cubicBezTo>
                <a:cubicBezTo>
                  <a:pt x="189" y="139"/>
                  <a:pt x="188" y="137"/>
                  <a:pt x="187" y="135"/>
                </a:cubicBezTo>
                <a:cubicBezTo>
                  <a:pt x="182" y="135"/>
                  <a:pt x="176" y="135"/>
                  <a:pt x="171" y="135"/>
                </a:cubicBezTo>
                <a:close/>
                <a:moveTo>
                  <a:pt x="149" y="135"/>
                </a:moveTo>
                <a:cubicBezTo>
                  <a:pt x="149" y="137"/>
                  <a:pt x="149" y="139"/>
                  <a:pt x="150" y="141"/>
                </a:cubicBezTo>
                <a:cubicBezTo>
                  <a:pt x="155" y="141"/>
                  <a:pt x="161" y="141"/>
                  <a:pt x="167" y="141"/>
                </a:cubicBezTo>
                <a:cubicBezTo>
                  <a:pt x="167" y="139"/>
                  <a:pt x="166" y="137"/>
                  <a:pt x="165" y="135"/>
                </a:cubicBezTo>
                <a:cubicBezTo>
                  <a:pt x="160" y="135"/>
                  <a:pt x="154" y="135"/>
                  <a:pt x="149" y="135"/>
                </a:cubicBezTo>
                <a:close/>
                <a:moveTo>
                  <a:pt x="127" y="135"/>
                </a:moveTo>
                <a:cubicBezTo>
                  <a:pt x="127" y="137"/>
                  <a:pt x="127" y="139"/>
                  <a:pt x="127" y="141"/>
                </a:cubicBezTo>
                <a:cubicBezTo>
                  <a:pt x="133" y="141"/>
                  <a:pt x="139" y="141"/>
                  <a:pt x="144" y="141"/>
                </a:cubicBezTo>
                <a:cubicBezTo>
                  <a:pt x="144" y="139"/>
                  <a:pt x="144" y="137"/>
                  <a:pt x="144" y="135"/>
                </a:cubicBezTo>
                <a:cubicBezTo>
                  <a:pt x="138" y="135"/>
                  <a:pt x="133" y="135"/>
                  <a:pt x="127" y="135"/>
                </a:cubicBezTo>
                <a:close/>
                <a:moveTo>
                  <a:pt x="105" y="135"/>
                </a:moveTo>
                <a:cubicBezTo>
                  <a:pt x="105" y="137"/>
                  <a:pt x="104" y="139"/>
                  <a:pt x="104" y="141"/>
                </a:cubicBezTo>
                <a:cubicBezTo>
                  <a:pt x="110" y="141"/>
                  <a:pt x="115" y="141"/>
                  <a:pt x="121" y="141"/>
                </a:cubicBezTo>
                <a:cubicBezTo>
                  <a:pt x="121" y="139"/>
                  <a:pt x="122" y="137"/>
                  <a:pt x="122" y="135"/>
                </a:cubicBezTo>
                <a:cubicBezTo>
                  <a:pt x="116" y="135"/>
                  <a:pt x="111" y="135"/>
                  <a:pt x="105" y="135"/>
                </a:cubicBezTo>
                <a:close/>
                <a:moveTo>
                  <a:pt x="83" y="135"/>
                </a:moveTo>
                <a:cubicBezTo>
                  <a:pt x="83" y="137"/>
                  <a:pt x="82" y="139"/>
                  <a:pt x="81" y="141"/>
                </a:cubicBezTo>
                <a:cubicBezTo>
                  <a:pt x="87" y="141"/>
                  <a:pt x="93" y="141"/>
                  <a:pt x="99" y="141"/>
                </a:cubicBezTo>
                <a:cubicBezTo>
                  <a:pt x="99" y="139"/>
                  <a:pt x="100" y="137"/>
                  <a:pt x="100" y="135"/>
                </a:cubicBezTo>
                <a:cubicBezTo>
                  <a:pt x="94" y="135"/>
                  <a:pt x="89" y="135"/>
                  <a:pt x="83" y="135"/>
                </a:cubicBezTo>
                <a:close/>
                <a:moveTo>
                  <a:pt x="187" y="144"/>
                </a:moveTo>
                <a:cubicBezTo>
                  <a:pt x="188" y="146"/>
                  <a:pt x="189" y="149"/>
                  <a:pt x="190" y="151"/>
                </a:cubicBezTo>
                <a:cubicBezTo>
                  <a:pt x="200" y="151"/>
                  <a:pt x="209" y="151"/>
                  <a:pt x="219" y="151"/>
                </a:cubicBezTo>
                <a:cubicBezTo>
                  <a:pt x="218" y="149"/>
                  <a:pt x="216" y="146"/>
                  <a:pt x="215" y="144"/>
                </a:cubicBezTo>
                <a:cubicBezTo>
                  <a:pt x="205" y="144"/>
                  <a:pt x="196" y="144"/>
                  <a:pt x="187" y="144"/>
                </a:cubicBezTo>
                <a:close/>
                <a:moveTo>
                  <a:pt x="163" y="144"/>
                </a:moveTo>
                <a:cubicBezTo>
                  <a:pt x="163" y="146"/>
                  <a:pt x="164" y="149"/>
                  <a:pt x="165" y="151"/>
                </a:cubicBezTo>
                <a:cubicBezTo>
                  <a:pt x="171" y="151"/>
                  <a:pt x="177" y="151"/>
                  <a:pt x="183" y="151"/>
                </a:cubicBezTo>
                <a:cubicBezTo>
                  <a:pt x="183" y="149"/>
                  <a:pt x="182" y="146"/>
                  <a:pt x="181" y="144"/>
                </a:cubicBezTo>
                <a:cubicBezTo>
                  <a:pt x="175" y="144"/>
                  <a:pt x="169" y="144"/>
                  <a:pt x="163" y="144"/>
                </a:cubicBezTo>
                <a:close/>
                <a:moveTo>
                  <a:pt x="139" y="144"/>
                </a:moveTo>
                <a:cubicBezTo>
                  <a:pt x="140" y="146"/>
                  <a:pt x="140" y="149"/>
                  <a:pt x="140" y="151"/>
                </a:cubicBezTo>
                <a:cubicBezTo>
                  <a:pt x="146" y="151"/>
                  <a:pt x="153" y="151"/>
                  <a:pt x="159" y="151"/>
                </a:cubicBezTo>
                <a:cubicBezTo>
                  <a:pt x="158" y="149"/>
                  <a:pt x="158" y="146"/>
                  <a:pt x="157" y="144"/>
                </a:cubicBezTo>
                <a:cubicBezTo>
                  <a:pt x="151" y="144"/>
                  <a:pt x="145" y="144"/>
                  <a:pt x="139" y="144"/>
                </a:cubicBezTo>
                <a:close/>
                <a:moveTo>
                  <a:pt x="116" y="144"/>
                </a:moveTo>
                <a:cubicBezTo>
                  <a:pt x="116" y="146"/>
                  <a:pt x="115" y="149"/>
                  <a:pt x="115" y="151"/>
                </a:cubicBezTo>
                <a:cubicBezTo>
                  <a:pt x="121" y="151"/>
                  <a:pt x="128" y="151"/>
                  <a:pt x="134" y="151"/>
                </a:cubicBezTo>
                <a:cubicBezTo>
                  <a:pt x="134" y="149"/>
                  <a:pt x="134" y="146"/>
                  <a:pt x="134" y="144"/>
                </a:cubicBezTo>
                <a:cubicBezTo>
                  <a:pt x="128" y="144"/>
                  <a:pt x="122" y="144"/>
                  <a:pt x="116" y="144"/>
                </a:cubicBezTo>
                <a:close/>
                <a:moveTo>
                  <a:pt x="92" y="144"/>
                </a:moveTo>
                <a:cubicBezTo>
                  <a:pt x="92" y="146"/>
                  <a:pt x="91" y="149"/>
                  <a:pt x="91" y="151"/>
                </a:cubicBezTo>
                <a:cubicBezTo>
                  <a:pt x="97" y="151"/>
                  <a:pt x="103" y="151"/>
                  <a:pt x="109" y="151"/>
                </a:cubicBezTo>
                <a:cubicBezTo>
                  <a:pt x="110" y="149"/>
                  <a:pt x="110" y="146"/>
                  <a:pt x="110" y="144"/>
                </a:cubicBezTo>
                <a:cubicBezTo>
                  <a:pt x="104" y="144"/>
                  <a:pt x="98" y="144"/>
                  <a:pt x="92" y="144"/>
                </a:cubicBezTo>
                <a:close/>
                <a:moveTo>
                  <a:pt x="69" y="144"/>
                </a:moveTo>
                <a:cubicBezTo>
                  <a:pt x="68" y="146"/>
                  <a:pt x="67" y="149"/>
                  <a:pt x="66" y="151"/>
                </a:cubicBezTo>
                <a:cubicBezTo>
                  <a:pt x="72" y="151"/>
                  <a:pt x="78" y="151"/>
                  <a:pt x="84" y="151"/>
                </a:cubicBezTo>
                <a:cubicBezTo>
                  <a:pt x="85" y="149"/>
                  <a:pt x="86" y="146"/>
                  <a:pt x="87" y="144"/>
                </a:cubicBezTo>
                <a:cubicBezTo>
                  <a:pt x="81" y="144"/>
                  <a:pt x="75" y="144"/>
                  <a:pt x="69" y="144"/>
                </a:cubicBezTo>
                <a:close/>
                <a:moveTo>
                  <a:pt x="45" y="144"/>
                </a:moveTo>
                <a:cubicBezTo>
                  <a:pt x="44" y="146"/>
                  <a:pt x="43" y="149"/>
                  <a:pt x="41" y="151"/>
                </a:cubicBezTo>
                <a:cubicBezTo>
                  <a:pt x="47" y="151"/>
                  <a:pt x="54" y="151"/>
                  <a:pt x="60" y="151"/>
                </a:cubicBezTo>
                <a:cubicBezTo>
                  <a:pt x="61" y="149"/>
                  <a:pt x="62" y="146"/>
                  <a:pt x="63" y="144"/>
                </a:cubicBezTo>
                <a:cubicBezTo>
                  <a:pt x="57" y="144"/>
                  <a:pt x="51" y="144"/>
                  <a:pt x="45" y="144"/>
                </a:cubicBezTo>
                <a:close/>
                <a:moveTo>
                  <a:pt x="197" y="155"/>
                </a:moveTo>
                <a:cubicBezTo>
                  <a:pt x="198" y="158"/>
                  <a:pt x="199" y="160"/>
                  <a:pt x="201" y="163"/>
                </a:cubicBezTo>
                <a:cubicBezTo>
                  <a:pt x="209" y="163"/>
                  <a:pt x="218" y="163"/>
                  <a:pt x="227" y="163"/>
                </a:cubicBezTo>
                <a:cubicBezTo>
                  <a:pt x="225" y="160"/>
                  <a:pt x="223" y="158"/>
                  <a:pt x="222" y="155"/>
                </a:cubicBezTo>
                <a:cubicBezTo>
                  <a:pt x="213" y="155"/>
                  <a:pt x="205" y="155"/>
                  <a:pt x="197" y="155"/>
                </a:cubicBezTo>
                <a:close/>
                <a:moveTo>
                  <a:pt x="171" y="155"/>
                </a:moveTo>
                <a:cubicBezTo>
                  <a:pt x="172" y="158"/>
                  <a:pt x="173" y="160"/>
                  <a:pt x="174" y="163"/>
                </a:cubicBezTo>
                <a:cubicBezTo>
                  <a:pt x="180" y="163"/>
                  <a:pt x="187" y="163"/>
                  <a:pt x="194" y="163"/>
                </a:cubicBezTo>
                <a:cubicBezTo>
                  <a:pt x="193" y="160"/>
                  <a:pt x="192" y="158"/>
                  <a:pt x="191" y="155"/>
                </a:cubicBezTo>
                <a:cubicBezTo>
                  <a:pt x="184" y="155"/>
                  <a:pt x="178" y="155"/>
                  <a:pt x="171" y="155"/>
                </a:cubicBezTo>
                <a:close/>
                <a:moveTo>
                  <a:pt x="146" y="155"/>
                </a:moveTo>
                <a:cubicBezTo>
                  <a:pt x="146" y="158"/>
                  <a:pt x="147" y="160"/>
                  <a:pt x="147" y="163"/>
                </a:cubicBezTo>
                <a:cubicBezTo>
                  <a:pt x="154" y="163"/>
                  <a:pt x="161" y="163"/>
                  <a:pt x="168" y="163"/>
                </a:cubicBezTo>
                <a:cubicBezTo>
                  <a:pt x="167" y="160"/>
                  <a:pt x="166" y="158"/>
                  <a:pt x="165" y="155"/>
                </a:cubicBezTo>
                <a:cubicBezTo>
                  <a:pt x="159" y="155"/>
                  <a:pt x="153" y="155"/>
                  <a:pt x="146" y="155"/>
                </a:cubicBezTo>
                <a:close/>
                <a:moveTo>
                  <a:pt x="121" y="155"/>
                </a:moveTo>
                <a:cubicBezTo>
                  <a:pt x="121" y="158"/>
                  <a:pt x="121" y="160"/>
                  <a:pt x="120" y="163"/>
                </a:cubicBezTo>
                <a:cubicBezTo>
                  <a:pt x="127" y="163"/>
                  <a:pt x="134" y="163"/>
                  <a:pt x="141" y="163"/>
                </a:cubicBezTo>
                <a:cubicBezTo>
                  <a:pt x="141" y="160"/>
                  <a:pt x="141" y="158"/>
                  <a:pt x="140" y="155"/>
                </a:cubicBezTo>
                <a:cubicBezTo>
                  <a:pt x="134" y="155"/>
                  <a:pt x="127" y="155"/>
                  <a:pt x="121" y="155"/>
                </a:cubicBezTo>
                <a:close/>
                <a:moveTo>
                  <a:pt x="95" y="155"/>
                </a:moveTo>
                <a:cubicBezTo>
                  <a:pt x="95" y="158"/>
                  <a:pt x="94" y="160"/>
                  <a:pt x="93" y="163"/>
                </a:cubicBezTo>
                <a:cubicBezTo>
                  <a:pt x="100" y="163"/>
                  <a:pt x="107" y="163"/>
                  <a:pt x="114" y="163"/>
                </a:cubicBezTo>
                <a:cubicBezTo>
                  <a:pt x="114" y="160"/>
                  <a:pt x="114" y="158"/>
                  <a:pt x="115" y="155"/>
                </a:cubicBezTo>
                <a:cubicBezTo>
                  <a:pt x="108" y="155"/>
                  <a:pt x="102" y="155"/>
                  <a:pt x="95" y="155"/>
                </a:cubicBezTo>
                <a:close/>
                <a:moveTo>
                  <a:pt x="70" y="155"/>
                </a:moveTo>
                <a:cubicBezTo>
                  <a:pt x="69" y="158"/>
                  <a:pt x="68" y="160"/>
                  <a:pt x="67" y="163"/>
                </a:cubicBezTo>
                <a:cubicBezTo>
                  <a:pt x="74" y="163"/>
                  <a:pt x="81" y="163"/>
                  <a:pt x="87" y="163"/>
                </a:cubicBezTo>
                <a:cubicBezTo>
                  <a:pt x="88" y="160"/>
                  <a:pt x="89" y="158"/>
                  <a:pt x="90" y="155"/>
                </a:cubicBezTo>
                <a:cubicBezTo>
                  <a:pt x="83" y="155"/>
                  <a:pt x="77" y="155"/>
                  <a:pt x="70" y="155"/>
                </a:cubicBezTo>
                <a:close/>
              </a:path>
            </a:pathLst>
          </a:custGeom>
          <a:solidFill>
            <a:schemeClr val="accent1">
              <a:lumMod val="60000"/>
              <a:lumOff val="40000"/>
            </a:schemeClr>
          </a:solidFill>
          <a:ln>
            <a:noFill/>
          </a:ln>
        </p:spPr>
        <p:txBody>
          <a:bodyPr lIns="68580" tIns="34291" rIns="68580" bIns="540000" anchor="ct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14400">
              <a:defRPr/>
            </a:pPr>
            <a:endParaRPr lang="zh-CN" altLang="en-US" sz="1800" dirty="0">
              <a:latin typeface="+mj-ea"/>
              <a:ea typeface="+mj-ea"/>
            </a:endParaRPr>
          </a:p>
        </p:txBody>
      </p:sp>
      <p:sp>
        <p:nvSpPr>
          <p:cNvPr id="51" name="KSO_Shape"/>
          <p:cNvSpPr/>
          <p:nvPr/>
        </p:nvSpPr>
        <p:spPr>
          <a:xfrm>
            <a:off x="3543413" y="1255171"/>
            <a:ext cx="438521" cy="328907"/>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fontAlgn="auto" hangingPunct="1">
              <a:spcBef>
                <a:spcPts val="0"/>
              </a:spcBef>
              <a:spcAft>
                <a:spcPts val="0"/>
              </a:spcAft>
              <a:defRPr/>
            </a:pPr>
            <a:endParaRPr lang="zh-CN" altLang="en-US" sz="1800">
              <a:solidFill>
                <a:srgbClr val="FFFFFF"/>
              </a:solidFill>
              <a:latin typeface="+mj-ea"/>
              <a:ea typeface="+mj-ea"/>
            </a:endParaRPr>
          </a:p>
        </p:txBody>
      </p:sp>
      <p:grpSp>
        <p:nvGrpSpPr>
          <p:cNvPr id="58" name="Group 94"/>
          <p:cNvGrpSpPr/>
          <p:nvPr/>
        </p:nvGrpSpPr>
        <p:grpSpPr>
          <a:xfrm flipH="1">
            <a:off x="-13216" y="580935"/>
            <a:ext cx="3299716" cy="6045152"/>
            <a:chOff x="7942195" y="1854986"/>
            <a:chExt cx="3688173" cy="4817709"/>
          </a:xfrm>
        </p:grpSpPr>
        <p:grpSp>
          <p:nvGrpSpPr>
            <p:cNvPr id="59" name="Group 2"/>
            <p:cNvGrpSpPr/>
            <p:nvPr/>
          </p:nvGrpSpPr>
          <p:grpSpPr>
            <a:xfrm>
              <a:off x="8636000" y="4459120"/>
              <a:ext cx="2508842" cy="2213575"/>
              <a:chOff x="8731211" y="4459120"/>
              <a:chExt cx="2508842" cy="2213575"/>
            </a:xfrm>
          </p:grpSpPr>
          <p:sp>
            <p:nvSpPr>
              <p:cNvPr id="109" name="Oval 5"/>
              <p:cNvSpPr>
                <a:spLocks noChangeArrowheads="1"/>
              </p:cNvSpPr>
              <p:nvPr/>
            </p:nvSpPr>
            <p:spPr bwMode="auto">
              <a:xfrm flipH="1">
                <a:off x="8731211" y="6535475"/>
                <a:ext cx="2508842" cy="137220"/>
              </a:xfrm>
              <a:prstGeom prst="ellipse">
                <a:avLst/>
              </a:prstGeom>
              <a:solidFill>
                <a:schemeClr val="tx2">
                  <a:alpha val="2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0" name="Freeform 6"/>
              <p:cNvSpPr/>
              <p:nvPr/>
            </p:nvSpPr>
            <p:spPr bwMode="auto">
              <a:xfrm flipH="1">
                <a:off x="9099418" y="6246031"/>
                <a:ext cx="1799871" cy="342288"/>
              </a:xfrm>
              <a:custGeom>
                <a:avLst/>
                <a:gdLst>
                  <a:gd name="T0" fmla="*/ 988 w 988"/>
                  <a:gd name="T1" fmla="*/ 188 h 188"/>
                  <a:gd name="T2" fmla="*/ 106 w 988"/>
                  <a:gd name="T3" fmla="*/ 188 h 188"/>
                  <a:gd name="T4" fmla="*/ 0 w 988"/>
                  <a:gd name="T5" fmla="*/ 99 h 188"/>
                  <a:gd name="T6" fmla="*/ 0 w 988"/>
                  <a:gd name="T7" fmla="*/ 86 h 188"/>
                  <a:gd name="T8" fmla="*/ 106 w 988"/>
                  <a:gd name="T9" fmla="*/ 0 h 188"/>
                  <a:gd name="T10" fmla="*/ 988 w 988"/>
                  <a:gd name="T11" fmla="*/ 0 h 188"/>
                  <a:gd name="T12" fmla="*/ 963 w 988"/>
                  <a:gd name="T13" fmla="*/ 90 h 188"/>
                  <a:gd name="T14" fmla="*/ 988 w 988"/>
                  <a:gd name="T15" fmla="*/ 188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8" h="188">
                    <a:moveTo>
                      <a:pt x="988" y="188"/>
                    </a:moveTo>
                    <a:cubicBezTo>
                      <a:pt x="106" y="188"/>
                      <a:pt x="106" y="188"/>
                      <a:pt x="106" y="188"/>
                    </a:cubicBezTo>
                    <a:cubicBezTo>
                      <a:pt x="51" y="188"/>
                      <a:pt x="0" y="147"/>
                      <a:pt x="0" y="99"/>
                    </a:cubicBezTo>
                    <a:cubicBezTo>
                      <a:pt x="0" y="86"/>
                      <a:pt x="0" y="86"/>
                      <a:pt x="0" y="86"/>
                    </a:cubicBezTo>
                    <a:cubicBezTo>
                      <a:pt x="0" y="39"/>
                      <a:pt x="51" y="0"/>
                      <a:pt x="106" y="0"/>
                    </a:cubicBezTo>
                    <a:cubicBezTo>
                      <a:pt x="988" y="0"/>
                      <a:pt x="988" y="0"/>
                      <a:pt x="988" y="0"/>
                    </a:cubicBezTo>
                    <a:cubicBezTo>
                      <a:pt x="988" y="0"/>
                      <a:pt x="963" y="31"/>
                      <a:pt x="963" y="90"/>
                    </a:cubicBezTo>
                    <a:cubicBezTo>
                      <a:pt x="963" y="157"/>
                      <a:pt x="988" y="188"/>
                      <a:pt x="988" y="18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1" name="Freeform 7"/>
              <p:cNvSpPr/>
              <p:nvPr/>
            </p:nvSpPr>
            <p:spPr bwMode="auto">
              <a:xfrm flipH="1">
                <a:off x="9081122" y="6260515"/>
                <a:ext cx="1009331" cy="335427"/>
              </a:xfrm>
              <a:custGeom>
                <a:avLst/>
                <a:gdLst>
                  <a:gd name="T0" fmla="*/ 554 w 554"/>
                  <a:gd name="T1" fmla="*/ 184 h 184"/>
                  <a:gd name="T2" fmla="*/ 0 w 554"/>
                  <a:gd name="T3" fmla="*/ 184 h 184"/>
                  <a:gd name="T4" fmla="*/ 0 w 554"/>
                  <a:gd name="T5" fmla="*/ 0 h 184"/>
                  <a:gd name="T6" fmla="*/ 554 w 554"/>
                  <a:gd name="T7" fmla="*/ 0 h 184"/>
                  <a:gd name="T8" fmla="*/ 529 w 554"/>
                  <a:gd name="T9" fmla="*/ 88 h 184"/>
                  <a:gd name="T10" fmla="*/ 554 w 554"/>
                  <a:gd name="T11" fmla="*/ 184 h 184"/>
                </a:gdLst>
                <a:ahLst/>
                <a:cxnLst>
                  <a:cxn ang="0">
                    <a:pos x="T0" y="T1"/>
                  </a:cxn>
                  <a:cxn ang="0">
                    <a:pos x="T2" y="T3"/>
                  </a:cxn>
                  <a:cxn ang="0">
                    <a:pos x="T4" y="T5"/>
                  </a:cxn>
                  <a:cxn ang="0">
                    <a:pos x="T6" y="T7"/>
                  </a:cxn>
                  <a:cxn ang="0">
                    <a:pos x="T8" y="T9"/>
                  </a:cxn>
                  <a:cxn ang="0">
                    <a:pos x="T10" y="T11"/>
                  </a:cxn>
                </a:cxnLst>
                <a:rect l="0" t="0" r="r" b="b"/>
                <a:pathLst>
                  <a:path w="554" h="184">
                    <a:moveTo>
                      <a:pt x="554" y="184"/>
                    </a:moveTo>
                    <a:cubicBezTo>
                      <a:pt x="0" y="184"/>
                      <a:pt x="0" y="184"/>
                      <a:pt x="0" y="184"/>
                    </a:cubicBezTo>
                    <a:cubicBezTo>
                      <a:pt x="0" y="0"/>
                      <a:pt x="0" y="0"/>
                      <a:pt x="0" y="0"/>
                    </a:cubicBezTo>
                    <a:cubicBezTo>
                      <a:pt x="554" y="0"/>
                      <a:pt x="554" y="0"/>
                      <a:pt x="554" y="0"/>
                    </a:cubicBezTo>
                    <a:cubicBezTo>
                      <a:pt x="554" y="0"/>
                      <a:pt x="529" y="29"/>
                      <a:pt x="529" y="88"/>
                    </a:cubicBezTo>
                    <a:cubicBezTo>
                      <a:pt x="529" y="155"/>
                      <a:pt x="554" y="184"/>
                      <a:pt x="554" y="184"/>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2" name="Freeform 8"/>
              <p:cNvSpPr/>
              <p:nvPr/>
            </p:nvSpPr>
            <p:spPr bwMode="auto">
              <a:xfrm flipH="1">
                <a:off x="10660679" y="6244506"/>
                <a:ext cx="209642" cy="349149"/>
              </a:xfrm>
              <a:custGeom>
                <a:avLst/>
                <a:gdLst>
                  <a:gd name="T0" fmla="*/ 107 w 115"/>
                  <a:gd name="T1" fmla="*/ 192 h 192"/>
                  <a:gd name="T2" fmla="*/ 0 w 115"/>
                  <a:gd name="T3" fmla="*/ 102 h 192"/>
                  <a:gd name="T4" fmla="*/ 0 w 115"/>
                  <a:gd name="T5" fmla="*/ 90 h 192"/>
                  <a:gd name="T6" fmla="*/ 31 w 115"/>
                  <a:gd name="T7" fmla="*/ 25 h 192"/>
                  <a:gd name="T8" fmla="*/ 107 w 115"/>
                  <a:gd name="T9" fmla="*/ 0 h 192"/>
                  <a:gd name="T10" fmla="*/ 114 w 115"/>
                  <a:gd name="T11" fmla="*/ 7 h 192"/>
                  <a:gd name="T12" fmla="*/ 108 w 115"/>
                  <a:gd name="T13" fmla="*/ 13 h 192"/>
                  <a:gd name="T14" fmla="*/ 16 w 115"/>
                  <a:gd name="T15" fmla="*/ 90 h 192"/>
                  <a:gd name="T16" fmla="*/ 16 w 115"/>
                  <a:gd name="T17" fmla="*/ 102 h 192"/>
                  <a:gd name="T18" fmla="*/ 107 w 115"/>
                  <a:gd name="T19" fmla="*/ 179 h 192"/>
                  <a:gd name="T20" fmla="*/ 115 w 115"/>
                  <a:gd name="T21" fmla="*/ 185 h 192"/>
                  <a:gd name="T22" fmla="*/ 107 w 115"/>
                  <a:gd name="T23"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92">
                    <a:moveTo>
                      <a:pt x="107" y="192"/>
                    </a:moveTo>
                    <a:cubicBezTo>
                      <a:pt x="46" y="192"/>
                      <a:pt x="0" y="152"/>
                      <a:pt x="0" y="102"/>
                    </a:cubicBezTo>
                    <a:cubicBezTo>
                      <a:pt x="0" y="90"/>
                      <a:pt x="0" y="90"/>
                      <a:pt x="0" y="90"/>
                    </a:cubicBezTo>
                    <a:cubicBezTo>
                      <a:pt x="0" y="65"/>
                      <a:pt x="10" y="42"/>
                      <a:pt x="31" y="25"/>
                    </a:cubicBezTo>
                    <a:cubicBezTo>
                      <a:pt x="52" y="9"/>
                      <a:pt x="78" y="0"/>
                      <a:pt x="107" y="0"/>
                    </a:cubicBezTo>
                    <a:cubicBezTo>
                      <a:pt x="111" y="0"/>
                      <a:pt x="114" y="3"/>
                      <a:pt x="114" y="7"/>
                    </a:cubicBezTo>
                    <a:cubicBezTo>
                      <a:pt x="114" y="10"/>
                      <a:pt x="112" y="13"/>
                      <a:pt x="108" y="13"/>
                    </a:cubicBezTo>
                    <a:cubicBezTo>
                      <a:pt x="55" y="13"/>
                      <a:pt x="16" y="47"/>
                      <a:pt x="16" y="90"/>
                    </a:cubicBezTo>
                    <a:cubicBezTo>
                      <a:pt x="16" y="102"/>
                      <a:pt x="16" y="102"/>
                      <a:pt x="16" y="102"/>
                    </a:cubicBezTo>
                    <a:cubicBezTo>
                      <a:pt x="16" y="145"/>
                      <a:pt x="55" y="179"/>
                      <a:pt x="107" y="179"/>
                    </a:cubicBezTo>
                    <a:cubicBezTo>
                      <a:pt x="111" y="179"/>
                      <a:pt x="115" y="182"/>
                      <a:pt x="115" y="185"/>
                    </a:cubicBezTo>
                    <a:cubicBezTo>
                      <a:pt x="115" y="189"/>
                      <a:pt x="111" y="192"/>
                      <a:pt x="107" y="192"/>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13" name="Freeform 9"/>
              <p:cNvSpPr/>
              <p:nvPr/>
            </p:nvSpPr>
            <p:spPr bwMode="auto">
              <a:xfrm flipH="1">
                <a:off x="9069687" y="6231546"/>
                <a:ext cx="1851710" cy="371257"/>
              </a:xfrm>
              <a:custGeom>
                <a:avLst/>
                <a:gdLst>
                  <a:gd name="T0" fmla="*/ 1016 w 1016"/>
                  <a:gd name="T1" fmla="*/ 204 h 204"/>
                  <a:gd name="T2" fmla="*/ 116 w 1016"/>
                  <a:gd name="T3" fmla="*/ 204 h 204"/>
                  <a:gd name="T4" fmla="*/ 0 w 1016"/>
                  <a:gd name="T5" fmla="*/ 107 h 204"/>
                  <a:gd name="T6" fmla="*/ 0 w 1016"/>
                  <a:gd name="T7" fmla="*/ 94 h 204"/>
                  <a:gd name="T8" fmla="*/ 116 w 1016"/>
                  <a:gd name="T9" fmla="*/ 0 h 204"/>
                  <a:gd name="T10" fmla="*/ 1016 w 1016"/>
                  <a:gd name="T11" fmla="*/ 0 h 204"/>
                  <a:gd name="T12" fmla="*/ 1016 w 1016"/>
                  <a:gd name="T13" fmla="*/ 20 h 204"/>
                  <a:gd name="T14" fmla="*/ 116 w 1016"/>
                  <a:gd name="T15" fmla="*/ 20 h 204"/>
                  <a:gd name="T16" fmla="*/ 28 w 1016"/>
                  <a:gd name="T17" fmla="*/ 94 h 204"/>
                  <a:gd name="T18" fmla="*/ 28 w 1016"/>
                  <a:gd name="T19" fmla="*/ 107 h 204"/>
                  <a:gd name="T20" fmla="*/ 116 w 1016"/>
                  <a:gd name="T21" fmla="*/ 184 h 204"/>
                  <a:gd name="T22" fmla="*/ 1016 w 1016"/>
                  <a:gd name="T23" fmla="*/ 184 h 204"/>
                  <a:gd name="T24" fmla="*/ 1016 w 1016"/>
                  <a:gd name="T25"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6" h="204">
                    <a:moveTo>
                      <a:pt x="1016" y="204"/>
                    </a:moveTo>
                    <a:cubicBezTo>
                      <a:pt x="116" y="204"/>
                      <a:pt x="116" y="204"/>
                      <a:pt x="116" y="204"/>
                    </a:cubicBezTo>
                    <a:cubicBezTo>
                      <a:pt x="54" y="204"/>
                      <a:pt x="0" y="162"/>
                      <a:pt x="0" y="107"/>
                    </a:cubicBezTo>
                    <a:cubicBezTo>
                      <a:pt x="0" y="94"/>
                      <a:pt x="0" y="94"/>
                      <a:pt x="0" y="94"/>
                    </a:cubicBezTo>
                    <a:cubicBezTo>
                      <a:pt x="0" y="42"/>
                      <a:pt x="53" y="0"/>
                      <a:pt x="116" y="0"/>
                    </a:cubicBezTo>
                    <a:cubicBezTo>
                      <a:pt x="1016" y="0"/>
                      <a:pt x="1016" y="0"/>
                      <a:pt x="1016" y="0"/>
                    </a:cubicBezTo>
                    <a:cubicBezTo>
                      <a:pt x="1016" y="20"/>
                      <a:pt x="1016" y="20"/>
                      <a:pt x="1016" y="20"/>
                    </a:cubicBezTo>
                    <a:cubicBezTo>
                      <a:pt x="116" y="20"/>
                      <a:pt x="116" y="20"/>
                      <a:pt x="116" y="20"/>
                    </a:cubicBezTo>
                    <a:cubicBezTo>
                      <a:pt x="67" y="20"/>
                      <a:pt x="28" y="54"/>
                      <a:pt x="28" y="94"/>
                    </a:cubicBezTo>
                    <a:cubicBezTo>
                      <a:pt x="28" y="107"/>
                      <a:pt x="28" y="107"/>
                      <a:pt x="28" y="107"/>
                    </a:cubicBezTo>
                    <a:cubicBezTo>
                      <a:pt x="28" y="149"/>
                      <a:pt x="68" y="184"/>
                      <a:pt x="116" y="184"/>
                    </a:cubicBezTo>
                    <a:cubicBezTo>
                      <a:pt x="1016" y="184"/>
                      <a:pt x="1016" y="184"/>
                      <a:pt x="1016" y="184"/>
                    </a:cubicBezTo>
                    <a:lnTo>
                      <a:pt x="1016" y="204"/>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nvGrpSpPr>
              <p:cNvPr id="114" name="Group 8"/>
              <p:cNvGrpSpPr/>
              <p:nvPr/>
            </p:nvGrpSpPr>
            <p:grpSpPr>
              <a:xfrm>
                <a:off x="9441706" y="4941677"/>
                <a:ext cx="1224309" cy="284351"/>
                <a:chOff x="9441706" y="4704610"/>
                <a:chExt cx="1224309" cy="284351"/>
              </a:xfrm>
            </p:grpSpPr>
            <p:sp>
              <p:nvSpPr>
                <p:cNvPr id="147" name="Freeform 10"/>
                <p:cNvSpPr/>
                <p:nvPr/>
              </p:nvSpPr>
              <p:spPr bwMode="auto">
                <a:xfrm flipH="1">
                  <a:off x="9461527" y="4726718"/>
                  <a:ext cx="1190004" cy="255382"/>
                </a:xfrm>
                <a:custGeom>
                  <a:avLst/>
                  <a:gdLst>
                    <a:gd name="T0" fmla="*/ 653 w 653"/>
                    <a:gd name="T1" fmla="*/ 140 h 140"/>
                    <a:gd name="T2" fmla="*/ 76 w 653"/>
                    <a:gd name="T3" fmla="*/ 140 h 140"/>
                    <a:gd name="T4" fmla="*/ 0 w 653"/>
                    <a:gd name="T5" fmla="*/ 71 h 140"/>
                    <a:gd name="T6" fmla="*/ 0 w 653"/>
                    <a:gd name="T7" fmla="*/ 61 h 140"/>
                    <a:gd name="T8" fmla="*/ 76 w 653"/>
                    <a:gd name="T9" fmla="*/ 0 h 140"/>
                    <a:gd name="T10" fmla="*/ 653 w 653"/>
                    <a:gd name="T11" fmla="*/ 0 h 140"/>
                    <a:gd name="T12" fmla="*/ 634 w 653"/>
                    <a:gd name="T13" fmla="*/ 67 h 140"/>
                    <a:gd name="T14" fmla="*/ 653 w 653"/>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3" h="140">
                      <a:moveTo>
                        <a:pt x="653" y="140"/>
                      </a:moveTo>
                      <a:cubicBezTo>
                        <a:pt x="76" y="140"/>
                        <a:pt x="76" y="140"/>
                        <a:pt x="76" y="140"/>
                      </a:cubicBezTo>
                      <a:cubicBezTo>
                        <a:pt x="35" y="140"/>
                        <a:pt x="0" y="106"/>
                        <a:pt x="0" y="71"/>
                      </a:cubicBezTo>
                      <a:cubicBezTo>
                        <a:pt x="0" y="61"/>
                        <a:pt x="0" y="61"/>
                        <a:pt x="0" y="61"/>
                      </a:cubicBezTo>
                      <a:cubicBezTo>
                        <a:pt x="0" y="25"/>
                        <a:pt x="35" y="0"/>
                        <a:pt x="76" y="0"/>
                      </a:cubicBezTo>
                      <a:cubicBezTo>
                        <a:pt x="653" y="0"/>
                        <a:pt x="653" y="0"/>
                        <a:pt x="653" y="0"/>
                      </a:cubicBezTo>
                      <a:cubicBezTo>
                        <a:pt x="653" y="0"/>
                        <a:pt x="634" y="23"/>
                        <a:pt x="634" y="67"/>
                      </a:cubicBezTo>
                      <a:cubicBezTo>
                        <a:pt x="634" y="117"/>
                        <a:pt x="653" y="140"/>
                        <a:pt x="653"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8" name="Freeform 11"/>
                <p:cNvSpPr/>
                <p:nvPr/>
              </p:nvSpPr>
              <p:spPr bwMode="auto">
                <a:xfrm flipH="1">
                  <a:off x="9449330" y="4726718"/>
                  <a:ext cx="837805" cy="255382"/>
                </a:xfrm>
                <a:custGeom>
                  <a:avLst/>
                  <a:gdLst>
                    <a:gd name="T0" fmla="*/ 460 w 460"/>
                    <a:gd name="T1" fmla="*/ 140 h 140"/>
                    <a:gd name="T2" fmla="*/ 0 w 460"/>
                    <a:gd name="T3" fmla="*/ 140 h 140"/>
                    <a:gd name="T4" fmla="*/ 0 w 460"/>
                    <a:gd name="T5" fmla="*/ 0 h 140"/>
                    <a:gd name="T6" fmla="*/ 460 w 460"/>
                    <a:gd name="T7" fmla="*/ 0 h 140"/>
                    <a:gd name="T8" fmla="*/ 442 w 460"/>
                    <a:gd name="T9" fmla="*/ 67 h 140"/>
                    <a:gd name="T10" fmla="*/ 460 w 460"/>
                    <a:gd name="T11" fmla="*/ 140 h 140"/>
                  </a:gdLst>
                  <a:ahLst/>
                  <a:cxnLst>
                    <a:cxn ang="0">
                      <a:pos x="T0" y="T1"/>
                    </a:cxn>
                    <a:cxn ang="0">
                      <a:pos x="T2" y="T3"/>
                    </a:cxn>
                    <a:cxn ang="0">
                      <a:pos x="T4" y="T5"/>
                    </a:cxn>
                    <a:cxn ang="0">
                      <a:pos x="T6" y="T7"/>
                    </a:cxn>
                    <a:cxn ang="0">
                      <a:pos x="T8" y="T9"/>
                    </a:cxn>
                    <a:cxn ang="0">
                      <a:pos x="T10" y="T11"/>
                    </a:cxn>
                  </a:cxnLst>
                  <a:rect l="0" t="0" r="r" b="b"/>
                  <a:pathLst>
                    <a:path w="460" h="140">
                      <a:moveTo>
                        <a:pt x="460" y="140"/>
                      </a:moveTo>
                      <a:cubicBezTo>
                        <a:pt x="0" y="140"/>
                        <a:pt x="0" y="140"/>
                        <a:pt x="0" y="140"/>
                      </a:cubicBezTo>
                      <a:cubicBezTo>
                        <a:pt x="0" y="0"/>
                        <a:pt x="0" y="0"/>
                        <a:pt x="0" y="0"/>
                      </a:cubicBezTo>
                      <a:cubicBezTo>
                        <a:pt x="460" y="0"/>
                        <a:pt x="460" y="0"/>
                        <a:pt x="460" y="0"/>
                      </a:cubicBezTo>
                      <a:cubicBezTo>
                        <a:pt x="460" y="0"/>
                        <a:pt x="442" y="23"/>
                        <a:pt x="442" y="67"/>
                      </a:cubicBezTo>
                      <a:cubicBezTo>
                        <a:pt x="442" y="117"/>
                        <a:pt x="460" y="140"/>
                        <a:pt x="460" y="14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9" name="Freeform 12"/>
                <p:cNvSpPr/>
                <p:nvPr/>
              </p:nvSpPr>
              <p:spPr bwMode="auto">
                <a:xfrm flipH="1">
                  <a:off x="10480768" y="4717570"/>
                  <a:ext cx="156279" cy="262243"/>
                </a:xfrm>
                <a:custGeom>
                  <a:avLst/>
                  <a:gdLst>
                    <a:gd name="T0" fmla="*/ 81 w 86"/>
                    <a:gd name="T1" fmla="*/ 144 h 144"/>
                    <a:gd name="T2" fmla="*/ 0 w 86"/>
                    <a:gd name="T3" fmla="*/ 77 h 144"/>
                    <a:gd name="T4" fmla="*/ 0 w 86"/>
                    <a:gd name="T5" fmla="*/ 67 h 144"/>
                    <a:gd name="T6" fmla="*/ 24 w 86"/>
                    <a:gd name="T7" fmla="*/ 19 h 144"/>
                    <a:gd name="T8" fmla="*/ 81 w 86"/>
                    <a:gd name="T9" fmla="*/ 0 h 144"/>
                    <a:gd name="T10" fmla="*/ 86 w 86"/>
                    <a:gd name="T11" fmla="*/ 5 h 144"/>
                    <a:gd name="T12" fmla="*/ 79 w 86"/>
                    <a:gd name="T13" fmla="*/ 10 h 144"/>
                    <a:gd name="T14" fmla="*/ 8 w 86"/>
                    <a:gd name="T15" fmla="*/ 67 h 144"/>
                    <a:gd name="T16" fmla="*/ 8 w 86"/>
                    <a:gd name="T17" fmla="*/ 77 h 144"/>
                    <a:gd name="T18" fmla="*/ 79 w 86"/>
                    <a:gd name="T19" fmla="*/ 134 h 144"/>
                    <a:gd name="T20" fmla="*/ 85 w 86"/>
                    <a:gd name="T21" fmla="*/ 139 h 144"/>
                    <a:gd name="T22" fmla="*/ 81 w 86"/>
                    <a:gd name="T2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144">
                      <a:moveTo>
                        <a:pt x="81" y="144"/>
                      </a:moveTo>
                      <a:cubicBezTo>
                        <a:pt x="35" y="144"/>
                        <a:pt x="0" y="115"/>
                        <a:pt x="0" y="77"/>
                      </a:cubicBezTo>
                      <a:cubicBezTo>
                        <a:pt x="0" y="67"/>
                        <a:pt x="0" y="67"/>
                        <a:pt x="0" y="67"/>
                      </a:cubicBezTo>
                      <a:cubicBezTo>
                        <a:pt x="0" y="49"/>
                        <a:pt x="8" y="32"/>
                        <a:pt x="24" y="19"/>
                      </a:cubicBezTo>
                      <a:cubicBezTo>
                        <a:pt x="39" y="7"/>
                        <a:pt x="59" y="0"/>
                        <a:pt x="81" y="0"/>
                      </a:cubicBezTo>
                      <a:cubicBezTo>
                        <a:pt x="84" y="0"/>
                        <a:pt x="86" y="3"/>
                        <a:pt x="86" y="5"/>
                      </a:cubicBezTo>
                      <a:cubicBezTo>
                        <a:pt x="86" y="8"/>
                        <a:pt x="82" y="10"/>
                        <a:pt x="79" y="10"/>
                      </a:cubicBezTo>
                      <a:cubicBezTo>
                        <a:pt x="40" y="10"/>
                        <a:pt x="8" y="35"/>
                        <a:pt x="8" y="67"/>
                      </a:cubicBezTo>
                      <a:cubicBezTo>
                        <a:pt x="8" y="77"/>
                        <a:pt x="8" y="77"/>
                        <a:pt x="8" y="77"/>
                      </a:cubicBezTo>
                      <a:cubicBezTo>
                        <a:pt x="8" y="109"/>
                        <a:pt x="40" y="134"/>
                        <a:pt x="79" y="134"/>
                      </a:cubicBezTo>
                      <a:cubicBezTo>
                        <a:pt x="82" y="134"/>
                        <a:pt x="85" y="136"/>
                        <a:pt x="85" y="139"/>
                      </a:cubicBezTo>
                      <a:cubicBezTo>
                        <a:pt x="85" y="142"/>
                        <a:pt x="84" y="144"/>
                        <a:pt x="81" y="144"/>
                      </a:cubicBezTo>
                      <a:close/>
                    </a:path>
                  </a:pathLst>
                </a:custGeom>
                <a:solidFill>
                  <a:schemeClr val="accent1">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50" name="Freeform 13"/>
                <p:cNvSpPr/>
                <p:nvPr/>
              </p:nvSpPr>
              <p:spPr bwMode="auto">
                <a:xfrm flipH="1">
                  <a:off x="9441706" y="4704610"/>
                  <a:ext cx="1224309" cy="284351"/>
                </a:xfrm>
                <a:custGeom>
                  <a:avLst/>
                  <a:gdLst>
                    <a:gd name="T0" fmla="*/ 672 w 672"/>
                    <a:gd name="T1" fmla="*/ 156 h 156"/>
                    <a:gd name="T2" fmla="*/ 82 w 672"/>
                    <a:gd name="T3" fmla="*/ 156 h 156"/>
                    <a:gd name="T4" fmla="*/ 0 w 672"/>
                    <a:gd name="T5" fmla="*/ 83 h 156"/>
                    <a:gd name="T6" fmla="*/ 0 w 672"/>
                    <a:gd name="T7" fmla="*/ 73 h 156"/>
                    <a:gd name="T8" fmla="*/ 82 w 672"/>
                    <a:gd name="T9" fmla="*/ 0 h 156"/>
                    <a:gd name="T10" fmla="*/ 672 w 672"/>
                    <a:gd name="T11" fmla="*/ 0 h 156"/>
                    <a:gd name="T12" fmla="*/ 672 w 672"/>
                    <a:gd name="T13" fmla="*/ 16 h 156"/>
                    <a:gd name="T14" fmla="*/ 82 w 672"/>
                    <a:gd name="T15" fmla="*/ 16 h 156"/>
                    <a:gd name="T16" fmla="*/ 16 w 672"/>
                    <a:gd name="T17" fmla="*/ 73 h 156"/>
                    <a:gd name="T18" fmla="*/ 16 w 672"/>
                    <a:gd name="T19" fmla="*/ 83 h 156"/>
                    <a:gd name="T20" fmla="*/ 82 w 672"/>
                    <a:gd name="T21" fmla="*/ 144 h 156"/>
                    <a:gd name="T22" fmla="*/ 672 w 672"/>
                    <a:gd name="T23" fmla="*/ 144 h 156"/>
                    <a:gd name="T24" fmla="*/ 672 w 672"/>
                    <a:gd name="T2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56">
                      <a:moveTo>
                        <a:pt x="672" y="156"/>
                      </a:moveTo>
                      <a:cubicBezTo>
                        <a:pt x="82" y="156"/>
                        <a:pt x="82" y="156"/>
                        <a:pt x="82" y="156"/>
                      </a:cubicBezTo>
                      <a:cubicBezTo>
                        <a:pt x="36" y="156"/>
                        <a:pt x="0" y="123"/>
                        <a:pt x="0" y="83"/>
                      </a:cubicBezTo>
                      <a:cubicBezTo>
                        <a:pt x="0" y="73"/>
                        <a:pt x="0" y="73"/>
                        <a:pt x="0" y="73"/>
                      </a:cubicBezTo>
                      <a:cubicBezTo>
                        <a:pt x="0" y="33"/>
                        <a:pt x="35" y="0"/>
                        <a:pt x="82" y="0"/>
                      </a:cubicBezTo>
                      <a:cubicBezTo>
                        <a:pt x="672" y="0"/>
                        <a:pt x="672" y="0"/>
                        <a:pt x="672" y="0"/>
                      </a:cubicBezTo>
                      <a:cubicBezTo>
                        <a:pt x="672" y="16"/>
                        <a:pt x="672" y="16"/>
                        <a:pt x="672" y="16"/>
                      </a:cubicBezTo>
                      <a:cubicBezTo>
                        <a:pt x="82" y="16"/>
                        <a:pt x="82" y="16"/>
                        <a:pt x="82" y="16"/>
                      </a:cubicBezTo>
                      <a:cubicBezTo>
                        <a:pt x="46" y="16"/>
                        <a:pt x="16" y="43"/>
                        <a:pt x="16" y="73"/>
                      </a:cubicBezTo>
                      <a:cubicBezTo>
                        <a:pt x="16" y="83"/>
                        <a:pt x="16" y="83"/>
                        <a:pt x="16" y="83"/>
                      </a:cubicBezTo>
                      <a:cubicBezTo>
                        <a:pt x="16" y="114"/>
                        <a:pt x="47" y="144"/>
                        <a:pt x="82" y="144"/>
                      </a:cubicBezTo>
                      <a:cubicBezTo>
                        <a:pt x="672" y="144"/>
                        <a:pt x="672" y="144"/>
                        <a:pt x="672" y="144"/>
                      </a:cubicBezTo>
                      <a:lnTo>
                        <a:pt x="672" y="156"/>
                      </a:ln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5" name="Group 9"/>
              <p:cNvGrpSpPr/>
              <p:nvPr/>
            </p:nvGrpSpPr>
            <p:grpSpPr>
              <a:xfrm>
                <a:off x="9011750" y="5415849"/>
                <a:ext cx="1821979" cy="291212"/>
                <a:chOff x="9011750" y="5178782"/>
                <a:chExt cx="1821979" cy="291212"/>
              </a:xfrm>
            </p:grpSpPr>
            <p:sp>
              <p:nvSpPr>
                <p:cNvPr id="143" name="Freeform 14"/>
                <p:cNvSpPr/>
                <p:nvPr/>
              </p:nvSpPr>
              <p:spPr bwMode="auto">
                <a:xfrm flipH="1">
                  <a:off x="9046055" y="5185643"/>
                  <a:ext cx="1758705" cy="269866"/>
                </a:xfrm>
                <a:custGeom>
                  <a:avLst/>
                  <a:gdLst>
                    <a:gd name="T0" fmla="*/ 965 w 965"/>
                    <a:gd name="T1" fmla="*/ 148 h 148"/>
                    <a:gd name="T2" fmla="*/ 73 w 965"/>
                    <a:gd name="T3" fmla="*/ 148 h 148"/>
                    <a:gd name="T4" fmla="*/ 0 w 965"/>
                    <a:gd name="T5" fmla="*/ 77 h 148"/>
                    <a:gd name="T6" fmla="*/ 0 w 965"/>
                    <a:gd name="T7" fmla="*/ 67 h 148"/>
                    <a:gd name="T8" fmla="*/ 73 w 965"/>
                    <a:gd name="T9" fmla="*/ 0 h 148"/>
                    <a:gd name="T10" fmla="*/ 965 w 965"/>
                    <a:gd name="T11" fmla="*/ 0 h 148"/>
                    <a:gd name="T12" fmla="*/ 946 w 965"/>
                    <a:gd name="T13" fmla="*/ 71 h 148"/>
                    <a:gd name="T14" fmla="*/ 965 w 965"/>
                    <a:gd name="T15" fmla="*/ 148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5" h="148">
                      <a:moveTo>
                        <a:pt x="965" y="148"/>
                      </a:moveTo>
                      <a:cubicBezTo>
                        <a:pt x="73" y="148"/>
                        <a:pt x="73" y="148"/>
                        <a:pt x="73" y="148"/>
                      </a:cubicBezTo>
                      <a:cubicBezTo>
                        <a:pt x="31" y="148"/>
                        <a:pt x="0" y="114"/>
                        <a:pt x="0" y="77"/>
                      </a:cubicBezTo>
                      <a:cubicBezTo>
                        <a:pt x="0" y="67"/>
                        <a:pt x="0" y="67"/>
                        <a:pt x="0" y="67"/>
                      </a:cubicBezTo>
                      <a:cubicBezTo>
                        <a:pt x="0" y="30"/>
                        <a:pt x="31" y="0"/>
                        <a:pt x="73" y="0"/>
                      </a:cubicBezTo>
                      <a:cubicBezTo>
                        <a:pt x="965" y="0"/>
                        <a:pt x="965" y="0"/>
                        <a:pt x="965" y="0"/>
                      </a:cubicBezTo>
                      <a:cubicBezTo>
                        <a:pt x="965" y="0"/>
                        <a:pt x="946" y="25"/>
                        <a:pt x="946" y="71"/>
                      </a:cubicBezTo>
                      <a:cubicBezTo>
                        <a:pt x="946" y="123"/>
                        <a:pt x="965" y="148"/>
                        <a:pt x="965" y="14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4" name="Freeform 15"/>
                <p:cNvSpPr/>
                <p:nvPr/>
              </p:nvSpPr>
              <p:spPr bwMode="auto">
                <a:xfrm flipH="1">
                  <a:off x="9046055" y="5190979"/>
                  <a:ext cx="1186192" cy="260718"/>
                </a:xfrm>
                <a:custGeom>
                  <a:avLst/>
                  <a:gdLst>
                    <a:gd name="T0" fmla="*/ 651 w 651"/>
                    <a:gd name="T1" fmla="*/ 0 h 143"/>
                    <a:gd name="T2" fmla="*/ 0 w 651"/>
                    <a:gd name="T3" fmla="*/ 0 h 143"/>
                    <a:gd name="T4" fmla="*/ 0 w 651"/>
                    <a:gd name="T5" fmla="*/ 143 h 143"/>
                    <a:gd name="T6" fmla="*/ 651 w 651"/>
                    <a:gd name="T7" fmla="*/ 143 h 143"/>
                    <a:gd name="T8" fmla="*/ 632 w 651"/>
                    <a:gd name="T9" fmla="*/ 68 h 143"/>
                    <a:gd name="T10" fmla="*/ 651 w 651"/>
                    <a:gd name="T11" fmla="*/ 0 h 143"/>
                  </a:gdLst>
                  <a:ahLst/>
                  <a:cxnLst>
                    <a:cxn ang="0">
                      <a:pos x="T0" y="T1"/>
                    </a:cxn>
                    <a:cxn ang="0">
                      <a:pos x="T2" y="T3"/>
                    </a:cxn>
                    <a:cxn ang="0">
                      <a:pos x="T4" y="T5"/>
                    </a:cxn>
                    <a:cxn ang="0">
                      <a:pos x="T6" y="T7"/>
                    </a:cxn>
                    <a:cxn ang="0">
                      <a:pos x="T8" y="T9"/>
                    </a:cxn>
                    <a:cxn ang="0">
                      <a:pos x="T10" y="T11"/>
                    </a:cxn>
                  </a:cxnLst>
                  <a:rect l="0" t="0" r="r" b="b"/>
                  <a:pathLst>
                    <a:path w="651" h="143">
                      <a:moveTo>
                        <a:pt x="651" y="0"/>
                      </a:moveTo>
                      <a:cubicBezTo>
                        <a:pt x="0" y="0"/>
                        <a:pt x="0" y="0"/>
                        <a:pt x="0" y="0"/>
                      </a:cubicBezTo>
                      <a:cubicBezTo>
                        <a:pt x="0" y="143"/>
                        <a:pt x="0" y="143"/>
                        <a:pt x="0" y="143"/>
                      </a:cubicBezTo>
                      <a:cubicBezTo>
                        <a:pt x="651" y="143"/>
                        <a:pt x="651" y="143"/>
                        <a:pt x="651" y="143"/>
                      </a:cubicBezTo>
                      <a:cubicBezTo>
                        <a:pt x="651" y="143"/>
                        <a:pt x="632" y="120"/>
                        <a:pt x="632" y="68"/>
                      </a:cubicBezTo>
                      <a:cubicBezTo>
                        <a:pt x="632" y="23"/>
                        <a:pt x="651" y="0"/>
                        <a:pt x="651" y="0"/>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5" name="Freeform 16"/>
                <p:cNvSpPr/>
                <p:nvPr/>
              </p:nvSpPr>
              <p:spPr bwMode="auto">
                <a:xfrm flipH="1">
                  <a:off x="10635522" y="5180307"/>
                  <a:ext cx="161615" cy="284351"/>
                </a:xfrm>
                <a:custGeom>
                  <a:avLst/>
                  <a:gdLst>
                    <a:gd name="T0" fmla="*/ 80 w 89"/>
                    <a:gd name="T1" fmla="*/ 156 h 156"/>
                    <a:gd name="T2" fmla="*/ 0 w 89"/>
                    <a:gd name="T3" fmla="*/ 82 h 156"/>
                    <a:gd name="T4" fmla="*/ 0 w 89"/>
                    <a:gd name="T5" fmla="*/ 72 h 156"/>
                    <a:gd name="T6" fmla="*/ 82 w 89"/>
                    <a:gd name="T7" fmla="*/ 0 h 156"/>
                    <a:gd name="T8" fmla="*/ 89 w 89"/>
                    <a:gd name="T9" fmla="*/ 6 h 156"/>
                    <a:gd name="T10" fmla="*/ 79 w 89"/>
                    <a:gd name="T11" fmla="*/ 13 h 156"/>
                    <a:gd name="T12" fmla="*/ 8 w 89"/>
                    <a:gd name="T13" fmla="*/ 72 h 156"/>
                    <a:gd name="T14" fmla="*/ 8 w 89"/>
                    <a:gd name="T15" fmla="*/ 82 h 156"/>
                    <a:gd name="T16" fmla="*/ 76 w 89"/>
                    <a:gd name="T17" fmla="*/ 143 h 156"/>
                    <a:gd name="T18" fmla="*/ 86 w 89"/>
                    <a:gd name="T19" fmla="*/ 150 h 156"/>
                    <a:gd name="T20" fmla="*/ 80 w 89"/>
                    <a:gd name="T21"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 h="156">
                      <a:moveTo>
                        <a:pt x="80" y="156"/>
                      </a:moveTo>
                      <a:cubicBezTo>
                        <a:pt x="35" y="156"/>
                        <a:pt x="0" y="123"/>
                        <a:pt x="0" y="82"/>
                      </a:cubicBezTo>
                      <a:cubicBezTo>
                        <a:pt x="0" y="72"/>
                        <a:pt x="0" y="72"/>
                        <a:pt x="0" y="72"/>
                      </a:cubicBezTo>
                      <a:cubicBezTo>
                        <a:pt x="0" y="32"/>
                        <a:pt x="36" y="0"/>
                        <a:pt x="82" y="0"/>
                      </a:cubicBezTo>
                      <a:cubicBezTo>
                        <a:pt x="86" y="0"/>
                        <a:pt x="89" y="2"/>
                        <a:pt x="89" y="6"/>
                      </a:cubicBezTo>
                      <a:cubicBezTo>
                        <a:pt x="89" y="10"/>
                        <a:pt x="84" y="13"/>
                        <a:pt x="79" y="13"/>
                      </a:cubicBezTo>
                      <a:cubicBezTo>
                        <a:pt x="41" y="13"/>
                        <a:pt x="8" y="39"/>
                        <a:pt x="8" y="72"/>
                      </a:cubicBezTo>
                      <a:cubicBezTo>
                        <a:pt x="8" y="82"/>
                        <a:pt x="8" y="82"/>
                        <a:pt x="8" y="82"/>
                      </a:cubicBezTo>
                      <a:cubicBezTo>
                        <a:pt x="8" y="116"/>
                        <a:pt x="39" y="143"/>
                        <a:pt x="76" y="143"/>
                      </a:cubicBezTo>
                      <a:cubicBezTo>
                        <a:pt x="81" y="143"/>
                        <a:pt x="86" y="146"/>
                        <a:pt x="86" y="150"/>
                      </a:cubicBezTo>
                      <a:cubicBezTo>
                        <a:pt x="86" y="153"/>
                        <a:pt x="84" y="156"/>
                        <a:pt x="80" y="156"/>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6" name="Freeform 17"/>
                <p:cNvSpPr/>
                <p:nvPr/>
              </p:nvSpPr>
              <p:spPr bwMode="auto">
                <a:xfrm flipH="1">
                  <a:off x="9011750" y="5178782"/>
                  <a:ext cx="1821979" cy="291212"/>
                </a:xfrm>
                <a:custGeom>
                  <a:avLst/>
                  <a:gdLst>
                    <a:gd name="T0" fmla="*/ 1000 w 1000"/>
                    <a:gd name="T1" fmla="*/ 160 h 160"/>
                    <a:gd name="T2" fmla="*/ 87 w 1000"/>
                    <a:gd name="T3" fmla="*/ 160 h 160"/>
                    <a:gd name="T4" fmla="*/ 0 w 1000"/>
                    <a:gd name="T5" fmla="*/ 81 h 160"/>
                    <a:gd name="T6" fmla="*/ 0 w 1000"/>
                    <a:gd name="T7" fmla="*/ 71 h 160"/>
                    <a:gd name="T8" fmla="*/ 87 w 1000"/>
                    <a:gd name="T9" fmla="*/ 0 h 160"/>
                    <a:gd name="T10" fmla="*/ 1000 w 1000"/>
                    <a:gd name="T11" fmla="*/ 0 h 160"/>
                    <a:gd name="T12" fmla="*/ 1000 w 1000"/>
                    <a:gd name="T13" fmla="*/ 16 h 160"/>
                    <a:gd name="T14" fmla="*/ 87 w 1000"/>
                    <a:gd name="T15" fmla="*/ 16 h 160"/>
                    <a:gd name="T16" fmla="*/ 20 w 1000"/>
                    <a:gd name="T17" fmla="*/ 71 h 160"/>
                    <a:gd name="T18" fmla="*/ 20 w 1000"/>
                    <a:gd name="T19" fmla="*/ 81 h 160"/>
                    <a:gd name="T20" fmla="*/ 87 w 1000"/>
                    <a:gd name="T21" fmla="*/ 148 h 160"/>
                    <a:gd name="T22" fmla="*/ 1000 w 1000"/>
                    <a:gd name="T23" fmla="*/ 148 h 160"/>
                    <a:gd name="T24" fmla="*/ 1000 w 1000"/>
                    <a:gd name="T2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0" h="160">
                      <a:moveTo>
                        <a:pt x="1000" y="160"/>
                      </a:moveTo>
                      <a:cubicBezTo>
                        <a:pt x="87" y="160"/>
                        <a:pt x="87" y="160"/>
                        <a:pt x="87" y="160"/>
                      </a:cubicBezTo>
                      <a:cubicBezTo>
                        <a:pt x="41" y="160"/>
                        <a:pt x="0" y="123"/>
                        <a:pt x="0" y="81"/>
                      </a:cubicBezTo>
                      <a:cubicBezTo>
                        <a:pt x="0" y="71"/>
                        <a:pt x="0" y="71"/>
                        <a:pt x="0" y="71"/>
                      </a:cubicBezTo>
                      <a:cubicBezTo>
                        <a:pt x="0" y="31"/>
                        <a:pt x="38" y="0"/>
                        <a:pt x="87" y="0"/>
                      </a:cubicBezTo>
                      <a:cubicBezTo>
                        <a:pt x="1000" y="0"/>
                        <a:pt x="1000" y="0"/>
                        <a:pt x="1000" y="0"/>
                      </a:cubicBezTo>
                      <a:cubicBezTo>
                        <a:pt x="1000" y="16"/>
                        <a:pt x="1000" y="16"/>
                        <a:pt x="1000" y="16"/>
                      </a:cubicBezTo>
                      <a:cubicBezTo>
                        <a:pt x="87" y="16"/>
                        <a:pt x="87" y="16"/>
                        <a:pt x="87" y="16"/>
                      </a:cubicBezTo>
                      <a:cubicBezTo>
                        <a:pt x="59" y="16"/>
                        <a:pt x="20" y="50"/>
                        <a:pt x="20" y="71"/>
                      </a:cubicBezTo>
                      <a:cubicBezTo>
                        <a:pt x="20" y="81"/>
                        <a:pt x="20" y="81"/>
                        <a:pt x="20" y="81"/>
                      </a:cubicBezTo>
                      <a:cubicBezTo>
                        <a:pt x="20" y="115"/>
                        <a:pt x="50" y="148"/>
                        <a:pt x="87" y="148"/>
                      </a:cubicBezTo>
                      <a:cubicBezTo>
                        <a:pt x="1000" y="148"/>
                        <a:pt x="1000" y="148"/>
                        <a:pt x="1000" y="148"/>
                      </a:cubicBezTo>
                      <a:lnTo>
                        <a:pt x="1000" y="16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6" name="Group 10"/>
              <p:cNvGrpSpPr/>
              <p:nvPr/>
            </p:nvGrpSpPr>
            <p:grpSpPr>
              <a:xfrm>
                <a:off x="9354038" y="5970828"/>
                <a:ext cx="1276147" cy="260719"/>
                <a:chOff x="9354038" y="5733761"/>
                <a:chExt cx="1276147" cy="260719"/>
              </a:xfrm>
            </p:grpSpPr>
            <p:sp>
              <p:nvSpPr>
                <p:cNvPr id="138" name="Freeform 18"/>
                <p:cNvSpPr/>
                <p:nvPr/>
              </p:nvSpPr>
              <p:spPr bwMode="auto">
                <a:xfrm flipH="1">
                  <a:off x="10053861" y="5746721"/>
                  <a:ext cx="550405" cy="233274"/>
                </a:xfrm>
                <a:custGeom>
                  <a:avLst/>
                  <a:gdLst>
                    <a:gd name="T0" fmla="*/ 0 w 302"/>
                    <a:gd name="T1" fmla="*/ 128 h 128"/>
                    <a:gd name="T2" fmla="*/ 237 w 302"/>
                    <a:gd name="T3" fmla="*/ 128 h 128"/>
                    <a:gd name="T4" fmla="*/ 302 w 302"/>
                    <a:gd name="T5" fmla="*/ 66 h 128"/>
                    <a:gd name="T6" fmla="*/ 302 w 302"/>
                    <a:gd name="T7" fmla="*/ 57 h 128"/>
                    <a:gd name="T8" fmla="*/ 237 w 302"/>
                    <a:gd name="T9" fmla="*/ 0 h 128"/>
                    <a:gd name="T10" fmla="*/ 0 w 302"/>
                    <a:gd name="T11" fmla="*/ 0 h 128"/>
                    <a:gd name="T12" fmla="*/ 17 w 302"/>
                    <a:gd name="T13" fmla="*/ 61 h 128"/>
                    <a:gd name="T14" fmla="*/ 0 w 30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8">
                      <a:moveTo>
                        <a:pt x="0" y="128"/>
                      </a:moveTo>
                      <a:cubicBezTo>
                        <a:pt x="237" y="128"/>
                        <a:pt x="237" y="128"/>
                        <a:pt x="237" y="128"/>
                      </a:cubicBezTo>
                      <a:cubicBezTo>
                        <a:pt x="274" y="128"/>
                        <a:pt x="302" y="99"/>
                        <a:pt x="302" y="66"/>
                      </a:cubicBezTo>
                      <a:cubicBezTo>
                        <a:pt x="302" y="57"/>
                        <a:pt x="302" y="57"/>
                        <a:pt x="302" y="57"/>
                      </a:cubicBezTo>
                      <a:cubicBezTo>
                        <a:pt x="302" y="24"/>
                        <a:pt x="274" y="0"/>
                        <a:pt x="237" y="0"/>
                      </a:cubicBezTo>
                      <a:cubicBezTo>
                        <a:pt x="0" y="0"/>
                        <a:pt x="0" y="0"/>
                        <a:pt x="0" y="0"/>
                      </a:cubicBezTo>
                      <a:cubicBezTo>
                        <a:pt x="0" y="0"/>
                        <a:pt x="17" y="21"/>
                        <a:pt x="17" y="61"/>
                      </a:cubicBezTo>
                      <a:cubicBezTo>
                        <a:pt x="17" y="107"/>
                        <a:pt x="0" y="128"/>
                        <a:pt x="0" y="128"/>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9" name="Freeform 19"/>
                <p:cNvSpPr/>
                <p:nvPr/>
              </p:nvSpPr>
              <p:spPr bwMode="auto">
                <a:xfrm flipH="1">
                  <a:off x="10090453" y="5733761"/>
                  <a:ext cx="91480" cy="251570"/>
                </a:xfrm>
                <a:custGeom>
                  <a:avLst/>
                  <a:gdLst>
                    <a:gd name="T0" fmla="*/ 6 w 50"/>
                    <a:gd name="T1" fmla="*/ 138 h 138"/>
                    <a:gd name="T2" fmla="*/ 2 w 50"/>
                    <a:gd name="T3" fmla="*/ 135 h 138"/>
                    <a:gd name="T4" fmla="*/ 3 w 50"/>
                    <a:gd name="T5" fmla="*/ 129 h 138"/>
                    <a:gd name="T6" fmla="*/ 39 w 50"/>
                    <a:gd name="T7" fmla="*/ 66 h 138"/>
                    <a:gd name="T8" fmla="*/ 3 w 50"/>
                    <a:gd name="T9" fmla="*/ 9 h 138"/>
                    <a:gd name="T10" fmla="*/ 2 w 50"/>
                    <a:gd name="T11" fmla="*/ 2 h 138"/>
                    <a:gd name="T12" fmla="*/ 9 w 50"/>
                    <a:gd name="T13" fmla="*/ 1 h 138"/>
                    <a:gd name="T14" fmla="*/ 50 w 50"/>
                    <a:gd name="T15" fmla="*/ 66 h 138"/>
                    <a:gd name="T16" fmla="*/ 9 w 50"/>
                    <a:gd name="T17" fmla="*/ 137 h 138"/>
                    <a:gd name="T18" fmla="*/ 6 w 50"/>
                    <a:gd name="T1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38">
                      <a:moveTo>
                        <a:pt x="6" y="138"/>
                      </a:moveTo>
                      <a:cubicBezTo>
                        <a:pt x="4" y="138"/>
                        <a:pt x="3" y="137"/>
                        <a:pt x="2" y="135"/>
                      </a:cubicBezTo>
                      <a:cubicBezTo>
                        <a:pt x="0" y="133"/>
                        <a:pt x="1" y="130"/>
                        <a:pt x="3" y="129"/>
                      </a:cubicBezTo>
                      <a:cubicBezTo>
                        <a:pt x="15" y="122"/>
                        <a:pt x="39" y="125"/>
                        <a:pt x="39" y="66"/>
                      </a:cubicBezTo>
                      <a:cubicBezTo>
                        <a:pt x="39" y="29"/>
                        <a:pt x="4" y="9"/>
                        <a:pt x="3" y="9"/>
                      </a:cubicBezTo>
                      <a:cubicBezTo>
                        <a:pt x="1" y="7"/>
                        <a:pt x="0" y="5"/>
                        <a:pt x="2" y="2"/>
                      </a:cubicBezTo>
                      <a:cubicBezTo>
                        <a:pt x="3" y="0"/>
                        <a:pt x="6" y="0"/>
                        <a:pt x="9" y="1"/>
                      </a:cubicBezTo>
                      <a:cubicBezTo>
                        <a:pt x="11" y="2"/>
                        <a:pt x="50" y="23"/>
                        <a:pt x="50" y="66"/>
                      </a:cubicBezTo>
                      <a:cubicBezTo>
                        <a:pt x="50" y="114"/>
                        <a:pt x="11" y="136"/>
                        <a:pt x="9" y="137"/>
                      </a:cubicBezTo>
                      <a:cubicBezTo>
                        <a:pt x="8" y="137"/>
                        <a:pt x="7" y="138"/>
                        <a:pt x="6" y="138"/>
                      </a:cubicBezTo>
                      <a:close/>
                    </a:path>
                  </a:pathLst>
                </a:custGeom>
                <a:solidFill>
                  <a:schemeClr val="accent3">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0" name="Freeform 20"/>
                <p:cNvSpPr/>
                <p:nvPr/>
              </p:nvSpPr>
              <p:spPr bwMode="auto">
                <a:xfrm flipH="1">
                  <a:off x="9354038" y="5739860"/>
                  <a:ext cx="1276147" cy="254620"/>
                </a:xfrm>
                <a:custGeom>
                  <a:avLst/>
                  <a:gdLst>
                    <a:gd name="T0" fmla="*/ 624 w 700"/>
                    <a:gd name="T1" fmla="*/ 0 h 140"/>
                    <a:gd name="T2" fmla="*/ 0 w 700"/>
                    <a:gd name="T3" fmla="*/ 0 h 140"/>
                    <a:gd name="T4" fmla="*/ 0 w 700"/>
                    <a:gd name="T5" fmla="*/ 8 h 140"/>
                    <a:gd name="T6" fmla="*/ 269 w 700"/>
                    <a:gd name="T7" fmla="*/ 8 h 140"/>
                    <a:gd name="T8" fmla="*/ 295 w 700"/>
                    <a:gd name="T9" fmla="*/ 61 h 140"/>
                    <a:gd name="T10" fmla="*/ 264 w 700"/>
                    <a:gd name="T11" fmla="*/ 124 h 140"/>
                    <a:gd name="T12" fmla="*/ 0 w 700"/>
                    <a:gd name="T13" fmla="*/ 124 h 140"/>
                    <a:gd name="T14" fmla="*/ 0 w 700"/>
                    <a:gd name="T15" fmla="*/ 140 h 140"/>
                    <a:gd name="T16" fmla="*/ 624 w 700"/>
                    <a:gd name="T17" fmla="*/ 140 h 140"/>
                    <a:gd name="T18" fmla="*/ 700 w 700"/>
                    <a:gd name="T19" fmla="*/ 68 h 140"/>
                    <a:gd name="T20" fmla="*/ 700 w 700"/>
                    <a:gd name="T21" fmla="*/ 59 h 140"/>
                    <a:gd name="T22" fmla="*/ 624 w 700"/>
                    <a:gd name="T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0" h="140">
                      <a:moveTo>
                        <a:pt x="624" y="0"/>
                      </a:moveTo>
                      <a:cubicBezTo>
                        <a:pt x="0" y="0"/>
                        <a:pt x="0" y="0"/>
                        <a:pt x="0" y="0"/>
                      </a:cubicBezTo>
                      <a:cubicBezTo>
                        <a:pt x="0" y="8"/>
                        <a:pt x="0" y="8"/>
                        <a:pt x="0" y="8"/>
                      </a:cubicBezTo>
                      <a:cubicBezTo>
                        <a:pt x="269" y="8"/>
                        <a:pt x="269" y="8"/>
                        <a:pt x="269" y="8"/>
                      </a:cubicBezTo>
                      <a:cubicBezTo>
                        <a:pt x="280" y="20"/>
                        <a:pt x="295" y="36"/>
                        <a:pt x="295" y="61"/>
                      </a:cubicBezTo>
                      <a:cubicBezTo>
                        <a:pt x="295" y="94"/>
                        <a:pt x="276" y="116"/>
                        <a:pt x="264" y="124"/>
                      </a:cubicBezTo>
                      <a:cubicBezTo>
                        <a:pt x="0" y="124"/>
                        <a:pt x="0" y="124"/>
                        <a:pt x="0" y="124"/>
                      </a:cubicBezTo>
                      <a:cubicBezTo>
                        <a:pt x="0" y="140"/>
                        <a:pt x="0" y="140"/>
                        <a:pt x="0" y="140"/>
                      </a:cubicBezTo>
                      <a:cubicBezTo>
                        <a:pt x="624" y="140"/>
                        <a:pt x="624" y="140"/>
                        <a:pt x="624" y="140"/>
                      </a:cubicBezTo>
                      <a:cubicBezTo>
                        <a:pt x="665" y="140"/>
                        <a:pt x="700" y="114"/>
                        <a:pt x="700" y="68"/>
                      </a:cubicBezTo>
                      <a:cubicBezTo>
                        <a:pt x="700" y="59"/>
                        <a:pt x="700" y="59"/>
                        <a:pt x="700" y="59"/>
                      </a:cubicBezTo>
                      <a:cubicBezTo>
                        <a:pt x="700" y="23"/>
                        <a:pt x="668" y="0"/>
                        <a:pt x="624" y="0"/>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1" name="Freeform 21"/>
                <p:cNvSpPr/>
                <p:nvPr/>
              </p:nvSpPr>
              <p:spPr bwMode="auto">
                <a:xfrm flipH="1">
                  <a:off x="9853367" y="5739860"/>
                  <a:ext cx="111301" cy="254620"/>
                </a:xfrm>
                <a:custGeom>
                  <a:avLst/>
                  <a:gdLst>
                    <a:gd name="T0" fmla="*/ 61 w 61"/>
                    <a:gd name="T1" fmla="*/ 71 h 140"/>
                    <a:gd name="T2" fmla="*/ 40 w 61"/>
                    <a:gd name="T3" fmla="*/ 0 h 140"/>
                    <a:gd name="T4" fmla="*/ 0 w 61"/>
                    <a:gd name="T5" fmla="*/ 0 h 140"/>
                    <a:gd name="T6" fmla="*/ 21 w 61"/>
                    <a:gd name="T7" fmla="*/ 71 h 140"/>
                    <a:gd name="T8" fmla="*/ 0 w 61"/>
                    <a:gd name="T9" fmla="*/ 140 h 140"/>
                    <a:gd name="T10" fmla="*/ 40 w 61"/>
                    <a:gd name="T11" fmla="*/ 140 h 140"/>
                    <a:gd name="T12" fmla="*/ 61 w 61"/>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1" h="140">
                      <a:moveTo>
                        <a:pt x="61" y="71"/>
                      </a:moveTo>
                      <a:cubicBezTo>
                        <a:pt x="61"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1" y="117"/>
                        <a:pt x="61"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42" name="Freeform 22"/>
                <p:cNvSpPr/>
                <p:nvPr/>
              </p:nvSpPr>
              <p:spPr bwMode="auto">
                <a:xfrm flipH="1">
                  <a:off x="9503456" y="5739860"/>
                  <a:ext cx="113588" cy="254620"/>
                </a:xfrm>
                <a:custGeom>
                  <a:avLst/>
                  <a:gdLst>
                    <a:gd name="T0" fmla="*/ 62 w 62"/>
                    <a:gd name="T1" fmla="*/ 71 h 140"/>
                    <a:gd name="T2" fmla="*/ 40 w 62"/>
                    <a:gd name="T3" fmla="*/ 0 h 140"/>
                    <a:gd name="T4" fmla="*/ 0 w 62"/>
                    <a:gd name="T5" fmla="*/ 0 h 140"/>
                    <a:gd name="T6" fmla="*/ 21 w 62"/>
                    <a:gd name="T7" fmla="*/ 71 h 140"/>
                    <a:gd name="T8" fmla="*/ 0 w 62"/>
                    <a:gd name="T9" fmla="*/ 140 h 140"/>
                    <a:gd name="T10" fmla="*/ 40 w 62"/>
                    <a:gd name="T11" fmla="*/ 140 h 140"/>
                    <a:gd name="T12" fmla="*/ 62 w 62"/>
                    <a:gd name="T13" fmla="*/ 71 h 140"/>
                  </a:gdLst>
                  <a:ahLst/>
                  <a:cxnLst>
                    <a:cxn ang="0">
                      <a:pos x="T0" y="T1"/>
                    </a:cxn>
                    <a:cxn ang="0">
                      <a:pos x="T2" y="T3"/>
                    </a:cxn>
                    <a:cxn ang="0">
                      <a:pos x="T4" y="T5"/>
                    </a:cxn>
                    <a:cxn ang="0">
                      <a:pos x="T6" y="T7"/>
                    </a:cxn>
                    <a:cxn ang="0">
                      <a:pos x="T8" y="T9"/>
                    </a:cxn>
                    <a:cxn ang="0">
                      <a:pos x="T10" y="T11"/>
                    </a:cxn>
                    <a:cxn ang="0">
                      <a:pos x="T12" y="T13"/>
                    </a:cxn>
                  </a:cxnLst>
                  <a:rect l="0" t="0" r="r" b="b"/>
                  <a:pathLst>
                    <a:path w="62" h="140">
                      <a:moveTo>
                        <a:pt x="62" y="71"/>
                      </a:moveTo>
                      <a:cubicBezTo>
                        <a:pt x="62" y="30"/>
                        <a:pt x="40" y="0"/>
                        <a:pt x="40" y="0"/>
                      </a:cubicBezTo>
                      <a:cubicBezTo>
                        <a:pt x="0" y="0"/>
                        <a:pt x="0" y="0"/>
                        <a:pt x="0" y="0"/>
                      </a:cubicBezTo>
                      <a:cubicBezTo>
                        <a:pt x="0" y="0"/>
                        <a:pt x="21" y="30"/>
                        <a:pt x="21" y="71"/>
                      </a:cubicBezTo>
                      <a:cubicBezTo>
                        <a:pt x="21" y="117"/>
                        <a:pt x="0" y="140"/>
                        <a:pt x="0" y="140"/>
                      </a:cubicBezTo>
                      <a:cubicBezTo>
                        <a:pt x="40" y="140"/>
                        <a:pt x="40" y="140"/>
                        <a:pt x="40" y="140"/>
                      </a:cubicBezTo>
                      <a:cubicBezTo>
                        <a:pt x="40" y="140"/>
                        <a:pt x="62" y="117"/>
                        <a:pt x="62" y="71"/>
                      </a:cubicBezTo>
                      <a:close/>
                    </a:path>
                  </a:pathLst>
                </a:custGeom>
                <a:solidFill>
                  <a:schemeClr val="accent3">
                    <a:lumMod val="20000"/>
                    <a:lumOff val="80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7" name="Group 11"/>
              <p:cNvGrpSpPr/>
              <p:nvPr/>
            </p:nvGrpSpPr>
            <p:grpSpPr>
              <a:xfrm>
                <a:off x="9500406" y="4599389"/>
                <a:ext cx="1005519" cy="175337"/>
                <a:chOff x="9500406" y="4362322"/>
                <a:chExt cx="1005519" cy="175337"/>
              </a:xfrm>
            </p:grpSpPr>
            <p:sp>
              <p:nvSpPr>
                <p:cNvPr id="134" name="Freeform 23"/>
                <p:cNvSpPr/>
                <p:nvPr/>
              </p:nvSpPr>
              <p:spPr bwMode="auto">
                <a:xfrm flipH="1">
                  <a:off x="9517940" y="4369945"/>
                  <a:ext cx="529060" cy="160090"/>
                </a:xfrm>
                <a:custGeom>
                  <a:avLst/>
                  <a:gdLst>
                    <a:gd name="T0" fmla="*/ 290 w 290"/>
                    <a:gd name="T1" fmla="*/ 88 h 88"/>
                    <a:gd name="T2" fmla="*/ 51 w 290"/>
                    <a:gd name="T3" fmla="*/ 88 h 88"/>
                    <a:gd name="T4" fmla="*/ 0 w 290"/>
                    <a:gd name="T5" fmla="*/ 45 h 88"/>
                    <a:gd name="T6" fmla="*/ 0 w 290"/>
                    <a:gd name="T7" fmla="*/ 39 h 88"/>
                    <a:gd name="T8" fmla="*/ 51 w 290"/>
                    <a:gd name="T9" fmla="*/ 0 h 88"/>
                    <a:gd name="T10" fmla="*/ 290 w 290"/>
                    <a:gd name="T11" fmla="*/ 0 h 88"/>
                    <a:gd name="T12" fmla="*/ 279 w 290"/>
                    <a:gd name="T13" fmla="*/ 42 h 88"/>
                    <a:gd name="T14" fmla="*/ 290 w 290"/>
                    <a:gd name="T15" fmla="*/ 88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8">
                      <a:moveTo>
                        <a:pt x="290" y="88"/>
                      </a:moveTo>
                      <a:cubicBezTo>
                        <a:pt x="51" y="88"/>
                        <a:pt x="51" y="88"/>
                        <a:pt x="51" y="88"/>
                      </a:cubicBezTo>
                      <a:cubicBezTo>
                        <a:pt x="25" y="88"/>
                        <a:pt x="0" y="67"/>
                        <a:pt x="0" y="45"/>
                      </a:cubicBezTo>
                      <a:cubicBezTo>
                        <a:pt x="0" y="39"/>
                        <a:pt x="0" y="39"/>
                        <a:pt x="0" y="39"/>
                      </a:cubicBezTo>
                      <a:cubicBezTo>
                        <a:pt x="0" y="17"/>
                        <a:pt x="25" y="0"/>
                        <a:pt x="51" y="0"/>
                      </a:cubicBezTo>
                      <a:cubicBezTo>
                        <a:pt x="290" y="0"/>
                        <a:pt x="290" y="0"/>
                        <a:pt x="290" y="0"/>
                      </a:cubicBezTo>
                      <a:cubicBezTo>
                        <a:pt x="290" y="0"/>
                        <a:pt x="279" y="15"/>
                        <a:pt x="279" y="42"/>
                      </a:cubicBezTo>
                      <a:cubicBezTo>
                        <a:pt x="279" y="73"/>
                        <a:pt x="290" y="88"/>
                        <a:pt x="290" y="88"/>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5" name="Freeform 24"/>
                <p:cNvSpPr/>
                <p:nvPr/>
              </p:nvSpPr>
              <p:spPr bwMode="auto">
                <a:xfrm flipH="1">
                  <a:off x="9960856" y="4369945"/>
                  <a:ext cx="537446" cy="153229"/>
                </a:xfrm>
                <a:custGeom>
                  <a:avLst/>
                  <a:gdLst>
                    <a:gd name="T0" fmla="*/ 295 w 295"/>
                    <a:gd name="T1" fmla="*/ 84 h 84"/>
                    <a:gd name="T2" fmla="*/ 47 w 295"/>
                    <a:gd name="T3" fmla="*/ 84 h 84"/>
                    <a:gd name="T4" fmla="*/ 0 w 295"/>
                    <a:gd name="T5" fmla="*/ 44 h 84"/>
                    <a:gd name="T6" fmla="*/ 0 w 295"/>
                    <a:gd name="T7" fmla="*/ 38 h 84"/>
                    <a:gd name="T8" fmla="*/ 47 w 295"/>
                    <a:gd name="T9" fmla="*/ 0 h 84"/>
                    <a:gd name="T10" fmla="*/ 295 w 295"/>
                    <a:gd name="T11" fmla="*/ 0 h 84"/>
                    <a:gd name="T12" fmla="*/ 269 w 295"/>
                    <a:gd name="T13" fmla="*/ 40 h 84"/>
                    <a:gd name="T14" fmla="*/ 295 w 295"/>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5" h="84">
                      <a:moveTo>
                        <a:pt x="295" y="84"/>
                      </a:moveTo>
                      <a:cubicBezTo>
                        <a:pt x="47" y="84"/>
                        <a:pt x="47" y="84"/>
                        <a:pt x="47" y="84"/>
                      </a:cubicBezTo>
                      <a:cubicBezTo>
                        <a:pt x="22" y="84"/>
                        <a:pt x="0" y="66"/>
                        <a:pt x="0" y="44"/>
                      </a:cubicBezTo>
                      <a:cubicBezTo>
                        <a:pt x="0" y="38"/>
                        <a:pt x="0" y="38"/>
                        <a:pt x="0" y="38"/>
                      </a:cubicBezTo>
                      <a:cubicBezTo>
                        <a:pt x="0" y="16"/>
                        <a:pt x="22" y="0"/>
                        <a:pt x="47" y="0"/>
                      </a:cubicBezTo>
                      <a:cubicBezTo>
                        <a:pt x="295" y="0"/>
                        <a:pt x="295" y="0"/>
                        <a:pt x="295" y="0"/>
                      </a:cubicBezTo>
                      <a:cubicBezTo>
                        <a:pt x="295" y="0"/>
                        <a:pt x="269" y="13"/>
                        <a:pt x="269" y="40"/>
                      </a:cubicBezTo>
                      <a:cubicBezTo>
                        <a:pt x="269" y="71"/>
                        <a:pt x="295" y="84"/>
                        <a:pt x="295" y="84"/>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6" name="Freeform 25"/>
                <p:cNvSpPr/>
                <p:nvPr/>
              </p:nvSpPr>
              <p:spPr bwMode="auto">
                <a:xfrm flipH="1">
                  <a:off x="9948659" y="4362322"/>
                  <a:ext cx="61749" cy="167714"/>
                </a:xfrm>
                <a:custGeom>
                  <a:avLst/>
                  <a:gdLst>
                    <a:gd name="T0" fmla="*/ 30 w 34"/>
                    <a:gd name="T1" fmla="*/ 92 h 92"/>
                    <a:gd name="T2" fmla="*/ 33 w 34"/>
                    <a:gd name="T3" fmla="*/ 91 h 92"/>
                    <a:gd name="T4" fmla="*/ 32 w 34"/>
                    <a:gd name="T5" fmla="*/ 87 h 92"/>
                    <a:gd name="T6" fmla="*/ 7 w 34"/>
                    <a:gd name="T7" fmla="*/ 44 h 92"/>
                    <a:gd name="T8" fmla="*/ 32 w 34"/>
                    <a:gd name="T9" fmla="*/ 6 h 92"/>
                    <a:gd name="T10" fmla="*/ 33 w 34"/>
                    <a:gd name="T11" fmla="*/ 1 h 92"/>
                    <a:gd name="T12" fmla="*/ 27 w 34"/>
                    <a:gd name="T13" fmla="*/ 1 h 92"/>
                    <a:gd name="T14" fmla="*/ 0 w 34"/>
                    <a:gd name="T15" fmla="*/ 44 h 92"/>
                    <a:gd name="T16" fmla="*/ 28 w 34"/>
                    <a:gd name="T17" fmla="*/ 92 h 92"/>
                    <a:gd name="T18" fmla="*/ 30 w 34"/>
                    <a:gd name="T1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92">
                      <a:moveTo>
                        <a:pt x="30" y="92"/>
                      </a:moveTo>
                      <a:cubicBezTo>
                        <a:pt x="31" y="92"/>
                        <a:pt x="32" y="92"/>
                        <a:pt x="33" y="91"/>
                      </a:cubicBezTo>
                      <a:cubicBezTo>
                        <a:pt x="34" y="89"/>
                        <a:pt x="33" y="88"/>
                        <a:pt x="32" y="87"/>
                      </a:cubicBezTo>
                      <a:cubicBezTo>
                        <a:pt x="31" y="86"/>
                        <a:pt x="7" y="73"/>
                        <a:pt x="7" y="44"/>
                      </a:cubicBezTo>
                      <a:cubicBezTo>
                        <a:pt x="7" y="19"/>
                        <a:pt x="31" y="6"/>
                        <a:pt x="32" y="6"/>
                      </a:cubicBezTo>
                      <a:cubicBezTo>
                        <a:pt x="33" y="5"/>
                        <a:pt x="34" y="3"/>
                        <a:pt x="33" y="1"/>
                      </a:cubicBezTo>
                      <a:cubicBezTo>
                        <a:pt x="32" y="0"/>
                        <a:pt x="29" y="0"/>
                        <a:pt x="27" y="1"/>
                      </a:cubicBezTo>
                      <a:cubicBezTo>
                        <a:pt x="26" y="1"/>
                        <a:pt x="0" y="16"/>
                        <a:pt x="0" y="44"/>
                      </a:cubicBezTo>
                      <a:cubicBezTo>
                        <a:pt x="0" y="77"/>
                        <a:pt x="27" y="91"/>
                        <a:pt x="28" y="92"/>
                      </a:cubicBezTo>
                      <a:cubicBezTo>
                        <a:pt x="28" y="92"/>
                        <a:pt x="29" y="92"/>
                        <a:pt x="30" y="92"/>
                      </a:cubicBezTo>
                      <a:close/>
                    </a:path>
                  </a:pathLst>
                </a:custGeom>
                <a:solidFill>
                  <a:schemeClr val="accent2">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7" name="Freeform 26"/>
                <p:cNvSpPr/>
                <p:nvPr/>
              </p:nvSpPr>
              <p:spPr bwMode="auto">
                <a:xfrm flipH="1">
                  <a:off x="9500406" y="4362322"/>
                  <a:ext cx="1005519" cy="175337"/>
                </a:xfrm>
                <a:custGeom>
                  <a:avLst/>
                  <a:gdLst>
                    <a:gd name="T0" fmla="*/ 51 w 552"/>
                    <a:gd name="T1" fmla="*/ 96 h 96"/>
                    <a:gd name="T2" fmla="*/ 552 w 552"/>
                    <a:gd name="T3" fmla="*/ 96 h 96"/>
                    <a:gd name="T4" fmla="*/ 552 w 552"/>
                    <a:gd name="T5" fmla="*/ 88 h 96"/>
                    <a:gd name="T6" fmla="*/ 51 w 552"/>
                    <a:gd name="T7" fmla="*/ 88 h 96"/>
                    <a:gd name="T8" fmla="*/ 8 w 552"/>
                    <a:gd name="T9" fmla="*/ 48 h 96"/>
                    <a:gd name="T10" fmla="*/ 8 w 552"/>
                    <a:gd name="T11" fmla="*/ 42 h 96"/>
                    <a:gd name="T12" fmla="*/ 51 w 552"/>
                    <a:gd name="T13" fmla="*/ 8 h 96"/>
                    <a:gd name="T14" fmla="*/ 552 w 552"/>
                    <a:gd name="T15" fmla="*/ 8 h 96"/>
                    <a:gd name="T16" fmla="*/ 552 w 552"/>
                    <a:gd name="T17" fmla="*/ 0 h 96"/>
                    <a:gd name="T18" fmla="*/ 51 w 552"/>
                    <a:gd name="T19" fmla="*/ 0 h 96"/>
                    <a:gd name="T20" fmla="*/ 0 w 552"/>
                    <a:gd name="T21" fmla="*/ 42 h 96"/>
                    <a:gd name="T22" fmla="*/ 0 w 552"/>
                    <a:gd name="T23" fmla="*/ 48 h 96"/>
                    <a:gd name="T24" fmla="*/ 51 w 552"/>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96">
                      <a:moveTo>
                        <a:pt x="51" y="96"/>
                      </a:moveTo>
                      <a:cubicBezTo>
                        <a:pt x="552" y="96"/>
                        <a:pt x="552" y="96"/>
                        <a:pt x="552" y="96"/>
                      </a:cubicBezTo>
                      <a:cubicBezTo>
                        <a:pt x="552" y="88"/>
                        <a:pt x="552" y="88"/>
                        <a:pt x="552" y="88"/>
                      </a:cubicBezTo>
                      <a:cubicBezTo>
                        <a:pt x="51" y="88"/>
                        <a:pt x="51" y="88"/>
                        <a:pt x="51" y="88"/>
                      </a:cubicBezTo>
                      <a:cubicBezTo>
                        <a:pt x="30" y="88"/>
                        <a:pt x="8" y="68"/>
                        <a:pt x="8" y="48"/>
                      </a:cubicBezTo>
                      <a:cubicBezTo>
                        <a:pt x="8" y="42"/>
                        <a:pt x="8" y="42"/>
                        <a:pt x="8" y="42"/>
                      </a:cubicBezTo>
                      <a:cubicBezTo>
                        <a:pt x="8" y="23"/>
                        <a:pt x="29" y="8"/>
                        <a:pt x="51" y="8"/>
                      </a:cubicBezTo>
                      <a:cubicBezTo>
                        <a:pt x="552" y="8"/>
                        <a:pt x="552" y="8"/>
                        <a:pt x="552" y="8"/>
                      </a:cubicBezTo>
                      <a:cubicBezTo>
                        <a:pt x="552" y="0"/>
                        <a:pt x="552" y="0"/>
                        <a:pt x="552" y="0"/>
                      </a:cubicBezTo>
                      <a:cubicBezTo>
                        <a:pt x="51" y="0"/>
                        <a:pt x="51" y="0"/>
                        <a:pt x="51" y="0"/>
                      </a:cubicBezTo>
                      <a:cubicBezTo>
                        <a:pt x="22" y="0"/>
                        <a:pt x="0" y="17"/>
                        <a:pt x="0" y="42"/>
                      </a:cubicBezTo>
                      <a:cubicBezTo>
                        <a:pt x="0" y="48"/>
                        <a:pt x="0" y="48"/>
                        <a:pt x="0" y="48"/>
                      </a:cubicBezTo>
                      <a:cubicBezTo>
                        <a:pt x="0" y="74"/>
                        <a:pt x="24" y="96"/>
                        <a:pt x="51" y="96"/>
                      </a:cubicBezTo>
                      <a:close/>
                    </a:path>
                  </a:pathLst>
                </a:cu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8" name="Group 12"/>
              <p:cNvGrpSpPr/>
              <p:nvPr/>
            </p:nvGrpSpPr>
            <p:grpSpPr>
              <a:xfrm>
                <a:off x="9470675" y="4459120"/>
                <a:ext cx="872873" cy="142556"/>
                <a:chOff x="9470675" y="4222053"/>
                <a:chExt cx="872873" cy="142556"/>
              </a:xfrm>
            </p:grpSpPr>
            <p:sp>
              <p:nvSpPr>
                <p:cNvPr id="131" name="Freeform 27"/>
                <p:cNvSpPr/>
                <p:nvPr/>
              </p:nvSpPr>
              <p:spPr bwMode="auto">
                <a:xfrm flipH="1">
                  <a:off x="9777133" y="4231201"/>
                  <a:ext cx="557266" cy="131121"/>
                </a:xfrm>
                <a:custGeom>
                  <a:avLst/>
                  <a:gdLst>
                    <a:gd name="T0" fmla="*/ 0 w 306"/>
                    <a:gd name="T1" fmla="*/ 72 h 72"/>
                    <a:gd name="T2" fmla="*/ 277 w 306"/>
                    <a:gd name="T3" fmla="*/ 72 h 72"/>
                    <a:gd name="T4" fmla="*/ 306 w 306"/>
                    <a:gd name="T5" fmla="*/ 36 h 72"/>
                    <a:gd name="T6" fmla="*/ 306 w 306"/>
                    <a:gd name="T7" fmla="*/ 31 h 72"/>
                    <a:gd name="T8" fmla="*/ 277 w 306"/>
                    <a:gd name="T9" fmla="*/ 0 h 72"/>
                    <a:gd name="T10" fmla="*/ 0 w 306"/>
                    <a:gd name="T11" fmla="*/ 0 h 72"/>
                    <a:gd name="T12" fmla="*/ 8 w 306"/>
                    <a:gd name="T13" fmla="*/ 34 h 72"/>
                    <a:gd name="T14" fmla="*/ 0 w 306"/>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6" h="72">
                      <a:moveTo>
                        <a:pt x="0" y="72"/>
                      </a:moveTo>
                      <a:cubicBezTo>
                        <a:pt x="277" y="72"/>
                        <a:pt x="277" y="72"/>
                        <a:pt x="277" y="72"/>
                      </a:cubicBezTo>
                      <a:cubicBezTo>
                        <a:pt x="294" y="72"/>
                        <a:pt x="306" y="53"/>
                        <a:pt x="306" y="36"/>
                      </a:cubicBezTo>
                      <a:cubicBezTo>
                        <a:pt x="306" y="31"/>
                        <a:pt x="306" y="31"/>
                        <a:pt x="306" y="31"/>
                      </a:cubicBezTo>
                      <a:cubicBezTo>
                        <a:pt x="306" y="14"/>
                        <a:pt x="294" y="0"/>
                        <a:pt x="277" y="0"/>
                      </a:cubicBezTo>
                      <a:cubicBezTo>
                        <a:pt x="0" y="0"/>
                        <a:pt x="0" y="0"/>
                        <a:pt x="0" y="0"/>
                      </a:cubicBezTo>
                      <a:cubicBezTo>
                        <a:pt x="0" y="0"/>
                        <a:pt x="8" y="13"/>
                        <a:pt x="8" y="34"/>
                      </a:cubicBezTo>
                      <a:cubicBezTo>
                        <a:pt x="8" y="59"/>
                        <a:pt x="0" y="72"/>
                        <a:pt x="0" y="72"/>
                      </a:cubicBezTo>
                      <a:close/>
                    </a:path>
                  </a:pathLst>
                </a:cu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32" name="Freeform 28"/>
                <p:cNvSpPr/>
                <p:nvPr/>
              </p:nvSpPr>
              <p:spPr bwMode="auto">
                <a:xfrm flipH="1">
                  <a:off x="9793143" y="4233488"/>
                  <a:ext cx="36592" cy="125785"/>
                </a:xfrm>
                <a:custGeom>
                  <a:avLst/>
                  <a:gdLst>
                    <a:gd name="T0" fmla="*/ 4 w 20"/>
                    <a:gd name="T1" fmla="*/ 69 h 69"/>
                    <a:gd name="T2" fmla="*/ 2 w 20"/>
                    <a:gd name="T3" fmla="*/ 68 h 69"/>
                    <a:gd name="T4" fmla="*/ 1 w 20"/>
                    <a:gd name="T5" fmla="*/ 67 h 69"/>
                    <a:gd name="T6" fmla="*/ 16 w 20"/>
                    <a:gd name="T7" fmla="*/ 33 h 69"/>
                    <a:gd name="T8" fmla="*/ 3 w 20"/>
                    <a:gd name="T9" fmla="*/ 5 h 69"/>
                    <a:gd name="T10" fmla="*/ 2 w 20"/>
                    <a:gd name="T11" fmla="*/ 1 h 69"/>
                    <a:gd name="T12" fmla="*/ 7 w 20"/>
                    <a:gd name="T13" fmla="*/ 3 h 69"/>
                    <a:gd name="T14" fmla="*/ 20 w 20"/>
                    <a:gd name="T15" fmla="*/ 33 h 69"/>
                    <a:gd name="T16" fmla="*/ 5 w 20"/>
                    <a:gd name="T17" fmla="*/ 69 h 69"/>
                    <a:gd name="T18" fmla="*/ 4 w 20"/>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9">
                      <a:moveTo>
                        <a:pt x="4" y="69"/>
                      </a:moveTo>
                      <a:cubicBezTo>
                        <a:pt x="3" y="69"/>
                        <a:pt x="3" y="69"/>
                        <a:pt x="2" y="68"/>
                      </a:cubicBezTo>
                      <a:cubicBezTo>
                        <a:pt x="2" y="67"/>
                        <a:pt x="0" y="67"/>
                        <a:pt x="1" y="67"/>
                      </a:cubicBezTo>
                      <a:cubicBezTo>
                        <a:pt x="2" y="66"/>
                        <a:pt x="16" y="55"/>
                        <a:pt x="16" y="33"/>
                      </a:cubicBezTo>
                      <a:cubicBezTo>
                        <a:pt x="16" y="15"/>
                        <a:pt x="3" y="5"/>
                        <a:pt x="3" y="5"/>
                      </a:cubicBezTo>
                      <a:cubicBezTo>
                        <a:pt x="2" y="4"/>
                        <a:pt x="2" y="2"/>
                        <a:pt x="2" y="1"/>
                      </a:cubicBezTo>
                      <a:cubicBezTo>
                        <a:pt x="3" y="0"/>
                        <a:pt x="6" y="2"/>
                        <a:pt x="7" y="3"/>
                      </a:cubicBezTo>
                      <a:cubicBezTo>
                        <a:pt x="7" y="3"/>
                        <a:pt x="20" y="12"/>
                        <a:pt x="20" y="33"/>
                      </a:cubicBezTo>
                      <a:cubicBezTo>
                        <a:pt x="20" y="58"/>
                        <a:pt x="6" y="69"/>
                        <a:pt x="5" y="69"/>
                      </a:cubicBezTo>
                      <a:lnTo>
                        <a:pt x="4" y="69"/>
                      </a:ln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3" name="Freeform 29"/>
                <p:cNvSpPr/>
                <p:nvPr/>
              </p:nvSpPr>
              <p:spPr bwMode="auto">
                <a:xfrm flipH="1">
                  <a:off x="9470675" y="4222053"/>
                  <a:ext cx="872873" cy="142556"/>
                </a:xfrm>
                <a:custGeom>
                  <a:avLst/>
                  <a:gdLst>
                    <a:gd name="T0" fmla="*/ 447 w 479"/>
                    <a:gd name="T1" fmla="*/ 0 h 78"/>
                    <a:gd name="T2" fmla="*/ 0 w 479"/>
                    <a:gd name="T3" fmla="*/ 0 h 78"/>
                    <a:gd name="T4" fmla="*/ 0 w 479"/>
                    <a:gd name="T5" fmla="*/ 12 h 78"/>
                    <a:gd name="T6" fmla="*/ 291 w 479"/>
                    <a:gd name="T7" fmla="*/ 12 h 78"/>
                    <a:gd name="T8" fmla="*/ 301 w 479"/>
                    <a:gd name="T9" fmla="*/ 40 h 78"/>
                    <a:gd name="T10" fmla="*/ 290 w 479"/>
                    <a:gd name="T11" fmla="*/ 72 h 78"/>
                    <a:gd name="T12" fmla="*/ 0 w 479"/>
                    <a:gd name="T13" fmla="*/ 72 h 78"/>
                    <a:gd name="T14" fmla="*/ 0 w 479"/>
                    <a:gd name="T15" fmla="*/ 78 h 78"/>
                    <a:gd name="T16" fmla="*/ 284 w 479"/>
                    <a:gd name="T17" fmla="*/ 78 h 78"/>
                    <a:gd name="T18" fmla="*/ 447 w 479"/>
                    <a:gd name="T19" fmla="*/ 78 h 78"/>
                    <a:gd name="T20" fmla="*/ 447 w 479"/>
                    <a:gd name="T21" fmla="*/ 78 h 78"/>
                    <a:gd name="T22" fmla="*/ 448 w 479"/>
                    <a:gd name="T23" fmla="*/ 78 h 78"/>
                    <a:gd name="T24" fmla="*/ 479 w 479"/>
                    <a:gd name="T25" fmla="*/ 41 h 78"/>
                    <a:gd name="T26" fmla="*/ 479 w 479"/>
                    <a:gd name="T27" fmla="*/ 36 h 78"/>
                    <a:gd name="T28" fmla="*/ 447 w 479"/>
                    <a:gd name="T2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78">
                      <a:moveTo>
                        <a:pt x="447" y="0"/>
                      </a:moveTo>
                      <a:cubicBezTo>
                        <a:pt x="0" y="0"/>
                        <a:pt x="0" y="0"/>
                        <a:pt x="0" y="0"/>
                      </a:cubicBezTo>
                      <a:cubicBezTo>
                        <a:pt x="0" y="12"/>
                        <a:pt x="0" y="12"/>
                        <a:pt x="0" y="12"/>
                      </a:cubicBezTo>
                      <a:cubicBezTo>
                        <a:pt x="291" y="12"/>
                        <a:pt x="291" y="12"/>
                        <a:pt x="291" y="12"/>
                      </a:cubicBezTo>
                      <a:cubicBezTo>
                        <a:pt x="295" y="18"/>
                        <a:pt x="301" y="27"/>
                        <a:pt x="301" y="40"/>
                      </a:cubicBezTo>
                      <a:cubicBezTo>
                        <a:pt x="301" y="55"/>
                        <a:pt x="295" y="66"/>
                        <a:pt x="290" y="72"/>
                      </a:cubicBezTo>
                      <a:cubicBezTo>
                        <a:pt x="0" y="72"/>
                        <a:pt x="0" y="72"/>
                        <a:pt x="0" y="72"/>
                      </a:cubicBezTo>
                      <a:cubicBezTo>
                        <a:pt x="0" y="78"/>
                        <a:pt x="0" y="78"/>
                        <a:pt x="0" y="78"/>
                      </a:cubicBezTo>
                      <a:cubicBezTo>
                        <a:pt x="284" y="78"/>
                        <a:pt x="284" y="78"/>
                        <a:pt x="284" y="78"/>
                      </a:cubicBezTo>
                      <a:cubicBezTo>
                        <a:pt x="447" y="78"/>
                        <a:pt x="447" y="78"/>
                        <a:pt x="447" y="78"/>
                      </a:cubicBezTo>
                      <a:cubicBezTo>
                        <a:pt x="447" y="78"/>
                        <a:pt x="447" y="78"/>
                        <a:pt x="447" y="78"/>
                      </a:cubicBezTo>
                      <a:cubicBezTo>
                        <a:pt x="448" y="78"/>
                        <a:pt x="448" y="78"/>
                        <a:pt x="448" y="78"/>
                      </a:cubicBezTo>
                      <a:cubicBezTo>
                        <a:pt x="466" y="77"/>
                        <a:pt x="479" y="61"/>
                        <a:pt x="479" y="41"/>
                      </a:cubicBezTo>
                      <a:cubicBezTo>
                        <a:pt x="479" y="36"/>
                        <a:pt x="479" y="36"/>
                        <a:pt x="479" y="36"/>
                      </a:cubicBezTo>
                      <a:cubicBezTo>
                        <a:pt x="479" y="16"/>
                        <a:pt x="467" y="0"/>
                        <a:pt x="447" y="0"/>
                      </a:cubicBez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19" name="Group 13"/>
              <p:cNvGrpSpPr/>
              <p:nvPr/>
            </p:nvGrpSpPr>
            <p:grpSpPr>
              <a:xfrm>
                <a:off x="9171840" y="5707061"/>
                <a:ext cx="1545251" cy="269866"/>
                <a:chOff x="9171840" y="5469994"/>
                <a:chExt cx="1545251" cy="269866"/>
              </a:xfrm>
            </p:grpSpPr>
            <p:sp>
              <p:nvSpPr>
                <p:cNvPr id="128" name="Rectangle 30"/>
                <p:cNvSpPr>
                  <a:spLocks noChangeArrowheads="1"/>
                </p:cNvSpPr>
                <p:nvPr/>
              </p:nvSpPr>
              <p:spPr bwMode="auto">
                <a:xfrm flipH="1">
                  <a:off x="9171840" y="5469994"/>
                  <a:ext cx="1545251" cy="269866"/>
                </a:xfrm>
                <a:prstGeom prst="rect">
                  <a:avLst/>
                </a:prstGeom>
                <a:solidFill>
                  <a:schemeClr val="accent2"/>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9" name="Rectangle 31"/>
                <p:cNvSpPr>
                  <a:spLocks noChangeArrowheads="1"/>
                </p:cNvSpPr>
                <p:nvPr/>
              </p:nvSpPr>
              <p:spPr bwMode="auto">
                <a:xfrm flipH="1">
                  <a:off x="10579109" y="5469994"/>
                  <a:ext cx="51076"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30" name="Rectangle 32"/>
                <p:cNvSpPr>
                  <a:spLocks noChangeArrowheads="1"/>
                </p:cNvSpPr>
                <p:nvPr/>
              </p:nvSpPr>
              <p:spPr bwMode="auto">
                <a:xfrm flipH="1">
                  <a:off x="10476956" y="5469994"/>
                  <a:ext cx="65561" cy="269866"/>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0" name="Group 14"/>
              <p:cNvGrpSpPr/>
              <p:nvPr/>
            </p:nvGrpSpPr>
            <p:grpSpPr>
              <a:xfrm>
                <a:off x="9245024" y="4774726"/>
                <a:ext cx="1435475" cy="166951"/>
                <a:chOff x="9245024" y="4537659"/>
                <a:chExt cx="1435475" cy="166951"/>
              </a:xfrm>
            </p:grpSpPr>
            <p:sp>
              <p:nvSpPr>
                <p:cNvPr id="125" name="Rectangle 33"/>
                <p:cNvSpPr>
                  <a:spLocks noChangeArrowheads="1"/>
                </p:cNvSpPr>
                <p:nvPr/>
              </p:nvSpPr>
              <p:spPr bwMode="auto">
                <a:xfrm flipH="1">
                  <a:off x="9245024" y="4537659"/>
                  <a:ext cx="1435475" cy="166951"/>
                </a:xfrm>
                <a:prstGeom prst="rect">
                  <a:avLst/>
                </a:prstGeom>
                <a:solidFill>
                  <a:schemeClr val="accent5"/>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6" name="Rectangle 34"/>
                <p:cNvSpPr>
                  <a:spLocks noChangeArrowheads="1"/>
                </p:cNvSpPr>
                <p:nvPr/>
              </p:nvSpPr>
              <p:spPr bwMode="auto">
                <a:xfrm flipH="1">
                  <a:off x="9288477" y="4537659"/>
                  <a:ext cx="58700"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7" name="Rectangle 35"/>
                <p:cNvSpPr>
                  <a:spLocks noChangeArrowheads="1"/>
                </p:cNvSpPr>
                <p:nvPr/>
              </p:nvSpPr>
              <p:spPr bwMode="auto">
                <a:xfrm flipH="1">
                  <a:off x="9361661" y="4537659"/>
                  <a:ext cx="57937" cy="166951"/>
                </a:xfrm>
                <a:prstGeom prst="rect">
                  <a:avLst/>
                </a:pr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nvGrpSpPr>
              <p:cNvPr id="121" name="Group 15"/>
              <p:cNvGrpSpPr/>
              <p:nvPr/>
            </p:nvGrpSpPr>
            <p:grpSpPr>
              <a:xfrm>
                <a:off x="9084934" y="5226028"/>
                <a:ext cx="1224309" cy="189821"/>
                <a:chOff x="9084934" y="4988961"/>
                <a:chExt cx="1224309" cy="189821"/>
              </a:xfrm>
            </p:grpSpPr>
            <p:sp>
              <p:nvSpPr>
                <p:cNvPr id="122" name="Freeform 36"/>
                <p:cNvSpPr/>
                <p:nvPr/>
              </p:nvSpPr>
              <p:spPr bwMode="auto">
                <a:xfrm flipH="1">
                  <a:off x="9164979" y="5003445"/>
                  <a:ext cx="1144264" cy="167714"/>
                </a:xfrm>
                <a:custGeom>
                  <a:avLst/>
                  <a:gdLst>
                    <a:gd name="T0" fmla="*/ 628 w 628"/>
                    <a:gd name="T1" fmla="*/ 92 h 92"/>
                    <a:gd name="T2" fmla="*/ 66 w 628"/>
                    <a:gd name="T3" fmla="*/ 92 h 92"/>
                    <a:gd name="T4" fmla="*/ 0 w 628"/>
                    <a:gd name="T5" fmla="*/ 46 h 92"/>
                    <a:gd name="T6" fmla="*/ 0 w 628"/>
                    <a:gd name="T7" fmla="*/ 37 h 92"/>
                    <a:gd name="T8" fmla="*/ 66 w 628"/>
                    <a:gd name="T9" fmla="*/ 0 h 92"/>
                    <a:gd name="T10" fmla="*/ 628 w 628"/>
                    <a:gd name="T11" fmla="*/ 0 h 92"/>
                    <a:gd name="T12" fmla="*/ 628 w 628"/>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628" h="92">
                      <a:moveTo>
                        <a:pt x="628" y="92"/>
                      </a:moveTo>
                      <a:cubicBezTo>
                        <a:pt x="66" y="92"/>
                        <a:pt x="66" y="92"/>
                        <a:pt x="66" y="92"/>
                      </a:cubicBezTo>
                      <a:cubicBezTo>
                        <a:pt x="29" y="92"/>
                        <a:pt x="0" y="77"/>
                        <a:pt x="0" y="46"/>
                      </a:cubicBezTo>
                      <a:cubicBezTo>
                        <a:pt x="0" y="37"/>
                        <a:pt x="0" y="37"/>
                        <a:pt x="0" y="37"/>
                      </a:cubicBezTo>
                      <a:cubicBezTo>
                        <a:pt x="0" y="5"/>
                        <a:pt x="29" y="0"/>
                        <a:pt x="66" y="0"/>
                      </a:cubicBezTo>
                      <a:cubicBezTo>
                        <a:pt x="628" y="0"/>
                        <a:pt x="628" y="0"/>
                        <a:pt x="628" y="0"/>
                      </a:cubicBezTo>
                      <a:lnTo>
                        <a:pt x="628" y="92"/>
                      </a:ln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3" name="Freeform 37"/>
                <p:cNvSpPr/>
                <p:nvPr/>
              </p:nvSpPr>
              <p:spPr bwMode="auto">
                <a:xfrm flipH="1">
                  <a:off x="9106279" y="5003445"/>
                  <a:ext cx="670854" cy="167714"/>
                </a:xfrm>
                <a:custGeom>
                  <a:avLst/>
                  <a:gdLst>
                    <a:gd name="T0" fmla="*/ 368 w 368"/>
                    <a:gd name="T1" fmla="*/ 92 h 92"/>
                    <a:gd name="T2" fmla="*/ 0 w 368"/>
                    <a:gd name="T3" fmla="*/ 92 h 92"/>
                    <a:gd name="T4" fmla="*/ 0 w 368"/>
                    <a:gd name="T5" fmla="*/ 0 h 92"/>
                    <a:gd name="T6" fmla="*/ 368 w 368"/>
                    <a:gd name="T7" fmla="*/ 0 h 92"/>
                    <a:gd name="T8" fmla="*/ 359 w 368"/>
                    <a:gd name="T9" fmla="*/ 46 h 92"/>
                    <a:gd name="T10" fmla="*/ 368 w 368"/>
                    <a:gd name="T11" fmla="*/ 92 h 92"/>
                  </a:gdLst>
                  <a:ahLst/>
                  <a:cxnLst>
                    <a:cxn ang="0">
                      <a:pos x="T0" y="T1"/>
                    </a:cxn>
                    <a:cxn ang="0">
                      <a:pos x="T2" y="T3"/>
                    </a:cxn>
                    <a:cxn ang="0">
                      <a:pos x="T4" y="T5"/>
                    </a:cxn>
                    <a:cxn ang="0">
                      <a:pos x="T6" y="T7"/>
                    </a:cxn>
                    <a:cxn ang="0">
                      <a:pos x="T8" y="T9"/>
                    </a:cxn>
                    <a:cxn ang="0">
                      <a:pos x="T10" y="T11"/>
                    </a:cxn>
                  </a:cxnLst>
                  <a:rect l="0" t="0" r="r" b="b"/>
                  <a:pathLst>
                    <a:path w="368" h="92">
                      <a:moveTo>
                        <a:pt x="368" y="92"/>
                      </a:moveTo>
                      <a:cubicBezTo>
                        <a:pt x="0" y="92"/>
                        <a:pt x="0" y="92"/>
                        <a:pt x="0" y="92"/>
                      </a:cubicBezTo>
                      <a:cubicBezTo>
                        <a:pt x="0" y="0"/>
                        <a:pt x="0" y="0"/>
                        <a:pt x="0" y="0"/>
                      </a:cubicBezTo>
                      <a:cubicBezTo>
                        <a:pt x="368" y="0"/>
                        <a:pt x="368" y="0"/>
                        <a:pt x="368" y="0"/>
                      </a:cubicBezTo>
                      <a:cubicBezTo>
                        <a:pt x="368" y="0"/>
                        <a:pt x="359" y="19"/>
                        <a:pt x="359" y="46"/>
                      </a:cubicBezTo>
                      <a:cubicBezTo>
                        <a:pt x="359" y="74"/>
                        <a:pt x="368" y="92"/>
                        <a:pt x="368" y="9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24" name="Freeform 38"/>
                <p:cNvSpPr/>
                <p:nvPr/>
              </p:nvSpPr>
              <p:spPr bwMode="auto">
                <a:xfrm flipH="1">
                  <a:off x="9084934" y="4988961"/>
                  <a:ext cx="1224309" cy="189821"/>
                </a:xfrm>
                <a:custGeom>
                  <a:avLst/>
                  <a:gdLst>
                    <a:gd name="T0" fmla="*/ 68 w 672"/>
                    <a:gd name="T1" fmla="*/ 104 h 104"/>
                    <a:gd name="T2" fmla="*/ 672 w 672"/>
                    <a:gd name="T3" fmla="*/ 104 h 104"/>
                    <a:gd name="T4" fmla="*/ 672 w 672"/>
                    <a:gd name="T5" fmla="*/ 96 h 104"/>
                    <a:gd name="T6" fmla="*/ 68 w 672"/>
                    <a:gd name="T7" fmla="*/ 96 h 104"/>
                    <a:gd name="T8" fmla="*/ 8 w 672"/>
                    <a:gd name="T9" fmla="*/ 54 h 104"/>
                    <a:gd name="T10" fmla="*/ 8 w 672"/>
                    <a:gd name="T11" fmla="*/ 45 h 104"/>
                    <a:gd name="T12" fmla="*/ 68 w 672"/>
                    <a:gd name="T13" fmla="*/ 12 h 104"/>
                    <a:gd name="T14" fmla="*/ 672 w 672"/>
                    <a:gd name="T15" fmla="*/ 12 h 104"/>
                    <a:gd name="T16" fmla="*/ 672 w 672"/>
                    <a:gd name="T17" fmla="*/ 0 h 104"/>
                    <a:gd name="T18" fmla="*/ 68 w 672"/>
                    <a:gd name="T19" fmla="*/ 0 h 104"/>
                    <a:gd name="T20" fmla="*/ 0 w 672"/>
                    <a:gd name="T21" fmla="*/ 45 h 104"/>
                    <a:gd name="T22" fmla="*/ 0 w 672"/>
                    <a:gd name="T23" fmla="*/ 54 h 104"/>
                    <a:gd name="T24" fmla="*/ 68 w 672"/>
                    <a:gd name="T25"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2" h="104">
                      <a:moveTo>
                        <a:pt x="68" y="104"/>
                      </a:moveTo>
                      <a:cubicBezTo>
                        <a:pt x="672" y="104"/>
                        <a:pt x="672" y="104"/>
                        <a:pt x="672" y="104"/>
                      </a:cubicBezTo>
                      <a:cubicBezTo>
                        <a:pt x="672" y="96"/>
                        <a:pt x="672" y="96"/>
                        <a:pt x="672" y="96"/>
                      </a:cubicBezTo>
                      <a:cubicBezTo>
                        <a:pt x="68" y="96"/>
                        <a:pt x="68" y="96"/>
                        <a:pt x="68" y="96"/>
                      </a:cubicBezTo>
                      <a:cubicBezTo>
                        <a:pt x="26" y="96"/>
                        <a:pt x="8" y="81"/>
                        <a:pt x="8" y="54"/>
                      </a:cubicBezTo>
                      <a:cubicBezTo>
                        <a:pt x="8" y="45"/>
                        <a:pt x="8" y="45"/>
                        <a:pt x="8" y="45"/>
                      </a:cubicBezTo>
                      <a:cubicBezTo>
                        <a:pt x="8" y="21"/>
                        <a:pt x="24" y="12"/>
                        <a:pt x="68" y="12"/>
                      </a:cubicBezTo>
                      <a:cubicBezTo>
                        <a:pt x="672" y="12"/>
                        <a:pt x="672" y="12"/>
                        <a:pt x="672" y="12"/>
                      </a:cubicBezTo>
                      <a:cubicBezTo>
                        <a:pt x="672" y="0"/>
                        <a:pt x="672" y="0"/>
                        <a:pt x="672" y="0"/>
                      </a:cubicBezTo>
                      <a:cubicBezTo>
                        <a:pt x="68" y="0"/>
                        <a:pt x="68" y="0"/>
                        <a:pt x="68" y="0"/>
                      </a:cubicBezTo>
                      <a:cubicBezTo>
                        <a:pt x="36" y="0"/>
                        <a:pt x="0" y="6"/>
                        <a:pt x="0" y="45"/>
                      </a:cubicBezTo>
                      <a:cubicBezTo>
                        <a:pt x="0" y="54"/>
                        <a:pt x="0" y="54"/>
                        <a:pt x="0" y="54"/>
                      </a:cubicBezTo>
                      <a:cubicBezTo>
                        <a:pt x="0" y="76"/>
                        <a:pt x="7" y="104"/>
                        <a:pt x="68" y="104"/>
                      </a:cubicBezTo>
                      <a:close/>
                    </a:path>
                  </a:pathLst>
                </a:custGeom>
                <a:solidFill>
                  <a:schemeClr val="accent3"/>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grpSp>
        <p:grpSp>
          <p:nvGrpSpPr>
            <p:cNvPr id="60" name="Group 45"/>
            <p:cNvGrpSpPr/>
            <p:nvPr/>
          </p:nvGrpSpPr>
          <p:grpSpPr>
            <a:xfrm>
              <a:off x="8379093" y="1854986"/>
              <a:ext cx="1913459" cy="2620905"/>
              <a:chOff x="8474304" y="1854986"/>
              <a:chExt cx="1913459" cy="2620905"/>
            </a:xfrm>
          </p:grpSpPr>
          <p:grpSp>
            <p:nvGrpSpPr>
              <p:cNvPr id="63" name="Group 46"/>
              <p:cNvGrpSpPr/>
              <p:nvPr/>
            </p:nvGrpSpPr>
            <p:grpSpPr>
              <a:xfrm>
                <a:off x="8474304" y="2080637"/>
                <a:ext cx="1386686" cy="163901"/>
                <a:chOff x="8474304" y="1843570"/>
                <a:chExt cx="1386686" cy="163901"/>
              </a:xfrm>
            </p:grpSpPr>
            <p:grpSp>
              <p:nvGrpSpPr>
                <p:cNvPr id="94" name="Group 77"/>
                <p:cNvGrpSpPr/>
                <p:nvPr/>
              </p:nvGrpSpPr>
              <p:grpSpPr>
                <a:xfrm>
                  <a:off x="8474304" y="1843570"/>
                  <a:ext cx="1386686" cy="163901"/>
                  <a:chOff x="8474304" y="1843570"/>
                  <a:chExt cx="1386686" cy="163901"/>
                </a:xfrm>
              </p:grpSpPr>
              <p:sp>
                <p:nvSpPr>
                  <p:cNvPr id="99" name="Oval 39"/>
                  <p:cNvSpPr>
                    <a:spLocks noChangeArrowheads="1"/>
                  </p:cNvSpPr>
                  <p:nvPr/>
                </p:nvSpPr>
                <p:spPr bwMode="auto">
                  <a:xfrm flipH="1">
                    <a:off x="8474304" y="1858054"/>
                    <a:ext cx="83857" cy="121973"/>
                  </a:xfrm>
                  <a:prstGeom prst="ellipse">
                    <a:avLst/>
                  </a:prstGeom>
                  <a:solidFill>
                    <a:srgbClr val="FCFCF7"/>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100" name="Freeform 40"/>
                  <p:cNvSpPr/>
                  <p:nvPr/>
                </p:nvSpPr>
                <p:spPr bwMode="auto">
                  <a:xfrm flipH="1">
                    <a:off x="9425697" y="1903794"/>
                    <a:ext cx="427670" cy="102153"/>
                  </a:xfrm>
                  <a:custGeom>
                    <a:avLst/>
                    <a:gdLst>
                      <a:gd name="T0" fmla="*/ 561 w 561"/>
                      <a:gd name="T1" fmla="*/ 110 h 134"/>
                      <a:gd name="T2" fmla="*/ 5 w 561"/>
                      <a:gd name="T3" fmla="*/ 134 h 134"/>
                      <a:gd name="T4" fmla="*/ 5 w 561"/>
                      <a:gd name="T5" fmla="*/ 131 h 134"/>
                      <a:gd name="T6" fmla="*/ 0 w 561"/>
                      <a:gd name="T7" fmla="*/ 21 h 134"/>
                      <a:gd name="T8" fmla="*/ 0 w 561"/>
                      <a:gd name="T9" fmla="*/ 21 h 134"/>
                      <a:gd name="T10" fmla="*/ 557 w 561"/>
                      <a:gd name="T11" fmla="*/ 0 h 134"/>
                      <a:gd name="T12" fmla="*/ 559 w 561"/>
                      <a:gd name="T13" fmla="*/ 0 h 134"/>
                      <a:gd name="T14" fmla="*/ 561 w 561"/>
                      <a:gd name="T15" fmla="*/ 110 h 134"/>
                      <a:gd name="T16" fmla="*/ 561 w 561"/>
                      <a:gd name="T17" fmla="*/ 11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1" h="134">
                        <a:moveTo>
                          <a:pt x="561" y="110"/>
                        </a:moveTo>
                        <a:lnTo>
                          <a:pt x="5" y="134"/>
                        </a:lnTo>
                        <a:lnTo>
                          <a:pt x="5" y="131"/>
                        </a:lnTo>
                        <a:lnTo>
                          <a:pt x="0" y="21"/>
                        </a:lnTo>
                        <a:lnTo>
                          <a:pt x="0" y="21"/>
                        </a:lnTo>
                        <a:lnTo>
                          <a:pt x="557" y="0"/>
                        </a:lnTo>
                        <a:lnTo>
                          <a:pt x="559" y="0"/>
                        </a:lnTo>
                        <a:lnTo>
                          <a:pt x="561" y="110"/>
                        </a:lnTo>
                        <a:lnTo>
                          <a:pt x="561" y="110"/>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1" name="Freeform 41"/>
                  <p:cNvSpPr/>
                  <p:nvPr/>
                </p:nvSpPr>
                <p:spPr bwMode="auto">
                  <a:xfrm flipH="1">
                    <a:off x="9124575" y="1887023"/>
                    <a:ext cx="306458" cy="105964"/>
                  </a:xfrm>
                  <a:custGeom>
                    <a:avLst/>
                    <a:gdLst>
                      <a:gd name="T0" fmla="*/ 402 w 402"/>
                      <a:gd name="T1" fmla="*/ 125 h 139"/>
                      <a:gd name="T2" fmla="*/ 5 w 402"/>
                      <a:gd name="T3" fmla="*/ 139 h 139"/>
                      <a:gd name="T4" fmla="*/ 5 w 402"/>
                      <a:gd name="T5" fmla="*/ 139 h 139"/>
                      <a:gd name="T6" fmla="*/ 0 w 402"/>
                      <a:gd name="T7" fmla="*/ 17 h 139"/>
                      <a:gd name="T8" fmla="*/ 0 w 402"/>
                      <a:gd name="T9" fmla="*/ 17 h 139"/>
                      <a:gd name="T10" fmla="*/ 397 w 402"/>
                      <a:gd name="T11" fmla="*/ 0 h 139"/>
                      <a:gd name="T12" fmla="*/ 397 w 402"/>
                      <a:gd name="T13" fmla="*/ 3 h 139"/>
                      <a:gd name="T14" fmla="*/ 402 w 402"/>
                      <a:gd name="T15" fmla="*/ 122 h 139"/>
                      <a:gd name="T16" fmla="*/ 402 w 402"/>
                      <a:gd name="T17" fmla="*/ 1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139">
                        <a:moveTo>
                          <a:pt x="402" y="125"/>
                        </a:moveTo>
                        <a:lnTo>
                          <a:pt x="5" y="139"/>
                        </a:lnTo>
                        <a:lnTo>
                          <a:pt x="5" y="139"/>
                        </a:lnTo>
                        <a:lnTo>
                          <a:pt x="0" y="17"/>
                        </a:lnTo>
                        <a:lnTo>
                          <a:pt x="0" y="17"/>
                        </a:lnTo>
                        <a:lnTo>
                          <a:pt x="397" y="0"/>
                        </a:lnTo>
                        <a:lnTo>
                          <a:pt x="397" y="3"/>
                        </a:lnTo>
                        <a:lnTo>
                          <a:pt x="402" y="122"/>
                        </a:lnTo>
                        <a:lnTo>
                          <a:pt x="402" y="12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2" name="Freeform 42"/>
                  <p:cNvSpPr/>
                  <p:nvPr/>
                </p:nvSpPr>
                <p:spPr bwMode="auto">
                  <a:xfrm flipH="1">
                    <a:off x="8809731" y="1867202"/>
                    <a:ext cx="311032" cy="127310"/>
                  </a:xfrm>
                  <a:custGeom>
                    <a:avLst/>
                    <a:gdLst>
                      <a:gd name="T0" fmla="*/ 401 w 408"/>
                      <a:gd name="T1" fmla="*/ 151 h 167"/>
                      <a:gd name="T2" fmla="*/ 7 w 408"/>
                      <a:gd name="T3" fmla="*/ 167 h 167"/>
                      <a:gd name="T4" fmla="*/ 4 w 408"/>
                      <a:gd name="T5" fmla="*/ 165 h 167"/>
                      <a:gd name="T6" fmla="*/ 0 w 408"/>
                      <a:gd name="T7" fmla="*/ 22 h 167"/>
                      <a:gd name="T8" fmla="*/ 0 w 408"/>
                      <a:gd name="T9" fmla="*/ 19 h 167"/>
                      <a:gd name="T10" fmla="*/ 396 w 408"/>
                      <a:gd name="T11" fmla="*/ 5 h 167"/>
                      <a:gd name="T12" fmla="*/ 408 w 408"/>
                      <a:gd name="T13" fmla="*/ 0 h 167"/>
                      <a:gd name="T14" fmla="*/ 401 w 408"/>
                      <a:gd name="T15" fmla="*/ 151 h 167"/>
                      <a:gd name="T16" fmla="*/ 401 w 408"/>
                      <a:gd name="T17" fmla="*/ 15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67">
                        <a:moveTo>
                          <a:pt x="401" y="151"/>
                        </a:moveTo>
                        <a:lnTo>
                          <a:pt x="7" y="167"/>
                        </a:lnTo>
                        <a:lnTo>
                          <a:pt x="4" y="165"/>
                        </a:lnTo>
                        <a:lnTo>
                          <a:pt x="0" y="22"/>
                        </a:lnTo>
                        <a:lnTo>
                          <a:pt x="0" y="19"/>
                        </a:lnTo>
                        <a:lnTo>
                          <a:pt x="396" y="5"/>
                        </a:lnTo>
                        <a:lnTo>
                          <a:pt x="408" y="0"/>
                        </a:lnTo>
                        <a:lnTo>
                          <a:pt x="401" y="151"/>
                        </a:lnTo>
                        <a:lnTo>
                          <a:pt x="401" y="151"/>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3" name="Freeform 43"/>
                  <p:cNvSpPr/>
                  <p:nvPr/>
                </p:nvSpPr>
                <p:spPr bwMode="auto">
                  <a:xfrm flipH="1">
                    <a:off x="8505560" y="1848906"/>
                    <a:ext cx="307221" cy="144081"/>
                  </a:xfrm>
                  <a:custGeom>
                    <a:avLst/>
                    <a:gdLst>
                      <a:gd name="T0" fmla="*/ 403 w 403"/>
                      <a:gd name="T1" fmla="*/ 175 h 189"/>
                      <a:gd name="T2" fmla="*/ 7 w 403"/>
                      <a:gd name="T3" fmla="*/ 189 h 189"/>
                      <a:gd name="T4" fmla="*/ 7 w 403"/>
                      <a:gd name="T5" fmla="*/ 189 h 189"/>
                      <a:gd name="T6" fmla="*/ 0 w 403"/>
                      <a:gd name="T7" fmla="*/ 17 h 189"/>
                      <a:gd name="T8" fmla="*/ 0 w 403"/>
                      <a:gd name="T9" fmla="*/ 17 h 189"/>
                      <a:gd name="T10" fmla="*/ 396 w 403"/>
                      <a:gd name="T11" fmla="*/ 0 h 189"/>
                      <a:gd name="T12" fmla="*/ 396 w 403"/>
                      <a:gd name="T13" fmla="*/ 0 h 189"/>
                      <a:gd name="T14" fmla="*/ 403 w 403"/>
                      <a:gd name="T15" fmla="*/ 172 h 189"/>
                      <a:gd name="T16" fmla="*/ 403 w 403"/>
                      <a:gd name="T1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89">
                        <a:moveTo>
                          <a:pt x="403" y="175"/>
                        </a:moveTo>
                        <a:lnTo>
                          <a:pt x="7" y="189"/>
                        </a:lnTo>
                        <a:lnTo>
                          <a:pt x="7" y="189"/>
                        </a:lnTo>
                        <a:lnTo>
                          <a:pt x="0" y="17"/>
                        </a:lnTo>
                        <a:lnTo>
                          <a:pt x="0" y="17"/>
                        </a:lnTo>
                        <a:lnTo>
                          <a:pt x="396" y="0"/>
                        </a:lnTo>
                        <a:lnTo>
                          <a:pt x="396" y="0"/>
                        </a:lnTo>
                        <a:lnTo>
                          <a:pt x="403" y="172"/>
                        </a:lnTo>
                        <a:lnTo>
                          <a:pt x="403" y="175"/>
                        </a:lnTo>
                        <a:close/>
                      </a:path>
                    </a:pathLst>
                  </a:custGeom>
                  <a:solidFill>
                    <a:schemeClr val="accent4"/>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4" name="Freeform 44"/>
                  <p:cNvSpPr/>
                  <p:nvPr/>
                </p:nvSpPr>
                <p:spPr bwMode="auto">
                  <a:xfrm flipH="1">
                    <a:off x="9846506" y="1910655"/>
                    <a:ext cx="14484" cy="96816"/>
                  </a:xfrm>
                  <a:custGeom>
                    <a:avLst/>
                    <a:gdLst>
                      <a:gd name="T0" fmla="*/ 5 w 8"/>
                      <a:gd name="T1" fmla="*/ 53 h 53"/>
                      <a:gd name="T2" fmla="*/ 3 w 8"/>
                      <a:gd name="T3" fmla="*/ 53 h 53"/>
                      <a:gd name="T4" fmla="*/ 0 w 8"/>
                      <a:gd name="T5" fmla="*/ 50 h 53"/>
                      <a:gd name="T6" fmla="*/ 0 w 8"/>
                      <a:gd name="T7" fmla="*/ 3 h 53"/>
                      <a:gd name="T8" fmla="*/ 3 w 8"/>
                      <a:gd name="T9" fmla="*/ 0 h 53"/>
                      <a:gd name="T10" fmla="*/ 5 w 8"/>
                      <a:gd name="T11" fmla="*/ 0 h 53"/>
                      <a:gd name="T12" fmla="*/ 8 w 8"/>
                      <a:gd name="T13" fmla="*/ 3 h 53"/>
                      <a:gd name="T14" fmla="*/ 8 w 8"/>
                      <a:gd name="T15" fmla="*/ 50 h 53"/>
                      <a:gd name="T16" fmla="*/ 5 w 8"/>
                      <a:gd name="T17"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3">
                        <a:moveTo>
                          <a:pt x="5" y="53"/>
                        </a:moveTo>
                        <a:cubicBezTo>
                          <a:pt x="3" y="53"/>
                          <a:pt x="3" y="53"/>
                          <a:pt x="3" y="53"/>
                        </a:cubicBezTo>
                        <a:cubicBezTo>
                          <a:pt x="2" y="53"/>
                          <a:pt x="0" y="52"/>
                          <a:pt x="0" y="50"/>
                        </a:cubicBezTo>
                        <a:cubicBezTo>
                          <a:pt x="0" y="3"/>
                          <a:pt x="0" y="3"/>
                          <a:pt x="0" y="3"/>
                        </a:cubicBezTo>
                        <a:cubicBezTo>
                          <a:pt x="0" y="1"/>
                          <a:pt x="2" y="0"/>
                          <a:pt x="3" y="0"/>
                        </a:cubicBezTo>
                        <a:cubicBezTo>
                          <a:pt x="5" y="0"/>
                          <a:pt x="5" y="0"/>
                          <a:pt x="5" y="0"/>
                        </a:cubicBezTo>
                        <a:cubicBezTo>
                          <a:pt x="7" y="0"/>
                          <a:pt x="8" y="1"/>
                          <a:pt x="8" y="3"/>
                        </a:cubicBezTo>
                        <a:cubicBezTo>
                          <a:pt x="8" y="50"/>
                          <a:pt x="8" y="50"/>
                          <a:pt x="8" y="50"/>
                        </a:cubicBezTo>
                        <a:cubicBezTo>
                          <a:pt x="8" y="52"/>
                          <a:pt x="7" y="53"/>
                          <a:pt x="5" y="53"/>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5" name="Freeform 45"/>
                  <p:cNvSpPr/>
                  <p:nvPr/>
                </p:nvSpPr>
                <p:spPr bwMode="auto">
                  <a:xfrm flipH="1">
                    <a:off x="9425697" y="1890835"/>
                    <a:ext cx="14484" cy="111301"/>
                  </a:xfrm>
                  <a:custGeom>
                    <a:avLst/>
                    <a:gdLst>
                      <a:gd name="T0" fmla="*/ 5 w 8"/>
                      <a:gd name="T1" fmla="*/ 61 h 61"/>
                      <a:gd name="T2" fmla="*/ 4 w 8"/>
                      <a:gd name="T3" fmla="*/ 61 h 61"/>
                      <a:gd name="T4" fmla="*/ 0 w 8"/>
                      <a:gd name="T5" fmla="*/ 57 h 61"/>
                      <a:gd name="T6" fmla="*/ 0 w 8"/>
                      <a:gd name="T7" fmla="*/ 3 h 61"/>
                      <a:gd name="T8" fmla="*/ 4 w 8"/>
                      <a:gd name="T9" fmla="*/ 0 h 61"/>
                      <a:gd name="T10" fmla="*/ 5 w 8"/>
                      <a:gd name="T11" fmla="*/ 0 h 61"/>
                      <a:gd name="T12" fmla="*/ 8 w 8"/>
                      <a:gd name="T13" fmla="*/ 3 h 61"/>
                      <a:gd name="T14" fmla="*/ 8 w 8"/>
                      <a:gd name="T15" fmla="*/ 57 h 61"/>
                      <a:gd name="T16" fmla="*/ 5 w 8"/>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1">
                        <a:moveTo>
                          <a:pt x="5" y="61"/>
                        </a:moveTo>
                        <a:cubicBezTo>
                          <a:pt x="4" y="61"/>
                          <a:pt x="4" y="61"/>
                          <a:pt x="4" y="61"/>
                        </a:cubicBezTo>
                        <a:cubicBezTo>
                          <a:pt x="2" y="61"/>
                          <a:pt x="0" y="59"/>
                          <a:pt x="0" y="57"/>
                        </a:cubicBezTo>
                        <a:cubicBezTo>
                          <a:pt x="0" y="3"/>
                          <a:pt x="0" y="3"/>
                          <a:pt x="0" y="3"/>
                        </a:cubicBezTo>
                        <a:cubicBezTo>
                          <a:pt x="0" y="2"/>
                          <a:pt x="2" y="0"/>
                          <a:pt x="4" y="0"/>
                        </a:cubicBezTo>
                        <a:cubicBezTo>
                          <a:pt x="5" y="0"/>
                          <a:pt x="5" y="0"/>
                          <a:pt x="5" y="0"/>
                        </a:cubicBezTo>
                        <a:cubicBezTo>
                          <a:pt x="7" y="0"/>
                          <a:pt x="8" y="2"/>
                          <a:pt x="8" y="3"/>
                        </a:cubicBezTo>
                        <a:cubicBezTo>
                          <a:pt x="8" y="57"/>
                          <a:pt x="8" y="57"/>
                          <a:pt x="8" y="57"/>
                        </a:cubicBezTo>
                        <a:cubicBezTo>
                          <a:pt x="8" y="59"/>
                          <a:pt x="7" y="61"/>
                          <a:pt x="5" y="6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6" name="Freeform 46"/>
                  <p:cNvSpPr/>
                  <p:nvPr/>
                </p:nvSpPr>
                <p:spPr bwMode="auto">
                  <a:xfrm flipH="1">
                    <a:off x="9113903" y="1874826"/>
                    <a:ext cx="16009" cy="127310"/>
                  </a:xfrm>
                  <a:custGeom>
                    <a:avLst/>
                    <a:gdLst>
                      <a:gd name="T0" fmla="*/ 5 w 9"/>
                      <a:gd name="T1" fmla="*/ 70 h 70"/>
                      <a:gd name="T2" fmla="*/ 4 w 9"/>
                      <a:gd name="T3" fmla="*/ 70 h 70"/>
                      <a:gd name="T4" fmla="*/ 0 w 9"/>
                      <a:gd name="T5" fmla="*/ 66 h 70"/>
                      <a:gd name="T6" fmla="*/ 0 w 9"/>
                      <a:gd name="T7" fmla="*/ 3 h 70"/>
                      <a:gd name="T8" fmla="*/ 4 w 9"/>
                      <a:gd name="T9" fmla="*/ 0 h 70"/>
                      <a:gd name="T10" fmla="*/ 5 w 9"/>
                      <a:gd name="T11" fmla="*/ 0 h 70"/>
                      <a:gd name="T12" fmla="*/ 9 w 9"/>
                      <a:gd name="T13" fmla="*/ 3 h 70"/>
                      <a:gd name="T14" fmla="*/ 9 w 9"/>
                      <a:gd name="T15" fmla="*/ 66 h 70"/>
                      <a:gd name="T16" fmla="*/ 5 w 9"/>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70">
                        <a:moveTo>
                          <a:pt x="5" y="70"/>
                        </a:moveTo>
                        <a:cubicBezTo>
                          <a:pt x="4" y="70"/>
                          <a:pt x="4" y="70"/>
                          <a:pt x="4" y="70"/>
                        </a:cubicBezTo>
                        <a:cubicBezTo>
                          <a:pt x="2" y="70"/>
                          <a:pt x="0" y="68"/>
                          <a:pt x="0" y="66"/>
                        </a:cubicBezTo>
                        <a:cubicBezTo>
                          <a:pt x="0" y="3"/>
                          <a:pt x="0" y="3"/>
                          <a:pt x="0" y="3"/>
                        </a:cubicBezTo>
                        <a:cubicBezTo>
                          <a:pt x="0" y="1"/>
                          <a:pt x="2" y="0"/>
                          <a:pt x="4" y="0"/>
                        </a:cubicBezTo>
                        <a:cubicBezTo>
                          <a:pt x="5" y="0"/>
                          <a:pt x="5" y="0"/>
                          <a:pt x="5" y="0"/>
                        </a:cubicBezTo>
                        <a:cubicBezTo>
                          <a:pt x="7" y="0"/>
                          <a:pt x="9" y="1"/>
                          <a:pt x="9" y="3"/>
                        </a:cubicBezTo>
                        <a:cubicBezTo>
                          <a:pt x="9" y="66"/>
                          <a:pt x="9" y="66"/>
                          <a:pt x="9" y="66"/>
                        </a:cubicBezTo>
                        <a:cubicBezTo>
                          <a:pt x="9" y="68"/>
                          <a:pt x="7" y="70"/>
                          <a:pt x="5" y="70"/>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7" name="Freeform 47"/>
                  <p:cNvSpPr/>
                  <p:nvPr/>
                </p:nvSpPr>
                <p:spPr bwMode="auto">
                  <a:xfrm flipH="1">
                    <a:off x="8804395" y="1852718"/>
                    <a:ext cx="14484" cy="147893"/>
                  </a:xfrm>
                  <a:custGeom>
                    <a:avLst/>
                    <a:gdLst>
                      <a:gd name="T0" fmla="*/ 3 w 8"/>
                      <a:gd name="T1" fmla="*/ 81 h 81"/>
                      <a:gd name="T2" fmla="*/ 5 w 8"/>
                      <a:gd name="T3" fmla="*/ 81 h 81"/>
                      <a:gd name="T4" fmla="*/ 8 w 8"/>
                      <a:gd name="T5" fmla="*/ 77 h 81"/>
                      <a:gd name="T6" fmla="*/ 8 w 8"/>
                      <a:gd name="T7" fmla="*/ 4 h 81"/>
                      <a:gd name="T8" fmla="*/ 5 w 8"/>
                      <a:gd name="T9" fmla="*/ 0 h 81"/>
                      <a:gd name="T10" fmla="*/ 3 w 8"/>
                      <a:gd name="T11" fmla="*/ 0 h 81"/>
                      <a:gd name="T12" fmla="*/ 0 w 8"/>
                      <a:gd name="T13" fmla="*/ 4 h 81"/>
                      <a:gd name="T14" fmla="*/ 0 w 8"/>
                      <a:gd name="T15" fmla="*/ 77 h 81"/>
                      <a:gd name="T16" fmla="*/ 3 w 8"/>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1">
                        <a:moveTo>
                          <a:pt x="3" y="81"/>
                        </a:moveTo>
                        <a:cubicBezTo>
                          <a:pt x="5" y="81"/>
                          <a:pt x="5" y="81"/>
                          <a:pt x="5" y="81"/>
                        </a:cubicBezTo>
                        <a:cubicBezTo>
                          <a:pt x="6" y="81"/>
                          <a:pt x="8" y="79"/>
                          <a:pt x="8" y="77"/>
                        </a:cubicBezTo>
                        <a:cubicBezTo>
                          <a:pt x="8" y="4"/>
                          <a:pt x="8" y="4"/>
                          <a:pt x="8" y="4"/>
                        </a:cubicBezTo>
                        <a:cubicBezTo>
                          <a:pt x="8" y="2"/>
                          <a:pt x="6" y="0"/>
                          <a:pt x="5" y="0"/>
                        </a:cubicBezTo>
                        <a:cubicBezTo>
                          <a:pt x="3" y="0"/>
                          <a:pt x="3" y="0"/>
                          <a:pt x="3" y="0"/>
                        </a:cubicBezTo>
                        <a:cubicBezTo>
                          <a:pt x="1" y="0"/>
                          <a:pt x="0" y="2"/>
                          <a:pt x="0" y="4"/>
                        </a:cubicBezTo>
                        <a:cubicBezTo>
                          <a:pt x="0" y="77"/>
                          <a:pt x="0" y="77"/>
                          <a:pt x="0" y="77"/>
                        </a:cubicBezTo>
                        <a:cubicBezTo>
                          <a:pt x="0" y="79"/>
                          <a:pt x="1" y="81"/>
                          <a:pt x="3" y="81"/>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108" name="Freeform 48"/>
                  <p:cNvSpPr/>
                  <p:nvPr/>
                </p:nvSpPr>
                <p:spPr bwMode="auto">
                  <a:xfrm flipH="1">
                    <a:off x="8496412" y="1843570"/>
                    <a:ext cx="14484" cy="149417"/>
                  </a:xfrm>
                  <a:custGeom>
                    <a:avLst/>
                    <a:gdLst>
                      <a:gd name="T0" fmla="*/ 4 w 8"/>
                      <a:gd name="T1" fmla="*/ 82 h 82"/>
                      <a:gd name="T2" fmla="*/ 3 w 8"/>
                      <a:gd name="T3" fmla="*/ 82 h 82"/>
                      <a:gd name="T4" fmla="*/ 0 w 8"/>
                      <a:gd name="T5" fmla="*/ 79 h 82"/>
                      <a:gd name="T6" fmla="*/ 0 w 8"/>
                      <a:gd name="T7" fmla="*/ 3 h 82"/>
                      <a:gd name="T8" fmla="*/ 3 w 8"/>
                      <a:gd name="T9" fmla="*/ 0 h 82"/>
                      <a:gd name="T10" fmla="*/ 4 w 8"/>
                      <a:gd name="T11" fmla="*/ 0 h 82"/>
                      <a:gd name="T12" fmla="*/ 8 w 8"/>
                      <a:gd name="T13" fmla="*/ 3 h 82"/>
                      <a:gd name="T14" fmla="*/ 8 w 8"/>
                      <a:gd name="T15" fmla="*/ 79 h 82"/>
                      <a:gd name="T16" fmla="*/ 4 w 8"/>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82">
                        <a:moveTo>
                          <a:pt x="4" y="82"/>
                        </a:moveTo>
                        <a:cubicBezTo>
                          <a:pt x="3" y="82"/>
                          <a:pt x="3" y="82"/>
                          <a:pt x="3" y="82"/>
                        </a:cubicBezTo>
                        <a:cubicBezTo>
                          <a:pt x="1" y="82"/>
                          <a:pt x="0" y="81"/>
                          <a:pt x="0" y="79"/>
                        </a:cubicBezTo>
                        <a:cubicBezTo>
                          <a:pt x="0" y="3"/>
                          <a:pt x="0" y="3"/>
                          <a:pt x="0" y="3"/>
                        </a:cubicBezTo>
                        <a:cubicBezTo>
                          <a:pt x="0" y="1"/>
                          <a:pt x="1" y="0"/>
                          <a:pt x="3" y="0"/>
                        </a:cubicBezTo>
                        <a:cubicBezTo>
                          <a:pt x="4" y="0"/>
                          <a:pt x="4" y="0"/>
                          <a:pt x="4" y="0"/>
                        </a:cubicBezTo>
                        <a:cubicBezTo>
                          <a:pt x="6" y="0"/>
                          <a:pt x="8" y="1"/>
                          <a:pt x="8" y="3"/>
                        </a:cubicBezTo>
                        <a:cubicBezTo>
                          <a:pt x="8" y="79"/>
                          <a:pt x="8" y="79"/>
                          <a:pt x="8" y="79"/>
                        </a:cubicBezTo>
                        <a:cubicBezTo>
                          <a:pt x="8" y="81"/>
                          <a:pt x="6" y="82"/>
                          <a:pt x="4" y="82"/>
                        </a:cubicBezTo>
                        <a:close/>
                      </a:path>
                    </a:pathLst>
                  </a:custGeom>
                  <a:solidFill>
                    <a:schemeClr val="accent4">
                      <a:lumMod val="75000"/>
                    </a:schemeClr>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grpSp>
            <p:sp>
              <p:nvSpPr>
                <p:cNvPr id="95" name="Oval 73"/>
                <p:cNvSpPr>
                  <a:spLocks noChangeArrowheads="1"/>
                </p:cNvSpPr>
                <p:nvPr/>
              </p:nvSpPr>
              <p:spPr bwMode="auto">
                <a:xfrm flipH="1">
                  <a:off x="9722245" y="1903794"/>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6" name="Oval 74"/>
                <p:cNvSpPr>
                  <a:spLocks noChangeArrowheads="1"/>
                </p:cNvSpPr>
                <p:nvPr/>
              </p:nvSpPr>
              <p:spPr bwMode="auto">
                <a:xfrm flipH="1">
                  <a:off x="9689465" y="1899983"/>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7" name="Oval 75"/>
                <p:cNvSpPr>
                  <a:spLocks noChangeArrowheads="1"/>
                </p:cNvSpPr>
                <p:nvPr/>
              </p:nvSpPr>
              <p:spPr bwMode="auto">
                <a:xfrm flipH="1">
                  <a:off x="9655160"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8" name="Oval 76"/>
                <p:cNvSpPr>
                  <a:spLocks noChangeArrowheads="1"/>
                </p:cNvSpPr>
                <p:nvPr/>
              </p:nvSpPr>
              <p:spPr bwMode="auto">
                <a:xfrm flipH="1">
                  <a:off x="9618568" y="1894646"/>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nvGrpSpPr>
              <p:cNvPr id="64" name="Group 47"/>
              <p:cNvGrpSpPr/>
              <p:nvPr/>
            </p:nvGrpSpPr>
            <p:grpSpPr>
              <a:xfrm>
                <a:off x="9338029" y="1854986"/>
                <a:ext cx="1049734" cy="2620905"/>
                <a:chOff x="9338029" y="1617919"/>
                <a:chExt cx="1049734" cy="2620905"/>
              </a:xfrm>
            </p:grpSpPr>
            <p:sp>
              <p:nvSpPr>
                <p:cNvPr id="65" name="Freeform 49"/>
                <p:cNvSpPr/>
                <p:nvPr/>
              </p:nvSpPr>
              <p:spPr bwMode="auto">
                <a:xfrm flipH="1">
                  <a:off x="10037852" y="2189670"/>
                  <a:ext cx="170763" cy="287400"/>
                </a:xfrm>
                <a:custGeom>
                  <a:avLst/>
                  <a:gdLst>
                    <a:gd name="T0" fmla="*/ 58 w 94"/>
                    <a:gd name="T1" fmla="*/ 0 h 158"/>
                    <a:gd name="T2" fmla="*/ 58 w 94"/>
                    <a:gd name="T3" fmla="*/ 68 h 158"/>
                    <a:gd name="T4" fmla="*/ 58 w 94"/>
                    <a:gd name="T5" fmla="*/ 68 h 158"/>
                    <a:gd name="T6" fmla="*/ 65 w 94"/>
                    <a:gd name="T7" fmla="*/ 70 h 158"/>
                    <a:gd name="T8" fmla="*/ 74 w 94"/>
                    <a:gd name="T9" fmla="*/ 69 h 158"/>
                    <a:gd name="T10" fmla="*/ 94 w 94"/>
                    <a:gd name="T11" fmla="*/ 118 h 158"/>
                    <a:gd name="T12" fmla="*/ 76 w 94"/>
                    <a:gd name="T13" fmla="*/ 66 h 158"/>
                    <a:gd name="T14" fmla="*/ 77 w 94"/>
                    <a:gd name="T15" fmla="*/ 65 h 158"/>
                    <a:gd name="T16" fmla="*/ 84 w 94"/>
                    <a:gd name="T17" fmla="*/ 114 h 158"/>
                    <a:gd name="T18" fmla="*/ 90 w 94"/>
                    <a:gd name="T19" fmla="*/ 8 h 158"/>
                    <a:gd name="T20" fmla="*/ 58 w 94"/>
                    <a:gd name="T2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58">
                      <a:moveTo>
                        <a:pt x="58" y="0"/>
                      </a:moveTo>
                      <a:cubicBezTo>
                        <a:pt x="58" y="0"/>
                        <a:pt x="0" y="158"/>
                        <a:pt x="58" y="68"/>
                      </a:cubicBezTo>
                      <a:cubicBezTo>
                        <a:pt x="58" y="68"/>
                        <a:pt x="58" y="68"/>
                        <a:pt x="58" y="68"/>
                      </a:cubicBezTo>
                      <a:cubicBezTo>
                        <a:pt x="61" y="68"/>
                        <a:pt x="63" y="69"/>
                        <a:pt x="65" y="70"/>
                      </a:cubicBezTo>
                      <a:cubicBezTo>
                        <a:pt x="68" y="69"/>
                        <a:pt x="71" y="68"/>
                        <a:pt x="74" y="69"/>
                      </a:cubicBezTo>
                      <a:cubicBezTo>
                        <a:pt x="74" y="68"/>
                        <a:pt x="93" y="118"/>
                        <a:pt x="94" y="118"/>
                      </a:cubicBezTo>
                      <a:cubicBezTo>
                        <a:pt x="76" y="66"/>
                        <a:pt x="76" y="66"/>
                        <a:pt x="76" y="66"/>
                      </a:cubicBezTo>
                      <a:cubicBezTo>
                        <a:pt x="76" y="66"/>
                        <a:pt x="77" y="65"/>
                        <a:pt x="77" y="65"/>
                      </a:cubicBezTo>
                      <a:cubicBezTo>
                        <a:pt x="76" y="63"/>
                        <a:pt x="85" y="117"/>
                        <a:pt x="84" y="114"/>
                      </a:cubicBezTo>
                      <a:cubicBezTo>
                        <a:pt x="85" y="103"/>
                        <a:pt x="90" y="8"/>
                        <a:pt x="90" y="8"/>
                      </a:cubicBezTo>
                      <a:cubicBezTo>
                        <a:pt x="61" y="3"/>
                        <a:pt x="58" y="0"/>
                        <a:pt x="58" y="0"/>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6" name="Freeform 50"/>
                <p:cNvSpPr/>
                <p:nvPr/>
              </p:nvSpPr>
              <p:spPr bwMode="auto">
                <a:xfrm flipH="1">
                  <a:off x="9338029" y="1923615"/>
                  <a:ext cx="225651" cy="406324"/>
                </a:xfrm>
                <a:custGeom>
                  <a:avLst/>
                  <a:gdLst>
                    <a:gd name="T0" fmla="*/ 66 w 124"/>
                    <a:gd name="T1" fmla="*/ 17 h 223"/>
                    <a:gd name="T2" fmla="*/ 60 w 124"/>
                    <a:gd name="T3" fmla="*/ 26 h 223"/>
                    <a:gd name="T4" fmla="*/ 45 w 124"/>
                    <a:gd name="T5" fmla="*/ 37 h 223"/>
                    <a:gd name="T6" fmla="*/ 42 w 124"/>
                    <a:gd name="T7" fmla="*/ 37 h 223"/>
                    <a:gd name="T8" fmla="*/ 33 w 124"/>
                    <a:gd name="T9" fmla="*/ 38 h 223"/>
                    <a:gd name="T10" fmla="*/ 29 w 124"/>
                    <a:gd name="T11" fmla="*/ 38 h 223"/>
                    <a:gd name="T12" fmla="*/ 26 w 124"/>
                    <a:gd name="T13" fmla="*/ 38 h 223"/>
                    <a:gd name="T14" fmla="*/ 24 w 124"/>
                    <a:gd name="T15" fmla="*/ 38 h 223"/>
                    <a:gd name="T16" fmla="*/ 36 w 124"/>
                    <a:gd name="T17" fmla="*/ 65 h 223"/>
                    <a:gd name="T18" fmla="*/ 62 w 124"/>
                    <a:gd name="T19" fmla="*/ 97 h 223"/>
                    <a:gd name="T20" fmla="*/ 23 w 124"/>
                    <a:gd name="T21" fmla="*/ 195 h 223"/>
                    <a:gd name="T22" fmla="*/ 66 w 124"/>
                    <a:gd name="T23" fmla="*/ 216 h 223"/>
                    <a:gd name="T24" fmla="*/ 99 w 124"/>
                    <a:gd name="T25" fmla="*/ 109 h 223"/>
                    <a:gd name="T26" fmla="*/ 123 w 124"/>
                    <a:gd name="T27" fmla="*/ 39 h 223"/>
                    <a:gd name="T28" fmla="*/ 66 w 124"/>
                    <a:gd name="T29" fmla="*/ 17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223">
                      <a:moveTo>
                        <a:pt x="66" y="17"/>
                      </a:moveTo>
                      <a:cubicBezTo>
                        <a:pt x="65" y="20"/>
                        <a:pt x="63" y="23"/>
                        <a:pt x="60" y="26"/>
                      </a:cubicBezTo>
                      <a:cubicBezTo>
                        <a:pt x="56" y="32"/>
                        <a:pt x="48" y="37"/>
                        <a:pt x="45" y="37"/>
                      </a:cubicBezTo>
                      <a:cubicBezTo>
                        <a:pt x="44" y="38"/>
                        <a:pt x="43" y="37"/>
                        <a:pt x="42" y="37"/>
                      </a:cubicBezTo>
                      <a:cubicBezTo>
                        <a:pt x="40" y="38"/>
                        <a:pt x="37" y="38"/>
                        <a:pt x="33" y="38"/>
                      </a:cubicBezTo>
                      <a:cubicBezTo>
                        <a:pt x="32" y="38"/>
                        <a:pt x="30" y="38"/>
                        <a:pt x="29" y="38"/>
                      </a:cubicBezTo>
                      <a:cubicBezTo>
                        <a:pt x="28" y="38"/>
                        <a:pt x="27" y="38"/>
                        <a:pt x="26" y="38"/>
                      </a:cubicBezTo>
                      <a:cubicBezTo>
                        <a:pt x="25" y="38"/>
                        <a:pt x="25" y="38"/>
                        <a:pt x="24" y="38"/>
                      </a:cubicBezTo>
                      <a:cubicBezTo>
                        <a:pt x="24" y="44"/>
                        <a:pt x="27" y="54"/>
                        <a:pt x="36" y="65"/>
                      </a:cubicBezTo>
                      <a:cubicBezTo>
                        <a:pt x="51" y="84"/>
                        <a:pt x="62" y="97"/>
                        <a:pt x="62" y="97"/>
                      </a:cubicBezTo>
                      <a:cubicBezTo>
                        <a:pt x="62" y="97"/>
                        <a:pt x="46" y="168"/>
                        <a:pt x="23" y="195"/>
                      </a:cubicBezTo>
                      <a:cubicBezTo>
                        <a:pt x="0" y="223"/>
                        <a:pt x="59" y="212"/>
                        <a:pt x="66" y="216"/>
                      </a:cubicBezTo>
                      <a:cubicBezTo>
                        <a:pt x="66" y="216"/>
                        <a:pt x="95" y="148"/>
                        <a:pt x="99" y="109"/>
                      </a:cubicBezTo>
                      <a:cubicBezTo>
                        <a:pt x="99" y="109"/>
                        <a:pt x="122" y="59"/>
                        <a:pt x="123" y="39"/>
                      </a:cubicBezTo>
                      <a:cubicBezTo>
                        <a:pt x="124" y="26"/>
                        <a:pt x="86" y="0"/>
                        <a:pt x="66" y="17"/>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7" name="Freeform 51"/>
                <p:cNvSpPr/>
                <p:nvPr/>
              </p:nvSpPr>
              <p:spPr bwMode="auto">
                <a:xfrm flipH="1">
                  <a:off x="10008121" y="4045953"/>
                  <a:ext cx="180673" cy="185247"/>
                </a:xfrm>
                <a:custGeom>
                  <a:avLst/>
                  <a:gdLst>
                    <a:gd name="T0" fmla="*/ 22 w 99"/>
                    <a:gd name="T1" fmla="*/ 8 h 102"/>
                    <a:gd name="T2" fmla="*/ 1 w 99"/>
                    <a:gd name="T3" fmla="*/ 86 h 102"/>
                    <a:gd name="T4" fmla="*/ 77 w 99"/>
                    <a:gd name="T5" fmla="*/ 97 h 102"/>
                    <a:gd name="T6" fmla="*/ 92 w 99"/>
                    <a:gd name="T7" fmla="*/ 16 h 102"/>
                    <a:gd name="T8" fmla="*/ 22 w 99"/>
                    <a:gd name="T9" fmla="*/ 8 h 102"/>
                  </a:gdLst>
                  <a:ahLst/>
                  <a:cxnLst>
                    <a:cxn ang="0">
                      <a:pos x="T0" y="T1"/>
                    </a:cxn>
                    <a:cxn ang="0">
                      <a:pos x="T2" y="T3"/>
                    </a:cxn>
                    <a:cxn ang="0">
                      <a:pos x="T4" y="T5"/>
                    </a:cxn>
                    <a:cxn ang="0">
                      <a:pos x="T6" y="T7"/>
                    </a:cxn>
                    <a:cxn ang="0">
                      <a:pos x="T8" y="T9"/>
                    </a:cxn>
                  </a:cxnLst>
                  <a:rect l="0" t="0" r="r" b="b"/>
                  <a:pathLst>
                    <a:path w="99" h="102">
                      <a:moveTo>
                        <a:pt x="22" y="8"/>
                      </a:moveTo>
                      <a:cubicBezTo>
                        <a:pt x="22" y="8"/>
                        <a:pt x="2" y="70"/>
                        <a:pt x="1" y="86"/>
                      </a:cubicBezTo>
                      <a:cubicBezTo>
                        <a:pt x="0" y="101"/>
                        <a:pt x="70" y="102"/>
                        <a:pt x="77" y="97"/>
                      </a:cubicBezTo>
                      <a:cubicBezTo>
                        <a:pt x="83" y="93"/>
                        <a:pt x="99" y="18"/>
                        <a:pt x="92" y="16"/>
                      </a:cubicBezTo>
                      <a:cubicBezTo>
                        <a:pt x="86" y="14"/>
                        <a:pt x="24" y="0"/>
                        <a:pt x="22" y="8"/>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8" name="Freeform 52"/>
                <p:cNvSpPr/>
                <p:nvPr/>
              </p:nvSpPr>
              <p:spPr bwMode="auto">
                <a:xfrm flipH="1">
                  <a:off x="9902919" y="3064067"/>
                  <a:ext cx="256907" cy="1052783"/>
                </a:xfrm>
                <a:custGeom>
                  <a:avLst/>
                  <a:gdLst>
                    <a:gd name="T0" fmla="*/ 0 w 141"/>
                    <a:gd name="T1" fmla="*/ 552 h 578"/>
                    <a:gd name="T2" fmla="*/ 31 w 141"/>
                    <a:gd name="T3" fmla="*/ 570 h 578"/>
                    <a:gd name="T4" fmla="*/ 77 w 141"/>
                    <a:gd name="T5" fmla="*/ 557 h 578"/>
                    <a:gd name="T6" fmla="*/ 141 w 141"/>
                    <a:gd name="T7" fmla="*/ 99 h 578"/>
                    <a:gd name="T8" fmla="*/ 43 w 141"/>
                    <a:gd name="T9" fmla="*/ 31 h 578"/>
                    <a:gd name="T10" fmla="*/ 55 w 141"/>
                    <a:gd name="T11" fmla="*/ 281 h 578"/>
                    <a:gd name="T12" fmla="*/ 0 w 141"/>
                    <a:gd name="T13" fmla="*/ 552 h 578"/>
                  </a:gdLst>
                  <a:ahLst/>
                  <a:cxnLst>
                    <a:cxn ang="0">
                      <a:pos x="T0" y="T1"/>
                    </a:cxn>
                    <a:cxn ang="0">
                      <a:pos x="T2" y="T3"/>
                    </a:cxn>
                    <a:cxn ang="0">
                      <a:pos x="T4" y="T5"/>
                    </a:cxn>
                    <a:cxn ang="0">
                      <a:pos x="T6" y="T7"/>
                    </a:cxn>
                    <a:cxn ang="0">
                      <a:pos x="T8" y="T9"/>
                    </a:cxn>
                    <a:cxn ang="0">
                      <a:pos x="T10" y="T11"/>
                    </a:cxn>
                    <a:cxn ang="0">
                      <a:pos x="T12" y="T13"/>
                    </a:cxn>
                  </a:cxnLst>
                  <a:rect l="0" t="0" r="r" b="b"/>
                  <a:pathLst>
                    <a:path w="141" h="578">
                      <a:moveTo>
                        <a:pt x="0" y="552"/>
                      </a:moveTo>
                      <a:cubicBezTo>
                        <a:pt x="0" y="552"/>
                        <a:pt x="12" y="562"/>
                        <a:pt x="31" y="570"/>
                      </a:cubicBezTo>
                      <a:cubicBezTo>
                        <a:pt x="51" y="578"/>
                        <a:pt x="77" y="557"/>
                        <a:pt x="77" y="557"/>
                      </a:cubicBezTo>
                      <a:cubicBezTo>
                        <a:pt x="104" y="494"/>
                        <a:pt x="141" y="99"/>
                        <a:pt x="141" y="99"/>
                      </a:cubicBezTo>
                      <a:cubicBezTo>
                        <a:pt x="141" y="99"/>
                        <a:pt x="50" y="0"/>
                        <a:pt x="43" y="31"/>
                      </a:cubicBezTo>
                      <a:cubicBezTo>
                        <a:pt x="35" y="61"/>
                        <a:pt x="67" y="199"/>
                        <a:pt x="55" y="281"/>
                      </a:cubicBezTo>
                      <a:lnTo>
                        <a:pt x="0" y="552"/>
                      </a:ln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69" name="Freeform 53"/>
                <p:cNvSpPr/>
                <p:nvPr/>
              </p:nvSpPr>
              <p:spPr bwMode="auto">
                <a:xfrm flipH="1">
                  <a:off x="9762649" y="4049003"/>
                  <a:ext cx="309508" cy="189821"/>
                </a:xfrm>
                <a:custGeom>
                  <a:avLst/>
                  <a:gdLst>
                    <a:gd name="T0" fmla="*/ 78 w 170"/>
                    <a:gd name="T1" fmla="*/ 14 h 104"/>
                    <a:gd name="T2" fmla="*/ 109 w 170"/>
                    <a:gd name="T3" fmla="*/ 64 h 104"/>
                    <a:gd name="T4" fmla="*/ 166 w 170"/>
                    <a:gd name="T5" fmla="*/ 67 h 104"/>
                    <a:gd name="T6" fmla="*/ 170 w 170"/>
                    <a:gd name="T7" fmla="*/ 95 h 104"/>
                    <a:gd name="T8" fmla="*/ 84 w 170"/>
                    <a:gd name="T9" fmla="*/ 102 h 104"/>
                    <a:gd name="T10" fmla="*/ 2 w 170"/>
                    <a:gd name="T11" fmla="*/ 95 h 104"/>
                    <a:gd name="T12" fmla="*/ 23 w 170"/>
                    <a:gd name="T13" fmla="*/ 11 h 104"/>
                    <a:gd name="T14" fmla="*/ 78 w 170"/>
                    <a:gd name="T15" fmla="*/ 1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04">
                      <a:moveTo>
                        <a:pt x="78" y="14"/>
                      </a:moveTo>
                      <a:cubicBezTo>
                        <a:pt x="78" y="14"/>
                        <a:pt x="103" y="60"/>
                        <a:pt x="109" y="64"/>
                      </a:cubicBezTo>
                      <a:cubicBezTo>
                        <a:pt x="116" y="68"/>
                        <a:pt x="162" y="64"/>
                        <a:pt x="166" y="67"/>
                      </a:cubicBezTo>
                      <a:cubicBezTo>
                        <a:pt x="170" y="71"/>
                        <a:pt x="170" y="95"/>
                        <a:pt x="170" y="95"/>
                      </a:cubicBezTo>
                      <a:cubicBezTo>
                        <a:pt x="159" y="98"/>
                        <a:pt x="104" y="102"/>
                        <a:pt x="84" y="102"/>
                      </a:cubicBezTo>
                      <a:cubicBezTo>
                        <a:pt x="65" y="102"/>
                        <a:pt x="14" y="104"/>
                        <a:pt x="2" y="95"/>
                      </a:cubicBezTo>
                      <a:cubicBezTo>
                        <a:pt x="0" y="89"/>
                        <a:pt x="18" y="18"/>
                        <a:pt x="23" y="11"/>
                      </a:cubicBezTo>
                      <a:cubicBezTo>
                        <a:pt x="28" y="3"/>
                        <a:pt x="76" y="0"/>
                        <a:pt x="78" y="14"/>
                      </a:cubicBezTo>
                      <a:close/>
                    </a:path>
                  </a:pathLst>
                </a:custGeom>
                <a:solidFill>
                  <a:schemeClr val="tx2">
                    <a:lumMod val="50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0" name="Freeform 54"/>
                <p:cNvSpPr/>
                <p:nvPr/>
              </p:nvSpPr>
              <p:spPr bwMode="auto">
                <a:xfrm flipH="1">
                  <a:off x="9736730" y="3058731"/>
                  <a:ext cx="361346" cy="1081752"/>
                </a:xfrm>
                <a:custGeom>
                  <a:avLst/>
                  <a:gdLst>
                    <a:gd name="T0" fmla="*/ 197 w 198"/>
                    <a:gd name="T1" fmla="*/ 15 h 594"/>
                    <a:gd name="T2" fmla="*/ 182 w 198"/>
                    <a:gd name="T3" fmla="*/ 321 h 594"/>
                    <a:gd name="T4" fmla="*/ 116 w 198"/>
                    <a:gd name="T5" fmla="*/ 529 h 594"/>
                    <a:gd name="T6" fmla="*/ 115 w 198"/>
                    <a:gd name="T7" fmla="*/ 548 h 594"/>
                    <a:gd name="T8" fmla="*/ 95 w 198"/>
                    <a:gd name="T9" fmla="*/ 585 h 594"/>
                    <a:gd name="T10" fmla="*/ 28 w 198"/>
                    <a:gd name="T11" fmla="*/ 572 h 594"/>
                    <a:gd name="T12" fmla="*/ 58 w 198"/>
                    <a:gd name="T13" fmla="*/ 447 h 594"/>
                    <a:gd name="T14" fmla="*/ 86 w 198"/>
                    <a:gd name="T15" fmla="*/ 108 h 594"/>
                    <a:gd name="T16" fmla="*/ 12 w 198"/>
                    <a:gd name="T17" fmla="*/ 50 h 594"/>
                    <a:gd name="T18" fmla="*/ 1 w 198"/>
                    <a:gd name="T19" fmla="*/ 3 h 594"/>
                    <a:gd name="T20" fmla="*/ 197 w 198"/>
                    <a:gd name="T21" fmla="*/ 1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8" h="594">
                      <a:moveTo>
                        <a:pt x="197" y="15"/>
                      </a:moveTo>
                      <a:cubicBezTo>
                        <a:pt x="197" y="15"/>
                        <a:pt x="198" y="265"/>
                        <a:pt x="182" y="321"/>
                      </a:cubicBezTo>
                      <a:cubicBezTo>
                        <a:pt x="165" y="376"/>
                        <a:pt x="120" y="517"/>
                        <a:pt x="116" y="529"/>
                      </a:cubicBezTo>
                      <a:cubicBezTo>
                        <a:pt x="116" y="529"/>
                        <a:pt x="116" y="542"/>
                        <a:pt x="115" y="548"/>
                      </a:cubicBezTo>
                      <a:cubicBezTo>
                        <a:pt x="114" y="555"/>
                        <a:pt x="102" y="580"/>
                        <a:pt x="95" y="585"/>
                      </a:cubicBezTo>
                      <a:cubicBezTo>
                        <a:pt x="88" y="590"/>
                        <a:pt x="38" y="594"/>
                        <a:pt x="28" y="572"/>
                      </a:cubicBezTo>
                      <a:cubicBezTo>
                        <a:pt x="28" y="572"/>
                        <a:pt x="50" y="483"/>
                        <a:pt x="58" y="447"/>
                      </a:cubicBezTo>
                      <a:cubicBezTo>
                        <a:pt x="67" y="411"/>
                        <a:pt x="90" y="189"/>
                        <a:pt x="86" y="108"/>
                      </a:cubicBezTo>
                      <a:cubicBezTo>
                        <a:pt x="86" y="108"/>
                        <a:pt x="20" y="72"/>
                        <a:pt x="12" y="50"/>
                      </a:cubicBezTo>
                      <a:cubicBezTo>
                        <a:pt x="5" y="30"/>
                        <a:pt x="0" y="6"/>
                        <a:pt x="1" y="3"/>
                      </a:cubicBezTo>
                      <a:cubicBezTo>
                        <a:pt x="1" y="0"/>
                        <a:pt x="197" y="15"/>
                        <a:pt x="197" y="1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1" name="Freeform 55"/>
                <p:cNvSpPr/>
                <p:nvPr/>
              </p:nvSpPr>
              <p:spPr bwMode="auto">
                <a:xfrm flipH="1">
                  <a:off x="9385294" y="2155365"/>
                  <a:ext cx="883545" cy="1020003"/>
                </a:xfrm>
                <a:custGeom>
                  <a:avLst/>
                  <a:gdLst>
                    <a:gd name="T0" fmla="*/ 78 w 485"/>
                    <a:gd name="T1" fmla="*/ 517 h 560"/>
                    <a:gd name="T2" fmla="*/ 76 w 485"/>
                    <a:gd name="T3" fmla="*/ 306 h 560"/>
                    <a:gd name="T4" fmla="*/ 24 w 485"/>
                    <a:gd name="T5" fmla="*/ 81 h 560"/>
                    <a:gd name="T6" fmla="*/ 67 w 485"/>
                    <a:gd name="T7" fmla="*/ 81 h 560"/>
                    <a:gd name="T8" fmla="*/ 135 w 485"/>
                    <a:gd name="T9" fmla="*/ 85 h 560"/>
                    <a:gd name="T10" fmla="*/ 189 w 485"/>
                    <a:gd name="T11" fmla="*/ 90 h 560"/>
                    <a:gd name="T12" fmla="*/ 314 w 485"/>
                    <a:gd name="T13" fmla="*/ 156 h 560"/>
                    <a:gd name="T14" fmla="*/ 425 w 485"/>
                    <a:gd name="T15" fmla="*/ 16 h 560"/>
                    <a:gd name="T16" fmla="*/ 484 w 485"/>
                    <a:gd name="T17" fmla="*/ 24 h 560"/>
                    <a:gd name="T18" fmla="*/ 387 w 485"/>
                    <a:gd name="T19" fmla="*/ 205 h 560"/>
                    <a:gd name="T20" fmla="*/ 252 w 485"/>
                    <a:gd name="T21" fmla="*/ 213 h 560"/>
                    <a:gd name="T22" fmla="*/ 301 w 485"/>
                    <a:gd name="T23" fmla="*/ 531 h 560"/>
                    <a:gd name="T24" fmla="*/ 78 w 485"/>
                    <a:gd name="T25" fmla="*/ 51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5" h="560">
                      <a:moveTo>
                        <a:pt x="78" y="517"/>
                      </a:moveTo>
                      <a:cubicBezTo>
                        <a:pt x="78" y="517"/>
                        <a:pt x="102" y="391"/>
                        <a:pt x="76" y="306"/>
                      </a:cubicBezTo>
                      <a:cubicBezTo>
                        <a:pt x="51" y="220"/>
                        <a:pt x="0" y="121"/>
                        <a:pt x="24" y="81"/>
                      </a:cubicBezTo>
                      <a:cubicBezTo>
                        <a:pt x="24" y="81"/>
                        <a:pt x="43" y="76"/>
                        <a:pt x="67" y="81"/>
                      </a:cubicBezTo>
                      <a:cubicBezTo>
                        <a:pt x="91" y="87"/>
                        <a:pt x="135" y="85"/>
                        <a:pt x="135" y="85"/>
                      </a:cubicBezTo>
                      <a:cubicBezTo>
                        <a:pt x="135" y="85"/>
                        <a:pt x="178" y="87"/>
                        <a:pt x="189" y="90"/>
                      </a:cubicBezTo>
                      <a:cubicBezTo>
                        <a:pt x="200" y="92"/>
                        <a:pt x="270" y="149"/>
                        <a:pt x="314" y="156"/>
                      </a:cubicBezTo>
                      <a:cubicBezTo>
                        <a:pt x="357" y="164"/>
                        <a:pt x="416" y="33"/>
                        <a:pt x="425" y="16"/>
                      </a:cubicBezTo>
                      <a:cubicBezTo>
                        <a:pt x="434" y="0"/>
                        <a:pt x="482" y="9"/>
                        <a:pt x="484" y="24"/>
                      </a:cubicBezTo>
                      <a:cubicBezTo>
                        <a:pt x="485" y="40"/>
                        <a:pt x="439" y="179"/>
                        <a:pt x="387" y="205"/>
                      </a:cubicBezTo>
                      <a:cubicBezTo>
                        <a:pt x="336" y="232"/>
                        <a:pt x="252" y="213"/>
                        <a:pt x="252" y="213"/>
                      </a:cubicBezTo>
                      <a:cubicBezTo>
                        <a:pt x="252" y="213"/>
                        <a:pt x="317" y="384"/>
                        <a:pt x="301" y="531"/>
                      </a:cubicBezTo>
                      <a:cubicBezTo>
                        <a:pt x="301" y="531"/>
                        <a:pt x="183" y="560"/>
                        <a:pt x="78" y="517"/>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2" name="Freeform 56"/>
                <p:cNvSpPr/>
                <p:nvPr/>
              </p:nvSpPr>
              <p:spPr bwMode="auto">
                <a:xfrm flipH="1">
                  <a:off x="9993636" y="2262854"/>
                  <a:ext cx="200494" cy="83094"/>
                </a:xfrm>
                <a:custGeom>
                  <a:avLst/>
                  <a:gdLst>
                    <a:gd name="T0" fmla="*/ 110 w 110"/>
                    <a:gd name="T1" fmla="*/ 26 h 46"/>
                    <a:gd name="T2" fmla="*/ 101 w 110"/>
                    <a:gd name="T3" fmla="*/ 1 h 46"/>
                    <a:gd name="T4" fmla="*/ 3 w 110"/>
                    <a:gd name="T5" fmla="*/ 1 h 46"/>
                    <a:gd name="T6" fmla="*/ 3 w 110"/>
                    <a:gd name="T7" fmla="*/ 24 h 46"/>
                    <a:gd name="T8" fmla="*/ 110 w 110"/>
                    <a:gd name="T9" fmla="*/ 26 h 46"/>
                  </a:gdLst>
                  <a:ahLst/>
                  <a:cxnLst>
                    <a:cxn ang="0">
                      <a:pos x="T0" y="T1"/>
                    </a:cxn>
                    <a:cxn ang="0">
                      <a:pos x="T2" y="T3"/>
                    </a:cxn>
                    <a:cxn ang="0">
                      <a:pos x="T4" y="T5"/>
                    </a:cxn>
                    <a:cxn ang="0">
                      <a:pos x="T6" y="T7"/>
                    </a:cxn>
                    <a:cxn ang="0">
                      <a:pos x="T8" y="T9"/>
                    </a:cxn>
                  </a:cxnLst>
                  <a:rect l="0" t="0" r="r" b="b"/>
                  <a:pathLst>
                    <a:path w="110" h="46">
                      <a:moveTo>
                        <a:pt x="110" y="26"/>
                      </a:moveTo>
                      <a:cubicBezTo>
                        <a:pt x="110" y="26"/>
                        <a:pt x="104" y="3"/>
                        <a:pt x="101" y="1"/>
                      </a:cubicBezTo>
                      <a:cubicBezTo>
                        <a:pt x="97" y="0"/>
                        <a:pt x="24" y="10"/>
                        <a:pt x="3" y="1"/>
                      </a:cubicBezTo>
                      <a:cubicBezTo>
                        <a:pt x="3" y="1"/>
                        <a:pt x="0" y="14"/>
                        <a:pt x="3" y="24"/>
                      </a:cubicBezTo>
                      <a:cubicBezTo>
                        <a:pt x="3" y="24"/>
                        <a:pt x="28" y="46"/>
                        <a:pt x="110" y="26"/>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3" name="Freeform 57"/>
                <p:cNvSpPr/>
                <p:nvPr/>
              </p:nvSpPr>
              <p:spPr bwMode="auto">
                <a:xfrm flipH="1">
                  <a:off x="9620093" y="1980028"/>
                  <a:ext cx="246234" cy="359059"/>
                </a:xfrm>
                <a:custGeom>
                  <a:avLst/>
                  <a:gdLst>
                    <a:gd name="T0" fmla="*/ 57 w 135"/>
                    <a:gd name="T1" fmla="*/ 11 h 197"/>
                    <a:gd name="T2" fmla="*/ 26 w 135"/>
                    <a:gd name="T3" fmla="*/ 3 h 197"/>
                    <a:gd name="T4" fmla="*/ 36 w 135"/>
                    <a:gd name="T5" fmla="*/ 39 h 197"/>
                    <a:gd name="T6" fmla="*/ 62 w 135"/>
                    <a:gd name="T7" fmla="*/ 71 h 197"/>
                    <a:gd name="T8" fmla="*/ 23 w 135"/>
                    <a:gd name="T9" fmla="*/ 169 h 197"/>
                    <a:gd name="T10" fmla="*/ 66 w 135"/>
                    <a:gd name="T11" fmla="*/ 190 h 197"/>
                    <a:gd name="T12" fmla="*/ 99 w 135"/>
                    <a:gd name="T13" fmla="*/ 83 h 197"/>
                    <a:gd name="T14" fmla="*/ 135 w 135"/>
                    <a:gd name="T15" fmla="*/ 9 h 197"/>
                    <a:gd name="T16" fmla="*/ 57 w 135"/>
                    <a:gd name="T17" fmla="*/ 11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97">
                      <a:moveTo>
                        <a:pt x="57" y="11"/>
                      </a:moveTo>
                      <a:cubicBezTo>
                        <a:pt x="39" y="12"/>
                        <a:pt x="30" y="0"/>
                        <a:pt x="26" y="3"/>
                      </a:cubicBezTo>
                      <a:cubicBezTo>
                        <a:pt x="22" y="7"/>
                        <a:pt x="22" y="20"/>
                        <a:pt x="36" y="39"/>
                      </a:cubicBezTo>
                      <a:cubicBezTo>
                        <a:pt x="51" y="58"/>
                        <a:pt x="62" y="71"/>
                        <a:pt x="62" y="71"/>
                      </a:cubicBezTo>
                      <a:cubicBezTo>
                        <a:pt x="62" y="71"/>
                        <a:pt x="46" y="142"/>
                        <a:pt x="23" y="169"/>
                      </a:cubicBezTo>
                      <a:cubicBezTo>
                        <a:pt x="0" y="197"/>
                        <a:pt x="59" y="186"/>
                        <a:pt x="66" y="190"/>
                      </a:cubicBezTo>
                      <a:cubicBezTo>
                        <a:pt x="66" y="190"/>
                        <a:pt x="95" y="122"/>
                        <a:pt x="99" y="83"/>
                      </a:cubicBezTo>
                      <a:cubicBezTo>
                        <a:pt x="99" y="83"/>
                        <a:pt x="131" y="21"/>
                        <a:pt x="135" y="9"/>
                      </a:cubicBezTo>
                      <a:cubicBezTo>
                        <a:pt x="109" y="11"/>
                        <a:pt x="83" y="10"/>
                        <a:pt x="57" y="11"/>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4" name="Freeform 58"/>
                <p:cNvSpPr/>
                <p:nvPr/>
              </p:nvSpPr>
              <p:spPr bwMode="auto">
                <a:xfrm flipH="1">
                  <a:off x="9693277" y="2182046"/>
                  <a:ext cx="495517" cy="408611"/>
                </a:xfrm>
                <a:custGeom>
                  <a:avLst/>
                  <a:gdLst>
                    <a:gd name="T0" fmla="*/ 271 w 272"/>
                    <a:gd name="T1" fmla="*/ 24 h 224"/>
                    <a:gd name="T2" fmla="*/ 212 w 272"/>
                    <a:gd name="T3" fmla="*/ 16 h 224"/>
                    <a:gd name="T4" fmla="*/ 100 w 272"/>
                    <a:gd name="T5" fmla="*/ 156 h 224"/>
                    <a:gd name="T6" fmla="*/ 0 w 272"/>
                    <a:gd name="T7" fmla="*/ 104 h 224"/>
                    <a:gd name="T8" fmla="*/ 21 w 272"/>
                    <a:gd name="T9" fmla="*/ 145 h 224"/>
                    <a:gd name="T10" fmla="*/ 55 w 272"/>
                    <a:gd name="T11" fmla="*/ 215 h 224"/>
                    <a:gd name="T12" fmla="*/ 174 w 272"/>
                    <a:gd name="T13" fmla="*/ 205 h 224"/>
                    <a:gd name="T14" fmla="*/ 271 w 272"/>
                    <a:gd name="T15" fmla="*/ 24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2" h="224">
                      <a:moveTo>
                        <a:pt x="271" y="24"/>
                      </a:moveTo>
                      <a:cubicBezTo>
                        <a:pt x="269" y="9"/>
                        <a:pt x="221" y="0"/>
                        <a:pt x="212" y="16"/>
                      </a:cubicBezTo>
                      <a:cubicBezTo>
                        <a:pt x="203" y="32"/>
                        <a:pt x="144" y="163"/>
                        <a:pt x="100" y="156"/>
                      </a:cubicBezTo>
                      <a:cubicBezTo>
                        <a:pt x="70" y="151"/>
                        <a:pt x="27" y="122"/>
                        <a:pt x="0" y="104"/>
                      </a:cubicBezTo>
                      <a:cubicBezTo>
                        <a:pt x="7" y="118"/>
                        <a:pt x="13" y="132"/>
                        <a:pt x="21" y="145"/>
                      </a:cubicBezTo>
                      <a:cubicBezTo>
                        <a:pt x="35" y="168"/>
                        <a:pt x="46" y="191"/>
                        <a:pt x="55" y="215"/>
                      </a:cubicBezTo>
                      <a:cubicBezTo>
                        <a:pt x="82" y="219"/>
                        <a:pt x="137" y="224"/>
                        <a:pt x="174" y="205"/>
                      </a:cubicBezTo>
                      <a:cubicBezTo>
                        <a:pt x="226" y="178"/>
                        <a:pt x="272" y="39"/>
                        <a:pt x="271" y="24"/>
                      </a:cubicBezTo>
                    </a:path>
                  </a:pathLst>
                </a:custGeom>
                <a:solidFill>
                  <a:schemeClr val="tx2"/>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5" name="Freeform 59"/>
                <p:cNvSpPr/>
                <p:nvPr/>
              </p:nvSpPr>
              <p:spPr bwMode="auto">
                <a:xfrm flipH="1">
                  <a:off x="9858703" y="1683480"/>
                  <a:ext cx="382692" cy="567939"/>
                </a:xfrm>
                <a:custGeom>
                  <a:avLst/>
                  <a:gdLst>
                    <a:gd name="T0" fmla="*/ 153 w 210"/>
                    <a:gd name="T1" fmla="*/ 83 h 312"/>
                    <a:gd name="T2" fmla="*/ 171 w 210"/>
                    <a:gd name="T3" fmla="*/ 176 h 312"/>
                    <a:gd name="T4" fmla="*/ 198 w 210"/>
                    <a:gd name="T5" fmla="*/ 255 h 312"/>
                    <a:gd name="T6" fmla="*/ 74 w 210"/>
                    <a:gd name="T7" fmla="*/ 288 h 312"/>
                    <a:gd name="T8" fmla="*/ 4 w 210"/>
                    <a:gd name="T9" fmla="*/ 114 h 312"/>
                    <a:gd name="T10" fmla="*/ 153 w 210"/>
                    <a:gd name="T11" fmla="*/ 83 h 312"/>
                  </a:gdLst>
                  <a:ahLst/>
                  <a:cxnLst>
                    <a:cxn ang="0">
                      <a:pos x="T0" y="T1"/>
                    </a:cxn>
                    <a:cxn ang="0">
                      <a:pos x="T2" y="T3"/>
                    </a:cxn>
                    <a:cxn ang="0">
                      <a:pos x="T4" y="T5"/>
                    </a:cxn>
                    <a:cxn ang="0">
                      <a:pos x="T6" y="T7"/>
                    </a:cxn>
                    <a:cxn ang="0">
                      <a:pos x="T8" y="T9"/>
                    </a:cxn>
                    <a:cxn ang="0">
                      <a:pos x="T10" y="T11"/>
                    </a:cxn>
                  </a:cxnLst>
                  <a:rect l="0" t="0" r="r" b="b"/>
                  <a:pathLst>
                    <a:path w="210" h="312">
                      <a:moveTo>
                        <a:pt x="153" y="83"/>
                      </a:moveTo>
                      <a:cubicBezTo>
                        <a:pt x="153" y="83"/>
                        <a:pt x="154" y="122"/>
                        <a:pt x="171" y="176"/>
                      </a:cubicBezTo>
                      <a:cubicBezTo>
                        <a:pt x="189" y="232"/>
                        <a:pt x="196" y="243"/>
                        <a:pt x="198" y="255"/>
                      </a:cubicBezTo>
                      <a:cubicBezTo>
                        <a:pt x="210" y="312"/>
                        <a:pt x="103" y="310"/>
                        <a:pt x="74" y="288"/>
                      </a:cubicBezTo>
                      <a:cubicBezTo>
                        <a:pt x="45" y="266"/>
                        <a:pt x="8" y="139"/>
                        <a:pt x="4" y="114"/>
                      </a:cubicBezTo>
                      <a:cubicBezTo>
                        <a:pt x="0" y="88"/>
                        <a:pt x="112" y="0"/>
                        <a:pt x="153" y="83"/>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6" name="Freeform 60"/>
                <p:cNvSpPr/>
                <p:nvPr/>
              </p:nvSpPr>
              <p:spPr bwMode="auto">
                <a:xfrm flipH="1">
                  <a:off x="9842694" y="1617919"/>
                  <a:ext cx="545069" cy="590047"/>
                </a:xfrm>
                <a:custGeom>
                  <a:avLst/>
                  <a:gdLst>
                    <a:gd name="T0" fmla="*/ 136 w 299"/>
                    <a:gd name="T1" fmla="*/ 257 h 324"/>
                    <a:gd name="T2" fmla="*/ 150 w 299"/>
                    <a:gd name="T3" fmla="*/ 185 h 324"/>
                    <a:gd name="T4" fmla="*/ 148 w 299"/>
                    <a:gd name="T5" fmla="*/ 151 h 324"/>
                    <a:gd name="T6" fmla="*/ 177 w 299"/>
                    <a:gd name="T7" fmla="*/ 130 h 324"/>
                    <a:gd name="T8" fmla="*/ 210 w 299"/>
                    <a:gd name="T9" fmla="*/ 126 h 324"/>
                    <a:gd name="T10" fmla="*/ 251 w 299"/>
                    <a:gd name="T11" fmla="*/ 121 h 324"/>
                    <a:gd name="T12" fmla="*/ 243 w 299"/>
                    <a:gd name="T13" fmla="*/ 35 h 324"/>
                    <a:gd name="T14" fmla="*/ 148 w 299"/>
                    <a:gd name="T15" fmla="*/ 17 h 324"/>
                    <a:gd name="T16" fmla="*/ 55 w 299"/>
                    <a:gd name="T17" fmla="*/ 110 h 324"/>
                    <a:gd name="T18" fmla="*/ 52 w 299"/>
                    <a:gd name="T19" fmla="*/ 92 h 324"/>
                    <a:gd name="T20" fmla="*/ 51 w 299"/>
                    <a:gd name="T21" fmla="*/ 110 h 324"/>
                    <a:gd name="T22" fmla="*/ 32 w 299"/>
                    <a:gd name="T23" fmla="*/ 109 h 324"/>
                    <a:gd name="T24" fmla="*/ 47 w 299"/>
                    <a:gd name="T25" fmla="*/ 122 h 324"/>
                    <a:gd name="T26" fmla="*/ 61 w 299"/>
                    <a:gd name="T27" fmla="*/ 245 h 324"/>
                    <a:gd name="T28" fmla="*/ 114 w 299"/>
                    <a:gd name="T29" fmla="*/ 303 h 324"/>
                    <a:gd name="T30" fmla="*/ 130 w 299"/>
                    <a:gd name="T31" fmla="*/ 297 h 324"/>
                    <a:gd name="T32" fmla="*/ 143 w 299"/>
                    <a:gd name="T33" fmla="*/ 311 h 324"/>
                    <a:gd name="T34" fmla="*/ 136 w 299"/>
                    <a:gd name="T35" fmla="*/ 25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9" h="324">
                      <a:moveTo>
                        <a:pt x="136" y="257"/>
                      </a:moveTo>
                      <a:cubicBezTo>
                        <a:pt x="136" y="257"/>
                        <a:pt x="165" y="238"/>
                        <a:pt x="150" y="185"/>
                      </a:cubicBezTo>
                      <a:cubicBezTo>
                        <a:pt x="145" y="167"/>
                        <a:pt x="148" y="151"/>
                        <a:pt x="148" y="151"/>
                      </a:cubicBezTo>
                      <a:cubicBezTo>
                        <a:pt x="148" y="151"/>
                        <a:pt x="141" y="163"/>
                        <a:pt x="177" y="130"/>
                      </a:cubicBezTo>
                      <a:cubicBezTo>
                        <a:pt x="182" y="124"/>
                        <a:pt x="196" y="125"/>
                        <a:pt x="210" y="126"/>
                      </a:cubicBezTo>
                      <a:cubicBezTo>
                        <a:pt x="225" y="127"/>
                        <a:pt x="242" y="128"/>
                        <a:pt x="251" y="121"/>
                      </a:cubicBezTo>
                      <a:cubicBezTo>
                        <a:pt x="268" y="108"/>
                        <a:pt x="299" y="53"/>
                        <a:pt x="243" y="35"/>
                      </a:cubicBezTo>
                      <a:cubicBezTo>
                        <a:pt x="186" y="16"/>
                        <a:pt x="123" y="0"/>
                        <a:pt x="148" y="17"/>
                      </a:cubicBezTo>
                      <a:cubicBezTo>
                        <a:pt x="245" y="83"/>
                        <a:pt x="89" y="66"/>
                        <a:pt x="55" y="110"/>
                      </a:cubicBezTo>
                      <a:cubicBezTo>
                        <a:pt x="55" y="110"/>
                        <a:pt x="61" y="92"/>
                        <a:pt x="52" y="92"/>
                      </a:cubicBezTo>
                      <a:cubicBezTo>
                        <a:pt x="34" y="92"/>
                        <a:pt x="51" y="110"/>
                        <a:pt x="51" y="110"/>
                      </a:cubicBezTo>
                      <a:cubicBezTo>
                        <a:pt x="51" y="110"/>
                        <a:pt x="39" y="95"/>
                        <a:pt x="32" y="109"/>
                      </a:cubicBezTo>
                      <a:cubicBezTo>
                        <a:pt x="26" y="122"/>
                        <a:pt x="47" y="122"/>
                        <a:pt x="47" y="122"/>
                      </a:cubicBezTo>
                      <a:cubicBezTo>
                        <a:pt x="47" y="122"/>
                        <a:pt x="0" y="183"/>
                        <a:pt x="61" y="245"/>
                      </a:cubicBezTo>
                      <a:cubicBezTo>
                        <a:pt x="61" y="245"/>
                        <a:pt x="112" y="292"/>
                        <a:pt x="114" y="303"/>
                      </a:cubicBezTo>
                      <a:cubicBezTo>
                        <a:pt x="116" y="314"/>
                        <a:pt x="130" y="297"/>
                        <a:pt x="130" y="297"/>
                      </a:cubicBezTo>
                      <a:cubicBezTo>
                        <a:pt x="130" y="297"/>
                        <a:pt x="120" y="324"/>
                        <a:pt x="143" y="311"/>
                      </a:cubicBezTo>
                      <a:cubicBezTo>
                        <a:pt x="183" y="290"/>
                        <a:pt x="136" y="257"/>
                        <a:pt x="136" y="257"/>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7" name="Freeform 61"/>
                <p:cNvSpPr/>
                <p:nvPr/>
              </p:nvSpPr>
              <p:spPr bwMode="auto">
                <a:xfrm flipH="1">
                  <a:off x="10082830" y="2003660"/>
                  <a:ext cx="124260" cy="125785"/>
                </a:xfrm>
                <a:custGeom>
                  <a:avLst/>
                  <a:gdLst>
                    <a:gd name="T0" fmla="*/ 53 w 68"/>
                    <a:gd name="T1" fmla="*/ 14 h 69"/>
                    <a:gd name="T2" fmla="*/ 18 w 68"/>
                    <a:gd name="T3" fmla="*/ 11 h 69"/>
                    <a:gd name="T4" fmla="*/ 61 w 68"/>
                    <a:gd name="T5" fmla="*/ 40 h 69"/>
                    <a:gd name="T6" fmla="*/ 53 w 68"/>
                    <a:gd name="T7" fmla="*/ 14 h 69"/>
                  </a:gdLst>
                  <a:ahLst/>
                  <a:cxnLst>
                    <a:cxn ang="0">
                      <a:pos x="T0" y="T1"/>
                    </a:cxn>
                    <a:cxn ang="0">
                      <a:pos x="T2" y="T3"/>
                    </a:cxn>
                    <a:cxn ang="0">
                      <a:pos x="T4" y="T5"/>
                    </a:cxn>
                    <a:cxn ang="0">
                      <a:pos x="T6" y="T7"/>
                    </a:cxn>
                  </a:cxnLst>
                  <a:rect l="0" t="0" r="r" b="b"/>
                  <a:pathLst>
                    <a:path w="68" h="69">
                      <a:moveTo>
                        <a:pt x="53" y="14"/>
                      </a:moveTo>
                      <a:cubicBezTo>
                        <a:pt x="53" y="14"/>
                        <a:pt x="36" y="0"/>
                        <a:pt x="18" y="11"/>
                      </a:cubicBezTo>
                      <a:cubicBezTo>
                        <a:pt x="0" y="23"/>
                        <a:pt x="24" y="69"/>
                        <a:pt x="61" y="40"/>
                      </a:cubicBezTo>
                      <a:cubicBezTo>
                        <a:pt x="61" y="40"/>
                        <a:pt x="68" y="33"/>
                        <a:pt x="53" y="14"/>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8" name="Freeform 62"/>
                <p:cNvSpPr/>
                <p:nvPr/>
              </p:nvSpPr>
              <p:spPr bwMode="auto">
                <a:xfrm flipH="1">
                  <a:off x="10172785" y="2024243"/>
                  <a:ext cx="12197" cy="21345"/>
                </a:xfrm>
                <a:custGeom>
                  <a:avLst/>
                  <a:gdLst>
                    <a:gd name="T0" fmla="*/ 7 w 7"/>
                    <a:gd name="T1" fmla="*/ 0 h 12"/>
                    <a:gd name="T2" fmla="*/ 6 w 7"/>
                    <a:gd name="T3" fmla="*/ 0 h 12"/>
                    <a:gd name="T4" fmla="*/ 0 w 7"/>
                    <a:gd name="T5" fmla="*/ 12 h 12"/>
                    <a:gd name="T6" fmla="*/ 6 w 7"/>
                    <a:gd name="T7" fmla="*/ 0 h 12"/>
                    <a:gd name="T8" fmla="*/ 7 w 7"/>
                    <a:gd name="T9" fmla="*/ 0 h 12"/>
                  </a:gdLst>
                  <a:ahLst/>
                  <a:cxnLst>
                    <a:cxn ang="0">
                      <a:pos x="T0" y="T1"/>
                    </a:cxn>
                    <a:cxn ang="0">
                      <a:pos x="T2" y="T3"/>
                    </a:cxn>
                    <a:cxn ang="0">
                      <a:pos x="T4" y="T5"/>
                    </a:cxn>
                    <a:cxn ang="0">
                      <a:pos x="T6" y="T7"/>
                    </a:cxn>
                    <a:cxn ang="0">
                      <a:pos x="T8" y="T9"/>
                    </a:cxn>
                  </a:cxnLst>
                  <a:rect l="0" t="0" r="r" b="b"/>
                  <a:pathLst>
                    <a:path w="7" h="12">
                      <a:moveTo>
                        <a:pt x="7" y="0"/>
                      </a:moveTo>
                      <a:cubicBezTo>
                        <a:pt x="6" y="0"/>
                        <a:pt x="6" y="0"/>
                        <a:pt x="6" y="0"/>
                      </a:cubicBezTo>
                      <a:cubicBezTo>
                        <a:pt x="2" y="3"/>
                        <a:pt x="0" y="7"/>
                        <a:pt x="0" y="12"/>
                      </a:cubicBezTo>
                      <a:cubicBezTo>
                        <a:pt x="0" y="7"/>
                        <a:pt x="2" y="3"/>
                        <a:pt x="6" y="0"/>
                      </a:cubicBezTo>
                      <a:cubicBezTo>
                        <a:pt x="6" y="0"/>
                        <a:pt x="6" y="0"/>
                        <a:pt x="7" y="0"/>
                      </a:cubicBezTo>
                    </a:path>
                  </a:pathLst>
                </a:custGeom>
                <a:solidFill>
                  <a:srgbClr val="583E3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79" name="Freeform 63"/>
                <p:cNvSpPr>
                  <a:spLocks noEditPoints="1"/>
                </p:cNvSpPr>
                <p:nvPr/>
              </p:nvSpPr>
              <p:spPr bwMode="auto">
                <a:xfrm flipH="1">
                  <a:off x="10086641" y="2016620"/>
                  <a:ext cx="98341" cy="76233"/>
                </a:xfrm>
                <a:custGeom>
                  <a:avLst/>
                  <a:gdLst>
                    <a:gd name="T0" fmla="*/ 27 w 54"/>
                    <a:gd name="T1" fmla="*/ 34 h 42"/>
                    <a:gd name="T2" fmla="*/ 9 w 54"/>
                    <a:gd name="T3" fmla="*/ 17 h 42"/>
                    <a:gd name="T4" fmla="*/ 37 w 54"/>
                    <a:gd name="T5" fmla="*/ 29 h 42"/>
                    <a:gd name="T6" fmla="*/ 45 w 54"/>
                    <a:gd name="T7" fmla="*/ 29 h 42"/>
                    <a:gd name="T8" fmla="*/ 27 w 54"/>
                    <a:gd name="T9" fmla="*/ 34 h 42"/>
                    <a:gd name="T10" fmla="*/ 20 w 54"/>
                    <a:gd name="T11" fmla="*/ 0 h 42"/>
                    <a:gd name="T12" fmla="*/ 7 w 54"/>
                    <a:gd name="T13" fmla="*/ 4 h 42"/>
                    <a:gd name="T14" fmla="*/ 6 w 54"/>
                    <a:gd name="T15" fmla="*/ 4 h 42"/>
                    <a:gd name="T16" fmla="*/ 0 w 54"/>
                    <a:gd name="T17" fmla="*/ 16 h 42"/>
                    <a:gd name="T18" fmla="*/ 26 w 54"/>
                    <a:gd name="T19" fmla="*/ 42 h 42"/>
                    <a:gd name="T20" fmla="*/ 49 w 54"/>
                    <a:gd name="T21" fmla="*/ 33 h 42"/>
                    <a:gd name="T22" fmla="*/ 47 w 54"/>
                    <a:gd name="T23" fmla="*/ 17 h 42"/>
                    <a:gd name="T24" fmla="*/ 47 w 54"/>
                    <a:gd name="T25" fmla="*/ 17 h 42"/>
                    <a:gd name="T26" fmla="*/ 36 w 54"/>
                    <a:gd name="T27" fmla="*/ 21 h 42"/>
                    <a:gd name="T28" fmla="*/ 28 w 54"/>
                    <a:gd name="T29" fmla="*/ 19 h 42"/>
                    <a:gd name="T30" fmla="*/ 22 w 54"/>
                    <a:gd name="T31" fmla="*/ 3 h 42"/>
                    <a:gd name="T32" fmla="*/ 23 w 54"/>
                    <a:gd name="T33" fmla="*/ 0 h 42"/>
                    <a:gd name="T34" fmla="*/ 20 w 54"/>
                    <a:gd name="T3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42">
                      <a:moveTo>
                        <a:pt x="27" y="34"/>
                      </a:moveTo>
                      <a:cubicBezTo>
                        <a:pt x="11" y="34"/>
                        <a:pt x="9" y="17"/>
                        <a:pt x="9" y="17"/>
                      </a:cubicBezTo>
                      <a:cubicBezTo>
                        <a:pt x="15" y="27"/>
                        <a:pt x="28" y="29"/>
                        <a:pt x="37" y="29"/>
                      </a:cubicBezTo>
                      <a:cubicBezTo>
                        <a:pt x="41" y="29"/>
                        <a:pt x="45" y="29"/>
                        <a:pt x="45" y="29"/>
                      </a:cubicBezTo>
                      <a:cubicBezTo>
                        <a:pt x="37" y="32"/>
                        <a:pt x="31" y="34"/>
                        <a:pt x="27" y="34"/>
                      </a:cubicBezTo>
                      <a:moveTo>
                        <a:pt x="20" y="0"/>
                      </a:moveTo>
                      <a:cubicBezTo>
                        <a:pt x="16" y="0"/>
                        <a:pt x="11" y="1"/>
                        <a:pt x="7" y="4"/>
                      </a:cubicBezTo>
                      <a:cubicBezTo>
                        <a:pt x="6" y="4"/>
                        <a:pt x="6" y="4"/>
                        <a:pt x="6" y="4"/>
                      </a:cubicBezTo>
                      <a:cubicBezTo>
                        <a:pt x="2" y="7"/>
                        <a:pt x="0" y="11"/>
                        <a:pt x="0" y="16"/>
                      </a:cubicBezTo>
                      <a:cubicBezTo>
                        <a:pt x="0" y="28"/>
                        <a:pt x="10" y="42"/>
                        <a:pt x="26" y="42"/>
                      </a:cubicBezTo>
                      <a:cubicBezTo>
                        <a:pt x="33" y="42"/>
                        <a:pt x="40" y="40"/>
                        <a:pt x="49" y="33"/>
                      </a:cubicBezTo>
                      <a:cubicBezTo>
                        <a:pt x="49" y="33"/>
                        <a:pt x="54" y="29"/>
                        <a:pt x="47" y="17"/>
                      </a:cubicBezTo>
                      <a:cubicBezTo>
                        <a:pt x="47" y="17"/>
                        <a:pt x="47" y="17"/>
                        <a:pt x="47" y="17"/>
                      </a:cubicBezTo>
                      <a:cubicBezTo>
                        <a:pt x="44" y="20"/>
                        <a:pt x="40" y="21"/>
                        <a:pt x="36" y="21"/>
                      </a:cubicBezTo>
                      <a:cubicBezTo>
                        <a:pt x="33" y="21"/>
                        <a:pt x="30" y="21"/>
                        <a:pt x="28" y="19"/>
                      </a:cubicBezTo>
                      <a:cubicBezTo>
                        <a:pt x="23" y="15"/>
                        <a:pt x="21" y="9"/>
                        <a:pt x="22" y="3"/>
                      </a:cubicBezTo>
                      <a:cubicBezTo>
                        <a:pt x="22" y="2"/>
                        <a:pt x="22" y="1"/>
                        <a:pt x="23" y="0"/>
                      </a:cubicBezTo>
                      <a:cubicBezTo>
                        <a:pt x="22" y="0"/>
                        <a:pt x="21" y="0"/>
                        <a:pt x="20" y="0"/>
                      </a:cubicBezTo>
                    </a:path>
                  </a:pathLst>
                </a:custGeom>
                <a:solidFill>
                  <a:srgbClr val="F6F4E1"/>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0" name="Freeform 64"/>
                <p:cNvSpPr/>
                <p:nvPr/>
              </p:nvSpPr>
              <p:spPr bwMode="auto">
                <a:xfrm flipH="1">
                  <a:off x="10103413" y="2047875"/>
                  <a:ext cx="65561" cy="30493"/>
                </a:xfrm>
                <a:custGeom>
                  <a:avLst/>
                  <a:gdLst>
                    <a:gd name="T0" fmla="*/ 0 w 36"/>
                    <a:gd name="T1" fmla="*/ 0 h 17"/>
                    <a:gd name="T2" fmla="*/ 18 w 36"/>
                    <a:gd name="T3" fmla="*/ 17 h 17"/>
                    <a:gd name="T4" fmla="*/ 36 w 36"/>
                    <a:gd name="T5" fmla="*/ 12 h 17"/>
                    <a:gd name="T6" fmla="*/ 28 w 36"/>
                    <a:gd name="T7" fmla="*/ 12 h 17"/>
                    <a:gd name="T8" fmla="*/ 0 w 36"/>
                    <a:gd name="T9" fmla="*/ 0 h 17"/>
                  </a:gdLst>
                  <a:ahLst/>
                  <a:cxnLst>
                    <a:cxn ang="0">
                      <a:pos x="T0" y="T1"/>
                    </a:cxn>
                    <a:cxn ang="0">
                      <a:pos x="T2" y="T3"/>
                    </a:cxn>
                    <a:cxn ang="0">
                      <a:pos x="T4" y="T5"/>
                    </a:cxn>
                    <a:cxn ang="0">
                      <a:pos x="T6" y="T7"/>
                    </a:cxn>
                    <a:cxn ang="0">
                      <a:pos x="T8" y="T9"/>
                    </a:cxn>
                  </a:cxnLst>
                  <a:rect l="0" t="0" r="r" b="b"/>
                  <a:pathLst>
                    <a:path w="36" h="17">
                      <a:moveTo>
                        <a:pt x="0" y="0"/>
                      </a:moveTo>
                      <a:cubicBezTo>
                        <a:pt x="0" y="0"/>
                        <a:pt x="2" y="17"/>
                        <a:pt x="18" y="17"/>
                      </a:cubicBezTo>
                      <a:cubicBezTo>
                        <a:pt x="22" y="17"/>
                        <a:pt x="28" y="15"/>
                        <a:pt x="36" y="12"/>
                      </a:cubicBezTo>
                      <a:cubicBezTo>
                        <a:pt x="36" y="12"/>
                        <a:pt x="32" y="12"/>
                        <a:pt x="28" y="12"/>
                      </a:cubicBezTo>
                      <a:cubicBezTo>
                        <a:pt x="19" y="12"/>
                        <a:pt x="6" y="10"/>
                        <a:pt x="0" y="0"/>
                      </a:cubicBezTo>
                    </a:path>
                  </a:pathLst>
                </a:custGeom>
                <a:solidFill>
                  <a:srgbClr val="F2EFD5"/>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1" name="Freeform 65"/>
                <p:cNvSpPr/>
                <p:nvPr/>
              </p:nvSpPr>
              <p:spPr bwMode="auto">
                <a:xfrm flipH="1">
                  <a:off x="9986775" y="1861866"/>
                  <a:ext cx="90718" cy="99866"/>
                </a:xfrm>
                <a:custGeom>
                  <a:avLst/>
                  <a:gdLst>
                    <a:gd name="T0" fmla="*/ 45 w 50"/>
                    <a:gd name="T1" fmla="*/ 5 h 55"/>
                    <a:gd name="T2" fmla="*/ 44 w 50"/>
                    <a:gd name="T3" fmla="*/ 22 h 55"/>
                    <a:gd name="T4" fmla="*/ 13 w 50"/>
                    <a:gd name="T5" fmla="*/ 38 h 55"/>
                    <a:gd name="T6" fmla="*/ 32 w 50"/>
                    <a:gd name="T7" fmla="*/ 15 h 55"/>
                    <a:gd name="T8" fmla="*/ 45 w 50"/>
                    <a:gd name="T9" fmla="*/ 5 h 55"/>
                  </a:gdLst>
                  <a:ahLst/>
                  <a:cxnLst>
                    <a:cxn ang="0">
                      <a:pos x="T0" y="T1"/>
                    </a:cxn>
                    <a:cxn ang="0">
                      <a:pos x="T2" y="T3"/>
                    </a:cxn>
                    <a:cxn ang="0">
                      <a:pos x="T4" y="T5"/>
                    </a:cxn>
                    <a:cxn ang="0">
                      <a:pos x="T6" y="T7"/>
                    </a:cxn>
                    <a:cxn ang="0">
                      <a:pos x="T8" y="T9"/>
                    </a:cxn>
                  </a:cxnLst>
                  <a:rect l="0" t="0" r="r" b="b"/>
                  <a:pathLst>
                    <a:path w="50" h="55">
                      <a:moveTo>
                        <a:pt x="45" y="5"/>
                      </a:moveTo>
                      <a:cubicBezTo>
                        <a:pt x="45" y="5"/>
                        <a:pt x="50" y="13"/>
                        <a:pt x="44" y="22"/>
                      </a:cubicBezTo>
                      <a:cubicBezTo>
                        <a:pt x="37" y="31"/>
                        <a:pt x="21" y="21"/>
                        <a:pt x="13" y="38"/>
                      </a:cubicBezTo>
                      <a:cubicBezTo>
                        <a:pt x="4" y="55"/>
                        <a:pt x="0" y="23"/>
                        <a:pt x="32" y="15"/>
                      </a:cubicBezTo>
                      <a:cubicBezTo>
                        <a:pt x="32" y="15"/>
                        <a:pt x="35" y="0"/>
                        <a:pt x="45" y="5"/>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2" name="Freeform 66"/>
                <p:cNvSpPr/>
                <p:nvPr/>
              </p:nvSpPr>
              <p:spPr bwMode="auto">
                <a:xfrm flipH="1">
                  <a:off x="9968479" y="1956395"/>
                  <a:ext cx="39641" cy="22108"/>
                </a:xfrm>
                <a:custGeom>
                  <a:avLst/>
                  <a:gdLst>
                    <a:gd name="T0" fmla="*/ 22 w 22"/>
                    <a:gd name="T1" fmla="*/ 0 h 12"/>
                    <a:gd name="T2" fmla="*/ 22 w 22"/>
                    <a:gd name="T3" fmla="*/ 0 h 12"/>
                    <a:gd name="T4" fmla="*/ 22 w 22"/>
                    <a:gd name="T5" fmla="*/ 0 h 12"/>
                    <a:gd name="T6" fmla="*/ 22 w 22"/>
                    <a:gd name="T7" fmla="*/ 0 h 12"/>
                    <a:gd name="T8" fmla="*/ 12 w 22"/>
                    <a:gd name="T9" fmla="*/ 5 h 12"/>
                    <a:gd name="T10" fmla="*/ 0 w 22"/>
                    <a:gd name="T11" fmla="*/ 6 h 12"/>
                    <a:gd name="T12" fmla="*/ 13 w 22"/>
                    <a:gd name="T13" fmla="*/ 7 h 12"/>
                    <a:gd name="T14" fmla="*/ 14 w 22"/>
                    <a:gd name="T15" fmla="*/ 7 h 12"/>
                    <a:gd name="T16" fmla="*/ 13 w 22"/>
                    <a:gd name="T17" fmla="*/ 8 h 12"/>
                    <a:gd name="T18" fmla="*/ 1 w 22"/>
                    <a:gd name="T19" fmla="*/ 10 h 12"/>
                    <a:gd name="T20" fmla="*/ 13 w 22"/>
                    <a:gd name="T21" fmla="*/ 10 h 12"/>
                    <a:gd name="T22" fmla="*/ 21 w 22"/>
                    <a:gd name="T23" fmla="*/ 2 h 12"/>
                    <a:gd name="T24" fmla="*/ 22 w 22"/>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2">
                      <a:moveTo>
                        <a:pt x="22" y="0"/>
                      </a:moveTo>
                      <a:cubicBezTo>
                        <a:pt x="22" y="0"/>
                        <a:pt x="22" y="0"/>
                        <a:pt x="22" y="0"/>
                      </a:cubicBezTo>
                      <a:cubicBezTo>
                        <a:pt x="22" y="0"/>
                        <a:pt x="22" y="0"/>
                        <a:pt x="22" y="0"/>
                      </a:cubicBezTo>
                      <a:cubicBezTo>
                        <a:pt x="22" y="0"/>
                        <a:pt x="22" y="0"/>
                        <a:pt x="22" y="0"/>
                      </a:cubicBezTo>
                      <a:cubicBezTo>
                        <a:pt x="20" y="2"/>
                        <a:pt x="17" y="4"/>
                        <a:pt x="12" y="5"/>
                      </a:cubicBezTo>
                      <a:cubicBezTo>
                        <a:pt x="6" y="8"/>
                        <a:pt x="0" y="6"/>
                        <a:pt x="0" y="6"/>
                      </a:cubicBezTo>
                      <a:cubicBezTo>
                        <a:pt x="0" y="6"/>
                        <a:pt x="6" y="9"/>
                        <a:pt x="13" y="7"/>
                      </a:cubicBezTo>
                      <a:cubicBezTo>
                        <a:pt x="13" y="7"/>
                        <a:pt x="14" y="7"/>
                        <a:pt x="14" y="7"/>
                      </a:cubicBezTo>
                      <a:cubicBezTo>
                        <a:pt x="14" y="7"/>
                        <a:pt x="13" y="7"/>
                        <a:pt x="13" y="8"/>
                      </a:cubicBezTo>
                      <a:cubicBezTo>
                        <a:pt x="7" y="11"/>
                        <a:pt x="1" y="10"/>
                        <a:pt x="1" y="10"/>
                      </a:cubicBezTo>
                      <a:cubicBezTo>
                        <a:pt x="1" y="10"/>
                        <a:pt x="7" y="12"/>
                        <a:pt x="13" y="10"/>
                      </a:cubicBezTo>
                      <a:cubicBezTo>
                        <a:pt x="17" y="8"/>
                        <a:pt x="20" y="4"/>
                        <a:pt x="21" y="2"/>
                      </a:cubicBezTo>
                      <a:cubicBezTo>
                        <a:pt x="22" y="0"/>
                        <a:pt x="22" y="0"/>
                        <a:pt x="22" y="0"/>
                      </a:cubicBezTo>
                      <a:close/>
                    </a:path>
                  </a:pathLst>
                </a:custGeom>
                <a:solidFill>
                  <a:srgbClr val="5C708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3" name="Freeform 67"/>
                <p:cNvSpPr/>
                <p:nvPr/>
              </p:nvSpPr>
              <p:spPr bwMode="auto">
                <a:xfrm flipH="1">
                  <a:off x="9930363" y="2078369"/>
                  <a:ext cx="41928" cy="22108"/>
                </a:xfrm>
                <a:custGeom>
                  <a:avLst/>
                  <a:gdLst>
                    <a:gd name="T0" fmla="*/ 0 w 23"/>
                    <a:gd name="T1" fmla="*/ 0 h 12"/>
                    <a:gd name="T2" fmla="*/ 4 w 23"/>
                    <a:gd name="T3" fmla="*/ 3 h 12"/>
                    <a:gd name="T4" fmla="*/ 7 w 23"/>
                    <a:gd name="T5" fmla="*/ 6 h 12"/>
                    <a:gd name="T6" fmla="*/ 9 w 23"/>
                    <a:gd name="T7" fmla="*/ 7 h 12"/>
                    <a:gd name="T8" fmla="*/ 12 w 23"/>
                    <a:gd name="T9" fmla="*/ 7 h 12"/>
                    <a:gd name="T10" fmla="*/ 14 w 23"/>
                    <a:gd name="T11" fmla="*/ 8 h 12"/>
                    <a:gd name="T12" fmla="*/ 15 w 23"/>
                    <a:gd name="T13" fmla="*/ 8 h 12"/>
                    <a:gd name="T14" fmla="*/ 16 w 23"/>
                    <a:gd name="T15" fmla="*/ 8 h 12"/>
                    <a:gd name="T16" fmla="*/ 18 w 23"/>
                    <a:gd name="T17" fmla="*/ 7 h 12"/>
                    <a:gd name="T18" fmla="*/ 20 w 23"/>
                    <a:gd name="T19" fmla="*/ 6 h 12"/>
                    <a:gd name="T20" fmla="*/ 21 w 23"/>
                    <a:gd name="T21" fmla="*/ 6 h 12"/>
                    <a:gd name="T22" fmla="*/ 22 w 23"/>
                    <a:gd name="T23" fmla="*/ 5 h 12"/>
                    <a:gd name="T24" fmla="*/ 23 w 23"/>
                    <a:gd name="T25" fmla="*/ 4 h 12"/>
                    <a:gd name="T26" fmla="*/ 23 w 23"/>
                    <a:gd name="T27" fmla="*/ 5 h 12"/>
                    <a:gd name="T28" fmla="*/ 21 w 23"/>
                    <a:gd name="T29" fmla="*/ 8 h 12"/>
                    <a:gd name="T30" fmla="*/ 19 w 23"/>
                    <a:gd name="T31" fmla="*/ 10 h 12"/>
                    <a:gd name="T32" fmla="*/ 17 w 23"/>
                    <a:gd name="T33" fmla="*/ 11 h 12"/>
                    <a:gd name="T34" fmla="*/ 15 w 23"/>
                    <a:gd name="T35" fmla="*/ 12 h 12"/>
                    <a:gd name="T36" fmla="*/ 14 w 23"/>
                    <a:gd name="T37" fmla="*/ 12 h 12"/>
                    <a:gd name="T38" fmla="*/ 10 w 23"/>
                    <a:gd name="T39" fmla="*/ 11 h 12"/>
                    <a:gd name="T40" fmla="*/ 8 w 23"/>
                    <a:gd name="T41" fmla="*/ 10 h 12"/>
                    <a:gd name="T42" fmla="*/ 5 w 23"/>
                    <a:gd name="T43" fmla="*/ 8 h 12"/>
                    <a:gd name="T44" fmla="*/ 3 w 23"/>
                    <a:gd name="T45" fmla="*/ 7 h 12"/>
                    <a:gd name="T46" fmla="*/ 2 w 23"/>
                    <a:gd name="T47" fmla="*/ 5 h 12"/>
                    <a:gd name="T48" fmla="*/ 0 w 23"/>
                    <a:gd name="T4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 h="12">
                      <a:moveTo>
                        <a:pt x="0" y="0"/>
                      </a:moveTo>
                      <a:cubicBezTo>
                        <a:pt x="0" y="0"/>
                        <a:pt x="2" y="2"/>
                        <a:pt x="4" y="3"/>
                      </a:cubicBezTo>
                      <a:cubicBezTo>
                        <a:pt x="5" y="4"/>
                        <a:pt x="6" y="5"/>
                        <a:pt x="7" y="6"/>
                      </a:cubicBezTo>
                      <a:cubicBezTo>
                        <a:pt x="8" y="6"/>
                        <a:pt x="9" y="6"/>
                        <a:pt x="9" y="7"/>
                      </a:cubicBezTo>
                      <a:cubicBezTo>
                        <a:pt x="10" y="7"/>
                        <a:pt x="11" y="7"/>
                        <a:pt x="12" y="7"/>
                      </a:cubicBezTo>
                      <a:cubicBezTo>
                        <a:pt x="12" y="7"/>
                        <a:pt x="13" y="8"/>
                        <a:pt x="14" y="8"/>
                      </a:cubicBezTo>
                      <a:cubicBezTo>
                        <a:pt x="15" y="8"/>
                        <a:pt x="15" y="8"/>
                        <a:pt x="15" y="8"/>
                      </a:cubicBezTo>
                      <a:cubicBezTo>
                        <a:pt x="16" y="8"/>
                        <a:pt x="16" y="8"/>
                        <a:pt x="16" y="8"/>
                      </a:cubicBezTo>
                      <a:cubicBezTo>
                        <a:pt x="16" y="8"/>
                        <a:pt x="17" y="7"/>
                        <a:pt x="18" y="7"/>
                      </a:cubicBezTo>
                      <a:cubicBezTo>
                        <a:pt x="18" y="7"/>
                        <a:pt x="19" y="7"/>
                        <a:pt x="20" y="6"/>
                      </a:cubicBezTo>
                      <a:cubicBezTo>
                        <a:pt x="20" y="6"/>
                        <a:pt x="21" y="6"/>
                        <a:pt x="21" y="6"/>
                      </a:cubicBezTo>
                      <a:cubicBezTo>
                        <a:pt x="22" y="5"/>
                        <a:pt x="22" y="5"/>
                        <a:pt x="22" y="5"/>
                      </a:cubicBezTo>
                      <a:cubicBezTo>
                        <a:pt x="23" y="4"/>
                        <a:pt x="23" y="4"/>
                        <a:pt x="23" y="4"/>
                      </a:cubicBezTo>
                      <a:cubicBezTo>
                        <a:pt x="23" y="4"/>
                        <a:pt x="23" y="5"/>
                        <a:pt x="23" y="5"/>
                      </a:cubicBezTo>
                      <a:cubicBezTo>
                        <a:pt x="23" y="6"/>
                        <a:pt x="22" y="7"/>
                        <a:pt x="21" y="8"/>
                      </a:cubicBezTo>
                      <a:cubicBezTo>
                        <a:pt x="20" y="9"/>
                        <a:pt x="20" y="9"/>
                        <a:pt x="19" y="10"/>
                      </a:cubicBezTo>
                      <a:cubicBezTo>
                        <a:pt x="18" y="10"/>
                        <a:pt x="18" y="11"/>
                        <a:pt x="17" y="11"/>
                      </a:cubicBezTo>
                      <a:cubicBezTo>
                        <a:pt x="16" y="11"/>
                        <a:pt x="16" y="11"/>
                        <a:pt x="15" y="12"/>
                      </a:cubicBezTo>
                      <a:cubicBezTo>
                        <a:pt x="15" y="12"/>
                        <a:pt x="14" y="12"/>
                        <a:pt x="14" y="12"/>
                      </a:cubicBezTo>
                      <a:cubicBezTo>
                        <a:pt x="13" y="12"/>
                        <a:pt x="12" y="11"/>
                        <a:pt x="10" y="11"/>
                      </a:cubicBezTo>
                      <a:cubicBezTo>
                        <a:pt x="10" y="11"/>
                        <a:pt x="8" y="11"/>
                        <a:pt x="8" y="10"/>
                      </a:cubicBezTo>
                      <a:cubicBezTo>
                        <a:pt x="7" y="10"/>
                        <a:pt x="6" y="9"/>
                        <a:pt x="5" y="8"/>
                      </a:cubicBezTo>
                      <a:cubicBezTo>
                        <a:pt x="5" y="8"/>
                        <a:pt x="4" y="7"/>
                        <a:pt x="3" y="7"/>
                      </a:cubicBezTo>
                      <a:cubicBezTo>
                        <a:pt x="3" y="6"/>
                        <a:pt x="2" y="5"/>
                        <a:pt x="2" y="5"/>
                      </a:cubicBezTo>
                      <a:cubicBezTo>
                        <a:pt x="0" y="2"/>
                        <a:pt x="0" y="0"/>
                        <a:pt x="0" y="0"/>
                      </a:cubicBezTo>
                      <a:close/>
                    </a:path>
                  </a:pathLst>
                </a:custGeom>
                <a:solidFill>
                  <a:srgbClr val="B8AAAC"/>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4" name="Freeform 68"/>
                <p:cNvSpPr/>
                <p:nvPr/>
              </p:nvSpPr>
              <p:spPr bwMode="auto">
                <a:xfrm flipH="1">
                  <a:off x="10063009" y="1945723"/>
                  <a:ext cx="69372" cy="109014"/>
                </a:xfrm>
                <a:custGeom>
                  <a:avLst/>
                  <a:gdLst>
                    <a:gd name="T0" fmla="*/ 4 w 38"/>
                    <a:gd name="T1" fmla="*/ 0 h 60"/>
                    <a:gd name="T2" fmla="*/ 36 w 38"/>
                    <a:gd name="T3" fmla="*/ 51 h 60"/>
                    <a:gd name="T4" fmla="*/ 29 w 38"/>
                    <a:gd name="T5" fmla="*/ 58 h 60"/>
                    <a:gd name="T6" fmla="*/ 2 w 38"/>
                    <a:gd name="T7" fmla="*/ 33 h 60"/>
                    <a:gd name="T8" fmla="*/ 4 w 38"/>
                    <a:gd name="T9" fmla="*/ 0 h 60"/>
                  </a:gdLst>
                  <a:ahLst/>
                  <a:cxnLst>
                    <a:cxn ang="0">
                      <a:pos x="T0" y="T1"/>
                    </a:cxn>
                    <a:cxn ang="0">
                      <a:pos x="T2" y="T3"/>
                    </a:cxn>
                    <a:cxn ang="0">
                      <a:pos x="T4" y="T5"/>
                    </a:cxn>
                    <a:cxn ang="0">
                      <a:pos x="T6" y="T7"/>
                    </a:cxn>
                    <a:cxn ang="0">
                      <a:pos x="T8" y="T9"/>
                    </a:cxn>
                  </a:cxnLst>
                  <a:rect l="0" t="0" r="r" b="b"/>
                  <a:pathLst>
                    <a:path w="38" h="60">
                      <a:moveTo>
                        <a:pt x="4" y="0"/>
                      </a:moveTo>
                      <a:cubicBezTo>
                        <a:pt x="4" y="0"/>
                        <a:pt x="26" y="26"/>
                        <a:pt x="36" y="51"/>
                      </a:cubicBezTo>
                      <a:cubicBezTo>
                        <a:pt x="38" y="56"/>
                        <a:pt x="33" y="60"/>
                        <a:pt x="29" y="58"/>
                      </a:cubicBezTo>
                      <a:cubicBezTo>
                        <a:pt x="18" y="52"/>
                        <a:pt x="0" y="41"/>
                        <a:pt x="2" y="33"/>
                      </a:cubicBezTo>
                      <a:cubicBezTo>
                        <a:pt x="3" y="29"/>
                        <a:pt x="4" y="0"/>
                        <a:pt x="4" y="0"/>
                      </a:cubicBezTo>
                      <a:close/>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5" name="Freeform 69"/>
                <p:cNvSpPr/>
                <p:nvPr/>
              </p:nvSpPr>
              <p:spPr bwMode="auto">
                <a:xfrm flipH="1">
                  <a:off x="9864802" y="1967830"/>
                  <a:ext cx="72422" cy="67085"/>
                </a:xfrm>
                <a:custGeom>
                  <a:avLst/>
                  <a:gdLst>
                    <a:gd name="T0" fmla="*/ 0 w 40"/>
                    <a:gd name="T1" fmla="*/ 11 h 37"/>
                    <a:gd name="T2" fmla="*/ 7 w 40"/>
                    <a:gd name="T3" fmla="*/ 37 h 37"/>
                  </a:gdLst>
                  <a:ahLst/>
                  <a:cxnLst>
                    <a:cxn ang="0">
                      <a:pos x="T0" y="T1"/>
                    </a:cxn>
                    <a:cxn ang="0">
                      <a:pos x="T2" y="T3"/>
                    </a:cxn>
                  </a:cxnLst>
                  <a:rect l="0" t="0" r="r" b="b"/>
                  <a:pathLst>
                    <a:path w="40" h="37">
                      <a:moveTo>
                        <a:pt x="0" y="11"/>
                      </a:moveTo>
                      <a:cubicBezTo>
                        <a:pt x="7" y="0"/>
                        <a:pt x="40" y="21"/>
                        <a:pt x="7" y="37"/>
                      </a:cubicBezTo>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6" name="Freeform 70"/>
                <p:cNvSpPr/>
                <p:nvPr/>
              </p:nvSpPr>
              <p:spPr bwMode="auto">
                <a:xfrm flipH="1">
                  <a:off x="9941035" y="2340612"/>
                  <a:ext cx="76233" cy="125785"/>
                </a:xfrm>
                <a:custGeom>
                  <a:avLst/>
                  <a:gdLst>
                    <a:gd name="T0" fmla="*/ 42 w 42"/>
                    <a:gd name="T1" fmla="*/ 0 h 69"/>
                    <a:gd name="T2" fmla="*/ 28 w 42"/>
                    <a:gd name="T3" fmla="*/ 6 h 69"/>
                    <a:gd name="T4" fmla="*/ 15 w 42"/>
                    <a:gd name="T5" fmla="*/ 16 h 69"/>
                    <a:gd name="T6" fmla="*/ 9 w 42"/>
                    <a:gd name="T7" fmla="*/ 22 h 69"/>
                    <a:gd name="T8" fmla="*/ 4 w 42"/>
                    <a:gd name="T9" fmla="*/ 31 h 69"/>
                    <a:gd name="T10" fmla="*/ 1 w 42"/>
                    <a:gd name="T11" fmla="*/ 40 h 69"/>
                    <a:gd name="T12" fmla="*/ 0 w 42"/>
                    <a:gd name="T13" fmla="*/ 49 h 69"/>
                    <a:gd name="T14" fmla="*/ 1 w 42"/>
                    <a:gd name="T15" fmla="*/ 58 h 69"/>
                    <a:gd name="T16" fmla="*/ 3 w 42"/>
                    <a:gd name="T17" fmla="*/ 65 h 69"/>
                    <a:gd name="T18" fmla="*/ 4 w 42"/>
                    <a:gd name="T19" fmla="*/ 68 h 69"/>
                    <a:gd name="T20" fmla="*/ 6 w 42"/>
                    <a:gd name="T21" fmla="*/ 69 h 69"/>
                    <a:gd name="T22" fmla="*/ 7 w 42"/>
                    <a:gd name="T23" fmla="*/ 69 h 69"/>
                    <a:gd name="T24" fmla="*/ 5 w 42"/>
                    <a:gd name="T25" fmla="*/ 64 h 69"/>
                    <a:gd name="T26" fmla="*/ 4 w 42"/>
                    <a:gd name="T27" fmla="*/ 57 h 69"/>
                    <a:gd name="T28" fmla="*/ 4 w 42"/>
                    <a:gd name="T29" fmla="*/ 49 h 69"/>
                    <a:gd name="T30" fmla="*/ 5 w 42"/>
                    <a:gd name="T31" fmla="*/ 41 h 69"/>
                    <a:gd name="T32" fmla="*/ 8 w 42"/>
                    <a:gd name="T33" fmla="*/ 32 h 69"/>
                    <a:gd name="T34" fmla="*/ 29 w 42"/>
                    <a:gd name="T35" fmla="*/ 8 h 69"/>
                    <a:gd name="T36" fmla="*/ 38 w 42"/>
                    <a:gd name="T37" fmla="*/ 2 h 69"/>
                    <a:gd name="T38" fmla="*/ 42 w 42"/>
                    <a:gd name="T3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69">
                      <a:moveTo>
                        <a:pt x="42" y="0"/>
                      </a:moveTo>
                      <a:cubicBezTo>
                        <a:pt x="42" y="0"/>
                        <a:pt x="36" y="1"/>
                        <a:pt x="28" y="6"/>
                      </a:cubicBezTo>
                      <a:cubicBezTo>
                        <a:pt x="24" y="8"/>
                        <a:pt x="19" y="11"/>
                        <a:pt x="15" y="16"/>
                      </a:cubicBezTo>
                      <a:cubicBezTo>
                        <a:pt x="13" y="18"/>
                        <a:pt x="11" y="20"/>
                        <a:pt x="9" y="22"/>
                      </a:cubicBezTo>
                      <a:cubicBezTo>
                        <a:pt x="7" y="25"/>
                        <a:pt x="5" y="28"/>
                        <a:pt x="4" y="31"/>
                      </a:cubicBezTo>
                      <a:cubicBezTo>
                        <a:pt x="3" y="34"/>
                        <a:pt x="2" y="37"/>
                        <a:pt x="1" y="40"/>
                      </a:cubicBezTo>
                      <a:cubicBezTo>
                        <a:pt x="0" y="43"/>
                        <a:pt x="0" y="46"/>
                        <a:pt x="0" y="49"/>
                      </a:cubicBezTo>
                      <a:cubicBezTo>
                        <a:pt x="0" y="52"/>
                        <a:pt x="1" y="55"/>
                        <a:pt x="1" y="58"/>
                      </a:cubicBezTo>
                      <a:cubicBezTo>
                        <a:pt x="2" y="60"/>
                        <a:pt x="2" y="63"/>
                        <a:pt x="3" y="65"/>
                      </a:cubicBezTo>
                      <a:cubicBezTo>
                        <a:pt x="4" y="66"/>
                        <a:pt x="4" y="67"/>
                        <a:pt x="4" y="68"/>
                      </a:cubicBezTo>
                      <a:cubicBezTo>
                        <a:pt x="5" y="69"/>
                        <a:pt x="6" y="69"/>
                        <a:pt x="6" y="69"/>
                      </a:cubicBezTo>
                      <a:cubicBezTo>
                        <a:pt x="6" y="69"/>
                        <a:pt x="6" y="69"/>
                        <a:pt x="7" y="69"/>
                      </a:cubicBezTo>
                      <a:cubicBezTo>
                        <a:pt x="6" y="67"/>
                        <a:pt x="6" y="66"/>
                        <a:pt x="5" y="64"/>
                      </a:cubicBezTo>
                      <a:cubicBezTo>
                        <a:pt x="5" y="62"/>
                        <a:pt x="4" y="60"/>
                        <a:pt x="4" y="57"/>
                      </a:cubicBezTo>
                      <a:cubicBezTo>
                        <a:pt x="4" y="55"/>
                        <a:pt x="4" y="52"/>
                        <a:pt x="4" y="49"/>
                      </a:cubicBezTo>
                      <a:cubicBezTo>
                        <a:pt x="4" y="46"/>
                        <a:pt x="4" y="44"/>
                        <a:pt x="5" y="41"/>
                      </a:cubicBezTo>
                      <a:cubicBezTo>
                        <a:pt x="5" y="38"/>
                        <a:pt x="7" y="35"/>
                        <a:pt x="8" y="32"/>
                      </a:cubicBezTo>
                      <a:cubicBezTo>
                        <a:pt x="12" y="22"/>
                        <a:pt x="22" y="13"/>
                        <a:pt x="29" y="8"/>
                      </a:cubicBezTo>
                      <a:cubicBezTo>
                        <a:pt x="33" y="5"/>
                        <a:pt x="36" y="3"/>
                        <a:pt x="38" y="2"/>
                      </a:cubicBezTo>
                      <a:cubicBezTo>
                        <a:pt x="41" y="1"/>
                        <a:pt x="42" y="0"/>
                        <a:pt x="42"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7" name="Freeform 71"/>
                <p:cNvSpPr/>
                <p:nvPr/>
              </p:nvSpPr>
              <p:spPr bwMode="auto">
                <a:xfrm flipH="1">
                  <a:off x="9998973" y="2464872"/>
                  <a:ext cx="11435" cy="19821"/>
                </a:xfrm>
                <a:custGeom>
                  <a:avLst/>
                  <a:gdLst>
                    <a:gd name="T0" fmla="*/ 0 w 6"/>
                    <a:gd name="T1" fmla="*/ 0 h 11"/>
                    <a:gd name="T2" fmla="*/ 2 w 6"/>
                    <a:gd name="T3" fmla="*/ 3 h 11"/>
                    <a:gd name="T4" fmla="*/ 4 w 6"/>
                    <a:gd name="T5" fmla="*/ 7 h 11"/>
                    <a:gd name="T6" fmla="*/ 6 w 6"/>
                    <a:gd name="T7" fmla="*/ 11 h 11"/>
                    <a:gd name="T8" fmla="*/ 4 w 6"/>
                    <a:gd name="T9" fmla="*/ 7 h 11"/>
                    <a:gd name="T10" fmla="*/ 3 w 6"/>
                    <a:gd name="T11" fmla="*/ 1 h 11"/>
                    <a:gd name="T12" fmla="*/ 2 w 6"/>
                    <a:gd name="T13" fmla="*/ 1 h 11"/>
                    <a:gd name="T14" fmla="*/ 0 w 6"/>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1">
                      <a:moveTo>
                        <a:pt x="0" y="0"/>
                      </a:moveTo>
                      <a:cubicBezTo>
                        <a:pt x="1" y="1"/>
                        <a:pt x="1" y="2"/>
                        <a:pt x="2" y="3"/>
                      </a:cubicBezTo>
                      <a:cubicBezTo>
                        <a:pt x="2" y="5"/>
                        <a:pt x="3" y="6"/>
                        <a:pt x="4" y="7"/>
                      </a:cubicBezTo>
                      <a:cubicBezTo>
                        <a:pt x="5" y="10"/>
                        <a:pt x="6" y="11"/>
                        <a:pt x="6" y="11"/>
                      </a:cubicBezTo>
                      <a:cubicBezTo>
                        <a:pt x="6" y="11"/>
                        <a:pt x="5" y="10"/>
                        <a:pt x="4" y="7"/>
                      </a:cubicBezTo>
                      <a:cubicBezTo>
                        <a:pt x="4" y="5"/>
                        <a:pt x="3" y="3"/>
                        <a:pt x="3" y="1"/>
                      </a:cubicBezTo>
                      <a:cubicBezTo>
                        <a:pt x="2" y="1"/>
                        <a:pt x="2" y="1"/>
                        <a:pt x="2" y="1"/>
                      </a:cubicBezTo>
                      <a:cubicBezTo>
                        <a:pt x="2" y="1"/>
                        <a:pt x="1" y="1"/>
                        <a:pt x="0" y="0"/>
                      </a:cubicBezTo>
                    </a:path>
                  </a:pathLst>
                </a:custGeom>
                <a:solidFill>
                  <a:srgbClr val="A14856"/>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8" name="Freeform 72"/>
                <p:cNvSpPr/>
                <p:nvPr/>
              </p:nvSpPr>
              <p:spPr bwMode="auto">
                <a:xfrm flipH="1">
                  <a:off x="9338029" y="1877875"/>
                  <a:ext cx="158566" cy="158566"/>
                </a:xfrm>
                <a:custGeom>
                  <a:avLst/>
                  <a:gdLst>
                    <a:gd name="T0" fmla="*/ 87 w 87"/>
                    <a:gd name="T1" fmla="*/ 63 h 87"/>
                    <a:gd name="T2" fmla="*/ 81 w 87"/>
                    <a:gd name="T3" fmla="*/ 16 h 87"/>
                    <a:gd name="T4" fmla="*/ 2 w 87"/>
                    <a:gd name="T5" fmla="*/ 22 h 87"/>
                    <a:gd name="T6" fmla="*/ 3 w 87"/>
                    <a:gd name="T7" fmla="*/ 73 h 87"/>
                    <a:gd name="T8" fmla="*/ 64 w 87"/>
                    <a:gd name="T9" fmla="*/ 87 h 87"/>
                    <a:gd name="T10" fmla="*/ 87 w 87"/>
                    <a:gd name="T11" fmla="*/ 63 h 87"/>
                  </a:gdLst>
                  <a:ahLst/>
                  <a:cxnLst>
                    <a:cxn ang="0">
                      <a:pos x="T0" y="T1"/>
                    </a:cxn>
                    <a:cxn ang="0">
                      <a:pos x="T2" y="T3"/>
                    </a:cxn>
                    <a:cxn ang="0">
                      <a:pos x="T4" y="T5"/>
                    </a:cxn>
                    <a:cxn ang="0">
                      <a:pos x="T6" y="T7"/>
                    </a:cxn>
                    <a:cxn ang="0">
                      <a:pos x="T8" y="T9"/>
                    </a:cxn>
                    <a:cxn ang="0">
                      <a:pos x="T10" y="T11"/>
                    </a:cxn>
                  </a:cxnLst>
                  <a:rect l="0" t="0" r="r" b="b"/>
                  <a:pathLst>
                    <a:path w="87" h="87">
                      <a:moveTo>
                        <a:pt x="87" y="63"/>
                      </a:moveTo>
                      <a:cubicBezTo>
                        <a:pt x="86" y="51"/>
                        <a:pt x="85" y="36"/>
                        <a:pt x="81" y="16"/>
                      </a:cubicBezTo>
                      <a:cubicBezTo>
                        <a:pt x="77" y="0"/>
                        <a:pt x="11" y="9"/>
                        <a:pt x="2" y="22"/>
                      </a:cubicBezTo>
                      <a:cubicBezTo>
                        <a:pt x="2" y="22"/>
                        <a:pt x="9" y="61"/>
                        <a:pt x="3" y="73"/>
                      </a:cubicBezTo>
                      <a:cubicBezTo>
                        <a:pt x="0" y="81"/>
                        <a:pt x="38" y="85"/>
                        <a:pt x="64" y="87"/>
                      </a:cubicBezTo>
                      <a:cubicBezTo>
                        <a:pt x="66" y="75"/>
                        <a:pt x="74" y="65"/>
                        <a:pt x="87" y="63"/>
                      </a:cubicBezTo>
                      <a:close/>
                    </a:path>
                  </a:pathLst>
                </a:cu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89" name="Oval 77"/>
                <p:cNvSpPr>
                  <a:spLocks noChangeArrowheads="1"/>
                </p:cNvSpPr>
                <p:nvPr/>
              </p:nvSpPr>
              <p:spPr bwMode="auto">
                <a:xfrm flipH="1">
                  <a:off x="9452379" y="1881687"/>
                  <a:ext cx="38879"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0" name="Oval 78"/>
                <p:cNvSpPr>
                  <a:spLocks noChangeArrowheads="1"/>
                </p:cNvSpPr>
                <p:nvPr/>
              </p:nvSpPr>
              <p:spPr bwMode="auto">
                <a:xfrm flipH="1">
                  <a:off x="9421886" y="1877875"/>
                  <a:ext cx="38117" cy="69372"/>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1" name="Oval 79"/>
                <p:cNvSpPr>
                  <a:spLocks noChangeArrowheads="1"/>
                </p:cNvSpPr>
                <p:nvPr/>
              </p:nvSpPr>
              <p:spPr bwMode="auto">
                <a:xfrm flipH="1">
                  <a:off x="9385294"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2" name="Oval 80"/>
                <p:cNvSpPr>
                  <a:spLocks noChangeArrowheads="1"/>
                </p:cNvSpPr>
                <p:nvPr/>
              </p:nvSpPr>
              <p:spPr bwMode="auto">
                <a:xfrm flipH="1">
                  <a:off x="9348702" y="1872539"/>
                  <a:ext cx="38117" cy="70897"/>
                </a:xfrm>
                <a:prstGeom prst="ellipse">
                  <a:avLst/>
                </a:prstGeom>
                <a:solidFill>
                  <a:srgbClr val="F8F7E8"/>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sp>
              <p:nvSpPr>
                <p:cNvPr id="93" name="Freeform 81"/>
                <p:cNvSpPr>
                  <a:spLocks noEditPoints="1"/>
                </p:cNvSpPr>
                <p:nvPr/>
              </p:nvSpPr>
              <p:spPr bwMode="auto">
                <a:xfrm flipH="1">
                  <a:off x="10030228" y="2641734"/>
                  <a:ext cx="70897" cy="393364"/>
                </a:xfrm>
                <a:custGeom>
                  <a:avLst/>
                  <a:gdLst>
                    <a:gd name="T0" fmla="*/ 0 w 39"/>
                    <a:gd name="T1" fmla="*/ 0 h 216"/>
                    <a:gd name="T2" fmla="*/ 1 w 39"/>
                    <a:gd name="T3" fmla="*/ 2 h 216"/>
                    <a:gd name="T4" fmla="*/ 3 w 39"/>
                    <a:gd name="T5" fmla="*/ 9 h 216"/>
                    <a:gd name="T6" fmla="*/ 10 w 39"/>
                    <a:gd name="T7" fmla="*/ 33 h 216"/>
                    <a:gd name="T8" fmla="*/ 19 w 39"/>
                    <a:gd name="T9" fmla="*/ 68 h 216"/>
                    <a:gd name="T10" fmla="*/ 28 w 39"/>
                    <a:gd name="T11" fmla="*/ 107 h 216"/>
                    <a:gd name="T12" fmla="*/ 35 w 39"/>
                    <a:gd name="T13" fmla="*/ 148 h 216"/>
                    <a:gd name="T14" fmla="*/ 36 w 39"/>
                    <a:gd name="T15" fmla="*/ 183 h 216"/>
                    <a:gd name="T16" fmla="*/ 31 w 39"/>
                    <a:gd name="T17" fmla="*/ 207 h 216"/>
                    <a:gd name="T18" fmla="*/ 27 w 39"/>
                    <a:gd name="T19" fmla="*/ 214 h 216"/>
                    <a:gd name="T20" fmla="*/ 26 w 39"/>
                    <a:gd name="T21" fmla="*/ 216 h 216"/>
                    <a:gd name="T22" fmla="*/ 27 w 39"/>
                    <a:gd name="T23" fmla="*/ 214 h 216"/>
                    <a:gd name="T24" fmla="*/ 31 w 39"/>
                    <a:gd name="T25" fmla="*/ 208 h 216"/>
                    <a:gd name="T26" fmla="*/ 38 w 39"/>
                    <a:gd name="T27" fmla="*/ 183 h 216"/>
                    <a:gd name="T28" fmla="*/ 38 w 39"/>
                    <a:gd name="T29" fmla="*/ 147 h 216"/>
                    <a:gd name="T30" fmla="*/ 32 w 39"/>
                    <a:gd name="T31" fmla="*/ 107 h 216"/>
                    <a:gd name="T32" fmla="*/ 23 w 39"/>
                    <a:gd name="T33" fmla="*/ 67 h 216"/>
                    <a:gd name="T34" fmla="*/ 12 w 39"/>
                    <a:gd name="T35" fmla="*/ 32 h 216"/>
                    <a:gd name="T36" fmla="*/ 4 w 39"/>
                    <a:gd name="T37" fmla="*/ 9 h 216"/>
                    <a:gd name="T38" fmla="*/ 1 w 39"/>
                    <a:gd name="T39" fmla="*/ 2 h 216"/>
                    <a:gd name="T40" fmla="*/ 0 w 39"/>
                    <a:gd name="T41" fmla="*/ 0 h 216"/>
                    <a:gd name="T42" fmla="*/ 0 w 39"/>
                    <a:gd name="T43" fmla="*/ 0 h 216"/>
                    <a:gd name="T44" fmla="*/ 0 w 39"/>
                    <a:gd name="T45" fmla="*/ 0 h 216"/>
                    <a:gd name="T46" fmla="*/ 0 w 39"/>
                    <a:gd name="T47" fmla="*/ 0 h 216"/>
                    <a:gd name="T48" fmla="*/ 0 w 39"/>
                    <a:gd name="T49" fmla="*/ 0 h 216"/>
                    <a:gd name="T50" fmla="*/ 0 w 39"/>
                    <a:gd name="T51" fmla="*/ 0 h 216"/>
                    <a:gd name="T52" fmla="*/ 0 w 39"/>
                    <a:gd name="T53" fmla="*/ 0 h 216"/>
                    <a:gd name="T54" fmla="*/ 0 w 39"/>
                    <a:gd name="T55" fmla="*/ 0 h 216"/>
                    <a:gd name="T56" fmla="*/ 0 w 39"/>
                    <a:gd name="T57"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 h="216">
                      <a:moveTo>
                        <a:pt x="0" y="0"/>
                      </a:moveTo>
                      <a:cubicBezTo>
                        <a:pt x="0" y="0"/>
                        <a:pt x="1" y="1"/>
                        <a:pt x="1" y="2"/>
                      </a:cubicBezTo>
                      <a:cubicBezTo>
                        <a:pt x="1" y="4"/>
                        <a:pt x="2" y="6"/>
                        <a:pt x="3" y="9"/>
                      </a:cubicBezTo>
                      <a:cubicBezTo>
                        <a:pt x="5" y="15"/>
                        <a:pt x="7" y="23"/>
                        <a:pt x="10" y="33"/>
                      </a:cubicBezTo>
                      <a:cubicBezTo>
                        <a:pt x="13" y="43"/>
                        <a:pt x="16" y="55"/>
                        <a:pt x="19" y="68"/>
                      </a:cubicBezTo>
                      <a:cubicBezTo>
                        <a:pt x="22" y="80"/>
                        <a:pt x="26" y="94"/>
                        <a:pt x="28" y="107"/>
                      </a:cubicBezTo>
                      <a:cubicBezTo>
                        <a:pt x="31" y="121"/>
                        <a:pt x="33" y="135"/>
                        <a:pt x="35" y="148"/>
                      </a:cubicBezTo>
                      <a:cubicBezTo>
                        <a:pt x="36" y="161"/>
                        <a:pt x="37" y="173"/>
                        <a:pt x="36" y="183"/>
                      </a:cubicBezTo>
                      <a:cubicBezTo>
                        <a:pt x="35" y="193"/>
                        <a:pt x="33" y="202"/>
                        <a:pt x="31" y="207"/>
                      </a:cubicBezTo>
                      <a:cubicBezTo>
                        <a:pt x="29" y="210"/>
                        <a:pt x="28" y="212"/>
                        <a:pt x="27" y="214"/>
                      </a:cubicBezTo>
                      <a:cubicBezTo>
                        <a:pt x="26" y="215"/>
                        <a:pt x="26" y="216"/>
                        <a:pt x="26" y="216"/>
                      </a:cubicBezTo>
                      <a:cubicBezTo>
                        <a:pt x="26" y="216"/>
                        <a:pt x="26" y="215"/>
                        <a:pt x="27" y="214"/>
                      </a:cubicBezTo>
                      <a:cubicBezTo>
                        <a:pt x="29" y="213"/>
                        <a:pt x="30" y="211"/>
                        <a:pt x="31" y="208"/>
                      </a:cubicBezTo>
                      <a:cubicBezTo>
                        <a:pt x="34" y="202"/>
                        <a:pt x="37" y="194"/>
                        <a:pt x="38" y="183"/>
                      </a:cubicBezTo>
                      <a:cubicBezTo>
                        <a:pt x="39" y="173"/>
                        <a:pt x="39" y="160"/>
                        <a:pt x="38" y="147"/>
                      </a:cubicBezTo>
                      <a:cubicBezTo>
                        <a:pt x="37" y="134"/>
                        <a:pt x="35" y="120"/>
                        <a:pt x="32" y="107"/>
                      </a:cubicBezTo>
                      <a:cubicBezTo>
                        <a:pt x="29" y="93"/>
                        <a:pt x="26" y="79"/>
                        <a:pt x="23" y="67"/>
                      </a:cubicBezTo>
                      <a:cubicBezTo>
                        <a:pt x="19" y="54"/>
                        <a:pt x="15" y="42"/>
                        <a:pt x="12" y="32"/>
                      </a:cubicBezTo>
                      <a:cubicBezTo>
                        <a:pt x="9" y="23"/>
                        <a:pt x="6" y="14"/>
                        <a:pt x="4" y="9"/>
                      </a:cubicBezTo>
                      <a:cubicBezTo>
                        <a:pt x="3" y="6"/>
                        <a:pt x="2" y="4"/>
                        <a:pt x="1" y="2"/>
                      </a:cubicBezTo>
                      <a:cubicBezTo>
                        <a:pt x="1" y="1"/>
                        <a:pt x="0" y="0"/>
                        <a:pt x="0" y="0"/>
                      </a:cubicBezTo>
                      <a:moveTo>
                        <a:pt x="0" y="0"/>
                      </a:moveTo>
                      <a:cubicBezTo>
                        <a:pt x="0" y="0"/>
                        <a:pt x="0" y="0"/>
                        <a:pt x="0" y="0"/>
                      </a:cubicBezTo>
                      <a:cubicBezTo>
                        <a:pt x="0" y="0"/>
                        <a:pt x="0" y="0"/>
                        <a:pt x="0" y="0"/>
                      </a:cubicBezTo>
                      <a:cubicBezTo>
                        <a:pt x="0" y="0"/>
                        <a:pt x="0" y="0"/>
                        <a:pt x="0" y="0"/>
                      </a:cubicBezTo>
                      <a:moveTo>
                        <a:pt x="0" y="0"/>
                      </a:moveTo>
                      <a:cubicBezTo>
                        <a:pt x="0" y="0"/>
                        <a:pt x="0" y="0"/>
                        <a:pt x="0" y="0"/>
                      </a:cubicBezTo>
                      <a:cubicBezTo>
                        <a:pt x="0" y="0"/>
                        <a:pt x="0" y="0"/>
                        <a:pt x="0" y="0"/>
                      </a:cubicBezTo>
                      <a:cubicBezTo>
                        <a:pt x="0" y="0"/>
                        <a:pt x="0" y="0"/>
                        <a:pt x="0" y="0"/>
                      </a:cubicBezTo>
                    </a:path>
                  </a:pathLst>
                </a:custGeom>
                <a:solidFill>
                  <a:schemeClr val="tx2">
                    <a:lumMod val="75000"/>
                  </a:schemeClr>
                </a:solidFill>
                <a:ln w="9525">
                  <a:solidFill>
                    <a:srgbClr val="000000"/>
                  </a:solidFill>
                  <a:round/>
                </a:ln>
              </p:spPr>
              <p:txBody>
                <a:bodyPr vert="horz" wrap="square" lIns="91440" tIns="45720" rIns="91440" bIns="45720" numCol="1" anchor="t" anchorCtr="0" compatLnSpc="1"/>
                <a:lstStyle/>
                <a:p>
                  <a:endParaRPr lang="en-US">
                    <a:solidFill>
                      <a:prstClr val="black"/>
                    </a:solidFill>
                  </a:endParaRPr>
                </a:p>
              </p:txBody>
            </p:sp>
          </p:grpSp>
        </p:grpSp>
        <p:sp>
          <p:nvSpPr>
            <p:cNvPr id="61" name="Freeform 82"/>
            <p:cNvSpPr/>
            <p:nvPr/>
          </p:nvSpPr>
          <p:spPr bwMode="auto">
            <a:xfrm flipH="1">
              <a:off x="7942195" y="2902433"/>
              <a:ext cx="785204" cy="376593"/>
            </a:xfrm>
            <a:custGeom>
              <a:avLst/>
              <a:gdLst>
                <a:gd name="T0" fmla="*/ 384 w 431"/>
                <a:gd name="T1" fmla="*/ 112 h 207"/>
                <a:gd name="T2" fmla="*/ 359 w 431"/>
                <a:gd name="T3" fmla="*/ 119 h 207"/>
                <a:gd name="T4" fmla="*/ 311 w 431"/>
                <a:gd name="T5" fmla="*/ 73 h 207"/>
                <a:gd name="T6" fmla="*/ 283 w 431"/>
                <a:gd name="T7" fmla="*/ 82 h 207"/>
                <a:gd name="T8" fmla="*/ 199 w 431"/>
                <a:gd name="T9" fmla="*/ 0 h 207"/>
                <a:gd name="T10" fmla="*/ 118 w 431"/>
                <a:gd name="T11" fmla="*/ 63 h 207"/>
                <a:gd name="T12" fmla="*/ 78 w 431"/>
                <a:gd name="T13" fmla="*/ 51 h 207"/>
                <a:gd name="T14" fmla="*/ 0 w 431"/>
                <a:gd name="T15" fmla="*/ 128 h 207"/>
                <a:gd name="T16" fmla="*/ 53 w 431"/>
                <a:gd name="T17" fmla="*/ 202 h 207"/>
                <a:gd name="T18" fmla="*/ 69 w 431"/>
                <a:gd name="T19" fmla="*/ 206 h 207"/>
                <a:gd name="T20" fmla="*/ 371 w 431"/>
                <a:gd name="T21" fmla="*/ 206 h 207"/>
                <a:gd name="T22" fmla="*/ 384 w 431"/>
                <a:gd name="T23" fmla="*/ 207 h 207"/>
                <a:gd name="T24" fmla="*/ 431 w 431"/>
                <a:gd name="T25" fmla="*/ 160 h 207"/>
                <a:gd name="T26" fmla="*/ 384 w 431"/>
                <a:gd name="T27" fmla="*/ 1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207">
                  <a:moveTo>
                    <a:pt x="384" y="112"/>
                  </a:moveTo>
                  <a:cubicBezTo>
                    <a:pt x="375" y="112"/>
                    <a:pt x="366" y="115"/>
                    <a:pt x="359" y="119"/>
                  </a:cubicBezTo>
                  <a:cubicBezTo>
                    <a:pt x="358" y="93"/>
                    <a:pt x="337" y="73"/>
                    <a:pt x="311" y="73"/>
                  </a:cubicBezTo>
                  <a:cubicBezTo>
                    <a:pt x="301" y="73"/>
                    <a:pt x="291" y="76"/>
                    <a:pt x="283" y="82"/>
                  </a:cubicBezTo>
                  <a:cubicBezTo>
                    <a:pt x="282" y="36"/>
                    <a:pt x="245" y="0"/>
                    <a:pt x="199" y="0"/>
                  </a:cubicBezTo>
                  <a:cubicBezTo>
                    <a:pt x="160" y="0"/>
                    <a:pt x="128" y="27"/>
                    <a:pt x="118" y="63"/>
                  </a:cubicBezTo>
                  <a:cubicBezTo>
                    <a:pt x="106" y="55"/>
                    <a:pt x="93" y="51"/>
                    <a:pt x="78" y="51"/>
                  </a:cubicBezTo>
                  <a:cubicBezTo>
                    <a:pt x="35" y="51"/>
                    <a:pt x="0" y="86"/>
                    <a:pt x="0" y="128"/>
                  </a:cubicBezTo>
                  <a:cubicBezTo>
                    <a:pt x="0" y="162"/>
                    <a:pt x="22" y="191"/>
                    <a:pt x="53" y="202"/>
                  </a:cubicBezTo>
                  <a:cubicBezTo>
                    <a:pt x="58" y="204"/>
                    <a:pt x="63" y="206"/>
                    <a:pt x="69" y="206"/>
                  </a:cubicBezTo>
                  <a:cubicBezTo>
                    <a:pt x="371" y="206"/>
                    <a:pt x="371" y="206"/>
                    <a:pt x="371" y="206"/>
                  </a:cubicBezTo>
                  <a:cubicBezTo>
                    <a:pt x="375" y="207"/>
                    <a:pt x="379" y="207"/>
                    <a:pt x="384" y="207"/>
                  </a:cubicBezTo>
                  <a:cubicBezTo>
                    <a:pt x="410" y="207"/>
                    <a:pt x="431" y="186"/>
                    <a:pt x="431" y="160"/>
                  </a:cubicBezTo>
                  <a:cubicBezTo>
                    <a:pt x="431" y="133"/>
                    <a:pt x="410" y="112"/>
                    <a:pt x="384" y="112"/>
                  </a:cubicBezTo>
                  <a:close/>
                </a:path>
              </a:pathLst>
            </a:custGeom>
            <a:solidFill>
              <a:schemeClr val="bg1"/>
            </a:solidFill>
            <a:ln>
              <a:solidFill>
                <a:schemeClr val="accent1"/>
              </a:solidFill>
            </a:ln>
          </p:spPr>
          <p:txBody>
            <a:bodyPr vert="horz" wrap="square" lIns="91440" tIns="45720" rIns="91440" bIns="45720" numCol="1" anchor="t" anchorCtr="0" compatLnSpc="1"/>
            <a:lstStyle/>
            <a:p>
              <a:endParaRPr lang="en-US">
                <a:solidFill>
                  <a:prstClr val="black"/>
                </a:solidFill>
              </a:endParaRPr>
            </a:p>
          </p:txBody>
        </p:sp>
        <p:sp>
          <p:nvSpPr>
            <p:cNvPr id="62" name="Freeform 83"/>
            <p:cNvSpPr/>
            <p:nvPr/>
          </p:nvSpPr>
          <p:spPr bwMode="auto">
            <a:xfrm flipH="1">
              <a:off x="10836016" y="3429968"/>
              <a:ext cx="794352" cy="382692"/>
            </a:xfrm>
            <a:custGeom>
              <a:avLst/>
              <a:gdLst>
                <a:gd name="T0" fmla="*/ 387 w 436"/>
                <a:gd name="T1" fmla="*/ 113 h 210"/>
                <a:gd name="T2" fmla="*/ 362 w 436"/>
                <a:gd name="T3" fmla="*/ 120 h 210"/>
                <a:gd name="T4" fmla="*/ 314 w 436"/>
                <a:gd name="T5" fmla="*/ 73 h 210"/>
                <a:gd name="T6" fmla="*/ 286 w 436"/>
                <a:gd name="T7" fmla="*/ 83 h 210"/>
                <a:gd name="T8" fmla="*/ 201 w 436"/>
                <a:gd name="T9" fmla="*/ 0 h 210"/>
                <a:gd name="T10" fmla="*/ 119 w 436"/>
                <a:gd name="T11" fmla="*/ 63 h 210"/>
                <a:gd name="T12" fmla="*/ 78 w 436"/>
                <a:gd name="T13" fmla="*/ 52 h 210"/>
                <a:gd name="T14" fmla="*/ 0 w 436"/>
                <a:gd name="T15" fmla="*/ 130 h 210"/>
                <a:gd name="T16" fmla="*/ 53 w 436"/>
                <a:gd name="T17" fmla="*/ 204 h 210"/>
                <a:gd name="T18" fmla="*/ 70 w 436"/>
                <a:gd name="T19" fmla="*/ 208 h 210"/>
                <a:gd name="T20" fmla="*/ 375 w 436"/>
                <a:gd name="T21" fmla="*/ 208 h 210"/>
                <a:gd name="T22" fmla="*/ 387 w 436"/>
                <a:gd name="T23" fmla="*/ 210 h 210"/>
                <a:gd name="T24" fmla="*/ 436 w 436"/>
                <a:gd name="T25" fmla="*/ 162 h 210"/>
                <a:gd name="T26" fmla="*/ 387 w 436"/>
                <a:gd name="T27" fmla="*/ 113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6" h="210">
                  <a:moveTo>
                    <a:pt x="387" y="113"/>
                  </a:moveTo>
                  <a:cubicBezTo>
                    <a:pt x="378" y="113"/>
                    <a:pt x="370" y="116"/>
                    <a:pt x="362" y="120"/>
                  </a:cubicBezTo>
                  <a:cubicBezTo>
                    <a:pt x="362" y="94"/>
                    <a:pt x="340" y="73"/>
                    <a:pt x="314" y="73"/>
                  </a:cubicBezTo>
                  <a:cubicBezTo>
                    <a:pt x="304" y="73"/>
                    <a:pt x="294" y="77"/>
                    <a:pt x="286" y="83"/>
                  </a:cubicBezTo>
                  <a:cubicBezTo>
                    <a:pt x="284" y="37"/>
                    <a:pt x="247" y="0"/>
                    <a:pt x="201" y="0"/>
                  </a:cubicBezTo>
                  <a:cubicBezTo>
                    <a:pt x="162" y="0"/>
                    <a:pt x="129" y="27"/>
                    <a:pt x="119" y="63"/>
                  </a:cubicBezTo>
                  <a:cubicBezTo>
                    <a:pt x="107" y="56"/>
                    <a:pt x="93" y="52"/>
                    <a:pt x="78" y="52"/>
                  </a:cubicBezTo>
                  <a:cubicBezTo>
                    <a:pt x="35" y="52"/>
                    <a:pt x="0" y="87"/>
                    <a:pt x="0" y="130"/>
                  </a:cubicBezTo>
                  <a:cubicBezTo>
                    <a:pt x="0" y="164"/>
                    <a:pt x="22" y="193"/>
                    <a:pt x="53" y="204"/>
                  </a:cubicBezTo>
                  <a:cubicBezTo>
                    <a:pt x="58" y="207"/>
                    <a:pt x="64" y="208"/>
                    <a:pt x="70" y="208"/>
                  </a:cubicBezTo>
                  <a:cubicBezTo>
                    <a:pt x="375" y="208"/>
                    <a:pt x="375" y="208"/>
                    <a:pt x="375" y="208"/>
                  </a:cubicBezTo>
                  <a:cubicBezTo>
                    <a:pt x="379" y="209"/>
                    <a:pt x="383" y="210"/>
                    <a:pt x="387" y="210"/>
                  </a:cubicBezTo>
                  <a:cubicBezTo>
                    <a:pt x="414" y="210"/>
                    <a:pt x="436" y="188"/>
                    <a:pt x="436" y="162"/>
                  </a:cubicBezTo>
                  <a:cubicBezTo>
                    <a:pt x="436" y="135"/>
                    <a:pt x="414" y="113"/>
                    <a:pt x="387" y="113"/>
                  </a:cubicBezTo>
                  <a:close/>
                </a:path>
              </a:pathLst>
            </a:custGeom>
            <a:solidFill>
              <a:schemeClr val="bg1"/>
            </a:solidFill>
            <a:ln>
              <a:solidFill>
                <a:schemeClr val="accent1"/>
              </a:solidFill>
            </a:ln>
            <a:effectLst/>
          </p:spPr>
          <p:txBody>
            <a:bodyPr vert="horz" wrap="square" lIns="91440" tIns="45720" rIns="91440" bIns="45720" numCol="1" anchor="t" anchorCtr="0" compatLnSpc="1"/>
            <a:lstStyle/>
            <a:p>
              <a:endParaRPr lang="en-US">
                <a:solidFill>
                  <a:prstClr val="black"/>
                </a:solidFill>
              </a:endParaRPr>
            </a:p>
          </p:txBody>
        </p:sp>
      </p:grpSp>
      <p:sp>
        <p:nvSpPr>
          <p:cNvPr id="152" name="矩形 151"/>
          <p:cNvSpPr/>
          <p:nvPr/>
        </p:nvSpPr>
        <p:spPr>
          <a:xfrm>
            <a:off x="3866623" y="201304"/>
            <a:ext cx="4975273" cy="461665"/>
          </a:xfrm>
          <a:prstGeom prst="rect">
            <a:avLst/>
          </a:prstGeom>
        </p:spPr>
        <p:txBody>
          <a:bodyPr wrap="none">
            <a:spAutoFit/>
          </a:bodyPr>
          <a:lstStyle/>
          <a:p>
            <a:r>
              <a:rPr lang="en-US" altLang="zh-CN" sz="2400" b="1" dirty="0">
                <a:latin typeface="Times New Roman" panose="02020603050405020304" pitchFamily="18" charset="0"/>
                <a:cs typeface="Times New Roman" panose="02020603050405020304" pitchFamily="18" charset="0"/>
              </a:rPr>
              <a:t>Post-reading questions and activities</a:t>
            </a:r>
          </a:p>
        </p:txBody>
      </p:sp>
      <p:sp>
        <p:nvSpPr>
          <p:cNvPr id="3" name="文本框 2"/>
          <p:cNvSpPr txBox="1"/>
          <p:nvPr/>
        </p:nvSpPr>
        <p:spPr>
          <a:xfrm>
            <a:off x="4187190" y="4442460"/>
            <a:ext cx="7319010" cy="1938020"/>
          </a:xfrm>
          <a:prstGeom prst="rect">
            <a:avLst/>
          </a:prstGeom>
          <a:noFill/>
          <a:ln>
            <a:solidFill>
              <a:srgbClr val="00B0F0"/>
            </a:solidFill>
          </a:ln>
        </p:spPr>
        <p:txBody>
          <a:bodyPr wrap="square" rtlCol="0" anchor="t">
            <a:spAutoFit/>
          </a:bodyPr>
          <a:lstStyle/>
          <a:p>
            <a:r>
              <a:rPr lang="zh-CN" altLang="en-US" sz="2400" b="1"/>
              <a:t>    </a:t>
            </a:r>
            <a:r>
              <a:rPr lang="en-US" altLang="zh-CN" sz="2400" b="1"/>
              <a:t>S</a:t>
            </a:r>
            <a:r>
              <a:rPr lang="zh-CN" altLang="en-US" sz="2400" b="1"/>
              <a:t>elect scenes from the novel</a:t>
            </a:r>
            <a:r>
              <a:rPr lang="en-US" altLang="zh-CN" sz="2400" b="1"/>
              <a:t>,</a:t>
            </a:r>
            <a:r>
              <a:rPr lang="zh-CN" altLang="en-US" sz="2400" b="1"/>
              <a:t> </a:t>
            </a:r>
            <a:r>
              <a:rPr lang="zh-CN" altLang="en-US" sz="2400" b="1">
                <a:sym typeface="+mn-ea"/>
              </a:rPr>
              <a:t> </a:t>
            </a:r>
            <a:r>
              <a:rPr lang="zh-CN" altLang="en-US" sz="2400" b="1">
                <a:solidFill>
                  <a:srgbClr val="0070C0"/>
                </a:solidFill>
                <a:sym typeface="+mn-ea"/>
              </a:rPr>
              <a:t>dramatise</a:t>
            </a:r>
            <a:r>
              <a:rPr lang="zh-CN" altLang="en-US" sz="2400" b="1">
                <a:solidFill>
                  <a:srgbClr val="002060"/>
                </a:solidFill>
                <a:sym typeface="+mn-ea"/>
              </a:rPr>
              <a:t> </a:t>
            </a:r>
            <a:r>
              <a:rPr lang="zh-CN" altLang="en-US" sz="2400" b="1">
                <a:sym typeface="+mn-ea"/>
              </a:rPr>
              <a:t>and </a:t>
            </a:r>
            <a:r>
              <a:rPr lang="en-US" altLang="zh-CN" sz="2400" b="1">
                <a:solidFill>
                  <a:srgbClr val="0070C0"/>
                </a:solidFill>
                <a:sym typeface="+mn-ea"/>
              </a:rPr>
              <a:t>act </a:t>
            </a:r>
            <a:r>
              <a:rPr lang="zh-CN" altLang="en-US" sz="2400" b="1">
                <a:solidFill>
                  <a:srgbClr val="0070C0"/>
                </a:solidFill>
                <a:sym typeface="+mn-ea"/>
              </a:rPr>
              <a:t> them </a:t>
            </a:r>
            <a:r>
              <a:rPr lang="en-US" altLang="zh-CN" sz="2400" b="1">
                <a:solidFill>
                  <a:srgbClr val="0070C0"/>
                </a:solidFill>
                <a:sym typeface="+mn-ea"/>
              </a:rPr>
              <a:t>out</a:t>
            </a:r>
            <a:r>
              <a:rPr lang="en-US" altLang="zh-CN" sz="2400" b="1"/>
              <a:t>, writing an original dialogue between two characters from a book, e.g. Mother and Father, </a:t>
            </a:r>
            <a:r>
              <a:rPr lang="zh-CN" altLang="en-US" sz="2400" b="1"/>
              <a:t>Bruno and Shmuel, Father and Lieutenant Kotler, etc.</a:t>
            </a:r>
          </a:p>
        </p:txBody>
      </p:sp>
      <p:sp>
        <p:nvSpPr>
          <p:cNvPr id="7" name="文本框 6"/>
          <p:cNvSpPr txBox="1"/>
          <p:nvPr/>
        </p:nvSpPr>
        <p:spPr>
          <a:xfrm>
            <a:off x="4187190" y="2557145"/>
            <a:ext cx="7318375" cy="1568450"/>
          </a:xfrm>
          <a:prstGeom prst="rect">
            <a:avLst/>
          </a:prstGeom>
          <a:noFill/>
          <a:ln>
            <a:solidFill>
              <a:srgbClr val="00B0F0"/>
            </a:solidFill>
          </a:ln>
        </p:spPr>
        <p:txBody>
          <a:bodyPr wrap="square" rtlCol="0" anchor="t">
            <a:spAutoFit/>
          </a:bodyPr>
          <a:lstStyle/>
          <a:p>
            <a:r>
              <a:rPr lang="en-US" altLang="zh-CN" sz="2400" b="1"/>
              <a:t>    </a:t>
            </a:r>
            <a:r>
              <a:rPr lang="zh-CN" altLang="en-US" sz="2400" b="1"/>
              <a:t>Choose a scene from the book and</a:t>
            </a:r>
            <a:r>
              <a:rPr lang="zh-CN" altLang="en-US" sz="2400" b="1">
                <a:solidFill>
                  <a:srgbClr val="002060"/>
                </a:solidFill>
              </a:rPr>
              <a:t> illustrate</a:t>
            </a:r>
            <a:r>
              <a:rPr lang="zh-CN" altLang="en-US" sz="2400" b="1">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en-US" sz="2400" b="1">
                <a:latin typeface="华文楷体" panose="02010600040101010101" pitchFamily="2" charset="-122"/>
                <a:ea typeface="华文楷体" panose="02010600040101010101" pitchFamily="2" charset="-122"/>
                <a:cs typeface="华文楷体" panose="02010600040101010101" pitchFamily="2" charset="-122"/>
              </a:rPr>
              <a:t>给…加插图）</a:t>
            </a:r>
            <a:r>
              <a:rPr lang="zh-CN" altLang="en-US" sz="2400" b="1"/>
              <a:t> it. </a:t>
            </a:r>
            <a:r>
              <a:rPr lang="en-US" altLang="zh-CN" sz="2400" b="1"/>
              <a:t>Or r</a:t>
            </a:r>
            <a:r>
              <a:rPr lang="zh-CN" altLang="en-US" sz="2400" b="1"/>
              <a:t>edesign the front and back cover of this novel</a:t>
            </a:r>
            <a:r>
              <a:rPr lang="en-US" altLang="zh-CN" sz="2400" b="1"/>
              <a:t>, i</a:t>
            </a:r>
            <a:r>
              <a:rPr lang="zh-CN" altLang="en-US" sz="2400" b="1"/>
              <a:t>nclud</a:t>
            </a:r>
            <a:r>
              <a:rPr lang="en-US" altLang="zh-CN" sz="2400" b="1"/>
              <a:t>ing</a:t>
            </a:r>
            <a:r>
              <a:rPr lang="zh-CN" altLang="en-US" sz="2400" b="1"/>
              <a:t> the important information as well as </a:t>
            </a:r>
            <a:r>
              <a:rPr lang="zh-CN" altLang="en-US" sz="2400" b="1">
                <a:solidFill>
                  <a:srgbClr val="0070C0"/>
                </a:solidFill>
              </a:rPr>
              <a:t>a short summary</a:t>
            </a:r>
            <a:r>
              <a:rPr lang="zh-CN" altLang="en-US" sz="2400" b="1"/>
              <a:t> on the back.</a:t>
            </a:r>
          </a:p>
        </p:txBody>
      </p:sp>
      <p:sp>
        <p:nvSpPr>
          <p:cNvPr id="9" name="文本框 8"/>
          <p:cNvSpPr txBox="1"/>
          <p:nvPr/>
        </p:nvSpPr>
        <p:spPr>
          <a:xfrm>
            <a:off x="4187825" y="1053465"/>
            <a:ext cx="7318375" cy="1198880"/>
          </a:xfrm>
          <a:prstGeom prst="rect">
            <a:avLst/>
          </a:prstGeom>
          <a:noFill/>
          <a:ln>
            <a:solidFill>
              <a:srgbClr val="00B0F0"/>
            </a:solidFill>
          </a:ln>
        </p:spPr>
        <p:txBody>
          <a:bodyPr wrap="square" rtlCol="0" anchor="t">
            <a:spAutoFit/>
          </a:bodyPr>
          <a:lstStyle/>
          <a:p>
            <a:r>
              <a:rPr lang="en-US" altLang="zh-CN" sz="2400" b="1"/>
              <a:t>    The title of Chapter 20 is “ The Last Chapter”, please </a:t>
            </a:r>
            <a:r>
              <a:rPr lang="en-US" altLang="zh-CN" sz="2400" b="1">
                <a:solidFill>
                  <a:srgbClr val="0070C0"/>
                </a:solidFill>
              </a:rPr>
              <a:t>continue to w</a:t>
            </a:r>
            <a:r>
              <a:rPr lang="zh-CN" altLang="en-US" sz="2400" b="1">
                <a:solidFill>
                  <a:srgbClr val="0070C0"/>
                </a:solidFill>
              </a:rPr>
              <a:t>rite</a:t>
            </a:r>
            <a:r>
              <a:rPr lang="zh-CN" altLang="en-US" sz="2400" b="1"/>
              <a:t> an alternative ending to the story.</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14:presetBounceEnd="59000">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14:bounceEnd="59000">
                                          <p:cBhvr additive="base">
                                            <p:cTn id="7" dur="2000" fill="hold"/>
                                            <p:tgtEl>
                                              <p:spTgt spid="46"/>
                                            </p:tgtEl>
                                            <p:attrNameLst>
                                              <p:attrName>ppt_x</p:attrName>
                                            </p:attrNameLst>
                                          </p:cBhvr>
                                          <p:tavLst>
                                            <p:tav tm="0">
                                              <p:val>
                                                <p:strVal val="0-#ppt_w/2"/>
                                              </p:val>
                                            </p:tav>
                                            <p:tav tm="100000">
                                              <p:val>
                                                <p:strVal val="#ppt_x"/>
                                              </p:val>
                                            </p:tav>
                                          </p:tavLst>
                                        </p:anim>
                                        <p:anim calcmode="lin" valueType="num" p14:bounceEnd="59000">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14:presetBounceEnd="59000">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14:bounceEnd="59000">
                                          <p:cBhvr additive="base">
                                            <p:cTn id="11" dur="2000" fill="hold"/>
                                            <p:tgtEl>
                                              <p:spTgt spid="50"/>
                                            </p:tgtEl>
                                            <p:attrNameLst>
                                              <p:attrName>ppt_x</p:attrName>
                                            </p:attrNameLst>
                                          </p:cBhvr>
                                          <p:tavLst>
                                            <p:tav tm="0">
                                              <p:val>
                                                <p:strVal val="0-#ppt_w/2"/>
                                              </p:val>
                                            </p:tav>
                                            <p:tav tm="100000">
                                              <p:val>
                                                <p:strVal val="#ppt_x"/>
                                              </p:val>
                                            </p:tav>
                                          </p:tavLst>
                                        </p:anim>
                                        <p:anim calcmode="lin" valueType="num" p14:bounceEnd="59000">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14:presetBounceEnd="59000">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14:bounceEnd="59000">
                                          <p:cBhvr additive="base">
                                            <p:cTn id="15" dur="2000" fill="hold"/>
                                            <p:tgtEl>
                                              <p:spTgt spid="51"/>
                                            </p:tgtEl>
                                            <p:attrNameLst>
                                              <p:attrName>ppt_x</p:attrName>
                                            </p:attrNameLst>
                                          </p:cBhvr>
                                          <p:tavLst>
                                            <p:tav tm="0">
                                              <p:val>
                                                <p:strVal val="0-#ppt_w/2"/>
                                              </p:val>
                                            </p:tav>
                                            <p:tav tm="100000">
                                              <p:val>
                                                <p:strVal val="#ppt_x"/>
                                              </p:val>
                                            </p:tav>
                                          </p:tavLst>
                                        </p:anim>
                                        <p:anim calcmode="lin" valueType="num" p14:bounceEnd="59000">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50" grpId="0" bldLvl="0" animBg="1"/>
          <p:bldP spid="51" grpId="0" bldLvl="0" animBg="1"/>
          <p:bldP spid="3" grpId="0" bldLvl="0" animBg="1"/>
          <p:bldP spid="3" grpId="1" animBg="1"/>
          <p:bldP spid="7" grpId="0" bldLvl="0" animBg="1"/>
          <p:bldP spid="7" grpId="1" animBg="1"/>
          <p:bldP spid="9" grpId="0" bldLvl="0" animBg="1"/>
          <p:bldP spid="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600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2000" fill="hold"/>
                                            <p:tgtEl>
                                              <p:spTgt spid="46"/>
                                            </p:tgtEl>
                                            <p:attrNameLst>
                                              <p:attrName>ppt_x</p:attrName>
                                            </p:attrNameLst>
                                          </p:cBhvr>
                                          <p:tavLst>
                                            <p:tav tm="0">
                                              <p:val>
                                                <p:strVal val="0-#ppt_w/2"/>
                                              </p:val>
                                            </p:tav>
                                            <p:tav tm="100000">
                                              <p:val>
                                                <p:strVal val="#ppt_x"/>
                                              </p:val>
                                            </p:tav>
                                          </p:tavLst>
                                        </p:anim>
                                        <p:anim calcmode="lin" valueType="num">
                                          <p:cBhvr additive="base">
                                            <p:cTn id="8" dur="2000" fill="hold"/>
                                            <p:tgtEl>
                                              <p:spTgt spid="46"/>
                                            </p:tgtEl>
                                            <p:attrNameLst>
                                              <p:attrName>ppt_y</p:attrName>
                                            </p:attrNameLst>
                                          </p:cBhvr>
                                          <p:tavLst>
                                            <p:tav tm="0">
                                              <p:val>
                                                <p:strVal val="#ppt_y"/>
                                              </p:val>
                                            </p:tav>
                                            <p:tav tm="100000">
                                              <p:val>
                                                <p:strVal val="#ppt_y"/>
                                              </p:val>
                                            </p:tav>
                                          </p:tavLst>
                                        </p:anim>
                                      </p:childTnLst>
                                    </p:cTn>
                                  </p:par>
                                  <p:par>
                                    <p:cTn id="9" presetID="2" presetClass="entr" presetSubtype="8" accel="5600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2000" fill="hold"/>
                                            <p:tgtEl>
                                              <p:spTgt spid="50"/>
                                            </p:tgtEl>
                                            <p:attrNameLst>
                                              <p:attrName>ppt_x</p:attrName>
                                            </p:attrNameLst>
                                          </p:cBhvr>
                                          <p:tavLst>
                                            <p:tav tm="0">
                                              <p:val>
                                                <p:strVal val="0-#ppt_w/2"/>
                                              </p:val>
                                            </p:tav>
                                            <p:tav tm="100000">
                                              <p:val>
                                                <p:strVal val="#ppt_x"/>
                                              </p:val>
                                            </p:tav>
                                          </p:tavLst>
                                        </p:anim>
                                        <p:anim calcmode="lin" valueType="num">
                                          <p:cBhvr additive="base">
                                            <p:cTn id="12" dur="2000" fill="hold"/>
                                            <p:tgtEl>
                                              <p:spTgt spid="50"/>
                                            </p:tgtEl>
                                            <p:attrNameLst>
                                              <p:attrName>ppt_y</p:attrName>
                                            </p:attrNameLst>
                                          </p:cBhvr>
                                          <p:tavLst>
                                            <p:tav tm="0">
                                              <p:val>
                                                <p:strVal val="#ppt_y"/>
                                              </p:val>
                                            </p:tav>
                                            <p:tav tm="100000">
                                              <p:val>
                                                <p:strVal val="#ppt_y"/>
                                              </p:val>
                                            </p:tav>
                                          </p:tavLst>
                                        </p:anim>
                                      </p:childTnLst>
                                    </p:cTn>
                                  </p:par>
                                  <p:par>
                                    <p:cTn id="13" presetID="2" presetClass="entr" presetSubtype="8" accel="5600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2000" fill="hold"/>
                                            <p:tgtEl>
                                              <p:spTgt spid="51"/>
                                            </p:tgtEl>
                                            <p:attrNameLst>
                                              <p:attrName>ppt_x</p:attrName>
                                            </p:attrNameLst>
                                          </p:cBhvr>
                                          <p:tavLst>
                                            <p:tav tm="0">
                                              <p:val>
                                                <p:strVal val="0-#ppt_w/2"/>
                                              </p:val>
                                            </p:tav>
                                            <p:tav tm="100000">
                                              <p:val>
                                                <p:strVal val="#ppt_x"/>
                                              </p:val>
                                            </p:tav>
                                          </p:tavLst>
                                        </p:anim>
                                        <p:anim calcmode="lin" valueType="num">
                                          <p:cBhvr additive="base">
                                            <p:cTn id="16" dur="2000" fill="hold"/>
                                            <p:tgtEl>
                                              <p:spTgt spid="51"/>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1000" fill="hold"/>
                                            <p:tgtEl>
                                              <p:spTgt spid="58"/>
                                            </p:tgtEl>
                                            <p:attrNameLst>
                                              <p:attrName>ppt_x</p:attrName>
                                            </p:attrNameLst>
                                          </p:cBhvr>
                                          <p:tavLst>
                                            <p:tav tm="0">
                                              <p:val>
                                                <p:strVal val="#ppt_x"/>
                                              </p:val>
                                            </p:tav>
                                            <p:tav tm="100000">
                                              <p:val>
                                                <p:strVal val="#ppt_x"/>
                                              </p:val>
                                            </p:tav>
                                          </p:tavLst>
                                        </p:anim>
                                        <p:anim calcmode="lin" valueType="num">
                                          <p:cBhvr additive="base">
                                            <p:cTn id="20" dur="10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linds(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50" grpId="0" bldLvl="0" animBg="1"/>
          <p:bldP spid="51" grpId="0" bldLvl="0" animBg="1"/>
          <p:bldP spid="9" grpId="0" bldLvl="0" animBg="1"/>
          <p:bldP spid="9" grpId="1" animBg="1"/>
          <p:bldP spid="7" grpId="0" bldLvl="0" animBg="1"/>
          <p:bldP spid="7" grpId="1" animBg="1"/>
          <p:bldP spid="3" grpId="0" bldLvl="0" animBg="1"/>
          <p:bldP spid="3" grpId="1" animBg="1"/>
        </p:bldLst>
      </p:timing>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7710" y="880359"/>
            <a:ext cx="7646504" cy="5507990"/>
          </a:xfrm>
          <a:prstGeom prst="rect">
            <a:avLst/>
          </a:prstGeom>
        </p:spPr>
        <p:txBody>
          <a:bodyPr wrap="square">
            <a:spAutoFit/>
          </a:bodyPr>
          <a:lstStyle/>
          <a:p>
            <a:r>
              <a:rPr lang="zh-CN" altLang="en-US" sz="2400" dirty="0"/>
              <a:t>     </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本书处处充满对比：</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儿童的天真</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纳粹的残忍</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铁丝网内的犹太人</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铁丝网外的纳粹军官家庭</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高官富家少爷</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Bruno</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与</a:t>
            </a:r>
            <a:r>
              <a:rPr lang="zh-CN" altLang="en-US" sz="2400" b="1" u="sng" dirty="0">
                <a:latin typeface="Times New Roman" panose="02020603050405020304" pitchFamily="18" charset="0"/>
                <a:ea typeface="华文楷体" panose="02010600040101010101" pitchFamily="2" charset="-122"/>
                <a:cs typeface="Times New Roman" panose="02020603050405020304" pitchFamily="18" charset="0"/>
              </a:rPr>
              <a:t>穷苦犹太少年</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Shmuel</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。作者并没有选择正面描写集中营内的惨况、纳粹的残忍、犹太人的遭遇，而是跟随两个小男孩的视角，侧面地反映时代，通过儿童的天真来反衬出纳粹的恶性和时代的癫狂。就像作者在后记中说的：</a:t>
            </a:r>
          </a:p>
          <a:p>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“Throughout the writing and rewriting of the novel, I believed that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the only respectful way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for me to deal with this subject was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through the eyes of a child</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and particularly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through the eyes of a rather naïve child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who couldn't possibly understand the terrible things that were taking place around him.” </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对我来说，写作这个话题，唯一尊重历史的方式是通过孩子的视角，尤其是通过一个不了解周遭世界正在发生的可怕事情的孩子的视角。</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8070574" y="1060174"/>
            <a:ext cx="3697356" cy="5327374"/>
          </a:xfrm>
          <a:prstGeom prst="rect">
            <a:avLst/>
          </a:prstGeom>
        </p:spPr>
      </p:pic>
      <p:sp>
        <p:nvSpPr>
          <p:cNvPr id="5" name="矩形 4"/>
          <p:cNvSpPr/>
          <p:nvPr/>
        </p:nvSpPr>
        <p:spPr>
          <a:xfrm>
            <a:off x="4658213" y="120364"/>
            <a:ext cx="3113405" cy="645160"/>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作者的后记</a:t>
            </a:r>
          </a:p>
        </p:txBody>
      </p:sp>
      <p:sp>
        <p:nvSpPr>
          <p:cNvPr id="2" name="矩形 1"/>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6"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4"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8" name="组合 17"/>
          <p:cNvGrpSpPr/>
          <p:nvPr/>
        </p:nvGrpSpPr>
        <p:grpSpPr>
          <a:xfrm>
            <a:off x="3154956" y="398215"/>
            <a:ext cx="274498" cy="273502"/>
            <a:chOff x="3618897" y="2279040"/>
            <a:chExt cx="706229" cy="703668"/>
          </a:xfrm>
          <a:solidFill>
            <a:schemeClr val="bg1"/>
          </a:solidFill>
        </p:grpSpPr>
        <p:sp>
          <p:nvSpPr>
            <p:cNvPr id="19"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 name="文本框 2"/>
          <p:cNvSpPr txBox="1"/>
          <p:nvPr/>
        </p:nvSpPr>
        <p:spPr>
          <a:xfrm>
            <a:off x="420277" y="283249"/>
            <a:ext cx="2235818" cy="461665"/>
          </a:xfrm>
          <a:prstGeom prst="rect">
            <a:avLst/>
          </a:prstGeom>
          <a:noFill/>
        </p:spPr>
        <p:txBody>
          <a:bodyPr wrap="square" rtlCol="0">
            <a:spAutoFit/>
          </a:bodyPr>
          <a:lstStyle/>
          <a:p>
            <a:r>
              <a:rPr lang="en-US" altLang="zh-CN" sz="2400" b="1" dirty="0">
                <a:solidFill>
                  <a:schemeClr val="bg1"/>
                </a:solidFill>
              </a:rPr>
              <a:t>Pre-reading</a:t>
            </a:r>
            <a:endParaRPr lang="zh-CN" altLang="en-US" sz="2400" b="1" dirty="0">
              <a:solidFill>
                <a:schemeClr val="bg1"/>
              </a:solidFill>
            </a:endParaRPr>
          </a:p>
        </p:txBody>
      </p:sp>
      <p:sp>
        <p:nvSpPr>
          <p:cNvPr id="6" name="矩形 5"/>
          <p:cNvSpPr/>
          <p:nvPr/>
        </p:nvSpPr>
        <p:spPr>
          <a:xfrm>
            <a:off x="3845067" y="175080"/>
            <a:ext cx="6348213" cy="584775"/>
          </a:xfrm>
          <a:prstGeom prst="rect">
            <a:avLst/>
          </a:prstGeom>
        </p:spPr>
        <p:txBody>
          <a:bodyPr wrap="none">
            <a:spAutoFit/>
          </a:bodyPr>
          <a:lstStyle/>
          <a:p>
            <a:r>
              <a:rPr lang="en-US" altLang="zh-CN" sz="3200" b="1" dirty="0">
                <a:solidFill>
                  <a:srgbClr val="0070C0"/>
                </a:solidFill>
              </a:rPr>
              <a:t>Learning Objectives for the novel</a:t>
            </a:r>
            <a:endParaRPr lang="zh-CN" altLang="en-US" sz="3200" b="1" dirty="0">
              <a:solidFill>
                <a:srgbClr val="0070C0"/>
              </a:solidFill>
            </a:endParaRPr>
          </a:p>
        </p:txBody>
      </p:sp>
      <p:sp>
        <p:nvSpPr>
          <p:cNvPr id="7" name="矩形 6"/>
          <p:cNvSpPr/>
          <p:nvPr/>
        </p:nvSpPr>
        <p:spPr>
          <a:xfrm>
            <a:off x="420277" y="1020018"/>
            <a:ext cx="11241636" cy="5262245"/>
          </a:xfrm>
          <a:prstGeom prst="rect">
            <a:avLst/>
          </a:prstGeom>
        </p:spPr>
        <p:txBody>
          <a:bodyPr wrap="square">
            <a:spAutoFit/>
          </a:bodyPr>
          <a:lstStyle/>
          <a:p>
            <a:r>
              <a:rPr lang="en-US" altLang="zh-CN" sz="2400" b="1" dirty="0"/>
              <a:t>• Examine the significance of the title of the novel and each chapter.</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探讨小说标题和每一章的意义。</a:t>
            </a:r>
            <a:endParaRPr lang="en-US" altLang="zh-CN" sz="2400" b="1" dirty="0">
              <a:solidFill>
                <a:srgbClr val="002060"/>
              </a:solidFill>
            </a:endParaRPr>
          </a:p>
          <a:p>
            <a:r>
              <a:rPr lang="en-US" altLang="zh-CN" sz="2400" b="1" dirty="0"/>
              <a:t>• Identify the form of narration used in the novel and analyze why Boyne might have chosen it.      </a:t>
            </a:r>
            <a:r>
              <a:rPr lang="zh-CN" altLang="en-US" sz="2400" b="1" dirty="0">
                <a:solidFill>
                  <a:srgbClr val="002060"/>
                </a:solidFill>
                <a:latin typeface="华文仿宋" panose="02010600040101010101" pitchFamily="2" charset="-122"/>
                <a:ea typeface="华文仿宋" panose="02010600040101010101" pitchFamily="2" charset="-122"/>
              </a:rPr>
              <a:t>确定小说中使用的叙事形式，并分析为什么作者伯恩会选择它。</a:t>
            </a:r>
            <a:endParaRPr lang="en-US" altLang="zh-CN" sz="2400" b="1" dirty="0">
              <a:solidFill>
                <a:srgbClr val="002060"/>
              </a:solidFill>
            </a:endParaRPr>
          </a:p>
          <a:p>
            <a:r>
              <a:rPr lang="en-US" altLang="zh-CN" sz="2400" b="1" dirty="0"/>
              <a:t>• Explore themes involving boundless friendship, childhood innocence, denial, and ethics.             </a:t>
            </a:r>
            <a:r>
              <a:rPr lang="zh-CN" altLang="en-US" sz="2400" b="1" dirty="0">
                <a:solidFill>
                  <a:srgbClr val="002060"/>
                </a:solidFill>
                <a:latin typeface="华文仿宋" panose="02010600040101010101" pitchFamily="2" charset="-122"/>
                <a:ea typeface="华文仿宋" panose="02010600040101010101" pitchFamily="2" charset="-122"/>
              </a:rPr>
              <a:t>探索涉及无界限友谊、童年天真、否定、道德规范的主题</a:t>
            </a:r>
            <a:r>
              <a:rPr lang="zh-CN" altLang="en-US" sz="2400" b="1" dirty="0">
                <a:latin typeface="华文仿宋" panose="02010600040101010101" pitchFamily="2" charset="-122"/>
                <a:ea typeface="华文仿宋" panose="02010600040101010101" pitchFamily="2" charset="-122"/>
              </a:rPr>
              <a:t>。</a:t>
            </a:r>
            <a:endParaRPr lang="en-US" altLang="zh-CN" sz="2400" b="1" dirty="0"/>
          </a:p>
          <a:p>
            <a:r>
              <a:rPr lang="en-US" altLang="zh-CN" sz="2400" b="1" dirty="0"/>
              <a:t>• Discuss the author's use of puns and wordplay and its effect on the novel.</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讨论作者对双关语和文字游戏的使用及其对小说的影响。</a:t>
            </a:r>
            <a:endParaRPr lang="en-US" altLang="zh-CN" sz="2400" b="1" dirty="0">
              <a:solidFill>
                <a:srgbClr val="002060"/>
              </a:solidFill>
            </a:endParaRPr>
          </a:p>
          <a:p>
            <a:r>
              <a:rPr lang="en-US" altLang="zh-CN" sz="2400" b="1" dirty="0"/>
              <a:t>• Interpret symbols in the novel, including Shmuel's "pajamas" and the fence.</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解读小说中的符号，包括</a:t>
            </a:r>
            <a:r>
              <a:rPr lang="en-US" altLang="zh-CN" sz="2400" b="1" dirty="0">
                <a:solidFill>
                  <a:srgbClr val="002060"/>
                </a:solidFill>
                <a:latin typeface="华文仿宋" panose="02010600040101010101" pitchFamily="2" charset="-122"/>
                <a:ea typeface="华文仿宋" panose="02010600040101010101" pitchFamily="2" charset="-122"/>
              </a:rPr>
              <a:t>Shmuel</a:t>
            </a:r>
            <a:r>
              <a:rPr lang="zh-CN" altLang="en-US" sz="2400" b="1" dirty="0">
                <a:solidFill>
                  <a:srgbClr val="002060"/>
                </a:solidFill>
                <a:latin typeface="华文仿宋" panose="02010600040101010101" pitchFamily="2" charset="-122"/>
                <a:ea typeface="华文仿宋" panose="02010600040101010101" pitchFamily="2" charset="-122"/>
              </a:rPr>
              <a:t>的“睡衣”和栅栏。</a:t>
            </a:r>
            <a:endParaRPr lang="en-US" altLang="zh-CN" sz="2400" b="1" dirty="0">
              <a:solidFill>
                <a:srgbClr val="002060"/>
              </a:solidFill>
            </a:endParaRPr>
          </a:p>
          <a:p>
            <a:r>
              <a:rPr lang="en-US" altLang="zh-CN" sz="2400" b="1" dirty="0"/>
              <a:t>• Track the following motifs: guilty observer, exploration, and power/control.</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探究以下主题</a:t>
            </a:r>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内疚的观察者，探索，权力或控制。</a:t>
            </a:r>
            <a:endParaRPr lang="en-US" altLang="zh-CN" sz="2400" b="1" dirty="0">
              <a:solidFill>
                <a:srgbClr val="002060"/>
              </a:solidFill>
            </a:endParaRPr>
          </a:p>
          <a:p>
            <a:r>
              <a:rPr lang="en-US" altLang="zh-CN" sz="2400" b="1" dirty="0"/>
              <a:t>• Trace the character development of the novel's protagonist, Bruno.</a:t>
            </a:r>
          </a:p>
          <a:p>
            <a:r>
              <a:rPr lang="en-US" altLang="zh-CN" sz="2400" b="1" dirty="0">
                <a:solidFill>
                  <a:srgbClr val="002060"/>
                </a:solidFill>
                <a:latin typeface="华文仿宋" panose="02010600040101010101" pitchFamily="2" charset="-122"/>
                <a:ea typeface="华文仿宋" panose="02010600040101010101" pitchFamily="2" charset="-122"/>
              </a:rPr>
              <a:t>                                  </a:t>
            </a:r>
            <a:r>
              <a:rPr lang="zh-CN" altLang="en-US" sz="2400" b="1" dirty="0">
                <a:solidFill>
                  <a:srgbClr val="002060"/>
                </a:solidFill>
                <a:latin typeface="华文仿宋" panose="02010600040101010101" pitchFamily="2" charset="-122"/>
                <a:ea typeface="华文仿宋" panose="02010600040101010101" pitchFamily="2" charset="-122"/>
              </a:rPr>
              <a:t>追溯小说主人公布鲁诺</a:t>
            </a:r>
            <a:r>
              <a:rPr lang="en-US" altLang="zh-CN" sz="2400" b="1" dirty="0">
                <a:solidFill>
                  <a:srgbClr val="002060"/>
                </a:solidFill>
                <a:latin typeface="华文仿宋" panose="02010600040101010101" pitchFamily="2" charset="-122"/>
                <a:ea typeface="华文仿宋" panose="02010600040101010101" pitchFamily="2" charset="-122"/>
              </a:rPr>
              <a:t>(Bruno)</a:t>
            </a:r>
            <a:r>
              <a:rPr lang="zh-CN" altLang="en-US" sz="2400" b="1" dirty="0">
                <a:solidFill>
                  <a:srgbClr val="002060"/>
                </a:solidFill>
                <a:latin typeface="华文仿宋" panose="02010600040101010101" pitchFamily="2" charset="-122"/>
                <a:ea typeface="华文仿宋" panose="02010600040101010101" pitchFamily="2" charset="-122"/>
              </a:rPr>
              <a:t>的性格发展。</a:t>
            </a:r>
            <a:endParaRPr lang="en-US" altLang="zh-CN" sz="2400" b="1" dirty="0">
              <a:solidFill>
                <a:srgbClr val="002060"/>
              </a:solidFill>
              <a:latin typeface="华文仿宋" panose="02010600040101010101" pitchFamily="2" charset="-122"/>
              <a:ea typeface="华文仿宋" panose="02010600040101010101" pitchFamily="2" charset="-122"/>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428384" y="1046922"/>
            <a:ext cx="3339546" cy="5174974"/>
          </a:xfrm>
          <a:prstGeom prst="rect">
            <a:avLst/>
          </a:prstGeom>
        </p:spPr>
      </p:pic>
      <p:sp>
        <p:nvSpPr>
          <p:cNvPr id="3" name="矩形 2"/>
          <p:cNvSpPr/>
          <p:nvPr/>
        </p:nvSpPr>
        <p:spPr>
          <a:xfrm>
            <a:off x="424070" y="856357"/>
            <a:ext cx="7871791" cy="5509200"/>
          </a:xfrm>
          <a:prstGeom prst="rect">
            <a:avLst/>
          </a:prstGeom>
        </p:spPr>
        <p:txBody>
          <a:bodyPr wrap="square">
            <a:spAutoFit/>
          </a:bodyPr>
          <a:lstStyle/>
          <a:p>
            <a:pPr algn="just"/>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After all, only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the victims and survivors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can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truly comprehend the awfulness of that time and place</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the rest of us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live on the other side of the fence</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staring through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from our own comfortable place</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trying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in our own clumsy ways to make sense of it all</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毕竟，只有受害者和幸存者才能真正地体会当时的恐怖；而我们只不过是住在铁丝网的另一侧，在和平的时代里回望历史，试图以我们笨拙的方式去理解其中的含义罢了。</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“It‘s the responsibility of the writer to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uncover</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as much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emotional truth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within that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desperate landscape </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as he possibly can. Their lost voices must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continue to be heard</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their untold stories must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continue to be recounted</a:t>
            </a: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 For they represent the ones </a:t>
            </a:r>
            <a:r>
              <a:rPr lang="en-US" altLang="zh-CN" sz="2400" b="1" u="sng" dirty="0">
                <a:latin typeface="Times New Roman" panose="02020603050405020304" pitchFamily="18" charset="0"/>
                <a:ea typeface="华文楷体" panose="02010600040101010101" pitchFamily="2" charset="-122"/>
                <a:cs typeface="Times New Roman" panose="02020603050405020304" pitchFamily="18" charset="0"/>
              </a:rPr>
              <a:t>who didn’t live to tell their stories themselves</a:t>
            </a:r>
            <a:r>
              <a:rPr lang="en-US" altLang="zh-CN" sz="2000" b="1" u="sng"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这是作者的责任，尽可能多地揭示在绝望的情况下的情感真相。必须继续听到他们失去的声音</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他们不为人知的故事必须继续加以叙述。因为他们代表的是那些没有活着讲述自己故事的人。</a:t>
            </a:r>
            <a:r>
              <a:rPr lang="en-US" altLang="zh-CN" sz="2000" b="1"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5" name="矩形 4"/>
          <p:cNvSpPr/>
          <p:nvPr/>
        </p:nvSpPr>
        <p:spPr>
          <a:xfrm>
            <a:off x="5182723" y="211169"/>
            <a:ext cx="3113405" cy="645160"/>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作者的后记</a:t>
            </a:r>
          </a:p>
        </p:txBody>
      </p:sp>
      <p:sp>
        <p:nvSpPr>
          <p:cNvPr id="4" name="矩形 3"/>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6"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33129" y="211726"/>
            <a:ext cx="3142207"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读者的评价</a:t>
            </a:r>
          </a:p>
        </p:txBody>
      </p:sp>
      <p:pic>
        <p:nvPicPr>
          <p:cNvPr id="4" name="图片 3" descr="timg"/>
          <p:cNvPicPr>
            <a:picLocks noChangeAspect="1"/>
          </p:cNvPicPr>
          <p:nvPr/>
        </p:nvPicPr>
        <p:blipFill>
          <a:blip r:embed="rId2"/>
          <a:stretch>
            <a:fillRect/>
          </a:stretch>
        </p:blipFill>
        <p:spPr>
          <a:xfrm>
            <a:off x="343271" y="4346765"/>
            <a:ext cx="3222625" cy="2113280"/>
          </a:xfrm>
          <a:prstGeom prst="rect">
            <a:avLst/>
          </a:prstGeom>
        </p:spPr>
      </p:pic>
      <p:sp>
        <p:nvSpPr>
          <p:cNvPr id="2" name="矩形 1"/>
          <p:cNvSpPr/>
          <p:nvPr/>
        </p:nvSpPr>
        <p:spPr>
          <a:xfrm>
            <a:off x="497487" y="991773"/>
            <a:ext cx="11197025" cy="3046988"/>
          </a:xfrm>
          <a:prstGeom prst="rect">
            <a:avLst/>
          </a:prstGeom>
        </p:spPr>
        <p:txBody>
          <a:bodyPr wrap="square">
            <a:spAutoFit/>
          </a:bodyPr>
          <a:lstStyle/>
          <a:p>
            <a:pPr algn="just"/>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This is a fantastic book with the moral to not be at the wrong place at the wrong time or their will be trouble.  This book also reveals the horrors of the Polish concentration camp, Auschwitz. It is very frightening yet also exiting, and I found this book as one of the most ideal type of classical literature.</a:t>
            </a:r>
          </a:p>
          <a:p>
            <a:pPr algn="just"/>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The character are also very real like and despite such a tragic ending (both boys were gassed) I found it very interesting. When I came home from school, I silently read it, but although I thought I had accidentally read it aloud but it later turned out that it was only because I was so into this book.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亚马逊网站读者</a:t>
            </a:r>
          </a:p>
        </p:txBody>
      </p:sp>
      <p:sp>
        <p:nvSpPr>
          <p:cNvPr id="5" name="矩形 4"/>
          <p:cNvSpPr/>
          <p:nvPr/>
        </p:nvSpPr>
        <p:spPr>
          <a:xfrm>
            <a:off x="2893783" y="4326497"/>
            <a:ext cx="8800729" cy="1938992"/>
          </a:xfrm>
          <a:prstGeom prst="rect">
            <a:avLst/>
          </a:prstGeom>
        </p:spPr>
        <p:txBody>
          <a:bodyPr wrap="square">
            <a:spAutoFit/>
          </a:bodyPr>
          <a:lstStyle/>
          <a:p>
            <a:pPr algn="just"/>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尽管只是对暴力、盲目的憎恨以及悲惨的条件稍作暗示，伯恩已经引入了关于迫害与恐怖的尖锐故事。作者将坚实的人物塑造与纯朴真挚的叙述结合，让这本书充满力量，让人铭记。对那些知道希特勒“最终解决方案”的人而言，这本书又为大屠杀文学增添了独特的一笔。” </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美国校园图书馆杂志</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endParaRPr lang="zh-CN" altLang="en-US" dirty="0"/>
          </a:p>
        </p:txBody>
      </p:sp>
      <p:sp>
        <p:nvSpPr>
          <p:cNvPr id="6" name="矩形 5"/>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7"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265651" y="194584"/>
            <a:ext cx="3142207" cy="646331"/>
          </a:xfrm>
          <a:prstGeom prst="rect">
            <a:avLst/>
          </a:prstGeom>
        </p:spPr>
        <p:txBody>
          <a:bodyPr wrap="none">
            <a:spAutoFit/>
          </a:bodyPr>
          <a:lstStyle/>
          <a:p>
            <a:r>
              <a:rPr lang="zh-CN" altLang="en-US" sz="3600" b="1" kern="0" spc="1000" dirty="0">
                <a:solidFill>
                  <a:schemeClr val="accent1">
                    <a:lumMod val="75000"/>
                  </a:schemeClr>
                </a:solidFill>
                <a:latin typeface="+mj-ea"/>
                <a:ea typeface="+mj-ea"/>
              </a:rPr>
              <a:t>读者的评价</a:t>
            </a:r>
          </a:p>
        </p:txBody>
      </p:sp>
      <p:pic>
        <p:nvPicPr>
          <p:cNvPr id="4" name="图片 3" descr="timg"/>
          <p:cNvPicPr>
            <a:picLocks noChangeAspect="1"/>
          </p:cNvPicPr>
          <p:nvPr/>
        </p:nvPicPr>
        <p:blipFill>
          <a:blip r:embed="rId2"/>
          <a:stretch>
            <a:fillRect/>
          </a:stretch>
        </p:blipFill>
        <p:spPr>
          <a:xfrm>
            <a:off x="330019" y="4226970"/>
            <a:ext cx="3222625" cy="2113280"/>
          </a:xfrm>
          <a:prstGeom prst="rect">
            <a:avLst/>
          </a:prstGeom>
        </p:spPr>
      </p:pic>
      <p:sp>
        <p:nvSpPr>
          <p:cNvPr id="2" name="矩形 1"/>
          <p:cNvSpPr/>
          <p:nvPr/>
        </p:nvSpPr>
        <p:spPr>
          <a:xfrm>
            <a:off x="330019" y="984938"/>
            <a:ext cx="11531962" cy="3416320"/>
          </a:xfrm>
          <a:prstGeom prst="rect">
            <a:avLst/>
          </a:prstGeom>
        </p:spPr>
        <p:txBody>
          <a:bodyPr wrap="square">
            <a:spAutoFit/>
          </a:bodyPr>
          <a:lstStyle/>
          <a:p>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       “充满力量，让人激动</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对于某些人而言，</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穿条纹衣服的男孩</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作为这一主题（二战中德国纳粹迫害犹太人）的启蒙读本会让他们铭记，正如</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安妮日记</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之于他们的父母。” </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美国</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p>
          <a:p>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从我拿起这本书的那刻起，它就深深吸引了我</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所有关心爱尔兰当代文学的人，不论长幼，都应该读读这本书，因为它是本罕见的杰作</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简单，看似随意以致几近完美。我深陷其中，泪水流过面颊</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爱尔兰独立报</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p>
          <a:p>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不时地，读者们会遭遇一部震撼而感人的作品，让他们在掩卷之后仍会长久思考。</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穿条纹衣服的男孩</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正是这样的一部小说</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文学中又一有力而动人的篇章。” </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约克郡晚邮报</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      </a:t>
            </a:r>
          </a:p>
        </p:txBody>
      </p:sp>
      <p:sp>
        <p:nvSpPr>
          <p:cNvPr id="6" name="矩形 5"/>
          <p:cNvSpPr/>
          <p:nvPr/>
        </p:nvSpPr>
        <p:spPr>
          <a:xfrm>
            <a:off x="2875668" y="4401258"/>
            <a:ext cx="9064379" cy="1938992"/>
          </a:xfrm>
          <a:prstGeom prst="rect">
            <a:avLst/>
          </a:prstGeom>
        </p:spPr>
        <p:txBody>
          <a:bodyPr wrap="square">
            <a:spAutoFit/>
          </a:bodyPr>
          <a:lstStyle/>
          <a:p>
            <a:pPr lvl="0"/>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成功的小说会引发想象力，让我们经历一段与我们不同的生命，而</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穿条纹衣服的男孩</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就有这种魔力，透过它，让我们对大屠杀有了全新的观感</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这本小说的结局让读者掩卷后久久不能释怀，能激发想法与不同意见，是一本值得阅读、值得讨论、值得珍藏心中的小说！” </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英国</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ACHUKA</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童书书评网 雅各</a:t>
            </a:r>
            <a:r>
              <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霍普</a:t>
            </a:r>
            <a:endParaRPr lang="en-US" alt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矩形 4"/>
          <p:cNvSpPr/>
          <p:nvPr/>
        </p:nvSpPr>
        <p:spPr>
          <a:xfrm>
            <a:off x="0" y="97169"/>
            <a:ext cx="3525078" cy="38431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800"/>
          </a:p>
        </p:txBody>
      </p:sp>
      <p:sp>
        <p:nvSpPr>
          <p:cNvPr id="7" name="同侧圆角矩形 37"/>
          <p:cNvSpPr/>
          <p:nvPr/>
        </p:nvSpPr>
        <p:spPr>
          <a:xfrm rot="5400000">
            <a:off x="1570383" y="-1227574"/>
            <a:ext cx="384313" cy="3525079"/>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424475" y="306106"/>
            <a:ext cx="2235818" cy="461665"/>
          </a:xfrm>
          <a:prstGeom prst="rect">
            <a:avLst/>
          </a:prstGeom>
          <a:noFill/>
        </p:spPr>
        <p:txBody>
          <a:bodyPr wrap="square" rtlCol="0">
            <a:spAutoFit/>
          </a:bodyPr>
          <a:lstStyle/>
          <a:p>
            <a:r>
              <a:rPr lang="en-US" altLang="zh-CN" sz="2400" b="1" dirty="0">
                <a:solidFill>
                  <a:schemeClr val="bg1"/>
                </a:solidFill>
              </a:rPr>
              <a:t>Post-reading</a:t>
            </a:r>
            <a:endParaRPr lang="zh-CN" altLang="en-US" sz="2400" b="1" dirty="0">
              <a:solidFill>
                <a:schemeClr val="bg1"/>
              </a:solidFill>
            </a:endParaRPr>
          </a:p>
        </p:txBody>
      </p:sp>
      <p:grpSp>
        <p:nvGrpSpPr>
          <p:cNvPr id="10" name="组合 9"/>
          <p:cNvGrpSpPr/>
          <p:nvPr/>
        </p:nvGrpSpPr>
        <p:grpSpPr>
          <a:xfrm>
            <a:off x="3054473" y="343169"/>
            <a:ext cx="275207" cy="273360"/>
            <a:chOff x="6463926" y="2278309"/>
            <a:chExt cx="708057" cy="703302"/>
          </a:xfrm>
          <a:solidFill>
            <a:schemeClr val="bg1"/>
          </a:solidFill>
        </p:grpSpPr>
        <p:sp>
          <p:nvSpPr>
            <p:cNvPr id="11"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3000" contrast="29000"/>
                    </a14:imgEffect>
                  </a14:imgLayer>
                </a14:imgProps>
              </a:ext>
            </a:extLst>
          </a:blip>
          <a:srcRect/>
          <a:stretch>
            <a:fillRect/>
          </a:stretch>
        </p:blipFill>
        <p:spPr>
          <a:xfrm>
            <a:off x="0" y="-8168"/>
            <a:ext cx="12204254" cy="6866168"/>
          </a:xfrm>
          <a:prstGeom prst="rect">
            <a:avLst/>
          </a:prstGeom>
        </p:spPr>
      </p:pic>
      <p:sp>
        <p:nvSpPr>
          <p:cNvPr id="4" name="矩形 3"/>
          <p:cNvSpPr/>
          <p:nvPr/>
        </p:nvSpPr>
        <p:spPr>
          <a:xfrm>
            <a:off x="6126" y="0"/>
            <a:ext cx="12198128"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zh-SG" altLang="en-US" sz="2800" dirty="0">
              <a:solidFill>
                <a:srgbClr val="FFFFFF"/>
              </a:solidFill>
              <a:latin typeface="华文行楷" panose="02010800040101010101" pitchFamily="2" charset="-122"/>
              <a:ea typeface="华文行楷" panose="02010800040101010101" pitchFamily="2" charset="-122"/>
            </a:endParaRPr>
          </a:p>
        </p:txBody>
      </p:sp>
      <p:sp>
        <p:nvSpPr>
          <p:cNvPr id="2" name="文本框 1"/>
          <p:cNvSpPr txBox="1"/>
          <p:nvPr/>
        </p:nvSpPr>
        <p:spPr>
          <a:xfrm>
            <a:off x="1283598" y="2644170"/>
            <a:ext cx="925655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Thank you!</a:t>
            </a:r>
            <a:endParaRPr kumimoji="0" lang="zh-CN" altLang="en-US" sz="9600" b="1" i="0" u="none" strike="noStrike" kern="1200" cap="none" spc="30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1283598" y="633833"/>
            <a:ext cx="10259045" cy="1815882"/>
          </a:xfrm>
          <a:prstGeom prst="rect">
            <a:avLst/>
          </a:prstGeom>
        </p:spPr>
        <p:txBody>
          <a:bodyPr wrap="square">
            <a:spAutoFit/>
          </a:bodyPr>
          <a:lstStyle/>
          <a:p>
            <a:r>
              <a:rPr lang="zh-CN" altLang="en-US" sz="2800" dirty="0">
                <a:solidFill>
                  <a:srgbClr val="FFFFFF"/>
                </a:solidFill>
                <a:latin typeface="华文行楷" panose="02010800040101010101" pitchFamily="2" charset="-122"/>
                <a:ea typeface="华文行楷" panose="02010800040101010101" pitchFamily="2" charset="-122"/>
              </a:rPr>
              <a:t>       丈量童年的触角，是那么宝贵。孩子是无辜的，无论他是德国人还是犹太人，战胜者还是战败者，都不应该在战争中受到伤害。</a:t>
            </a:r>
            <a:r>
              <a:rPr lang="en-US" altLang="zh-CN" sz="2800" dirty="0">
                <a:solidFill>
                  <a:srgbClr val="FFFFFF"/>
                </a:solidFill>
                <a:latin typeface="华文行楷" panose="02010800040101010101" pitchFamily="2" charset="-122"/>
                <a:ea typeface="华文行楷" panose="02010800040101010101" pitchFamily="2" charset="-122"/>
              </a:rPr>
              <a:t>《</a:t>
            </a:r>
            <a:r>
              <a:rPr lang="zh-CN" altLang="en-US" sz="2800" dirty="0">
                <a:solidFill>
                  <a:srgbClr val="FFFFFF"/>
                </a:solidFill>
                <a:latin typeface="华文行楷" panose="02010800040101010101" pitchFamily="2" charset="-122"/>
                <a:ea typeface="华文行楷" panose="02010800040101010101" pitchFamily="2" charset="-122"/>
              </a:rPr>
              <a:t>穿条纹睡衣的男孩</a:t>
            </a:r>
            <a:r>
              <a:rPr lang="en-US" altLang="zh-CN" sz="2800" dirty="0">
                <a:solidFill>
                  <a:srgbClr val="FFFFFF"/>
                </a:solidFill>
                <a:latin typeface="华文行楷" panose="02010800040101010101" pitchFamily="2" charset="-122"/>
                <a:ea typeface="华文行楷" panose="02010800040101010101" pitchFamily="2" charset="-122"/>
              </a:rPr>
              <a:t>》</a:t>
            </a:r>
            <a:r>
              <a:rPr lang="zh-CN" altLang="en-US" sz="2800" dirty="0">
                <a:solidFill>
                  <a:srgbClr val="FFFFFF"/>
                </a:solidFill>
                <a:latin typeface="华文行楷" panose="02010800040101010101" pitchFamily="2" charset="-122"/>
                <a:ea typeface="华文行楷" panose="02010800040101010101" pitchFamily="2" charset="-122"/>
              </a:rPr>
              <a:t>，让人扼腕叹息：战争残酷，孩子童真，珍爱和平，温情永存。请保护好孩子丈量童年的触角！</a:t>
            </a:r>
          </a:p>
        </p:txBody>
      </p:sp>
      <p:sp>
        <p:nvSpPr>
          <p:cNvPr id="6" name="矩形 5"/>
          <p:cNvSpPr/>
          <p:nvPr/>
        </p:nvSpPr>
        <p:spPr>
          <a:xfrm>
            <a:off x="2659011" y="4877735"/>
            <a:ext cx="6096000" cy="1200329"/>
          </a:xfrm>
          <a:prstGeom prst="rect">
            <a:avLst/>
          </a:prstGeom>
        </p:spPr>
        <p:txBody>
          <a:bodyPr>
            <a:spAutoFit/>
          </a:bodyPr>
          <a:lstStyle/>
          <a:p>
            <a:pPr algn="ctr">
              <a:defRPr/>
            </a:pPr>
            <a:r>
              <a:rPr lang="zh-CN" altLang="en-US" sz="3600" kern="0" dirty="0">
                <a:solidFill>
                  <a:srgbClr val="FFFFFF"/>
                </a:solidFill>
                <a:latin typeface="华文行楷" panose="02010800040101010101" pitchFamily="2" charset="-122"/>
                <a:ea typeface="华文行楷" panose="02010800040101010101" pitchFamily="2" charset="-122"/>
              </a:rPr>
              <a:t>天堂没有条纹睡衣，</a:t>
            </a:r>
          </a:p>
          <a:p>
            <a:pPr algn="ctr">
              <a:defRPr/>
            </a:pPr>
            <a:r>
              <a:rPr lang="zh-CN" altLang="en-US" sz="3600" kern="0" dirty="0">
                <a:solidFill>
                  <a:srgbClr val="FFFFFF"/>
                </a:solidFill>
                <a:latin typeface="华文行楷" panose="02010800040101010101" pitchFamily="2" charset="-122"/>
                <a:ea typeface="华文行楷" panose="02010800040101010101" pitchFamily="2" charset="-122"/>
              </a:rPr>
              <a:t>男孩你们一路走好！</a:t>
            </a:r>
            <a:endParaRPr lang="zh-CN" altLang="en-US" sz="3600" kern="0" dirty="0">
              <a:solidFill>
                <a:sysClr val="windowText" lastClr="000000"/>
              </a:solidFill>
              <a:ea typeface="方正清刻本悦宋简体" panose="02000000000000000000"/>
            </a:endParaRPr>
          </a:p>
        </p:txBody>
      </p:sp>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008FD9"/>
      </a:accent1>
      <a:accent2>
        <a:srgbClr val="A3CD4D"/>
      </a:accent2>
      <a:accent3>
        <a:srgbClr val="0061A0"/>
      </a:accent3>
      <a:accent4>
        <a:srgbClr val="05A5AD"/>
      </a:accent4>
      <a:accent5>
        <a:srgbClr val="7CBF00"/>
      </a:accent5>
      <a:accent6>
        <a:srgbClr val="2C92C5"/>
      </a:accent6>
      <a:hlink>
        <a:srgbClr val="008FD9"/>
      </a:hlink>
      <a:folHlink>
        <a:srgbClr val="BFBFBF"/>
      </a:folHlink>
    </a:clrScheme>
    <a:fontScheme name="自定义 1">
      <a:majorFont>
        <a:latin typeface="等线 Light"/>
        <a:ea typeface="方正清刻本悦宋简体"/>
        <a:cs typeface=""/>
      </a:majorFont>
      <a:minorFont>
        <a:latin typeface="等线"/>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owerpoint-template-24">
  <a:themeElements>
    <a:clrScheme name="">
      <a:dk1>
        <a:srgbClr val="4D4D4D"/>
      </a:dk1>
      <a:lt1>
        <a:srgbClr val="FFFFFF"/>
      </a:lt1>
      <a:dk2>
        <a:srgbClr val="4D4D4D"/>
      </a:dk2>
      <a:lt2>
        <a:srgbClr val="2F404B"/>
      </a:lt2>
      <a:accent1>
        <a:srgbClr val="48596C"/>
      </a:accent1>
      <a:accent2>
        <a:srgbClr val="ADADAD"/>
      </a:accent2>
      <a:accent3>
        <a:srgbClr val="FFFFFF"/>
      </a:accent3>
      <a:accent4>
        <a:srgbClr val="414141"/>
      </a:accent4>
      <a:accent5>
        <a:srgbClr val="B1B5BA"/>
      </a:accent5>
      <a:accent6>
        <a:srgbClr val="9B9B9B"/>
      </a:accent6>
      <a:hlink>
        <a:srgbClr val="6282A1"/>
      </a:hlink>
      <a:folHlink>
        <a:srgbClr val="DDDDDD"/>
      </a:folHlink>
    </a:clrScheme>
    <a:fontScheme name="">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4D4D4D"/>
        </a:dk1>
        <a:lt1>
          <a:srgbClr val="FFFFFF"/>
        </a:lt1>
        <a:dk2>
          <a:srgbClr val="4D4D4D"/>
        </a:dk2>
        <a:lt2>
          <a:srgbClr val="0C209B"/>
        </a:lt2>
        <a:accent1>
          <a:srgbClr val="2167BF"/>
        </a:accent1>
        <a:accent2>
          <a:srgbClr val="C60C0D"/>
        </a:accent2>
        <a:accent3>
          <a:srgbClr val="FFFFFF"/>
        </a:accent3>
        <a:accent4>
          <a:srgbClr val="414141"/>
        </a:accent4>
        <a:accent5>
          <a:srgbClr val="ABB9DB"/>
        </a:accent5>
        <a:accent6>
          <a:srgbClr val="B1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CC0000"/>
        </a:lt2>
        <a:accent1>
          <a:srgbClr val="FF9933"/>
        </a:accent1>
        <a:accent2>
          <a:srgbClr val="009900"/>
        </a:accent2>
        <a:accent3>
          <a:srgbClr val="FFFFFF"/>
        </a:accent3>
        <a:accent4>
          <a:srgbClr val="414141"/>
        </a:accent4>
        <a:accent5>
          <a:srgbClr val="FFCAAD"/>
        </a:accent5>
        <a:accent6>
          <a:srgbClr val="0089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0E0F83"/>
        </a:lt2>
        <a:accent1>
          <a:srgbClr val="4049D2"/>
        </a:accent1>
        <a:accent2>
          <a:srgbClr val="494FD9"/>
        </a:accent2>
        <a:accent3>
          <a:srgbClr val="FFFFFF"/>
        </a:accent3>
        <a:accent4>
          <a:srgbClr val="414141"/>
        </a:accent4>
        <a:accent5>
          <a:srgbClr val="B0B1E5"/>
        </a:accent5>
        <a:accent6>
          <a:srgbClr val="4146C2"/>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4B8ACD"/>
        </a:lt2>
        <a:accent1>
          <a:srgbClr val="5C98C2"/>
        </a:accent1>
        <a:accent2>
          <a:srgbClr val="93BAD6"/>
        </a:accent2>
        <a:accent3>
          <a:srgbClr val="FFFFFF"/>
        </a:accent3>
        <a:accent4>
          <a:srgbClr val="414141"/>
        </a:accent4>
        <a:accent5>
          <a:srgbClr val="B6CADD"/>
        </a:accent5>
        <a:accent6>
          <a:srgbClr val="83A6C0"/>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114682"/>
        </a:lt2>
        <a:accent1>
          <a:srgbClr val="295B99"/>
        </a:accent1>
        <a:accent2>
          <a:srgbClr val="406DA6"/>
        </a:accent2>
        <a:accent3>
          <a:srgbClr val="FFFFFF"/>
        </a:accent3>
        <a:accent4>
          <a:srgbClr val="414141"/>
        </a:accent4>
        <a:accent5>
          <a:srgbClr val="ACB6CA"/>
        </a:accent5>
        <a:accent6>
          <a:srgbClr val="396194"/>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1984CC"/>
        </a:lt2>
        <a:accent1>
          <a:srgbClr val="0960AF"/>
        </a:accent1>
        <a:accent2>
          <a:srgbClr val="05438C"/>
        </a:accent2>
        <a:accent3>
          <a:srgbClr val="FFFFFF"/>
        </a:accent3>
        <a:accent4>
          <a:srgbClr val="414141"/>
        </a:accent4>
        <a:accent5>
          <a:srgbClr val="AAB7D3"/>
        </a:accent5>
        <a:accent6>
          <a:srgbClr val="043B7D"/>
        </a:accent6>
        <a:hlink>
          <a:srgbClr val="023069"/>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116DE4"/>
        </a:lt2>
        <a:accent1>
          <a:srgbClr val="235CAF"/>
        </a:accent1>
        <a:accent2>
          <a:srgbClr val="54A1EE"/>
        </a:accent2>
        <a:accent3>
          <a:srgbClr val="FFFFFF"/>
        </a:accent3>
        <a:accent4>
          <a:srgbClr val="414141"/>
        </a:accent4>
        <a:accent5>
          <a:srgbClr val="ABB6D3"/>
        </a:accent5>
        <a:accent6>
          <a:srgbClr val="4B90D5"/>
        </a:accent6>
        <a:hlink>
          <a:srgbClr val="1391EF"/>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032D50"/>
        </a:lt2>
        <a:accent1>
          <a:srgbClr val="2B6B95"/>
        </a:accent1>
        <a:accent2>
          <a:srgbClr val="073A61"/>
        </a:accent2>
        <a:accent3>
          <a:srgbClr val="FFFFFF"/>
        </a:accent3>
        <a:accent4>
          <a:srgbClr val="414141"/>
        </a:accent4>
        <a:accent5>
          <a:srgbClr val="ACBAC9"/>
        </a:accent5>
        <a:accent6>
          <a:srgbClr val="053356"/>
        </a:accent6>
        <a:hlink>
          <a:srgbClr val="155480"/>
        </a:hlink>
        <a:folHlink>
          <a:srgbClr val="DDDDDD"/>
        </a:folHlink>
      </a:clrScheme>
      <a:clrMap bg1="lt1" tx1="dk1" bg2="lt2" tx2="dk2" accent1="accent1" accent2="accent2" accent3="accent3" accent4="accent4" accent5="accent5" accent6="accent6" hlink="hlink" folHlink="folHlink"/>
    </a:extraClrScheme>
    <a:extraClrScheme>
      <a:clrScheme name="">
        <a:dk1>
          <a:srgbClr val="4D4D4D"/>
        </a:dk1>
        <a:lt1>
          <a:srgbClr val="FFFFFF"/>
        </a:lt1>
        <a:dk2>
          <a:srgbClr val="4D4D4D"/>
        </a:dk2>
        <a:lt2>
          <a:srgbClr val="2F404B"/>
        </a:lt2>
        <a:accent1>
          <a:srgbClr val="48596C"/>
        </a:accent1>
        <a:accent2>
          <a:srgbClr val="ADADAD"/>
        </a:accent2>
        <a:accent3>
          <a:srgbClr val="FFFFFF"/>
        </a:accent3>
        <a:accent4>
          <a:srgbClr val="414141"/>
        </a:accent4>
        <a:accent5>
          <a:srgbClr val="B1B5BA"/>
        </a:accent5>
        <a:accent6>
          <a:srgbClr val="9B9B9B"/>
        </a:accent6>
        <a:hlink>
          <a:srgbClr val="6282A1"/>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8FD9"/>
    </a:accent1>
    <a:accent2>
      <a:srgbClr val="A3CD4D"/>
    </a:accent2>
    <a:accent3>
      <a:srgbClr val="0061A0"/>
    </a:accent3>
    <a:accent4>
      <a:srgbClr val="05A5AD"/>
    </a:accent4>
    <a:accent5>
      <a:srgbClr val="7CBF00"/>
    </a:accent5>
    <a:accent6>
      <a:srgbClr val="2C92C5"/>
    </a:accent6>
    <a:hlink>
      <a:srgbClr val="008FD9"/>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08FD9"/>
    </a:accent1>
    <a:accent2>
      <a:srgbClr val="A3CD4D"/>
    </a:accent2>
    <a:accent3>
      <a:srgbClr val="0061A0"/>
    </a:accent3>
    <a:accent4>
      <a:srgbClr val="05A5AD"/>
    </a:accent4>
    <a:accent5>
      <a:srgbClr val="7CBF00"/>
    </a:accent5>
    <a:accent6>
      <a:srgbClr val="2C92C5"/>
    </a:accent6>
    <a:hlink>
      <a:srgbClr val="008FD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11716</Words>
  <Application>Microsoft Macintosh PowerPoint</Application>
  <PresentationFormat>宽屏</PresentationFormat>
  <Paragraphs>897</Paragraphs>
  <Slides>93</Slides>
  <Notes>5</Notes>
  <HiddenSlides>0</HiddenSlides>
  <MMClips>0</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93</vt:i4>
      </vt:variant>
    </vt:vector>
  </HeadingPairs>
  <TitlesOfParts>
    <vt:vector size="112" baseType="lpstr">
      <vt:lpstr>等线</vt:lpstr>
      <vt:lpstr>仿宋</vt:lpstr>
      <vt:lpstr>微软雅黑</vt:lpstr>
      <vt:lpstr>华文楷体</vt:lpstr>
      <vt:lpstr>方正清刻本悦宋简体</vt:lpstr>
      <vt:lpstr>Wingdings</vt:lpstr>
      <vt:lpstr>华文新魏</vt:lpstr>
      <vt:lpstr>等线 Light</vt:lpstr>
      <vt:lpstr>楷体</vt:lpstr>
      <vt:lpstr>HelveticaNeue</vt:lpstr>
      <vt:lpstr>Times New Roman</vt:lpstr>
      <vt:lpstr>Microsoft Sans Serif</vt:lpstr>
      <vt:lpstr>Arial</vt:lpstr>
      <vt:lpstr>华文行楷</vt:lpstr>
      <vt:lpstr>Imprint MT Shadow</vt:lpstr>
      <vt:lpstr>华文仿宋</vt:lpstr>
      <vt:lpstr>Office 主题​​</vt:lpstr>
      <vt:lpstr>1_powerpoint-template-24</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nqdp</cp:lastModifiedBy>
  <cp:revision>299</cp:revision>
  <dcterms:created xsi:type="dcterms:W3CDTF">2018-03-20T10:52:00Z</dcterms:created>
  <dcterms:modified xsi:type="dcterms:W3CDTF">2019-08-08T13:11:38Z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2052-11.1.0.8907</vt:lpwstr>
  </property>
</Properties>
</file>