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634" r:id="rId2"/>
    <p:sldId id="267" r:id="rId3"/>
    <p:sldId id="261" r:id="rId4"/>
    <p:sldId id="260" r:id="rId5"/>
    <p:sldId id="263" r:id="rId6"/>
    <p:sldId id="632" r:id="rId7"/>
    <p:sldId id="266" r:id="rId8"/>
    <p:sldId id="268" r:id="rId9"/>
    <p:sldId id="269" r:id="rId10"/>
    <p:sldId id="276" r:id="rId11"/>
    <p:sldId id="277" r:id="rId12"/>
    <p:sldId id="280" r:id="rId13"/>
    <p:sldId id="279" r:id="rId14"/>
    <p:sldId id="278" r:id="rId15"/>
    <p:sldId id="633" r:id="rId16"/>
    <p:sldId id="281" r:id="rId17"/>
    <p:sldId id="270" r:id="rId18"/>
    <p:sldId id="282" r:id="rId19"/>
    <p:sldId id="273" r:id="rId20"/>
    <p:sldId id="274" r:id="rId21"/>
    <p:sldId id="283" r:id="rId22"/>
    <p:sldId id="284" r:id="rId23"/>
    <p:sldId id="285" r:id="rId24"/>
    <p:sldId id="275" r:id="rId25"/>
    <p:sldId id="287" r:id="rId26"/>
    <p:sldId id="286" r:id="rId27"/>
    <p:sldId id="288" r:id="rId28"/>
    <p:sldId id="289" r:id="rId29"/>
    <p:sldId id="290" r:id="rId30"/>
    <p:sldId id="294" r:id="rId3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9"/>
  </p:normalViewPr>
  <p:slideViewPr>
    <p:cSldViewPr>
      <p:cViewPr varScale="1">
        <p:scale>
          <a:sx n="98" d="100"/>
          <a:sy n="98" d="100"/>
        </p:scale>
        <p:origin x="2040"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CFFA6D-1DD8-4880-ACA9-E41444891AF9}" type="datetimeFigureOut">
              <a:rPr lang="zh-CN" altLang="en-US" smtClean="0"/>
              <a:pPr/>
              <a:t>2019/8/9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813B72-A5E5-4C2F-BF78-8D46F1B65DA0}" type="slidenum">
              <a:rPr lang="zh-CN" altLang="en-US" smtClean="0"/>
              <a:pPr/>
              <a:t>‹#›</a:t>
            </a:fld>
            <a:endParaRPr lang="zh-CN" altLang="en-US"/>
          </a:p>
        </p:txBody>
      </p:sp>
    </p:spTree>
    <p:extLst>
      <p:ext uri="{BB962C8B-B14F-4D97-AF65-F5344CB8AC3E}">
        <p14:creationId xmlns:p14="http://schemas.microsoft.com/office/powerpoint/2010/main" val="716040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7"/>
          <p:cNvSpPr>
            <a:spLocks noGrp="1" noChangeArrowheads="1"/>
          </p:cNvSpPr>
          <p:nvPr>
            <p:ph type="sldNum" sz="quarter" idx="5"/>
          </p:nvPr>
        </p:nvSpPr>
        <p:spPr>
          <a:noFill/>
        </p:spPr>
        <p:txBody>
          <a:bodyPr/>
          <a:lstStyle/>
          <a:p>
            <a:fld id="{C7C811DF-3A08-47E3-8A30-163373A0E40A}" type="slidenum">
              <a:rPr lang="de-DE" altLang="de-DE" smtClean="0"/>
              <a:pPr/>
              <a:t>9</a:t>
            </a:fld>
            <a:endParaRPr lang="de-DE" altLang="de-DE"/>
          </a:p>
        </p:txBody>
      </p:sp>
      <p:sp>
        <p:nvSpPr>
          <p:cNvPr id="471043" name="Rectangle 2"/>
          <p:cNvSpPr>
            <a:spLocks noGrp="1" noRot="1" noChangeAspect="1" noChangeArrowheads="1" noTextEdit="1"/>
          </p:cNvSpPr>
          <p:nvPr>
            <p:ph type="sldImg"/>
          </p:nvPr>
        </p:nvSpPr>
        <p:spPr>
          <a:ln/>
        </p:spPr>
      </p:sp>
      <p:sp>
        <p:nvSpPr>
          <p:cNvPr id="471044"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303093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FC80D32-2275-4DA7-A00B-B572F7D94E02}" type="slidenum">
              <a:rPr lang="en-US" altLang="zh-CN" smtClean="0">
                <a:latin typeface="Arial" pitchFamily="34" charset="0"/>
                <a:ea typeface="宋体" pitchFamily="2" charset="-122"/>
              </a:rPr>
              <a:pPr/>
              <a:t>30</a:t>
            </a:fld>
            <a:endParaRPr lang="en-US" altLang="zh-CN">
              <a:latin typeface="Arial" pitchFamily="34" charset="0"/>
              <a:ea typeface="宋体" pitchFamily="2" charset="-122"/>
            </a:endParaRPr>
          </a:p>
        </p:txBody>
      </p:sp>
      <p:sp>
        <p:nvSpPr>
          <p:cNvPr id="2713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13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a:p>
        </p:txBody>
      </p:sp>
    </p:spTree>
    <p:extLst>
      <p:ext uri="{BB962C8B-B14F-4D97-AF65-F5344CB8AC3E}">
        <p14:creationId xmlns:p14="http://schemas.microsoft.com/office/powerpoint/2010/main" val="953702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2019/8/9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2019/8/9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2019/8/9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2019/8/9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2019/8/9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2019/8/9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2019/8/9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2019/8/9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2019/8/9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2019/8/9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2019/8/9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2019/8/9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pic>
        <p:nvPicPr>
          <p:cNvPr id="7" name="图片 6" descr="图片包含 物体, 室内, 天空, 浅色&#10;&#10;描述已自动生成">
            <a:extLst>
              <a:ext uri="{FF2B5EF4-FFF2-40B4-BE49-F238E27FC236}">
                <a16:creationId xmlns:a16="http://schemas.microsoft.com/office/drawing/2014/main" id="{36F33D46-A935-4A4B-AC1E-C3AC7D98212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652120" y="136525"/>
            <a:ext cx="3327400" cy="10668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a:extLst>
              <a:ext uri="{FF2B5EF4-FFF2-40B4-BE49-F238E27FC236}">
                <a16:creationId xmlns:a16="http://schemas.microsoft.com/office/drawing/2014/main" id="{1BB92BAB-C431-F540-9ACE-54691F2BD83A}"/>
              </a:ext>
            </a:extLst>
          </p:cNvPr>
          <p:cNvSpPr>
            <a:spLocks noChangeArrowheads="1"/>
          </p:cNvSpPr>
          <p:nvPr/>
        </p:nvSpPr>
        <p:spPr bwMode="auto">
          <a:xfrm>
            <a:off x="1554956" y="2169319"/>
            <a:ext cx="3429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25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2250" b="1">
              <a:solidFill>
                <a:srgbClr val="FF0000"/>
              </a:solidFill>
              <a:latin typeface="HelveticaNeue" panose="02000503000000020004" pitchFamily="2" charset="0"/>
            </a:endParaRPr>
          </a:p>
          <a:p>
            <a:pPr eaLnBrk="1" hangingPunct="1">
              <a:spcBef>
                <a:spcPct val="0"/>
              </a:spcBef>
              <a:buFontTx/>
              <a:buNone/>
            </a:pPr>
            <a:endParaRPr lang="en-US" altLang="zh-CN" sz="2250" b="1">
              <a:solidFill>
                <a:srgbClr val="FF0000"/>
              </a:solidFill>
              <a:latin typeface="HelveticaNeue" panose="02000503000000020004" pitchFamily="2" charset="0"/>
            </a:endParaRPr>
          </a:p>
          <a:p>
            <a:pPr eaLnBrk="1" hangingPunct="1">
              <a:spcBef>
                <a:spcPct val="0"/>
              </a:spcBef>
              <a:buFontTx/>
              <a:buNone/>
            </a:pPr>
            <a:r>
              <a:rPr lang="zh-CN" altLang="en-US" sz="2250" b="1">
                <a:solidFill>
                  <a:srgbClr val="FF0000"/>
                </a:solidFill>
                <a:latin typeface="HelveticaNeue" panose="02000503000000020004" pitchFamily="2" charset="0"/>
              </a:rPr>
              <a:t>更多教学资源请关注</a:t>
            </a:r>
            <a:endParaRPr lang="en-US" altLang="zh-CN" sz="2250" b="1">
              <a:solidFill>
                <a:srgbClr val="FF0000"/>
              </a:solidFill>
              <a:latin typeface="HelveticaNeue" panose="02000503000000020004" pitchFamily="2" charset="0"/>
            </a:endParaRPr>
          </a:p>
          <a:p>
            <a:pPr eaLnBrk="1" hangingPunct="1">
              <a:spcBef>
                <a:spcPct val="0"/>
              </a:spcBef>
              <a:buFontTx/>
              <a:buNone/>
            </a:pPr>
            <a:r>
              <a:rPr lang="zh-CN" altLang="en-US" sz="2250" b="1">
                <a:solidFill>
                  <a:srgbClr val="FF0000"/>
                </a:solidFill>
                <a:latin typeface="HelveticaNeue" panose="02000503000000020004" pitchFamily="2" charset="0"/>
              </a:rPr>
              <a:t>公众号：溯恩高中英语</a:t>
            </a:r>
          </a:p>
        </p:txBody>
      </p:sp>
      <p:pic>
        <p:nvPicPr>
          <p:cNvPr id="19458" name="图片 2">
            <a:extLst>
              <a:ext uri="{FF2B5EF4-FFF2-40B4-BE49-F238E27FC236}">
                <a16:creationId xmlns:a16="http://schemas.microsoft.com/office/drawing/2014/main" id="{027A5259-9CE5-6C4E-A987-FEFA30554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7350" y="2908697"/>
            <a:ext cx="1843088"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a:extLst>
              <a:ext uri="{FF2B5EF4-FFF2-40B4-BE49-F238E27FC236}">
                <a16:creationId xmlns:a16="http://schemas.microsoft.com/office/drawing/2014/main" id="{5CFC9920-D99F-9042-81D2-C7CE9D821070}"/>
              </a:ext>
            </a:extLst>
          </p:cNvPr>
          <p:cNvSpPr>
            <a:spLocks noChangeArrowheads="1"/>
          </p:cNvSpPr>
          <p:nvPr/>
        </p:nvSpPr>
        <p:spPr bwMode="auto">
          <a:xfrm>
            <a:off x="5075636" y="2169319"/>
            <a:ext cx="2925365"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3375" b="1">
                <a:latin typeface="华文新魏" panose="02010800040101010101" pitchFamily="2" charset="-122"/>
              </a:rPr>
              <a:t>知识产权声明</a:t>
            </a:r>
          </a:p>
        </p:txBody>
      </p:sp>
    </p:spTree>
    <p:extLst>
      <p:ext uri="{BB962C8B-B14F-4D97-AF65-F5344CB8AC3E}">
        <p14:creationId xmlns:p14="http://schemas.microsoft.com/office/powerpoint/2010/main" val="245455800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332656"/>
            <a:ext cx="7282763" cy="707886"/>
          </a:xfrm>
          <a:prstGeom prst="rect">
            <a:avLst/>
          </a:prstGeom>
          <a:noFill/>
        </p:spPr>
        <p:txBody>
          <a:bodyPr wrap="none" rtlCol="0">
            <a:spAutoFit/>
          </a:bodyPr>
          <a:lstStyle/>
          <a:p>
            <a:r>
              <a:rPr lang="en-US" altLang="zh-CN" sz="4000" b="1" dirty="0">
                <a:solidFill>
                  <a:srgbClr val="FF0000"/>
                </a:solidFill>
                <a:latin typeface="Arial Narrow" pitchFamily="34" charset="0"/>
                <a:ea typeface="方正舒体" pitchFamily="2" charset="-122"/>
              </a:rPr>
              <a:t>How to know your audience better?</a:t>
            </a:r>
            <a:endParaRPr lang="zh-CN" altLang="en-US" sz="4000" b="1" dirty="0">
              <a:solidFill>
                <a:srgbClr val="FF0000"/>
              </a:solidFill>
              <a:latin typeface="Arial Narrow" pitchFamily="34" charset="0"/>
              <a:ea typeface="方正舒体" pitchFamily="2" charset="-122"/>
            </a:endParaRPr>
          </a:p>
        </p:txBody>
      </p:sp>
      <p:pic>
        <p:nvPicPr>
          <p:cNvPr id="35842" name="Picture 2" descr="C:\Users\Administrator\AppData\Roaming\Tencent\Users\307423301\QQ\WinTemp\RichOle\Y%WIG3`QA%JL4EL3%NVPQ3A.png"/>
          <p:cNvPicPr>
            <a:picLocks noChangeAspect="1" noChangeArrowheads="1"/>
          </p:cNvPicPr>
          <p:nvPr/>
        </p:nvPicPr>
        <p:blipFill>
          <a:blip r:embed="rId2" cstate="print"/>
          <a:srcRect/>
          <a:stretch>
            <a:fillRect/>
          </a:stretch>
        </p:blipFill>
        <p:spPr bwMode="auto">
          <a:xfrm>
            <a:off x="0" y="1048872"/>
            <a:ext cx="9144000" cy="526044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descr="C:\Users\Administrator\Documents\Tencent Files\307423301\Image\C2C\SWRBMW)_(7D4INTBWGV5]UE.png"/>
          <p:cNvPicPr>
            <a:picLocks noChangeAspect="1" noChangeArrowheads="1"/>
          </p:cNvPicPr>
          <p:nvPr/>
        </p:nvPicPr>
        <p:blipFill>
          <a:blip r:embed="rId2" cstate="print"/>
          <a:srcRect/>
          <a:stretch>
            <a:fillRect/>
          </a:stretch>
        </p:blipFill>
        <p:spPr bwMode="auto">
          <a:xfrm>
            <a:off x="0" y="926880"/>
            <a:ext cx="9324527" cy="1422000"/>
          </a:xfrm>
          <a:prstGeom prst="rect">
            <a:avLst/>
          </a:prstGeom>
          <a:noFill/>
        </p:spPr>
      </p:pic>
      <p:pic>
        <p:nvPicPr>
          <p:cNvPr id="36866" name="Picture 2" descr="C:\Users\Administrator\Documents\Tencent Files\307423301\Image\C2C\9X9)~AYG2S}~J7G3T47ZNUF.png"/>
          <p:cNvPicPr>
            <a:picLocks noChangeAspect="1" noChangeArrowheads="1"/>
          </p:cNvPicPr>
          <p:nvPr/>
        </p:nvPicPr>
        <p:blipFill>
          <a:blip r:embed="rId3" cstate="print"/>
          <a:srcRect/>
          <a:stretch>
            <a:fillRect/>
          </a:stretch>
        </p:blipFill>
        <p:spPr bwMode="auto">
          <a:xfrm>
            <a:off x="0" y="2204864"/>
            <a:ext cx="9324528" cy="4293095"/>
          </a:xfrm>
          <a:prstGeom prst="rect">
            <a:avLst/>
          </a:prstGeom>
          <a:noFill/>
        </p:spPr>
      </p:pic>
      <p:sp>
        <p:nvSpPr>
          <p:cNvPr id="4" name="TextBox 3"/>
          <p:cNvSpPr txBox="1"/>
          <p:nvPr/>
        </p:nvSpPr>
        <p:spPr>
          <a:xfrm>
            <a:off x="2218880" y="251937"/>
            <a:ext cx="3937296" cy="584775"/>
          </a:xfrm>
          <a:prstGeom prst="rect">
            <a:avLst/>
          </a:prstGeom>
          <a:noFill/>
        </p:spPr>
        <p:txBody>
          <a:bodyPr wrap="none" rtlCol="0">
            <a:spAutoFit/>
          </a:bodyPr>
          <a:lstStyle/>
          <a:p>
            <a:r>
              <a:rPr lang="en-US" altLang="zh-CN" sz="3200" b="1" dirty="0">
                <a:solidFill>
                  <a:srgbClr val="FF0000"/>
                </a:solidFill>
                <a:latin typeface="Arial Narrow" pitchFamily="34" charset="0"/>
              </a:rPr>
              <a:t>Beginning and Endings</a:t>
            </a:r>
            <a:endParaRPr lang="zh-CN" altLang="en-US" sz="3200" b="1" dirty="0">
              <a:solidFill>
                <a:srgbClr val="FF0000"/>
              </a:solidFill>
              <a:latin typeface="Arial Narrow"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descr="C:\Users\Administrator\AppData\Roaming\Tencent\Users\307423301\QQ\WinTemp\RichOle\P}U48~8]3OEL]94}A{V07FY.png"/>
          <p:cNvPicPr>
            <a:picLocks noChangeAspect="1" noChangeArrowheads="1"/>
          </p:cNvPicPr>
          <p:nvPr/>
        </p:nvPicPr>
        <p:blipFill>
          <a:blip r:embed="rId2" cstate="print"/>
          <a:srcRect/>
          <a:stretch>
            <a:fillRect/>
          </a:stretch>
        </p:blipFill>
        <p:spPr bwMode="auto">
          <a:xfrm>
            <a:off x="-71317" y="1052736"/>
            <a:ext cx="9215317" cy="5589240"/>
          </a:xfrm>
          <a:prstGeom prst="rect">
            <a:avLst/>
          </a:prstGeom>
          <a:noFill/>
        </p:spPr>
      </p:pic>
      <p:sp>
        <p:nvSpPr>
          <p:cNvPr id="3" name="TextBox 2"/>
          <p:cNvSpPr txBox="1"/>
          <p:nvPr/>
        </p:nvSpPr>
        <p:spPr>
          <a:xfrm>
            <a:off x="3347864" y="260648"/>
            <a:ext cx="1271502" cy="584775"/>
          </a:xfrm>
          <a:prstGeom prst="rect">
            <a:avLst/>
          </a:prstGeom>
          <a:noFill/>
        </p:spPr>
        <p:txBody>
          <a:bodyPr wrap="none" rtlCol="0">
            <a:spAutoFit/>
          </a:bodyPr>
          <a:lstStyle/>
          <a:p>
            <a:r>
              <a:rPr lang="en-US" altLang="zh-CN" sz="3200" b="1" dirty="0">
                <a:solidFill>
                  <a:srgbClr val="FF0000"/>
                </a:solidFill>
                <a:latin typeface="Arial Narrow" pitchFamily="34" charset="0"/>
              </a:rPr>
              <a:t>Revise</a:t>
            </a:r>
            <a:endParaRPr lang="zh-CN" altLang="en-US" sz="3200" b="1" dirty="0">
              <a:solidFill>
                <a:srgbClr val="FF0000"/>
              </a:solidFill>
              <a:latin typeface="Arial Narrow"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descr="C:\Users\Administrator\AppData\Roaming\Tencent\Users\307423301\QQ\WinTemp\RichOle\`(%9O1TL[IE6P4FFH3{UY1H.png"/>
          <p:cNvPicPr>
            <a:picLocks noChangeAspect="1" noChangeArrowheads="1"/>
          </p:cNvPicPr>
          <p:nvPr/>
        </p:nvPicPr>
        <p:blipFill>
          <a:blip r:embed="rId2" cstate="print"/>
          <a:srcRect/>
          <a:stretch>
            <a:fillRect/>
          </a:stretch>
        </p:blipFill>
        <p:spPr bwMode="auto">
          <a:xfrm>
            <a:off x="58755" y="980728"/>
            <a:ext cx="9085245" cy="5472608"/>
          </a:xfrm>
          <a:prstGeom prst="rect">
            <a:avLst/>
          </a:prstGeom>
          <a:noFill/>
        </p:spPr>
      </p:pic>
      <p:sp>
        <p:nvSpPr>
          <p:cNvPr id="3" name="TextBox 2"/>
          <p:cNvSpPr txBox="1"/>
          <p:nvPr/>
        </p:nvSpPr>
        <p:spPr>
          <a:xfrm>
            <a:off x="3347864" y="260648"/>
            <a:ext cx="3193503" cy="584775"/>
          </a:xfrm>
          <a:prstGeom prst="rect">
            <a:avLst/>
          </a:prstGeom>
          <a:noFill/>
        </p:spPr>
        <p:txBody>
          <a:bodyPr wrap="none" rtlCol="0">
            <a:spAutoFit/>
          </a:bodyPr>
          <a:lstStyle/>
          <a:p>
            <a:r>
              <a:rPr lang="en-US" altLang="zh-CN" sz="3200" b="1" dirty="0">
                <a:solidFill>
                  <a:srgbClr val="FF0000"/>
                </a:solidFill>
                <a:latin typeface="Arial Narrow" pitchFamily="34" charset="0"/>
              </a:rPr>
              <a:t>Edit and proofread</a:t>
            </a:r>
            <a:endParaRPr lang="zh-CN" altLang="en-US" sz="3200" b="1" dirty="0">
              <a:solidFill>
                <a:srgbClr val="FF0000"/>
              </a:solidFill>
              <a:latin typeface="Arial Narrow"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My from\from溯恩\20190725阅读打卡2\20190727打卡 (1).jpg"/>
          <p:cNvPicPr>
            <a:picLocks noChangeAspect="1" noChangeArrowheads="1"/>
          </p:cNvPicPr>
          <p:nvPr/>
        </p:nvPicPr>
        <p:blipFill>
          <a:blip r:embed="rId2" cstate="print"/>
          <a:srcRect/>
          <a:stretch>
            <a:fillRect/>
          </a:stretch>
        </p:blipFill>
        <p:spPr bwMode="auto">
          <a:xfrm>
            <a:off x="2003263" y="0"/>
            <a:ext cx="6385161" cy="6858000"/>
          </a:xfrm>
          <a:prstGeom prst="rect">
            <a:avLst/>
          </a:prstGeom>
          <a:noFill/>
        </p:spPr>
      </p:pic>
      <p:sp>
        <p:nvSpPr>
          <p:cNvPr id="3" name="TextBox 2"/>
          <p:cNvSpPr txBox="1"/>
          <p:nvPr/>
        </p:nvSpPr>
        <p:spPr>
          <a:xfrm>
            <a:off x="395536" y="2060848"/>
            <a:ext cx="1569660" cy="1569660"/>
          </a:xfrm>
          <a:prstGeom prst="rect">
            <a:avLst/>
          </a:prstGeom>
          <a:noFill/>
        </p:spPr>
        <p:txBody>
          <a:bodyPr wrap="none" rtlCol="0">
            <a:spAutoFit/>
          </a:bodyPr>
          <a:lstStyle/>
          <a:p>
            <a:r>
              <a:rPr lang="en-US" altLang="zh-CN" sz="3200" b="1" dirty="0">
                <a:solidFill>
                  <a:srgbClr val="FF0000"/>
                </a:solidFill>
                <a:latin typeface="Arial Narrow" pitchFamily="34" charset="0"/>
              </a:rPr>
              <a:t>A </a:t>
            </a:r>
          </a:p>
          <a:p>
            <a:r>
              <a:rPr lang="en-US" altLang="zh-CN" sz="3200" b="1" dirty="0">
                <a:solidFill>
                  <a:srgbClr val="FF0000"/>
                </a:solidFill>
                <a:latin typeface="Arial Narrow" pitchFamily="34" charset="0"/>
              </a:rPr>
              <a:t>Cluster </a:t>
            </a:r>
          </a:p>
          <a:p>
            <a:r>
              <a:rPr lang="en-US" altLang="zh-CN" sz="3200" b="1" dirty="0">
                <a:solidFill>
                  <a:srgbClr val="FF0000"/>
                </a:solidFill>
                <a:latin typeface="Arial Narrow" pitchFamily="34" charset="0"/>
              </a:rPr>
              <a:t>Example</a:t>
            </a:r>
            <a:endParaRPr lang="zh-CN" altLang="en-US" sz="3200" b="1" dirty="0">
              <a:solidFill>
                <a:srgbClr val="FF0000"/>
              </a:solidFill>
              <a:latin typeface="Arial Narrow"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a:extLst>
              <a:ext uri="{FF2B5EF4-FFF2-40B4-BE49-F238E27FC236}">
                <a16:creationId xmlns:a16="http://schemas.microsoft.com/office/drawing/2014/main" id="{1BB92BAB-C431-F540-9ACE-54691F2BD83A}"/>
              </a:ext>
            </a:extLst>
          </p:cNvPr>
          <p:cNvSpPr>
            <a:spLocks noChangeArrowheads="1"/>
          </p:cNvSpPr>
          <p:nvPr/>
        </p:nvSpPr>
        <p:spPr bwMode="auto">
          <a:xfrm>
            <a:off x="1554956" y="2169319"/>
            <a:ext cx="3429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25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2250" b="1">
              <a:solidFill>
                <a:srgbClr val="FF0000"/>
              </a:solidFill>
              <a:latin typeface="HelveticaNeue" panose="02000503000000020004" pitchFamily="2" charset="0"/>
            </a:endParaRPr>
          </a:p>
          <a:p>
            <a:pPr eaLnBrk="1" hangingPunct="1">
              <a:spcBef>
                <a:spcPct val="0"/>
              </a:spcBef>
              <a:buFontTx/>
              <a:buNone/>
            </a:pPr>
            <a:endParaRPr lang="en-US" altLang="zh-CN" sz="2250" b="1">
              <a:solidFill>
                <a:srgbClr val="FF0000"/>
              </a:solidFill>
              <a:latin typeface="HelveticaNeue" panose="02000503000000020004" pitchFamily="2" charset="0"/>
            </a:endParaRPr>
          </a:p>
          <a:p>
            <a:pPr eaLnBrk="1" hangingPunct="1">
              <a:spcBef>
                <a:spcPct val="0"/>
              </a:spcBef>
              <a:buFontTx/>
              <a:buNone/>
            </a:pPr>
            <a:r>
              <a:rPr lang="zh-CN" altLang="en-US" sz="2250" b="1">
                <a:solidFill>
                  <a:srgbClr val="FF0000"/>
                </a:solidFill>
                <a:latin typeface="HelveticaNeue" panose="02000503000000020004" pitchFamily="2" charset="0"/>
              </a:rPr>
              <a:t>更多教学资源请关注</a:t>
            </a:r>
            <a:endParaRPr lang="en-US" altLang="zh-CN" sz="2250" b="1">
              <a:solidFill>
                <a:srgbClr val="FF0000"/>
              </a:solidFill>
              <a:latin typeface="HelveticaNeue" panose="02000503000000020004" pitchFamily="2" charset="0"/>
            </a:endParaRPr>
          </a:p>
          <a:p>
            <a:pPr eaLnBrk="1" hangingPunct="1">
              <a:spcBef>
                <a:spcPct val="0"/>
              </a:spcBef>
              <a:buFontTx/>
              <a:buNone/>
            </a:pPr>
            <a:r>
              <a:rPr lang="zh-CN" altLang="en-US" sz="2250" b="1">
                <a:solidFill>
                  <a:srgbClr val="FF0000"/>
                </a:solidFill>
                <a:latin typeface="HelveticaNeue" panose="02000503000000020004" pitchFamily="2" charset="0"/>
              </a:rPr>
              <a:t>公众号：溯恩高中英语</a:t>
            </a:r>
          </a:p>
        </p:txBody>
      </p:sp>
      <p:pic>
        <p:nvPicPr>
          <p:cNvPr id="19458" name="图片 2">
            <a:extLst>
              <a:ext uri="{FF2B5EF4-FFF2-40B4-BE49-F238E27FC236}">
                <a16:creationId xmlns:a16="http://schemas.microsoft.com/office/drawing/2014/main" id="{027A5259-9CE5-6C4E-A987-FEFA30554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7350" y="2908697"/>
            <a:ext cx="1843088"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a:extLst>
              <a:ext uri="{FF2B5EF4-FFF2-40B4-BE49-F238E27FC236}">
                <a16:creationId xmlns:a16="http://schemas.microsoft.com/office/drawing/2014/main" id="{5CFC9920-D99F-9042-81D2-C7CE9D821070}"/>
              </a:ext>
            </a:extLst>
          </p:cNvPr>
          <p:cNvSpPr>
            <a:spLocks noChangeArrowheads="1"/>
          </p:cNvSpPr>
          <p:nvPr/>
        </p:nvSpPr>
        <p:spPr bwMode="auto">
          <a:xfrm>
            <a:off x="5075636" y="2169319"/>
            <a:ext cx="2925365"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3375" b="1">
                <a:latin typeface="华文新魏" panose="02010800040101010101" pitchFamily="2" charset="-122"/>
              </a:rPr>
              <a:t>知识产权声明</a:t>
            </a:r>
          </a:p>
        </p:txBody>
      </p:sp>
    </p:spTree>
    <p:extLst>
      <p:ext uri="{BB962C8B-B14F-4D97-AF65-F5344CB8AC3E}">
        <p14:creationId xmlns:p14="http://schemas.microsoft.com/office/powerpoint/2010/main" val="1404568802"/>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749017"/>
            <a:ext cx="9468544" cy="6063198"/>
          </a:xfrm>
          <a:prstGeom prst="rect">
            <a:avLst/>
          </a:prstGeom>
        </p:spPr>
        <p:txBody>
          <a:bodyPr wrap="square">
            <a:spAutoFit/>
          </a:bodyPr>
          <a:lstStyle/>
          <a:p>
            <a:r>
              <a:rPr lang="en-US" altLang="zh-CN" sz="3200" b="1" u="sng" dirty="0">
                <a:solidFill>
                  <a:srgbClr val="002060"/>
                </a:solidFill>
                <a:latin typeface="Arial Narrow" pitchFamily="34" charset="0"/>
              </a:rPr>
              <a:t>1.Prepare to read the selection</a:t>
            </a:r>
            <a:r>
              <a:rPr lang="en-US" altLang="zh-CN" sz="3200" b="1" dirty="0">
                <a:solidFill>
                  <a:srgbClr val="002060"/>
                </a:solidFill>
                <a:latin typeface="Arial Narrow" pitchFamily="34" charset="0"/>
              </a:rPr>
              <a:t>. </a:t>
            </a:r>
          </a:p>
          <a:p>
            <a:r>
              <a:rPr lang="en-US" altLang="zh-CN" sz="2800" b="1" dirty="0">
                <a:solidFill>
                  <a:srgbClr val="002060"/>
                </a:solidFill>
                <a:latin typeface="Arial Narrow" pitchFamily="34" charset="0"/>
              </a:rPr>
              <a:t>(</a:t>
            </a:r>
            <a:r>
              <a:rPr lang="en-US" altLang="zh-CN" sz="2800" b="1" dirty="0" err="1">
                <a:solidFill>
                  <a:srgbClr val="002060"/>
                </a:solidFill>
                <a:latin typeface="Arial Narrow" pitchFamily="34" charset="0"/>
              </a:rPr>
              <a:t>title;headnote:biographical</a:t>
            </a:r>
            <a:r>
              <a:rPr lang="en-US" altLang="zh-CN" sz="2800" b="1" dirty="0">
                <a:solidFill>
                  <a:srgbClr val="002060"/>
                </a:solidFill>
                <a:latin typeface="Arial Narrow" pitchFamily="34" charset="0"/>
              </a:rPr>
              <a:t> </a:t>
            </a:r>
            <a:r>
              <a:rPr lang="en-US" altLang="zh-CN" sz="2800" b="1" dirty="0" err="1">
                <a:solidFill>
                  <a:srgbClr val="002060"/>
                </a:solidFill>
                <a:latin typeface="Arial Narrow" pitchFamily="34" charset="0"/>
              </a:rPr>
              <a:t>note,publication</a:t>
            </a:r>
            <a:r>
              <a:rPr lang="en-US" altLang="zh-CN" sz="2800" b="1" dirty="0">
                <a:solidFill>
                  <a:srgbClr val="002060"/>
                </a:solidFill>
                <a:latin typeface="Arial Narrow" pitchFamily="34" charset="0"/>
              </a:rPr>
              <a:t> information,</a:t>
            </a:r>
          </a:p>
          <a:p>
            <a:r>
              <a:rPr lang="en-US" altLang="zh-CN" sz="2800" b="1" dirty="0">
                <a:solidFill>
                  <a:srgbClr val="002060"/>
                </a:solidFill>
                <a:latin typeface="Arial Narrow" pitchFamily="34" charset="0"/>
              </a:rPr>
              <a:t>rhetorical </a:t>
            </a:r>
            <a:r>
              <a:rPr lang="en-US" altLang="zh-CN" sz="2800" b="1" dirty="0" err="1">
                <a:solidFill>
                  <a:srgbClr val="002060"/>
                </a:solidFill>
                <a:latin typeface="Arial Narrow" pitchFamily="34" charset="0"/>
              </a:rPr>
              <a:t>highlights;writing</a:t>
            </a:r>
            <a:r>
              <a:rPr lang="en-US" altLang="zh-CN" sz="2800" b="1" dirty="0">
                <a:solidFill>
                  <a:srgbClr val="002060"/>
                </a:solidFill>
                <a:latin typeface="Arial Narrow" pitchFamily="34" charset="0"/>
              </a:rPr>
              <a:t> prompt)</a:t>
            </a:r>
            <a:endParaRPr lang="zh-CN" altLang="zh-CN" sz="2800" b="1" dirty="0">
              <a:solidFill>
                <a:srgbClr val="002060"/>
              </a:solidFill>
              <a:latin typeface="Arial Narrow" pitchFamily="34" charset="0"/>
            </a:endParaRPr>
          </a:p>
          <a:p>
            <a:r>
              <a:rPr lang="en-US" altLang="zh-CN" sz="3200" b="1" u="sng" dirty="0">
                <a:solidFill>
                  <a:srgbClr val="002060"/>
                </a:solidFill>
                <a:latin typeface="Arial Narrow" pitchFamily="34" charset="0"/>
              </a:rPr>
              <a:t>2.Read the selection</a:t>
            </a:r>
            <a:r>
              <a:rPr lang="en-US" altLang="zh-CN" sz="3200" b="1" dirty="0">
                <a:solidFill>
                  <a:srgbClr val="002060"/>
                </a:solidFill>
                <a:latin typeface="Arial Narrow" pitchFamily="34" charset="0"/>
              </a:rPr>
              <a:t>.(</a:t>
            </a:r>
            <a:r>
              <a:rPr lang="en-US" altLang="zh-CN" sz="2800" b="1" dirty="0">
                <a:solidFill>
                  <a:srgbClr val="002060"/>
                </a:solidFill>
                <a:latin typeface="Arial Narrow" pitchFamily="34" charset="0"/>
              </a:rPr>
              <a:t>get acquainted with the essay and to form your first impression of it.) </a:t>
            </a:r>
            <a:endParaRPr lang="zh-CN" altLang="zh-CN" sz="2800" b="1" dirty="0">
              <a:solidFill>
                <a:srgbClr val="002060"/>
              </a:solidFill>
              <a:latin typeface="Arial Narrow" pitchFamily="34" charset="0"/>
            </a:endParaRPr>
          </a:p>
          <a:p>
            <a:r>
              <a:rPr lang="en-US" altLang="zh-CN" sz="3200" b="1" u="sng" dirty="0">
                <a:solidFill>
                  <a:srgbClr val="002060"/>
                </a:solidFill>
                <a:latin typeface="Arial Narrow" pitchFamily="34" charset="0"/>
              </a:rPr>
              <a:t>3.Reread the selection</a:t>
            </a:r>
            <a:r>
              <a:rPr lang="en-US" altLang="zh-CN" sz="3200" b="1" dirty="0">
                <a:solidFill>
                  <a:srgbClr val="002060"/>
                </a:solidFill>
                <a:latin typeface="Arial Narrow" pitchFamily="34" charset="0"/>
              </a:rPr>
              <a:t>.(</a:t>
            </a:r>
            <a:r>
              <a:rPr lang="en-US" altLang="zh-CN" sz="2800" b="1" dirty="0">
                <a:solidFill>
                  <a:srgbClr val="002060"/>
                </a:solidFill>
                <a:latin typeface="Arial Narrow" pitchFamily="34" charset="0"/>
              </a:rPr>
              <a:t>test your first </a:t>
            </a:r>
            <a:r>
              <a:rPr lang="en-US" altLang="zh-CN" sz="2800" b="1" dirty="0" err="1">
                <a:solidFill>
                  <a:srgbClr val="002060"/>
                </a:solidFill>
                <a:latin typeface="Arial Narrow" pitchFamily="34" charset="0"/>
              </a:rPr>
              <a:t>impression;pay</a:t>
            </a:r>
            <a:r>
              <a:rPr lang="en-US" altLang="zh-CN" sz="2800" b="1" dirty="0">
                <a:solidFill>
                  <a:srgbClr val="002060"/>
                </a:solidFill>
                <a:latin typeface="Arial Narrow" pitchFamily="34" charset="0"/>
              </a:rPr>
              <a:t> special attention to the author's purpose and means of achieving that </a:t>
            </a:r>
            <a:r>
              <a:rPr lang="en-US" altLang="zh-CN" sz="2800" b="1" dirty="0" err="1">
                <a:solidFill>
                  <a:srgbClr val="002060"/>
                </a:solidFill>
                <a:latin typeface="Arial Narrow" pitchFamily="34" charset="0"/>
              </a:rPr>
              <a:t>purpose;look</a:t>
            </a:r>
            <a:r>
              <a:rPr lang="en-US" altLang="zh-CN" sz="2800" b="1" dirty="0">
                <a:solidFill>
                  <a:srgbClr val="002060"/>
                </a:solidFill>
                <a:latin typeface="Arial Narrow" pitchFamily="34" charset="0"/>
              </a:rPr>
              <a:t> for features of organization and style.)</a:t>
            </a:r>
          </a:p>
          <a:p>
            <a:r>
              <a:rPr lang="en-US" altLang="zh-CN" sz="3200" b="1" u="sng" dirty="0">
                <a:solidFill>
                  <a:srgbClr val="002060"/>
                </a:solidFill>
                <a:latin typeface="Arial Narrow" pitchFamily="34" charset="0"/>
              </a:rPr>
              <a:t>4. Annotate the text with marginal not</a:t>
            </a:r>
            <a:r>
              <a:rPr lang="en-US" altLang="zh-CN" sz="3200" b="1" dirty="0">
                <a:solidFill>
                  <a:srgbClr val="002060"/>
                </a:solidFill>
                <a:latin typeface="Arial Narrow" pitchFamily="34" charset="0"/>
              </a:rPr>
              <a:t>es.</a:t>
            </a:r>
          </a:p>
          <a:p>
            <a:r>
              <a:rPr lang="en-US" altLang="zh-CN" sz="3200" b="1" dirty="0">
                <a:solidFill>
                  <a:srgbClr val="002060"/>
                </a:solidFill>
                <a:latin typeface="Arial Narrow" pitchFamily="34" charset="0"/>
              </a:rPr>
              <a:t>(</a:t>
            </a:r>
            <a:r>
              <a:rPr lang="en-US" altLang="zh-CN" sz="2800" b="1" dirty="0">
                <a:solidFill>
                  <a:srgbClr val="002060"/>
                </a:solidFill>
                <a:latin typeface="Arial Narrow" pitchFamily="34" charset="0"/>
              </a:rPr>
              <a:t>annotate things that work best.)</a:t>
            </a:r>
            <a:endParaRPr lang="zh-CN" altLang="zh-CN" sz="2800" b="1" dirty="0">
              <a:solidFill>
                <a:srgbClr val="002060"/>
              </a:solidFill>
              <a:latin typeface="Arial Narrow" pitchFamily="34" charset="0"/>
            </a:endParaRPr>
          </a:p>
          <a:p>
            <a:r>
              <a:rPr lang="en-US" altLang="zh-CN" sz="3200" b="1" u="sng" dirty="0">
                <a:solidFill>
                  <a:srgbClr val="002060"/>
                </a:solidFill>
                <a:latin typeface="Arial Narrow" pitchFamily="34" charset="0"/>
              </a:rPr>
              <a:t>5.Analyse and evaluate the text with questions</a:t>
            </a:r>
            <a:r>
              <a:rPr lang="en-US" altLang="zh-CN" sz="2800" b="1" dirty="0">
                <a:solidFill>
                  <a:srgbClr val="002060"/>
                </a:solidFill>
                <a:latin typeface="Arial Narrow" pitchFamily="34" charset="0"/>
              </a:rPr>
              <a:t>.</a:t>
            </a:r>
          </a:p>
          <a:p>
            <a:r>
              <a:rPr lang="en-US" altLang="zh-CN" sz="2800" b="1" dirty="0">
                <a:solidFill>
                  <a:srgbClr val="002060"/>
                </a:solidFill>
                <a:latin typeface="Arial Narrow" pitchFamily="34" charset="0"/>
              </a:rPr>
              <a:t>(learn from an example of annotating Abraham Lincoln's </a:t>
            </a:r>
            <a:r>
              <a:rPr lang="en-US" altLang="zh-CN" sz="2800" b="1" i="1" dirty="0">
                <a:solidFill>
                  <a:srgbClr val="002060"/>
                </a:solidFill>
                <a:latin typeface="Arial Narrow" pitchFamily="34" charset="0"/>
              </a:rPr>
              <a:t>The Gettysburg Address</a:t>
            </a:r>
            <a:r>
              <a:rPr lang="en-US" altLang="zh-CN" sz="2800" b="1" dirty="0">
                <a:solidFill>
                  <a:srgbClr val="002060"/>
                </a:solidFill>
                <a:latin typeface="Arial Narrow" pitchFamily="34" charset="0"/>
              </a:rPr>
              <a:t>.)</a:t>
            </a:r>
            <a:endParaRPr lang="zh-CN" altLang="en-US" sz="2800" b="1" dirty="0">
              <a:solidFill>
                <a:srgbClr val="002060"/>
              </a:solidFill>
              <a:latin typeface="Arial Narrow" pitchFamily="34" charset="0"/>
            </a:endParaRPr>
          </a:p>
        </p:txBody>
      </p:sp>
      <p:sp>
        <p:nvSpPr>
          <p:cNvPr id="3" name="TextBox 2"/>
          <p:cNvSpPr txBox="1"/>
          <p:nvPr/>
        </p:nvSpPr>
        <p:spPr>
          <a:xfrm>
            <a:off x="2987824" y="107921"/>
            <a:ext cx="2813591" cy="646331"/>
          </a:xfrm>
          <a:prstGeom prst="rect">
            <a:avLst/>
          </a:prstGeom>
          <a:noFill/>
        </p:spPr>
        <p:txBody>
          <a:bodyPr wrap="none" rtlCol="0">
            <a:spAutoFit/>
          </a:bodyPr>
          <a:lstStyle/>
          <a:p>
            <a:r>
              <a:rPr lang="en-US" altLang="zh-CN" sz="3600" b="1" dirty="0">
                <a:solidFill>
                  <a:srgbClr val="FF0000"/>
                </a:solidFill>
                <a:latin typeface="Arial Narrow" pitchFamily="34" charset="0"/>
              </a:rPr>
              <a:t>Read Critically</a:t>
            </a:r>
            <a:endParaRPr lang="zh-CN" altLang="en-US" sz="3600" b="1" dirty="0">
              <a:solidFill>
                <a:srgbClr val="FF0000"/>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Administrator\AppData\Roaming\Tencent\Users\307423301\QQ\WinTemp\RichOle\1]MVT59@NCYL[3WASZDQ0H2.png"/>
          <p:cNvPicPr>
            <a:picLocks noChangeAspect="1" noChangeArrowheads="1"/>
          </p:cNvPicPr>
          <p:nvPr/>
        </p:nvPicPr>
        <p:blipFill>
          <a:blip r:embed="rId2" cstate="print"/>
          <a:srcRect/>
          <a:stretch>
            <a:fillRect/>
          </a:stretch>
        </p:blipFill>
        <p:spPr bwMode="auto">
          <a:xfrm>
            <a:off x="395536" y="0"/>
            <a:ext cx="8388424" cy="3183246"/>
          </a:xfrm>
          <a:prstGeom prst="rect">
            <a:avLst/>
          </a:prstGeom>
          <a:noFill/>
        </p:spPr>
      </p:pic>
      <p:pic>
        <p:nvPicPr>
          <p:cNvPr id="26627" name="Picture 3" descr="C:\Users\Administrator\AppData\Roaming\Tencent\Users\307423301\QQ\WinTemp\RichOle\MK~T}XN$WVE6B7HI[JJZSG1.png"/>
          <p:cNvPicPr>
            <a:picLocks noChangeAspect="1" noChangeArrowheads="1"/>
          </p:cNvPicPr>
          <p:nvPr/>
        </p:nvPicPr>
        <p:blipFill>
          <a:blip r:embed="rId3" cstate="print"/>
          <a:srcRect/>
          <a:stretch>
            <a:fillRect/>
          </a:stretch>
        </p:blipFill>
        <p:spPr bwMode="auto">
          <a:xfrm>
            <a:off x="0" y="2924944"/>
            <a:ext cx="9144000" cy="393305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6173" y="406405"/>
            <a:ext cx="5407955" cy="646331"/>
          </a:xfrm>
          <a:prstGeom prst="rect">
            <a:avLst/>
          </a:prstGeom>
        </p:spPr>
        <p:txBody>
          <a:bodyPr wrap="none">
            <a:spAutoFit/>
          </a:bodyPr>
          <a:lstStyle/>
          <a:p>
            <a:r>
              <a:rPr lang="en-US" altLang="zh-CN" sz="3600" b="1" dirty="0">
                <a:solidFill>
                  <a:srgbClr val="FF0000"/>
                </a:solidFill>
                <a:latin typeface="Arial Narrow" pitchFamily="34" charset="0"/>
              </a:rPr>
              <a:t>What’s the thesis statement?</a:t>
            </a:r>
            <a:endParaRPr lang="zh-CN" altLang="en-US" sz="3600" b="1" dirty="0">
              <a:solidFill>
                <a:srgbClr val="FF0000"/>
              </a:solidFill>
              <a:latin typeface="Arial Narrow" pitchFamily="34" charset="0"/>
            </a:endParaRPr>
          </a:p>
        </p:txBody>
      </p:sp>
      <p:sp>
        <p:nvSpPr>
          <p:cNvPr id="3" name="矩形 2"/>
          <p:cNvSpPr/>
          <p:nvPr/>
        </p:nvSpPr>
        <p:spPr>
          <a:xfrm>
            <a:off x="0" y="1412776"/>
            <a:ext cx="9144000" cy="4524315"/>
          </a:xfrm>
          <a:prstGeom prst="rect">
            <a:avLst/>
          </a:prstGeom>
        </p:spPr>
        <p:txBody>
          <a:bodyPr wrap="square">
            <a:spAutoFit/>
          </a:bodyPr>
          <a:lstStyle/>
          <a:p>
            <a:pPr>
              <a:buFont typeface="Wingdings" pitchFamily="2" charset="2"/>
              <a:buChar char="u"/>
            </a:pPr>
            <a:r>
              <a:rPr lang="en-US" altLang="zh-CN" sz="3600" b="1" dirty="0">
                <a:solidFill>
                  <a:srgbClr val="002060"/>
                </a:solidFill>
                <a:latin typeface="方正舒体" pitchFamily="2" charset="-122"/>
                <a:ea typeface="方正舒体" pitchFamily="2" charset="-122"/>
              </a:rPr>
              <a:t>the most important point you make about your topic; </a:t>
            </a:r>
            <a:endParaRPr lang="zh-CN" altLang="zh-CN" sz="3600" b="1" dirty="0">
              <a:solidFill>
                <a:srgbClr val="002060"/>
              </a:solidFill>
              <a:latin typeface="方正舒体" pitchFamily="2" charset="-122"/>
              <a:ea typeface="方正舒体" pitchFamily="2" charset="-122"/>
            </a:endParaRPr>
          </a:p>
          <a:p>
            <a:pPr>
              <a:buFont typeface="Wingdings" pitchFamily="2" charset="2"/>
              <a:buChar char="u"/>
            </a:pPr>
            <a:r>
              <a:rPr lang="en-US" altLang="zh-CN" sz="3600" b="1" dirty="0">
                <a:solidFill>
                  <a:srgbClr val="002060"/>
                </a:solidFill>
                <a:latin typeface="方正舒体" pitchFamily="2" charset="-122"/>
                <a:ea typeface="方正舒体" pitchFamily="2" charset="-122"/>
              </a:rPr>
              <a:t>debatable, or open to an opposing argument; </a:t>
            </a:r>
            <a:endParaRPr lang="zh-CN" altLang="zh-CN" sz="3600" b="1" dirty="0">
              <a:solidFill>
                <a:srgbClr val="002060"/>
              </a:solidFill>
              <a:latin typeface="方正舒体" pitchFamily="2" charset="-122"/>
              <a:ea typeface="方正舒体" pitchFamily="2" charset="-122"/>
            </a:endParaRPr>
          </a:p>
          <a:p>
            <a:pPr>
              <a:buFont typeface="Wingdings" pitchFamily="2" charset="2"/>
              <a:buChar char="u"/>
            </a:pPr>
            <a:r>
              <a:rPr lang="en-US" altLang="zh-CN" sz="3600" b="1" dirty="0">
                <a:solidFill>
                  <a:srgbClr val="002060"/>
                </a:solidFill>
                <a:latin typeface="方正舒体" pitchFamily="2" charset="-122"/>
                <a:ea typeface="方正舒体" pitchFamily="2" charset="-122"/>
              </a:rPr>
              <a:t>more general than the ideas and facts used to support it; </a:t>
            </a:r>
            <a:endParaRPr lang="zh-CN" altLang="zh-CN" sz="3600" b="1" dirty="0">
              <a:solidFill>
                <a:srgbClr val="002060"/>
              </a:solidFill>
              <a:latin typeface="方正舒体" pitchFamily="2" charset="-122"/>
              <a:ea typeface="方正舒体" pitchFamily="2" charset="-122"/>
            </a:endParaRPr>
          </a:p>
          <a:p>
            <a:pPr>
              <a:buFont typeface="Wingdings" pitchFamily="2" charset="2"/>
              <a:buChar char="u"/>
            </a:pPr>
            <a:r>
              <a:rPr lang="en-US" altLang="zh-CN" sz="3600" b="1" dirty="0">
                <a:solidFill>
                  <a:srgbClr val="002060"/>
                </a:solidFill>
                <a:latin typeface="方正舒体" pitchFamily="2" charset="-122"/>
                <a:ea typeface="方正舒体" pitchFamily="2" charset="-122"/>
              </a:rPr>
              <a:t>appropriately focused for the length of your paper.</a:t>
            </a:r>
            <a:endParaRPr lang="zh-CN" altLang="zh-CN" sz="3600" b="1" dirty="0">
              <a:solidFill>
                <a:srgbClr val="002060"/>
              </a:solidFill>
              <a:latin typeface="方正舒体" pitchFamily="2" charset="-122"/>
              <a:ea typeface="方正舒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My from\from溯恩\20190725阅读打卡2\20190802 (1).png"/>
          <p:cNvPicPr>
            <a:picLocks noChangeAspect="1" noChangeArrowheads="1"/>
          </p:cNvPicPr>
          <p:nvPr/>
        </p:nvPicPr>
        <p:blipFill>
          <a:blip r:embed="rId2" cstate="print"/>
          <a:srcRect/>
          <a:stretch>
            <a:fillRect/>
          </a:stretch>
        </p:blipFill>
        <p:spPr bwMode="auto">
          <a:xfrm>
            <a:off x="3131840" y="-243408"/>
            <a:ext cx="5208884" cy="7367226"/>
          </a:xfrm>
          <a:prstGeom prst="rect">
            <a:avLst/>
          </a:prstGeom>
          <a:noFill/>
        </p:spPr>
      </p:pic>
      <p:sp>
        <p:nvSpPr>
          <p:cNvPr id="3" name="矩形 2"/>
          <p:cNvSpPr/>
          <p:nvPr/>
        </p:nvSpPr>
        <p:spPr>
          <a:xfrm>
            <a:off x="179512" y="1700808"/>
            <a:ext cx="2613216" cy="1077218"/>
          </a:xfrm>
          <a:prstGeom prst="rect">
            <a:avLst/>
          </a:prstGeom>
        </p:spPr>
        <p:txBody>
          <a:bodyPr wrap="none">
            <a:spAutoFit/>
          </a:bodyPr>
          <a:lstStyle/>
          <a:p>
            <a:r>
              <a:rPr lang="en-US" altLang="zh-CN" sz="3200" b="1" dirty="0">
                <a:solidFill>
                  <a:srgbClr val="FF0000"/>
                </a:solidFill>
                <a:latin typeface="Arial Narrow" pitchFamily="34" charset="0"/>
              </a:rPr>
              <a:t>Planning Sheet</a:t>
            </a:r>
          </a:p>
          <a:p>
            <a:r>
              <a:rPr lang="en-US" altLang="zh-CN" sz="3200" b="1" dirty="0">
                <a:solidFill>
                  <a:srgbClr val="FF0000"/>
                </a:solidFill>
                <a:latin typeface="Arial Narrow" pitchFamily="34" charset="0"/>
              </a:rPr>
              <a:t>Model-1</a:t>
            </a:r>
            <a:endParaRPr lang="zh-CN" altLang="en-US" sz="3200" b="1" dirty="0">
              <a:solidFill>
                <a:srgbClr val="FF0000"/>
              </a:solidFill>
              <a:latin typeface="Arial Narrow"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2" cstate="print"/>
          <a:srcRect/>
          <a:stretch>
            <a:fillRect/>
          </a:stretch>
        </p:blipFill>
        <p:spPr bwMode="auto">
          <a:xfrm>
            <a:off x="4716016" y="1915535"/>
            <a:ext cx="4427984" cy="4942465"/>
          </a:xfrm>
          <a:prstGeom prst="rect">
            <a:avLst/>
          </a:prstGeom>
          <a:noFill/>
          <a:ln w="9525">
            <a:noFill/>
            <a:miter lim="800000"/>
            <a:headEnd/>
            <a:tailEnd/>
          </a:ln>
        </p:spPr>
      </p:pic>
      <p:sp>
        <p:nvSpPr>
          <p:cNvPr id="3" name="矩形 2"/>
          <p:cNvSpPr/>
          <p:nvPr/>
        </p:nvSpPr>
        <p:spPr>
          <a:xfrm>
            <a:off x="0" y="116632"/>
            <a:ext cx="9144000" cy="1938992"/>
          </a:xfrm>
          <a:prstGeom prst="rect">
            <a:avLst/>
          </a:prstGeom>
          <a:noFill/>
        </p:spPr>
        <p:txBody>
          <a:bodyPr wrap="square" lIns="91440" tIns="45720" rIns="91440" bIns="45720">
            <a:spAutoFit/>
          </a:bodyPr>
          <a:lstStyle/>
          <a:p>
            <a:r>
              <a:rPr lang="en-US" altLang="zh-CN" sz="6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方正舒体" pitchFamily="2" charset="-122"/>
                <a:ea typeface="方正舒体" pitchFamily="2" charset="-122"/>
              </a:rPr>
              <a:t>Sharing </a:t>
            </a:r>
          </a:p>
          <a:p>
            <a:r>
              <a:rPr lang="en-US" altLang="zh-CN" sz="6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方正舒体" pitchFamily="2" charset="-122"/>
                <a:ea typeface="方正舒体" pitchFamily="2" charset="-122"/>
              </a:rPr>
              <a:t>for </a:t>
            </a:r>
            <a:r>
              <a:rPr lang="en-US" altLang="zh-CN"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方正舒体" pitchFamily="2" charset="-122"/>
                <a:ea typeface="方正舒体" pitchFamily="2" charset="-122"/>
              </a:rPr>
              <a:t>minds thinking alike</a:t>
            </a:r>
            <a:endParaRPr lang="zh-CN" altLang="en-U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方正舒体" pitchFamily="2" charset="-122"/>
              <a:ea typeface="方正舒体" pitchFamily="2" charset="-122"/>
            </a:endParaRPr>
          </a:p>
        </p:txBody>
      </p:sp>
      <p:sp>
        <p:nvSpPr>
          <p:cNvPr id="4" name="TextBox 3"/>
          <p:cNvSpPr txBox="1"/>
          <p:nvPr/>
        </p:nvSpPr>
        <p:spPr>
          <a:xfrm>
            <a:off x="-76393" y="4077072"/>
            <a:ext cx="4288353" cy="1077218"/>
          </a:xfrm>
          <a:prstGeom prst="rect">
            <a:avLst/>
          </a:prstGeom>
          <a:noFill/>
        </p:spPr>
        <p:txBody>
          <a:bodyPr wrap="none" rtlCol="0">
            <a:spAutoFit/>
          </a:bodyPr>
          <a:lstStyle/>
          <a:p>
            <a:pPr algn="ctr"/>
            <a:r>
              <a:rPr lang="zh-CN" altLang="en-US" sz="3200" b="1" dirty="0">
                <a:solidFill>
                  <a:srgbClr val="990033"/>
                </a:solidFill>
                <a:latin typeface="华文隶书" pitchFamily="2" charset="-122"/>
                <a:ea typeface="华文隶书" pitchFamily="2" charset="-122"/>
              </a:rPr>
              <a:t>杭州师范大学附属中学</a:t>
            </a:r>
            <a:endParaRPr lang="en-US" altLang="zh-CN" sz="3200" b="1" dirty="0">
              <a:solidFill>
                <a:srgbClr val="990033"/>
              </a:solidFill>
              <a:latin typeface="华文隶书" pitchFamily="2" charset="-122"/>
              <a:ea typeface="华文隶书" pitchFamily="2" charset="-122"/>
            </a:endParaRPr>
          </a:p>
          <a:p>
            <a:pPr algn="ctr"/>
            <a:r>
              <a:rPr lang="zh-CN" altLang="en-US" sz="3200" b="1" dirty="0">
                <a:solidFill>
                  <a:srgbClr val="990033"/>
                </a:solidFill>
                <a:latin typeface="华文隶书" pitchFamily="2" charset="-122"/>
                <a:ea typeface="华文隶书" pitchFamily="2" charset="-122"/>
              </a:rPr>
              <a:t>毕小亮</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My from\from溯恩\20190725阅读打卡2\20190802 (2).png"/>
          <p:cNvPicPr>
            <a:picLocks noChangeAspect="1" noChangeArrowheads="1"/>
          </p:cNvPicPr>
          <p:nvPr/>
        </p:nvPicPr>
        <p:blipFill>
          <a:blip r:embed="rId2" cstate="print"/>
          <a:srcRect/>
          <a:stretch>
            <a:fillRect/>
          </a:stretch>
        </p:blipFill>
        <p:spPr bwMode="auto">
          <a:xfrm>
            <a:off x="2699792" y="-211849"/>
            <a:ext cx="5976665" cy="7241249"/>
          </a:xfrm>
          <a:prstGeom prst="rect">
            <a:avLst/>
          </a:prstGeom>
          <a:noFill/>
        </p:spPr>
      </p:pic>
      <p:sp>
        <p:nvSpPr>
          <p:cNvPr id="3" name="矩形 2"/>
          <p:cNvSpPr/>
          <p:nvPr/>
        </p:nvSpPr>
        <p:spPr>
          <a:xfrm>
            <a:off x="179512" y="1700808"/>
            <a:ext cx="2613216" cy="1077218"/>
          </a:xfrm>
          <a:prstGeom prst="rect">
            <a:avLst/>
          </a:prstGeom>
        </p:spPr>
        <p:txBody>
          <a:bodyPr wrap="none">
            <a:spAutoFit/>
          </a:bodyPr>
          <a:lstStyle/>
          <a:p>
            <a:r>
              <a:rPr lang="en-US" altLang="zh-CN" sz="3200" b="1" dirty="0">
                <a:solidFill>
                  <a:srgbClr val="FF0000"/>
                </a:solidFill>
                <a:latin typeface="Arial Narrow" pitchFamily="34" charset="0"/>
              </a:rPr>
              <a:t>Planning Sheet</a:t>
            </a:r>
          </a:p>
          <a:p>
            <a:r>
              <a:rPr lang="en-US" altLang="zh-CN" sz="3200" b="1" dirty="0">
                <a:solidFill>
                  <a:srgbClr val="FF0000"/>
                </a:solidFill>
                <a:latin typeface="Arial Narrow" pitchFamily="34" charset="0"/>
              </a:rPr>
              <a:t>Model-2</a:t>
            </a:r>
            <a:endParaRPr lang="zh-CN" altLang="en-US" sz="3200" b="1" dirty="0">
              <a:solidFill>
                <a:srgbClr val="FF0000"/>
              </a:solidFill>
              <a:latin typeface="Arial Narrow"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5776" y="548680"/>
            <a:ext cx="2617896" cy="646331"/>
          </a:xfrm>
          <a:prstGeom prst="rect">
            <a:avLst/>
          </a:prstGeom>
          <a:noFill/>
        </p:spPr>
        <p:txBody>
          <a:bodyPr wrap="none" rtlCol="0">
            <a:spAutoFit/>
          </a:bodyPr>
          <a:lstStyle/>
          <a:p>
            <a:r>
              <a:rPr lang="en-US" altLang="zh-CN" sz="3600" b="1" dirty="0">
                <a:solidFill>
                  <a:srgbClr val="FF0000"/>
                </a:solidFill>
                <a:latin typeface="Arial Narrow" pitchFamily="34" charset="0"/>
              </a:rPr>
              <a:t>Tips for Unity</a:t>
            </a:r>
            <a:endParaRPr lang="zh-CN" altLang="en-US" sz="3600" b="1" dirty="0">
              <a:solidFill>
                <a:srgbClr val="FF0000"/>
              </a:solidFill>
              <a:latin typeface="Arial Narrow" pitchFamily="34" charset="0"/>
            </a:endParaRPr>
          </a:p>
        </p:txBody>
      </p:sp>
      <p:sp>
        <p:nvSpPr>
          <p:cNvPr id="3" name="矩形 2"/>
          <p:cNvSpPr/>
          <p:nvPr/>
        </p:nvSpPr>
        <p:spPr>
          <a:xfrm>
            <a:off x="0" y="1916832"/>
            <a:ext cx="9144000" cy="2554545"/>
          </a:xfrm>
          <a:prstGeom prst="rect">
            <a:avLst/>
          </a:prstGeom>
        </p:spPr>
        <p:txBody>
          <a:bodyPr wrap="square">
            <a:spAutoFit/>
          </a:bodyPr>
          <a:lstStyle/>
          <a:p>
            <a:r>
              <a:rPr lang="en-US" altLang="zh-CN" sz="3200" b="1" dirty="0">
                <a:solidFill>
                  <a:srgbClr val="002060"/>
                </a:solidFill>
                <a:latin typeface="方正舒体" pitchFamily="2" charset="-122"/>
                <a:ea typeface="方正舒体" pitchFamily="2" charset="-122"/>
              </a:rPr>
              <a:t>In order to have an effective unity, whether an essay is long or longer, it must avoid digressions and remain close to the author’s main idea and make sure each paragraph in your essay is related to the thesis.</a:t>
            </a:r>
            <a:endParaRPr lang="zh-CN" altLang="en-US" sz="3200" b="1" dirty="0">
              <a:solidFill>
                <a:srgbClr val="002060"/>
              </a:solidFill>
              <a:latin typeface="方正舒体" pitchFamily="2" charset="-122"/>
              <a:ea typeface="方正舒体"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60648"/>
            <a:ext cx="9315692" cy="584775"/>
          </a:xfrm>
          <a:prstGeom prst="rect">
            <a:avLst/>
          </a:prstGeom>
        </p:spPr>
        <p:txBody>
          <a:bodyPr wrap="none">
            <a:spAutoFit/>
          </a:bodyPr>
          <a:lstStyle/>
          <a:p>
            <a:r>
              <a:rPr lang="en-US" altLang="zh-CN" sz="3200" b="1" dirty="0">
                <a:solidFill>
                  <a:srgbClr val="FF0000"/>
                </a:solidFill>
                <a:latin typeface="Arial Narrow" pitchFamily="34" charset="0"/>
              </a:rPr>
              <a:t>Vivid descriptive languages from  </a:t>
            </a:r>
            <a:r>
              <a:rPr lang="en-US" altLang="zh-CN" sz="3200" b="1" i="1" dirty="0">
                <a:solidFill>
                  <a:srgbClr val="FF0000"/>
                </a:solidFill>
                <a:latin typeface="Arial Narrow" pitchFamily="34" charset="0"/>
              </a:rPr>
              <a:t>A View from the Bridge</a:t>
            </a:r>
            <a:endParaRPr lang="zh-CN" altLang="en-US" sz="3200" b="1" i="1" dirty="0">
              <a:solidFill>
                <a:srgbClr val="FF0000"/>
              </a:solidFill>
              <a:latin typeface="Arial Narrow" pitchFamily="34" charset="0"/>
            </a:endParaRPr>
          </a:p>
        </p:txBody>
      </p:sp>
      <p:sp>
        <p:nvSpPr>
          <p:cNvPr id="3" name="TextBox 2"/>
          <p:cNvSpPr txBox="1"/>
          <p:nvPr/>
        </p:nvSpPr>
        <p:spPr>
          <a:xfrm>
            <a:off x="0" y="980728"/>
            <a:ext cx="9144000" cy="5262979"/>
          </a:xfrm>
          <a:prstGeom prst="rect">
            <a:avLst/>
          </a:prstGeom>
          <a:noFill/>
        </p:spPr>
        <p:txBody>
          <a:bodyPr wrap="square" rtlCol="0">
            <a:spAutoFit/>
          </a:bodyPr>
          <a:lstStyle/>
          <a:p>
            <a:r>
              <a:rPr lang="en-US" altLang="zh-CN" sz="2800" b="1" dirty="0">
                <a:solidFill>
                  <a:srgbClr val="002060"/>
                </a:solidFill>
                <a:latin typeface="Arial Narrow" pitchFamily="34" charset="0"/>
              </a:rPr>
              <a:t>1.He was a lumpy little guy with baggy shorts, a faded T-shirt and heavy sweat socks falling down over old sneakers.</a:t>
            </a:r>
            <a:endParaRPr lang="zh-CN" altLang="zh-CN" sz="2800" b="1" dirty="0">
              <a:solidFill>
                <a:srgbClr val="002060"/>
              </a:solidFill>
              <a:latin typeface="Arial Narrow" pitchFamily="34" charset="0"/>
            </a:endParaRPr>
          </a:p>
          <a:p>
            <a:r>
              <a:rPr lang="en-US" altLang="zh-CN" sz="2800" b="1" dirty="0">
                <a:solidFill>
                  <a:srgbClr val="002060"/>
                </a:solidFill>
                <a:latin typeface="Arial Narrow" pitchFamily="34" charset="0"/>
              </a:rPr>
              <a:t>2.Partially covering his shaggy blond hair was one of those blue baseball caps with gold braid on the bill and a sailfish patch sewn onto the peak.</a:t>
            </a:r>
            <a:endParaRPr lang="zh-CN" altLang="zh-CN" sz="2800" b="1" dirty="0">
              <a:solidFill>
                <a:srgbClr val="002060"/>
              </a:solidFill>
              <a:latin typeface="Arial Narrow" pitchFamily="34" charset="0"/>
            </a:endParaRPr>
          </a:p>
          <a:p>
            <a:r>
              <a:rPr lang="en-US" altLang="zh-CN" sz="2800" b="1" dirty="0">
                <a:solidFill>
                  <a:srgbClr val="002060"/>
                </a:solidFill>
                <a:latin typeface="Arial Narrow" pitchFamily="34" charset="0"/>
              </a:rPr>
              <a:t>3.With my hands on my hips and the sweat dripping from my nose I asked…</a:t>
            </a:r>
            <a:endParaRPr lang="zh-CN" altLang="zh-CN" sz="2800" b="1" dirty="0">
              <a:solidFill>
                <a:srgbClr val="002060"/>
              </a:solidFill>
              <a:latin typeface="Arial Narrow" pitchFamily="34" charset="0"/>
            </a:endParaRPr>
          </a:p>
          <a:p>
            <a:r>
              <a:rPr lang="en-US" altLang="zh-CN" sz="2800" b="1" dirty="0">
                <a:solidFill>
                  <a:srgbClr val="002060"/>
                </a:solidFill>
                <a:latin typeface="Arial Narrow" pitchFamily="34" charset="0"/>
              </a:rPr>
              <a:t>4.His belly is almost white and his back is a gunmetal gray. When he jumped he came out of the water about six feet, and his scales caught the sun and flashed it all over the place.</a:t>
            </a:r>
            <a:endParaRPr lang="zh-CN" altLang="zh-CN" sz="2800" b="1" dirty="0">
              <a:solidFill>
                <a:srgbClr val="002060"/>
              </a:solidFill>
              <a:latin typeface="Arial Narrow" pitchFamily="34" charset="0"/>
            </a:endParaRPr>
          </a:p>
          <a:p>
            <a:r>
              <a:rPr lang="en-US" altLang="zh-CN" sz="2800" b="1" dirty="0">
                <a:solidFill>
                  <a:srgbClr val="002060"/>
                </a:solidFill>
                <a:latin typeface="Arial Narrow" pitchFamily="34" charset="0"/>
              </a:rPr>
              <a:t>5.I watched as the tarpon began to slowly swim away, tired but still alive. </a:t>
            </a:r>
            <a:endParaRPr lang="zh-CN" altLang="zh-CN" sz="2800" b="1" dirty="0">
              <a:solidFill>
                <a:srgbClr val="002060"/>
              </a:solidFill>
              <a:latin typeface="Arial Narrow"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124744"/>
            <a:ext cx="9144001" cy="6001643"/>
          </a:xfrm>
          <a:prstGeom prst="rect">
            <a:avLst/>
          </a:prstGeom>
          <a:noFill/>
        </p:spPr>
        <p:txBody>
          <a:bodyPr wrap="square" rtlCol="0">
            <a:spAutoFit/>
          </a:bodyPr>
          <a:lstStyle/>
          <a:p>
            <a:pPr>
              <a:buFont typeface="Wingdings" pitchFamily="2" charset="2"/>
              <a:buChar char="p"/>
            </a:pPr>
            <a:r>
              <a:rPr lang="en-US" altLang="zh-CN" sz="3200" u="sng" dirty="0">
                <a:solidFill>
                  <a:srgbClr val="002060"/>
                </a:solidFill>
                <a:latin typeface="Arial Narrow" pitchFamily="34" charset="0"/>
              </a:rPr>
              <a:t>Anecdot</a:t>
            </a:r>
            <a:r>
              <a:rPr lang="en-US" altLang="zh-CN" sz="3200" dirty="0">
                <a:solidFill>
                  <a:srgbClr val="002060"/>
                </a:solidFill>
                <a:latin typeface="Arial Narrow" pitchFamily="34" charset="0"/>
              </a:rPr>
              <a:t>e</a:t>
            </a:r>
            <a:r>
              <a:rPr lang="zh-CN" altLang="en-US" sz="3200" dirty="0">
                <a:solidFill>
                  <a:srgbClr val="002060"/>
                </a:solidFill>
                <a:latin typeface="Arial Narrow" pitchFamily="34" charset="0"/>
              </a:rPr>
              <a:t> </a:t>
            </a:r>
            <a:r>
              <a:rPr lang="en-US" altLang="zh-CN" sz="3200" dirty="0">
                <a:solidFill>
                  <a:srgbClr val="002060"/>
                </a:solidFill>
                <a:latin typeface="Arial Narrow" pitchFamily="34" charset="0"/>
              </a:rPr>
              <a:t>(a brief narrative drawn from current news events, history, or your personal experience)</a:t>
            </a:r>
            <a:endParaRPr lang="zh-CN" altLang="zh-CN" sz="3200" dirty="0">
              <a:solidFill>
                <a:srgbClr val="002060"/>
              </a:solidFill>
              <a:latin typeface="Arial Narrow" pitchFamily="34" charset="0"/>
            </a:endParaRPr>
          </a:p>
          <a:p>
            <a:pPr>
              <a:buFont typeface="Wingdings" pitchFamily="2" charset="2"/>
              <a:buChar char="p"/>
            </a:pPr>
            <a:r>
              <a:rPr lang="en-US" altLang="zh-CN" sz="3200" dirty="0">
                <a:solidFill>
                  <a:srgbClr val="002060"/>
                </a:solidFill>
                <a:latin typeface="Arial Narrow" pitchFamily="34" charset="0"/>
              </a:rPr>
              <a:t> </a:t>
            </a:r>
            <a:r>
              <a:rPr lang="en-US" altLang="zh-CN" sz="3200" u="sng" dirty="0">
                <a:solidFill>
                  <a:srgbClr val="002060"/>
                </a:solidFill>
                <a:latin typeface="Arial Narrow" pitchFamily="34" charset="0"/>
              </a:rPr>
              <a:t>Analogy and Comparison </a:t>
            </a:r>
            <a:r>
              <a:rPr lang="en-US" altLang="zh-CN" sz="3200" dirty="0">
                <a:solidFill>
                  <a:srgbClr val="002060"/>
                </a:solidFill>
                <a:latin typeface="Arial Narrow" pitchFamily="34" charset="0"/>
              </a:rPr>
              <a:t>(getting readers to think about a topic they might otherwise reject as uninteresting or un familiar.)</a:t>
            </a:r>
            <a:endParaRPr lang="zh-CN" altLang="zh-CN" sz="3200" dirty="0">
              <a:solidFill>
                <a:srgbClr val="002060"/>
              </a:solidFill>
              <a:latin typeface="Arial Narrow" pitchFamily="34" charset="0"/>
            </a:endParaRPr>
          </a:p>
          <a:p>
            <a:pPr>
              <a:buFont typeface="Wingdings" pitchFamily="2" charset="2"/>
              <a:buChar char="p"/>
            </a:pPr>
            <a:r>
              <a:rPr lang="en-US" altLang="zh-CN" sz="3200" u="sng" dirty="0">
                <a:solidFill>
                  <a:srgbClr val="002060"/>
                </a:solidFill>
                <a:latin typeface="Arial Narrow" pitchFamily="34" charset="0"/>
              </a:rPr>
              <a:t>Dialogue/Quotation</a:t>
            </a:r>
            <a:r>
              <a:rPr lang="en-US" altLang="zh-CN" sz="3200" dirty="0">
                <a:solidFill>
                  <a:srgbClr val="002060"/>
                </a:solidFill>
                <a:latin typeface="Arial Narrow" pitchFamily="34" charset="0"/>
              </a:rPr>
              <a:t> (briefly illustrating a particular attitude or point you want to discuss)</a:t>
            </a:r>
            <a:endParaRPr lang="zh-CN" altLang="zh-CN" sz="3200" dirty="0">
              <a:solidFill>
                <a:srgbClr val="002060"/>
              </a:solidFill>
              <a:latin typeface="Arial Narrow" pitchFamily="34" charset="0"/>
            </a:endParaRPr>
          </a:p>
          <a:p>
            <a:pPr>
              <a:buFont typeface="Wingdings" pitchFamily="2" charset="2"/>
              <a:buChar char="p"/>
            </a:pPr>
            <a:r>
              <a:rPr lang="en-US" altLang="zh-CN" sz="3200" u="sng" dirty="0">
                <a:solidFill>
                  <a:srgbClr val="002060"/>
                </a:solidFill>
                <a:latin typeface="Arial Narrow" pitchFamily="34" charset="0"/>
              </a:rPr>
              <a:t>Facts and Statistics</a:t>
            </a:r>
            <a:r>
              <a:rPr lang="en-US" altLang="zh-CN" sz="3200" dirty="0">
                <a:solidFill>
                  <a:srgbClr val="002060"/>
                </a:solidFill>
                <a:latin typeface="Arial Narrow" pitchFamily="34" charset="0"/>
              </a:rPr>
              <a:t> (supporting your argument by presenting brief and startling facts or statistics)</a:t>
            </a:r>
            <a:endParaRPr lang="zh-CN" altLang="zh-CN" sz="3200" dirty="0">
              <a:solidFill>
                <a:srgbClr val="002060"/>
              </a:solidFill>
              <a:latin typeface="Arial Narrow" pitchFamily="34" charset="0"/>
            </a:endParaRPr>
          </a:p>
          <a:p>
            <a:pPr>
              <a:buFont typeface="Wingdings" pitchFamily="2" charset="2"/>
              <a:buChar char="p"/>
            </a:pPr>
            <a:r>
              <a:rPr lang="en-US" altLang="zh-CN" sz="3200" u="sng" dirty="0">
                <a:solidFill>
                  <a:srgbClr val="002060"/>
                </a:solidFill>
                <a:latin typeface="Arial Narrow" pitchFamily="34" charset="0"/>
              </a:rPr>
              <a:t>Irony or Humor </a:t>
            </a:r>
            <a:r>
              <a:rPr lang="en-US" altLang="zh-CN" sz="3200" dirty="0">
                <a:solidFill>
                  <a:srgbClr val="002060"/>
                </a:solidFill>
                <a:latin typeface="Arial Narrow" pitchFamily="34" charset="0"/>
              </a:rPr>
              <a:t>(for entertainment or for unexpected approach to your topic)</a:t>
            </a:r>
            <a:endParaRPr lang="zh-CN" altLang="zh-CN" sz="3200" dirty="0">
              <a:solidFill>
                <a:srgbClr val="002060"/>
              </a:solidFill>
              <a:latin typeface="Arial Narrow" pitchFamily="34" charset="0"/>
            </a:endParaRPr>
          </a:p>
          <a:p>
            <a:pPr>
              <a:buFont typeface="Wingdings" pitchFamily="2" charset="2"/>
              <a:buChar char="p"/>
            </a:pPr>
            <a:endParaRPr lang="zh-CN" altLang="en-US" sz="3200" dirty="0">
              <a:solidFill>
                <a:srgbClr val="002060"/>
              </a:solidFill>
              <a:latin typeface="Arial Narrow" pitchFamily="34" charset="0"/>
            </a:endParaRPr>
          </a:p>
        </p:txBody>
      </p:sp>
      <p:sp>
        <p:nvSpPr>
          <p:cNvPr id="3" name="TextBox 2"/>
          <p:cNvSpPr txBox="1"/>
          <p:nvPr/>
        </p:nvSpPr>
        <p:spPr>
          <a:xfrm>
            <a:off x="2195736" y="404664"/>
            <a:ext cx="5680466" cy="646331"/>
          </a:xfrm>
          <a:prstGeom prst="rect">
            <a:avLst/>
          </a:prstGeom>
          <a:noFill/>
        </p:spPr>
        <p:txBody>
          <a:bodyPr wrap="none" rtlCol="0">
            <a:spAutoFit/>
          </a:bodyPr>
          <a:lstStyle/>
          <a:p>
            <a:r>
              <a:rPr lang="en-US" altLang="zh-CN" sz="3600" b="1" dirty="0">
                <a:solidFill>
                  <a:srgbClr val="FF0000"/>
                </a:solidFill>
                <a:latin typeface="Arial Narrow" pitchFamily="34" charset="0"/>
              </a:rPr>
              <a:t>Effective Ways of Beginnings</a:t>
            </a:r>
            <a:endParaRPr lang="zh-CN" altLang="en-US" sz="3600" b="1" dirty="0">
              <a:solidFill>
                <a:srgbClr val="FF0000"/>
              </a:solidFill>
              <a:latin typeface="Arial Narrow"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My from\from溯恩\20190725阅读打卡2\20190803 (4).jpg"/>
          <p:cNvPicPr>
            <a:picLocks noChangeAspect="1" noChangeArrowheads="1"/>
          </p:cNvPicPr>
          <p:nvPr/>
        </p:nvPicPr>
        <p:blipFill>
          <a:blip r:embed="rId2" cstate="print"/>
          <a:srcRect/>
          <a:stretch>
            <a:fillRect/>
          </a:stretch>
        </p:blipFill>
        <p:spPr bwMode="auto">
          <a:xfrm>
            <a:off x="0" y="836712"/>
            <a:ext cx="9144000" cy="6021288"/>
          </a:xfrm>
          <a:prstGeom prst="rect">
            <a:avLst/>
          </a:prstGeom>
          <a:noFill/>
        </p:spPr>
      </p:pic>
      <p:sp>
        <p:nvSpPr>
          <p:cNvPr id="3" name="TextBox 2"/>
          <p:cNvSpPr txBox="1"/>
          <p:nvPr/>
        </p:nvSpPr>
        <p:spPr>
          <a:xfrm>
            <a:off x="1547664" y="332656"/>
            <a:ext cx="6518836" cy="646331"/>
          </a:xfrm>
          <a:prstGeom prst="rect">
            <a:avLst/>
          </a:prstGeom>
          <a:noFill/>
        </p:spPr>
        <p:txBody>
          <a:bodyPr wrap="none" rtlCol="0">
            <a:spAutoFit/>
          </a:bodyPr>
          <a:lstStyle/>
          <a:p>
            <a:r>
              <a:rPr lang="en-US" altLang="zh-CN" sz="3600" b="1" dirty="0">
                <a:solidFill>
                  <a:srgbClr val="FF0000"/>
                </a:solidFill>
                <a:latin typeface="Arial Narrow" pitchFamily="34" charset="0"/>
              </a:rPr>
              <a:t>Inappropriate Ways of Beginnings</a:t>
            </a:r>
            <a:endParaRPr lang="zh-CN" altLang="en-US" sz="3600" b="1" dirty="0">
              <a:solidFill>
                <a:srgbClr val="FF0000"/>
              </a:solidFill>
              <a:latin typeface="Arial Narrow" pitchFamily="34" charset="0"/>
            </a:endParaRPr>
          </a:p>
        </p:txBody>
      </p:sp>
      <p:sp>
        <p:nvSpPr>
          <p:cNvPr id="4" name="TextBox 3"/>
          <p:cNvSpPr txBox="1"/>
          <p:nvPr/>
        </p:nvSpPr>
        <p:spPr>
          <a:xfrm>
            <a:off x="2627784" y="4829090"/>
            <a:ext cx="1210588" cy="400110"/>
          </a:xfrm>
          <a:prstGeom prst="rect">
            <a:avLst/>
          </a:prstGeom>
          <a:noFill/>
        </p:spPr>
        <p:txBody>
          <a:bodyPr wrap="none" rtlCol="0">
            <a:spAutoFit/>
          </a:bodyPr>
          <a:lstStyle/>
          <a:p>
            <a:r>
              <a:rPr lang="zh-CN" altLang="en-US" sz="2000" b="1" dirty="0">
                <a:solidFill>
                  <a:srgbClr val="002060"/>
                </a:solidFill>
              </a:rPr>
              <a:t>陈词滥调</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descr="C:\Users\Administrator\AppData\Roaming\Tencent\Users\307423301\QQ\WinTemp\RichOle\[0ZAT538C@8$R_7GI8(WBKQ.png"/>
          <p:cNvPicPr>
            <a:picLocks noChangeAspect="1" noChangeArrowheads="1"/>
          </p:cNvPicPr>
          <p:nvPr/>
        </p:nvPicPr>
        <p:blipFill>
          <a:blip r:embed="rId2" cstate="print"/>
          <a:srcRect/>
          <a:stretch>
            <a:fillRect/>
          </a:stretch>
        </p:blipFill>
        <p:spPr bwMode="auto">
          <a:xfrm>
            <a:off x="-1" y="1772816"/>
            <a:ext cx="9144001" cy="4032448"/>
          </a:xfrm>
          <a:prstGeom prst="rect">
            <a:avLst/>
          </a:prstGeom>
          <a:noFill/>
        </p:spPr>
      </p:pic>
      <p:sp>
        <p:nvSpPr>
          <p:cNvPr id="3" name="TextBox 2"/>
          <p:cNvSpPr txBox="1"/>
          <p:nvPr/>
        </p:nvSpPr>
        <p:spPr>
          <a:xfrm>
            <a:off x="0" y="116632"/>
            <a:ext cx="9144000" cy="1569660"/>
          </a:xfrm>
          <a:prstGeom prst="rect">
            <a:avLst/>
          </a:prstGeom>
          <a:noFill/>
        </p:spPr>
        <p:txBody>
          <a:bodyPr wrap="square" rtlCol="0">
            <a:spAutoFit/>
          </a:bodyPr>
          <a:lstStyle/>
          <a:p>
            <a:r>
              <a:rPr lang="en-US" altLang="zh-CN" sz="3200" b="1" dirty="0">
                <a:solidFill>
                  <a:srgbClr val="FF0000"/>
                </a:solidFill>
                <a:latin typeface="Arial Narrow" pitchFamily="34" charset="0"/>
              </a:rPr>
              <a:t>Say farewell to “In summary, Finally, In conclusion…”</a:t>
            </a:r>
          </a:p>
          <a:p>
            <a:r>
              <a:rPr lang="en-US" altLang="zh-CN" sz="3200" b="1" dirty="0">
                <a:solidFill>
                  <a:srgbClr val="FF0000"/>
                </a:solidFill>
                <a:latin typeface="Arial Narrow" pitchFamily="34" charset="0"/>
              </a:rPr>
              <a:t>but  check for a strong and an effective conclusion as follows:</a:t>
            </a:r>
            <a:endParaRPr lang="zh-CN" altLang="en-US" sz="3200" b="1" dirty="0">
              <a:solidFill>
                <a:srgbClr val="FF0000"/>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92696"/>
            <a:ext cx="9144000" cy="6124754"/>
          </a:xfrm>
          <a:prstGeom prst="rect">
            <a:avLst/>
          </a:prstGeom>
        </p:spPr>
        <p:txBody>
          <a:bodyPr wrap="square">
            <a:spAutoFit/>
          </a:bodyPr>
          <a:lstStyle/>
          <a:p>
            <a:pPr>
              <a:buFont typeface="Wingdings" pitchFamily="2" charset="2"/>
              <a:buChar char="Ø"/>
            </a:pPr>
            <a:r>
              <a:rPr lang="en-US" altLang="zh-CN" sz="2800" b="1" u="sng" dirty="0">
                <a:solidFill>
                  <a:srgbClr val="002060"/>
                </a:solidFill>
                <a:latin typeface="Arial Narrow" pitchFamily="34" charset="0"/>
              </a:rPr>
              <a:t>Subordination</a:t>
            </a:r>
            <a:r>
              <a:rPr lang="zh-CN" altLang="zh-CN" sz="2800" b="1" dirty="0">
                <a:solidFill>
                  <a:srgbClr val="002060"/>
                </a:solidFill>
                <a:latin typeface="Arial Narrow" pitchFamily="34" charset="0"/>
              </a:rPr>
              <a:t>从句</a:t>
            </a:r>
            <a:r>
              <a:rPr lang="en-US" altLang="zh-CN" sz="2800" b="1" dirty="0">
                <a:solidFill>
                  <a:srgbClr val="002060"/>
                </a:solidFill>
                <a:latin typeface="Arial Narrow" pitchFamily="34" charset="0"/>
              </a:rPr>
              <a:t>(deemphasizing some ideas but highlighting something important. Trying to place the important ideas in main clauses and other ideas go into dependent clauses.)</a:t>
            </a:r>
            <a:endParaRPr lang="zh-CN" altLang="zh-CN" sz="2800" b="1" dirty="0">
              <a:solidFill>
                <a:srgbClr val="002060"/>
              </a:solidFill>
              <a:latin typeface="Arial Narrow" pitchFamily="34" charset="0"/>
            </a:endParaRPr>
          </a:p>
          <a:p>
            <a:pPr>
              <a:buFont typeface="Wingdings" pitchFamily="2" charset="2"/>
              <a:buChar char="Ø"/>
            </a:pPr>
            <a:r>
              <a:rPr lang="en-US" altLang="zh-CN" sz="2800" b="1" u="sng" dirty="0">
                <a:solidFill>
                  <a:srgbClr val="002060"/>
                </a:solidFill>
                <a:latin typeface="Arial Narrow" pitchFamily="34" charset="0"/>
              </a:rPr>
              <a:t>Periodic and Loose Sentence</a:t>
            </a:r>
            <a:r>
              <a:rPr lang="zh-CN" altLang="zh-CN" sz="2800" b="1" dirty="0">
                <a:solidFill>
                  <a:srgbClr val="002060"/>
                </a:solidFill>
                <a:latin typeface="Arial Narrow" pitchFamily="34" charset="0"/>
              </a:rPr>
              <a:t>圆周句和松散句</a:t>
            </a:r>
            <a:r>
              <a:rPr lang="en-US" altLang="zh-CN" sz="2800" b="1" dirty="0">
                <a:solidFill>
                  <a:srgbClr val="002060"/>
                </a:solidFill>
                <a:latin typeface="Arial Narrow" pitchFamily="34" charset="0"/>
              </a:rPr>
              <a:t>(The main idea is placed at the end, which is called a periodic sentence; Its main idea put at the beginning, which is called a loose sentence)</a:t>
            </a:r>
            <a:endParaRPr lang="zh-CN" altLang="zh-CN" sz="2800" b="1" dirty="0">
              <a:solidFill>
                <a:srgbClr val="002060"/>
              </a:solidFill>
              <a:latin typeface="Arial Narrow" pitchFamily="34" charset="0"/>
            </a:endParaRPr>
          </a:p>
          <a:p>
            <a:pPr>
              <a:buFont typeface="Wingdings" pitchFamily="2" charset="2"/>
              <a:buChar char="Ø"/>
            </a:pPr>
            <a:r>
              <a:rPr lang="en-US" altLang="zh-CN" sz="2800" b="1" u="sng" dirty="0">
                <a:solidFill>
                  <a:srgbClr val="002060"/>
                </a:solidFill>
                <a:latin typeface="Arial Narrow" pitchFamily="34" charset="0"/>
              </a:rPr>
              <a:t>Dramatically Short Sentences</a:t>
            </a:r>
            <a:r>
              <a:rPr lang="zh-CN" altLang="zh-CN" sz="2800" b="1" dirty="0">
                <a:solidFill>
                  <a:srgbClr val="002060"/>
                </a:solidFill>
                <a:latin typeface="Arial Narrow" pitchFamily="34" charset="0"/>
              </a:rPr>
              <a:t>短句</a:t>
            </a:r>
            <a:r>
              <a:rPr lang="en-US" altLang="zh-CN" sz="2800" b="1" dirty="0">
                <a:solidFill>
                  <a:srgbClr val="002060"/>
                </a:solidFill>
                <a:latin typeface="Arial Narrow" pitchFamily="34" charset="0"/>
              </a:rPr>
              <a:t>(helping drive a point home)</a:t>
            </a:r>
            <a:endParaRPr lang="zh-CN" altLang="zh-CN" sz="2800" b="1" dirty="0">
              <a:solidFill>
                <a:srgbClr val="002060"/>
              </a:solidFill>
              <a:latin typeface="Arial Narrow" pitchFamily="34" charset="0"/>
            </a:endParaRPr>
          </a:p>
          <a:p>
            <a:pPr>
              <a:buFont typeface="Wingdings" pitchFamily="2" charset="2"/>
              <a:buChar char="Ø"/>
            </a:pPr>
            <a:r>
              <a:rPr lang="en-US" altLang="zh-CN" sz="2800" b="1" dirty="0">
                <a:solidFill>
                  <a:srgbClr val="002060"/>
                </a:solidFill>
                <a:latin typeface="Arial Narrow" pitchFamily="34" charset="0"/>
              </a:rPr>
              <a:t> </a:t>
            </a:r>
            <a:r>
              <a:rPr lang="en-US" altLang="zh-CN" sz="2800" b="1" u="sng" dirty="0">
                <a:solidFill>
                  <a:srgbClr val="002060"/>
                </a:solidFill>
                <a:latin typeface="Arial Narrow" pitchFamily="34" charset="0"/>
              </a:rPr>
              <a:t>Active and Passive Voice</a:t>
            </a:r>
            <a:r>
              <a:rPr lang="zh-CN" altLang="zh-CN" sz="2800" b="1" dirty="0">
                <a:solidFill>
                  <a:srgbClr val="002060"/>
                </a:solidFill>
                <a:latin typeface="Arial Narrow" pitchFamily="34" charset="0"/>
              </a:rPr>
              <a:t>主动和被动语态</a:t>
            </a:r>
            <a:r>
              <a:rPr lang="en-US" altLang="zh-CN" sz="2800" b="1" dirty="0">
                <a:solidFill>
                  <a:srgbClr val="002060"/>
                </a:solidFill>
                <a:latin typeface="Arial Narrow" pitchFamily="34" charset="0"/>
              </a:rPr>
              <a:t>( Using passive voice when necessary. Remember that active verbs are more vigorous and vivid.)</a:t>
            </a:r>
            <a:endParaRPr lang="zh-CN" altLang="zh-CN" sz="2800" b="1" dirty="0">
              <a:solidFill>
                <a:srgbClr val="002060"/>
              </a:solidFill>
              <a:latin typeface="Arial Narrow" pitchFamily="34" charset="0"/>
            </a:endParaRPr>
          </a:p>
          <a:p>
            <a:pPr>
              <a:buFont typeface="Wingdings" pitchFamily="2" charset="2"/>
              <a:buChar char="Ø"/>
            </a:pPr>
            <a:r>
              <a:rPr lang="en-US" altLang="zh-CN" sz="2800" b="1" u="sng" dirty="0">
                <a:solidFill>
                  <a:srgbClr val="002060"/>
                </a:solidFill>
                <a:latin typeface="Arial Narrow" pitchFamily="34" charset="0"/>
              </a:rPr>
              <a:t> Coordination</a:t>
            </a:r>
            <a:r>
              <a:rPr lang="zh-CN" altLang="zh-CN" sz="2800" b="1" dirty="0">
                <a:solidFill>
                  <a:srgbClr val="002060"/>
                </a:solidFill>
                <a:latin typeface="Arial Narrow" pitchFamily="34" charset="0"/>
              </a:rPr>
              <a:t>并列</a:t>
            </a:r>
            <a:r>
              <a:rPr lang="en-US" altLang="zh-CN" sz="2800" b="1" dirty="0">
                <a:solidFill>
                  <a:srgbClr val="002060"/>
                </a:solidFill>
                <a:latin typeface="Arial Narrow" pitchFamily="34" charset="0"/>
              </a:rPr>
              <a:t>(simplifying on several facts or ideas )</a:t>
            </a:r>
            <a:endParaRPr lang="zh-CN" altLang="zh-CN" sz="2800" b="1" dirty="0">
              <a:solidFill>
                <a:srgbClr val="002060"/>
              </a:solidFill>
              <a:latin typeface="Arial Narrow" pitchFamily="34" charset="0"/>
            </a:endParaRPr>
          </a:p>
          <a:p>
            <a:pPr>
              <a:buFont typeface="Wingdings" pitchFamily="2" charset="2"/>
              <a:buChar char="Ø"/>
            </a:pPr>
            <a:r>
              <a:rPr lang="en-US" altLang="zh-CN" sz="2800" b="1" u="sng" dirty="0">
                <a:solidFill>
                  <a:srgbClr val="002060"/>
                </a:solidFill>
                <a:latin typeface="Arial Narrow" pitchFamily="34" charset="0"/>
              </a:rPr>
              <a:t>Parallelism</a:t>
            </a:r>
            <a:r>
              <a:rPr lang="zh-CN" altLang="zh-CN" sz="2800" b="1" dirty="0">
                <a:solidFill>
                  <a:srgbClr val="002060"/>
                </a:solidFill>
                <a:latin typeface="Arial Narrow" pitchFamily="34" charset="0"/>
              </a:rPr>
              <a:t>平行结构</a:t>
            </a:r>
            <a:r>
              <a:rPr lang="en-US" altLang="zh-CN" sz="2800" b="1" dirty="0">
                <a:solidFill>
                  <a:srgbClr val="002060"/>
                </a:solidFill>
                <a:latin typeface="Arial Narrow" pitchFamily="34" charset="0"/>
              </a:rPr>
              <a:t>(Using it when it is coordinated and grammatically the same)</a:t>
            </a:r>
            <a:endParaRPr lang="zh-CN" altLang="zh-CN" sz="2800" b="1" dirty="0">
              <a:solidFill>
                <a:srgbClr val="002060"/>
              </a:solidFill>
              <a:latin typeface="Arial Narrow" pitchFamily="34" charset="0"/>
            </a:endParaRPr>
          </a:p>
        </p:txBody>
      </p:sp>
      <p:sp>
        <p:nvSpPr>
          <p:cNvPr id="4" name="TextBox 3"/>
          <p:cNvSpPr txBox="1"/>
          <p:nvPr/>
        </p:nvSpPr>
        <p:spPr>
          <a:xfrm>
            <a:off x="1691680" y="116632"/>
            <a:ext cx="6612579" cy="646331"/>
          </a:xfrm>
          <a:prstGeom prst="rect">
            <a:avLst/>
          </a:prstGeom>
          <a:noFill/>
        </p:spPr>
        <p:txBody>
          <a:bodyPr wrap="none" rtlCol="0">
            <a:spAutoFit/>
          </a:bodyPr>
          <a:lstStyle/>
          <a:p>
            <a:r>
              <a:rPr lang="en-US" altLang="zh-CN" sz="3600" b="1" dirty="0">
                <a:solidFill>
                  <a:srgbClr val="FF0000"/>
                </a:solidFill>
                <a:latin typeface="Arial Narrow" pitchFamily="34" charset="0"/>
              </a:rPr>
              <a:t>Tips for various effective sentences</a:t>
            </a:r>
            <a:endParaRPr lang="zh-CN" altLang="en-US" sz="3600" b="1" dirty="0">
              <a:solidFill>
                <a:srgbClr val="FF0000"/>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836712"/>
            <a:ext cx="9144000" cy="5940088"/>
          </a:xfrm>
          <a:prstGeom prst="rect">
            <a:avLst/>
          </a:prstGeom>
        </p:spPr>
        <p:txBody>
          <a:bodyPr wrap="square">
            <a:spAutoFit/>
          </a:bodyPr>
          <a:lstStyle/>
          <a:p>
            <a:pPr>
              <a:buFont typeface="Arial" pitchFamily="34" charset="0"/>
              <a:buChar char="•"/>
            </a:pPr>
            <a:r>
              <a:rPr lang="en-US" altLang="zh-CN" sz="3200" b="1" u="sng" dirty="0">
                <a:solidFill>
                  <a:srgbClr val="002060"/>
                </a:solidFill>
                <a:latin typeface="Arial Narrow" pitchFamily="34" charset="0"/>
              </a:rPr>
              <a:t>Diction: </a:t>
            </a:r>
            <a:r>
              <a:rPr lang="en-US" altLang="zh-CN" sz="2800" dirty="0">
                <a:solidFill>
                  <a:srgbClr val="002060"/>
                </a:solidFill>
                <a:latin typeface="Arial Narrow" pitchFamily="34" charset="0"/>
              </a:rPr>
              <a:t>choosing and using precise and appropriate words.</a:t>
            </a:r>
            <a:endParaRPr lang="zh-CN" altLang="zh-CN" sz="2800" dirty="0">
              <a:solidFill>
                <a:srgbClr val="002060"/>
              </a:solidFill>
              <a:latin typeface="Arial Narrow" pitchFamily="34" charset="0"/>
            </a:endParaRPr>
          </a:p>
          <a:p>
            <a:pPr>
              <a:buFont typeface="Arial" pitchFamily="34" charset="0"/>
              <a:buChar char="•"/>
            </a:pPr>
            <a:r>
              <a:rPr lang="en-US" altLang="zh-CN" sz="3200" b="1" u="sng" dirty="0" err="1">
                <a:solidFill>
                  <a:srgbClr val="002060"/>
                </a:solidFill>
                <a:latin typeface="Arial Narrow" pitchFamily="34" charset="0"/>
              </a:rPr>
              <a:t>Connnotation</a:t>
            </a:r>
            <a:r>
              <a:rPr lang="en-US" altLang="zh-CN" sz="3200" b="1" u="sng" dirty="0">
                <a:solidFill>
                  <a:srgbClr val="002060"/>
                </a:solidFill>
                <a:latin typeface="Arial Narrow" pitchFamily="34" charset="0"/>
              </a:rPr>
              <a:t> and Denotation</a:t>
            </a:r>
            <a:r>
              <a:rPr lang="en-US" altLang="zh-CN" sz="2800" dirty="0">
                <a:solidFill>
                  <a:srgbClr val="002060"/>
                </a:solidFill>
                <a:latin typeface="Arial Narrow" pitchFamily="34" charset="0"/>
              </a:rPr>
              <a:t>: denotative meaning is usually facial and literal, while connotative meaning is usually associative or emotional. </a:t>
            </a:r>
            <a:endParaRPr lang="zh-CN" altLang="zh-CN" sz="2800" dirty="0">
              <a:solidFill>
                <a:srgbClr val="002060"/>
              </a:solidFill>
              <a:latin typeface="Arial Narrow" pitchFamily="34" charset="0"/>
            </a:endParaRPr>
          </a:p>
          <a:p>
            <a:pPr>
              <a:buFont typeface="Arial" pitchFamily="34" charset="0"/>
              <a:buChar char="•"/>
            </a:pPr>
            <a:r>
              <a:rPr lang="en-US" altLang="zh-CN" sz="3200" b="1" u="sng" dirty="0">
                <a:solidFill>
                  <a:srgbClr val="002060"/>
                </a:solidFill>
                <a:latin typeface="Arial Narrow" pitchFamily="34" charset="0"/>
              </a:rPr>
              <a:t>Abstract and Concrete Words</a:t>
            </a:r>
            <a:r>
              <a:rPr lang="en-US" altLang="zh-CN" sz="2800" dirty="0">
                <a:solidFill>
                  <a:srgbClr val="002060"/>
                </a:solidFill>
                <a:latin typeface="Arial Narrow" pitchFamily="34" charset="0"/>
              </a:rPr>
              <a:t>: abstract words name things nobody can touch with your own feeling exiting in your mind, while concrete words name things we can touch. </a:t>
            </a:r>
            <a:endParaRPr lang="zh-CN" altLang="zh-CN" sz="2800" dirty="0">
              <a:solidFill>
                <a:srgbClr val="002060"/>
              </a:solidFill>
              <a:latin typeface="Arial Narrow" pitchFamily="34" charset="0"/>
            </a:endParaRPr>
          </a:p>
          <a:p>
            <a:pPr>
              <a:buFont typeface="Arial" pitchFamily="34" charset="0"/>
              <a:buChar char="•"/>
            </a:pPr>
            <a:r>
              <a:rPr lang="en-US" altLang="zh-CN" sz="3200" b="1" u="sng" dirty="0">
                <a:solidFill>
                  <a:srgbClr val="002060"/>
                </a:solidFill>
                <a:latin typeface="Arial Narrow" pitchFamily="34" charset="0"/>
              </a:rPr>
              <a:t>General and Specific Words</a:t>
            </a:r>
            <a:r>
              <a:rPr lang="en-US" altLang="zh-CN" sz="2800" dirty="0">
                <a:solidFill>
                  <a:srgbClr val="002060"/>
                </a:solidFill>
                <a:latin typeface="Arial Narrow" pitchFamily="34" charset="0"/>
              </a:rPr>
              <a:t>: move back and forth from one to another. </a:t>
            </a:r>
            <a:endParaRPr lang="zh-CN" altLang="zh-CN" sz="2800" dirty="0">
              <a:solidFill>
                <a:srgbClr val="002060"/>
              </a:solidFill>
              <a:latin typeface="Arial Narrow" pitchFamily="34" charset="0"/>
            </a:endParaRPr>
          </a:p>
          <a:p>
            <a:pPr>
              <a:buFont typeface="Arial" pitchFamily="34" charset="0"/>
              <a:buChar char="•"/>
            </a:pPr>
            <a:r>
              <a:rPr lang="en-US" altLang="zh-CN" sz="2800" dirty="0">
                <a:solidFill>
                  <a:srgbClr val="002060"/>
                </a:solidFill>
                <a:latin typeface="Arial Narrow" pitchFamily="34" charset="0"/>
              </a:rPr>
              <a:t>Use more fresh language rather than </a:t>
            </a:r>
            <a:r>
              <a:rPr lang="en-US" altLang="zh-CN" sz="2800" dirty="0" err="1">
                <a:solidFill>
                  <a:srgbClr val="002060"/>
                </a:solidFill>
                <a:latin typeface="Arial Narrow" pitchFamily="34" charset="0"/>
              </a:rPr>
              <a:t>Cliches</a:t>
            </a:r>
            <a:r>
              <a:rPr lang="en-US" altLang="zh-CN" sz="2800" dirty="0">
                <a:solidFill>
                  <a:srgbClr val="002060"/>
                </a:solidFill>
                <a:latin typeface="Arial Narrow" pitchFamily="34" charset="0"/>
              </a:rPr>
              <a:t>(</a:t>
            </a:r>
            <a:r>
              <a:rPr lang="zh-CN" altLang="zh-CN" sz="2800" dirty="0">
                <a:solidFill>
                  <a:srgbClr val="002060"/>
                </a:solidFill>
                <a:latin typeface="Arial Narrow" pitchFamily="34" charset="0"/>
              </a:rPr>
              <a:t>陈词滥调</a:t>
            </a:r>
            <a:r>
              <a:rPr lang="en-US" altLang="zh-CN" sz="2800" dirty="0">
                <a:solidFill>
                  <a:srgbClr val="002060"/>
                </a:solidFill>
                <a:latin typeface="Arial Narrow" pitchFamily="34" charset="0"/>
              </a:rPr>
              <a:t>).</a:t>
            </a:r>
            <a:endParaRPr lang="zh-CN" altLang="zh-CN" sz="2800" dirty="0">
              <a:solidFill>
                <a:srgbClr val="002060"/>
              </a:solidFill>
              <a:latin typeface="Arial Narrow" pitchFamily="34" charset="0"/>
            </a:endParaRPr>
          </a:p>
          <a:p>
            <a:pPr>
              <a:buFont typeface="Arial" pitchFamily="34" charset="0"/>
              <a:buChar char="•"/>
            </a:pPr>
            <a:r>
              <a:rPr lang="en-US" altLang="zh-CN" sz="2800" dirty="0">
                <a:solidFill>
                  <a:srgbClr val="002060"/>
                </a:solidFill>
                <a:latin typeface="Arial Narrow" pitchFamily="34" charset="0"/>
              </a:rPr>
              <a:t>Sparingly and carefully use Jargon(</a:t>
            </a:r>
            <a:r>
              <a:rPr lang="zh-CN" altLang="zh-CN" sz="2800" dirty="0">
                <a:solidFill>
                  <a:srgbClr val="002060"/>
                </a:solidFill>
                <a:latin typeface="Arial Narrow" pitchFamily="34" charset="0"/>
              </a:rPr>
              <a:t>术语、行话</a:t>
            </a:r>
            <a:r>
              <a:rPr lang="en-US" altLang="zh-CN" sz="2800" dirty="0">
                <a:solidFill>
                  <a:srgbClr val="002060"/>
                </a:solidFill>
                <a:latin typeface="Arial Narrow" pitchFamily="34" charset="0"/>
              </a:rPr>
              <a:t>), easy and interesting languages are preferable.</a:t>
            </a:r>
            <a:endParaRPr lang="zh-CN" altLang="zh-CN" sz="2800" dirty="0">
              <a:solidFill>
                <a:srgbClr val="002060"/>
              </a:solidFill>
              <a:latin typeface="Arial Narrow" pitchFamily="34" charset="0"/>
            </a:endParaRPr>
          </a:p>
          <a:p>
            <a:pPr>
              <a:buFont typeface="Arial" pitchFamily="34" charset="0"/>
              <a:buChar char="•"/>
            </a:pPr>
            <a:r>
              <a:rPr lang="en-US" altLang="zh-CN" sz="2800" dirty="0">
                <a:solidFill>
                  <a:srgbClr val="002060"/>
                </a:solidFill>
                <a:latin typeface="Arial Narrow" pitchFamily="34" charset="0"/>
              </a:rPr>
              <a:t>Tell the situation whether it is formal or informal.</a:t>
            </a:r>
            <a:endParaRPr lang="zh-CN" altLang="zh-CN" sz="2800" dirty="0">
              <a:solidFill>
                <a:srgbClr val="002060"/>
              </a:solidFill>
              <a:latin typeface="Arial Narrow" pitchFamily="34" charset="0"/>
            </a:endParaRPr>
          </a:p>
        </p:txBody>
      </p:sp>
      <p:sp>
        <p:nvSpPr>
          <p:cNvPr id="3" name="TextBox 2"/>
          <p:cNvSpPr txBox="1"/>
          <p:nvPr/>
        </p:nvSpPr>
        <p:spPr>
          <a:xfrm>
            <a:off x="1907704" y="260648"/>
            <a:ext cx="4913525" cy="584775"/>
          </a:xfrm>
          <a:prstGeom prst="rect">
            <a:avLst/>
          </a:prstGeom>
          <a:noFill/>
        </p:spPr>
        <p:txBody>
          <a:bodyPr wrap="none" rtlCol="0">
            <a:spAutoFit/>
          </a:bodyPr>
          <a:lstStyle/>
          <a:p>
            <a:r>
              <a:rPr lang="en-US" altLang="zh-CN" sz="3200" b="1" dirty="0">
                <a:solidFill>
                  <a:srgbClr val="FF0000"/>
                </a:solidFill>
                <a:latin typeface="Arial Narrow" pitchFamily="34" charset="0"/>
              </a:rPr>
              <a:t>How to be a Master of Diction</a:t>
            </a:r>
            <a:endParaRPr lang="zh-CN" altLang="en-US" sz="3200" b="1" dirty="0">
              <a:solidFill>
                <a:srgbClr val="FF0000"/>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55776" y="548680"/>
            <a:ext cx="4201791" cy="646331"/>
          </a:xfrm>
          <a:prstGeom prst="rect">
            <a:avLst/>
          </a:prstGeom>
        </p:spPr>
        <p:txBody>
          <a:bodyPr wrap="none">
            <a:spAutoFit/>
          </a:bodyPr>
          <a:lstStyle/>
          <a:p>
            <a:r>
              <a:rPr lang="en-US" altLang="zh-CN" sz="3600" b="1" dirty="0">
                <a:solidFill>
                  <a:srgbClr val="FF0000"/>
                </a:solidFill>
                <a:latin typeface="Arial Narrow" pitchFamily="34" charset="0"/>
              </a:rPr>
              <a:t>Different kinds of tone</a:t>
            </a:r>
            <a:endParaRPr lang="zh-CN" altLang="en-US" sz="3600" b="1" dirty="0">
              <a:solidFill>
                <a:srgbClr val="FF0000"/>
              </a:solidFill>
              <a:latin typeface="Arial Narrow" pitchFamily="34" charset="0"/>
            </a:endParaRPr>
          </a:p>
        </p:txBody>
      </p:sp>
      <p:sp>
        <p:nvSpPr>
          <p:cNvPr id="3" name="矩形 2"/>
          <p:cNvSpPr/>
          <p:nvPr/>
        </p:nvSpPr>
        <p:spPr>
          <a:xfrm>
            <a:off x="323528" y="1340768"/>
            <a:ext cx="8352928" cy="5211427"/>
          </a:xfrm>
          <a:prstGeom prst="rect">
            <a:avLst/>
          </a:prstGeom>
        </p:spPr>
        <p:txBody>
          <a:bodyPr wrap="square">
            <a:spAutoFit/>
          </a:bodyPr>
          <a:lstStyle/>
          <a:p>
            <a:pPr>
              <a:lnSpc>
                <a:spcPts val="5800"/>
              </a:lnSpc>
            </a:pPr>
            <a:r>
              <a:rPr lang="en-US" altLang="zh-CN" sz="3600" dirty="0">
                <a:solidFill>
                  <a:srgbClr val="002060"/>
                </a:solidFill>
                <a:latin typeface="Arial Narrow" pitchFamily="34" charset="0"/>
              </a:rPr>
              <a:t>a. Nostalgic(</a:t>
            </a:r>
            <a:r>
              <a:rPr lang="zh-CN" altLang="zh-CN" sz="3600" dirty="0">
                <a:solidFill>
                  <a:srgbClr val="002060"/>
                </a:solidFill>
                <a:latin typeface="Arial Narrow" pitchFamily="34" charset="0"/>
              </a:rPr>
              <a:t>怀旧的</a:t>
            </a:r>
            <a:r>
              <a:rPr lang="en-US" altLang="zh-CN" sz="3600" dirty="0">
                <a:solidFill>
                  <a:srgbClr val="002060"/>
                </a:solidFill>
                <a:latin typeface="Arial Narrow" pitchFamily="34" charset="0"/>
              </a:rPr>
              <a:t>); </a:t>
            </a:r>
            <a:endParaRPr lang="zh-CN" altLang="zh-CN" sz="3600" dirty="0">
              <a:solidFill>
                <a:srgbClr val="002060"/>
              </a:solidFill>
              <a:latin typeface="Arial Narrow" pitchFamily="34" charset="0"/>
            </a:endParaRPr>
          </a:p>
          <a:p>
            <a:pPr>
              <a:lnSpc>
                <a:spcPts val="5800"/>
              </a:lnSpc>
            </a:pPr>
            <a:r>
              <a:rPr lang="en-US" altLang="zh-CN" sz="3600" dirty="0">
                <a:solidFill>
                  <a:srgbClr val="002060"/>
                </a:solidFill>
                <a:latin typeface="Arial Narrow" pitchFamily="34" charset="0"/>
              </a:rPr>
              <a:t>b. Angry(</a:t>
            </a:r>
            <a:r>
              <a:rPr lang="zh-CN" altLang="zh-CN" sz="3600" dirty="0">
                <a:solidFill>
                  <a:srgbClr val="002060"/>
                </a:solidFill>
                <a:latin typeface="Arial Narrow" pitchFamily="34" charset="0"/>
              </a:rPr>
              <a:t>愤怒的</a:t>
            </a:r>
            <a:r>
              <a:rPr lang="en-US" altLang="zh-CN" sz="3600" dirty="0">
                <a:solidFill>
                  <a:srgbClr val="002060"/>
                </a:solidFill>
                <a:latin typeface="Arial Narrow" pitchFamily="34" charset="0"/>
              </a:rPr>
              <a:t>); </a:t>
            </a:r>
            <a:endParaRPr lang="zh-CN" altLang="zh-CN" sz="3600" dirty="0">
              <a:solidFill>
                <a:srgbClr val="002060"/>
              </a:solidFill>
              <a:latin typeface="Arial Narrow" pitchFamily="34" charset="0"/>
            </a:endParaRPr>
          </a:p>
          <a:p>
            <a:pPr>
              <a:lnSpc>
                <a:spcPts val="5800"/>
              </a:lnSpc>
            </a:pPr>
            <a:r>
              <a:rPr lang="en-US" altLang="zh-CN" sz="3600" dirty="0">
                <a:solidFill>
                  <a:srgbClr val="002060"/>
                </a:solidFill>
                <a:latin typeface="Arial Narrow" pitchFamily="34" charset="0"/>
              </a:rPr>
              <a:t>c. Sarcastic(</a:t>
            </a:r>
            <a:r>
              <a:rPr lang="zh-CN" altLang="zh-CN" sz="3600" dirty="0">
                <a:solidFill>
                  <a:srgbClr val="002060"/>
                </a:solidFill>
                <a:latin typeface="Arial Narrow" pitchFamily="34" charset="0"/>
              </a:rPr>
              <a:t>讽刺的</a:t>
            </a:r>
            <a:r>
              <a:rPr lang="en-US" altLang="zh-CN" sz="3600" dirty="0">
                <a:solidFill>
                  <a:srgbClr val="002060"/>
                </a:solidFill>
                <a:latin typeface="Arial Narrow" pitchFamily="34" charset="0"/>
              </a:rPr>
              <a:t>); </a:t>
            </a:r>
            <a:endParaRPr lang="zh-CN" altLang="zh-CN" sz="3600" dirty="0">
              <a:solidFill>
                <a:srgbClr val="002060"/>
              </a:solidFill>
              <a:latin typeface="Arial Narrow" pitchFamily="34" charset="0"/>
            </a:endParaRPr>
          </a:p>
          <a:p>
            <a:pPr>
              <a:lnSpc>
                <a:spcPts val="5800"/>
              </a:lnSpc>
            </a:pPr>
            <a:r>
              <a:rPr lang="en-US" altLang="zh-CN" sz="3600" dirty="0">
                <a:solidFill>
                  <a:srgbClr val="002060"/>
                </a:solidFill>
                <a:latin typeface="Arial Narrow" pitchFamily="34" charset="0"/>
              </a:rPr>
              <a:t>d. Objective or Academic(</a:t>
            </a:r>
            <a:r>
              <a:rPr lang="zh-CN" altLang="zh-CN" sz="3600" dirty="0">
                <a:solidFill>
                  <a:srgbClr val="002060"/>
                </a:solidFill>
                <a:latin typeface="Arial Narrow" pitchFamily="34" charset="0"/>
              </a:rPr>
              <a:t>客观的；学术的</a:t>
            </a:r>
            <a:r>
              <a:rPr lang="en-US" altLang="zh-CN" sz="3600" dirty="0">
                <a:solidFill>
                  <a:srgbClr val="002060"/>
                </a:solidFill>
                <a:latin typeface="Arial Narrow" pitchFamily="34" charset="0"/>
              </a:rPr>
              <a:t>);</a:t>
            </a:r>
            <a:endParaRPr lang="zh-CN" altLang="zh-CN" sz="3600" dirty="0">
              <a:solidFill>
                <a:srgbClr val="002060"/>
              </a:solidFill>
              <a:latin typeface="Arial Narrow" pitchFamily="34" charset="0"/>
            </a:endParaRPr>
          </a:p>
          <a:p>
            <a:pPr>
              <a:lnSpc>
                <a:spcPts val="5800"/>
              </a:lnSpc>
            </a:pPr>
            <a:r>
              <a:rPr lang="en-US" altLang="zh-CN" sz="3600" dirty="0">
                <a:solidFill>
                  <a:srgbClr val="002060"/>
                </a:solidFill>
                <a:latin typeface="Arial Narrow" pitchFamily="34" charset="0"/>
              </a:rPr>
              <a:t>e. Business or Professional(</a:t>
            </a:r>
            <a:r>
              <a:rPr lang="zh-CN" altLang="zh-CN" sz="3600" dirty="0">
                <a:solidFill>
                  <a:srgbClr val="002060"/>
                </a:solidFill>
                <a:latin typeface="Arial Narrow" pitchFamily="34" charset="0"/>
              </a:rPr>
              <a:t>职业性的</a:t>
            </a:r>
            <a:r>
              <a:rPr lang="en-US" altLang="zh-CN" sz="3600" dirty="0">
                <a:solidFill>
                  <a:srgbClr val="002060"/>
                </a:solidFill>
                <a:latin typeface="Arial Narrow" pitchFamily="34" charset="0"/>
              </a:rPr>
              <a:t>);</a:t>
            </a:r>
            <a:endParaRPr lang="zh-CN" altLang="zh-CN" sz="3600" dirty="0">
              <a:solidFill>
                <a:srgbClr val="002060"/>
              </a:solidFill>
              <a:latin typeface="Arial Narrow" pitchFamily="34" charset="0"/>
            </a:endParaRPr>
          </a:p>
          <a:p>
            <a:pPr>
              <a:lnSpc>
                <a:spcPts val="5800"/>
              </a:lnSpc>
            </a:pPr>
            <a:r>
              <a:rPr lang="en-US" altLang="zh-CN" sz="3600" dirty="0">
                <a:solidFill>
                  <a:srgbClr val="002060"/>
                </a:solidFill>
                <a:latin typeface="Arial Narrow" pitchFamily="34" charset="0"/>
              </a:rPr>
              <a:t>f. Dramatic(</a:t>
            </a:r>
            <a:r>
              <a:rPr lang="zh-CN" altLang="zh-CN" sz="3600" dirty="0">
                <a:solidFill>
                  <a:srgbClr val="002060"/>
                </a:solidFill>
                <a:latin typeface="Arial Narrow" pitchFamily="34" charset="0"/>
              </a:rPr>
              <a:t>戏剧性的</a:t>
            </a:r>
            <a:r>
              <a:rPr lang="en-US" altLang="zh-CN" sz="3600" dirty="0">
                <a:solidFill>
                  <a:srgbClr val="002060"/>
                </a:solidFill>
                <a:latin typeface="Arial Narrow" pitchFamily="34" charset="0"/>
              </a:rPr>
              <a:t>);</a:t>
            </a:r>
            <a:endParaRPr lang="zh-CN" altLang="zh-CN" sz="3600" dirty="0">
              <a:solidFill>
                <a:srgbClr val="002060"/>
              </a:solidFill>
              <a:latin typeface="Arial Narrow" pitchFamily="34" charset="0"/>
            </a:endParaRPr>
          </a:p>
          <a:p>
            <a:pPr>
              <a:lnSpc>
                <a:spcPts val="5800"/>
              </a:lnSpc>
            </a:pPr>
            <a:r>
              <a:rPr lang="en-US" altLang="zh-CN" sz="3600" dirty="0">
                <a:solidFill>
                  <a:srgbClr val="002060"/>
                </a:solidFill>
                <a:latin typeface="Arial Narrow" pitchFamily="34" charset="0"/>
              </a:rPr>
              <a:t>g. Ironic(</a:t>
            </a:r>
            <a:r>
              <a:rPr lang="zh-CN" altLang="zh-CN" sz="3600" dirty="0">
                <a:solidFill>
                  <a:srgbClr val="002060"/>
                </a:solidFill>
                <a:latin typeface="Arial Narrow" pitchFamily="34" charset="0"/>
              </a:rPr>
              <a:t>嘲讽的</a:t>
            </a:r>
            <a:r>
              <a:rPr lang="en-US" altLang="zh-CN" sz="3600" dirty="0">
                <a:solidFill>
                  <a:srgbClr val="002060"/>
                </a:solidFill>
                <a:latin typeface="Arial Narrow" pitchFamily="34" charset="0"/>
              </a:rPr>
              <a:t>)</a:t>
            </a:r>
            <a:endParaRPr lang="zh-CN" altLang="zh-CN" sz="3600" dirty="0">
              <a:solidFill>
                <a:srgbClr val="002060"/>
              </a:solidFill>
              <a:latin typeface="Arial Narrow"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5656" y="46365"/>
            <a:ext cx="6218369" cy="646331"/>
          </a:xfrm>
          <a:prstGeom prst="rect">
            <a:avLst/>
          </a:prstGeom>
        </p:spPr>
        <p:txBody>
          <a:bodyPr wrap="none">
            <a:spAutoFit/>
          </a:bodyPr>
          <a:lstStyle/>
          <a:p>
            <a:r>
              <a:rPr lang="en-US" altLang="zh-CN" sz="3600" b="1" dirty="0">
                <a:solidFill>
                  <a:srgbClr val="FF0000"/>
                </a:solidFill>
                <a:latin typeface="Arial Narrow" pitchFamily="34" charset="0"/>
              </a:rPr>
              <a:t>Examples of Figurative Language</a:t>
            </a:r>
            <a:endParaRPr lang="zh-CN" altLang="en-US" sz="3600" b="1" dirty="0">
              <a:solidFill>
                <a:srgbClr val="FF0000"/>
              </a:solidFill>
              <a:latin typeface="Arial Narrow" pitchFamily="34" charset="0"/>
            </a:endParaRPr>
          </a:p>
        </p:txBody>
      </p:sp>
      <p:sp>
        <p:nvSpPr>
          <p:cNvPr id="3" name="矩形 2"/>
          <p:cNvSpPr/>
          <p:nvPr/>
        </p:nvSpPr>
        <p:spPr>
          <a:xfrm>
            <a:off x="0" y="733246"/>
            <a:ext cx="9144000" cy="5509200"/>
          </a:xfrm>
          <a:prstGeom prst="rect">
            <a:avLst/>
          </a:prstGeom>
        </p:spPr>
        <p:txBody>
          <a:bodyPr wrap="square">
            <a:spAutoFit/>
          </a:bodyPr>
          <a:lstStyle/>
          <a:p>
            <a:r>
              <a:rPr lang="en-US" altLang="zh-CN" sz="3200" dirty="0">
                <a:solidFill>
                  <a:srgbClr val="002060"/>
                </a:solidFill>
                <a:latin typeface="Arial Narrow" pitchFamily="34" charset="0"/>
              </a:rPr>
              <a:t>Essay One: </a:t>
            </a:r>
            <a:r>
              <a:rPr lang="en-US" altLang="zh-CN" sz="3200" i="1" dirty="0">
                <a:solidFill>
                  <a:srgbClr val="002060"/>
                </a:solidFill>
                <a:latin typeface="Arial Narrow" pitchFamily="34" charset="0"/>
              </a:rPr>
              <a:t>The Flight of the Eagle by </a:t>
            </a:r>
            <a:r>
              <a:rPr lang="en-US" altLang="zh-CN" sz="3200" dirty="0">
                <a:solidFill>
                  <a:srgbClr val="002060"/>
                </a:solidFill>
                <a:latin typeface="Arial Narrow" pitchFamily="34" charset="0"/>
              </a:rPr>
              <a:t>N. Scott </a:t>
            </a:r>
            <a:r>
              <a:rPr lang="en-US" altLang="zh-CN" sz="3200" dirty="0" err="1">
                <a:solidFill>
                  <a:srgbClr val="002060"/>
                </a:solidFill>
                <a:latin typeface="Arial Narrow" pitchFamily="34" charset="0"/>
              </a:rPr>
              <a:t>Momaday</a:t>
            </a:r>
            <a:r>
              <a:rPr lang="en-US" altLang="zh-CN" sz="3200" dirty="0">
                <a:solidFill>
                  <a:srgbClr val="002060"/>
                </a:solidFill>
                <a:latin typeface="Arial Narrow" pitchFamily="34" charset="0"/>
              </a:rPr>
              <a:t> </a:t>
            </a:r>
            <a:endParaRPr lang="en-US" altLang="zh-CN" sz="3200" i="1" dirty="0">
              <a:solidFill>
                <a:srgbClr val="002060"/>
              </a:solidFill>
              <a:latin typeface="Arial Narrow" pitchFamily="34" charset="0"/>
            </a:endParaRPr>
          </a:p>
          <a:p>
            <a:r>
              <a:rPr lang="en-US" altLang="zh-CN" sz="3200" i="1" dirty="0">
                <a:solidFill>
                  <a:srgbClr val="002060"/>
                </a:solidFill>
                <a:latin typeface="Arial Narrow" pitchFamily="34" charset="0"/>
              </a:rPr>
              <a:t>Main idea: </a:t>
            </a:r>
            <a:r>
              <a:rPr lang="en-US" altLang="zh-CN" sz="3200" dirty="0">
                <a:solidFill>
                  <a:srgbClr val="002060"/>
                </a:solidFill>
                <a:latin typeface="Arial Narrow" pitchFamily="34" charset="0"/>
              </a:rPr>
              <a:t>the intricate movement of two golden eagle</a:t>
            </a:r>
          </a:p>
          <a:p>
            <a:r>
              <a:rPr lang="en-US" altLang="zh-CN" sz="3200" i="1" dirty="0">
                <a:solidFill>
                  <a:srgbClr val="002060"/>
                </a:solidFill>
                <a:latin typeface="Arial Narrow" pitchFamily="34" charset="0"/>
              </a:rPr>
              <a:t>Vivid descriptive language:</a:t>
            </a:r>
          </a:p>
          <a:p>
            <a:r>
              <a:rPr lang="en-US" altLang="zh-CN" sz="3200" dirty="0">
                <a:solidFill>
                  <a:srgbClr val="002060"/>
                </a:solidFill>
                <a:latin typeface="Arial Narrow" pitchFamily="34" charset="0"/>
              </a:rPr>
              <a:t>cavort(</a:t>
            </a:r>
            <a:r>
              <a:rPr lang="zh-CN" altLang="zh-CN" sz="3200" dirty="0">
                <a:solidFill>
                  <a:srgbClr val="002060"/>
                </a:solidFill>
                <a:latin typeface="Arial Narrow" pitchFamily="34" charset="0"/>
              </a:rPr>
              <a:t>欢跃</a:t>
            </a:r>
            <a:r>
              <a:rPr lang="en-US" altLang="zh-CN" sz="3200" dirty="0">
                <a:solidFill>
                  <a:srgbClr val="002060"/>
                </a:solidFill>
                <a:latin typeface="Arial Narrow" pitchFamily="34" charset="0"/>
              </a:rPr>
              <a:t>), spin(</a:t>
            </a:r>
            <a:r>
              <a:rPr lang="zh-CN" altLang="zh-CN" sz="3200" dirty="0">
                <a:solidFill>
                  <a:srgbClr val="002060"/>
                </a:solidFill>
                <a:latin typeface="Arial Narrow" pitchFamily="34" charset="0"/>
              </a:rPr>
              <a:t>旋转</a:t>
            </a:r>
            <a:r>
              <a:rPr lang="en-US" altLang="zh-CN" sz="3200" dirty="0">
                <a:solidFill>
                  <a:srgbClr val="002060"/>
                </a:solidFill>
                <a:latin typeface="Arial Narrow" pitchFamily="34" charset="0"/>
              </a:rPr>
              <a:t>), spiral(</a:t>
            </a:r>
            <a:r>
              <a:rPr lang="zh-CN" altLang="zh-CN" sz="3200" dirty="0">
                <a:solidFill>
                  <a:srgbClr val="002060"/>
                </a:solidFill>
                <a:latin typeface="Arial Narrow" pitchFamily="34" charset="0"/>
              </a:rPr>
              <a:t>盘旋</a:t>
            </a:r>
            <a:r>
              <a:rPr lang="en-US" altLang="zh-CN" sz="3200" dirty="0">
                <a:solidFill>
                  <a:srgbClr val="002060"/>
                </a:solidFill>
                <a:latin typeface="Arial Narrow" pitchFamily="34" charset="0"/>
              </a:rPr>
              <a:t>), swoop(</a:t>
            </a:r>
            <a:r>
              <a:rPr lang="zh-CN" altLang="zh-CN" sz="3200" dirty="0">
                <a:solidFill>
                  <a:srgbClr val="002060"/>
                </a:solidFill>
                <a:latin typeface="Arial Narrow" pitchFamily="34" charset="0"/>
              </a:rPr>
              <a:t>俯冲</a:t>
            </a:r>
            <a:r>
              <a:rPr lang="en-US" altLang="zh-CN" sz="3200" dirty="0">
                <a:solidFill>
                  <a:srgbClr val="002060"/>
                </a:solidFill>
                <a:latin typeface="Arial Narrow" pitchFamily="34" charset="0"/>
              </a:rPr>
              <a:t>), hover(</a:t>
            </a:r>
            <a:r>
              <a:rPr lang="zh-CN" altLang="zh-CN" sz="3200" dirty="0">
                <a:solidFill>
                  <a:srgbClr val="002060"/>
                </a:solidFill>
                <a:latin typeface="Arial Narrow" pitchFamily="34" charset="0"/>
              </a:rPr>
              <a:t>翱翔</a:t>
            </a:r>
            <a:r>
              <a:rPr lang="en-US" altLang="zh-CN" sz="3200" dirty="0">
                <a:solidFill>
                  <a:srgbClr val="002060"/>
                </a:solidFill>
                <a:latin typeface="Arial Narrow" pitchFamily="34" charset="0"/>
              </a:rPr>
              <a:t>), lean(</a:t>
            </a:r>
            <a:r>
              <a:rPr lang="zh-CN" altLang="zh-CN" sz="3200" dirty="0">
                <a:solidFill>
                  <a:srgbClr val="002060"/>
                </a:solidFill>
                <a:latin typeface="Arial Narrow" pitchFamily="34" charset="0"/>
              </a:rPr>
              <a:t>斜靠</a:t>
            </a:r>
            <a:r>
              <a:rPr lang="en-US" altLang="zh-CN" sz="3200" dirty="0">
                <a:solidFill>
                  <a:srgbClr val="002060"/>
                </a:solidFill>
                <a:latin typeface="Arial Narrow" pitchFamily="34" charset="0"/>
              </a:rPr>
              <a:t>), swing(</a:t>
            </a:r>
            <a:r>
              <a:rPr lang="zh-CN" altLang="zh-CN" sz="3200" dirty="0">
                <a:solidFill>
                  <a:srgbClr val="002060"/>
                </a:solidFill>
                <a:latin typeface="Arial Narrow" pitchFamily="34" charset="0"/>
              </a:rPr>
              <a:t>转向</a:t>
            </a:r>
            <a:r>
              <a:rPr lang="en-US" altLang="zh-CN" sz="3200" dirty="0">
                <a:solidFill>
                  <a:srgbClr val="002060"/>
                </a:solidFill>
                <a:latin typeface="Arial Narrow" pitchFamily="34" charset="0"/>
              </a:rPr>
              <a:t>), feint(</a:t>
            </a:r>
            <a:r>
              <a:rPr lang="zh-CN" altLang="zh-CN" sz="3200" dirty="0">
                <a:solidFill>
                  <a:srgbClr val="002060"/>
                </a:solidFill>
                <a:latin typeface="Arial Narrow" pitchFamily="34" charset="0"/>
              </a:rPr>
              <a:t>佯攻</a:t>
            </a:r>
            <a:r>
              <a:rPr lang="en-US" altLang="zh-CN" sz="3200" dirty="0">
                <a:solidFill>
                  <a:srgbClr val="002060"/>
                </a:solidFill>
                <a:latin typeface="Arial Narrow" pitchFamily="34" charset="0"/>
              </a:rPr>
              <a:t>), scream(</a:t>
            </a:r>
            <a:r>
              <a:rPr lang="zh-CN" altLang="zh-CN" sz="3200" dirty="0">
                <a:solidFill>
                  <a:srgbClr val="002060"/>
                </a:solidFill>
                <a:latin typeface="Arial Narrow" pitchFamily="34" charset="0"/>
              </a:rPr>
              <a:t>尖叫</a:t>
            </a:r>
            <a:r>
              <a:rPr lang="en-US" altLang="zh-CN" sz="3200" dirty="0">
                <a:solidFill>
                  <a:srgbClr val="002060"/>
                </a:solidFill>
                <a:latin typeface="Arial Narrow" pitchFamily="34" charset="0"/>
              </a:rPr>
              <a:t>)</a:t>
            </a:r>
          </a:p>
          <a:p>
            <a:r>
              <a:rPr lang="en-US" altLang="zh-CN" sz="3200" dirty="0">
                <a:solidFill>
                  <a:srgbClr val="002060"/>
                </a:solidFill>
                <a:latin typeface="Arial Narrow" pitchFamily="34" charset="0"/>
              </a:rPr>
              <a:t>Essay Two: </a:t>
            </a:r>
            <a:r>
              <a:rPr lang="en-US" altLang="zh-CN" sz="3200" i="1" dirty="0">
                <a:solidFill>
                  <a:srgbClr val="002060"/>
                </a:solidFill>
                <a:latin typeface="Arial Narrow" pitchFamily="34" charset="0"/>
              </a:rPr>
              <a:t>The Barrio </a:t>
            </a:r>
            <a:r>
              <a:rPr lang="en-US" altLang="zh-CN" sz="3200" dirty="0">
                <a:solidFill>
                  <a:srgbClr val="002060"/>
                </a:solidFill>
                <a:latin typeface="Arial Narrow" pitchFamily="34" charset="0"/>
              </a:rPr>
              <a:t>by Robert Ramirez </a:t>
            </a:r>
          </a:p>
          <a:p>
            <a:r>
              <a:rPr lang="en-US" altLang="zh-CN" sz="3200" dirty="0">
                <a:solidFill>
                  <a:srgbClr val="002060"/>
                </a:solidFill>
                <a:latin typeface="Arial Narrow" pitchFamily="34" charset="0"/>
              </a:rPr>
              <a:t>Features: 20 paragraphs with plain language but profound hidden meaning.</a:t>
            </a:r>
          </a:p>
          <a:p>
            <a:r>
              <a:rPr lang="en-US" altLang="zh-CN" sz="3200" i="1" dirty="0">
                <a:solidFill>
                  <a:srgbClr val="002060"/>
                </a:solidFill>
                <a:latin typeface="Arial Narrow" pitchFamily="34" charset="0"/>
              </a:rPr>
              <a:t>Figures of speech:  simile; metaphor; extended metaphor;</a:t>
            </a:r>
          </a:p>
          <a:p>
            <a:r>
              <a:rPr lang="en-US" altLang="zh-CN" sz="3200" i="1" dirty="0">
                <a:solidFill>
                  <a:srgbClr val="002060"/>
                </a:solidFill>
                <a:latin typeface="Arial Narrow" pitchFamily="34" charset="0"/>
              </a:rPr>
              <a:t>personification</a:t>
            </a:r>
            <a:endParaRPr lang="zh-CN" altLang="en-US" sz="3200" i="1" dirty="0">
              <a:solidFill>
                <a:srgbClr val="002060"/>
              </a:solidFill>
              <a:latin typeface="Arial Narrow"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0" y="-99392"/>
          <a:ext cx="9144000" cy="6924717"/>
        </p:xfrm>
        <a:graphic>
          <a:graphicData uri="http://schemas.openxmlformats.org/drawingml/2006/table">
            <a:tbl>
              <a:tblPr firstRow="1" bandRow="1">
                <a:tableStyleId>{5C22544A-7EE6-4342-B048-85BDC9FD1C3A}</a:tableStyleId>
              </a:tblPr>
              <a:tblGrid>
                <a:gridCol w="2699792">
                  <a:extLst>
                    <a:ext uri="{9D8B030D-6E8A-4147-A177-3AD203B41FA5}">
                      <a16:colId xmlns:a16="http://schemas.microsoft.com/office/drawing/2014/main" val="20000"/>
                    </a:ext>
                  </a:extLst>
                </a:gridCol>
                <a:gridCol w="6444208">
                  <a:extLst>
                    <a:ext uri="{9D8B030D-6E8A-4147-A177-3AD203B41FA5}">
                      <a16:colId xmlns:a16="http://schemas.microsoft.com/office/drawing/2014/main" val="20001"/>
                    </a:ext>
                  </a:extLst>
                </a:gridCol>
              </a:tblGrid>
              <a:tr h="1097712">
                <a:tc gridSpan="2">
                  <a:txBody>
                    <a:bodyPr/>
                    <a:lstStyle/>
                    <a:p>
                      <a:endParaRPr lang="zh-CN" altLang="en-US" dirty="0"/>
                    </a:p>
                  </a:txBody>
                  <a:tcPr/>
                </a:tc>
                <a:tc hMerge="1">
                  <a:txBody>
                    <a:bodyPr/>
                    <a:lstStyle/>
                    <a:p>
                      <a:endParaRPr lang="zh-CN" altLang="en-US"/>
                    </a:p>
                  </a:txBody>
                  <a:tcPr/>
                </a:tc>
                <a:extLst>
                  <a:ext uri="{0D108BD9-81ED-4DB2-BD59-A6C34878D82A}">
                    <a16:rowId xmlns:a16="http://schemas.microsoft.com/office/drawing/2014/main" val="10000"/>
                  </a:ext>
                </a:extLst>
              </a:tr>
              <a:tr h="886104">
                <a:tc>
                  <a:txBody>
                    <a:bodyPr/>
                    <a:lstStyle/>
                    <a:p>
                      <a:endParaRPr lang="zh-CN" altLang="en-US" dirty="0"/>
                    </a:p>
                  </a:txBody>
                  <a:tcPr>
                    <a:lnR w="12700" cap="flat" cmpd="sng" algn="ctr">
                      <a:solidFill>
                        <a:schemeClr val="tx1"/>
                      </a:solidFill>
                      <a:prstDash val="solid"/>
                      <a:round/>
                      <a:headEnd type="none" w="med" len="med"/>
                      <a:tailEnd type="none" w="med" len="med"/>
                    </a:lnR>
                  </a:tcPr>
                </a:tc>
                <a:tc>
                  <a:txBody>
                    <a:bodyPr/>
                    <a:lstStyle/>
                    <a:p>
                      <a:endParaRPr lang="zh-CN" alt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793527">
                <a:tc>
                  <a:txBody>
                    <a:bodyPr/>
                    <a:lstStyle/>
                    <a:p>
                      <a:endParaRPr lang="zh-CN" altLang="en-US"/>
                    </a:p>
                  </a:txBody>
                  <a:tcPr>
                    <a:lnR w="12700" cap="flat" cmpd="sng" algn="ctr">
                      <a:solidFill>
                        <a:schemeClr val="tx1"/>
                      </a:solidFill>
                      <a:prstDash val="solid"/>
                      <a:round/>
                      <a:headEnd type="none" w="med" len="med"/>
                      <a:tailEnd type="none" w="med" len="med"/>
                    </a:lnR>
                  </a:tcPr>
                </a:tc>
                <a:tc>
                  <a:txBody>
                    <a:bodyPr/>
                    <a:lstStyle/>
                    <a:p>
                      <a:endParaRPr lang="zh-CN" alt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793527">
                <a:tc>
                  <a:txBody>
                    <a:bodyPr/>
                    <a:lstStyle/>
                    <a:p>
                      <a:endParaRPr lang="zh-CN" altLang="en-US" dirty="0"/>
                    </a:p>
                  </a:txBody>
                  <a:tcPr>
                    <a:lnR w="12700" cap="flat" cmpd="sng" algn="ctr">
                      <a:solidFill>
                        <a:schemeClr val="tx1"/>
                      </a:solidFill>
                      <a:prstDash val="solid"/>
                      <a:round/>
                      <a:headEnd type="none" w="med" len="med"/>
                      <a:tailEnd type="none" w="med" len="med"/>
                    </a:lnR>
                  </a:tcPr>
                </a:tc>
                <a:tc>
                  <a:txBody>
                    <a:bodyPr/>
                    <a:lstStyle/>
                    <a:p>
                      <a:endParaRPr lang="zh-CN" alt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793527">
                <a:tc>
                  <a:txBody>
                    <a:bodyPr/>
                    <a:lstStyle/>
                    <a:p>
                      <a:endParaRPr lang="zh-CN" altLang="en-US" dirty="0"/>
                    </a:p>
                  </a:txBody>
                  <a:tcPr>
                    <a:lnR w="12700" cap="flat" cmpd="sng" algn="ctr">
                      <a:solidFill>
                        <a:schemeClr val="tx1"/>
                      </a:solidFill>
                      <a:prstDash val="solid"/>
                      <a:round/>
                      <a:headEnd type="none" w="med" len="med"/>
                      <a:tailEnd type="none" w="med" len="med"/>
                    </a:lnR>
                  </a:tcPr>
                </a:tc>
                <a:tc>
                  <a:txBody>
                    <a:bodyPr/>
                    <a:lstStyle/>
                    <a:p>
                      <a:endParaRPr lang="zh-CN" alt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1612267">
                <a:tc>
                  <a:txBody>
                    <a:bodyPr/>
                    <a:lstStyle/>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a:txBody>
                  <a:tcPr>
                    <a:lnR w="12700" cap="flat" cmpd="sng" algn="ctr">
                      <a:solidFill>
                        <a:schemeClr val="tx1"/>
                      </a:solidFill>
                      <a:prstDash val="solid"/>
                      <a:round/>
                      <a:headEnd type="none" w="med" len="med"/>
                      <a:tailEnd type="none" w="med" len="med"/>
                    </a:lnR>
                  </a:tcPr>
                </a:tc>
                <a:tc>
                  <a:txBody>
                    <a:bodyPr/>
                    <a:lstStyle/>
                    <a:p>
                      <a:endParaRPr lang="en-US" altLang="zh-CN" dirty="0"/>
                    </a:p>
                    <a:p>
                      <a:endParaRPr lang="en-US" altLang="zh-CN" dirty="0"/>
                    </a:p>
                    <a:p>
                      <a:endParaRPr lang="en-US" altLang="zh-CN" dirty="0"/>
                    </a:p>
                    <a:p>
                      <a:endParaRPr lang="en-US" altLang="zh-CN" dirty="0"/>
                    </a:p>
                    <a:p>
                      <a:endParaRPr lang="zh-CN" alt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sp>
        <p:nvSpPr>
          <p:cNvPr id="3" name="TextBox 2"/>
          <p:cNvSpPr txBox="1"/>
          <p:nvPr/>
        </p:nvSpPr>
        <p:spPr>
          <a:xfrm>
            <a:off x="1368152" y="0"/>
            <a:ext cx="7812360" cy="830997"/>
          </a:xfrm>
          <a:prstGeom prst="rect">
            <a:avLst/>
          </a:prstGeom>
          <a:noFill/>
        </p:spPr>
        <p:txBody>
          <a:bodyPr wrap="square" rtlCol="0">
            <a:spAutoFit/>
          </a:bodyPr>
          <a:lstStyle/>
          <a:p>
            <a:r>
              <a:rPr lang="en-US" altLang="zh-CN" sz="4800" b="1" dirty="0">
                <a:solidFill>
                  <a:schemeClr val="bg1"/>
                </a:solidFill>
                <a:latin typeface="Verdana" pitchFamily="34" charset="0"/>
                <a:ea typeface="Verdana" pitchFamily="34" charset="0"/>
                <a:cs typeface="Verdana" pitchFamily="34" charset="0"/>
              </a:rPr>
              <a:t>The Introduction  </a:t>
            </a:r>
            <a:endParaRPr lang="zh-CN" altLang="en-US" sz="4800" b="1" dirty="0">
              <a:solidFill>
                <a:schemeClr val="bg1"/>
              </a:solidFill>
              <a:latin typeface="Verdana" pitchFamily="34" charset="0"/>
              <a:cs typeface="Verdana" pitchFamily="34" charset="0"/>
            </a:endParaRPr>
          </a:p>
        </p:txBody>
      </p:sp>
      <p:sp>
        <p:nvSpPr>
          <p:cNvPr id="4" name="TextBox 3"/>
          <p:cNvSpPr txBox="1"/>
          <p:nvPr/>
        </p:nvSpPr>
        <p:spPr>
          <a:xfrm>
            <a:off x="0" y="1198493"/>
            <a:ext cx="1580882" cy="646331"/>
          </a:xfrm>
          <a:prstGeom prst="rect">
            <a:avLst/>
          </a:prstGeom>
          <a:noFill/>
        </p:spPr>
        <p:txBody>
          <a:bodyPr wrap="none" rtlCol="0">
            <a:spAutoFit/>
          </a:bodyPr>
          <a:lstStyle/>
          <a:p>
            <a:pPr>
              <a:buFont typeface="Wingdings" pitchFamily="2" charset="2"/>
              <a:buChar char="Ø"/>
            </a:pPr>
            <a:r>
              <a:rPr lang="en-US" altLang="zh-CN" sz="3600" b="1" dirty="0">
                <a:latin typeface="Arial Narrow" pitchFamily="34" charset="0"/>
              </a:rPr>
              <a:t>Name</a:t>
            </a:r>
            <a:endParaRPr lang="zh-CN" altLang="en-US" sz="3600" b="1" dirty="0">
              <a:latin typeface="Arial Narrow" pitchFamily="34" charset="0"/>
            </a:endParaRPr>
          </a:p>
        </p:txBody>
      </p:sp>
      <p:sp>
        <p:nvSpPr>
          <p:cNvPr id="5" name="TextBox 4"/>
          <p:cNvSpPr txBox="1"/>
          <p:nvPr/>
        </p:nvSpPr>
        <p:spPr>
          <a:xfrm>
            <a:off x="2699792" y="1136938"/>
            <a:ext cx="3323346" cy="646331"/>
          </a:xfrm>
          <a:prstGeom prst="rect">
            <a:avLst/>
          </a:prstGeom>
          <a:noFill/>
        </p:spPr>
        <p:txBody>
          <a:bodyPr wrap="none" rtlCol="0">
            <a:spAutoFit/>
          </a:bodyPr>
          <a:lstStyle/>
          <a:p>
            <a:r>
              <a:rPr lang="en-US" altLang="zh-CN" sz="3600" b="1" dirty="0">
                <a:solidFill>
                  <a:srgbClr val="002060"/>
                </a:solidFill>
                <a:latin typeface="华文隶书" pitchFamily="2" charset="-122"/>
                <a:ea typeface="华文隶书" pitchFamily="2" charset="-122"/>
              </a:rPr>
              <a:t>Models for Writers</a:t>
            </a:r>
            <a:endParaRPr lang="zh-CN" altLang="en-US" sz="3600" b="1" dirty="0">
              <a:solidFill>
                <a:srgbClr val="002060"/>
              </a:solidFill>
              <a:latin typeface="华文隶书" pitchFamily="2" charset="-122"/>
              <a:ea typeface="华文隶书" pitchFamily="2" charset="-122"/>
            </a:endParaRPr>
          </a:p>
        </p:txBody>
      </p:sp>
      <p:sp>
        <p:nvSpPr>
          <p:cNvPr id="6" name="TextBox 5"/>
          <p:cNvSpPr txBox="1"/>
          <p:nvPr/>
        </p:nvSpPr>
        <p:spPr>
          <a:xfrm>
            <a:off x="0" y="1992322"/>
            <a:ext cx="1790875" cy="646331"/>
          </a:xfrm>
          <a:prstGeom prst="rect">
            <a:avLst/>
          </a:prstGeom>
          <a:noFill/>
        </p:spPr>
        <p:txBody>
          <a:bodyPr wrap="none" rtlCol="0">
            <a:spAutoFit/>
          </a:bodyPr>
          <a:lstStyle/>
          <a:p>
            <a:pPr>
              <a:buFont typeface="Wingdings" pitchFamily="2" charset="2"/>
              <a:buChar char="Ø"/>
            </a:pPr>
            <a:r>
              <a:rPr lang="en-US" altLang="zh-CN" sz="3600" b="1" dirty="0">
                <a:latin typeface="Arial Narrow" pitchFamily="34" charset="0"/>
              </a:rPr>
              <a:t>Author</a:t>
            </a:r>
            <a:endParaRPr lang="zh-CN" altLang="en-US" sz="3600" b="1" dirty="0">
              <a:latin typeface="Arial Narrow" pitchFamily="34" charset="0"/>
            </a:endParaRPr>
          </a:p>
        </p:txBody>
      </p:sp>
      <p:sp>
        <p:nvSpPr>
          <p:cNvPr id="7" name="TextBox 6"/>
          <p:cNvSpPr txBox="1"/>
          <p:nvPr/>
        </p:nvSpPr>
        <p:spPr>
          <a:xfrm>
            <a:off x="0" y="2710661"/>
            <a:ext cx="1835759" cy="646331"/>
          </a:xfrm>
          <a:prstGeom prst="rect">
            <a:avLst/>
          </a:prstGeom>
          <a:noFill/>
        </p:spPr>
        <p:txBody>
          <a:bodyPr wrap="none" rtlCol="0">
            <a:spAutoFit/>
          </a:bodyPr>
          <a:lstStyle/>
          <a:p>
            <a:pPr>
              <a:buFont typeface="Wingdings" pitchFamily="2" charset="2"/>
              <a:buChar char="Ø"/>
            </a:pPr>
            <a:r>
              <a:rPr lang="en-US" altLang="zh-CN" sz="3600" b="1" dirty="0">
                <a:latin typeface="Arial Narrow" pitchFamily="34" charset="0"/>
              </a:rPr>
              <a:t>Edition</a:t>
            </a:r>
            <a:endParaRPr lang="zh-CN" altLang="en-US" sz="3600" b="1" dirty="0">
              <a:latin typeface="Arial Narrow" pitchFamily="34" charset="0"/>
            </a:endParaRPr>
          </a:p>
        </p:txBody>
      </p:sp>
      <p:sp>
        <p:nvSpPr>
          <p:cNvPr id="8" name="TextBox 7"/>
          <p:cNvSpPr txBox="1"/>
          <p:nvPr/>
        </p:nvSpPr>
        <p:spPr>
          <a:xfrm>
            <a:off x="0" y="3502749"/>
            <a:ext cx="2042547" cy="646331"/>
          </a:xfrm>
          <a:prstGeom prst="rect">
            <a:avLst/>
          </a:prstGeom>
          <a:noFill/>
        </p:spPr>
        <p:txBody>
          <a:bodyPr wrap="none" rtlCol="0">
            <a:spAutoFit/>
          </a:bodyPr>
          <a:lstStyle/>
          <a:p>
            <a:pPr>
              <a:buFont typeface="Wingdings" pitchFamily="2" charset="2"/>
              <a:buChar char="Ø"/>
            </a:pPr>
            <a:r>
              <a:rPr lang="en-US" altLang="zh-CN" sz="3600" b="1" dirty="0">
                <a:latin typeface="Arial Narrow" pitchFamily="34" charset="0"/>
              </a:rPr>
              <a:t>Readers</a:t>
            </a:r>
            <a:endParaRPr lang="zh-CN" altLang="en-US" sz="3600" b="1" dirty="0">
              <a:latin typeface="Arial Narrow" pitchFamily="34" charset="0"/>
            </a:endParaRPr>
          </a:p>
        </p:txBody>
      </p:sp>
      <p:sp>
        <p:nvSpPr>
          <p:cNvPr id="9" name="TextBox 8"/>
          <p:cNvSpPr txBox="1"/>
          <p:nvPr/>
        </p:nvSpPr>
        <p:spPr>
          <a:xfrm>
            <a:off x="33804" y="4869160"/>
            <a:ext cx="2593980" cy="523220"/>
          </a:xfrm>
          <a:prstGeom prst="rect">
            <a:avLst/>
          </a:prstGeom>
          <a:noFill/>
        </p:spPr>
        <p:txBody>
          <a:bodyPr wrap="none" rtlCol="0">
            <a:spAutoFit/>
          </a:bodyPr>
          <a:lstStyle/>
          <a:p>
            <a:pPr>
              <a:buFont typeface="Wingdings" pitchFamily="2" charset="2"/>
              <a:buChar char="Ø"/>
            </a:pPr>
            <a:r>
              <a:rPr lang="en-US" altLang="zh-CN" sz="2800" b="1" dirty="0">
                <a:latin typeface="Arial Narrow" pitchFamily="34" charset="0"/>
              </a:rPr>
              <a:t>Characteristics</a:t>
            </a:r>
            <a:endParaRPr lang="zh-CN" altLang="en-US" sz="2800" b="1" dirty="0">
              <a:latin typeface="Arial Narrow" pitchFamily="34" charset="0"/>
            </a:endParaRPr>
          </a:p>
        </p:txBody>
      </p:sp>
      <p:sp>
        <p:nvSpPr>
          <p:cNvPr id="10" name="TextBox 9"/>
          <p:cNvSpPr txBox="1"/>
          <p:nvPr/>
        </p:nvSpPr>
        <p:spPr>
          <a:xfrm>
            <a:off x="2699792" y="1988840"/>
            <a:ext cx="5904656" cy="646331"/>
          </a:xfrm>
          <a:prstGeom prst="rect">
            <a:avLst/>
          </a:prstGeom>
          <a:noFill/>
        </p:spPr>
        <p:txBody>
          <a:bodyPr wrap="square" rtlCol="0">
            <a:spAutoFit/>
          </a:bodyPr>
          <a:lstStyle/>
          <a:p>
            <a:r>
              <a:rPr lang="en-US" altLang="zh-CN" sz="3600" b="1" dirty="0">
                <a:solidFill>
                  <a:srgbClr val="002060"/>
                </a:solidFill>
                <a:latin typeface="华文隶书" pitchFamily="2" charset="-122"/>
                <a:ea typeface="华文隶书" pitchFamily="2" charset="-122"/>
              </a:rPr>
              <a:t>Alfred Rosa · Paul </a:t>
            </a:r>
            <a:r>
              <a:rPr lang="en-US" altLang="zh-CN" sz="3600" b="1" dirty="0" err="1">
                <a:solidFill>
                  <a:srgbClr val="002060"/>
                </a:solidFill>
                <a:latin typeface="华文隶书" pitchFamily="2" charset="-122"/>
                <a:ea typeface="华文隶书" pitchFamily="2" charset="-122"/>
              </a:rPr>
              <a:t>Eschholz</a:t>
            </a:r>
            <a:endParaRPr lang="zh-CN" altLang="en-US" sz="3600" b="1" dirty="0">
              <a:solidFill>
                <a:srgbClr val="002060"/>
              </a:solidFill>
              <a:latin typeface="华文隶书" pitchFamily="2" charset="-122"/>
              <a:ea typeface="华文隶书" pitchFamily="2" charset="-122"/>
            </a:endParaRPr>
          </a:p>
        </p:txBody>
      </p:sp>
      <p:sp>
        <p:nvSpPr>
          <p:cNvPr id="11" name="TextBox 10"/>
          <p:cNvSpPr txBox="1"/>
          <p:nvPr/>
        </p:nvSpPr>
        <p:spPr>
          <a:xfrm>
            <a:off x="2699792" y="2780928"/>
            <a:ext cx="5904656" cy="646331"/>
          </a:xfrm>
          <a:prstGeom prst="rect">
            <a:avLst/>
          </a:prstGeom>
          <a:noFill/>
        </p:spPr>
        <p:txBody>
          <a:bodyPr wrap="square" rtlCol="0">
            <a:spAutoFit/>
          </a:bodyPr>
          <a:lstStyle/>
          <a:p>
            <a:r>
              <a:rPr lang="en-US" altLang="zh-CN" sz="3600" b="1" dirty="0">
                <a:solidFill>
                  <a:srgbClr val="002060"/>
                </a:solidFill>
                <a:latin typeface="华文隶书" pitchFamily="2" charset="-122"/>
                <a:ea typeface="华文隶书" pitchFamily="2" charset="-122"/>
              </a:rPr>
              <a:t>Thirteenth</a:t>
            </a:r>
            <a:endParaRPr lang="zh-CN" altLang="en-US" sz="3600" b="1" dirty="0">
              <a:solidFill>
                <a:srgbClr val="002060"/>
              </a:solidFill>
              <a:latin typeface="华文隶书" pitchFamily="2" charset="-122"/>
              <a:ea typeface="华文隶书" pitchFamily="2" charset="-122"/>
            </a:endParaRPr>
          </a:p>
        </p:txBody>
      </p:sp>
      <p:sp>
        <p:nvSpPr>
          <p:cNvPr id="12" name="TextBox 11"/>
          <p:cNvSpPr txBox="1"/>
          <p:nvPr/>
        </p:nvSpPr>
        <p:spPr>
          <a:xfrm>
            <a:off x="2699792" y="3501008"/>
            <a:ext cx="6120680" cy="904094"/>
          </a:xfrm>
          <a:prstGeom prst="rect">
            <a:avLst/>
          </a:prstGeom>
          <a:noFill/>
        </p:spPr>
        <p:txBody>
          <a:bodyPr wrap="square" rtlCol="0">
            <a:spAutoFit/>
          </a:bodyPr>
          <a:lstStyle/>
          <a:p>
            <a:pPr>
              <a:lnSpc>
                <a:spcPts val="3000"/>
              </a:lnSpc>
            </a:pPr>
            <a:r>
              <a:rPr lang="en-US" altLang="zh-CN" sz="3600" b="1" dirty="0">
                <a:solidFill>
                  <a:srgbClr val="002060"/>
                </a:solidFill>
                <a:latin typeface="华文隶书" pitchFamily="2" charset="-122"/>
                <a:ea typeface="华文隶书" pitchFamily="2" charset="-122"/>
              </a:rPr>
              <a:t>Students and instructors highly interested in essays writing</a:t>
            </a:r>
            <a:endParaRPr lang="zh-CN" altLang="en-US" sz="3600" b="1" dirty="0">
              <a:solidFill>
                <a:srgbClr val="002060"/>
              </a:solidFill>
              <a:latin typeface="华文隶书" pitchFamily="2" charset="-122"/>
              <a:ea typeface="华文隶书" pitchFamily="2" charset="-122"/>
            </a:endParaRPr>
          </a:p>
        </p:txBody>
      </p:sp>
      <p:sp>
        <p:nvSpPr>
          <p:cNvPr id="13" name="TextBox 12"/>
          <p:cNvSpPr txBox="1"/>
          <p:nvPr/>
        </p:nvSpPr>
        <p:spPr>
          <a:xfrm>
            <a:off x="2627784" y="4365104"/>
            <a:ext cx="6516216" cy="2423740"/>
          </a:xfrm>
          <a:prstGeom prst="rect">
            <a:avLst/>
          </a:prstGeom>
          <a:noFill/>
        </p:spPr>
        <p:txBody>
          <a:bodyPr wrap="square" rtlCol="0">
            <a:spAutoFit/>
          </a:bodyPr>
          <a:lstStyle/>
          <a:p>
            <a:pPr>
              <a:lnSpc>
                <a:spcPts val="3600"/>
              </a:lnSpc>
            </a:pPr>
            <a:r>
              <a:rPr lang="en-US" altLang="zh-CN" sz="3600" b="1" dirty="0">
                <a:solidFill>
                  <a:srgbClr val="002060"/>
                </a:solidFill>
                <a:latin typeface="华文隶书" pitchFamily="2" charset="-122"/>
                <a:ea typeface="华文隶书" pitchFamily="2" charset="-122"/>
              </a:rPr>
              <a:t>brief; practical; </a:t>
            </a:r>
          </a:p>
          <a:p>
            <a:pPr>
              <a:lnSpc>
                <a:spcPts val="3600"/>
              </a:lnSpc>
            </a:pPr>
            <a:r>
              <a:rPr lang="en-US" altLang="zh-CN" sz="3600" b="1" dirty="0">
                <a:solidFill>
                  <a:srgbClr val="002060"/>
                </a:solidFill>
                <a:latin typeface="华文隶书" pitchFamily="2" charset="-122"/>
                <a:ea typeface="华文隶书" pitchFamily="2" charset="-122"/>
              </a:rPr>
              <a:t>accessible; engaging;</a:t>
            </a:r>
          </a:p>
          <a:p>
            <a:pPr>
              <a:lnSpc>
                <a:spcPts val="3600"/>
              </a:lnSpc>
            </a:pPr>
            <a:r>
              <a:rPr lang="en-US" altLang="zh-CN" sz="3600" b="1" dirty="0">
                <a:solidFill>
                  <a:srgbClr val="002060"/>
                </a:solidFill>
                <a:latin typeface="华文隶书" pitchFamily="2" charset="-122"/>
                <a:ea typeface="华文隶书" pitchFamily="2" charset="-122"/>
              </a:rPr>
              <a:t>informative; abundant study materials;</a:t>
            </a:r>
          </a:p>
          <a:p>
            <a:pPr>
              <a:lnSpc>
                <a:spcPts val="3600"/>
              </a:lnSpc>
            </a:pPr>
            <a:r>
              <a:rPr lang="en-US" altLang="zh-CN" sz="3600" b="1" dirty="0">
                <a:solidFill>
                  <a:srgbClr val="002060"/>
                </a:solidFill>
                <a:latin typeface="华文隶书" pitchFamily="2" charset="-122"/>
                <a:ea typeface="华文隶书" pitchFamily="2" charset="-122"/>
              </a:rPr>
              <a:t>high-interest models of rhetorical elements, principles and patterns;</a:t>
            </a:r>
            <a:endParaRPr lang="zh-CN" altLang="en-US" sz="3600" b="1" dirty="0">
              <a:solidFill>
                <a:srgbClr val="002060"/>
              </a:solidFill>
              <a:latin typeface="华文隶书" pitchFamily="2" charset="-122"/>
              <a:ea typeface="华文隶书"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AutoShape 3"/>
          <p:cNvSpPr>
            <a:spLocks noChangeArrowheads="1"/>
          </p:cNvSpPr>
          <p:nvPr/>
        </p:nvSpPr>
        <p:spPr bwMode="gray">
          <a:xfrm flipV="1">
            <a:off x="539553" y="3555503"/>
            <a:ext cx="1852290" cy="2753816"/>
          </a:xfrm>
          <a:prstGeom prst="can">
            <a:avLst>
              <a:gd name="adj" fmla="val 25000"/>
            </a:avLst>
          </a:prstGeom>
          <a:gradFill rotWithShape="1">
            <a:gsLst>
              <a:gs pos="0">
                <a:srgbClr val="959595">
                  <a:alpha val="20000"/>
                </a:srgbClr>
              </a:gs>
              <a:gs pos="50000">
                <a:srgbClr val="EAEAEA">
                  <a:alpha val="20000"/>
                </a:srgbClr>
              </a:gs>
              <a:gs pos="100000">
                <a:srgbClr val="959595">
                  <a:alpha val="20000"/>
                </a:srgbClr>
              </a:gs>
            </a:gsLst>
            <a:lin ang="0" scaled="1"/>
          </a:gradFill>
          <a:ln w="9525">
            <a:noFill/>
            <a:round/>
            <a:headEnd/>
            <a:tailEnd/>
          </a:ln>
        </p:spPr>
        <p:txBody>
          <a:bodyPr wrap="none" anchor="ctr"/>
          <a:lstStyle/>
          <a:p>
            <a:endParaRPr lang="zh-CN" altLang="en-US"/>
          </a:p>
        </p:txBody>
      </p:sp>
      <p:sp>
        <p:nvSpPr>
          <p:cNvPr id="51204" name="AutoShape 4"/>
          <p:cNvSpPr>
            <a:spLocks noChangeArrowheads="1"/>
          </p:cNvSpPr>
          <p:nvPr/>
        </p:nvSpPr>
        <p:spPr bwMode="gray">
          <a:xfrm flipV="1">
            <a:off x="2626792" y="2976064"/>
            <a:ext cx="1873200" cy="3333255"/>
          </a:xfrm>
          <a:prstGeom prst="can">
            <a:avLst>
              <a:gd name="adj" fmla="val 23795"/>
            </a:avLst>
          </a:prstGeom>
          <a:gradFill rotWithShape="1">
            <a:gsLst>
              <a:gs pos="0">
                <a:srgbClr val="959595">
                  <a:alpha val="20000"/>
                </a:srgbClr>
              </a:gs>
              <a:gs pos="50000">
                <a:srgbClr val="EAEAEA">
                  <a:alpha val="20000"/>
                </a:srgbClr>
              </a:gs>
              <a:gs pos="100000">
                <a:srgbClr val="959595">
                  <a:alpha val="20000"/>
                </a:srgbClr>
              </a:gs>
            </a:gsLst>
            <a:lin ang="0" scaled="1"/>
          </a:gradFill>
          <a:ln w="9525">
            <a:noFill/>
            <a:round/>
            <a:headEnd/>
            <a:tailEnd/>
          </a:ln>
        </p:spPr>
        <p:txBody>
          <a:bodyPr wrap="none" anchor="ctr"/>
          <a:lstStyle/>
          <a:p>
            <a:endParaRPr lang="zh-CN" altLang="en-US"/>
          </a:p>
        </p:txBody>
      </p:sp>
      <p:sp>
        <p:nvSpPr>
          <p:cNvPr id="51205" name="AutoShape 5"/>
          <p:cNvSpPr>
            <a:spLocks noChangeArrowheads="1"/>
          </p:cNvSpPr>
          <p:nvPr/>
        </p:nvSpPr>
        <p:spPr bwMode="gray">
          <a:xfrm flipV="1">
            <a:off x="4572000" y="2204864"/>
            <a:ext cx="1800200" cy="3960440"/>
          </a:xfrm>
          <a:prstGeom prst="can">
            <a:avLst>
              <a:gd name="adj" fmla="val 23314"/>
            </a:avLst>
          </a:prstGeom>
          <a:gradFill rotWithShape="1">
            <a:gsLst>
              <a:gs pos="0">
                <a:srgbClr val="959595">
                  <a:alpha val="20000"/>
                </a:srgbClr>
              </a:gs>
              <a:gs pos="50000">
                <a:srgbClr val="EAEAEA">
                  <a:alpha val="20000"/>
                </a:srgbClr>
              </a:gs>
              <a:gs pos="100000">
                <a:srgbClr val="959595">
                  <a:alpha val="20000"/>
                </a:srgbClr>
              </a:gs>
            </a:gsLst>
            <a:lin ang="0" scaled="1"/>
          </a:gradFill>
          <a:ln w="9525">
            <a:noFill/>
            <a:round/>
            <a:headEnd/>
            <a:tailEnd/>
          </a:ln>
        </p:spPr>
        <p:txBody>
          <a:bodyPr wrap="none" anchor="ctr"/>
          <a:lstStyle/>
          <a:p>
            <a:endParaRPr lang="zh-CN" altLang="en-US"/>
          </a:p>
        </p:txBody>
      </p:sp>
      <p:sp>
        <p:nvSpPr>
          <p:cNvPr id="51206" name="AutoShape 6"/>
          <p:cNvSpPr>
            <a:spLocks noChangeArrowheads="1"/>
          </p:cNvSpPr>
          <p:nvPr/>
        </p:nvSpPr>
        <p:spPr bwMode="gray">
          <a:xfrm flipV="1">
            <a:off x="6516216" y="1484784"/>
            <a:ext cx="2016224" cy="4536504"/>
          </a:xfrm>
          <a:prstGeom prst="can">
            <a:avLst>
              <a:gd name="adj" fmla="val 22946"/>
            </a:avLst>
          </a:prstGeom>
          <a:gradFill rotWithShape="1">
            <a:gsLst>
              <a:gs pos="0">
                <a:srgbClr val="959595">
                  <a:alpha val="20000"/>
                </a:srgbClr>
              </a:gs>
              <a:gs pos="50000">
                <a:srgbClr val="EAEAEA">
                  <a:alpha val="20000"/>
                </a:srgbClr>
              </a:gs>
              <a:gs pos="100000">
                <a:srgbClr val="959595">
                  <a:alpha val="20000"/>
                </a:srgbClr>
              </a:gs>
            </a:gsLst>
            <a:lin ang="0" scaled="1"/>
          </a:gradFill>
          <a:ln w="9525">
            <a:noFill/>
            <a:round/>
            <a:headEnd/>
            <a:tailEnd/>
          </a:ln>
        </p:spPr>
        <p:txBody>
          <a:bodyPr wrap="none" anchor="ctr"/>
          <a:lstStyle/>
          <a:p>
            <a:endParaRPr lang="zh-CN" altLang="en-US"/>
          </a:p>
        </p:txBody>
      </p:sp>
      <p:grpSp>
        <p:nvGrpSpPr>
          <p:cNvPr id="2" name="Group 7"/>
          <p:cNvGrpSpPr>
            <a:grpSpLocks/>
          </p:cNvGrpSpPr>
          <p:nvPr/>
        </p:nvGrpSpPr>
        <p:grpSpPr bwMode="auto">
          <a:xfrm>
            <a:off x="4571479" y="2182316"/>
            <a:ext cx="1687513" cy="520700"/>
            <a:chOff x="1003" y="2400"/>
            <a:chExt cx="1089" cy="336"/>
          </a:xfrm>
        </p:grpSpPr>
        <p:sp>
          <p:nvSpPr>
            <p:cNvPr id="51250" name="Oval 8"/>
            <p:cNvSpPr>
              <a:spLocks noChangeArrowheads="1"/>
            </p:cNvSpPr>
            <p:nvPr/>
          </p:nvSpPr>
          <p:spPr bwMode="gray">
            <a:xfrm>
              <a:off x="1006" y="2427"/>
              <a:ext cx="1086" cy="309"/>
            </a:xfrm>
            <a:prstGeom prst="ellipse">
              <a:avLst/>
            </a:prstGeom>
            <a:gradFill rotWithShape="1">
              <a:gsLst>
                <a:gs pos="0">
                  <a:srgbClr val="925800"/>
                </a:gs>
                <a:gs pos="50000">
                  <a:srgbClr val="FF9900"/>
                </a:gs>
                <a:gs pos="100000">
                  <a:srgbClr val="925800"/>
                </a:gs>
              </a:gsLst>
              <a:lin ang="0" scaled="1"/>
            </a:gradFill>
            <a:ln w="9525" algn="ctr">
              <a:noFill/>
              <a:round/>
              <a:headEnd/>
              <a:tailEnd/>
            </a:ln>
          </p:spPr>
          <p:txBody>
            <a:bodyPr wrap="none" anchor="ctr"/>
            <a:lstStyle/>
            <a:p>
              <a:endParaRPr lang="zh-CN" altLang="en-US"/>
            </a:p>
          </p:txBody>
        </p:sp>
        <p:sp>
          <p:nvSpPr>
            <p:cNvPr id="51251" name="Oval 9"/>
            <p:cNvSpPr>
              <a:spLocks noChangeArrowheads="1"/>
            </p:cNvSpPr>
            <p:nvPr/>
          </p:nvSpPr>
          <p:spPr bwMode="gray">
            <a:xfrm>
              <a:off x="1003" y="2400"/>
              <a:ext cx="1086" cy="309"/>
            </a:xfrm>
            <a:prstGeom prst="ellipse">
              <a:avLst/>
            </a:prstGeom>
            <a:gradFill rotWithShape="1">
              <a:gsLst>
                <a:gs pos="0">
                  <a:srgbClr val="FFE2B6"/>
                </a:gs>
                <a:gs pos="100000">
                  <a:srgbClr val="FF9900"/>
                </a:gs>
              </a:gsLst>
              <a:lin ang="18900000" scaled="1"/>
            </a:gradFill>
            <a:ln w="9525" algn="ctr">
              <a:noFill/>
              <a:round/>
              <a:headEnd/>
              <a:tailEnd/>
            </a:ln>
          </p:spPr>
          <p:txBody>
            <a:bodyPr wrap="none" anchor="ctr"/>
            <a:lstStyle/>
            <a:p>
              <a:endParaRPr lang="zh-CN" altLang="en-US"/>
            </a:p>
          </p:txBody>
        </p:sp>
      </p:grpSp>
      <p:grpSp>
        <p:nvGrpSpPr>
          <p:cNvPr id="3" name="Group 10"/>
          <p:cNvGrpSpPr>
            <a:grpSpLocks/>
          </p:cNvGrpSpPr>
          <p:nvPr/>
        </p:nvGrpSpPr>
        <p:grpSpPr bwMode="auto">
          <a:xfrm>
            <a:off x="6505054" y="1437779"/>
            <a:ext cx="1687513" cy="520700"/>
            <a:chOff x="1003" y="2400"/>
            <a:chExt cx="1089" cy="336"/>
          </a:xfrm>
        </p:grpSpPr>
        <p:sp>
          <p:nvSpPr>
            <p:cNvPr id="51248" name="Oval 11"/>
            <p:cNvSpPr>
              <a:spLocks noChangeArrowheads="1"/>
            </p:cNvSpPr>
            <p:nvPr/>
          </p:nvSpPr>
          <p:spPr bwMode="gray">
            <a:xfrm>
              <a:off x="1006" y="2427"/>
              <a:ext cx="1086" cy="309"/>
            </a:xfrm>
            <a:prstGeom prst="ellipse">
              <a:avLst/>
            </a:prstGeom>
            <a:gradFill rotWithShape="1">
              <a:gsLst>
                <a:gs pos="0">
                  <a:srgbClr val="3A5800"/>
                </a:gs>
                <a:gs pos="50000">
                  <a:srgbClr val="669900"/>
                </a:gs>
                <a:gs pos="100000">
                  <a:srgbClr val="3A5800"/>
                </a:gs>
              </a:gsLst>
              <a:lin ang="0" scaled="1"/>
            </a:gradFill>
            <a:ln w="9525" algn="ctr">
              <a:noFill/>
              <a:round/>
              <a:headEnd/>
              <a:tailEnd/>
            </a:ln>
          </p:spPr>
          <p:txBody>
            <a:bodyPr wrap="none" anchor="ctr"/>
            <a:lstStyle/>
            <a:p>
              <a:endParaRPr lang="zh-CN" altLang="en-US"/>
            </a:p>
          </p:txBody>
        </p:sp>
        <p:sp>
          <p:nvSpPr>
            <p:cNvPr id="51249" name="Oval 12"/>
            <p:cNvSpPr>
              <a:spLocks noChangeArrowheads="1"/>
            </p:cNvSpPr>
            <p:nvPr/>
          </p:nvSpPr>
          <p:spPr bwMode="gray">
            <a:xfrm>
              <a:off x="1003" y="2400"/>
              <a:ext cx="1086" cy="309"/>
            </a:xfrm>
            <a:prstGeom prst="ellipse">
              <a:avLst/>
            </a:prstGeom>
            <a:gradFill rotWithShape="1">
              <a:gsLst>
                <a:gs pos="0">
                  <a:srgbClr val="D3E2B6"/>
                </a:gs>
                <a:gs pos="100000">
                  <a:srgbClr val="669900"/>
                </a:gs>
              </a:gsLst>
              <a:lin ang="18900000" scaled="1"/>
            </a:gradFill>
            <a:ln w="9525" algn="ctr">
              <a:noFill/>
              <a:round/>
              <a:headEnd/>
              <a:tailEnd/>
            </a:ln>
          </p:spPr>
          <p:txBody>
            <a:bodyPr wrap="none" anchor="ctr"/>
            <a:lstStyle/>
            <a:p>
              <a:endParaRPr lang="zh-CN" altLang="en-US"/>
            </a:p>
          </p:txBody>
        </p:sp>
      </p:grpSp>
      <p:grpSp>
        <p:nvGrpSpPr>
          <p:cNvPr id="4" name="Group 13"/>
          <p:cNvGrpSpPr>
            <a:grpSpLocks/>
          </p:cNvGrpSpPr>
          <p:nvPr/>
        </p:nvGrpSpPr>
        <p:grpSpPr bwMode="auto">
          <a:xfrm>
            <a:off x="699567" y="3520579"/>
            <a:ext cx="1687512" cy="520700"/>
            <a:chOff x="1003" y="2400"/>
            <a:chExt cx="1089" cy="336"/>
          </a:xfrm>
        </p:grpSpPr>
        <p:sp>
          <p:nvSpPr>
            <p:cNvPr id="14350" name="Oval 14"/>
            <p:cNvSpPr>
              <a:spLocks noChangeArrowheads="1"/>
            </p:cNvSpPr>
            <p:nvPr/>
          </p:nvSpPr>
          <p:spPr bwMode="gray">
            <a:xfrm>
              <a:off x="1006" y="2427"/>
              <a:ext cx="1086" cy="309"/>
            </a:xfrm>
            <a:prstGeom prst="ellipse">
              <a:avLst/>
            </a:prstGeom>
            <a:gradFill rotWithShape="1">
              <a:gsLst>
                <a:gs pos="0">
                  <a:schemeClr val="accent1">
                    <a:gamma/>
                    <a:shade val="57255"/>
                    <a:invGamma/>
                  </a:schemeClr>
                </a:gs>
                <a:gs pos="50000">
                  <a:schemeClr val="accent1"/>
                </a:gs>
                <a:gs pos="100000">
                  <a:schemeClr val="accent1">
                    <a:gamma/>
                    <a:shade val="57255"/>
                    <a:invGamma/>
                  </a:schemeClr>
                </a:gs>
              </a:gsLst>
              <a:lin ang="0" scaled="1"/>
            </a:gradFill>
            <a:ln w="9525" algn="ctr">
              <a:noFill/>
              <a:round/>
              <a:headEnd/>
              <a:tailEnd/>
            </a:ln>
            <a:effectLst/>
          </p:spPr>
          <p:txBody>
            <a:bodyPr wrap="none" anchor="ctr"/>
            <a:lstStyle/>
            <a:p>
              <a:pPr>
                <a:defRPr/>
              </a:pPr>
              <a:endParaRPr lang="zh-CN" altLang="en-US">
                <a:latin typeface="Arial" charset="0"/>
                <a:ea typeface="宋体" charset="-122"/>
              </a:endParaRPr>
            </a:p>
          </p:txBody>
        </p:sp>
        <p:sp>
          <p:nvSpPr>
            <p:cNvPr id="14351" name="Oval 15"/>
            <p:cNvSpPr>
              <a:spLocks noChangeArrowheads="1"/>
            </p:cNvSpPr>
            <p:nvPr/>
          </p:nvSpPr>
          <p:spPr bwMode="gray">
            <a:xfrm>
              <a:off x="1003" y="2400"/>
              <a:ext cx="1086" cy="309"/>
            </a:xfrm>
            <a:prstGeom prst="ellipse">
              <a:avLst/>
            </a:prstGeom>
            <a:gradFill rotWithShape="1">
              <a:gsLst>
                <a:gs pos="0">
                  <a:schemeClr val="accent1">
                    <a:gamma/>
                    <a:tint val="31765"/>
                    <a:invGamma/>
                  </a:schemeClr>
                </a:gs>
                <a:gs pos="100000">
                  <a:schemeClr val="accent1"/>
                </a:gs>
              </a:gsLst>
              <a:lin ang="18900000" scaled="1"/>
            </a:gradFill>
            <a:ln w="9525" algn="ctr">
              <a:noFill/>
              <a:round/>
              <a:headEnd/>
              <a:tailEnd/>
            </a:ln>
            <a:effectLst/>
          </p:spPr>
          <p:txBody>
            <a:bodyPr wrap="none" anchor="ctr"/>
            <a:lstStyle/>
            <a:p>
              <a:pPr>
                <a:defRPr/>
              </a:pPr>
              <a:endParaRPr lang="zh-CN" altLang="en-US">
                <a:latin typeface="Arial" charset="0"/>
                <a:ea typeface="宋体" charset="-122"/>
              </a:endParaRPr>
            </a:p>
          </p:txBody>
        </p:sp>
      </p:grpSp>
      <p:grpSp>
        <p:nvGrpSpPr>
          <p:cNvPr id="5" name="Group 16"/>
          <p:cNvGrpSpPr>
            <a:grpSpLocks/>
          </p:cNvGrpSpPr>
          <p:nvPr/>
        </p:nvGrpSpPr>
        <p:grpSpPr bwMode="auto">
          <a:xfrm>
            <a:off x="2637904" y="2925266"/>
            <a:ext cx="1687513" cy="520700"/>
            <a:chOff x="1003" y="2400"/>
            <a:chExt cx="1089" cy="336"/>
          </a:xfrm>
        </p:grpSpPr>
        <p:sp>
          <p:nvSpPr>
            <p:cNvPr id="14353" name="Oval 17"/>
            <p:cNvSpPr>
              <a:spLocks noChangeArrowheads="1"/>
            </p:cNvSpPr>
            <p:nvPr/>
          </p:nvSpPr>
          <p:spPr bwMode="gray">
            <a:xfrm>
              <a:off x="1006" y="2427"/>
              <a:ext cx="1086" cy="309"/>
            </a:xfrm>
            <a:prstGeom prst="ellipse">
              <a:avLst/>
            </a:prstGeom>
            <a:gradFill rotWithShape="1">
              <a:gsLst>
                <a:gs pos="0">
                  <a:schemeClr val="accent2">
                    <a:gamma/>
                    <a:shade val="57255"/>
                    <a:invGamma/>
                  </a:schemeClr>
                </a:gs>
                <a:gs pos="50000">
                  <a:schemeClr val="accent2"/>
                </a:gs>
                <a:gs pos="100000">
                  <a:schemeClr val="accent2">
                    <a:gamma/>
                    <a:shade val="57255"/>
                    <a:invGamma/>
                  </a:schemeClr>
                </a:gs>
              </a:gsLst>
              <a:lin ang="0" scaled="1"/>
            </a:gradFill>
            <a:ln w="9525" algn="ctr">
              <a:noFill/>
              <a:round/>
              <a:headEnd/>
              <a:tailEnd/>
            </a:ln>
            <a:effectLst/>
          </p:spPr>
          <p:txBody>
            <a:bodyPr wrap="none" anchor="ctr"/>
            <a:lstStyle/>
            <a:p>
              <a:pPr>
                <a:defRPr/>
              </a:pPr>
              <a:endParaRPr lang="zh-CN" altLang="en-US">
                <a:latin typeface="Arial" charset="0"/>
                <a:ea typeface="宋体" charset="-122"/>
              </a:endParaRPr>
            </a:p>
          </p:txBody>
        </p:sp>
        <p:sp>
          <p:nvSpPr>
            <p:cNvPr id="14354" name="Oval 18"/>
            <p:cNvSpPr>
              <a:spLocks noChangeArrowheads="1"/>
            </p:cNvSpPr>
            <p:nvPr/>
          </p:nvSpPr>
          <p:spPr bwMode="gray">
            <a:xfrm>
              <a:off x="1003" y="2400"/>
              <a:ext cx="1086" cy="309"/>
            </a:xfrm>
            <a:prstGeom prst="ellipse">
              <a:avLst/>
            </a:prstGeom>
            <a:gradFill rotWithShape="1">
              <a:gsLst>
                <a:gs pos="0">
                  <a:schemeClr val="accent2">
                    <a:gamma/>
                    <a:tint val="31765"/>
                    <a:invGamma/>
                  </a:schemeClr>
                </a:gs>
                <a:gs pos="100000">
                  <a:schemeClr val="accent2"/>
                </a:gs>
              </a:gsLst>
              <a:lin ang="18900000" scaled="1"/>
            </a:gradFill>
            <a:ln w="9525" algn="ctr">
              <a:noFill/>
              <a:round/>
              <a:headEnd/>
              <a:tailEnd/>
            </a:ln>
            <a:effectLst/>
          </p:spPr>
          <p:txBody>
            <a:bodyPr wrap="none" anchor="ctr"/>
            <a:lstStyle/>
            <a:p>
              <a:pPr>
                <a:defRPr/>
              </a:pPr>
              <a:endParaRPr lang="zh-CN" altLang="en-US">
                <a:latin typeface="Arial" charset="0"/>
                <a:ea typeface="宋体" charset="-122"/>
              </a:endParaRPr>
            </a:p>
          </p:txBody>
        </p:sp>
      </p:grpSp>
      <p:sp>
        <p:nvSpPr>
          <p:cNvPr id="51212" name="Rectangle 20"/>
          <p:cNvSpPr>
            <a:spLocks noChangeArrowheads="1"/>
          </p:cNvSpPr>
          <p:nvPr/>
        </p:nvSpPr>
        <p:spPr bwMode="auto">
          <a:xfrm>
            <a:off x="611560" y="4798893"/>
            <a:ext cx="1635125" cy="646331"/>
          </a:xfrm>
          <a:prstGeom prst="rect">
            <a:avLst/>
          </a:prstGeom>
          <a:noFill/>
          <a:ln w="9525">
            <a:noFill/>
            <a:miter lim="800000"/>
            <a:headEnd/>
            <a:tailEnd/>
          </a:ln>
        </p:spPr>
        <p:txBody>
          <a:bodyPr>
            <a:spAutoFit/>
          </a:bodyPr>
          <a:lstStyle/>
          <a:p>
            <a:pPr algn="ctr"/>
            <a:r>
              <a:rPr lang="en-US" altLang="zh-CN" sz="3600" b="1" dirty="0">
                <a:solidFill>
                  <a:srgbClr val="003300"/>
                </a:solidFill>
                <a:latin typeface="华文隶书" pitchFamily="2" charset="-122"/>
                <a:ea typeface="华文隶书" pitchFamily="2" charset="-122"/>
                <a:cs typeface="Arial" pitchFamily="34" charset="0"/>
              </a:rPr>
              <a:t>Pleasure</a:t>
            </a:r>
          </a:p>
        </p:txBody>
      </p:sp>
      <p:sp>
        <p:nvSpPr>
          <p:cNvPr id="51213" name="Rectangle 21"/>
          <p:cNvSpPr>
            <a:spLocks noChangeArrowheads="1"/>
          </p:cNvSpPr>
          <p:nvPr/>
        </p:nvSpPr>
        <p:spPr bwMode="auto">
          <a:xfrm>
            <a:off x="6516216" y="2996952"/>
            <a:ext cx="1998935" cy="646331"/>
          </a:xfrm>
          <a:prstGeom prst="rect">
            <a:avLst/>
          </a:prstGeom>
          <a:noFill/>
          <a:ln w="9525">
            <a:noFill/>
            <a:miter lim="800000"/>
            <a:headEnd/>
            <a:tailEnd/>
          </a:ln>
        </p:spPr>
        <p:txBody>
          <a:bodyPr wrap="square">
            <a:spAutoFit/>
          </a:bodyPr>
          <a:lstStyle/>
          <a:p>
            <a:pPr algn="ctr"/>
            <a:r>
              <a:rPr lang="en-US" altLang="zh-CN" sz="3600" b="1" dirty="0">
                <a:solidFill>
                  <a:srgbClr val="003300"/>
                </a:solidFill>
                <a:latin typeface="华文隶书" pitchFamily="2" charset="-122"/>
                <a:ea typeface="华文隶书" pitchFamily="2" charset="-122"/>
                <a:cs typeface="Arial" pitchFamily="34" charset="0"/>
              </a:rPr>
              <a:t>Possibility</a:t>
            </a:r>
          </a:p>
        </p:txBody>
      </p:sp>
      <p:sp>
        <p:nvSpPr>
          <p:cNvPr id="51215" name="Rectangle 23"/>
          <p:cNvSpPr>
            <a:spLocks noChangeArrowheads="1"/>
          </p:cNvSpPr>
          <p:nvPr/>
        </p:nvSpPr>
        <p:spPr bwMode="auto">
          <a:xfrm>
            <a:off x="2483768" y="4294837"/>
            <a:ext cx="2016224" cy="646331"/>
          </a:xfrm>
          <a:prstGeom prst="rect">
            <a:avLst/>
          </a:prstGeom>
          <a:noFill/>
          <a:ln w="9525">
            <a:noFill/>
            <a:miter lim="800000"/>
            <a:headEnd/>
            <a:tailEnd/>
          </a:ln>
        </p:spPr>
        <p:txBody>
          <a:bodyPr wrap="square">
            <a:spAutoFit/>
          </a:bodyPr>
          <a:lstStyle/>
          <a:p>
            <a:pPr algn="ctr"/>
            <a:r>
              <a:rPr lang="en-US" altLang="zh-CN" sz="3600" b="1" dirty="0">
                <a:solidFill>
                  <a:srgbClr val="003300"/>
                </a:solidFill>
                <a:latin typeface="华文隶书" pitchFamily="2" charset="-122"/>
                <a:ea typeface="华文隶书" pitchFamily="2" charset="-122"/>
                <a:cs typeface="Arial" pitchFamily="34" charset="0"/>
              </a:rPr>
              <a:t>Persistence</a:t>
            </a:r>
          </a:p>
        </p:txBody>
      </p:sp>
      <p:pic>
        <p:nvPicPr>
          <p:cNvPr id="51216" name="Picture 24" descr="shadow_1_m"/>
          <p:cNvPicPr>
            <a:picLocks noChangeAspect="1" noChangeArrowheads="1"/>
          </p:cNvPicPr>
          <p:nvPr/>
        </p:nvPicPr>
        <p:blipFill>
          <a:blip r:embed="rId3" cstate="print">
            <a:lum bright="12000"/>
          </a:blip>
          <a:srcRect/>
          <a:stretch>
            <a:fillRect/>
          </a:stretch>
        </p:blipFill>
        <p:spPr bwMode="gray">
          <a:xfrm>
            <a:off x="6705079" y="1574304"/>
            <a:ext cx="1190625" cy="223837"/>
          </a:xfrm>
          <a:prstGeom prst="rect">
            <a:avLst/>
          </a:prstGeom>
          <a:noFill/>
          <a:ln w="9525">
            <a:noFill/>
            <a:miter lim="800000"/>
            <a:headEnd/>
            <a:tailEnd/>
          </a:ln>
        </p:spPr>
      </p:pic>
      <p:grpSp>
        <p:nvGrpSpPr>
          <p:cNvPr id="6" name="Group 25"/>
          <p:cNvGrpSpPr>
            <a:grpSpLocks/>
          </p:cNvGrpSpPr>
          <p:nvPr/>
        </p:nvGrpSpPr>
        <p:grpSpPr bwMode="auto">
          <a:xfrm>
            <a:off x="6732240" y="764704"/>
            <a:ext cx="1258887" cy="1217612"/>
            <a:chOff x="887" y="2040"/>
            <a:chExt cx="433" cy="422"/>
          </a:xfrm>
        </p:grpSpPr>
        <p:pic>
          <p:nvPicPr>
            <p:cNvPr id="51239" name="Picture 26" descr="circuler_1"/>
            <p:cNvPicPr>
              <a:picLocks noChangeAspect="1" noChangeArrowheads="1"/>
            </p:cNvPicPr>
            <p:nvPr/>
          </p:nvPicPr>
          <p:blipFill>
            <a:blip r:embed="rId4" cstate="print"/>
            <a:srcRect/>
            <a:stretch>
              <a:fillRect/>
            </a:stretch>
          </p:blipFill>
          <p:spPr bwMode="gray">
            <a:xfrm>
              <a:off x="887" y="2040"/>
              <a:ext cx="430" cy="420"/>
            </a:xfrm>
            <a:prstGeom prst="rect">
              <a:avLst/>
            </a:prstGeom>
            <a:noFill/>
            <a:ln w="9525">
              <a:noFill/>
              <a:miter lim="800000"/>
              <a:headEnd/>
              <a:tailEnd/>
            </a:ln>
          </p:spPr>
        </p:pic>
        <p:sp>
          <p:nvSpPr>
            <p:cNvPr id="14363" name="Oval 27"/>
            <p:cNvSpPr>
              <a:spLocks noChangeArrowheads="1"/>
            </p:cNvSpPr>
            <p:nvPr/>
          </p:nvSpPr>
          <p:spPr bwMode="gray">
            <a:xfrm>
              <a:off x="887" y="2040"/>
              <a:ext cx="433" cy="422"/>
            </a:xfrm>
            <a:prstGeom prst="ellipse">
              <a:avLst/>
            </a:prstGeom>
            <a:gradFill rotWithShape="1">
              <a:gsLst>
                <a:gs pos="0">
                  <a:srgbClr val="99CC00">
                    <a:alpha val="55000"/>
                  </a:srgbClr>
                </a:gs>
                <a:gs pos="50000">
                  <a:srgbClr val="99CC00">
                    <a:gamma/>
                    <a:shade val="46275"/>
                    <a:invGamma/>
                    <a:alpha val="89999"/>
                  </a:srgbClr>
                </a:gs>
                <a:gs pos="100000">
                  <a:srgbClr val="99CC00">
                    <a:alpha val="55000"/>
                  </a:srgbClr>
                </a:gs>
              </a:gsLst>
              <a:lin ang="5400000" scaled="1"/>
            </a:gradFill>
            <a:ln w="9525" algn="ctr">
              <a:noFill/>
              <a:round/>
              <a:headEnd/>
              <a:tailEnd/>
            </a:ln>
            <a:effectLst/>
          </p:spPr>
          <p:txBody>
            <a:bodyPr wrap="none" anchor="ctr"/>
            <a:lstStyle/>
            <a:p>
              <a:pPr>
                <a:defRPr/>
              </a:pPr>
              <a:endParaRPr lang="zh-CN" altLang="en-US">
                <a:latin typeface="Arial" charset="0"/>
                <a:ea typeface="宋体" charset="-122"/>
              </a:endParaRPr>
            </a:p>
          </p:txBody>
        </p:sp>
        <p:pic>
          <p:nvPicPr>
            <p:cNvPr id="51243" name="Picture 28" descr="Picture2"/>
            <p:cNvPicPr>
              <a:picLocks noChangeAspect="1" noChangeArrowheads="1"/>
            </p:cNvPicPr>
            <p:nvPr/>
          </p:nvPicPr>
          <p:blipFill>
            <a:blip r:embed="rId5" cstate="print"/>
            <a:srcRect/>
            <a:stretch>
              <a:fillRect/>
            </a:stretch>
          </p:blipFill>
          <p:spPr bwMode="gray">
            <a:xfrm>
              <a:off x="930" y="2044"/>
              <a:ext cx="345" cy="149"/>
            </a:xfrm>
            <a:prstGeom prst="rect">
              <a:avLst/>
            </a:prstGeom>
            <a:noFill/>
            <a:ln w="9525">
              <a:noFill/>
              <a:miter lim="800000"/>
              <a:headEnd/>
              <a:tailEnd/>
            </a:ln>
          </p:spPr>
        </p:pic>
      </p:grpSp>
      <p:pic>
        <p:nvPicPr>
          <p:cNvPr id="51219" name="Picture 30" descr="shadow_1_m"/>
          <p:cNvPicPr>
            <a:picLocks noChangeAspect="1" noChangeArrowheads="1"/>
          </p:cNvPicPr>
          <p:nvPr/>
        </p:nvPicPr>
        <p:blipFill>
          <a:blip r:embed="rId3" cstate="print">
            <a:lum bright="12000"/>
          </a:blip>
          <a:srcRect/>
          <a:stretch>
            <a:fillRect/>
          </a:stretch>
        </p:blipFill>
        <p:spPr bwMode="gray">
          <a:xfrm>
            <a:off x="4798492" y="2288679"/>
            <a:ext cx="1189037" cy="223837"/>
          </a:xfrm>
          <a:prstGeom prst="rect">
            <a:avLst/>
          </a:prstGeom>
          <a:noFill/>
          <a:ln w="9525">
            <a:noFill/>
            <a:miter lim="800000"/>
            <a:headEnd/>
            <a:tailEnd/>
          </a:ln>
        </p:spPr>
      </p:pic>
      <p:grpSp>
        <p:nvGrpSpPr>
          <p:cNvPr id="7" name="Group 31"/>
          <p:cNvGrpSpPr>
            <a:grpSpLocks/>
          </p:cNvGrpSpPr>
          <p:nvPr/>
        </p:nvGrpSpPr>
        <p:grpSpPr bwMode="auto">
          <a:xfrm>
            <a:off x="4777854" y="1212354"/>
            <a:ext cx="1257300" cy="1217612"/>
            <a:chOff x="887" y="2040"/>
            <a:chExt cx="433" cy="422"/>
          </a:xfrm>
        </p:grpSpPr>
        <p:pic>
          <p:nvPicPr>
            <p:cNvPr id="51234" name="Picture 32" descr="circuler_1"/>
            <p:cNvPicPr>
              <a:picLocks noChangeAspect="1" noChangeArrowheads="1"/>
            </p:cNvPicPr>
            <p:nvPr/>
          </p:nvPicPr>
          <p:blipFill>
            <a:blip r:embed="rId6" cstate="print"/>
            <a:srcRect/>
            <a:stretch>
              <a:fillRect/>
            </a:stretch>
          </p:blipFill>
          <p:spPr bwMode="gray">
            <a:xfrm>
              <a:off x="887" y="2040"/>
              <a:ext cx="430" cy="420"/>
            </a:xfrm>
            <a:prstGeom prst="rect">
              <a:avLst/>
            </a:prstGeom>
            <a:noFill/>
            <a:ln w="9525">
              <a:noFill/>
              <a:miter lim="800000"/>
              <a:headEnd/>
              <a:tailEnd/>
            </a:ln>
          </p:spPr>
        </p:pic>
        <p:sp>
          <p:nvSpPr>
            <p:cNvPr id="14369" name="Oval 33"/>
            <p:cNvSpPr>
              <a:spLocks noChangeArrowheads="1"/>
            </p:cNvSpPr>
            <p:nvPr/>
          </p:nvSpPr>
          <p:spPr bwMode="gray">
            <a:xfrm>
              <a:off x="887" y="2040"/>
              <a:ext cx="433" cy="422"/>
            </a:xfrm>
            <a:prstGeom prst="ellipse">
              <a:avLst/>
            </a:prstGeom>
            <a:gradFill rotWithShape="1">
              <a:gsLst>
                <a:gs pos="0">
                  <a:srgbClr val="FF9900">
                    <a:alpha val="55000"/>
                  </a:srgbClr>
                </a:gs>
                <a:gs pos="50000">
                  <a:srgbClr val="FF9900">
                    <a:gamma/>
                    <a:shade val="46275"/>
                    <a:invGamma/>
                    <a:alpha val="89999"/>
                  </a:srgbClr>
                </a:gs>
                <a:gs pos="100000">
                  <a:srgbClr val="FF9900">
                    <a:alpha val="55000"/>
                  </a:srgbClr>
                </a:gs>
              </a:gsLst>
              <a:lin ang="5400000" scaled="1"/>
            </a:gradFill>
            <a:ln w="9525" algn="ctr">
              <a:noFill/>
              <a:round/>
              <a:headEnd/>
              <a:tailEnd/>
            </a:ln>
            <a:effectLst/>
          </p:spPr>
          <p:txBody>
            <a:bodyPr wrap="none" anchor="ctr"/>
            <a:lstStyle/>
            <a:p>
              <a:pPr>
                <a:defRPr/>
              </a:pPr>
              <a:endParaRPr lang="zh-CN" altLang="en-US">
                <a:latin typeface="Arial" charset="0"/>
                <a:ea typeface="宋体" charset="-122"/>
              </a:endParaRPr>
            </a:p>
          </p:txBody>
        </p:sp>
        <p:pic>
          <p:nvPicPr>
            <p:cNvPr id="51238" name="Picture 34" descr="Picture2"/>
            <p:cNvPicPr>
              <a:picLocks noChangeAspect="1" noChangeArrowheads="1"/>
            </p:cNvPicPr>
            <p:nvPr/>
          </p:nvPicPr>
          <p:blipFill>
            <a:blip r:embed="rId5" cstate="print"/>
            <a:srcRect/>
            <a:stretch>
              <a:fillRect/>
            </a:stretch>
          </p:blipFill>
          <p:spPr bwMode="gray">
            <a:xfrm>
              <a:off x="930" y="2044"/>
              <a:ext cx="345" cy="149"/>
            </a:xfrm>
            <a:prstGeom prst="rect">
              <a:avLst/>
            </a:prstGeom>
            <a:noFill/>
            <a:ln w="9525">
              <a:noFill/>
              <a:miter lim="800000"/>
              <a:headEnd/>
              <a:tailEnd/>
            </a:ln>
          </p:spPr>
        </p:pic>
      </p:grpSp>
      <p:pic>
        <p:nvPicPr>
          <p:cNvPr id="51222" name="Picture 36" descr="shadow_1_m"/>
          <p:cNvPicPr>
            <a:picLocks noChangeAspect="1" noChangeArrowheads="1"/>
          </p:cNvPicPr>
          <p:nvPr/>
        </p:nvPicPr>
        <p:blipFill>
          <a:blip r:embed="rId3" cstate="print">
            <a:lum bright="12000"/>
          </a:blip>
          <a:srcRect/>
          <a:stretch>
            <a:fillRect/>
          </a:stretch>
        </p:blipFill>
        <p:spPr bwMode="gray">
          <a:xfrm>
            <a:off x="2879204" y="3057029"/>
            <a:ext cx="1190625" cy="223837"/>
          </a:xfrm>
          <a:prstGeom prst="rect">
            <a:avLst/>
          </a:prstGeom>
          <a:noFill/>
          <a:ln w="9525">
            <a:noFill/>
            <a:miter lim="800000"/>
            <a:headEnd/>
            <a:tailEnd/>
          </a:ln>
        </p:spPr>
      </p:pic>
      <p:grpSp>
        <p:nvGrpSpPr>
          <p:cNvPr id="8" name="Group 37"/>
          <p:cNvGrpSpPr>
            <a:grpSpLocks/>
          </p:cNvGrpSpPr>
          <p:nvPr/>
        </p:nvGrpSpPr>
        <p:grpSpPr bwMode="auto">
          <a:xfrm>
            <a:off x="2860154" y="1980704"/>
            <a:ext cx="1257300" cy="1217612"/>
            <a:chOff x="887" y="2040"/>
            <a:chExt cx="433" cy="422"/>
          </a:xfrm>
        </p:grpSpPr>
        <p:pic>
          <p:nvPicPr>
            <p:cNvPr id="51231" name="Picture 38" descr="circuler_1"/>
            <p:cNvPicPr>
              <a:picLocks noChangeAspect="1" noChangeArrowheads="1"/>
            </p:cNvPicPr>
            <p:nvPr/>
          </p:nvPicPr>
          <p:blipFill>
            <a:blip r:embed="rId6" cstate="print"/>
            <a:srcRect/>
            <a:stretch>
              <a:fillRect/>
            </a:stretch>
          </p:blipFill>
          <p:spPr bwMode="gray">
            <a:xfrm>
              <a:off x="887" y="2040"/>
              <a:ext cx="430" cy="420"/>
            </a:xfrm>
            <a:prstGeom prst="rect">
              <a:avLst/>
            </a:prstGeom>
            <a:noFill/>
            <a:ln w="9525">
              <a:noFill/>
              <a:miter lim="800000"/>
              <a:headEnd/>
              <a:tailEnd/>
            </a:ln>
          </p:spPr>
        </p:pic>
        <p:sp>
          <p:nvSpPr>
            <p:cNvPr id="14375" name="Oval 39"/>
            <p:cNvSpPr>
              <a:spLocks noChangeArrowheads="1"/>
            </p:cNvSpPr>
            <p:nvPr/>
          </p:nvSpPr>
          <p:spPr bwMode="gray">
            <a:xfrm>
              <a:off x="887" y="2040"/>
              <a:ext cx="433" cy="422"/>
            </a:xfrm>
            <a:prstGeom prst="ellipse">
              <a:avLst/>
            </a:prstGeom>
            <a:gradFill rotWithShape="1">
              <a:gsLst>
                <a:gs pos="0">
                  <a:schemeClr val="accent2">
                    <a:alpha val="55000"/>
                  </a:schemeClr>
                </a:gs>
                <a:gs pos="50000">
                  <a:schemeClr val="accent2">
                    <a:gamma/>
                    <a:shade val="46275"/>
                    <a:invGamma/>
                    <a:alpha val="89999"/>
                  </a:schemeClr>
                </a:gs>
                <a:gs pos="100000">
                  <a:schemeClr val="accent2">
                    <a:alpha val="55000"/>
                  </a:schemeClr>
                </a:gs>
              </a:gsLst>
              <a:lin ang="5400000" scaled="1"/>
            </a:gradFill>
            <a:ln w="9525" algn="ctr">
              <a:noFill/>
              <a:round/>
              <a:headEnd/>
              <a:tailEnd/>
            </a:ln>
            <a:effectLst/>
          </p:spPr>
          <p:txBody>
            <a:bodyPr wrap="none" anchor="ctr"/>
            <a:lstStyle/>
            <a:p>
              <a:pPr>
                <a:defRPr/>
              </a:pPr>
              <a:endParaRPr lang="zh-CN" altLang="en-US">
                <a:latin typeface="Arial" charset="0"/>
                <a:ea typeface="宋体" charset="-122"/>
              </a:endParaRPr>
            </a:p>
          </p:txBody>
        </p:sp>
        <p:pic>
          <p:nvPicPr>
            <p:cNvPr id="51233" name="Picture 40" descr="Picture2"/>
            <p:cNvPicPr>
              <a:picLocks noChangeAspect="1" noChangeArrowheads="1"/>
            </p:cNvPicPr>
            <p:nvPr/>
          </p:nvPicPr>
          <p:blipFill>
            <a:blip r:embed="rId5" cstate="print"/>
            <a:srcRect/>
            <a:stretch>
              <a:fillRect/>
            </a:stretch>
          </p:blipFill>
          <p:spPr bwMode="gray">
            <a:xfrm>
              <a:off x="930" y="2044"/>
              <a:ext cx="345" cy="149"/>
            </a:xfrm>
            <a:prstGeom prst="rect">
              <a:avLst/>
            </a:prstGeom>
            <a:noFill/>
            <a:ln w="9525">
              <a:noFill/>
              <a:miter lim="800000"/>
              <a:headEnd/>
              <a:tailEnd/>
            </a:ln>
          </p:spPr>
        </p:pic>
      </p:grpSp>
      <p:pic>
        <p:nvPicPr>
          <p:cNvPr id="51225" name="Picture 42" descr="shadow_1_m"/>
          <p:cNvPicPr>
            <a:picLocks noChangeAspect="1" noChangeArrowheads="1"/>
          </p:cNvPicPr>
          <p:nvPr/>
        </p:nvPicPr>
        <p:blipFill>
          <a:blip r:embed="rId3" cstate="print">
            <a:lum bright="12000"/>
          </a:blip>
          <a:srcRect/>
          <a:stretch>
            <a:fillRect/>
          </a:stretch>
        </p:blipFill>
        <p:spPr bwMode="gray">
          <a:xfrm>
            <a:off x="920229" y="3641229"/>
            <a:ext cx="1189038" cy="223837"/>
          </a:xfrm>
          <a:prstGeom prst="rect">
            <a:avLst/>
          </a:prstGeom>
          <a:noFill/>
          <a:ln w="9525">
            <a:noFill/>
            <a:miter lim="800000"/>
            <a:headEnd/>
            <a:tailEnd/>
          </a:ln>
        </p:spPr>
      </p:pic>
      <p:grpSp>
        <p:nvGrpSpPr>
          <p:cNvPr id="9" name="Group 43"/>
          <p:cNvGrpSpPr>
            <a:grpSpLocks/>
          </p:cNvGrpSpPr>
          <p:nvPr/>
        </p:nvGrpSpPr>
        <p:grpSpPr bwMode="auto">
          <a:xfrm>
            <a:off x="899592" y="2564904"/>
            <a:ext cx="1258887" cy="1217612"/>
            <a:chOff x="887" y="2040"/>
            <a:chExt cx="433" cy="422"/>
          </a:xfrm>
        </p:grpSpPr>
        <p:pic>
          <p:nvPicPr>
            <p:cNvPr id="51228" name="Picture 44" descr="circuler_1"/>
            <p:cNvPicPr>
              <a:picLocks noChangeAspect="1" noChangeArrowheads="1"/>
            </p:cNvPicPr>
            <p:nvPr/>
          </p:nvPicPr>
          <p:blipFill>
            <a:blip r:embed="rId4" cstate="print"/>
            <a:srcRect/>
            <a:stretch>
              <a:fillRect/>
            </a:stretch>
          </p:blipFill>
          <p:spPr bwMode="gray">
            <a:xfrm>
              <a:off x="887" y="2040"/>
              <a:ext cx="430" cy="420"/>
            </a:xfrm>
            <a:prstGeom prst="rect">
              <a:avLst/>
            </a:prstGeom>
            <a:noFill/>
            <a:ln w="9525">
              <a:noFill/>
              <a:miter lim="800000"/>
              <a:headEnd/>
              <a:tailEnd/>
            </a:ln>
          </p:spPr>
        </p:pic>
        <p:sp>
          <p:nvSpPr>
            <p:cNvPr id="14381" name="Oval 45"/>
            <p:cNvSpPr>
              <a:spLocks noChangeArrowheads="1"/>
            </p:cNvSpPr>
            <p:nvPr/>
          </p:nvSpPr>
          <p:spPr bwMode="gray">
            <a:xfrm>
              <a:off x="887" y="2040"/>
              <a:ext cx="433" cy="422"/>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9525" algn="ctr">
              <a:noFill/>
              <a:round/>
              <a:headEnd/>
              <a:tailEnd/>
            </a:ln>
            <a:effectLst/>
          </p:spPr>
          <p:txBody>
            <a:bodyPr wrap="none" anchor="ctr"/>
            <a:lstStyle/>
            <a:p>
              <a:pPr>
                <a:defRPr/>
              </a:pPr>
              <a:endParaRPr lang="zh-CN" altLang="en-US">
                <a:latin typeface="Arial" charset="0"/>
                <a:ea typeface="宋体" charset="-122"/>
              </a:endParaRPr>
            </a:p>
          </p:txBody>
        </p:sp>
        <p:pic>
          <p:nvPicPr>
            <p:cNvPr id="51230" name="Picture 46" descr="Picture2"/>
            <p:cNvPicPr>
              <a:picLocks noChangeAspect="1" noChangeArrowheads="1"/>
            </p:cNvPicPr>
            <p:nvPr/>
          </p:nvPicPr>
          <p:blipFill>
            <a:blip r:embed="rId5" cstate="print"/>
            <a:srcRect/>
            <a:stretch>
              <a:fillRect/>
            </a:stretch>
          </p:blipFill>
          <p:spPr bwMode="gray">
            <a:xfrm>
              <a:off x="930" y="2044"/>
              <a:ext cx="345" cy="149"/>
            </a:xfrm>
            <a:prstGeom prst="rect">
              <a:avLst/>
            </a:prstGeom>
            <a:noFill/>
            <a:ln w="9525">
              <a:noFill/>
              <a:miter lim="800000"/>
              <a:headEnd/>
              <a:tailEnd/>
            </a:ln>
          </p:spPr>
        </p:pic>
      </p:grpSp>
      <p:sp>
        <p:nvSpPr>
          <p:cNvPr id="49" name="矩形 48"/>
          <p:cNvSpPr/>
          <p:nvPr/>
        </p:nvSpPr>
        <p:spPr>
          <a:xfrm>
            <a:off x="0" y="404664"/>
            <a:ext cx="4331635"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Reading </a:t>
            </a:r>
            <a:r>
              <a:rPr lang="en-US" altLang="zh-CN" sz="6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for:</a:t>
            </a:r>
            <a:endParaRPr lang="zh-CN" altLang="en-US" sz="6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0" name="Rectangle 21"/>
          <p:cNvSpPr>
            <a:spLocks noChangeArrowheads="1"/>
          </p:cNvSpPr>
          <p:nvPr/>
        </p:nvSpPr>
        <p:spPr bwMode="auto">
          <a:xfrm>
            <a:off x="4572000" y="3574757"/>
            <a:ext cx="1782911" cy="646331"/>
          </a:xfrm>
          <a:prstGeom prst="rect">
            <a:avLst/>
          </a:prstGeom>
          <a:noFill/>
          <a:ln w="9525">
            <a:noFill/>
            <a:miter lim="800000"/>
            <a:headEnd/>
            <a:tailEnd/>
          </a:ln>
        </p:spPr>
        <p:txBody>
          <a:bodyPr wrap="square">
            <a:spAutoFit/>
          </a:bodyPr>
          <a:lstStyle/>
          <a:p>
            <a:pPr algn="ctr"/>
            <a:r>
              <a:rPr lang="en-US" altLang="zh-CN" sz="3600" b="1" dirty="0">
                <a:solidFill>
                  <a:srgbClr val="003300"/>
                </a:solidFill>
                <a:latin typeface="华文隶书" pitchFamily="2" charset="-122"/>
                <a:ea typeface="华文隶书" pitchFamily="2" charset="-122"/>
                <a:cs typeface="Arial" pitchFamily="34" charset="0"/>
              </a:rPr>
              <a:t>Progress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EF66C85-6432-D54A-B81D-8EB74B9F3DD9}"/>
              </a:ext>
            </a:extLst>
          </p:cNvPr>
          <p:cNvPicPr>
            <a:picLocks noChangeAspect="1"/>
          </p:cNvPicPr>
          <p:nvPr/>
        </p:nvPicPr>
        <p:blipFill>
          <a:blip r:embed="rId2"/>
          <a:stretch>
            <a:fillRect/>
          </a:stretch>
        </p:blipFill>
        <p:spPr>
          <a:xfrm>
            <a:off x="0" y="593503"/>
            <a:ext cx="9144000" cy="567099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C:\Users\Administrator\AppData\Roaming\Tencent\Users\307423301\QQ\WinTemp\RichOle\ESU49TU305MNUW@OA~@TGL0.png"/>
          <p:cNvPicPr>
            <a:picLocks noChangeAspect="1" noChangeArrowheads="1"/>
          </p:cNvPicPr>
          <p:nvPr/>
        </p:nvPicPr>
        <p:blipFill>
          <a:blip r:embed="rId2" cstate="print"/>
          <a:srcRect/>
          <a:stretch>
            <a:fillRect/>
          </a:stretch>
        </p:blipFill>
        <p:spPr bwMode="auto">
          <a:xfrm>
            <a:off x="0" y="692696"/>
            <a:ext cx="9144000" cy="5184576"/>
          </a:xfrm>
          <a:prstGeom prst="rect">
            <a:avLst/>
          </a:prstGeom>
          <a:noFill/>
        </p:spPr>
      </p:pic>
      <p:sp>
        <p:nvSpPr>
          <p:cNvPr id="3" name="TextBox 2"/>
          <p:cNvSpPr txBox="1"/>
          <p:nvPr/>
        </p:nvSpPr>
        <p:spPr>
          <a:xfrm>
            <a:off x="2267744" y="692696"/>
            <a:ext cx="4292072" cy="646331"/>
          </a:xfrm>
          <a:prstGeom prst="rect">
            <a:avLst/>
          </a:prstGeom>
          <a:noFill/>
        </p:spPr>
        <p:txBody>
          <a:bodyPr wrap="none" rtlCol="0">
            <a:spAutoFit/>
          </a:bodyPr>
          <a:lstStyle/>
          <a:p>
            <a:r>
              <a:rPr lang="en-US" altLang="zh-CN" sz="3600" b="1" dirty="0">
                <a:solidFill>
                  <a:srgbClr val="003300"/>
                </a:solidFill>
              </a:rPr>
              <a:t>What have been read</a:t>
            </a:r>
            <a:endParaRPr lang="zh-CN" altLang="en-US" sz="3600" b="1" dirty="0">
              <a:solidFill>
                <a:srgbClr val="0033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a:extLst>
              <a:ext uri="{FF2B5EF4-FFF2-40B4-BE49-F238E27FC236}">
                <a16:creationId xmlns:a16="http://schemas.microsoft.com/office/drawing/2014/main" id="{1BB92BAB-C431-F540-9ACE-54691F2BD83A}"/>
              </a:ext>
            </a:extLst>
          </p:cNvPr>
          <p:cNvSpPr>
            <a:spLocks noChangeArrowheads="1"/>
          </p:cNvSpPr>
          <p:nvPr/>
        </p:nvSpPr>
        <p:spPr bwMode="auto">
          <a:xfrm>
            <a:off x="1554956" y="2169319"/>
            <a:ext cx="3429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25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2250" b="1">
              <a:solidFill>
                <a:srgbClr val="FF0000"/>
              </a:solidFill>
              <a:latin typeface="HelveticaNeue" panose="02000503000000020004" pitchFamily="2" charset="0"/>
            </a:endParaRPr>
          </a:p>
          <a:p>
            <a:pPr eaLnBrk="1" hangingPunct="1">
              <a:spcBef>
                <a:spcPct val="0"/>
              </a:spcBef>
              <a:buFontTx/>
              <a:buNone/>
            </a:pPr>
            <a:endParaRPr lang="en-US" altLang="zh-CN" sz="2250" b="1">
              <a:solidFill>
                <a:srgbClr val="FF0000"/>
              </a:solidFill>
              <a:latin typeface="HelveticaNeue" panose="02000503000000020004" pitchFamily="2" charset="0"/>
            </a:endParaRPr>
          </a:p>
          <a:p>
            <a:pPr eaLnBrk="1" hangingPunct="1">
              <a:spcBef>
                <a:spcPct val="0"/>
              </a:spcBef>
              <a:buFontTx/>
              <a:buNone/>
            </a:pPr>
            <a:r>
              <a:rPr lang="zh-CN" altLang="en-US" sz="2250" b="1">
                <a:solidFill>
                  <a:srgbClr val="FF0000"/>
                </a:solidFill>
                <a:latin typeface="HelveticaNeue" panose="02000503000000020004" pitchFamily="2" charset="0"/>
              </a:rPr>
              <a:t>更多教学资源请关注</a:t>
            </a:r>
            <a:endParaRPr lang="en-US" altLang="zh-CN" sz="2250" b="1">
              <a:solidFill>
                <a:srgbClr val="FF0000"/>
              </a:solidFill>
              <a:latin typeface="HelveticaNeue" panose="02000503000000020004" pitchFamily="2" charset="0"/>
            </a:endParaRPr>
          </a:p>
          <a:p>
            <a:pPr eaLnBrk="1" hangingPunct="1">
              <a:spcBef>
                <a:spcPct val="0"/>
              </a:spcBef>
              <a:buFontTx/>
              <a:buNone/>
            </a:pPr>
            <a:r>
              <a:rPr lang="zh-CN" altLang="en-US" sz="2250" b="1">
                <a:solidFill>
                  <a:srgbClr val="FF0000"/>
                </a:solidFill>
                <a:latin typeface="HelveticaNeue" panose="02000503000000020004" pitchFamily="2" charset="0"/>
              </a:rPr>
              <a:t>公众号：溯恩高中英语</a:t>
            </a:r>
          </a:p>
        </p:txBody>
      </p:sp>
      <p:pic>
        <p:nvPicPr>
          <p:cNvPr id="19458" name="图片 2">
            <a:extLst>
              <a:ext uri="{FF2B5EF4-FFF2-40B4-BE49-F238E27FC236}">
                <a16:creationId xmlns:a16="http://schemas.microsoft.com/office/drawing/2014/main" id="{027A5259-9CE5-6C4E-A987-FEFA30554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7350" y="2908697"/>
            <a:ext cx="1843088"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a:extLst>
              <a:ext uri="{FF2B5EF4-FFF2-40B4-BE49-F238E27FC236}">
                <a16:creationId xmlns:a16="http://schemas.microsoft.com/office/drawing/2014/main" id="{5CFC9920-D99F-9042-81D2-C7CE9D821070}"/>
              </a:ext>
            </a:extLst>
          </p:cNvPr>
          <p:cNvSpPr>
            <a:spLocks noChangeArrowheads="1"/>
          </p:cNvSpPr>
          <p:nvPr/>
        </p:nvSpPr>
        <p:spPr bwMode="auto">
          <a:xfrm>
            <a:off x="5075636" y="2169319"/>
            <a:ext cx="2925365"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3375" b="1">
                <a:latin typeface="华文新魏" panose="02010800040101010101" pitchFamily="2" charset="-122"/>
              </a:rPr>
              <a:t>知识产权声明</a:t>
            </a:r>
          </a:p>
        </p:txBody>
      </p:sp>
    </p:spTree>
    <p:extLst>
      <p:ext uri="{BB962C8B-B14F-4D97-AF65-F5344CB8AC3E}">
        <p14:creationId xmlns:p14="http://schemas.microsoft.com/office/powerpoint/2010/main" val="35744253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C:\Users\Administrator\AppData\Roaming\Tencent\Users\307423301\QQ\WinTemp\RichOle\G20P_4XM]`~6R9$O`J_G}]Y.png"/>
          <p:cNvPicPr>
            <a:picLocks noChangeAspect="1" noChangeArrowheads="1"/>
          </p:cNvPicPr>
          <p:nvPr/>
        </p:nvPicPr>
        <p:blipFill>
          <a:blip r:embed="rId2" cstate="print"/>
          <a:srcRect/>
          <a:stretch>
            <a:fillRect/>
          </a:stretch>
        </p:blipFill>
        <p:spPr bwMode="auto">
          <a:xfrm>
            <a:off x="0" y="476672"/>
            <a:ext cx="9144000" cy="3312368"/>
          </a:xfrm>
          <a:prstGeom prst="rect">
            <a:avLst/>
          </a:prstGeom>
          <a:noFill/>
        </p:spPr>
      </p:pic>
      <p:sp>
        <p:nvSpPr>
          <p:cNvPr id="3" name="TextBox 2"/>
          <p:cNvSpPr txBox="1"/>
          <p:nvPr/>
        </p:nvSpPr>
        <p:spPr>
          <a:xfrm>
            <a:off x="0" y="3417962"/>
            <a:ext cx="9144000" cy="3539430"/>
          </a:xfrm>
          <a:prstGeom prst="rect">
            <a:avLst/>
          </a:prstGeom>
          <a:noFill/>
        </p:spPr>
        <p:txBody>
          <a:bodyPr wrap="square" rtlCol="0">
            <a:spAutoFit/>
          </a:bodyPr>
          <a:lstStyle/>
          <a:p>
            <a:pPr>
              <a:buFont typeface="Arial" pitchFamily="34" charset="0"/>
              <a:buChar char="•"/>
            </a:pPr>
            <a:r>
              <a:rPr lang="en-US" altLang="zh-CN" sz="2800" b="1" dirty="0">
                <a:latin typeface="Arial Narrow" pitchFamily="34" charset="0"/>
              </a:rPr>
              <a:t>Each week, students conference with a partner.</a:t>
            </a:r>
          </a:p>
          <a:p>
            <a:pPr>
              <a:buFont typeface="Arial" pitchFamily="34" charset="0"/>
              <a:buChar char="•"/>
            </a:pPr>
            <a:r>
              <a:rPr lang="en-US" altLang="zh-CN" sz="2800" b="1" dirty="0">
                <a:latin typeface="Arial Narrow" pitchFamily="34" charset="0"/>
              </a:rPr>
              <a:t>Read their writings out loud to their partners.</a:t>
            </a:r>
          </a:p>
          <a:p>
            <a:pPr>
              <a:buFont typeface="Arial" pitchFamily="34" charset="0"/>
              <a:buChar char="•"/>
            </a:pPr>
            <a:r>
              <a:rPr lang="en-US" altLang="zh-CN" sz="2800" b="1" dirty="0">
                <a:latin typeface="Arial Narrow" pitchFamily="34" charset="0"/>
              </a:rPr>
              <a:t>The focus of this conference is not only to give compliments and suggestions, but also to practice their thinking.</a:t>
            </a:r>
          </a:p>
          <a:p>
            <a:pPr>
              <a:buFont typeface="Arial" pitchFamily="34" charset="0"/>
              <a:buChar char="•"/>
            </a:pPr>
            <a:r>
              <a:rPr lang="en-US" altLang="zh-CN" sz="2800" b="1" dirty="0">
                <a:latin typeface="Arial Narrow" pitchFamily="34" charset="0"/>
              </a:rPr>
              <a:t>Give compliments, receive feedback and practice thinking, like:</a:t>
            </a:r>
          </a:p>
          <a:p>
            <a:r>
              <a:rPr lang="en-US" altLang="zh-CN" sz="2800" b="1" dirty="0">
                <a:latin typeface="Arial Narrow" pitchFamily="34" charset="0"/>
              </a:rPr>
              <a:t>     </a:t>
            </a:r>
            <a:r>
              <a:rPr lang="en-US" altLang="zh-CN" sz="2800" b="1" dirty="0">
                <a:solidFill>
                  <a:srgbClr val="002060"/>
                </a:solidFill>
                <a:latin typeface="Arial Narrow" pitchFamily="34" charset="0"/>
              </a:rPr>
              <a:t>A star, A wish and A thing</a:t>
            </a:r>
          </a:p>
          <a:p>
            <a:r>
              <a:rPr lang="en-US" altLang="zh-CN" sz="2800" b="1" dirty="0">
                <a:solidFill>
                  <a:srgbClr val="002060"/>
                </a:solidFill>
                <a:latin typeface="Arial Narrow" pitchFamily="34" charset="0"/>
              </a:rPr>
              <a:t>     I really like…</a:t>
            </a:r>
          </a:p>
          <a:p>
            <a:r>
              <a:rPr lang="en-US" altLang="zh-CN" sz="2800" b="1" dirty="0">
                <a:solidFill>
                  <a:srgbClr val="002060"/>
                </a:solidFill>
                <a:latin typeface="Arial Narrow" pitchFamily="34" charset="0"/>
              </a:rPr>
              <a:t>     Why don’t you try…</a:t>
            </a:r>
            <a:endParaRPr lang="zh-CN" altLang="en-US" sz="2800" b="1" dirty="0">
              <a:latin typeface="Arial Narrow" pitchFamily="34" charset="0"/>
            </a:endParaRPr>
          </a:p>
        </p:txBody>
      </p:sp>
      <p:sp>
        <p:nvSpPr>
          <p:cNvPr id="4" name="TextBox 3"/>
          <p:cNvSpPr txBox="1"/>
          <p:nvPr/>
        </p:nvSpPr>
        <p:spPr>
          <a:xfrm>
            <a:off x="1907704" y="0"/>
            <a:ext cx="5957849" cy="646331"/>
          </a:xfrm>
          <a:prstGeom prst="rect">
            <a:avLst/>
          </a:prstGeom>
          <a:noFill/>
        </p:spPr>
        <p:txBody>
          <a:bodyPr wrap="none" rtlCol="0">
            <a:spAutoFit/>
          </a:bodyPr>
          <a:lstStyle/>
          <a:p>
            <a:r>
              <a:rPr lang="en-US" altLang="zh-CN" sz="3600" b="1" dirty="0">
                <a:solidFill>
                  <a:srgbClr val="003300"/>
                </a:solidFill>
              </a:rPr>
              <a:t>Two online-broadcast lectures</a:t>
            </a:r>
            <a:endParaRPr lang="zh-CN" altLang="en-US" sz="3600" b="1" dirty="0">
              <a:solidFill>
                <a:srgbClr val="00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60648"/>
            <a:ext cx="3315908" cy="584775"/>
          </a:xfrm>
          <a:prstGeom prst="rect">
            <a:avLst/>
          </a:prstGeom>
          <a:noFill/>
        </p:spPr>
        <p:txBody>
          <a:bodyPr wrap="none" rtlCol="0">
            <a:spAutoFit/>
          </a:bodyPr>
          <a:lstStyle/>
          <a:p>
            <a:r>
              <a:rPr lang="en-US" altLang="zh-CN" sz="3200" b="1" dirty="0">
                <a:latin typeface="Arial Narrow" pitchFamily="34" charset="0"/>
              </a:rPr>
              <a:t>A successive topic:</a:t>
            </a:r>
            <a:endParaRPr lang="zh-CN" altLang="en-US" sz="3200" b="1" dirty="0">
              <a:latin typeface="Arial Narrow" pitchFamily="34" charset="0"/>
            </a:endParaRPr>
          </a:p>
        </p:txBody>
      </p:sp>
      <p:sp>
        <p:nvSpPr>
          <p:cNvPr id="5" name="TextBox 4"/>
          <p:cNvSpPr txBox="1"/>
          <p:nvPr/>
        </p:nvSpPr>
        <p:spPr>
          <a:xfrm>
            <a:off x="3707904" y="332656"/>
            <a:ext cx="1540678" cy="461665"/>
          </a:xfrm>
          <a:prstGeom prst="rect">
            <a:avLst/>
          </a:prstGeom>
          <a:solidFill>
            <a:schemeClr val="accent3">
              <a:lumMod val="60000"/>
              <a:lumOff val="40000"/>
            </a:schemeClr>
          </a:solidFill>
          <a:ln>
            <a:solidFill>
              <a:schemeClr val="tx1"/>
            </a:solidFill>
            <a:prstDash val="sysDash"/>
          </a:ln>
        </p:spPr>
        <p:txBody>
          <a:bodyPr wrap="none" rtlCol="0">
            <a:spAutoFit/>
          </a:bodyPr>
          <a:lstStyle/>
          <a:p>
            <a:r>
              <a:rPr lang="en-US" altLang="zh-CN" sz="2400" dirty="0"/>
              <a:t>Broad one </a:t>
            </a:r>
            <a:endParaRPr lang="zh-CN" altLang="en-US" sz="2400" dirty="0"/>
          </a:p>
        </p:txBody>
      </p:sp>
      <p:sp>
        <p:nvSpPr>
          <p:cNvPr id="6" name="TextBox 5"/>
          <p:cNvSpPr txBox="1"/>
          <p:nvPr/>
        </p:nvSpPr>
        <p:spPr>
          <a:xfrm>
            <a:off x="5796136" y="303039"/>
            <a:ext cx="1667701" cy="461665"/>
          </a:xfrm>
          <a:prstGeom prst="rect">
            <a:avLst/>
          </a:prstGeom>
          <a:solidFill>
            <a:schemeClr val="accent3">
              <a:lumMod val="60000"/>
              <a:lumOff val="40000"/>
            </a:schemeClr>
          </a:solidFill>
          <a:ln>
            <a:solidFill>
              <a:schemeClr val="tx1"/>
            </a:solidFill>
            <a:prstDash val="sysDash"/>
          </a:ln>
        </p:spPr>
        <p:txBody>
          <a:bodyPr wrap="none" rtlCol="0">
            <a:spAutoFit/>
          </a:bodyPr>
          <a:lstStyle/>
          <a:p>
            <a:r>
              <a:rPr lang="en-US" altLang="zh-CN" sz="2400" dirty="0"/>
              <a:t>Narrow one</a:t>
            </a:r>
            <a:endParaRPr lang="zh-CN" altLang="en-US" sz="2400" dirty="0"/>
          </a:p>
        </p:txBody>
      </p:sp>
      <p:pic>
        <p:nvPicPr>
          <p:cNvPr id="24580" name="Picture 4" descr="C:\Users\Administrator\AppData\Roaming\Tencent\Users\307423301\QQ\WinTemp\RichOle\I(@7J_C[BF_E7~9)BZUD0H2.png"/>
          <p:cNvPicPr>
            <a:picLocks noChangeAspect="1" noChangeArrowheads="1"/>
          </p:cNvPicPr>
          <p:nvPr/>
        </p:nvPicPr>
        <p:blipFill>
          <a:blip r:embed="rId2" cstate="print"/>
          <a:srcRect/>
          <a:stretch>
            <a:fillRect/>
          </a:stretch>
        </p:blipFill>
        <p:spPr bwMode="auto">
          <a:xfrm>
            <a:off x="755576" y="764704"/>
            <a:ext cx="7056784" cy="6093296"/>
          </a:xfrm>
          <a:prstGeom prst="rect">
            <a:avLst/>
          </a:prstGeom>
          <a:noFill/>
        </p:spPr>
      </p:pic>
      <p:sp>
        <p:nvSpPr>
          <p:cNvPr id="8" name="矩形 7"/>
          <p:cNvSpPr/>
          <p:nvPr/>
        </p:nvSpPr>
        <p:spPr>
          <a:xfrm>
            <a:off x="4499992" y="37073"/>
            <a:ext cx="954107" cy="1015663"/>
          </a:xfrm>
          <a:prstGeom prst="rect">
            <a:avLst/>
          </a:prstGeom>
        </p:spPr>
        <p:txBody>
          <a:bodyPr wrap="none">
            <a:spAutoFit/>
          </a:bodyPr>
          <a:lstStyle/>
          <a:p>
            <a:r>
              <a:rPr lang="en-US" altLang="zh-CN" sz="6000" b="1" dirty="0">
                <a:solidFill>
                  <a:srgbClr val="FF0000"/>
                </a:solidFill>
                <a:latin typeface="华文隶书" pitchFamily="2" charset="-122"/>
                <a:ea typeface="华文隶书" pitchFamily="2" charset="-122"/>
              </a:rPr>
              <a:t>×</a:t>
            </a:r>
            <a:endParaRPr lang="zh-CN" altLang="en-US" sz="6000" b="1" dirty="0">
              <a:solidFill>
                <a:srgbClr val="FF0000"/>
              </a:solidFill>
              <a:latin typeface="华文隶书" pitchFamily="2" charset="-122"/>
              <a:ea typeface="华文隶书" pitchFamily="2" charset="-122"/>
            </a:endParaRPr>
          </a:p>
        </p:txBody>
      </p:sp>
      <p:sp>
        <p:nvSpPr>
          <p:cNvPr id="9" name="矩形 8"/>
          <p:cNvSpPr/>
          <p:nvPr/>
        </p:nvSpPr>
        <p:spPr>
          <a:xfrm>
            <a:off x="6804248" y="-99392"/>
            <a:ext cx="606256" cy="1107996"/>
          </a:xfrm>
          <a:prstGeom prst="rect">
            <a:avLst/>
          </a:prstGeom>
        </p:spPr>
        <p:txBody>
          <a:bodyPr wrap="none">
            <a:spAutoFit/>
          </a:bodyPr>
          <a:lstStyle/>
          <a:p>
            <a:r>
              <a:rPr lang="zh-CN" altLang="en-US" sz="6600" b="1" dirty="0">
                <a:solidFill>
                  <a:srgbClr val="FF0000"/>
                </a:solidFill>
              </a:rPr>
              <a:t>√</a:t>
            </a:r>
          </a:p>
        </p:txBody>
      </p:sp>
      <p:sp>
        <p:nvSpPr>
          <p:cNvPr id="10" name="TextBox 9"/>
          <p:cNvSpPr txBox="1"/>
          <p:nvPr/>
        </p:nvSpPr>
        <p:spPr>
          <a:xfrm>
            <a:off x="5292080" y="241484"/>
            <a:ext cx="521620" cy="523220"/>
          </a:xfrm>
          <a:prstGeom prst="rect">
            <a:avLst/>
          </a:prstGeom>
          <a:noFill/>
        </p:spPr>
        <p:txBody>
          <a:bodyPr wrap="square" rtlCol="0">
            <a:spAutoFit/>
          </a:bodyPr>
          <a:lstStyle/>
          <a:p>
            <a:r>
              <a:rPr lang="en-US" altLang="zh-CN" sz="2800" dirty="0" err="1"/>
              <a:t>vs</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灯片编号占位符 3"/>
          <p:cNvSpPr>
            <a:spLocks noGrp="1"/>
          </p:cNvSpPr>
          <p:nvPr>
            <p:ph type="sldNum" sz="quarter" idx="10"/>
          </p:nvPr>
        </p:nvSpPr>
        <p:spPr>
          <a:xfrm>
            <a:off x="457200" y="4988198"/>
            <a:ext cx="2133600" cy="365125"/>
          </a:xfrm>
          <a:noFill/>
        </p:spPr>
        <p:txBody>
          <a:bodyPr/>
          <a:lstStyle/>
          <a:p>
            <a:fld id="{308876AA-0340-4091-8DD6-F2FCD22E4E59}" type="slidenum">
              <a:rPr lang="en-GB" altLang="zh-CN" smtClean="0"/>
              <a:pPr/>
              <a:t>9</a:t>
            </a:fld>
            <a:endParaRPr lang="en-GB" altLang="zh-CN" dirty="0"/>
          </a:p>
        </p:txBody>
      </p:sp>
      <p:sp>
        <p:nvSpPr>
          <p:cNvPr id="62468" name="Rectangle 5"/>
          <p:cNvSpPr>
            <a:spLocks noChangeArrowheads="1"/>
          </p:cNvSpPr>
          <p:nvPr>
            <p:custDataLst>
              <p:tags r:id="rId1"/>
            </p:custDataLst>
          </p:nvPr>
        </p:nvSpPr>
        <p:spPr bwMode="blackWhite">
          <a:xfrm>
            <a:off x="779585" y="1600473"/>
            <a:ext cx="7444154" cy="2863850"/>
          </a:xfrm>
          <a:prstGeom prst="rect">
            <a:avLst/>
          </a:prstGeom>
          <a:solidFill>
            <a:srgbClr val="B2D2DE"/>
          </a:solidFill>
          <a:ln w="9525">
            <a:noFill/>
            <a:miter lim="800000"/>
            <a:headEnd/>
            <a:tailEnd/>
          </a:ln>
        </p:spPr>
        <p:txBody>
          <a:bodyPr wrap="none" lIns="97740" tIns="48870" rIns="97740" bIns="48870" anchor="ctr"/>
          <a:lstStyle/>
          <a:p>
            <a:pPr algn="ctr" defTabSz="977900" eaLnBrk="0" hangingPunct="0"/>
            <a:endParaRPr lang="zh-CN" altLang="en-US" sz="1700" b="0">
              <a:solidFill>
                <a:schemeClr val="tx1"/>
              </a:solidFill>
            </a:endParaRPr>
          </a:p>
        </p:txBody>
      </p:sp>
      <p:sp>
        <p:nvSpPr>
          <p:cNvPr id="62469" name="Freeform 6"/>
          <p:cNvSpPr>
            <a:spLocks/>
          </p:cNvSpPr>
          <p:nvPr>
            <p:custDataLst>
              <p:tags r:id="rId2"/>
            </p:custDataLst>
          </p:nvPr>
        </p:nvSpPr>
        <p:spPr bwMode="blackWhite">
          <a:xfrm>
            <a:off x="2494085" y="527323"/>
            <a:ext cx="4048858" cy="3957638"/>
          </a:xfrm>
          <a:custGeom>
            <a:avLst/>
            <a:gdLst>
              <a:gd name="T0" fmla="*/ 109700995 w 2369"/>
              <a:gd name="T1" fmla="*/ 2147483647 h 1721"/>
              <a:gd name="T2" fmla="*/ 2147483647 w 2369"/>
              <a:gd name="T3" fmla="*/ 2147483647 h 1721"/>
              <a:gd name="T4" fmla="*/ 2147483647 w 2369"/>
              <a:gd name="T5" fmla="*/ 2147483647 h 1721"/>
              <a:gd name="T6" fmla="*/ 2147483647 w 2369"/>
              <a:gd name="T7" fmla="*/ 0 h 1721"/>
              <a:gd name="T8" fmla="*/ 0 w 2369"/>
              <a:gd name="T9" fmla="*/ 2147483647 h 1721"/>
              <a:gd name="T10" fmla="*/ 0 w 2369"/>
              <a:gd name="T11" fmla="*/ 2147483647 h 1721"/>
              <a:gd name="T12" fmla="*/ 109700995 w 2369"/>
              <a:gd name="T13" fmla="*/ 2147483647 h 1721"/>
              <a:gd name="T14" fmla="*/ 0 60000 65536"/>
              <a:gd name="T15" fmla="*/ 0 60000 65536"/>
              <a:gd name="T16" fmla="*/ 0 60000 65536"/>
              <a:gd name="T17" fmla="*/ 0 60000 65536"/>
              <a:gd name="T18" fmla="*/ 0 60000 65536"/>
              <a:gd name="T19" fmla="*/ 0 60000 65536"/>
              <a:gd name="T20" fmla="*/ 0 60000 65536"/>
              <a:gd name="T21" fmla="*/ 0 w 2369"/>
              <a:gd name="T22" fmla="*/ 0 h 1721"/>
              <a:gd name="T23" fmla="*/ 2369 w 2369"/>
              <a:gd name="T24" fmla="*/ 1721 h 17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69" h="1721">
                <a:moveTo>
                  <a:pt x="32" y="1720"/>
                </a:moveTo>
                <a:lnTo>
                  <a:pt x="2368" y="1720"/>
                </a:lnTo>
                <a:lnTo>
                  <a:pt x="2368" y="469"/>
                </a:lnTo>
                <a:lnTo>
                  <a:pt x="1180" y="0"/>
                </a:lnTo>
                <a:lnTo>
                  <a:pt x="0" y="469"/>
                </a:lnTo>
                <a:lnTo>
                  <a:pt x="0" y="1720"/>
                </a:lnTo>
                <a:lnTo>
                  <a:pt x="32" y="1720"/>
                </a:lnTo>
              </a:path>
            </a:pathLst>
          </a:custGeom>
          <a:solidFill>
            <a:srgbClr val="B2D2DE"/>
          </a:solidFill>
          <a:ln w="9525" cap="rnd">
            <a:noFill/>
            <a:round/>
            <a:headEnd/>
            <a:tailEnd/>
          </a:ln>
        </p:spPr>
        <p:txBody>
          <a:bodyPr/>
          <a:lstStyle/>
          <a:p>
            <a:pPr eaLnBrk="0" hangingPunct="0"/>
            <a:endParaRPr lang="zh-CN" altLang="en-US"/>
          </a:p>
        </p:txBody>
      </p:sp>
      <p:sp>
        <p:nvSpPr>
          <p:cNvPr id="62470" name="Freeform 7"/>
          <p:cNvSpPr>
            <a:spLocks/>
          </p:cNvSpPr>
          <p:nvPr>
            <p:custDataLst>
              <p:tags r:id="rId3"/>
            </p:custDataLst>
          </p:nvPr>
        </p:nvSpPr>
        <p:spPr bwMode="blackWhite">
          <a:xfrm>
            <a:off x="2494085" y="527323"/>
            <a:ext cx="4060581" cy="4024313"/>
          </a:xfrm>
          <a:custGeom>
            <a:avLst/>
            <a:gdLst>
              <a:gd name="T0" fmla="*/ 109779578 w 2375"/>
              <a:gd name="T1" fmla="*/ 2147483647 h 1727"/>
              <a:gd name="T2" fmla="*/ 2147483647 w 2375"/>
              <a:gd name="T3" fmla="*/ 2147483647 h 1727"/>
              <a:gd name="T4" fmla="*/ 2147483647 w 2375"/>
              <a:gd name="T5" fmla="*/ 2147483647 h 1727"/>
              <a:gd name="T6" fmla="*/ 2147483647 w 2375"/>
              <a:gd name="T7" fmla="*/ 0 h 1727"/>
              <a:gd name="T8" fmla="*/ 0 w 2375"/>
              <a:gd name="T9" fmla="*/ 2147483647 h 1727"/>
              <a:gd name="T10" fmla="*/ 0 w 2375"/>
              <a:gd name="T11" fmla="*/ 2147483647 h 1727"/>
              <a:gd name="T12" fmla="*/ 0 60000 65536"/>
              <a:gd name="T13" fmla="*/ 0 60000 65536"/>
              <a:gd name="T14" fmla="*/ 0 60000 65536"/>
              <a:gd name="T15" fmla="*/ 0 60000 65536"/>
              <a:gd name="T16" fmla="*/ 0 60000 65536"/>
              <a:gd name="T17" fmla="*/ 0 60000 65536"/>
              <a:gd name="T18" fmla="*/ 0 w 2375"/>
              <a:gd name="T19" fmla="*/ 0 h 1727"/>
              <a:gd name="T20" fmla="*/ 2375 w 2375"/>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2375" h="1727">
                <a:moveTo>
                  <a:pt x="32" y="1726"/>
                </a:moveTo>
                <a:lnTo>
                  <a:pt x="2374" y="1726"/>
                </a:lnTo>
                <a:lnTo>
                  <a:pt x="2374" y="471"/>
                </a:lnTo>
                <a:lnTo>
                  <a:pt x="1183" y="0"/>
                </a:lnTo>
                <a:lnTo>
                  <a:pt x="0" y="471"/>
                </a:lnTo>
                <a:lnTo>
                  <a:pt x="0" y="1726"/>
                </a:lnTo>
              </a:path>
            </a:pathLst>
          </a:custGeom>
          <a:noFill/>
          <a:ln w="12700" cap="rnd">
            <a:noFill/>
            <a:round/>
            <a:headEnd type="none" w="sm" len="sm"/>
            <a:tailEnd type="none" w="sm" len="sm"/>
          </a:ln>
        </p:spPr>
        <p:txBody>
          <a:bodyPr/>
          <a:lstStyle/>
          <a:p>
            <a:pPr eaLnBrk="0" hangingPunct="0"/>
            <a:endParaRPr lang="zh-CN" altLang="en-US"/>
          </a:p>
        </p:txBody>
      </p:sp>
      <p:sp>
        <p:nvSpPr>
          <p:cNvPr id="62471" name="Freeform 8"/>
          <p:cNvSpPr>
            <a:spLocks/>
          </p:cNvSpPr>
          <p:nvPr>
            <p:custDataLst>
              <p:tags r:id="rId4"/>
            </p:custDataLst>
          </p:nvPr>
        </p:nvSpPr>
        <p:spPr bwMode="blackWhite">
          <a:xfrm>
            <a:off x="769328" y="544786"/>
            <a:ext cx="7501303" cy="1071562"/>
          </a:xfrm>
          <a:custGeom>
            <a:avLst/>
            <a:gdLst>
              <a:gd name="T0" fmla="*/ 0 w 4311"/>
              <a:gd name="T1" fmla="*/ 2147483647 h 465"/>
              <a:gd name="T2" fmla="*/ 2147483647 w 4311"/>
              <a:gd name="T3" fmla="*/ 0 h 465"/>
              <a:gd name="T4" fmla="*/ 2147483647 w 4311"/>
              <a:gd name="T5" fmla="*/ 2147483647 h 465"/>
              <a:gd name="T6" fmla="*/ 2147483647 w 4311"/>
              <a:gd name="T7" fmla="*/ 2147483647 h 465"/>
              <a:gd name="T8" fmla="*/ 2147483647 w 4311"/>
              <a:gd name="T9" fmla="*/ 0 h 465"/>
              <a:gd name="T10" fmla="*/ 2147483647 w 4311"/>
              <a:gd name="T11" fmla="*/ 2147483647 h 465"/>
              <a:gd name="T12" fmla="*/ 2147483647 w 4311"/>
              <a:gd name="T13" fmla="*/ 2147483647 h 465"/>
              <a:gd name="T14" fmla="*/ 2147483647 w 4311"/>
              <a:gd name="T15" fmla="*/ 0 h 465"/>
              <a:gd name="T16" fmla="*/ 2147483647 w 4311"/>
              <a:gd name="T17" fmla="*/ 2147483647 h 465"/>
              <a:gd name="T18" fmla="*/ 2147483647 w 4311"/>
              <a:gd name="T19" fmla="*/ 2147483647 h 465"/>
              <a:gd name="T20" fmla="*/ 2147483647 w 4311"/>
              <a:gd name="T21" fmla="*/ 42482255 h 465"/>
              <a:gd name="T22" fmla="*/ 2147483647 w 4311"/>
              <a:gd name="T23" fmla="*/ 2147483647 h 465"/>
              <a:gd name="T24" fmla="*/ 0 w 4311"/>
              <a:gd name="T25" fmla="*/ 2147483647 h 4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11"/>
              <a:gd name="T40" fmla="*/ 0 h 465"/>
              <a:gd name="T41" fmla="*/ 4311 w 4311"/>
              <a:gd name="T42" fmla="*/ 465 h 4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11" h="465">
                <a:moveTo>
                  <a:pt x="0" y="464"/>
                </a:moveTo>
                <a:lnTo>
                  <a:pt x="2159" y="0"/>
                </a:lnTo>
                <a:lnTo>
                  <a:pt x="4310" y="464"/>
                </a:lnTo>
                <a:lnTo>
                  <a:pt x="3295" y="464"/>
                </a:lnTo>
                <a:lnTo>
                  <a:pt x="2159" y="0"/>
                </a:lnTo>
                <a:lnTo>
                  <a:pt x="3223" y="464"/>
                </a:lnTo>
                <a:lnTo>
                  <a:pt x="2191" y="464"/>
                </a:lnTo>
                <a:lnTo>
                  <a:pt x="2167" y="0"/>
                </a:lnTo>
                <a:lnTo>
                  <a:pt x="2127" y="464"/>
                </a:lnTo>
                <a:lnTo>
                  <a:pt x="1096" y="464"/>
                </a:lnTo>
                <a:lnTo>
                  <a:pt x="2159" y="8"/>
                </a:lnTo>
                <a:lnTo>
                  <a:pt x="1032" y="464"/>
                </a:lnTo>
                <a:lnTo>
                  <a:pt x="0" y="464"/>
                </a:lnTo>
              </a:path>
            </a:pathLst>
          </a:custGeom>
          <a:solidFill>
            <a:srgbClr val="B2D2DE"/>
          </a:solidFill>
          <a:ln w="9525" cap="rnd">
            <a:noFill/>
            <a:round/>
            <a:headEnd/>
            <a:tailEnd/>
          </a:ln>
        </p:spPr>
        <p:txBody>
          <a:bodyPr/>
          <a:lstStyle/>
          <a:p>
            <a:pPr eaLnBrk="0" hangingPunct="0"/>
            <a:endParaRPr lang="zh-CN" altLang="en-US"/>
          </a:p>
        </p:txBody>
      </p:sp>
      <p:sp>
        <p:nvSpPr>
          <p:cNvPr id="62472" name="Rectangle 9"/>
          <p:cNvSpPr>
            <a:spLocks noChangeArrowheads="1"/>
          </p:cNvSpPr>
          <p:nvPr>
            <p:custDataLst>
              <p:tags r:id="rId5"/>
            </p:custDataLst>
          </p:nvPr>
        </p:nvSpPr>
        <p:spPr bwMode="blackWhite">
          <a:xfrm>
            <a:off x="2307982" y="1616348"/>
            <a:ext cx="1362808" cy="2863850"/>
          </a:xfrm>
          <a:prstGeom prst="rect">
            <a:avLst/>
          </a:prstGeom>
          <a:solidFill>
            <a:srgbClr val="FFFFFF"/>
          </a:solidFill>
          <a:ln w="9525">
            <a:solidFill>
              <a:srgbClr val="000000"/>
            </a:solidFill>
            <a:miter lim="800000"/>
            <a:headEnd/>
            <a:tailEnd/>
          </a:ln>
        </p:spPr>
        <p:txBody>
          <a:bodyPr wrap="none" lIns="97740" tIns="48870" rIns="97740" bIns="48870" anchor="ctr"/>
          <a:lstStyle/>
          <a:p>
            <a:pPr algn="ctr" defTabSz="977900" eaLnBrk="0" hangingPunct="0"/>
            <a:r>
              <a:rPr lang="en-US" altLang="zh-CN" sz="2400" b="1" dirty="0">
                <a:solidFill>
                  <a:srgbClr val="002060"/>
                </a:solidFill>
              </a:rPr>
              <a:t>Choose a </a:t>
            </a:r>
          </a:p>
          <a:p>
            <a:pPr algn="ctr" defTabSz="977900" eaLnBrk="0" hangingPunct="0"/>
            <a:r>
              <a:rPr lang="en-US" altLang="zh-CN" sz="2400" b="1" dirty="0">
                <a:solidFill>
                  <a:srgbClr val="002060"/>
                </a:solidFill>
              </a:rPr>
              <a:t>subject </a:t>
            </a:r>
          </a:p>
          <a:p>
            <a:pPr algn="ctr" defTabSz="977900" eaLnBrk="0" hangingPunct="0"/>
            <a:r>
              <a:rPr lang="en-US" altLang="zh-CN" sz="2400" b="1" dirty="0">
                <a:solidFill>
                  <a:srgbClr val="002060"/>
                </a:solidFill>
              </a:rPr>
              <a:t>area </a:t>
            </a:r>
          </a:p>
          <a:p>
            <a:pPr algn="ctr" defTabSz="977900" eaLnBrk="0" hangingPunct="0"/>
            <a:r>
              <a:rPr lang="en-US" altLang="zh-CN" sz="2400" b="1" dirty="0">
                <a:solidFill>
                  <a:srgbClr val="002060"/>
                </a:solidFill>
              </a:rPr>
              <a:t>and </a:t>
            </a:r>
          </a:p>
          <a:p>
            <a:pPr algn="ctr" defTabSz="977900" eaLnBrk="0" hangingPunct="0"/>
            <a:r>
              <a:rPr lang="en-US" altLang="zh-CN" sz="2400" b="1" dirty="0">
                <a:solidFill>
                  <a:srgbClr val="002060"/>
                </a:solidFill>
              </a:rPr>
              <a:t>focus on </a:t>
            </a:r>
          </a:p>
          <a:p>
            <a:pPr algn="ctr" defTabSz="977900" eaLnBrk="0" hangingPunct="0"/>
            <a:r>
              <a:rPr lang="en-US" altLang="zh-CN" sz="2400" b="1" dirty="0">
                <a:solidFill>
                  <a:srgbClr val="002060"/>
                </a:solidFill>
              </a:rPr>
              <a:t>a topic</a:t>
            </a:r>
            <a:endParaRPr lang="zh-CN" altLang="en-US" sz="2400" b="1" dirty="0">
              <a:solidFill>
                <a:srgbClr val="002060"/>
              </a:solidFill>
            </a:endParaRPr>
          </a:p>
        </p:txBody>
      </p:sp>
      <p:sp>
        <p:nvSpPr>
          <p:cNvPr id="62473" name="Rectangle 10"/>
          <p:cNvSpPr>
            <a:spLocks noChangeArrowheads="1"/>
          </p:cNvSpPr>
          <p:nvPr>
            <p:custDataLst>
              <p:tags r:id="rId6"/>
            </p:custDataLst>
          </p:nvPr>
        </p:nvSpPr>
        <p:spPr bwMode="blackWhite">
          <a:xfrm>
            <a:off x="3836377" y="1616348"/>
            <a:ext cx="1361343" cy="2863850"/>
          </a:xfrm>
          <a:prstGeom prst="rect">
            <a:avLst/>
          </a:prstGeom>
          <a:solidFill>
            <a:srgbClr val="FFFFFF"/>
          </a:solidFill>
          <a:ln w="9525">
            <a:solidFill>
              <a:srgbClr val="000000"/>
            </a:solidFill>
            <a:miter lim="800000"/>
            <a:headEnd/>
            <a:tailEnd/>
          </a:ln>
        </p:spPr>
        <p:txBody>
          <a:bodyPr wrap="none" lIns="97740" tIns="48870" rIns="97740" bIns="48870" anchor="ctr"/>
          <a:lstStyle/>
          <a:p>
            <a:pPr algn="ctr" defTabSz="977900" eaLnBrk="0" hangingPunct="0"/>
            <a:r>
              <a:rPr lang="en-US" altLang="zh-CN" sz="2000" b="1" dirty="0">
                <a:solidFill>
                  <a:srgbClr val="002060"/>
                </a:solidFill>
              </a:rPr>
              <a:t>Get</a:t>
            </a:r>
          </a:p>
          <a:p>
            <a:pPr algn="ctr" defTabSz="977900" eaLnBrk="0" hangingPunct="0"/>
            <a:r>
              <a:rPr lang="en-US" altLang="zh-CN" sz="2000" b="1" dirty="0">
                <a:solidFill>
                  <a:srgbClr val="002060"/>
                </a:solidFill>
              </a:rPr>
              <a:t>ideas </a:t>
            </a:r>
          </a:p>
          <a:p>
            <a:pPr algn="ctr" defTabSz="977900" eaLnBrk="0" hangingPunct="0"/>
            <a:r>
              <a:rPr lang="en-US" altLang="zh-CN" sz="2000" b="1" dirty="0">
                <a:solidFill>
                  <a:srgbClr val="002060"/>
                </a:solidFill>
              </a:rPr>
              <a:t>and </a:t>
            </a:r>
          </a:p>
          <a:p>
            <a:pPr algn="ctr" defTabSz="977900" eaLnBrk="0" hangingPunct="0"/>
            <a:r>
              <a:rPr lang="en-US" altLang="zh-CN" sz="2000" b="1" dirty="0">
                <a:solidFill>
                  <a:srgbClr val="002060"/>
                </a:solidFill>
              </a:rPr>
              <a:t>collect </a:t>
            </a:r>
          </a:p>
          <a:p>
            <a:pPr algn="ctr" defTabSz="977900" eaLnBrk="0" hangingPunct="0"/>
            <a:r>
              <a:rPr lang="en-US" altLang="zh-CN" sz="2000" b="1" dirty="0">
                <a:solidFill>
                  <a:srgbClr val="002060"/>
                </a:solidFill>
              </a:rPr>
              <a:t>information</a:t>
            </a:r>
          </a:p>
          <a:p>
            <a:r>
              <a:rPr lang="en-US" altLang="zh-CN" sz="2000" b="1" dirty="0">
                <a:solidFill>
                  <a:srgbClr val="002060"/>
                </a:solidFill>
              </a:rPr>
              <a:t>(Brainstorm;</a:t>
            </a:r>
            <a:endParaRPr lang="zh-CN" altLang="zh-CN" sz="2000" b="1" dirty="0">
              <a:solidFill>
                <a:srgbClr val="002060"/>
              </a:solidFill>
            </a:endParaRPr>
          </a:p>
          <a:p>
            <a:r>
              <a:rPr lang="en-US" altLang="zh-CN" sz="2000" b="1" dirty="0">
                <a:solidFill>
                  <a:srgbClr val="002060"/>
                </a:solidFill>
              </a:rPr>
              <a:t>Cluster;</a:t>
            </a:r>
            <a:endParaRPr lang="zh-CN" altLang="zh-CN" sz="2000" b="1" dirty="0">
              <a:solidFill>
                <a:srgbClr val="002060"/>
              </a:solidFill>
            </a:endParaRPr>
          </a:p>
          <a:p>
            <a:r>
              <a:rPr lang="en-US" altLang="zh-CN" sz="2000" b="1" dirty="0">
                <a:solidFill>
                  <a:srgbClr val="002060"/>
                </a:solidFill>
              </a:rPr>
              <a:t>Research)</a:t>
            </a:r>
            <a:endParaRPr lang="zh-CN" altLang="en-US" sz="2000" b="1" dirty="0">
              <a:solidFill>
                <a:srgbClr val="002060"/>
              </a:solidFill>
            </a:endParaRPr>
          </a:p>
        </p:txBody>
      </p:sp>
      <p:sp>
        <p:nvSpPr>
          <p:cNvPr id="62474" name="Rectangle 11"/>
          <p:cNvSpPr>
            <a:spLocks noChangeArrowheads="1"/>
          </p:cNvSpPr>
          <p:nvPr>
            <p:custDataLst>
              <p:tags r:id="rId7"/>
            </p:custDataLst>
          </p:nvPr>
        </p:nvSpPr>
        <p:spPr bwMode="blackWhite">
          <a:xfrm>
            <a:off x="5334000" y="1616348"/>
            <a:ext cx="1361343" cy="2863850"/>
          </a:xfrm>
          <a:prstGeom prst="rect">
            <a:avLst/>
          </a:prstGeom>
          <a:solidFill>
            <a:srgbClr val="FFFFFF"/>
          </a:solidFill>
          <a:ln w="9525">
            <a:solidFill>
              <a:srgbClr val="000000"/>
            </a:solidFill>
            <a:miter lim="800000"/>
            <a:headEnd/>
            <a:tailEnd/>
          </a:ln>
        </p:spPr>
        <p:txBody>
          <a:bodyPr wrap="none" lIns="97740" tIns="48870" rIns="97740" bIns="48870" anchor="ctr"/>
          <a:lstStyle/>
          <a:p>
            <a:pPr algn="ctr" defTabSz="977900" eaLnBrk="0" hangingPunct="0"/>
            <a:r>
              <a:rPr lang="en-US" altLang="zh-CN" sz="2000" b="1" dirty="0">
                <a:solidFill>
                  <a:srgbClr val="002060"/>
                </a:solidFill>
              </a:rPr>
              <a:t>Understand</a:t>
            </a:r>
          </a:p>
          <a:p>
            <a:pPr algn="ctr" defTabSz="977900" eaLnBrk="0" hangingPunct="0"/>
            <a:r>
              <a:rPr lang="en-US" altLang="zh-CN" sz="2000" b="1" dirty="0">
                <a:solidFill>
                  <a:srgbClr val="002060"/>
                </a:solidFill>
              </a:rPr>
              <a:t> what</a:t>
            </a:r>
          </a:p>
          <a:p>
            <a:pPr algn="ctr" defTabSz="977900" eaLnBrk="0" hangingPunct="0"/>
            <a:r>
              <a:rPr lang="en-US" altLang="zh-CN" sz="2000" b="1" dirty="0">
                <a:solidFill>
                  <a:srgbClr val="002060"/>
                </a:solidFill>
              </a:rPr>
              <a:t> a thesis is</a:t>
            </a:r>
            <a:endParaRPr lang="zh-CN" altLang="en-US" sz="2000" b="1" dirty="0">
              <a:solidFill>
                <a:srgbClr val="002060"/>
              </a:solidFill>
            </a:endParaRPr>
          </a:p>
        </p:txBody>
      </p:sp>
      <p:sp>
        <p:nvSpPr>
          <p:cNvPr id="62475" name="Rectangle 12"/>
          <p:cNvSpPr>
            <a:spLocks noChangeArrowheads="1"/>
          </p:cNvSpPr>
          <p:nvPr>
            <p:custDataLst>
              <p:tags r:id="rId8"/>
            </p:custDataLst>
          </p:nvPr>
        </p:nvSpPr>
        <p:spPr bwMode="blackWhite">
          <a:xfrm>
            <a:off x="6863862" y="1600473"/>
            <a:ext cx="1359877" cy="2863850"/>
          </a:xfrm>
          <a:prstGeom prst="rect">
            <a:avLst/>
          </a:prstGeom>
          <a:solidFill>
            <a:schemeClr val="accent3">
              <a:lumMod val="60000"/>
              <a:lumOff val="40000"/>
            </a:schemeClr>
          </a:solidFill>
          <a:ln w="9525">
            <a:solidFill>
              <a:srgbClr val="000000"/>
            </a:solidFill>
            <a:miter lim="800000"/>
            <a:headEnd/>
            <a:tailEnd/>
          </a:ln>
        </p:spPr>
        <p:txBody>
          <a:bodyPr wrap="none" lIns="97740" tIns="48870" rIns="97740" bIns="48870" anchor="ctr"/>
          <a:lstStyle/>
          <a:p>
            <a:pPr algn="ctr" defTabSz="977900" eaLnBrk="0" hangingPunct="0"/>
            <a:r>
              <a:rPr lang="en-US" altLang="zh-CN" sz="2800" b="1" dirty="0">
                <a:solidFill>
                  <a:srgbClr val="002060"/>
                </a:solidFill>
              </a:rPr>
              <a:t> Develop </a:t>
            </a:r>
          </a:p>
          <a:p>
            <a:pPr algn="ctr" defTabSz="977900" eaLnBrk="0" hangingPunct="0"/>
            <a:r>
              <a:rPr lang="en-US" altLang="zh-CN" sz="2800" b="1" dirty="0">
                <a:solidFill>
                  <a:srgbClr val="002060"/>
                </a:solidFill>
              </a:rPr>
              <a:t>your </a:t>
            </a:r>
          </a:p>
          <a:p>
            <a:pPr algn="ctr" defTabSz="977900" eaLnBrk="0" hangingPunct="0"/>
            <a:r>
              <a:rPr lang="en-US" altLang="zh-CN" sz="2800" b="1" dirty="0">
                <a:solidFill>
                  <a:srgbClr val="002060"/>
                </a:solidFill>
              </a:rPr>
              <a:t>thesis</a:t>
            </a:r>
            <a:endParaRPr lang="zh-CN" altLang="en-US" sz="2800" b="1" dirty="0">
              <a:solidFill>
                <a:srgbClr val="002060"/>
              </a:solidFill>
            </a:endParaRPr>
          </a:p>
        </p:txBody>
      </p:sp>
      <p:grpSp>
        <p:nvGrpSpPr>
          <p:cNvPr id="2" name="Group 13"/>
          <p:cNvGrpSpPr>
            <a:grpSpLocks/>
          </p:cNvGrpSpPr>
          <p:nvPr/>
        </p:nvGrpSpPr>
        <p:grpSpPr bwMode="auto">
          <a:xfrm>
            <a:off x="2483767" y="-469380"/>
            <a:ext cx="3889576" cy="1427363"/>
            <a:chOff x="2400" y="2008"/>
            <a:chExt cx="943" cy="920"/>
          </a:xfrm>
        </p:grpSpPr>
        <p:sp>
          <p:nvSpPr>
            <p:cNvPr id="62483" name="Oval 14"/>
            <p:cNvSpPr>
              <a:spLocks noChangeArrowheads="1"/>
            </p:cNvSpPr>
            <p:nvPr>
              <p:custDataLst>
                <p:tags r:id="rId10"/>
              </p:custDataLst>
            </p:nvPr>
          </p:nvSpPr>
          <p:spPr bwMode="blackWhite">
            <a:xfrm>
              <a:off x="2400" y="2311"/>
              <a:ext cx="943" cy="617"/>
            </a:xfrm>
            <a:prstGeom prst="ellipse">
              <a:avLst/>
            </a:prstGeom>
            <a:solidFill>
              <a:srgbClr val="FFFFFF"/>
            </a:solidFill>
            <a:ln w="9525">
              <a:solidFill>
                <a:srgbClr val="000000"/>
              </a:solidFill>
              <a:round/>
              <a:headEnd/>
              <a:tailEnd/>
            </a:ln>
          </p:spPr>
          <p:txBody>
            <a:bodyPr wrap="none" anchor="ctr"/>
            <a:lstStyle/>
            <a:p>
              <a:pPr eaLnBrk="0" hangingPunct="0"/>
              <a:r>
                <a:rPr lang="en-US" altLang="zh-CN" sz="4400" b="1" dirty="0">
                  <a:solidFill>
                    <a:srgbClr val="FF0000"/>
                  </a:solidFill>
                  <a:latin typeface="Arial Narrow" pitchFamily="34" charset="0"/>
                </a:rPr>
                <a:t>Prewriting</a:t>
              </a:r>
              <a:endParaRPr lang="zh-CN" altLang="en-US" sz="4400" b="1" dirty="0">
                <a:solidFill>
                  <a:srgbClr val="FF0000"/>
                </a:solidFill>
                <a:latin typeface="Arial Narrow" pitchFamily="34" charset="0"/>
              </a:endParaRPr>
            </a:p>
          </p:txBody>
        </p:sp>
        <p:sp>
          <p:nvSpPr>
            <p:cNvPr id="62484" name="Rectangle 15"/>
            <p:cNvSpPr>
              <a:spLocks noChangeArrowheads="1"/>
            </p:cNvSpPr>
            <p:nvPr>
              <p:custDataLst>
                <p:tags r:id="rId11"/>
              </p:custDataLst>
            </p:nvPr>
          </p:nvSpPr>
          <p:spPr bwMode="blackWhite">
            <a:xfrm>
              <a:off x="2440" y="2008"/>
              <a:ext cx="880" cy="880"/>
            </a:xfrm>
            <a:prstGeom prst="rect">
              <a:avLst/>
            </a:prstGeom>
            <a:noFill/>
            <a:ln w="9525">
              <a:noFill/>
              <a:miter lim="800000"/>
              <a:headEnd/>
              <a:tailEnd/>
            </a:ln>
          </p:spPr>
          <p:txBody>
            <a:bodyPr lIns="4073" tIns="0" rIns="4073" bIns="0" anchor="ctr"/>
            <a:lstStyle/>
            <a:p>
              <a:pPr algn="ctr" defTabSz="895350" eaLnBrk="0" hangingPunct="0"/>
              <a:endParaRPr kumimoji="1" lang="en-US" altLang="ko-KR" sz="1700" b="0">
                <a:ea typeface="Gulim" pitchFamily="34" charset="-127"/>
              </a:endParaRPr>
            </a:p>
          </p:txBody>
        </p:sp>
      </p:grpSp>
      <p:sp>
        <p:nvSpPr>
          <p:cNvPr id="62477" name="Rectangle 16"/>
          <p:cNvSpPr>
            <a:spLocks noChangeArrowheads="1"/>
          </p:cNvSpPr>
          <p:nvPr>
            <p:custDataLst>
              <p:tags r:id="rId9"/>
            </p:custDataLst>
          </p:nvPr>
        </p:nvSpPr>
        <p:spPr bwMode="blackWhite">
          <a:xfrm>
            <a:off x="779585" y="1603648"/>
            <a:ext cx="1362808" cy="2863850"/>
          </a:xfrm>
          <a:prstGeom prst="rect">
            <a:avLst/>
          </a:prstGeom>
          <a:solidFill>
            <a:srgbClr val="FFFFFF"/>
          </a:solidFill>
          <a:ln w="9525">
            <a:solidFill>
              <a:srgbClr val="000000"/>
            </a:solidFill>
            <a:miter lim="800000"/>
            <a:headEnd/>
            <a:tailEnd/>
          </a:ln>
        </p:spPr>
        <p:txBody>
          <a:bodyPr wrap="none" lIns="97740" tIns="48870" rIns="97740" bIns="48870" anchor="ctr"/>
          <a:lstStyle/>
          <a:p>
            <a:pPr algn="ctr" defTabSz="977900" eaLnBrk="0" hangingPunct="0"/>
            <a:r>
              <a:rPr lang="en-US" altLang="zh-CN" sz="2000" b="1" dirty="0">
                <a:solidFill>
                  <a:srgbClr val="002060"/>
                </a:solidFill>
              </a:rPr>
              <a:t>Understand </a:t>
            </a:r>
          </a:p>
          <a:p>
            <a:pPr algn="ctr" defTabSz="977900" eaLnBrk="0" hangingPunct="0"/>
            <a:r>
              <a:rPr lang="en-US" altLang="zh-CN" sz="2000" b="1" dirty="0">
                <a:solidFill>
                  <a:srgbClr val="002060"/>
                </a:solidFill>
              </a:rPr>
              <a:t>your </a:t>
            </a:r>
          </a:p>
          <a:p>
            <a:pPr algn="ctr" defTabSz="977900" eaLnBrk="0" hangingPunct="0"/>
            <a:r>
              <a:rPr lang="en-US" altLang="zh-CN" sz="2000" b="1" dirty="0">
                <a:solidFill>
                  <a:srgbClr val="002060"/>
                </a:solidFill>
              </a:rPr>
              <a:t>assignment</a:t>
            </a:r>
            <a:endParaRPr lang="zh-CN" altLang="en-US" sz="2000" b="1" dirty="0">
              <a:solidFill>
                <a:srgbClr val="002060"/>
              </a:solidFill>
            </a:endParaRPr>
          </a:p>
        </p:txBody>
      </p:sp>
      <p:sp>
        <p:nvSpPr>
          <p:cNvPr id="62478" name="Rectangle 17"/>
          <p:cNvSpPr>
            <a:spLocks noChangeArrowheads="1"/>
          </p:cNvSpPr>
          <p:nvPr/>
        </p:nvSpPr>
        <p:spPr bwMode="auto">
          <a:xfrm>
            <a:off x="789843" y="1611587"/>
            <a:ext cx="213946" cy="223837"/>
          </a:xfrm>
          <a:prstGeom prst="rect">
            <a:avLst/>
          </a:prstGeom>
          <a:solidFill>
            <a:srgbClr val="FFAA00"/>
          </a:solidFill>
          <a:ln w="6350">
            <a:noFill/>
            <a:miter lim="800000"/>
            <a:headEnd/>
            <a:tailEnd/>
          </a:ln>
        </p:spPr>
        <p:txBody>
          <a:bodyPr wrap="none" lIns="0" tIns="0" rIns="0" bIns="0" anchor="ctr"/>
          <a:lstStyle/>
          <a:p>
            <a:pPr algn="ctr" defTabSz="793750" eaLnBrk="0" hangingPunct="0">
              <a:lnSpc>
                <a:spcPct val="93000"/>
              </a:lnSpc>
            </a:pPr>
            <a:r>
              <a:rPr lang="en-US" altLang="zh-CN" sz="1000">
                <a:solidFill>
                  <a:schemeClr val="bg1"/>
                </a:solidFill>
              </a:rPr>
              <a:t>1</a:t>
            </a:r>
          </a:p>
        </p:txBody>
      </p:sp>
      <p:sp>
        <p:nvSpPr>
          <p:cNvPr id="62479" name="Rectangle 18"/>
          <p:cNvSpPr>
            <a:spLocks noChangeArrowheads="1"/>
          </p:cNvSpPr>
          <p:nvPr/>
        </p:nvSpPr>
        <p:spPr bwMode="auto">
          <a:xfrm>
            <a:off x="2306516" y="1633812"/>
            <a:ext cx="213946" cy="225425"/>
          </a:xfrm>
          <a:prstGeom prst="rect">
            <a:avLst/>
          </a:prstGeom>
          <a:solidFill>
            <a:srgbClr val="FFAA00"/>
          </a:solidFill>
          <a:ln w="6350">
            <a:noFill/>
            <a:miter lim="800000"/>
            <a:headEnd/>
            <a:tailEnd/>
          </a:ln>
        </p:spPr>
        <p:txBody>
          <a:bodyPr wrap="none" lIns="0" tIns="0" rIns="0" bIns="0" anchor="ctr"/>
          <a:lstStyle/>
          <a:p>
            <a:pPr algn="ctr" defTabSz="793750" eaLnBrk="0" hangingPunct="0">
              <a:lnSpc>
                <a:spcPct val="93000"/>
              </a:lnSpc>
            </a:pPr>
            <a:r>
              <a:rPr lang="en-US" altLang="zh-CN" sz="1000">
                <a:solidFill>
                  <a:schemeClr val="bg1"/>
                </a:solidFill>
              </a:rPr>
              <a:t>2</a:t>
            </a:r>
          </a:p>
        </p:txBody>
      </p:sp>
      <p:sp>
        <p:nvSpPr>
          <p:cNvPr id="62480" name="Rectangle 19"/>
          <p:cNvSpPr>
            <a:spLocks noChangeArrowheads="1"/>
          </p:cNvSpPr>
          <p:nvPr/>
        </p:nvSpPr>
        <p:spPr bwMode="auto">
          <a:xfrm>
            <a:off x="3848101" y="1624287"/>
            <a:ext cx="213946" cy="223837"/>
          </a:xfrm>
          <a:prstGeom prst="rect">
            <a:avLst/>
          </a:prstGeom>
          <a:solidFill>
            <a:srgbClr val="FFAA00"/>
          </a:solidFill>
          <a:ln w="6350">
            <a:noFill/>
            <a:miter lim="800000"/>
            <a:headEnd/>
            <a:tailEnd/>
          </a:ln>
        </p:spPr>
        <p:txBody>
          <a:bodyPr wrap="none" lIns="0" tIns="0" rIns="0" bIns="0" anchor="ctr"/>
          <a:lstStyle/>
          <a:p>
            <a:pPr algn="ctr" defTabSz="793750" eaLnBrk="0" hangingPunct="0">
              <a:lnSpc>
                <a:spcPct val="93000"/>
              </a:lnSpc>
            </a:pPr>
            <a:r>
              <a:rPr lang="en-US" altLang="zh-CN" sz="1000">
                <a:solidFill>
                  <a:schemeClr val="bg1"/>
                </a:solidFill>
              </a:rPr>
              <a:t>3</a:t>
            </a:r>
          </a:p>
        </p:txBody>
      </p:sp>
      <p:sp>
        <p:nvSpPr>
          <p:cNvPr id="62481" name="Rectangle 20"/>
          <p:cNvSpPr>
            <a:spLocks noChangeArrowheads="1"/>
          </p:cNvSpPr>
          <p:nvPr/>
        </p:nvSpPr>
        <p:spPr bwMode="auto">
          <a:xfrm>
            <a:off x="5348654" y="1633812"/>
            <a:ext cx="213946" cy="225425"/>
          </a:xfrm>
          <a:prstGeom prst="rect">
            <a:avLst/>
          </a:prstGeom>
          <a:solidFill>
            <a:srgbClr val="FFAA00"/>
          </a:solidFill>
          <a:ln w="6350">
            <a:noFill/>
            <a:miter lim="800000"/>
            <a:headEnd/>
            <a:tailEnd/>
          </a:ln>
        </p:spPr>
        <p:txBody>
          <a:bodyPr wrap="none" lIns="0" tIns="0" rIns="0" bIns="0" anchor="ctr"/>
          <a:lstStyle/>
          <a:p>
            <a:pPr algn="ctr" defTabSz="793750" eaLnBrk="0" hangingPunct="0">
              <a:lnSpc>
                <a:spcPct val="93000"/>
              </a:lnSpc>
            </a:pPr>
            <a:r>
              <a:rPr lang="en-US" altLang="zh-CN" sz="1000">
                <a:solidFill>
                  <a:schemeClr val="bg1"/>
                </a:solidFill>
              </a:rPr>
              <a:t>4</a:t>
            </a:r>
          </a:p>
        </p:txBody>
      </p:sp>
      <p:sp>
        <p:nvSpPr>
          <p:cNvPr id="62482" name="Rectangle 21"/>
          <p:cNvSpPr>
            <a:spLocks noChangeArrowheads="1"/>
          </p:cNvSpPr>
          <p:nvPr/>
        </p:nvSpPr>
        <p:spPr bwMode="auto">
          <a:xfrm>
            <a:off x="6874120" y="1597298"/>
            <a:ext cx="213946" cy="223838"/>
          </a:xfrm>
          <a:prstGeom prst="rect">
            <a:avLst/>
          </a:prstGeom>
          <a:solidFill>
            <a:srgbClr val="FFAA00"/>
          </a:solidFill>
          <a:ln w="6350">
            <a:noFill/>
            <a:miter lim="800000"/>
            <a:headEnd/>
            <a:tailEnd/>
          </a:ln>
        </p:spPr>
        <p:txBody>
          <a:bodyPr wrap="none" lIns="0" tIns="0" rIns="0" bIns="0" anchor="ctr"/>
          <a:lstStyle/>
          <a:p>
            <a:pPr algn="ctr" defTabSz="793750" eaLnBrk="0" hangingPunct="0">
              <a:lnSpc>
                <a:spcPct val="93000"/>
              </a:lnSpc>
            </a:pPr>
            <a:r>
              <a:rPr lang="en-US" altLang="zh-CN" sz="1000">
                <a:solidFill>
                  <a:schemeClr val="bg1"/>
                </a:solidFill>
              </a:rPr>
              <a:t>5</a:t>
            </a:r>
          </a:p>
        </p:txBody>
      </p:sp>
      <p:sp>
        <p:nvSpPr>
          <p:cNvPr id="21" name="矩形 20"/>
          <p:cNvSpPr/>
          <p:nvPr/>
        </p:nvSpPr>
        <p:spPr>
          <a:xfrm>
            <a:off x="0" y="4725144"/>
            <a:ext cx="7308304" cy="1938992"/>
          </a:xfrm>
          <a:prstGeom prst="rect">
            <a:avLst/>
          </a:prstGeom>
        </p:spPr>
        <p:txBody>
          <a:bodyPr wrap="square">
            <a:spAutoFit/>
          </a:bodyPr>
          <a:lstStyle/>
          <a:p>
            <a:r>
              <a:rPr lang="en-US" altLang="zh-CN" sz="2400" b="1" dirty="0"/>
              <a:t>Step 1: Ask Questions</a:t>
            </a:r>
            <a:endParaRPr lang="zh-CN" altLang="zh-CN" sz="2400" b="1" dirty="0"/>
          </a:p>
          <a:p>
            <a:r>
              <a:rPr lang="en-US" altLang="zh-CN" sz="2400" b="1" dirty="0"/>
              <a:t>Step 2: List Several Possible Thesis Statements</a:t>
            </a:r>
            <a:endParaRPr lang="zh-CN" altLang="zh-CN" sz="2400" b="1" dirty="0"/>
          </a:p>
          <a:p>
            <a:r>
              <a:rPr lang="en-US" altLang="zh-CN" sz="2400" b="1" dirty="0"/>
              <a:t>Step 3: Choose Your Direction</a:t>
            </a:r>
            <a:endParaRPr lang="zh-CN" altLang="zh-CN" sz="2400" b="1" dirty="0"/>
          </a:p>
          <a:p>
            <a:r>
              <a:rPr lang="en-US" altLang="zh-CN" sz="2400" b="1" dirty="0"/>
              <a:t>Step 4: Write Your Thesis Statement</a:t>
            </a:r>
            <a:endParaRPr lang="zh-CN" altLang="zh-CN" sz="2400" b="1" dirty="0"/>
          </a:p>
          <a:p>
            <a:r>
              <a:rPr lang="en-US" altLang="zh-CN" sz="2400" b="1" dirty="0"/>
              <a:t>Step 5: Revise Your Thesis Statement If Necessary</a:t>
            </a:r>
            <a:endParaRPr lang="zh-CN" altLang="zh-CN" sz="2400" b="1" dirty="0"/>
          </a:p>
        </p:txBody>
      </p:sp>
      <p:sp>
        <p:nvSpPr>
          <p:cNvPr id="22" name="AutoShape 15"/>
          <p:cNvSpPr>
            <a:spLocks noChangeArrowheads="1"/>
          </p:cNvSpPr>
          <p:nvPr/>
        </p:nvSpPr>
        <p:spPr bwMode="auto">
          <a:xfrm rot="19271576">
            <a:off x="5410538" y="5094816"/>
            <a:ext cx="2440961" cy="318600"/>
          </a:xfrm>
          <a:prstGeom prst="rightArrow">
            <a:avLst>
              <a:gd name="adj1" fmla="val 49278"/>
              <a:gd name="adj2" fmla="val 99999"/>
            </a:avLst>
          </a:prstGeom>
          <a:solidFill>
            <a:schemeClr val="hlink"/>
          </a:solidFill>
          <a:ln w="6350">
            <a:solidFill>
              <a:schemeClr val="hlink"/>
            </a:solidFill>
            <a:miter lim="800000"/>
            <a:headEnd/>
            <a:tailEnd/>
          </a:ln>
        </p:spPr>
        <p:txBody>
          <a:bodyPr wrap="none" lIns="0" tIns="0" rIns="0" bIns="0" anchor="ctr"/>
          <a:lstStyle/>
          <a:p>
            <a:pPr eaLnBrk="0" hangingPunct="0"/>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LTOP" val=" 214.125"/>
  <p:tag name="LLEFT" val=" 80.125"/>
</p:tagLst>
</file>

<file path=ppt/tags/tag10.xml><?xml version="1.0" encoding="utf-8"?>
<p:tagLst xmlns:a="http://schemas.openxmlformats.org/drawingml/2006/main" xmlns:r="http://schemas.openxmlformats.org/officeDocument/2006/relationships" xmlns:p="http://schemas.openxmlformats.org/presentationml/2006/main">
  <p:tag name="NAME" val="OvalShape"/>
</p:tagLst>
</file>

<file path=ppt/tags/tag11.xml><?xml version="1.0" encoding="utf-8"?>
<p:tagLst xmlns:a="http://schemas.openxmlformats.org/drawingml/2006/main" xmlns:r="http://schemas.openxmlformats.org/officeDocument/2006/relationships" xmlns:p="http://schemas.openxmlformats.org/presentationml/2006/main">
  <p:tag name="NAME" val="OvalText"/>
</p:tagLst>
</file>

<file path=ppt/tags/tag2.xml><?xml version="1.0" encoding="utf-8"?>
<p:tagLst xmlns:a="http://schemas.openxmlformats.org/drawingml/2006/main" xmlns:r="http://schemas.openxmlformats.org/officeDocument/2006/relationships" xmlns:p="http://schemas.openxmlformats.org/presentationml/2006/main">
  <p:tag name="LTOP" val=" 149.875"/>
  <p:tag name="LLEFT" val=" 209.25"/>
</p:tagLst>
</file>

<file path=ppt/tags/tag3.xml><?xml version="1.0" encoding="utf-8"?>
<p:tagLst xmlns:a="http://schemas.openxmlformats.org/drawingml/2006/main" xmlns:r="http://schemas.openxmlformats.org/officeDocument/2006/relationships" xmlns:p="http://schemas.openxmlformats.org/presentationml/2006/main">
  <p:tag name="LTOP" val=" 149.875"/>
  <p:tag name="LLEFT" val=" 209.25"/>
</p:tagLst>
</file>

<file path=ppt/tags/tag4.xml><?xml version="1.0" encoding="utf-8"?>
<p:tagLst xmlns:a="http://schemas.openxmlformats.org/drawingml/2006/main" xmlns:r="http://schemas.openxmlformats.org/officeDocument/2006/relationships" xmlns:p="http://schemas.openxmlformats.org/presentationml/2006/main">
  <p:tag name="LTOP" val=" 150.875"/>
  <p:tag name="LLEFT" val=" 79.625"/>
</p:tagLst>
</file>

<file path=ppt/tags/tag5.xml><?xml version="1.0" encoding="utf-8"?>
<p:tagLst xmlns:a="http://schemas.openxmlformats.org/drawingml/2006/main" xmlns:r="http://schemas.openxmlformats.org/officeDocument/2006/relationships" xmlns:p="http://schemas.openxmlformats.org/presentationml/2006/main">
  <p:tag name="LTOP" val=" 214.125"/>
  <p:tag name="LLEFT" val=" 80.125"/>
</p:tagLst>
</file>

<file path=ppt/tags/tag6.xml><?xml version="1.0" encoding="utf-8"?>
<p:tagLst xmlns:a="http://schemas.openxmlformats.org/drawingml/2006/main" xmlns:r="http://schemas.openxmlformats.org/officeDocument/2006/relationships" xmlns:p="http://schemas.openxmlformats.org/presentationml/2006/main">
  <p:tag name="LTOP" val=" 214.125"/>
  <p:tag name="LLEFT" val=" 225.625"/>
</p:tagLst>
</file>

<file path=ppt/tags/tag7.xml><?xml version="1.0" encoding="utf-8"?>
<p:tagLst xmlns:a="http://schemas.openxmlformats.org/drawingml/2006/main" xmlns:r="http://schemas.openxmlformats.org/officeDocument/2006/relationships" xmlns:p="http://schemas.openxmlformats.org/presentationml/2006/main">
  <p:tag name="LTOP" val=" 214.125"/>
  <p:tag name="LLEFT" val=" 371"/>
</p:tagLst>
</file>

<file path=ppt/tags/tag8.xml><?xml version="1.0" encoding="utf-8"?>
<p:tagLst xmlns:a="http://schemas.openxmlformats.org/drawingml/2006/main" xmlns:r="http://schemas.openxmlformats.org/officeDocument/2006/relationships" xmlns:p="http://schemas.openxmlformats.org/presentationml/2006/main">
  <p:tag name="LTOP" val=" 214.125"/>
  <p:tag name="LLEFT" val=" 516.5"/>
</p:tagLst>
</file>

<file path=ppt/tags/tag9.xml><?xml version="1.0" encoding="utf-8"?>
<p:tagLst xmlns:a="http://schemas.openxmlformats.org/drawingml/2006/main" xmlns:r="http://schemas.openxmlformats.org/officeDocument/2006/relationships" xmlns:p="http://schemas.openxmlformats.org/presentationml/2006/main">
  <p:tag name="LTOP" val=" 214.125"/>
  <p:tag name="LLEFT" val=" 80.12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986</Words>
  <Application>Microsoft Macintosh PowerPoint</Application>
  <PresentationFormat>全屏显示(4:3)</PresentationFormat>
  <Paragraphs>176</Paragraphs>
  <Slides>30</Slides>
  <Notes>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30</vt:i4>
      </vt:variant>
    </vt:vector>
  </HeadingPairs>
  <TitlesOfParts>
    <vt:vector size="40" baseType="lpstr">
      <vt:lpstr>方正舒体</vt:lpstr>
      <vt:lpstr>华文隶书</vt:lpstr>
      <vt:lpstr>华文新魏</vt:lpstr>
      <vt:lpstr>Arial</vt:lpstr>
      <vt:lpstr>Arial Narrow</vt:lpstr>
      <vt:lpstr>Calibri</vt:lpstr>
      <vt:lpstr>HelveticaNeue</vt:lpstr>
      <vt:lpstr>Verdana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nqdp</cp:lastModifiedBy>
  <cp:revision>52</cp:revision>
  <dcterms:created xsi:type="dcterms:W3CDTF">2019-08-07T11:03:23Z</dcterms:created>
  <dcterms:modified xsi:type="dcterms:W3CDTF">2019-08-09T10:11:09Z</dcterms:modified>
</cp:coreProperties>
</file>