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1716" r:id="rId2"/>
    <p:sldId id="1717" r:id="rId3"/>
    <p:sldId id="1753" r:id="rId4"/>
    <p:sldId id="1754" r:id="rId5"/>
    <p:sldId id="1755" r:id="rId6"/>
    <p:sldId id="1752" r:id="rId7"/>
    <p:sldId id="1322" r:id="rId8"/>
    <p:sldId id="1786" r:id="rId9"/>
    <p:sldId id="1581" r:id="rId10"/>
    <p:sldId id="1652" r:id="rId11"/>
    <p:sldId id="1727" r:id="rId12"/>
    <p:sldId id="1730" r:id="rId13"/>
    <p:sldId id="1726" r:id="rId14"/>
    <p:sldId id="1731" r:id="rId15"/>
    <p:sldId id="1732" r:id="rId16"/>
    <p:sldId id="1733" r:id="rId17"/>
    <p:sldId id="1734" r:id="rId18"/>
    <p:sldId id="1735" r:id="rId19"/>
    <p:sldId id="1736" r:id="rId20"/>
    <p:sldId id="1738" r:id="rId21"/>
    <p:sldId id="1740" r:id="rId22"/>
    <p:sldId id="1718" r:id="rId23"/>
    <p:sldId id="1739" r:id="rId24"/>
    <p:sldId id="1164" r:id="rId25"/>
    <p:sldId id="1751" r:id="rId26"/>
    <p:sldId id="1750" r:id="rId27"/>
    <p:sldId id="1746" r:id="rId28"/>
    <p:sldId id="1741" r:id="rId29"/>
    <p:sldId id="1744" r:id="rId30"/>
    <p:sldId id="1745" r:id="rId31"/>
    <p:sldId id="1292" r:id="rId32"/>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3">
          <p15:clr>
            <a:srgbClr val="A4A3A4"/>
          </p15:clr>
        </p15:guide>
        <p15:guide id="2" pos="384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C121C3"/>
    <a:srgbClr val="FFCCCC"/>
    <a:srgbClr val="CC6600"/>
    <a:srgbClr val="FF9999"/>
    <a:srgbClr val="0000FF"/>
    <a:srgbClr val="000066"/>
    <a:srgbClr val="FFCCFF"/>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guide orient="horz" pos="2143"/>
        <p:guide pos="3849"/>
      </p:guideLst>
    </p:cSldViewPr>
  </p:slideViewPr>
  <p:notesTextViewPr>
    <p:cViewPr>
      <p:scale>
        <a:sx n="1" d="1"/>
        <a:sy n="1" d="1"/>
      </p:scale>
      <p:origin x="0" y="0"/>
    </p:cViewPr>
  </p:notesTextViewPr>
  <p:sorterViewPr>
    <p:cViewPr>
      <p:scale>
        <a:sx n="100" d="100"/>
        <a:sy n="100" d="100"/>
      </p:scale>
      <p:origin x="0" y="50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2019/8/20</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33" y="2130544"/>
            <a:ext cx="10363582" cy="1470106"/>
          </a:xfrm>
        </p:spPr>
        <p:txBody>
          <a:bodyPr/>
          <a:lstStyle/>
          <a:p>
            <a:r>
              <a:rPr lang="zh-CN" altLang="en-US"/>
              <a:t>单击此处编辑母版标题样式</a:t>
            </a:r>
          </a:p>
        </p:txBody>
      </p:sp>
      <p:sp>
        <p:nvSpPr>
          <p:cNvPr id="3" name="副标题 2"/>
          <p:cNvSpPr>
            <a:spLocks noGrp="1"/>
          </p:cNvSpPr>
          <p:nvPr>
            <p:ph type="subTitle" idx="1"/>
          </p:nvPr>
        </p:nvSpPr>
        <p:spPr>
          <a:xfrm>
            <a:off x="1828868" y="3886414"/>
            <a:ext cx="8534714" cy="1752696"/>
          </a:xfrm>
        </p:spPr>
        <p:txBody>
          <a:bodyPr/>
          <a:lstStyle>
            <a:lvl1pPr marL="0" indent="0" algn="ctr">
              <a:buNone/>
              <a:defRPr>
                <a:solidFill>
                  <a:schemeClr val="tx1">
                    <a:tint val="75000"/>
                  </a:schemeClr>
                </a:solidFill>
              </a:defRPr>
            </a:lvl1pPr>
            <a:lvl2pPr marL="544195" indent="0" algn="ctr">
              <a:buNone/>
              <a:defRPr>
                <a:solidFill>
                  <a:schemeClr val="tx1">
                    <a:tint val="75000"/>
                  </a:schemeClr>
                </a:solidFill>
              </a:defRPr>
            </a:lvl2pPr>
            <a:lvl3pPr marL="1088390" indent="0" algn="ctr">
              <a:buNone/>
              <a:defRPr>
                <a:solidFill>
                  <a:schemeClr val="tx1">
                    <a:tint val="75000"/>
                  </a:schemeClr>
                </a:solidFill>
              </a:defRPr>
            </a:lvl3pPr>
            <a:lvl4pPr marL="1632585" indent="0" algn="ctr">
              <a:buNone/>
              <a:defRPr>
                <a:solidFill>
                  <a:schemeClr val="tx1">
                    <a:tint val="75000"/>
                  </a:schemeClr>
                </a:solidFill>
              </a:defRPr>
            </a:lvl4pPr>
            <a:lvl5pPr marL="2177415" indent="0" algn="ctr">
              <a:buNone/>
              <a:defRPr>
                <a:solidFill>
                  <a:schemeClr val="tx1">
                    <a:tint val="75000"/>
                  </a:schemeClr>
                </a:solidFill>
              </a:defRPr>
            </a:lvl5pPr>
            <a:lvl6pPr marL="2721610" indent="0" algn="ctr">
              <a:buNone/>
              <a:defRPr>
                <a:solidFill>
                  <a:schemeClr val="tx1">
                    <a:tint val="75000"/>
                  </a:schemeClr>
                </a:solidFill>
              </a:defRPr>
            </a:lvl6pPr>
            <a:lvl7pPr marL="3265805" indent="0" algn="ctr">
              <a:buNone/>
              <a:defRPr>
                <a:solidFill>
                  <a:schemeClr val="tx1">
                    <a:tint val="75000"/>
                  </a:schemeClr>
                </a:solidFill>
              </a:defRPr>
            </a:lvl7pPr>
            <a:lvl8pPr marL="3810000" indent="0" algn="ctr">
              <a:buNone/>
              <a:defRPr>
                <a:solidFill>
                  <a:schemeClr val="tx1">
                    <a:tint val="75000"/>
                  </a:schemeClr>
                </a:solidFill>
              </a:defRPr>
            </a:lvl8pPr>
            <a:lvl9pPr marL="435419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3C8CE32-9421-4954-A572-A426CD450E65}" type="datetimeFigureOut">
              <a:rPr lang="zh-CN" altLang="en-US" smtClean="0"/>
              <a:t>2019/8/20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C8CE32-9421-4954-A572-A426CD450E65}" type="datetimeFigureOut">
              <a:rPr lang="zh-CN" altLang="en-US" smtClean="0"/>
              <a:t>2019/8/20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525" y="274654"/>
            <a:ext cx="2743301" cy="58518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22" y="274654"/>
            <a:ext cx="8026695" cy="58518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C8CE32-9421-4954-A572-A426CD450E65}" type="datetimeFigureOut">
              <a:rPr lang="zh-CN" altLang="en-US" smtClean="0"/>
              <a:t>2019/8/20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C8CE32-9421-4954-A572-A426CD450E65}" type="datetimeFigureOut">
              <a:rPr lang="zh-CN" altLang="en-US" smtClean="0"/>
              <a:t>2019/8/20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120" y="4407144"/>
            <a:ext cx="10363582" cy="1362150"/>
          </a:xfrm>
        </p:spPr>
        <p:txBody>
          <a:bodyPr anchor="t"/>
          <a:lstStyle>
            <a:lvl1pPr algn="l">
              <a:defRPr sz="4760" b="1" cap="all"/>
            </a:lvl1pPr>
          </a:lstStyle>
          <a:p>
            <a:r>
              <a:rPr lang="zh-CN" altLang="en-US"/>
              <a:t>单击此处编辑母版标题样式</a:t>
            </a:r>
          </a:p>
        </p:txBody>
      </p:sp>
      <p:sp>
        <p:nvSpPr>
          <p:cNvPr id="3" name="文本占位符 2"/>
          <p:cNvSpPr>
            <a:spLocks noGrp="1"/>
          </p:cNvSpPr>
          <p:nvPr>
            <p:ph type="body" idx="1"/>
          </p:nvPr>
        </p:nvSpPr>
        <p:spPr>
          <a:xfrm>
            <a:off x="963120" y="2906874"/>
            <a:ext cx="10363582" cy="1500269"/>
          </a:xfrm>
        </p:spPr>
        <p:txBody>
          <a:bodyPr anchor="b"/>
          <a:lstStyle>
            <a:lvl1pPr marL="0" indent="0">
              <a:buNone/>
              <a:defRPr sz="2380">
                <a:solidFill>
                  <a:schemeClr val="tx1">
                    <a:tint val="75000"/>
                  </a:schemeClr>
                </a:solidFill>
              </a:defRPr>
            </a:lvl1pPr>
            <a:lvl2pPr marL="544195" indent="0">
              <a:buNone/>
              <a:defRPr sz="2145">
                <a:solidFill>
                  <a:schemeClr val="tx1">
                    <a:tint val="75000"/>
                  </a:schemeClr>
                </a:solidFill>
              </a:defRPr>
            </a:lvl2pPr>
            <a:lvl3pPr marL="1088390" indent="0">
              <a:buNone/>
              <a:defRPr sz="1905">
                <a:solidFill>
                  <a:schemeClr val="tx1">
                    <a:tint val="75000"/>
                  </a:schemeClr>
                </a:solidFill>
              </a:defRPr>
            </a:lvl3pPr>
            <a:lvl4pPr marL="1632585" indent="0">
              <a:buNone/>
              <a:defRPr sz="1665">
                <a:solidFill>
                  <a:schemeClr val="tx1">
                    <a:tint val="75000"/>
                  </a:schemeClr>
                </a:solidFill>
              </a:defRPr>
            </a:lvl4pPr>
            <a:lvl5pPr marL="2177415" indent="0">
              <a:buNone/>
              <a:defRPr sz="1665">
                <a:solidFill>
                  <a:schemeClr val="tx1">
                    <a:tint val="75000"/>
                  </a:schemeClr>
                </a:solidFill>
              </a:defRPr>
            </a:lvl5pPr>
            <a:lvl6pPr marL="2721610" indent="0">
              <a:buNone/>
              <a:defRPr sz="1665">
                <a:solidFill>
                  <a:schemeClr val="tx1">
                    <a:tint val="75000"/>
                  </a:schemeClr>
                </a:solidFill>
              </a:defRPr>
            </a:lvl6pPr>
            <a:lvl7pPr marL="3265805" indent="0">
              <a:buNone/>
              <a:defRPr sz="1665">
                <a:solidFill>
                  <a:schemeClr val="tx1">
                    <a:tint val="75000"/>
                  </a:schemeClr>
                </a:solidFill>
              </a:defRPr>
            </a:lvl7pPr>
            <a:lvl8pPr marL="3810000" indent="0">
              <a:buNone/>
              <a:defRPr sz="1665">
                <a:solidFill>
                  <a:schemeClr val="tx1">
                    <a:tint val="75000"/>
                  </a:schemeClr>
                </a:solidFill>
              </a:defRPr>
            </a:lvl8pPr>
            <a:lvl9pPr marL="4354195" indent="0">
              <a:buNone/>
              <a:defRPr sz="16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3C8CE32-9421-4954-A572-A426CD450E65}" type="datetimeFigureOut">
              <a:rPr lang="zh-CN" altLang="en-US" smtClean="0"/>
              <a:t>2019/8/20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22" y="1600289"/>
            <a:ext cx="5384998" cy="4526213"/>
          </a:xfrm>
        </p:spPr>
        <p:txBody>
          <a:bodyPr/>
          <a:lstStyle>
            <a:lvl1pPr>
              <a:defRPr sz="3335"/>
            </a:lvl1pPr>
            <a:lvl2pPr>
              <a:defRPr sz="2855"/>
            </a:lvl2pPr>
            <a:lvl3pPr>
              <a:defRPr sz="2380"/>
            </a:lvl3pPr>
            <a:lvl4pPr>
              <a:defRPr sz="2145"/>
            </a:lvl4pPr>
            <a:lvl5pPr>
              <a:defRPr sz="2145"/>
            </a:lvl5pPr>
            <a:lvl6pPr>
              <a:defRPr sz="2145"/>
            </a:lvl6pPr>
            <a:lvl7pPr>
              <a:defRPr sz="2145"/>
            </a:lvl7pPr>
            <a:lvl8pPr>
              <a:defRPr sz="2145"/>
            </a:lvl8pPr>
            <a:lvl9pPr>
              <a:defRPr sz="214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828" y="1600289"/>
            <a:ext cx="5384998" cy="4526213"/>
          </a:xfrm>
        </p:spPr>
        <p:txBody>
          <a:bodyPr/>
          <a:lstStyle>
            <a:lvl1pPr>
              <a:defRPr sz="3335"/>
            </a:lvl1pPr>
            <a:lvl2pPr>
              <a:defRPr sz="2855"/>
            </a:lvl2pPr>
            <a:lvl3pPr>
              <a:defRPr sz="2380"/>
            </a:lvl3pPr>
            <a:lvl4pPr>
              <a:defRPr sz="2145"/>
            </a:lvl4pPr>
            <a:lvl5pPr>
              <a:defRPr sz="2145"/>
            </a:lvl5pPr>
            <a:lvl6pPr>
              <a:defRPr sz="2145"/>
            </a:lvl6pPr>
            <a:lvl7pPr>
              <a:defRPr sz="2145"/>
            </a:lvl7pPr>
            <a:lvl8pPr>
              <a:defRPr sz="2145"/>
            </a:lvl8pPr>
            <a:lvl9pPr>
              <a:defRPr sz="214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3C8CE32-9421-4954-A572-A426CD450E65}" type="datetimeFigureOut">
              <a:rPr lang="zh-CN" altLang="en-US" smtClean="0"/>
              <a:t>2019/8/20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22" y="1535199"/>
            <a:ext cx="5387116" cy="639798"/>
          </a:xfrm>
        </p:spPr>
        <p:txBody>
          <a:bodyPr anchor="b"/>
          <a:lstStyle>
            <a:lvl1pPr marL="0" indent="0">
              <a:buNone/>
              <a:defRPr sz="2855" b="1"/>
            </a:lvl1pPr>
            <a:lvl2pPr marL="544195" indent="0">
              <a:buNone/>
              <a:defRPr sz="2380" b="1"/>
            </a:lvl2pPr>
            <a:lvl3pPr marL="1088390" indent="0">
              <a:buNone/>
              <a:defRPr sz="2145" b="1"/>
            </a:lvl3pPr>
            <a:lvl4pPr marL="1632585" indent="0">
              <a:buNone/>
              <a:defRPr sz="1905" b="1"/>
            </a:lvl4pPr>
            <a:lvl5pPr marL="2177415" indent="0">
              <a:buNone/>
              <a:defRPr sz="1905" b="1"/>
            </a:lvl5pPr>
            <a:lvl6pPr marL="2721610" indent="0">
              <a:buNone/>
              <a:defRPr sz="1905" b="1"/>
            </a:lvl6pPr>
            <a:lvl7pPr marL="3265805" indent="0">
              <a:buNone/>
              <a:defRPr sz="1905" b="1"/>
            </a:lvl7pPr>
            <a:lvl8pPr marL="3810000" indent="0">
              <a:buNone/>
              <a:defRPr sz="1905" b="1"/>
            </a:lvl8pPr>
            <a:lvl9pPr marL="4354195" indent="0">
              <a:buNone/>
              <a:defRPr sz="1905" b="1"/>
            </a:lvl9pPr>
          </a:lstStyle>
          <a:p>
            <a:pPr lvl="0"/>
            <a:r>
              <a:rPr lang="zh-CN" altLang="en-US"/>
              <a:t>单击此处编辑母版文本样式</a:t>
            </a:r>
          </a:p>
        </p:txBody>
      </p:sp>
      <p:sp>
        <p:nvSpPr>
          <p:cNvPr id="4" name="内容占位符 3"/>
          <p:cNvSpPr>
            <a:spLocks noGrp="1"/>
          </p:cNvSpPr>
          <p:nvPr>
            <p:ph sz="half" idx="2"/>
          </p:nvPr>
        </p:nvSpPr>
        <p:spPr>
          <a:xfrm>
            <a:off x="609622" y="2174995"/>
            <a:ext cx="5387116" cy="3951506"/>
          </a:xfrm>
        </p:spPr>
        <p:txBody>
          <a:bodyPr/>
          <a:lstStyle>
            <a:lvl1pPr>
              <a:defRPr sz="2855"/>
            </a:lvl1pPr>
            <a:lvl2pPr>
              <a:defRPr sz="2380"/>
            </a:lvl2pPr>
            <a:lvl3pPr>
              <a:defRPr sz="2145"/>
            </a:lvl3pPr>
            <a:lvl4pPr>
              <a:defRPr sz="1905"/>
            </a:lvl4pPr>
            <a:lvl5pPr>
              <a:defRPr sz="1905"/>
            </a:lvl5pPr>
            <a:lvl6pPr>
              <a:defRPr sz="1905"/>
            </a:lvl6pPr>
            <a:lvl7pPr>
              <a:defRPr sz="1905"/>
            </a:lvl7pPr>
            <a:lvl8pPr>
              <a:defRPr sz="1905"/>
            </a:lvl8pPr>
            <a:lvl9pPr>
              <a:defRPr sz="19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597" y="1535199"/>
            <a:ext cx="5389231" cy="639798"/>
          </a:xfrm>
        </p:spPr>
        <p:txBody>
          <a:bodyPr anchor="b"/>
          <a:lstStyle>
            <a:lvl1pPr marL="0" indent="0">
              <a:buNone/>
              <a:defRPr sz="2855" b="1"/>
            </a:lvl1pPr>
            <a:lvl2pPr marL="544195" indent="0">
              <a:buNone/>
              <a:defRPr sz="2380" b="1"/>
            </a:lvl2pPr>
            <a:lvl3pPr marL="1088390" indent="0">
              <a:buNone/>
              <a:defRPr sz="2145" b="1"/>
            </a:lvl3pPr>
            <a:lvl4pPr marL="1632585" indent="0">
              <a:buNone/>
              <a:defRPr sz="1905" b="1"/>
            </a:lvl4pPr>
            <a:lvl5pPr marL="2177415" indent="0">
              <a:buNone/>
              <a:defRPr sz="1905" b="1"/>
            </a:lvl5pPr>
            <a:lvl6pPr marL="2721610" indent="0">
              <a:buNone/>
              <a:defRPr sz="1905" b="1"/>
            </a:lvl6pPr>
            <a:lvl7pPr marL="3265805" indent="0">
              <a:buNone/>
              <a:defRPr sz="1905" b="1"/>
            </a:lvl7pPr>
            <a:lvl8pPr marL="3810000" indent="0">
              <a:buNone/>
              <a:defRPr sz="1905" b="1"/>
            </a:lvl8pPr>
            <a:lvl9pPr marL="4354195" indent="0">
              <a:buNone/>
              <a:defRPr sz="1905" b="1"/>
            </a:lvl9pPr>
          </a:lstStyle>
          <a:p>
            <a:pPr lvl="0"/>
            <a:r>
              <a:rPr lang="zh-CN" altLang="en-US"/>
              <a:t>单击此处编辑母版文本样式</a:t>
            </a:r>
          </a:p>
        </p:txBody>
      </p:sp>
      <p:sp>
        <p:nvSpPr>
          <p:cNvPr id="6" name="内容占位符 5"/>
          <p:cNvSpPr>
            <a:spLocks noGrp="1"/>
          </p:cNvSpPr>
          <p:nvPr>
            <p:ph sz="quarter" idx="4"/>
          </p:nvPr>
        </p:nvSpPr>
        <p:spPr>
          <a:xfrm>
            <a:off x="6193597" y="2174995"/>
            <a:ext cx="5389231" cy="3951506"/>
          </a:xfrm>
        </p:spPr>
        <p:txBody>
          <a:bodyPr/>
          <a:lstStyle>
            <a:lvl1pPr>
              <a:defRPr sz="2855"/>
            </a:lvl1pPr>
            <a:lvl2pPr>
              <a:defRPr sz="2380"/>
            </a:lvl2pPr>
            <a:lvl3pPr>
              <a:defRPr sz="2145"/>
            </a:lvl3pPr>
            <a:lvl4pPr>
              <a:defRPr sz="1905"/>
            </a:lvl4pPr>
            <a:lvl5pPr>
              <a:defRPr sz="1905"/>
            </a:lvl5pPr>
            <a:lvl6pPr>
              <a:defRPr sz="1905"/>
            </a:lvl6pPr>
            <a:lvl7pPr>
              <a:defRPr sz="1905"/>
            </a:lvl7pPr>
            <a:lvl8pPr>
              <a:defRPr sz="1905"/>
            </a:lvl8pPr>
            <a:lvl9pPr>
              <a:defRPr sz="19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3C8CE32-9421-4954-A572-A426CD450E65}" type="datetimeFigureOut">
              <a:rPr lang="zh-CN" altLang="en-US" smtClean="0"/>
              <a:t>2019/8/20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3C8CE32-9421-4954-A572-A426CD450E65}" type="datetimeFigureOut">
              <a:rPr lang="zh-CN" altLang="en-US" smtClean="0"/>
              <a:t>2019/8/20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C8CE32-9421-4954-A572-A426CD450E65}" type="datetimeFigureOut">
              <a:rPr lang="zh-CN" altLang="en-US" smtClean="0"/>
              <a:t>2019/8/20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25" y="273064"/>
            <a:ext cx="4011231" cy="1162114"/>
          </a:xfrm>
        </p:spPr>
        <p:txBody>
          <a:bodyPr anchor="b"/>
          <a:lstStyle>
            <a:lvl1pPr algn="l">
              <a:defRPr sz="2380" b="1"/>
            </a:lvl1pPr>
          </a:lstStyle>
          <a:p>
            <a:r>
              <a:rPr lang="zh-CN" altLang="en-US"/>
              <a:t>单击此处编辑母版标题样式</a:t>
            </a:r>
          </a:p>
        </p:txBody>
      </p:sp>
      <p:sp>
        <p:nvSpPr>
          <p:cNvPr id="3" name="内容占位符 2"/>
          <p:cNvSpPr>
            <a:spLocks noGrp="1"/>
          </p:cNvSpPr>
          <p:nvPr>
            <p:ph idx="1"/>
          </p:nvPr>
        </p:nvSpPr>
        <p:spPr>
          <a:xfrm>
            <a:off x="4766908" y="273067"/>
            <a:ext cx="6815918" cy="5853437"/>
          </a:xfrm>
        </p:spPr>
        <p:txBody>
          <a:bodyPr/>
          <a:lstStyle>
            <a:lvl1pPr>
              <a:defRPr sz="3810"/>
            </a:lvl1pPr>
            <a:lvl2pPr>
              <a:defRPr sz="3335"/>
            </a:lvl2pPr>
            <a:lvl3pPr>
              <a:defRPr sz="2855"/>
            </a:lvl3pPr>
            <a:lvl4pPr>
              <a:defRPr sz="2380"/>
            </a:lvl4pPr>
            <a:lvl5pPr>
              <a:defRPr sz="2380"/>
            </a:lvl5pPr>
            <a:lvl6pPr>
              <a:defRPr sz="2380"/>
            </a:lvl6pPr>
            <a:lvl7pPr>
              <a:defRPr sz="2380"/>
            </a:lvl7pPr>
            <a:lvl8pPr>
              <a:defRPr sz="2380"/>
            </a:lvl8pPr>
            <a:lvl9pPr>
              <a:defRPr sz="238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25" y="1435181"/>
            <a:ext cx="4011231" cy="4691321"/>
          </a:xfrm>
        </p:spPr>
        <p:txBody>
          <a:bodyPr/>
          <a:lstStyle>
            <a:lvl1pPr marL="0" indent="0">
              <a:buNone/>
              <a:defRPr sz="1665"/>
            </a:lvl1pPr>
            <a:lvl2pPr marL="544195" indent="0">
              <a:buNone/>
              <a:defRPr sz="1430"/>
            </a:lvl2pPr>
            <a:lvl3pPr marL="1088390" indent="0">
              <a:buNone/>
              <a:defRPr sz="1190"/>
            </a:lvl3pPr>
            <a:lvl4pPr marL="1632585" indent="0">
              <a:buNone/>
              <a:defRPr sz="1070"/>
            </a:lvl4pPr>
            <a:lvl5pPr marL="2177415" indent="0">
              <a:buNone/>
              <a:defRPr sz="1070"/>
            </a:lvl5pPr>
            <a:lvl6pPr marL="2721610" indent="0">
              <a:buNone/>
              <a:defRPr sz="1070"/>
            </a:lvl6pPr>
            <a:lvl7pPr marL="3265805" indent="0">
              <a:buNone/>
              <a:defRPr sz="1070"/>
            </a:lvl7pPr>
            <a:lvl8pPr marL="3810000" indent="0">
              <a:buNone/>
              <a:defRPr sz="1070"/>
            </a:lvl8pPr>
            <a:lvl9pPr marL="4354195" indent="0">
              <a:buNone/>
              <a:defRPr sz="107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3C8CE32-9421-4954-A572-A426CD450E65}" type="datetimeFigureOut">
              <a:rPr lang="zh-CN" altLang="en-US" smtClean="0"/>
              <a:t>2019/8/20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805" y="4800864"/>
            <a:ext cx="7315470" cy="566770"/>
          </a:xfrm>
        </p:spPr>
        <p:txBody>
          <a:bodyPr anchor="b"/>
          <a:lstStyle>
            <a:lvl1pPr algn="l">
              <a:defRPr sz="2380" b="1"/>
            </a:lvl1pPr>
          </a:lstStyle>
          <a:p>
            <a:r>
              <a:rPr lang="zh-CN" altLang="en-US"/>
              <a:t>单击此处编辑母版标题样式</a:t>
            </a:r>
          </a:p>
        </p:txBody>
      </p:sp>
      <p:sp>
        <p:nvSpPr>
          <p:cNvPr id="3" name="图片占位符 2"/>
          <p:cNvSpPr>
            <a:spLocks noGrp="1"/>
          </p:cNvSpPr>
          <p:nvPr>
            <p:ph type="pic" idx="1"/>
          </p:nvPr>
        </p:nvSpPr>
        <p:spPr>
          <a:xfrm>
            <a:off x="2389805" y="612808"/>
            <a:ext cx="7315470" cy="4115027"/>
          </a:xfrm>
        </p:spPr>
        <p:txBody>
          <a:bodyPr/>
          <a:lstStyle>
            <a:lvl1pPr marL="0" indent="0">
              <a:buNone/>
              <a:defRPr sz="3810"/>
            </a:lvl1pPr>
            <a:lvl2pPr marL="544195" indent="0">
              <a:buNone/>
              <a:defRPr sz="3335"/>
            </a:lvl2pPr>
            <a:lvl3pPr marL="1088390" indent="0">
              <a:buNone/>
              <a:defRPr sz="2855"/>
            </a:lvl3pPr>
            <a:lvl4pPr marL="1632585" indent="0">
              <a:buNone/>
              <a:defRPr sz="2380"/>
            </a:lvl4pPr>
            <a:lvl5pPr marL="2177415" indent="0">
              <a:buNone/>
              <a:defRPr sz="2380"/>
            </a:lvl5pPr>
            <a:lvl6pPr marL="2721610" indent="0">
              <a:buNone/>
              <a:defRPr sz="2380"/>
            </a:lvl6pPr>
            <a:lvl7pPr marL="3265805" indent="0">
              <a:buNone/>
              <a:defRPr sz="2380"/>
            </a:lvl7pPr>
            <a:lvl8pPr marL="3810000" indent="0">
              <a:buNone/>
              <a:defRPr sz="2380"/>
            </a:lvl8pPr>
            <a:lvl9pPr marL="4354195" indent="0">
              <a:buNone/>
              <a:defRPr sz="2380"/>
            </a:lvl9pPr>
          </a:lstStyle>
          <a:p>
            <a:endParaRPr lang="zh-CN" altLang="en-US"/>
          </a:p>
        </p:txBody>
      </p:sp>
      <p:sp>
        <p:nvSpPr>
          <p:cNvPr id="4" name="文本占位符 3"/>
          <p:cNvSpPr>
            <a:spLocks noGrp="1"/>
          </p:cNvSpPr>
          <p:nvPr>
            <p:ph type="body" sz="half" idx="2"/>
          </p:nvPr>
        </p:nvSpPr>
        <p:spPr>
          <a:xfrm>
            <a:off x="2389805" y="5367635"/>
            <a:ext cx="7315470" cy="804907"/>
          </a:xfrm>
        </p:spPr>
        <p:txBody>
          <a:bodyPr/>
          <a:lstStyle>
            <a:lvl1pPr marL="0" indent="0">
              <a:buNone/>
              <a:defRPr sz="1665"/>
            </a:lvl1pPr>
            <a:lvl2pPr marL="544195" indent="0">
              <a:buNone/>
              <a:defRPr sz="1430"/>
            </a:lvl2pPr>
            <a:lvl3pPr marL="1088390" indent="0">
              <a:buNone/>
              <a:defRPr sz="1190"/>
            </a:lvl3pPr>
            <a:lvl4pPr marL="1632585" indent="0">
              <a:buNone/>
              <a:defRPr sz="1070"/>
            </a:lvl4pPr>
            <a:lvl5pPr marL="2177415" indent="0">
              <a:buNone/>
              <a:defRPr sz="1070"/>
            </a:lvl5pPr>
            <a:lvl6pPr marL="2721610" indent="0">
              <a:buNone/>
              <a:defRPr sz="1070"/>
            </a:lvl6pPr>
            <a:lvl7pPr marL="3265805" indent="0">
              <a:buNone/>
              <a:defRPr sz="1070"/>
            </a:lvl7pPr>
            <a:lvl8pPr marL="3810000" indent="0">
              <a:buNone/>
              <a:defRPr sz="1070"/>
            </a:lvl8pPr>
            <a:lvl9pPr marL="4354195" indent="0">
              <a:buNone/>
              <a:defRPr sz="107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3C8CE32-9421-4954-A572-A426CD450E65}" type="datetimeFigureOut">
              <a:rPr lang="zh-CN" altLang="en-US" smtClean="0"/>
              <a:t>2019/8/20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A125A8-0AFF-4042-970F-8A0BC0862273}"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22" y="274654"/>
            <a:ext cx="10973204" cy="11430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22" y="1600289"/>
            <a:ext cx="10973204" cy="452621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22" y="6356701"/>
            <a:ext cx="2844905" cy="365145"/>
          </a:xfrm>
          <a:prstGeom prst="rect">
            <a:avLst/>
          </a:prstGeom>
        </p:spPr>
        <p:txBody>
          <a:bodyPr vert="horz" lIns="91440" tIns="45720" rIns="91440" bIns="45720" rtlCol="0" anchor="ctr"/>
          <a:lstStyle>
            <a:lvl1pPr algn="l">
              <a:defRPr sz="1430">
                <a:solidFill>
                  <a:schemeClr val="tx1">
                    <a:tint val="75000"/>
                  </a:schemeClr>
                </a:solidFill>
              </a:defRPr>
            </a:lvl1pPr>
          </a:lstStyle>
          <a:p>
            <a:fld id="{43C8CE32-9421-4954-A572-A426CD450E65}" type="datetimeFigureOut">
              <a:rPr lang="zh-CN" altLang="en-US" smtClean="0"/>
              <a:t>2019/8/20</a:t>
            </a:fld>
            <a:endParaRPr lang="zh-CN" altLang="en-US"/>
          </a:p>
        </p:txBody>
      </p:sp>
      <p:sp>
        <p:nvSpPr>
          <p:cNvPr id="5" name="页脚占位符 4"/>
          <p:cNvSpPr>
            <a:spLocks noGrp="1"/>
          </p:cNvSpPr>
          <p:nvPr>
            <p:ph type="ftr" sz="quarter" idx="3"/>
          </p:nvPr>
        </p:nvSpPr>
        <p:spPr>
          <a:xfrm>
            <a:off x="4165754" y="6356701"/>
            <a:ext cx="3860943" cy="365145"/>
          </a:xfrm>
          <a:prstGeom prst="rect">
            <a:avLst/>
          </a:prstGeom>
        </p:spPr>
        <p:txBody>
          <a:bodyPr vert="horz" lIns="91440" tIns="45720" rIns="91440" bIns="45720" rtlCol="0" anchor="ctr"/>
          <a:lstStyle>
            <a:lvl1pPr algn="ctr">
              <a:defRPr sz="143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922" y="6356701"/>
            <a:ext cx="2844905" cy="365145"/>
          </a:xfrm>
          <a:prstGeom prst="rect">
            <a:avLst/>
          </a:prstGeom>
        </p:spPr>
        <p:txBody>
          <a:bodyPr vert="horz" lIns="91440" tIns="45720" rIns="91440" bIns="45720" rtlCol="0" anchor="ctr"/>
          <a:lstStyle>
            <a:lvl1pPr algn="r">
              <a:defRPr sz="1430">
                <a:solidFill>
                  <a:schemeClr val="tx1">
                    <a:tint val="75000"/>
                  </a:schemeClr>
                </a:solidFill>
              </a:defRPr>
            </a:lvl1pPr>
          </a:lstStyle>
          <a:p>
            <a:fld id="{39A125A8-0AFF-4042-970F-8A0BC0862273}" type="slidenum">
              <a:rPr lang="zh-CN" altLang="en-US" smtClean="0"/>
              <a:t>‹#›</a:t>
            </a:fld>
            <a:endParaRPr lang="zh-CN" altLang="en-US"/>
          </a:p>
        </p:txBody>
      </p:sp>
      <p:pic>
        <p:nvPicPr>
          <p:cNvPr id="7" name="图片 6">
            <a:extLst>
              <a:ext uri="{FF2B5EF4-FFF2-40B4-BE49-F238E27FC236}">
                <a16:creationId xmlns:a16="http://schemas.microsoft.com/office/drawing/2014/main" id="{CC49FC13-402A-4732-A4CB-BFE9EC26E3C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682100" y="112792"/>
            <a:ext cx="3334236" cy="10789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1088390" rtl="0" eaLnBrk="1" latinLnBrk="0" hangingPunct="1">
        <a:spcBef>
          <a:spcPct val="0"/>
        </a:spcBef>
        <a:buNone/>
        <a:defRPr sz="5240" kern="1200">
          <a:solidFill>
            <a:schemeClr val="tx1"/>
          </a:solidFill>
          <a:latin typeface="+mj-lt"/>
          <a:ea typeface="+mj-ea"/>
          <a:cs typeface="+mj-cs"/>
        </a:defRPr>
      </a:lvl1pPr>
    </p:titleStyle>
    <p:bodyStyle>
      <a:lvl1pPr marL="408305" indent="-408305" algn="l" defTabSz="1088390" rtl="0" eaLnBrk="1" latinLnBrk="0" hangingPunct="1">
        <a:spcBef>
          <a:spcPts val="115"/>
        </a:spcBef>
        <a:buFont typeface="Arial" panose="020B0604020202020204" pitchFamily="34" charset="0"/>
        <a:buChar char="•"/>
        <a:defRPr sz="3810" kern="1200">
          <a:solidFill>
            <a:schemeClr val="tx1"/>
          </a:solidFill>
          <a:latin typeface="+mn-lt"/>
          <a:ea typeface="+mn-ea"/>
          <a:cs typeface="+mn-cs"/>
        </a:defRPr>
      </a:lvl1pPr>
      <a:lvl2pPr marL="884555" indent="-340360" algn="l" defTabSz="1088390" rtl="0" eaLnBrk="1" latinLnBrk="0" hangingPunct="1">
        <a:spcBef>
          <a:spcPts val="115"/>
        </a:spcBef>
        <a:buFont typeface="Arial" panose="020B0604020202020204" pitchFamily="34" charset="0"/>
        <a:buChar char="–"/>
        <a:defRPr sz="3335" kern="1200">
          <a:solidFill>
            <a:schemeClr val="tx1"/>
          </a:solidFill>
          <a:latin typeface="+mn-lt"/>
          <a:ea typeface="+mn-ea"/>
          <a:cs typeface="+mn-cs"/>
        </a:defRPr>
      </a:lvl2pPr>
      <a:lvl3pPr marL="1360805" indent="-272415" algn="l" defTabSz="1088390" rtl="0" eaLnBrk="1" latinLnBrk="0" hangingPunct="1">
        <a:spcBef>
          <a:spcPts val="115"/>
        </a:spcBef>
        <a:buFont typeface="Arial" panose="020B0604020202020204" pitchFamily="34" charset="0"/>
        <a:buChar char="•"/>
        <a:defRPr sz="2855" kern="1200">
          <a:solidFill>
            <a:schemeClr val="tx1"/>
          </a:solidFill>
          <a:latin typeface="+mn-lt"/>
          <a:ea typeface="+mn-ea"/>
          <a:cs typeface="+mn-cs"/>
        </a:defRPr>
      </a:lvl3pPr>
      <a:lvl4pPr marL="1905000"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4pPr>
      <a:lvl5pPr marL="2449195"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5pPr>
      <a:lvl6pPr marL="2993390"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6pPr>
      <a:lvl7pPr marL="3537585"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7pPr>
      <a:lvl8pPr marL="4082415"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8pPr>
      <a:lvl9pPr marL="4626610" indent="-272415" algn="l" defTabSz="1088390" rtl="0" eaLnBrk="1" latinLnBrk="0" hangingPunct="1">
        <a:spcBef>
          <a:spcPts val="115"/>
        </a:spcBef>
        <a:buFont typeface="Arial" panose="020B0604020202020204" pitchFamily="34" charset="0"/>
        <a:buChar char="•"/>
        <a:defRPr sz="2380" kern="1200">
          <a:solidFill>
            <a:schemeClr val="tx1"/>
          </a:solidFill>
          <a:latin typeface="+mn-lt"/>
          <a:ea typeface="+mn-ea"/>
          <a:cs typeface="+mn-cs"/>
        </a:defRPr>
      </a:lvl9pPr>
    </p:bodyStyle>
    <p:otherStyle>
      <a:defPPr>
        <a:defRPr lang="zh-CN"/>
      </a:defPPr>
      <a:lvl1pPr marL="0" algn="l" defTabSz="1088390" rtl="0" eaLnBrk="1" latinLnBrk="0" hangingPunct="1">
        <a:defRPr sz="2145" kern="1200">
          <a:solidFill>
            <a:schemeClr val="tx1"/>
          </a:solidFill>
          <a:latin typeface="+mn-lt"/>
          <a:ea typeface="+mn-ea"/>
          <a:cs typeface="+mn-cs"/>
        </a:defRPr>
      </a:lvl1pPr>
      <a:lvl2pPr marL="544195" algn="l" defTabSz="1088390" rtl="0" eaLnBrk="1" latinLnBrk="0" hangingPunct="1">
        <a:defRPr sz="2145" kern="1200">
          <a:solidFill>
            <a:schemeClr val="tx1"/>
          </a:solidFill>
          <a:latin typeface="+mn-lt"/>
          <a:ea typeface="+mn-ea"/>
          <a:cs typeface="+mn-cs"/>
        </a:defRPr>
      </a:lvl2pPr>
      <a:lvl3pPr marL="1088390" algn="l" defTabSz="1088390" rtl="0" eaLnBrk="1" latinLnBrk="0" hangingPunct="1">
        <a:defRPr sz="2145" kern="1200">
          <a:solidFill>
            <a:schemeClr val="tx1"/>
          </a:solidFill>
          <a:latin typeface="+mn-lt"/>
          <a:ea typeface="+mn-ea"/>
          <a:cs typeface="+mn-cs"/>
        </a:defRPr>
      </a:lvl3pPr>
      <a:lvl4pPr marL="1632585" algn="l" defTabSz="1088390" rtl="0" eaLnBrk="1" latinLnBrk="0" hangingPunct="1">
        <a:defRPr sz="2145" kern="1200">
          <a:solidFill>
            <a:schemeClr val="tx1"/>
          </a:solidFill>
          <a:latin typeface="+mn-lt"/>
          <a:ea typeface="+mn-ea"/>
          <a:cs typeface="+mn-cs"/>
        </a:defRPr>
      </a:lvl4pPr>
      <a:lvl5pPr marL="2177415" algn="l" defTabSz="1088390" rtl="0" eaLnBrk="1" latinLnBrk="0" hangingPunct="1">
        <a:defRPr sz="2145" kern="1200">
          <a:solidFill>
            <a:schemeClr val="tx1"/>
          </a:solidFill>
          <a:latin typeface="+mn-lt"/>
          <a:ea typeface="+mn-ea"/>
          <a:cs typeface="+mn-cs"/>
        </a:defRPr>
      </a:lvl5pPr>
      <a:lvl6pPr marL="2721610" algn="l" defTabSz="1088390" rtl="0" eaLnBrk="1" latinLnBrk="0" hangingPunct="1">
        <a:defRPr sz="2145" kern="1200">
          <a:solidFill>
            <a:schemeClr val="tx1"/>
          </a:solidFill>
          <a:latin typeface="+mn-lt"/>
          <a:ea typeface="+mn-ea"/>
          <a:cs typeface="+mn-cs"/>
        </a:defRPr>
      </a:lvl6pPr>
      <a:lvl7pPr marL="3265805" algn="l" defTabSz="1088390" rtl="0" eaLnBrk="1" latinLnBrk="0" hangingPunct="1">
        <a:defRPr sz="2145" kern="1200">
          <a:solidFill>
            <a:schemeClr val="tx1"/>
          </a:solidFill>
          <a:latin typeface="+mn-lt"/>
          <a:ea typeface="+mn-ea"/>
          <a:cs typeface="+mn-cs"/>
        </a:defRPr>
      </a:lvl7pPr>
      <a:lvl8pPr marL="3810000" algn="l" defTabSz="1088390" rtl="0" eaLnBrk="1" latinLnBrk="0" hangingPunct="1">
        <a:defRPr sz="2145" kern="1200">
          <a:solidFill>
            <a:schemeClr val="tx1"/>
          </a:solidFill>
          <a:latin typeface="+mn-lt"/>
          <a:ea typeface="+mn-ea"/>
          <a:cs typeface="+mn-cs"/>
        </a:defRPr>
      </a:lvl8pPr>
      <a:lvl9pPr marL="4354195" algn="l" defTabSz="1088390" rtl="0" eaLnBrk="1" latinLnBrk="0" hangingPunct="1">
        <a:defRPr sz="21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3004" y="926578"/>
            <a:ext cx="10973204" cy="1143063"/>
          </a:xfrm>
        </p:spPr>
        <p:txBody>
          <a:bodyPr/>
          <a:lstStyle/>
          <a:p>
            <a:r>
              <a:rPr lang="en-US" altLang="zh-CN" b="1" i="1" dirty="0">
                <a:latin typeface="Times New Roman" panose="02020603050405020304" charset="0"/>
                <a:cs typeface="Times New Roman" panose="02020603050405020304" charset="0"/>
              </a:rPr>
              <a:t>M1U4    Earthquakes</a:t>
            </a:r>
          </a:p>
        </p:txBody>
      </p:sp>
      <p:sp>
        <p:nvSpPr>
          <p:cNvPr id="4" name="文本框 3"/>
          <p:cNvSpPr txBox="1"/>
          <p:nvPr/>
        </p:nvSpPr>
        <p:spPr>
          <a:xfrm>
            <a:off x="6565447" y="4739431"/>
            <a:ext cx="5936615" cy="1198880"/>
          </a:xfrm>
          <a:prstGeom prst="rect">
            <a:avLst/>
          </a:prstGeom>
          <a:noFill/>
        </p:spPr>
        <p:txBody>
          <a:bodyPr wrap="square" rtlCol="0">
            <a:spAutoFit/>
          </a:bodyPr>
          <a:lstStyle/>
          <a:p>
            <a:pPr algn="ctr"/>
            <a:r>
              <a:rPr lang="zh-CN" altLang="en-US" sz="2400" dirty="0"/>
              <a:t>杭州师范大学附属中学     </a:t>
            </a:r>
          </a:p>
          <a:p>
            <a:pPr algn="ctr"/>
            <a:r>
              <a:rPr lang="zh-CN" altLang="en-US" sz="2400" dirty="0"/>
              <a:t> </a:t>
            </a:r>
          </a:p>
          <a:p>
            <a:pPr algn="ctr"/>
            <a:r>
              <a:rPr lang="zh-CN" altLang="en-US" sz="2400" dirty="0"/>
              <a:t>苏殷旦</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942" y="3222557"/>
            <a:ext cx="4210638" cy="283884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31"/>
            <a:ext cx="11897995" cy="4831080"/>
          </a:xfrm>
          <a:prstGeom prst="rect">
            <a:avLst/>
          </a:prstGeom>
          <a:noFill/>
        </p:spPr>
        <p:txBody>
          <a:bodyPr wrap="square" rtlCol="0">
            <a:spAutoFit/>
          </a:bodyPr>
          <a:lstStyle/>
          <a:p>
            <a:r>
              <a:rPr lang="en-US" sz="2800" b="1" i="1" dirty="0">
                <a:solidFill>
                  <a:schemeClr val="bg1">
                    <a:lumMod val="65000"/>
                  </a:schemeClr>
                </a:solidFill>
                <a:latin typeface="Times New Roman" panose="02020603050405020304" charset="0"/>
              </a:rPr>
              <a:t>    S</a:t>
            </a:r>
            <a:r>
              <a:rPr lang="en-US" altLang="zh-CN" sz="2800" b="1" i="1" dirty="0">
                <a:solidFill>
                  <a:schemeClr val="bg1">
                    <a:lumMod val="65000"/>
                  </a:schemeClr>
                </a:solidFill>
                <a:latin typeface="Times New Roman" panose="02020603050405020304" charset="0"/>
                <a:sym typeface="+mn-ea"/>
              </a:rPr>
              <a:t>trange things were happening in the countryside of northeast Hebei. For three days the water in the village wells rose and fell, rose and fell.</a:t>
            </a:r>
            <a:r>
              <a:rPr lang="zh-CN" altLang="zh-CN" sz="2800" b="1" kern="100" dirty="0">
                <a:solidFill>
                  <a:schemeClr val="bg1">
                    <a:lumMod val="85000"/>
                  </a:schemeClr>
                </a:solidFill>
                <a:cs typeface="宋体" panose="02010600030101010101" pitchFamily="2" charset="-122"/>
                <a:sym typeface="+mn-ea"/>
              </a:rPr>
              <a:t> </a:t>
            </a:r>
            <a:r>
              <a:rPr lang="en-US" altLang="zh-CN" sz="2800" b="1" i="1" dirty="0">
                <a:solidFill>
                  <a:schemeClr val="bg1">
                    <a:lumMod val="65000"/>
                  </a:schemeClr>
                </a:solidFill>
                <a:latin typeface="Times New Roman" panose="02020603050405020304" charset="0"/>
                <a:sym typeface="+mn-ea"/>
              </a:rPr>
              <a:t>Farmers noticed that the well walls had deep cracks in them. A smelly gas came out of the cracks. </a:t>
            </a:r>
            <a:r>
              <a:rPr sz="2800" b="1" i="1">
                <a:solidFill>
                  <a:schemeClr val="bg1">
                    <a:lumMod val="85000"/>
                  </a:schemeClr>
                </a:solidFill>
                <a:latin typeface="Times New Roman" panose="02020603050405020304" charset="0"/>
                <a:sym typeface="+mn-ea"/>
              </a:rPr>
              <a:t> </a:t>
            </a:r>
            <a:r>
              <a:rPr lang="en-US" altLang="zh-CN" sz="2800" b="1" i="1" dirty="0">
                <a:solidFill>
                  <a:schemeClr val="bg1">
                    <a:lumMod val="65000"/>
                  </a:schemeClr>
                </a:solidFill>
                <a:latin typeface="Times New Roman" panose="02020603050405020304" charset="0"/>
                <a:sym typeface="+mn-ea"/>
              </a:rPr>
              <a:t>In the farmyards, the chickens and even the pigs were too nervous to eat. </a:t>
            </a:r>
            <a:r>
              <a:rPr lang="en-US" altLang="zh-CN" sz="2800" b="1" dirty="0">
                <a:solidFill>
                  <a:schemeClr val="bg1">
                    <a:lumMod val="85000"/>
                  </a:schemeClr>
                </a:solidFill>
                <a:sym typeface="+mn-ea"/>
              </a:rPr>
              <a:t> </a:t>
            </a:r>
            <a:r>
              <a:rPr lang="en-US" altLang="zh-CN" sz="2800" b="1" i="1" dirty="0">
                <a:solidFill>
                  <a:schemeClr val="bg1">
                    <a:lumMod val="65000"/>
                  </a:schemeClr>
                </a:solidFill>
                <a:latin typeface="Times New Roman" panose="02020603050405020304" charset="0"/>
                <a:sym typeface="+mn-ea"/>
              </a:rPr>
              <a:t>Mice ran out of the fields looking for places to hide. Fish jumped out of their bowls and ponds. At about 3:00 am on July 28,1976, some people saw bright lights in the sky. The sound of planes could be heard outside the city of Tangshan even when no planes were in the sky. In the city, the water pipes in some buildings cracked and burst. But the one million people of the city, who thought little of these events, were asleep as usual that night.</a:t>
            </a:r>
            <a:endParaRPr lang="en-US" altLang="zh-CN" sz="2800" b="1" i="1" dirty="0">
              <a:solidFill>
                <a:schemeClr val="tx1"/>
              </a:solidFill>
              <a:latin typeface="Times New Roman" panose="02020603050405020304" charset="0"/>
              <a:sym typeface="+mn-ea"/>
            </a:endParaRPr>
          </a:p>
          <a:p>
            <a:endParaRPr lang="en-US" altLang="zh-CN" sz="2800" b="1" i="1" dirty="0">
              <a:solidFill>
                <a:schemeClr val="tx1"/>
              </a:solidFill>
              <a:latin typeface="Times New Roman" panose="02020603050405020304" charset="0"/>
              <a:sym typeface="+mn-ea"/>
            </a:endParaRP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sp>
        <p:nvSpPr>
          <p:cNvPr id="3" name="文本框 2"/>
          <p:cNvSpPr txBox="1"/>
          <p:nvPr/>
        </p:nvSpPr>
        <p:spPr>
          <a:xfrm>
            <a:off x="407670" y="5318760"/>
            <a:ext cx="3573780" cy="706755"/>
          </a:xfrm>
          <a:prstGeom prst="rect">
            <a:avLst/>
          </a:prstGeom>
          <a:noFill/>
        </p:spPr>
        <p:txBody>
          <a:bodyPr wrap="square" rtlCol="0">
            <a:spAutoFit/>
          </a:bodyPr>
          <a:lstStyle/>
          <a:p>
            <a:r>
              <a:rPr lang="en-US" altLang="zh-CN" sz="4000" b="1">
                <a:solidFill>
                  <a:srgbClr val="C00000"/>
                </a:solidFill>
                <a:latin typeface="Times New Roman" panose="02020603050405020304" charset="0"/>
              </a:rPr>
              <a:t>Topic sentence?</a:t>
            </a:r>
          </a:p>
        </p:txBody>
      </p:sp>
      <p:sp>
        <p:nvSpPr>
          <p:cNvPr id="2" name="文本框 1"/>
          <p:cNvSpPr txBox="1"/>
          <p:nvPr/>
        </p:nvSpPr>
        <p:spPr>
          <a:xfrm>
            <a:off x="504825" y="854710"/>
            <a:ext cx="10367010" cy="521970"/>
          </a:xfrm>
          <a:prstGeom prst="rect">
            <a:avLst/>
          </a:prstGeom>
          <a:noFill/>
        </p:spPr>
        <p:txBody>
          <a:bodyPr wrap="square" rtlCol="0">
            <a:spAutoFit/>
          </a:bodyPr>
          <a:lstStyle/>
          <a:p>
            <a:r>
              <a:rPr lang="en-US" sz="2800" b="1" i="1" dirty="0">
                <a:solidFill>
                  <a:schemeClr val="tx1"/>
                </a:solidFill>
                <a:latin typeface="Times New Roman" panose="02020603050405020304" charset="0"/>
                <a:sym typeface="+mn-ea"/>
              </a:rPr>
              <a:t>S</a:t>
            </a:r>
            <a:r>
              <a:rPr lang="en-US" altLang="zh-CN" sz="2800" b="1" i="1" dirty="0">
                <a:solidFill>
                  <a:schemeClr val="tx1"/>
                </a:solidFill>
                <a:latin typeface="Times New Roman" panose="02020603050405020304" charset="0"/>
                <a:sym typeface="+mn-ea"/>
              </a:rPr>
              <a:t>trange things were happening in the countryside of northeast Hebei. </a:t>
            </a:r>
            <a:endParaRPr lang="en-US" altLang="zh-CN" sz="2800" b="1" i="1" dirty="0">
              <a:solidFill>
                <a:schemeClr val="tx1"/>
              </a:solidFill>
              <a:latin typeface="Times New Roman" panose="02020603050405020304" charset="0"/>
              <a:cs typeface="Times New Roman" panose="02020603050405020304" charset="0"/>
              <a:sym typeface="+mn-ea"/>
            </a:endParaRPr>
          </a:p>
        </p:txBody>
      </p:sp>
      <p:sp>
        <p:nvSpPr>
          <p:cNvPr id="5" name="文本框 4"/>
          <p:cNvSpPr txBox="1"/>
          <p:nvPr/>
        </p:nvSpPr>
        <p:spPr>
          <a:xfrm>
            <a:off x="1429385" y="562610"/>
            <a:ext cx="1059180" cy="1106805"/>
          </a:xfrm>
          <a:prstGeom prst="rect">
            <a:avLst/>
          </a:prstGeom>
          <a:noFill/>
        </p:spPr>
        <p:txBody>
          <a:bodyPr wrap="square" rtlCol="0" anchor="t">
            <a:spAutoFit/>
          </a:bodyPr>
          <a:lstStyle/>
          <a:p>
            <a:r>
              <a:rPr lang="en-US" altLang="zh-CN" sz="6600" b="1">
                <a:solidFill>
                  <a:srgbClr val="C00000"/>
                </a:solidFill>
                <a:latin typeface="Times New Roman" panose="02020603050405020304" charset="0"/>
                <a:sym typeface="+mn-ea"/>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230" y="850900"/>
            <a:ext cx="12107545" cy="4831080"/>
          </a:xfrm>
          <a:prstGeom prst="rect">
            <a:avLst/>
          </a:prstGeom>
          <a:noFill/>
        </p:spPr>
        <p:txBody>
          <a:bodyPr wrap="square" rtlCol="0">
            <a:spAutoFit/>
          </a:bodyPr>
          <a:lstStyle/>
          <a:p>
            <a:r>
              <a:rPr lang="en-US" sz="2800" b="1" i="1" dirty="0">
                <a:solidFill>
                  <a:schemeClr val="bg1">
                    <a:lumMod val="65000"/>
                  </a:schemeClr>
                </a:solidFill>
                <a:latin typeface="Times New Roman" panose="02020603050405020304" charset="0"/>
              </a:rPr>
              <a:t>    S</a:t>
            </a:r>
            <a:r>
              <a:rPr lang="en-US" altLang="zh-CN" sz="2800" b="1" i="1" dirty="0">
                <a:solidFill>
                  <a:schemeClr val="bg1">
                    <a:lumMod val="65000"/>
                  </a:schemeClr>
                </a:solidFill>
                <a:latin typeface="Times New Roman" panose="02020603050405020304" charset="0"/>
                <a:sym typeface="+mn-ea"/>
              </a:rPr>
              <a:t>trange things were happening in the countryside of northeast Hebei. </a:t>
            </a:r>
            <a:r>
              <a:rPr lang="zh-CN" altLang="zh-CN" sz="2800" b="1" dirty="0">
                <a:solidFill>
                  <a:srgbClr val="C00000"/>
                </a:solidFill>
                <a:sym typeface="+mn-ea"/>
              </a:rPr>
              <a:t>①</a:t>
            </a:r>
            <a:r>
              <a:rPr lang="en-US" altLang="zh-CN" sz="2800" b="1" i="1" dirty="0">
                <a:solidFill>
                  <a:schemeClr val="tx1"/>
                </a:solidFill>
                <a:latin typeface="Times New Roman" panose="02020603050405020304" charset="0"/>
                <a:sym typeface="+mn-ea"/>
              </a:rPr>
              <a:t>For three days the </a:t>
            </a:r>
            <a:r>
              <a:rPr lang="en-US" altLang="zh-CN" sz="2800" b="1" i="1" u="sng" dirty="0">
                <a:solidFill>
                  <a:schemeClr val="tx1"/>
                </a:solidFill>
                <a:latin typeface="Times New Roman" panose="02020603050405020304" charset="0"/>
                <a:sym typeface="+mn-ea"/>
              </a:rPr>
              <a:t>_____ </a:t>
            </a:r>
            <a:r>
              <a:rPr lang="en-US" altLang="zh-CN" sz="2800" b="1" i="1" dirty="0">
                <a:solidFill>
                  <a:schemeClr val="tx1"/>
                </a:solidFill>
                <a:latin typeface="Times New Roman" panose="02020603050405020304" charset="0"/>
                <a:sym typeface="+mn-ea"/>
              </a:rPr>
              <a:t>in the village wells________________________. </a:t>
            </a:r>
            <a:r>
              <a:rPr lang="zh-CN" altLang="zh-CN" sz="2800" b="1" kern="100" dirty="0">
                <a:solidFill>
                  <a:srgbClr val="C00000"/>
                </a:solidFill>
                <a:cs typeface="宋体" panose="02010600030101010101" pitchFamily="2" charset="-122"/>
                <a:sym typeface="+mn-ea"/>
              </a:rPr>
              <a:t>②</a:t>
            </a:r>
            <a:r>
              <a:rPr lang="en-US" altLang="zh-CN" sz="2800" b="1" i="1" dirty="0">
                <a:solidFill>
                  <a:schemeClr val="bg1">
                    <a:lumMod val="65000"/>
                  </a:schemeClr>
                </a:solidFill>
                <a:latin typeface="Times New Roman" panose="02020603050405020304" charset="0"/>
                <a:sym typeface="+mn-ea"/>
              </a:rPr>
              <a:t>Farmers noticed that the well walls had deep cracks in them.</a:t>
            </a:r>
            <a:r>
              <a:rPr lang="zh-CN" altLang="zh-CN" sz="2800" b="1" dirty="0">
                <a:solidFill>
                  <a:srgbClr val="C00000"/>
                </a:solidFill>
                <a:sym typeface="+mn-ea"/>
              </a:rPr>
              <a:t>③</a:t>
            </a:r>
            <a:r>
              <a:rPr lang="en-US" altLang="zh-CN" sz="2800" b="1" i="1" dirty="0">
                <a:solidFill>
                  <a:schemeClr val="bg1">
                    <a:lumMod val="65000"/>
                  </a:schemeClr>
                </a:solidFill>
                <a:latin typeface="Times New Roman" panose="02020603050405020304" charset="0"/>
                <a:sym typeface="+mn-ea"/>
              </a:rPr>
              <a:t> A smelly gas came out of the cracks. </a:t>
            </a:r>
            <a:r>
              <a:rPr lang="zh-CN" altLang="zh-CN" sz="2800" b="1" dirty="0">
                <a:solidFill>
                  <a:srgbClr val="C00000"/>
                </a:solidFill>
                <a:sym typeface="+mn-ea"/>
              </a:rPr>
              <a:t>④</a:t>
            </a:r>
            <a:r>
              <a:rPr sz="2800" b="1" i="1">
                <a:solidFill>
                  <a:schemeClr val="bg1">
                    <a:lumMod val="85000"/>
                  </a:schemeClr>
                </a:solidFill>
                <a:latin typeface="Times New Roman" panose="02020603050405020304" charset="0"/>
                <a:sym typeface="+mn-ea"/>
              </a:rPr>
              <a:t> </a:t>
            </a:r>
            <a:r>
              <a:rPr lang="en-US" altLang="zh-CN" sz="2800" b="1" i="1" dirty="0">
                <a:solidFill>
                  <a:schemeClr val="bg1">
                    <a:lumMod val="65000"/>
                  </a:schemeClr>
                </a:solidFill>
                <a:latin typeface="Times New Roman" panose="02020603050405020304" charset="0"/>
                <a:sym typeface="+mn-ea"/>
              </a:rPr>
              <a:t>In the farmyards, the chickens and even the pigs were too nervous to eat. </a:t>
            </a:r>
            <a:r>
              <a:rPr lang="en-US" altLang="zh-CN" sz="2800" b="1" dirty="0">
                <a:solidFill>
                  <a:schemeClr val="bg1">
                    <a:lumMod val="85000"/>
                  </a:schemeClr>
                </a:solidFill>
                <a:sym typeface="+mn-ea"/>
              </a:rPr>
              <a:t> </a:t>
            </a:r>
            <a:r>
              <a:rPr lang="en-US" altLang="zh-CN" sz="2800" b="1" dirty="0">
                <a:solidFill>
                  <a:srgbClr val="C00000"/>
                </a:solidFill>
                <a:sym typeface="+mn-ea"/>
              </a:rPr>
              <a:t>⑤</a:t>
            </a:r>
            <a:r>
              <a:rPr lang="en-US" altLang="zh-CN" sz="2800" b="1" i="1" dirty="0">
                <a:solidFill>
                  <a:schemeClr val="bg1">
                    <a:lumMod val="65000"/>
                  </a:schemeClr>
                </a:solidFill>
                <a:latin typeface="Times New Roman" panose="02020603050405020304" charset="0"/>
                <a:sym typeface="+mn-ea"/>
              </a:rPr>
              <a:t>Mice ran out of the fields looking for places to hide.</a:t>
            </a:r>
            <a:r>
              <a:rPr lang="en-US" altLang="zh-CN" sz="2800" b="1" dirty="0">
                <a:solidFill>
                  <a:srgbClr val="C00000"/>
                </a:solidFill>
                <a:latin typeface="Times New Roman" panose="02020603050405020304" charset="0"/>
                <a:sym typeface="+mn-ea"/>
              </a:rPr>
              <a:t>⑥</a:t>
            </a:r>
            <a:r>
              <a:rPr lang="en-US" altLang="zh-CN" sz="2800" b="1" i="1" dirty="0">
                <a:solidFill>
                  <a:schemeClr val="bg1">
                    <a:lumMod val="65000"/>
                  </a:schemeClr>
                </a:solidFill>
                <a:latin typeface="Times New Roman" panose="02020603050405020304" charset="0"/>
                <a:sym typeface="+mn-ea"/>
              </a:rPr>
              <a:t>Fish jumped out of their bowls and ponds. </a:t>
            </a:r>
            <a:r>
              <a:rPr lang="en-US" altLang="zh-CN" sz="2800" b="1" dirty="0">
                <a:solidFill>
                  <a:srgbClr val="C00000"/>
                </a:solidFill>
                <a:latin typeface="Times New Roman" panose="02020603050405020304" charset="0"/>
                <a:sym typeface="+mn-ea"/>
              </a:rPr>
              <a:t>⑦</a:t>
            </a:r>
            <a:r>
              <a:rPr lang="en-US" altLang="zh-CN" sz="2800" b="1" i="1" dirty="0">
                <a:solidFill>
                  <a:schemeClr val="bg1">
                    <a:lumMod val="65000"/>
                  </a:schemeClr>
                </a:solidFill>
                <a:latin typeface="Times New Roman" panose="02020603050405020304" charset="0"/>
                <a:sym typeface="+mn-ea"/>
              </a:rPr>
              <a:t>At about 3:00 am on July 28,1976, some people saw bright lights in the sky. </a:t>
            </a:r>
            <a:r>
              <a:rPr lang="en-US" altLang="zh-CN" sz="2800" b="1" dirty="0">
                <a:solidFill>
                  <a:srgbClr val="C00000"/>
                </a:solidFill>
                <a:latin typeface="Times New Roman" panose="02020603050405020304" charset="0"/>
                <a:sym typeface="+mn-ea"/>
              </a:rPr>
              <a:t>⑧</a:t>
            </a:r>
            <a:r>
              <a:rPr lang="en-US" altLang="zh-CN" sz="2800" b="1" i="1" dirty="0">
                <a:solidFill>
                  <a:schemeClr val="bg1">
                    <a:lumMod val="65000"/>
                  </a:schemeClr>
                </a:solidFill>
                <a:latin typeface="Times New Roman" panose="02020603050405020304" charset="0"/>
                <a:sym typeface="+mn-ea"/>
              </a:rPr>
              <a:t>The sound of planes could be heard outside the city of Tangshan even when no planes were in the sky. </a:t>
            </a:r>
            <a:r>
              <a:rPr lang="en-US" altLang="zh-CN" sz="2800" b="1" dirty="0">
                <a:solidFill>
                  <a:srgbClr val="C00000"/>
                </a:solidFill>
                <a:latin typeface="Times New Roman" panose="02020603050405020304" charset="0"/>
                <a:sym typeface="+mn-ea"/>
              </a:rPr>
              <a:t>⑨</a:t>
            </a:r>
            <a:r>
              <a:rPr lang="en-US" altLang="zh-CN" sz="2800" b="1" i="1" dirty="0">
                <a:solidFill>
                  <a:schemeClr val="bg1">
                    <a:lumMod val="65000"/>
                  </a:schemeClr>
                </a:solidFill>
                <a:latin typeface="Times New Roman" panose="02020603050405020304" charset="0"/>
                <a:sym typeface="+mn-ea"/>
              </a:rPr>
              <a:t>In the city, the water pipes in some buildings cracked and burst. But the one million people of the city, who thought little of these events, were asleep as usual that night.</a:t>
            </a:r>
            <a:endParaRPr lang="en-US" altLang="zh-CN" sz="2800" b="1" i="1" dirty="0">
              <a:solidFill>
                <a:schemeClr val="tx1"/>
              </a:solidFill>
              <a:latin typeface="Times New Roman" panose="02020603050405020304" charset="0"/>
              <a:sym typeface="+mn-ea"/>
            </a:endParaRPr>
          </a:p>
          <a:p>
            <a:endParaRPr lang="en-US" altLang="zh-CN" sz="2800" b="1" i="1" dirty="0">
              <a:solidFill>
                <a:schemeClr val="tx1"/>
              </a:solidFill>
              <a:latin typeface="Times New Roman" panose="02020603050405020304" charset="0"/>
              <a:sym typeface="+mn-ea"/>
            </a:endParaRP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pic>
        <p:nvPicPr>
          <p:cNvPr id="16386" name="Picture 4" descr="App0006"/>
          <p:cNvPicPr>
            <a:picLocks noChangeAspect="1"/>
          </p:cNvPicPr>
          <p:nvPr/>
        </p:nvPicPr>
        <p:blipFill>
          <a:blip r:embed="rId2"/>
          <a:stretch>
            <a:fillRect/>
          </a:stretch>
        </p:blipFill>
        <p:spPr>
          <a:xfrm>
            <a:off x="9251950" y="2722880"/>
            <a:ext cx="2631440" cy="3760470"/>
          </a:xfrm>
          <a:prstGeom prst="rect">
            <a:avLst/>
          </a:prstGeom>
          <a:noFill/>
          <a:ln w="9525">
            <a:noFill/>
          </a:ln>
        </p:spPr>
      </p:pic>
      <p:sp>
        <p:nvSpPr>
          <p:cNvPr id="9" name="文本框 8"/>
          <p:cNvSpPr txBox="1"/>
          <p:nvPr/>
        </p:nvSpPr>
        <p:spPr>
          <a:xfrm>
            <a:off x="2143125" y="1215390"/>
            <a:ext cx="1155065" cy="521970"/>
          </a:xfrm>
          <a:prstGeom prst="rect">
            <a:avLst/>
          </a:prstGeom>
          <a:noFill/>
          <a:ln w="9525">
            <a:noFill/>
          </a:ln>
        </p:spPr>
        <p:txBody>
          <a:bodyPr wrap="square" anchor="t">
            <a:spAutoFit/>
          </a:bodyPr>
          <a:lstStyle/>
          <a:p>
            <a:r>
              <a:rPr lang="en-US" altLang="zh-CN" sz="2800" b="1" i="1" dirty="0">
                <a:solidFill>
                  <a:srgbClr val="C00000"/>
                </a:solidFill>
                <a:latin typeface="Times New Roman" panose="02020603050405020304" charset="0"/>
                <a:sym typeface="+mn-ea"/>
              </a:rPr>
              <a:t>water</a:t>
            </a:r>
            <a:endParaRPr lang="en-US" altLang="zh-CN" sz="2800" b="1" i="1" dirty="0">
              <a:solidFill>
                <a:srgbClr val="C00000"/>
              </a:solidFill>
              <a:latin typeface="Times New Roman" panose="02020603050405020304" charset="0"/>
              <a:ea typeface="宋体" panose="02010600030101010101" pitchFamily="2" charset="-122"/>
              <a:sym typeface="+mn-ea"/>
            </a:endParaRPr>
          </a:p>
        </p:txBody>
      </p:sp>
      <p:sp>
        <p:nvSpPr>
          <p:cNvPr id="7" name="文本框 6"/>
          <p:cNvSpPr txBox="1"/>
          <p:nvPr/>
        </p:nvSpPr>
        <p:spPr>
          <a:xfrm>
            <a:off x="5970905" y="1215390"/>
            <a:ext cx="4448175" cy="521970"/>
          </a:xfrm>
          <a:prstGeom prst="rect">
            <a:avLst/>
          </a:prstGeom>
          <a:noFill/>
          <a:ln w="9525">
            <a:noFill/>
          </a:ln>
        </p:spPr>
        <p:txBody>
          <a:bodyPr wrap="square" anchor="t">
            <a:spAutoFit/>
          </a:bodyPr>
          <a:lstStyle/>
          <a:p>
            <a:r>
              <a:rPr lang="en-US" altLang="zh-CN" sz="2800" b="1" i="1" dirty="0">
                <a:solidFill>
                  <a:srgbClr val="C00000"/>
                </a:solidFill>
                <a:latin typeface="Times New Roman" panose="02020603050405020304" charset="0"/>
                <a:sym typeface="+mn-ea"/>
              </a:rPr>
              <a:t> rose and fell, rose and fell</a:t>
            </a:r>
            <a:endParaRPr lang="en-US" altLang="zh-CN" sz="2800" b="1" i="1" dirty="0">
              <a:solidFill>
                <a:srgbClr val="C00000"/>
              </a:solidFill>
              <a:latin typeface="Times New Roman" panose="02020603050405020304" charset="0"/>
              <a:ea typeface="宋体" panose="02010600030101010101" pitchFamily="2" charset="-122"/>
              <a:sym typeface="+mn-ea"/>
            </a:endParaRPr>
          </a:p>
        </p:txBody>
      </p:sp>
      <p:cxnSp>
        <p:nvCxnSpPr>
          <p:cNvPr id="12" name="直接箭头连接符 11"/>
          <p:cNvCxnSpPr/>
          <p:nvPr/>
        </p:nvCxnSpPr>
        <p:spPr>
          <a:xfrm flipH="1" flipV="1">
            <a:off x="7303770" y="1703070"/>
            <a:ext cx="2571750" cy="3864610"/>
          </a:xfrm>
          <a:prstGeom prst="straightConnector1">
            <a:avLst/>
          </a:prstGeom>
          <a:ln w="28575" cmpd="sng">
            <a:solidFill>
              <a:srgbClr val="9933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flipV="1">
            <a:off x="2908935" y="1703070"/>
            <a:ext cx="6912610" cy="3837305"/>
          </a:xfrm>
          <a:prstGeom prst="straightConnector1">
            <a:avLst/>
          </a:prstGeom>
          <a:ln w="28575" cmpd="sng">
            <a:solidFill>
              <a:srgbClr val="9933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42025" name="Oval 9"/>
          <p:cNvSpPr/>
          <p:nvPr/>
        </p:nvSpPr>
        <p:spPr>
          <a:xfrm>
            <a:off x="9786620" y="5347018"/>
            <a:ext cx="1800225" cy="936625"/>
          </a:xfrm>
          <a:prstGeom prst="ellipse">
            <a:avLst/>
          </a:prstGeom>
          <a:noFill/>
          <a:ln w="57150" cap="flat" cmpd="sng">
            <a:solidFill>
              <a:srgbClr val="CC3300"/>
            </a:solidFill>
            <a:prstDash val="solid"/>
            <a:round/>
            <a:headEnd type="none" w="med" len="med"/>
            <a:tailEnd type="none" w="med" len="med"/>
          </a:ln>
        </p:spPr>
        <p:txBody>
          <a:bodyPr wrap="none" anchor="ctr"/>
          <a:lstStyle/>
          <a:p>
            <a:pPr algn="ctr"/>
            <a:endParaRPr lang="zh-CN" altLang="zh-CN" sz="6600" b="0" dirty="0">
              <a:solidFill>
                <a:schemeClr val="hlink"/>
              </a:solidFill>
              <a:latin typeface="Arial Narrow" panose="020B060602020203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42025"/>
                                        </p:tgtEl>
                                        <p:attrNameLst>
                                          <p:attrName>style.visibility</p:attrName>
                                        </p:attrNameLst>
                                      </p:cBhvr>
                                      <p:to>
                                        <p:strVal val="visible"/>
                                      </p:to>
                                    </p:set>
                                    <p:anim calcmode="lin" valueType="num">
                                      <p:cBhvr>
                                        <p:cTn id="12" dur="500" fill="hold"/>
                                        <p:tgtEl>
                                          <p:spTgt spid="342025"/>
                                        </p:tgtEl>
                                        <p:attrNameLst>
                                          <p:attrName>ppt_w</p:attrName>
                                        </p:attrNameLst>
                                      </p:cBhvr>
                                      <p:tavLst>
                                        <p:tav tm="0">
                                          <p:val>
                                            <p:fltVal val="0"/>
                                          </p:val>
                                        </p:tav>
                                        <p:tav tm="100000">
                                          <p:val>
                                            <p:strVal val="#ppt_w"/>
                                          </p:val>
                                        </p:tav>
                                      </p:tavLst>
                                    </p:anim>
                                    <p:anim calcmode="lin" valueType="num">
                                      <p:cBhvr>
                                        <p:cTn id="13" dur="500" fill="hold"/>
                                        <p:tgtEl>
                                          <p:spTgt spid="34202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nodeType="clickEffect">
                                  <p:stCondLst>
                                    <p:cond delay="0"/>
                                  </p:stCondLst>
                                  <p:childTnLst>
                                    <p:animEffect transition="out" filter="blinds(horizontal)">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par>
                          <p:cTn id="39" fill="hold">
                            <p:stCondLst>
                              <p:cond delay="500"/>
                            </p:stCondLst>
                            <p:childTnLst>
                              <p:par>
                                <p:cTn id="40" presetID="3" presetClass="exit" presetSubtype="10" fill="hold" nodeType="afterEffect">
                                  <p:stCondLst>
                                    <p:cond delay="0"/>
                                  </p:stCondLst>
                                  <p:childTnLst>
                                    <p:animEffect transition="out" filter="blinds(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3" presetClass="exit" presetSubtype="10" fill="hold" grpId="1" nodeType="withEffect">
                                  <p:stCondLst>
                                    <p:cond delay="0"/>
                                  </p:stCondLst>
                                  <p:childTnLst>
                                    <p:animEffect transition="out" filter="blinds(horizontal)">
                                      <p:cBhvr>
                                        <p:cTn id="44" dur="500"/>
                                        <p:tgtEl>
                                          <p:spTgt spid="342025"/>
                                        </p:tgtEl>
                                      </p:cBhvr>
                                    </p:animEffect>
                                    <p:set>
                                      <p:cBhvr>
                                        <p:cTn id="45" dur="1" fill="hold">
                                          <p:stCondLst>
                                            <p:cond delay="499"/>
                                          </p:stCondLst>
                                        </p:cTn>
                                        <p:tgtEl>
                                          <p:spTgt spid="3420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342025" grpId="0" bldLvl="0" animBg="1"/>
      <p:bldP spid="34202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31"/>
            <a:ext cx="11897995" cy="4831080"/>
          </a:xfrm>
          <a:prstGeom prst="rect">
            <a:avLst/>
          </a:prstGeom>
          <a:noFill/>
        </p:spPr>
        <p:txBody>
          <a:bodyPr wrap="square" rtlCol="0">
            <a:spAutoFit/>
          </a:bodyPr>
          <a:lstStyle/>
          <a:p>
            <a:r>
              <a:rPr lang="en-US" sz="2800" b="1" i="1" dirty="0">
                <a:solidFill>
                  <a:schemeClr val="bg1">
                    <a:lumMod val="65000"/>
                  </a:schemeClr>
                </a:solidFill>
                <a:latin typeface="Times New Roman" panose="02020603050405020304" charset="0"/>
              </a:rPr>
              <a:t>    S</a:t>
            </a:r>
            <a:r>
              <a:rPr lang="en-US" altLang="zh-CN" sz="2800" b="1" i="1" dirty="0">
                <a:solidFill>
                  <a:schemeClr val="bg1">
                    <a:lumMod val="65000"/>
                  </a:schemeClr>
                </a:solidFill>
                <a:latin typeface="Times New Roman" panose="02020603050405020304" charset="0"/>
                <a:sym typeface="+mn-ea"/>
              </a:rPr>
              <a:t>trange things were happening in the countryside of northeast Hebei. </a:t>
            </a:r>
            <a:r>
              <a:rPr lang="zh-CN" altLang="zh-CN" sz="2800" b="1" dirty="0">
                <a:solidFill>
                  <a:srgbClr val="C00000"/>
                </a:solidFill>
                <a:sym typeface="+mn-ea"/>
              </a:rPr>
              <a:t>①</a:t>
            </a:r>
            <a:r>
              <a:rPr lang="en-US" altLang="zh-CN" sz="2800" b="1" i="1" dirty="0">
                <a:solidFill>
                  <a:schemeClr val="bg1">
                    <a:lumMod val="65000"/>
                  </a:schemeClr>
                </a:solidFill>
                <a:latin typeface="Times New Roman" panose="02020603050405020304" charset="0"/>
                <a:sym typeface="+mn-ea"/>
              </a:rPr>
              <a:t>For three days the water in the village wells rose and fell, rose and fell.</a:t>
            </a:r>
            <a:r>
              <a:rPr lang="zh-CN" altLang="zh-CN" sz="2800" b="1" kern="100" dirty="0">
                <a:solidFill>
                  <a:schemeClr val="bg1">
                    <a:lumMod val="85000"/>
                  </a:schemeClr>
                </a:solidFill>
                <a:cs typeface="宋体" panose="02010600030101010101" pitchFamily="2" charset="-122"/>
                <a:sym typeface="+mn-ea"/>
              </a:rPr>
              <a:t> </a:t>
            </a:r>
            <a:r>
              <a:rPr lang="zh-CN" altLang="zh-CN" sz="2800" b="1" kern="100" dirty="0">
                <a:solidFill>
                  <a:srgbClr val="C00000"/>
                </a:solidFill>
                <a:cs typeface="宋体" panose="02010600030101010101" pitchFamily="2" charset="-122"/>
                <a:sym typeface="+mn-ea"/>
              </a:rPr>
              <a:t>②</a:t>
            </a:r>
            <a:r>
              <a:rPr lang="en-US" altLang="zh-CN" sz="2800" b="1" i="1" dirty="0">
                <a:solidFill>
                  <a:schemeClr val="tx1"/>
                </a:solidFill>
                <a:latin typeface="Times New Roman" panose="02020603050405020304" charset="0"/>
                <a:sym typeface="+mn-ea"/>
              </a:rPr>
              <a:t>Farmers noticed that the well walls had____________in them.</a:t>
            </a:r>
            <a:r>
              <a:rPr lang="zh-CN" altLang="zh-CN" sz="2800" b="1" dirty="0">
                <a:solidFill>
                  <a:srgbClr val="C00000"/>
                </a:solidFill>
                <a:sym typeface="+mn-ea"/>
              </a:rPr>
              <a:t>③</a:t>
            </a:r>
            <a:r>
              <a:rPr lang="en-US" altLang="zh-CN" sz="2800" b="1" i="1" dirty="0">
                <a:solidFill>
                  <a:schemeClr val="bg1">
                    <a:lumMod val="65000"/>
                  </a:schemeClr>
                </a:solidFill>
                <a:latin typeface="Times New Roman" panose="02020603050405020304" charset="0"/>
                <a:sym typeface="+mn-ea"/>
              </a:rPr>
              <a:t> A smelly gas came out of the cracks. </a:t>
            </a:r>
            <a:r>
              <a:rPr lang="zh-CN" altLang="zh-CN" sz="2800" b="1" dirty="0">
                <a:solidFill>
                  <a:srgbClr val="C00000"/>
                </a:solidFill>
                <a:sym typeface="+mn-ea"/>
              </a:rPr>
              <a:t>④</a:t>
            </a:r>
            <a:r>
              <a:rPr sz="2800" b="1" i="1">
                <a:solidFill>
                  <a:schemeClr val="bg1">
                    <a:lumMod val="85000"/>
                  </a:schemeClr>
                </a:solidFill>
                <a:latin typeface="Times New Roman" panose="02020603050405020304" charset="0"/>
                <a:sym typeface="+mn-ea"/>
              </a:rPr>
              <a:t> </a:t>
            </a:r>
            <a:r>
              <a:rPr lang="en-US" altLang="zh-CN" sz="2800" b="1" i="1" dirty="0">
                <a:solidFill>
                  <a:schemeClr val="bg1">
                    <a:lumMod val="65000"/>
                  </a:schemeClr>
                </a:solidFill>
                <a:latin typeface="Times New Roman" panose="02020603050405020304" charset="0"/>
                <a:sym typeface="+mn-ea"/>
              </a:rPr>
              <a:t>In the farmyards, the chickens and even the pigs were too nervous to eat. </a:t>
            </a:r>
            <a:r>
              <a:rPr lang="en-US" altLang="zh-CN" sz="2800" b="1" dirty="0">
                <a:solidFill>
                  <a:schemeClr val="bg1">
                    <a:lumMod val="85000"/>
                  </a:schemeClr>
                </a:solidFill>
                <a:sym typeface="+mn-ea"/>
              </a:rPr>
              <a:t> </a:t>
            </a:r>
            <a:r>
              <a:rPr lang="en-US" altLang="zh-CN" sz="2800" b="1" dirty="0">
                <a:solidFill>
                  <a:srgbClr val="C00000"/>
                </a:solidFill>
                <a:sym typeface="+mn-ea"/>
              </a:rPr>
              <a:t>⑤</a:t>
            </a:r>
            <a:r>
              <a:rPr lang="en-US" altLang="zh-CN" sz="2800" b="1" i="1" dirty="0">
                <a:solidFill>
                  <a:schemeClr val="bg1">
                    <a:lumMod val="65000"/>
                  </a:schemeClr>
                </a:solidFill>
                <a:latin typeface="Times New Roman" panose="02020603050405020304" charset="0"/>
                <a:sym typeface="+mn-ea"/>
              </a:rPr>
              <a:t>Mice ran out of the fields looking for places to hide.</a:t>
            </a:r>
            <a:r>
              <a:rPr lang="en-US" altLang="zh-CN" sz="2800" b="1" dirty="0">
                <a:solidFill>
                  <a:srgbClr val="C00000"/>
                </a:solidFill>
                <a:latin typeface="Times New Roman" panose="02020603050405020304" charset="0"/>
                <a:sym typeface="+mn-ea"/>
              </a:rPr>
              <a:t>⑥</a:t>
            </a:r>
            <a:r>
              <a:rPr lang="en-US" altLang="zh-CN" sz="2800" b="1" i="1" dirty="0">
                <a:solidFill>
                  <a:schemeClr val="bg1">
                    <a:lumMod val="65000"/>
                  </a:schemeClr>
                </a:solidFill>
                <a:latin typeface="Times New Roman" panose="02020603050405020304" charset="0"/>
                <a:sym typeface="+mn-ea"/>
              </a:rPr>
              <a:t>Fish jumped out of their bowls and ponds. </a:t>
            </a:r>
            <a:r>
              <a:rPr lang="en-US" altLang="zh-CN" sz="2800" b="1" dirty="0">
                <a:solidFill>
                  <a:srgbClr val="C00000"/>
                </a:solidFill>
                <a:latin typeface="Times New Roman" panose="02020603050405020304" charset="0"/>
                <a:sym typeface="+mn-ea"/>
              </a:rPr>
              <a:t>⑦</a:t>
            </a:r>
            <a:r>
              <a:rPr lang="en-US" altLang="zh-CN" sz="2800" b="1" i="1" dirty="0">
                <a:solidFill>
                  <a:schemeClr val="bg1">
                    <a:lumMod val="65000"/>
                  </a:schemeClr>
                </a:solidFill>
                <a:latin typeface="Times New Roman" panose="02020603050405020304" charset="0"/>
                <a:sym typeface="+mn-ea"/>
              </a:rPr>
              <a:t>At about 3:00 am on July 28,1976, some people saw bright lights in the sky. </a:t>
            </a:r>
            <a:r>
              <a:rPr lang="en-US" altLang="zh-CN" sz="2800" b="1" dirty="0">
                <a:solidFill>
                  <a:srgbClr val="C00000"/>
                </a:solidFill>
                <a:latin typeface="Times New Roman" panose="02020603050405020304" charset="0"/>
                <a:sym typeface="+mn-ea"/>
              </a:rPr>
              <a:t>⑧</a:t>
            </a:r>
            <a:r>
              <a:rPr lang="en-US" altLang="zh-CN" sz="2800" b="1" i="1" dirty="0">
                <a:solidFill>
                  <a:schemeClr val="bg1">
                    <a:lumMod val="65000"/>
                  </a:schemeClr>
                </a:solidFill>
                <a:latin typeface="Times New Roman" panose="02020603050405020304" charset="0"/>
                <a:sym typeface="+mn-ea"/>
              </a:rPr>
              <a:t>The sound of planes could be heard outside the city of Tangshan even when no planes were in the sky. </a:t>
            </a:r>
            <a:r>
              <a:rPr lang="en-US" altLang="zh-CN" sz="2800" b="1" dirty="0">
                <a:solidFill>
                  <a:srgbClr val="C00000"/>
                </a:solidFill>
                <a:latin typeface="Times New Roman" panose="02020603050405020304" charset="0"/>
                <a:sym typeface="+mn-ea"/>
              </a:rPr>
              <a:t>⑨</a:t>
            </a:r>
            <a:r>
              <a:rPr lang="en-US" altLang="zh-CN" sz="2800" b="1" i="1" dirty="0">
                <a:solidFill>
                  <a:schemeClr val="bg1">
                    <a:lumMod val="65000"/>
                  </a:schemeClr>
                </a:solidFill>
                <a:latin typeface="Times New Roman" panose="02020603050405020304" charset="0"/>
                <a:sym typeface="+mn-ea"/>
              </a:rPr>
              <a:t>In the city, the water pipes in some buildings cracked and burst. But the one million people of the city, who thought little of these events, were asleep as usual that night.</a:t>
            </a:r>
            <a:endParaRPr lang="en-US" altLang="zh-CN" sz="2800" b="1" i="1" dirty="0">
              <a:solidFill>
                <a:schemeClr val="tx1"/>
              </a:solidFill>
              <a:latin typeface="Times New Roman" panose="02020603050405020304" charset="0"/>
              <a:sym typeface="+mn-ea"/>
            </a:endParaRPr>
          </a:p>
          <a:p>
            <a:endParaRPr lang="en-US" altLang="zh-CN" sz="2800" b="1" i="1" dirty="0">
              <a:solidFill>
                <a:schemeClr val="tx1"/>
              </a:solidFill>
              <a:latin typeface="Times New Roman" panose="02020603050405020304" charset="0"/>
              <a:sym typeface="+mn-ea"/>
            </a:endParaRP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pic>
        <p:nvPicPr>
          <p:cNvPr id="16386" name="Picture 4" descr="App0006"/>
          <p:cNvPicPr>
            <a:picLocks noChangeAspect="1"/>
          </p:cNvPicPr>
          <p:nvPr/>
        </p:nvPicPr>
        <p:blipFill>
          <a:blip r:embed="rId2"/>
          <a:stretch>
            <a:fillRect/>
          </a:stretch>
        </p:blipFill>
        <p:spPr>
          <a:xfrm>
            <a:off x="9251950" y="2722880"/>
            <a:ext cx="2631440" cy="3760470"/>
          </a:xfrm>
          <a:prstGeom prst="rect">
            <a:avLst/>
          </a:prstGeom>
          <a:noFill/>
          <a:ln w="9525">
            <a:noFill/>
          </a:ln>
        </p:spPr>
      </p:pic>
      <p:sp>
        <p:nvSpPr>
          <p:cNvPr id="3" name="Oval 9"/>
          <p:cNvSpPr/>
          <p:nvPr/>
        </p:nvSpPr>
        <p:spPr>
          <a:xfrm>
            <a:off x="9827260" y="4385310"/>
            <a:ext cx="1800225" cy="1003935"/>
          </a:xfrm>
          <a:prstGeom prst="ellipse">
            <a:avLst/>
          </a:prstGeom>
          <a:noFill/>
          <a:ln w="57150" cap="flat" cmpd="sng">
            <a:solidFill>
              <a:srgbClr val="CC3300"/>
            </a:solidFill>
            <a:prstDash val="solid"/>
            <a:round/>
            <a:headEnd type="none" w="med" len="med"/>
            <a:tailEnd type="none" w="med" len="med"/>
          </a:ln>
        </p:spPr>
        <p:txBody>
          <a:bodyPr wrap="none" anchor="ctr"/>
          <a:lstStyle/>
          <a:p>
            <a:pPr algn="ctr"/>
            <a:endParaRPr lang="zh-CN" altLang="zh-CN" sz="6600" b="0" dirty="0">
              <a:solidFill>
                <a:schemeClr val="hlink"/>
              </a:solidFill>
              <a:latin typeface="Arial Narrow" panose="020B0606020202030204" pitchFamily="34" charset="0"/>
              <a:ea typeface="宋体" panose="02010600030101010101" pitchFamily="2" charset="-122"/>
            </a:endParaRPr>
          </a:p>
        </p:txBody>
      </p:sp>
      <p:sp>
        <p:nvSpPr>
          <p:cNvPr id="6" name="文本框 5"/>
          <p:cNvSpPr txBox="1"/>
          <p:nvPr/>
        </p:nvSpPr>
        <p:spPr>
          <a:xfrm>
            <a:off x="4708525" y="1684655"/>
            <a:ext cx="4543425" cy="521970"/>
          </a:xfrm>
          <a:prstGeom prst="rect">
            <a:avLst/>
          </a:prstGeom>
          <a:noFill/>
          <a:ln w="9525">
            <a:noFill/>
          </a:ln>
        </p:spPr>
        <p:txBody>
          <a:bodyPr wrap="square" anchor="t">
            <a:spAutoFit/>
          </a:bodyPr>
          <a:lstStyle/>
          <a:p>
            <a:r>
              <a:rPr lang="en-US" altLang="zh-CN" sz="2800" b="1" i="1" dirty="0">
                <a:solidFill>
                  <a:srgbClr val="C00000"/>
                </a:solidFill>
                <a:latin typeface="Times New Roman" panose="02020603050405020304" charset="0"/>
                <a:sym typeface="+mn-ea"/>
              </a:rPr>
              <a:t>deep cracks</a:t>
            </a:r>
            <a:endParaRPr lang="en-US" altLang="zh-CN" sz="2800" b="1" i="1" dirty="0">
              <a:solidFill>
                <a:srgbClr val="C00000"/>
              </a:solidFill>
              <a:latin typeface="Times New Roman" panose="02020603050405020304" charset="0"/>
              <a:ea typeface="宋体" panose="02010600030101010101" pitchFamily="2" charset="-122"/>
              <a:sym typeface="+mn-ea"/>
            </a:endParaRPr>
          </a:p>
        </p:txBody>
      </p:sp>
      <p:cxnSp>
        <p:nvCxnSpPr>
          <p:cNvPr id="10" name="直接箭头连接符 9"/>
          <p:cNvCxnSpPr/>
          <p:nvPr/>
        </p:nvCxnSpPr>
        <p:spPr>
          <a:xfrm flipH="1" flipV="1">
            <a:off x="6147435" y="2124710"/>
            <a:ext cx="3796665" cy="2435860"/>
          </a:xfrm>
          <a:prstGeom prst="straightConnector1">
            <a:avLst/>
          </a:prstGeom>
          <a:ln w="28575" cmpd="sng">
            <a:solidFill>
              <a:srgbClr val="9933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par>
                                <p:cTn id="19" presetID="3" presetClass="entr" presetSubtype="1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31"/>
            <a:ext cx="11897995" cy="5262245"/>
          </a:xfrm>
          <a:prstGeom prst="rect">
            <a:avLst/>
          </a:prstGeom>
          <a:noFill/>
        </p:spPr>
        <p:txBody>
          <a:bodyPr wrap="square" rtlCol="0">
            <a:spAutoFit/>
          </a:bodyPr>
          <a:lstStyle/>
          <a:p>
            <a:r>
              <a:rPr lang="en-US" sz="2800" b="1" i="1" dirty="0">
                <a:solidFill>
                  <a:schemeClr val="bg1">
                    <a:lumMod val="65000"/>
                  </a:schemeClr>
                </a:solidFill>
                <a:latin typeface="Times New Roman" panose="02020603050405020304" charset="0"/>
              </a:rPr>
              <a:t>    S</a:t>
            </a:r>
            <a:r>
              <a:rPr lang="en-US" altLang="zh-CN" sz="2800" b="1" i="1" dirty="0">
                <a:solidFill>
                  <a:schemeClr val="bg1">
                    <a:lumMod val="65000"/>
                  </a:schemeClr>
                </a:solidFill>
                <a:latin typeface="Times New Roman" panose="02020603050405020304" charset="0"/>
                <a:sym typeface="+mn-ea"/>
              </a:rPr>
              <a:t>trange things were happening in the countryside of northeast Hebei. </a:t>
            </a:r>
            <a:r>
              <a:rPr lang="zh-CN" altLang="zh-CN" sz="2800" b="1" dirty="0">
                <a:solidFill>
                  <a:srgbClr val="C00000"/>
                </a:solidFill>
                <a:sym typeface="+mn-ea"/>
              </a:rPr>
              <a:t>①</a:t>
            </a:r>
            <a:r>
              <a:rPr lang="en-US" altLang="zh-CN" sz="2800" b="1" i="1" dirty="0">
                <a:solidFill>
                  <a:schemeClr val="bg1">
                    <a:lumMod val="65000"/>
                  </a:schemeClr>
                </a:solidFill>
                <a:latin typeface="Times New Roman" panose="02020603050405020304" charset="0"/>
                <a:sym typeface="+mn-ea"/>
              </a:rPr>
              <a:t>For three days the water in the village wells rose and fell, rose and fell.</a:t>
            </a:r>
            <a:r>
              <a:rPr lang="zh-CN" altLang="zh-CN" sz="2800" b="1" kern="100" dirty="0">
                <a:solidFill>
                  <a:schemeClr val="bg1">
                    <a:lumMod val="85000"/>
                  </a:schemeClr>
                </a:solidFill>
                <a:cs typeface="宋体" panose="02010600030101010101" pitchFamily="2" charset="-122"/>
                <a:sym typeface="+mn-ea"/>
              </a:rPr>
              <a:t> </a:t>
            </a:r>
            <a:r>
              <a:rPr lang="zh-CN" altLang="zh-CN" sz="2800" b="1" kern="100" dirty="0">
                <a:solidFill>
                  <a:srgbClr val="C00000"/>
                </a:solidFill>
                <a:cs typeface="宋体" panose="02010600030101010101" pitchFamily="2" charset="-122"/>
                <a:sym typeface="+mn-ea"/>
              </a:rPr>
              <a:t>②</a:t>
            </a:r>
            <a:r>
              <a:rPr lang="en-US" altLang="zh-CN" sz="2800" b="1" i="1" dirty="0">
                <a:solidFill>
                  <a:schemeClr val="bg1">
                    <a:lumMod val="65000"/>
                  </a:schemeClr>
                </a:solidFill>
                <a:latin typeface="Times New Roman" panose="02020603050405020304" charset="0"/>
                <a:sym typeface="+mn-ea"/>
              </a:rPr>
              <a:t>Farmers noticed that the well walls had deep cracks in them.  </a:t>
            </a:r>
            <a:r>
              <a:rPr lang="zh-CN" altLang="zh-CN" sz="2800" b="1" dirty="0">
                <a:solidFill>
                  <a:srgbClr val="C00000"/>
                </a:solidFill>
                <a:sym typeface="+mn-ea"/>
              </a:rPr>
              <a:t>③</a:t>
            </a:r>
            <a:r>
              <a:rPr lang="en-US" altLang="zh-CN" sz="2800" b="1" i="1" dirty="0">
                <a:solidFill>
                  <a:schemeClr val="bg1">
                    <a:lumMod val="65000"/>
                  </a:schemeClr>
                </a:solidFill>
                <a:latin typeface="Times New Roman" panose="02020603050405020304" charset="0"/>
                <a:sym typeface="+mn-ea"/>
              </a:rPr>
              <a:t> </a:t>
            </a:r>
            <a:r>
              <a:rPr lang="en-US" altLang="zh-CN" sz="2800" b="1" i="1" dirty="0">
                <a:solidFill>
                  <a:schemeClr val="tx1"/>
                </a:solidFill>
                <a:latin typeface="Times New Roman" panose="02020603050405020304" charset="0"/>
                <a:sym typeface="+mn-ea"/>
              </a:rPr>
              <a:t>A smelly gas</a:t>
            </a:r>
            <a:r>
              <a:rPr lang="en-US" altLang="zh-CN" sz="2800" b="1" i="1" dirty="0">
                <a:solidFill>
                  <a:schemeClr val="bg1">
                    <a:lumMod val="65000"/>
                  </a:schemeClr>
                </a:solidFill>
                <a:latin typeface="Times New Roman" panose="02020603050405020304" charset="0"/>
                <a:sym typeface="+mn-ea"/>
              </a:rPr>
              <a:t> </a:t>
            </a:r>
            <a:r>
              <a:rPr lang="en-US" altLang="zh-CN" sz="2800" b="1" i="1" dirty="0">
                <a:solidFill>
                  <a:schemeClr val="tx1"/>
                </a:solidFill>
                <a:latin typeface="Times New Roman" panose="02020603050405020304" charset="0"/>
                <a:sym typeface="+mn-ea"/>
              </a:rPr>
              <a:t>_____________________</a:t>
            </a:r>
            <a:r>
              <a:rPr lang="zh-CN" altLang="zh-CN" sz="2800" b="1" dirty="0">
                <a:solidFill>
                  <a:srgbClr val="C00000"/>
                </a:solidFill>
                <a:sym typeface="+mn-ea"/>
              </a:rPr>
              <a:t>④</a:t>
            </a:r>
            <a:r>
              <a:rPr sz="2800" b="1" i="1">
                <a:solidFill>
                  <a:schemeClr val="bg1">
                    <a:lumMod val="85000"/>
                  </a:schemeClr>
                </a:solidFill>
                <a:latin typeface="Times New Roman" panose="02020603050405020304" charset="0"/>
                <a:sym typeface="+mn-ea"/>
              </a:rPr>
              <a:t> </a:t>
            </a:r>
            <a:r>
              <a:rPr lang="en-US" altLang="zh-CN" sz="2800" b="1" i="1" dirty="0">
                <a:solidFill>
                  <a:schemeClr val="bg1">
                    <a:lumMod val="65000"/>
                  </a:schemeClr>
                </a:solidFill>
                <a:latin typeface="Times New Roman" panose="02020603050405020304" charset="0"/>
                <a:sym typeface="+mn-ea"/>
              </a:rPr>
              <a:t>In the farmyards, the chickens and even the pigs were too nervous to eat. </a:t>
            </a:r>
            <a:r>
              <a:rPr lang="en-US" altLang="zh-CN" sz="2800" b="1" dirty="0">
                <a:solidFill>
                  <a:schemeClr val="bg1">
                    <a:lumMod val="85000"/>
                  </a:schemeClr>
                </a:solidFill>
                <a:sym typeface="+mn-ea"/>
              </a:rPr>
              <a:t> </a:t>
            </a:r>
            <a:r>
              <a:rPr lang="en-US" altLang="zh-CN" sz="2800" b="1" dirty="0">
                <a:solidFill>
                  <a:srgbClr val="C00000"/>
                </a:solidFill>
                <a:sym typeface="+mn-ea"/>
              </a:rPr>
              <a:t>⑤</a:t>
            </a:r>
            <a:r>
              <a:rPr lang="en-US" altLang="zh-CN" sz="2800" b="1" i="1" dirty="0">
                <a:solidFill>
                  <a:schemeClr val="bg1">
                    <a:lumMod val="65000"/>
                  </a:schemeClr>
                </a:solidFill>
                <a:latin typeface="Times New Roman" panose="02020603050405020304" charset="0"/>
                <a:sym typeface="+mn-ea"/>
              </a:rPr>
              <a:t>Mice ran out of the fields looking for places to hide.</a:t>
            </a:r>
            <a:r>
              <a:rPr lang="en-US" altLang="zh-CN" sz="2800" b="1" dirty="0">
                <a:solidFill>
                  <a:srgbClr val="C00000"/>
                </a:solidFill>
                <a:latin typeface="Times New Roman" panose="02020603050405020304" charset="0"/>
                <a:sym typeface="+mn-ea"/>
              </a:rPr>
              <a:t>⑥</a:t>
            </a:r>
            <a:r>
              <a:rPr lang="en-US" altLang="zh-CN" sz="2800" b="1" i="1" dirty="0">
                <a:solidFill>
                  <a:schemeClr val="bg1">
                    <a:lumMod val="65000"/>
                  </a:schemeClr>
                </a:solidFill>
                <a:latin typeface="Times New Roman" panose="02020603050405020304" charset="0"/>
                <a:sym typeface="+mn-ea"/>
              </a:rPr>
              <a:t>Fish jumped out of their bowls and ponds. </a:t>
            </a:r>
            <a:r>
              <a:rPr lang="en-US" altLang="zh-CN" sz="2800" b="1" dirty="0">
                <a:solidFill>
                  <a:srgbClr val="C00000"/>
                </a:solidFill>
                <a:latin typeface="Times New Roman" panose="02020603050405020304" charset="0"/>
                <a:sym typeface="+mn-ea"/>
              </a:rPr>
              <a:t>⑦</a:t>
            </a:r>
            <a:r>
              <a:rPr lang="en-US" altLang="zh-CN" sz="2800" b="1" i="1" dirty="0">
                <a:solidFill>
                  <a:schemeClr val="bg1">
                    <a:lumMod val="65000"/>
                  </a:schemeClr>
                </a:solidFill>
                <a:latin typeface="Times New Roman" panose="02020603050405020304" charset="0"/>
                <a:sym typeface="+mn-ea"/>
              </a:rPr>
              <a:t>At about 3:00 am on July 28,1976, some people saw bright lights in the sky. </a:t>
            </a:r>
            <a:r>
              <a:rPr lang="en-US" altLang="zh-CN" sz="2800" b="1" dirty="0">
                <a:solidFill>
                  <a:srgbClr val="C00000"/>
                </a:solidFill>
                <a:latin typeface="Times New Roman" panose="02020603050405020304" charset="0"/>
                <a:sym typeface="+mn-ea"/>
              </a:rPr>
              <a:t>⑧</a:t>
            </a:r>
            <a:r>
              <a:rPr lang="en-US" altLang="zh-CN" sz="2800" b="1" i="1" dirty="0">
                <a:solidFill>
                  <a:schemeClr val="bg1">
                    <a:lumMod val="65000"/>
                  </a:schemeClr>
                </a:solidFill>
                <a:latin typeface="Times New Roman" panose="02020603050405020304" charset="0"/>
                <a:sym typeface="+mn-ea"/>
              </a:rPr>
              <a:t>The sound of planes could be heard outside the city of Tangshan even when no planes were in the sky. </a:t>
            </a:r>
            <a:r>
              <a:rPr lang="en-US" altLang="zh-CN" sz="2800" b="1" dirty="0">
                <a:solidFill>
                  <a:srgbClr val="C00000"/>
                </a:solidFill>
                <a:latin typeface="Times New Roman" panose="02020603050405020304" charset="0"/>
                <a:sym typeface="+mn-ea"/>
              </a:rPr>
              <a:t>⑨</a:t>
            </a:r>
            <a:r>
              <a:rPr lang="en-US" altLang="zh-CN" sz="2800" b="1" i="1" dirty="0">
                <a:solidFill>
                  <a:schemeClr val="bg1">
                    <a:lumMod val="65000"/>
                  </a:schemeClr>
                </a:solidFill>
                <a:latin typeface="Times New Roman" panose="02020603050405020304" charset="0"/>
                <a:sym typeface="+mn-ea"/>
              </a:rPr>
              <a:t>In the city, the water pipes in some buildings cracked and burst. But the one million people of the city, who thought little of these events, were asleep as usual that night.</a:t>
            </a:r>
            <a:endParaRPr lang="en-US" altLang="zh-CN" sz="2800" b="1" i="1" dirty="0">
              <a:solidFill>
                <a:schemeClr val="tx1"/>
              </a:solidFill>
              <a:latin typeface="Times New Roman" panose="02020603050405020304" charset="0"/>
              <a:sym typeface="+mn-ea"/>
            </a:endParaRPr>
          </a:p>
          <a:p>
            <a:endParaRPr lang="en-US" altLang="zh-CN" sz="2800" b="1" i="1" dirty="0">
              <a:solidFill>
                <a:schemeClr val="tx1"/>
              </a:solidFill>
              <a:latin typeface="Times New Roman" panose="02020603050405020304" charset="0"/>
              <a:sym typeface="+mn-ea"/>
            </a:endParaRP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pic>
        <p:nvPicPr>
          <p:cNvPr id="7" name="Picture 2" descr="2685384_172438240617_2"/>
          <p:cNvPicPr>
            <a:picLocks noChangeAspect="1"/>
          </p:cNvPicPr>
          <p:nvPr/>
        </p:nvPicPr>
        <p:blipFill>
          <a:blip r:embed="rId2"/>
          <a:srcRect r="6360" b="4958"/>
          <a:stretch>
            <a:fillRect/>
          </a:stretch>
        </p:blipFill>
        <p:spPr>
          <a:xfrm>
            <a:off x="7940675" y="3154680"/>
            <a:ext cx="3551555" cy="2703195"/>
          </a:xfrm>
          <a:prstGeom prst="rect">
            <a:avLst/>
          </a:prstGeom>
          <a:noFill/>
          <a:ln w="9525">
            <a:noFill/>
          </a:ln>
        </p:spPr>
      </p:pic>
      <p:sp>
        <p:nvSpPr>
          <p:cNvPr id="8" name="Oval 9"/>
          <p:cNvSpPr/>
          <p:nvPr/>
        </p:nvSpPr>
        <p:spPr>
          <a:xfrm>
            <a:off x="9201785" y="4004310"/>
            <a:ext cx="1800225" cy="1003935"/>
          </a:xfrm>
          <a:prstGeom prst="ellipse">
            <a:avLst/>
          </a:prstGeom>
          <a:noFill/>
          <a:ln w="57150" cap="flat" cmpd="sng">
            <a:solidFill>
              <a:srgbClr val="CC3300"/>
            </a:solidFill>
            <a:prstDash val="solid"/>
            <a:round/>
            <a:headEnd type="none" w="med" len="med"/>
            <a:tailEnd type="none" w="med" len="med"/>
          </a:ln>
        </p:spPr>
        <p:txBody>
          <a:bodyPr wrap="none" anchor="ctr"/>
          <a:lstStyle/>
          <a:p>
            <a:pPr algn="ctr"/>
            <a:endParaRPr lang="zh-CN" altLang="zh-CN" sz="6600" b="0" dirty="0">
              <a:solidFill>
                <a:schemeClr val="hlink"/>
              </a:solidFill>
              <a:latin typeface="Arial Narrow" panose="020B0606020202030204" pitchFamily="34" charset="0"/>
              <a:ea typeface="宋体" panose="02010600030101010101" pitchFamily="2" charset="-122"/>
            </a:endParaRPr>
          </a:p>
        </p:txBody>
      </p:sp>
      <p:sp>
        <p:nvSpPr>
          <p:cNvPr id="9" name="文本框 8"/>
          <p:cNvSpPr txBox="1"/>
          <p:nvPr/>
        </p:nvSpPr>
        <p:spPr>
          <a:xfrm>
            <a:off x="147320" y="2118360"/>
            <a:ext cx="4543425" cy="521970"/>
          </a:xfrm>
          <a:prstGeom prst="rect">
            <a:avLst/>
          </a:prstGeom>
          <a:noFill/>
          <a:ln w="9525">
            <a:noFill/>
          </a:ln>
        </p:spPr>
        <p:txBody>
          <a:bodyPr wrap="square" anchor="t">
            <a:spAutoFit/>
          </a:bodyPr>
          <a:lstStyle/>
          <a:p>
            <a:r>
              <a:rPr lang="en-US" altLang="zh-CN" sz="2800" b="1" i="1" dirty="0">
                <a:solidFill>
                  <a:srgbClr val="C00000"/>
                </a:solidFill>
                <a:latin typeface="Times New Roman" panose="02020603050405020304" charset="0"/>
                <a:sym typeface="+mn-ea"/>
              </a:rPr>
              <a:t>came out of the cracks</a:t>
            </a:r>
            <a:endParaRPr lang="en-US" altLang="zh-CN" sz="2800" b="1" i="1" dirty="0">
              <a:solidFill>
                <a:srgbClr val="C00000"/>
              </a:solidFill>
              <a:latin typeface="Times New Roman" panose="02020603050405020304" charset="0"/>
              <a:ea typeface="宋体" panose="02010600030101010101" pitchFamily="2" charset="-122"/>
              <a:sym typeface="+mn-ea"/>
            </a:endParaRPr>
          </a:p>
        </p:txBody>
      </p:sp>
      <p:cxnSp>
        <p:nvCxnSpPr>
          <p:cNvPr id="11" name="直接箭头连接符 10"/>
          <p:cNvCxnSpPr/>
          <p:nvPr/>
        </p:nvCxnSpPr>
        <p:spPr>
          <a:xfrm flipH="1" flipV="1">
            <a:off x="3616960" y="2572385"/>
            <a:ext cx="5560060" cy="1767840"/>
          </a:xfrm>
          <a:prstGeom prst="straightConnector1">
            <a:avLst/>
          </a:prstGeom>
          <a:ln w="28575" cmpd="sng">
            <a:solidFill>
              <a:srgbClr val="9933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31"/>
            <a:ext cx="11897995" cy="4831080"/>
          </a:xfrm>
          <a:prstGeom prst="rect">
            <a:avLst/>
          </a:prstGeom>
          <a:noFill/>
        </p:spPr>
        <p:txBody>
          <a:bodyPr wrap="square" rtlCol="0">
            <a:spAutoFit/>
          </a:bodyPr>
          <a:lstStyle/>
          <a:p>
            <a:r>
              <a:rPr lang="en-US" sz="2800" b="1" i="1" dirty="0">
                <a:solidFill>
                  <a:schemeClr val="bg1">
                    <a:lumMod val="65000"/>
                  </a:schemeClr>
                </a:solidFill>
                <a:latin typeface="Times New Roman" panose="02020603050405020304" charset="0"/>
              </a:rPr>
              <a:t>    S</a:t>
            </a:r>
            <a:r>
              <a:rPr lang="en-US" altLang="zh-CN" sz="2800" b="1" i="1" dirty="0">
                <a:solidFill>
                  <a:schemeClr val="bg1">
                    <a:lumMod val="65000"/>
                  </a:schemeClr>
                </a:solidFill>
                <a:latin typeface="Times New Roman" panose="02020603050405020304" charset="0"/>
                <a:sym typeface="+mn-ea"/>
              </a:rPr>
              <a:t>trange things were happening in the countryside of northeast Hebei. </a:t>
            </a:r>
            <a:r>
              <a:rPr lang="zh-CN" altLang="zh-CN" sz="2800" b="1" dirty="0">
                <a:solidFill>
                  <a:srgbClr val="C00000"/>
                </a:solidFill>
                <a:sym typeface="+mn-ea"/>
              </a:rPr>
              <a:t>①</a:t>
            </a:r>
            <a:r>
              <a:rPr lang="en-US" altLang="zh-CN" sz="2800" b="1" i="1" dirty="0">
                <a:solidFill>
                  <a:schemeClr val="bg1">
                    <a:lumMod val="65000"/>
                  </a:schemeClr>
                </a:solidFill>
                <a:latin typeface="Times New Roman" panose="02020603050405020304" charset="0"/>
                <a:sym typeface="+mn-ea"/>
              </a:rPr>
              <a:t>For three days the water in the village wells rose and fell, rose and fell.</a:t>
            </a:r>
            <a:r>
              <a:rPr lang="zh-CN" altLang="zh-CN" sz="2800" b="1" kern="100" dirty="0">
                <a:solidFill>
                  <a:schemeClr val="bg1">
                    <a:lumMod val="85000"/>
                  </a:schemeClr>
                </a:solidFill>
                <a:cs typeface="宋体" panose="02010600030101010101" pitchFamily="2" charset="-122"/>
                <a:sym typeface="+mn-ea"/>
              </a:rPr>
              <a:t> </a:t>
            </a:r>
            <a:r>
              <a:rPr lang="zh-CN" altLang="zh-CN" sz="2800" b="1" kern="100" dirty="0">
                <a:solidFill>
                  <a:srgbClr val="C00000"/>
                </a:solidFill>
                <a:cs typeface="宋体" panose="02010600030101010101" pitchFamily="2" charset="-122"/>
                <a:sym typeface="+mn-ea"/>
              </a:rPr>
              <a:t>②</a:t>
            </a:r>
            <a:r>
              <a:rPr lang="en-US" altLang="zh-CN" sz="2800" b="1" i="1" dirty="0">
                <a:solidFill>
                  <a:schemeClr val="bg1">
                    <a:lumMod val="65000"/>
                  </a:schemeClr>
                </a:solidFill>
                <a:latin typeface="Times New Roman" panose="02020603050405020304" charset="0"/>
                <a:sym typeface="+mn-ea"/>
              </a:rPr>
              <a:t>Farmers noticed that the well walls had deep cracks in them.</a:t>
            </a:r>
            <a:r>
              <a:rPr lang="zh-CN" altLang="zh-CN" sz="2800" b="1" dirty="0">
                <a:solidFill>
                  <a:srgbClr val="C00000"/>
                </a:solidFill>
                <a:sym typeface="+mn-ea"/>
              </a:rPr>
              <a:t>③</a:t>
            </a:r>
            <a:r>
              <a:rPr lang="en-US" altLang="zh-CN" sz="2800" b="1" i="1" dirty="0">
                <a:solidFill>
                  <a:schemeClr val="bg1">
                    <a:lumMod val="65000"/>
                  </a:schemeClr>
                </a:solidFill>
                <a:latin typeface="Times New Roman" panose="02020603050405020304" charset="0"/>
                <a:sym typeface="+mn-ea"/>
              </a:rPr>
              <a:t> A smelly gas came out of the cracks. </a:t>
            </a:r>
            <a:r>
              <a:rPr lang="zh-CN" altLang="zh-CN" sz="2800" b="1" dirty="0">
                <a:solidFill>
                  <a:srgbClr val="C00000"/>
                </a:solidFill>
                <a:sym typeface="+mn-ea"/>
              </a:rPr>
              <a:t>④</a:t>
            </a:r>
            <a:r>
              <a:rPr sz="2800" b="1" i="1">
                <a:solidFill>
                  <a:schemeClr val="tx1"/>
                </a:solidFill>
                <a:latin typeface="Times New Roman" panose="02020603050405020304" charset="0"/>
                <a:sym typeface="+mn-ea"/>
              </a:rPr>
              <a:t> </a:t>
            </a:r>
            <a:r>
              <a:rPr lang="en-US" altLang="zh-CN" sz="2800" b="1" i="1" dirty="0">
                <a:solidFill>
                  <a:schemeClr val="tx1"/>
                </a:solidFill>
                <a:latin typeface="Times New Roman" panose="02020603050405020304" charset="0"/>
                <a:sym typeface="+mn-ea"/>
              </a:rPr>
              <a:t>In the farmyards, ___________ and even ________ were too nervous to eat.</a:t>
            </a:r>
            <a:r>
              <a:rPr lang="en-US" altLang="zh-CN" sz="2800" b="1" i="1" dirty="0">
                <a:solidFill>
                  <a:schemeClr val="bg1">
                    <a:lumMod val="65000"/>
                  </a:schemeClr>
                </a:solidFill>
                <a:latin typeface="Times New Roman" panose="02020603050405020304" charset="0"/>
                <a:sym typeface="+mn-ea"/>
              </a:rPr>
              <a:t> </a:t>
            </a:r>
            <a:r>
              <a:rPr lang="en-US" altLang="zh-CN" sz="2800" b="1" dirty="0">
                <a:solidFill>
                  <a:schemeClr val="bg1">
                    <a:lumMod val="85000"/>
                  </a:schemeClr>
                </a:solidFill>
                <a:sym typeface="+mn-ea"/>
              </a:rPr>
              <a:t> </a:t>
            </a:r>
            <a:r>
              <a:rPr lang="en-US" altLang="zh-CN" sz="2800" b="1" dirty="0">
                <a:solidFill>
                  <a:srgbClr val="C00000"/>
                </a:solidFill>
                <a:sym typeface="+mn-ea"/>
              </a:rPr>
              <a:t>⑤</a:t>
            </a:r>
            <a:r>
              <a:rPr lang="en-US" altLang="zh-CN" sz="2800" b="1" i="1" dirty="0">
                <a:solidFill>
                  <a:schemeClr val="bg1">
                    <a:lumMod val="65000"/>
                  </a:schemeClr>
                </a:solidFill>
                <a:latin typeface="Times New Roman" panose="02020603050405020304" charset="0"/>
                <a:sym typeface="+mn-ea"/>
              </a:rPr>
              <a:t>Mice ran out of the fields looking for places to hide.</a:t>
            </a:r>
            <a:r>
              <a:rPr lang="en-US" altLang="zh-CN" sz="2800" b="1" dirty="0">
                <a:solidFill>
                  <a:srgbClr val="C00000"/>
                </a:solidFill>
                <a:latin typeface="Times New Roman" panose="02020603050405020304" charset="0"/>
                <a:sym typeface="+mn-ea"/>
              </a:rPr>
              <a:t>⑥</a:t>
            </a:r>
            <a:r>
              <a:rPr lang="en-US" altLang="zh-CN" sz="2800" b="1" i="1" dirty="0">
                <a:solidFill>
                  <a:schemeClr val="bg1">
                    <a:lumMod val="65000"/>
                  </a:schemeClr>
                </a:solidFill>
                <a:latin typeface="Times New Roman" panose="02020603050405020304" charset="0"/>
                <a:sym typeface="+mn-ea"/>
              </a:rPr>
              <a:t>Fish jumped out of their bowls and ponds. </a:t>
            </a:r>
            <a:r>
              <a:rPr lang="en-US" altLang="zh-CN" sz="2800" b="1" dirty="0">
                <a:solidFill>
                  <a:srgbClr val="C00000"/>
                </a:solidFill>
                <a:latin typeface="Times New Roman" panose="02020603050405020304" charset="0"/>
                <a:sym typeface="+mn-ea"/>
              </a:rPr>
              <a:t>⑦</a:t>
            </a:r>
            <a:r>
              <a:rPr lang="en-US" altLang="zh-CN" sz="2800" b="1" i="1" dirty="0">
                <a:solidFill>
                  <a:schemeClr val="bg1">
                    <a:lumMod val="65000"/>
                  </a:schemeClr>
                </a:solidFill>
                <a:latin typeface="Times New Roman" panose="02020603050405020304" charset="0"/>
                <a:sym typeface="+mn-ea"/>
              </a:rPr>
              <a:t>At about 3:00 am on July 28,1976, some people saw bright lights in the sky. </a:t>
            </a:r>
            <a:r>
              <a:rPr lang="en-US" altLang="zh-CN" sz="2800" b="1" dirty="0">
                <a:solidFill>
                  <a:srgbClr val="C00000"/>
                </a:solidFill>
                <a:latin typeface="Times New Roman" panose="02020603050405020304" charset="0"/>
                <a:sym typeface="+mn-ea"/>
              </a:rPr>
              <a:t>⑧</a:t>
            </a:r>
            <a:r>
              <a:rPr lang="en-US" altLang="zh-CN" sz="2800" b="1" i="1" dirty="0">
                <a:solidFill>
                  <a:schemeClr val="bg1">
                    <a:lumMod val="65000"/>
                  </a:schemeClr>
                </a:solidFill>
                <a:latin typeface="Times New Roman" panose="02020603050405020304" charset="0"/>
                <a:sym typeface="+mn-ea"/>
              </a:rPr>
              <a:t>The sound of planes could be heard outside the city of Tangshan even when no planes were in the sky. </a:t>
            </a:r>
            <a:r>
              <a:rPr lang="en-US" altLang="zh-CN" sz="2800" b="1" dirty="0">
                <a:solidFill>
                  <a:srgbClr val="C00000"/>
                </a:solidFill>
                <a:latin typeface="Times New Roman" panose="02020603050405020304" charset="0"/>
                <a:sym typeface="+mn-ea"/>
              </a:rPr>
              <a:t>⑨</a:t>
            </a:r>
            <a:r>
              <a:rPr lang="en-US" altLang="zh-CN" sz="2800" b="1" i="1" dirty="0">
                <a:solidFill>
                  <a:schemeClr val="bg1">
                    <a:lumMod val="65000"/>
                  </a:schemeClr>
                </a:solidFill>
                <a:latin typeface="Times New Roman" panose="02020603050405020304" charset="0"/>
                <a:sym typeface="+mn-ea"/>
              </a:rPr>
              <a:t>In the city, the water pipes in some buildings cracked and burst. But the one million people of the city, who thought little of these events, were asleep as usual that night.</a:t>
            </a:r>
            <a:endParaRPr lang="en-US" altLang="zh-CN" sz="2800" b="1" i="1" dirty="0">
              <a:solidFill>
                <a:schemeClr val="tx1"/>
              </a:solidFill>
              <a:latin typeface="Times New Roman" panose="02020603050405020304" charset="0"/>
              <a:sym typeface="+mn-ea"/>
            </a:endParaRPr>
          </a:p>
          <a:p>
            <a:endParaRPr lang="en-US" altLang="zh-CN" sz="2800" b="1" i="1" dirty="0">
              <a:solidFill>
                <a:schemeClr val="tx1"/>
              </a:solidFill>
              <a:latin typeface="Times New Roman" panose="02020603050405020304" charset="0"/>
              <a:sym typeface="+mn-ea"/>
            </a:endParaRP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pic>
        <p:nvPicPr>
          <p:cNvPr id="16385" name="Picture 4" descr="APP0004"/>
          <p:cNvPicPr>
            <a:picLocks noChangeAspect="1"/>
          </p:cNvPicPr>
          <p:nvPr/>
        </p:nvPicPr>
        <p:blipFill>
          <a:blip r:embed="rId2"/>
          <a:srcRect r="398" b="12814"/>
          <a:stretch>
            <a:fillRect/>
          </a:stretch>
        </p:blipFill>
        <p:spPr>
          <a:xfrm>
            <a:off x="4361180" y="3196590"/>
            <a:ext cx="6776085" cy="3448050"/>
          </a:xfrm>
          <a:prstGeom prst="rect">
            <a:avLst/>
          </a:prstGeom>
          <a:noFill/>
          <a:ln w="9525">
            <a:noFill/>
          </a:ln>
        </p:spPr>
      </p:pic>
      <p:sp>
        <p:nvSpPr>
          <p:cNvPr id="9" name="文本框 8"/>
          <p:cNvSpPr txBox="1"/>
          <p:nvPr/>
        </p:nvSpPr>
        <p:spPr>
          <a:xfrm>
            <a:off x="4963795" y="2076450"/>
            <a:ext cx="3302000" cy="521970"/>
          </a:xfrm>
          <a:prstGeom prst="rect">
            <a:avLst/>
          </a:prstGeom>
          <a:noFill/>
          <a:ln w="9525">
            <a:noFill/>
          </a:ln>
        </p:spPr>
        <p:txBody>
          <a:bodyPr wrap="square" anchor="t">
            <a:spAutoFit/>
          </a:bodyPr>
          <a:lstStyle/>
          <a:p>
            <a:r>
              <a:rPr lang="en-US" altLang="zh-CN" sz="2800" b="1" i="1" dirty="0">
                <a:solidFill>
                  <a:srgbClr val="C00000"/>
                </a:solidFill>
                <a:latin typeface="Times New Roman" panose="02020603050405020304" charset="0"/>
                <a:sym typeface="+mn-ea"/>
              </a:rPr>
              <a:t>the chickens</a:t>
            </a:r>
            <a:endParaRPr lang="en-US" altLang="zh-CN" sz="2800" b="1" i="1" dirty="0">
              <a:solidFill>
                <a:srgbClr val="C00000"/>
              </a:solidFill>
              <a:latin typeface="Times New Roman" panose="02020603050405020304" charset="0"/>
              <a:ea typeface="宋体" panose="02010600030101010101" pitchFamily="2" charset="-122"/>
              <a:sym typeface="+mn-ea"/>
            </a:endParaRPr>
          </a:p>
        </p:txBody>
      </p:sp>
      <p:sp>
        <p:nvSpPr>
          <p:cNvPr id="8" name="Oval 9"/>
          <p:cNvSpPr/>
          <p:nvPr/>
        </p:nvSpPr>
        <p:spPr>
          <a:xfrm>
            <a:off x="8470900" y="3446780"/>
            <a:ext cx="1800225" cy="1003935"/>
          </a:xfrm>
          <a:prstGeom prst="ellipse">
            <a:avLst/>
          </a:prstGeom>
          <a:noFill/>
          <a:ln w="57150" cap="flat" cmpd="sng">
            <a:solidFill>
              <a:srgbClr val="CC3300"/>
            </a:solidFill>
            <a:prstDash val="solid"/>
            <a:round/>
            <a:headEnd type="none" w="med" len="med"/>
            <a:tailEnd type="none" w="med" len="med"/>
          </a:ln>
        </p:spPr>
        <p:txBody>
          <a:bodyPr wrap="none" anchor="ctr"/>
          <a:lstStyle/>
          <a:p>
            <a:pPr algn="ctr"/>
            <a:endParaRPr lang="zh-CN" altLang="zh-CN" sz="6600" b="0" dirty="0">
              <a:solidFill>
                <a:schemeClr val="hlink"/>
              </a:solidFill>
              <a:latin typeface="Arial Narrow" panose="020B0606020202030204" pitchFamily="34" charset="0"/>
              <a:ea typeface="宋体" panose="02010600030101010101" pitchFamily="2" charset="-122"/>
            </a:endParaRPr>
          </a:p>
        </p:txBody>
      </p:sp>
      <p:sp>
        <p:nvSpPr>
          <p:cNvPr id="5" name="Oval 9"/>
          <p:cNvSpPr/>
          <p:nvPr/>
        </p:nvSpPr>
        <p:spPr>
          <a:xfrm>
            <a:off x="8862060" y="5640705"/>
            <a:ext cx="1800225" cy="1003935"/>
          </a:xfrm>
          <a:prstGeom prst="ellipse">
            <a:avLst/>
          </a:prstGeom>
          <a:noFill/>
          <a:ln w="57150" cap="flat" cmpd="sng">
            <a:solidFill>
              <a:srgbClr val="CC3300"/>
            </a:solidFill>
            <a:prstDash val="solid"/>
            <a:round/>
            <a:headEnd type="none" w="med" len="med"/>
            <a:tailEnd type="none" w="med" len="med"/>
          </a:ln>
        </p:spPr>
        <p:txBody>
          <a:bodyPr wrap="none" anchor="ctr"/>
          <a:lstStyle/>
          <a:p>
            <a:pPr algn="ctr"/>
            <a:endParaRPr lang="zh-CN" altLang="zh-CN" sz="6600" b="0" dirty="0">
              <a:solidFill>
                <a:schemeClr val="hlink"/>
              </a:solidFill>
              <a:latin typeface="Arial Narrow" panose="020B0606020202030204" pitchFamily="34" charset="0"/>
              <a:ea typeface="宋体" panose="02010600030101010101" pitchFamily="2" charset="-122"/>
            </a:endParaRPr>
          </a:p>
        </p:txBody>
      </p:sp>
      <p:sp>
        <p:nvSpPr>
          <p:cNvPr id="6" name="文本框 5"/>
          <p:cNvSpPr txBox="1"/>
          <p:nvPr/>
        </p:nvSpPr>
        <p:spPr>
          <a:xfrm>
            <a:off x="8470900" y="2065655"/>
            <a:ext cx="3302000" cy="521970"/>
          </a:xfrm>
          <a:prstGeom prst="rect">
            <a:avLst/>
          </a:prstGeom>
          <a:noFill/>
          <a:ln w="9525">
            <a:noFill/>
          </a:ln>
        </p:spPr>
        <p:txBody>
          <a:bodyPr wrap="square" anchor="t">
            <a:spAutoFit/>
          </a:bodyPr>
          <a:lstStyle/>
          <a:p>
            <a:r>
              <a:rPr lang="en-US" altLang="zh-CN" sz="2800" b="1" i="1" dirty="0">
                <a:solidFill>
                  <a:srgbClr val="C00000"/>
                </a:solidFill>
                <a:latin typeface="Times New Roman" panose="02020603050405020304" charset="0"/>
                <a:sym typeface="+mn-ea"/>
              </a:rPr>
              <a:t>the pigs</a:t>
            </a:r>
            <a:endParaRPr lang="en-US" altLang="zh-CN" sz="2800" b="1" i="1" dirty="0">
              <a:solidFill>
                <a:srgbClr val="C00000"/>
              </a:solidFill>
              <a:latin typeface="Times New Roman" panose="02020603050405020304" charset="0"/>
              <a:ea typeface="宋体" panose="02010600030101010101" pitchFamily="2" charset="-122"/>
              <a:sym typeface="+mn-ea"/>
            </a:endParaRPr>
          </a:p>
        </p:txBody>
      </p:sp>
      <p:cxnSp>
        <p:nvCxnSpPr>
          <p:cNvPr id="11" name="直接箭头连接符 10"/>
          <p:cNvCxnSpPr/>
          <p:nvPr/>
        </p:nvCxnSpPr>
        <p:spPr>
          <a:xfrm flipH="1" flipV="1">
            <a:off x="9617710" y="2587625"/>
            <a:ext cx="653415" cy="3168015"/>
          </a:xfrm>
          <a:prstGeom prst="straightConnector1">
            <a:avLst/>
          </a:prstGeom>
          <a:ln w="28575" cmpd="sng">
            <a:solidFill>
              <a:srgbClr val="9933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flipV="1">
            <a:off x="6311265" y="2600960"/>
            <a:ext cx="2153920" cy="1127125"/>
          </a:xfrm>
          <a:prstGeom prst="straightConnector1">
            <a:avLst/>
          </a:prstGeom>
          <a:ln w="28575" cmpd="sng">
            <a:solidFill>
              <a:srgbClr val="9933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blinds(horizontal)">
                                      <p:cBhvr>
                                        <p:cTn id="7" dur="500"/>
                                        <p:tgtEl>
                                          <p:spTgt spid="1638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linds(horizont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bldLvl="0" animBg="1"/>
      <p:bldP spid="5" grpId="0" bldLvl="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31"/>
            <a:ext cx="11897995" cy="4831080"/>
          </a:xfrm>
          <a:prstGeom prst="rect">
            <a:avLst/>
          </a:prstGeom>
          <a:noFill/>
        </p:spPr>
        <p:txBody>
          <a:bodyPr wrap="square" rtlCol="0">
            <a:spAutoFit/>
          </a:bodyPr>
          <a:lstStyle/>
          <a:p>
            <a:r>
              <a:rPr lang="en-US" sz="2800" b="1" i="1" dirty="0">
                <a:solidFill>
                  <a:schemeClr val="bg1">
                    <a:lumMod val="65000"/>
                  </a:schemeClr>
                </a:solidFill>
                <a:latin typeface="Times New Roman" panose="02020603050405020304" charset="0"/>
              </a:rPr>
              <a:t>    S</a:t>
            </a:r>
            <a:r>
              <a:rPr lang="en-US" altLang="zh-CN" sz="2800" b="1" i="1" dirty="0">
                <a:solidFill>
                  <a:schemeClr val="bg1">
                    <a:lumMod val="65000"/>
                  </a:schemeClr>
                </a:solidFill>
                <a:latin typeface="Times New Roman" panose="02020603050405020304" charset="0"/>
                <a:sym typeface="+mn-ea"/>
              </a:rPr>
              <a:t>trange things were happening in the countryside of northeast Hebei. </a:t>
            </a:r>
            <a:r>
              <a:rPr lang="zh-CN" altLang="zh-CN" sz="2800" b="1" dirty="0">
                <a:solidFill>
                  <a:srgbClr val="C00000"/>
                </a:solidFill>
                <a:sym typeface="+mn-ea"/>
              </a:rPr>
              <a:t>①</a:t>
            </a:r>
            <a:r>
              <a:rPr lang="en-US" altLang="zh-CN" sz="2800" b="1" i="1" dirty="0">
                <a:solidFill>
                  <a:schemeClr val="bg1">
                    <a:lumMod val="65000"/>
                  </a:schemeClr>
                </a:solidFill>
                <a:latin typeface="Times New Roman" panose="02020603050405020304" charset="0"/>
                <a:sym typeface="+mn-ea"/>
              </a:rPr>
              <a:t>For three days the water in the village wells rose and fell, rose and fell.</a:t>
            </a:r>
            <a:r>
              <a:rPr lang="zh-CN" altLang="zh-CN" sz="2800" b="1" kern="100" dirty="0">
                <a:solidFill>
                  <a:schemeClr val="bg1">
                    <a:lumMod val="85000"/>
                  </a:schemeClr>
                </a:solidFill>
                <a:cs typeface="宋体" panose="02010600030101010101" pitchFamily="2" charset="-122"/>
                <a:sym typeface="+mn-ea"/>
              </a:rPr>
              <a:t> </a:t>
            </a:r>
            <a:r>
              <a:rPr lang="zh-CN" altLang="zh-CN" sz="2800" b="1" kern="100" dirty="0">
                <a:solidFill>
                  <a:srgbClr val="C00000"/>
                </a:solidFill>
                <a:cs typeface="宋体" panose="02010600030101010101" pitchFamily="2" charset="-122"/>
                <a:sym typeface="+mn-ea"/>
              </a:rPr>
              <a:t>②</a:t>
            </a:r>
            <a:r>
              <a:rPr lang="en-US" altLang="zh-CN" sz="2800" b="1" i="1" dirty="0">
                <a:solidFill>
                  <a:schemeClr val="bg1">
                    <a:lumMod val="65000"/>
                  </a:schemeClr>
                </a:solidFill>
                <a:latin typeface="Times New Roman" panose="02020603050405020304" charset="0"/>
                <a:sym typeface="+mn-ea"/>
              </a:rPr>
              <a:t>Farmers noticed that the well walls had deep cracks in them.</a:t>
            </a:r>
            <a:r>
              <a:rPr lang="zh-CN" altLang="zh-CN" sz="2800" b="1" dirty="0">
                <a:solidFill>
                  <a:srgbClr val="C00000"/>
                </a:solidFill>
                <a:sym typeface="+mn-ea"/>
              </a:rPr>
              <a:t>③</a:t>
            </a:r>
            <a:r>
              <a:rPr lang="en-US" altLang="zh-CN" sz="2800" b="1" i="1" dirty="0">
                <a:solidFill>
                  <a:schemeClr val="bg1">
                    <a:lumMod val="65000"/>
                  </a:schemeClr>
                </a:solidFill>
                <a:latin typeface="Times New Roman" panose="02020603050405020304" charset="0"/>
                <a:sym typeface="+mn-ea"/>
              </a:rPr>
              <a:t> A smelly gas came out of the cracks. </a:t>
            </a:r>
            <a:r>
              <a:rPr lang="zh-CN" altLang="zh-CN" sz="2800" b="1" dirty="0">
                <a:solidFill>
                  <a:srgbClr val="C00000"/>
                </a:solidFill>
                <a:sym typeface="+mn-ea"/>
              </a:rPr>
              <a:t>④</a:t>
            </a:r>
            <a:r>
              <a:rPr sz="2800" b="1" i="1">
                <a:solidFill>
                  <a:schemeClr val="bg1">
                    <a:lumMod val="85000"/>
                  </a:schemeClr>
                </a:solidFill>
                <a:latin typeface="Times New Roman" panose="02020603050405020304" charset="0"/>
                <a:sym typeface="+mn-ea"/>
              </a:rPr>
              <a:t> </a:t>
            </a:r>
            <a:r>
              <a:rPr lang="en-US" altLang="zh-CN" sz="2800" b="1" i="1" dirty="0">
                <a:solidFill>
                  <a:schemeClr val="bg1">
                    <a:lumMod val="65000"/>
                  </a:schemeClr>
                </a:solidFill>
                <a:latin typeface="Times New Roman" panose="02020603050405020304" charset="0"/>
                <a:sym typeface="+mn-ea"/>
              </a:rPr>
              <a:t>In the farmyards, the chickens and even the pigs were too nervous to eat. </a:t>
            </a:r>
            <a:r>
              <a:rPr lang="en-US" altLang="zh-CN" sz="2800" b="1" dirty="0">
                <a:solidFill>
                  <a:schemeClr val="bg1">
                    <a:lumMod val="85000"/>
                  </a:schemeClr>
                </a:solidFill>
                <a:sym typeface="+mn-ea"/>
              </a:rPr>
              <a:t> </a:t>
            </a:r>
            <a:r>
              <a:rPr lang="en-US" altLang="zh-CN" sz="2800" b="1" dirty="0">
                <a:solidFill>
                  <a:srgbClr val="C00000"/>
                </a:solidFill>
                <a:sym typeface="+mn-ea"/>
              </a:rPr>
              <a:t>⑤</a:t>
            </a:r>
            <a:r>
              <a:rPr lang="en-US" altLang="zh-CN" sz="2800" b="1" i="1" dirty="0">
                <a:solidFill>
                  <a:schemeClr val="tx1"/>
                </a:solidFill>
                <a:latin typeface="Times New Roman" panose="02020603050405020304" charset="0"/>
                <a:sym typeface="+mn-ea"/>
              </a:rPr>
              <a:t>Mice __________________  looking for places to hide.</a:t>
            </a:r>
            <a:r>
              <a:rPr lang="en-US" altLang="zh-CN" sz="2800" b="1" dirty="0">
                <a:solidFill>
                  <a:srgbClr val="C00000"/>
                </a:solidFill>
                <a:latin typeface="Times New Roman" panose="02020603050405020304" charset="0"/>
                <a:sym typeface="+mn-ea"/>
              </a:rPr>
              <a:t>⑥</a:t>
            </a:r>
            <a:r>
              <a:rPr lang="en-US" altLang="zh-CN" sz="2800" b="1" i="1" dirty="0">
                <a:solidFill>
                  <a:schemeClr val="bg1">
                    <a:lumMod val="65000"/>
                  </a:schemeClr>
                </a:solidFill>
                <a:latin typeface="Times New Roman" panose="02020603050405020304" charset="0"/>
                <a:sym typeface="+mn-ea"/>
              </a:rPr>
              <a:t>Fish jumped out of their bowls and ponds. </a:t>
            </a:r>
            <a:r>
              <a:rPr lang="en-US" altLang="zh-CN" sz="2800" b="1" dirty="0">
                <a:solidFill>
                  <a:srgbClr val="C00000"/>
                </a:solidFill>
                <a:latin typeface="Times New Roman" panose="02020603050405020304" charset="0"/>
                <a:sym typeface="+mn-ea"/>
              </a:rPr>
              <a:t>⑦</a:t>
            </a:r>
            <a:r>
              <a:rPr lang="en-US" altLang="zh-CN" sz="2800" b="1" i="1" dirty="0">
                <a:solidFill>
                  <a:schemeClr val="bg1">
                    <a:lumMod val="65000"/>
                  </a:schemeClr>
                </a:solidFill>
                <a:latin typeface="Times New Roman" panose="02020603050405020304" charset="0"/>
                <a:sym typeface="+mn-ea"/>
              </a:rPr>
              <a:t>At about 3:00 am on July 28,1976, some people saw bright lights in the sky. </a:t>
            </a:r>
            <a:r>
              <a:rPr lang="en-US" altLang="zh-CN" sz="2800" b="1" dirty="0">
                <a:solidFill>
                  <a:srgbClr val="C00000"/>
                </a:solidFill>
                <a:latin typeface="Times New Roman" panose="02020603050405020304" charset="0"/>
                <a:sym typeface="+mn-ea"/>
              </a:rPr>
              <a:t>⑧</a:t>
            </a:r>
            <a:r>
              <a:rPr lang="en-US" altLang="zh-CN" sz="2800" b="1" i="1" dirty="0">
                <a:solidFill>
                  <a:schemeClr val="bg1">
                    <a:lumMod val="65000"/>
                  </a:schemeClr>
                </a:solidFill>
                <a:latin typeface="Times New Roman" panose="02020603050405020304" charset="0"/>
                <a:sym typeface="+mn-ea"/>
              </a:rPr>
              <a:t>The sound of planes could be heard outside the city of Tangshan even when no planes were in the sky. </a:t>
            </a:r>
            <a:r>
              <a:rPr lang="en-US" altLang="zh-CN" sz="2800" b="1" dirty="0">
                <a:solidFill>
                  <a:srgbClr val="C00000"/>
                </a:solidFill>
                <a:latin typeface="Times New Roman" panose="02020603050405020304" charset="0"/>
                <a:sym typeface="+mn-ea"/>
              </a:rPr>
              <a:t>⑨</a:t>
            </a:r>
            <a:r>
              <a:rPr lang="en-US" altLang="zh-CN" sz="2800" b="1" i="1" dirty="0">
                <a:solidFill>
                  <a:schemeClr val="bg1">
                    <a:lumMod val="65000"/>
                  </a:schemeClr>
                </a:solidFill>
                <a:latin typeface="Times New Roman" panose="02020603050405020304" charset="0"/>
                <a:sym typeface="+mn-ea"/>
              </a:rPr>
              <a:t>In the city, the water pipes in some buildings cracked and burst. But the one million people of the city, who thought little of these events, were asleep as usual that night.</a:t>
            </a:r>
            <a:endParaRPr lang="en-US" altLang="zh-CN" sz="2800" b="1" i="1" dirty="0">
              <a:solidFill>
                <a:schemeClr val="tx1"/>
              </a:solidFill>
              <a:latin typeface="Times New Roman" panose="02020603050405020304" charset="0"/>
              <a:sym typeface="+mn-ea"/>
            </a:endParaRPr>
          </a:p>
          <a:p>
            <a:endParaRPr lang="en-US" altLang="zh-CN" sz="2800" b="1" i="1" dirty="0">
              <a:solidFill>
                <a:schemeClr val="tx1"/>
              </a:solidFill>
              <a:latin typeface="Times New Roman" panose="02020603050405020304" charset="0"/>
              <a:sym typeface="+mn-ea"/>
            </a:endParaRP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pic>
        <p:nvPicPr>
          <p:cNvPr id="17409" name="Picture 5" descr="APP0005"/>
          <p:cNvPicPr>
            <a:picLocks noChangeAspect="1"/>
          </p:cNvPicPr>
          <p:nvPr/>
        </p:nvPicPr>
        <p:blipFill>
          <a:blip r:embed="rId2"/>
          <a:srcRect b="15898"/>
          <a:stretch>
            <a:fillRect/>
          </a:stretch>
        </p:blipFill>
        <p:spPr>
          <a:xfrm>
            <a:off x="5014595" y="3441700"/>
            <a:ext cx="6799580" cy="3352800"/>
          </a:xfrm>
          <a:prstGeom prst="rect">
            <a:avLst/>
          </a:prstGeom>
          <a:noFill/>
          <a:ln w="9525">
            <a:noFill/>
          </a:ln>
        </p:spPr>
      </p:pic>
      <p:sp>
        <p:nvSpPr>
          <p:cNvPr id="5" name="Oval 9"/>
          <p:cNvSpPr/>
          <p:nvPr/>
        </p:nvSpPr>
        <p:spPr>
          <a:xfrm>
            <a:off x="6916420" y="5287010"/>
            <a:ext cx="2996565" cy="1003935"/>
          </a:xfrm>
          <a:prstGeom prst="ellipse">
            <a:avLst/>
          </a:prstGeom>
          <a:noFill/>
          <a:ln w="57150" cap="flat" cmpd="sng">
            <a:solidFill>
              <a:srgbClr val="CC3300"/>
            </a:solidFill>
            <a:prstDash val="solid"/>
            <a:round/>
            <a:headEnd type="none" w="med" len="med"/>
            <a:tailEnd type="none" w="med" len="med"/>
          </a:ln>
        </p:spPr>
        <p:txBody>
          <a:bodyPr wrap="none" anchor="ctr"/>
          <a:lstStyle/>
          <a:p>
            <a:pPr algn="ctr"/>
            <a:endParaRPr lang="zh-CN" altLang="zh-CN" sz="6600" b="0" dirty="0">
              <a:solidFill>
                <a:schemeClr val="hlink"/>
              </a:solidFill>
              <a:latin typeface="Arial Narrow" panose="020B0606020202030204" pitchFamily="34" charset="0"/>
              <a:ea typeface="宋体" panose="02010600030101010101" pitchFamily="2" charset="-122"/>
            </a:endParaRPr>
          </a:p>
        </p:txBody>
      </p:sp>
      <p:sp>
        <p:nvSpPr>
          <p:cNvPr id="9" name="文本框 8"/>
          <p:cNvSpPr txBox="1"/>
          <p:nvPr/>
        </p:nvSpPr>
        <p:spPr>
          <a:xfrm>
            <a:off x="3807460" y="2474595"/>
            <a:ext cx="3302000" cy="521970"/>
          </a:xfrm>
          <a:prstGeom prst="rect">
            <a:avLst/>
          </a:prstGeom>
          <a:noFill/>
          <a:ln w="9525">
            <a:noFill/>
          </a:ln>
        </p:spPr>
        <p:txBody>
          <a:bodyPr wrap="square" anchor="t">
            <a:spAutoFit/>
          </a:bodyPr>
          <a:lstStyle/>
          <a:p>
            <a:r>
              <a:rPr lang="en-US" altLang="zh-CN" sz="2800" b="1" i="1" dirty="0">
                <a:solidFill>
                  <a:srgbClr val="C00000"/>
                </a:solidFill>
                <a:latin typeface="Times New Roman" panose="02020603050405020304" charset="0"/>
                <a:sym typeface="+mn-ea"/>
              </a:rPr>
              <a:t> ran out of the fields</a:t>
            </a:r>
            <a:endParaRPr lang="en-US" altLang="zh-CN" sz="2800" b="1" i="1" dirty="0">
              <a:solidFill>
                <a:srgbClr val="C00000"/>
              </a:solidFill>
              <a:latin typeface="Times New Roman" panose="02020603050405020304" charset="0"/>
              <a:ea typeface="宋体" panose="02010600030101010101" pitchFamily="2" charset="-122"/>
              <a:sym typeface="+mn-ea"/>
            </a:endParaRPr>
          </a:p>
        </p:txBody>
      </p:sp>
      <p:cxnSp>
        <p:nvCxnSpPr>
          <p:cNvPr id="11" name="直接箭头连接符 10"/>
          <p:cNvCxnSpPr/>
          <p:nvPr/>
        </p:nvCxnSpPr>
        <p:spPr>
          <a:xfrm flipH="1" flipV="1">
            <a:off x="5930265" y="2945130"/>
            <a:ext cx="2081530" cy="2309495"/>
          </a:xfrm>
          <a:prstGeom prst="straightConnector1">
            <a:avLst/>
          </a:prstGeom>
          <a:ln w="28575" cmpd="sng">
            <a:solidFill>
              <a:srgbClr val="9933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blinds(horizontal)">
                                      <p:cBhvr>
                                        <p:cTn id="7" dur="500"/>
                                        <p:tgtEl>
                                          <p:spTgt spid="1740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31"/>
            <a:ext cx="11897995" cy="4831080"/>
          </a:xfrm>
          <a:prstGeom prst="rect">
            <a:avLst/>
          </a:prstGeom>
          <a:noFill/>
        </p:spPr>
        <p:txBody>
          <a:bodyPr wrap="square" rtlCol="0">
            <a:spAutoFit/>
          </a:bodyPr>
          <a:lstStyle/>
          <a:p>
            <a:r>
              <a:rPr lang="en-US" sz="2800" b="1" i="1" dirty="0">
                <a:solidFill>
                  <a:schemeClr val="bg1">
                    <a:lumMod val="65000"/>
                  </a:schemeClr>
                </a:solidFill>
                <a:latin typeface="Times New Roman" panose="02020603050405020304" charset="0"/>
              </a:rPr>
              <a:t>    S</a:t>
            </a:r>
            <a:r>
              <a:rPr lang="en-US" altLang="zh-CN" sz="2800" b="1" i="1" dirty="0">
                <a:solidFill>
                  <a:schemeClr val="bg1">
                    <a:lumMod val="65000"/>
                  </a:schemeClr>
                </a:solidFill>
                <a:latin typeface="Times New Roman" panose="02020603050405020304" charset="0"/>
                <a:sym typeface="+mn-ea"/>
              </a:rPr>
              <a:t>trange things were happening in the countryside of northeast Hebei. </a:t>
            </a:r>
            <a:r>
              <a:rPr lang="zh-CN" altLang="zh-CN" sz="2800" b="1" dirty="0">
                <a:solidFill>
                  <a:srgbClr val="C00000"/>
                </a:solidFill>
                <a:sym typeface="+mn-ea"/>
              </a:rPr>
              <a:t>①</a:t>
            </a:r>
            <a:r>
              <a:rPr lang="en-US" altLang="zh-CN" sz="2800" b="1" i="1" dirty="0">
                <a:solidFill>
                  <a:schemeClr val="bg1">
                    <a:lumMod val="65000"/>
                  </a:schemeClr>
                </a:solidFill>
                <a:latin typeface="Times New Roman" panose="02020603050405020304" charset="0"/>
                <a:sym typeface="+mn-ea"/>
              </a:rPr>
              <a:t>For three days the water in the village wells rose and fell, rose and fell.</a:t>
            </a:r>
            <a:r>
              <a:rPr lang="zh-CN" altLang="zh-CN" sz="2800" b="1" kern="100" dirty="0">
                <a:solidFill>
                  <a:schemeClr val="bg1">
                    <a:lumMod val="85000"/>
                  </a:schemeClr>
                </a:solidFill>
                <a:cs typeface="宋体" panose="02010600030101010101" pitchFamily="2" charset="-122"/>
                <a:sym typeface="+mn-ea"/>
              </a:rPr>
              <a:t> </a:t>
            </a:r>
            <a:r>
              <a:rPr lang="zh-CN" altLang="zh-CN" sz="2800" b="1" kern="100" dirty="0">
                <a:solidFill>
                  <a:srgbClr val="C00000"/>
                </a:solidFill>
                <a:cs typeface="宋体" panose="02010600030101010101" pitchFamily="2" charset="-122"/>
                <a:sym typeface="+mn-ea"/>
              </a:rPr>
              <a:t>②</a:t>
            </a:r>
            <a:r>
              <a:rPr lang="en-US" altLang="zh-CN" sz="2800" b="1" i="1" dirty="0">
                <a:solidFill>
                  <a:schemeClr val="bg1">
                    <a:lumMod val="65000"/>
                  </a:schemeClr>
                </a:solidFill>
                <a:latin typeface="Times New Roman" panose="02020603050405020304" charset="0"/>
                <a:sym typeface="+mn-ea"/>
              </a:rPr>
              <a:t>Farmers noticed that the well walls had deep cracks in them.</a:t>
            </a:r>
            <a:r>
              <a:rPr lang="zh-CN" altLang="zh-CN" sz="2800" b="1" dirty="0">
                <a:solidFill>
                  <a:srgbClr val="C00000"/>
                </a:solidFill>
                <a:sym typeface="+mn-ea"/>
              </a:rPr>
              <a:t>③</a:t>
            </a:r>
            <a:r>
              <a:rPr lang="en-US" altLang="zh-CN" sz="2800" b="1" i="1" dirty="0">
                <a:solidFill>
                  <a:schemeClr val="bg1">
                    <a:lumMod val="65000"/>
                  </a:schemeClr>
                </a:solidFill>
                <a:latin typeface="Times New Roman" panose="02020603050405020304" charset="0"/>
                <a:sym typeface="+mn-ea"/>
              </a:rPr>
              <a:t> A smelly gas came out of the cracks. </a:t>
            </a:r>
            <a:r>
              <a:rPr lang="zh-CN" altLang="zh-CN" sz="2800" b="1" dirty="0">
                <a:solidFill>
                  <a:srgbClr val="C00000"/>
                </a:solidFill>
                <a:sym typeface="+mn-ea"/>
              </a:rPr>
              <a:t>④</a:t>
            </a:r>
            <a:r>
              <a:rPr sz="2800" b="1" i="1">
                <a:solidFill>
                  <a:schemeClr val="bg1">
                    <a:lumMod val="85000"/>
                  </a:schemeClr>
                </a:solidFill>
                <a:latin typeface="Times New Roman" panose="02020603050405020304" charset="0"/>
                <a:sym typeface="+mn-ea"/>
              </a:rPr>
              <a:t> </a:t>
            </a:r>
            <a:r>
              <a:rPr lang="en-US" altLang="zh-CN" sz="2800" b="1" i="1" dirty="0">
                <a:solidFill>
                  <a:schemeClr val="bg1">
                    <a:lumMod val="65000"/>
                  </a:schemeClr>
                </a:solidFill>
                <a:latin typeface="Times New Roman" panose="02020603050405020304" charset="0"/>
                <a:sym typeface="+mn-ea"/>
              </a:rPr>
              <a:t>In the farmyards, the chickens and even the pigs were too nervous to eat. </a:t>
            </a:r>
            <a:r>
              <a:rPr lang="en-US" altLang="zh-CN" sz="2800" b="1" dirty="0">
                <a:solidFill>
                  <a:schemeClr val="bg1">
                    <a:lumMod val="85000"/>
                  </a:schemeClr>
                </a:solidFill>
                <a:sym typeface="+mn-ea"/>
              </a:rPr>
              <a:t> </a:t>
            </a:r>
            <a:r>
              <a:rPr lang="en-US" altLang="zh-CN" sz="2800" b="1" dirty="0">
                <a:solidFill>
                  <a:srgbClr val="C00000"/>
                </a:solidFill>
                <a:sym typeface="+mn-ea"/>
              </a:rPr>
              <a:t>⑤</a:t>
            </a:r>
            <a:r>
              <a:rPr lang="en-US" altLang="zh-CN" sz="2800" b="1" i="1" dirty="0">
                <a:solidFill>
                  <a:schemeClr val="bg1">
                    <a:lumMod val="65000"/>
                  </a:schemeClr>
                </a:solidFill>
                <a:latin typeface="Times New Roman" panose="02020603050405020304" charset="0"/>
                <a:sym typeface="+mn-ea"/>
              </a:rPr>
              <a:t>Mice ran out of the fields looking for places to hide.</a:t>
            </a:r>
            <a:r>
              <a:rPr lang="en-US" altLang="zh-CN" sz="2800" b="1" dirty="0">
                <a:solidFill>
                  <a:srgbClr val="C00000"/>
                </a:solidFill>
                <a:latin typeface="Times New Roman" panose="02020603050405020304" charset="0"/>
                <a:sym typeface="+mn-ea"/>
              </a:rPr>
              <a:t>⑥</a:t>
            </a:r>
            <a:r>
              <a:rPr lang="en-US" altLang="zh-CN" sz="2800" b="1" i="1" dirty="0">
                <a:solidFill>
                  <a:schemeClr val="tx1"/>
                </a:solidFill>
                <a:latin typeface="Times New Roman" panose="02020603050405020304" charset="0"/>
                <a:sym typeface="+mn-ea"/>
              </a:rPr>
              <a:t>Fish ______________their bowls and ponds. </a:t>
            </a:r>
            <a:r>
              <a:rPr lang="en-US" altLang="zh-CN" sz="2800" b="1" dirty="0">
                <a:solidFill>
                  <a:srgbClr val="C00000"/>
                </a:solidFill>
                <a:latin typeface="Times New Roman" panose="02020603050405020304" charset="0"/>
                <a:sym typeface="+mn-ea"/>
              </a:rPr>
              <a:t>⑦</a:t>
            </a:r>
            <a:r>
              <a:rPr lang="en-US" altLang="zh-CN" sz="2800" b="1" i="1" dirty="0">
                <a:solidFill>
                  <a:schemeClr val="bg1">
                    <a:lumMod val="65000"/>
                  </a:schemeClr>
                </a:solidFill>
                <a:latin typeface="Times New Roman" panose="02020603050405020304" charset="0"/>
                <a:sym typeface="+mn-ea"/>
              </a:rPr>
              <a:t>At about 3:00 am on July 28,1976, some people saw bright lights in the sky. </a:t>
            </a:r>
            <a:r>
              <a:rPr lang="en-US" altLang="zh-CN" sz="2800" b="1" dirty="0">
                <a:solidFill>
                  <a:srgbClr val="C00000"/>
                </a:solidFill>
                <a:latin typeface="Times New Roman" panose="02020603050405020304" charset="0"/>
                <a:sym typeface="+mn-ea"/>
              </a:rPr>
              <a:t>⑧</a:t>
            </a:r>
            <a:r>
              <a:rPr lang="en-US" altLang="zh-CN" sz="2800" b="1" i="1" dirty="0">
                <a:solidFill>
                  <a:schemeClr val="bg1">
                    <a:lumMod val="65000"/>
                  </a:schemeClr>
                </a:solidFill>
                <a:latin typeface="Times New Roman" panose="02020603050405020304" charset="0"/>
                <a:sym typeface="+mn-ea"/>
              </a:rPr>
              <a:t>The sound of planes could be heard outside the city of Tangshan even when no planes were in the sky. </a:t>
            </a:r>
            <a:r>
              <a:rPr lang="en-US" altLang="zh-CN" sz="2800" b="1" dirty="0">
                <a:solidFill>
                  <a:srgbClr val="C00000"/>
                </a:solidFill>
                <a:latin typeface="Times New Roman" panose="02020603050405020304" charset="0"/>
                <a:sym typeface="+mn-ea"/>
              </a:rPr>
              <a:t>⑨</a:t>
            </a:r>
            <a:r>
              <a:rPr lang="en-US" altLang="zh-CN" sz="2800" b="1" i="1" dirty="0">
                <a:solidFill>
                  <a:schemeClr val="bg1">
                    <a:lumMod val="65000"/>
                  </a:schemeClr>
                </a:solidFill>
                <a:latin typeface="Times New Roman" panose="02020603050405020304" charset="0"/>
                <a:sym typeface="+mn-ea"/>
              </a:rPr>
              <a:t>In the city, the water pipes in some buildings cracked and burst. But the one million people of the city, who thought little of these events, were asleep as usual that night.</a:t>
            </a:r>
            <a:endParaRPr lang="en-US" altLang="zh-CN" sz="2800" b="1" i="1" dirty="0">
              <a:solidFill>
                <a:schemeClr val="tx1"/>
              </a:solidFill>
              <a:latin typeface="Times New Roman" panose="02020603050405020304" charset="0"/>
              <a:sym typeface="+mn-ea"/>
            </a:endParaRPr>
          </a:p>
          <a:p>
            <a:endParaRPr lang="en-US" altLang="zh-CN" sz="2800" b="1" i="1" dirty="0">
              <a:solidFill>
                <a:schemeClr val="tx1"/>
              </a:solidFill>
              <a:latin typeface="Times New Roman" panose="02020603050405020304" charset="0"/>
              <a:sym typeface="+mn-ea"/>
            </a:endParaRP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sp>
        <p:nvSpPr>
          <p:cNvPr id="9" name="文本框 8"/>
          <p:cNvSpPr txBox="1"/>
          <p:nvPr/>
        </p:nvSpPr>
        <p:spPr>
          <a:xfrm>
            <a:off x="147320" y="2910205"/>
            <a:ext cx="2499995" cy="521970"/>
          </a:xfrm>
          <a:prstGeom prst="rect">
            <a:avLst/>
          </a:prstGeom>
          <a:noFill/>
          <a:ln w="9525">
            <a:noFill/>
          </a:ln>
        </p:spPr>
        <p:txBody>
          <a:bodyPr wrap="square" anchor="t">
            <a:spAutoFit/>
          </a:bodyPr>
          <a:lstStyle/>
          <a:p>
            <a:r>
              <a:rPr lang="en-US" altLang="zh-CN" sz="2800" b="1" i="1" dirty="0">
                <a:solidFill>
                  <a:srgbClr val="C00000"/>
                </a:solidFill>
                <a:latin typeface="Times New Roman" panose="02020603050405020304" charset="0"/>
                <a:sym typeface="+mn-ea"/>
              </a:rPr>
              <a:t> jumped out of </a:t>
            </a:r>
            <a:endParaRPr lang="en-US" altLang="zh-CN" sz="2800" b="1" i="1" dirty="0">
              <a:solidFill>
                <a:srgbClr val="C00000"/>
              </a:solidFill>
              <a:latin typeface="Times New Roman" panose="02020603050405020304" charset="0"/>
              <a:ea typeface="宋体" panose="02010600030101010101" pitchFamily="2" charset="-122"/>
              <a:sym typeface="+mn-ea"/>
            </a:endParaRPr>
          </a:p>
        </p:txBody>
      </p:sp>
      <p:pic>
        <p:nvPicPr>
          <p:cNvPr id="17409" name="Picture 5" descr="APP0005"/>
          <p:cNvPicPr>
            <a:picLocks noChangeAspect="1"/>
          </p:cNvPicPr>
          <p:nvPr/>
        </p:nvPicPr>
        <p:blipFill>
          <a:blip r:embed="rId2"/>
          <a:srcRect b="15898"/>
          <a:stretch>
            <a:fillRect/>
          </a:stretch>
        </p:blipFill>
        <p:spPr>
          <a:xfrm>
            <a:off x="5594350" y="3564255"/>
            <a:ext cx="6219825" cy="3067050"/>
          </a:xfrm>
          <a:prstGeom prst="rect">
            <a:avLst/>
          </a:prstGeom>
          <a:noFill/>
          <a:ln w="9525">
            <a:noFill/>
          </a:ln>
        </p:spPr>
      </p:pic>
      <p:sp>
        <p:nvSpPr>
          <p:cNvPr id="5" name="Oval 9"/>
          <p:cNvSpPr/>
          <p:nvPr/>
        </p:nvSpPr>
        <p:spPr>
          <a:xfrm>
            <a:off x="8930005" y="3564255"/>
            <a:ext cx="2996565" cy="1003935"/>
          </a:xfrm>
          <a:prstGeom prst="ellipse">
            <a:avLst/>
          </a:prstGeom>
          <a:noFill/>
          <a:ln w="57150" cap="flat" cmpd="sng">
            <a:solidFill>
              <a:srgbClr val="CC3300"/>
            </a:solidFill>
            <a:prstDash val="solid"/>
            <a:round/>
            <a:headEnd type="none" w="med" len="med"/>
            <a:tailEnd type="none" w="med" len="med"/>
          </a:ln>
        </p:spPr>
        <p:txBody>
          <a:bodyPr wrap="none" anchor="ctr"/>
          <a:lstStyle/>
          <a:p>
            <a:pPr algn="ctr"/>
            <a:endParaRPr lang="zh-CN" altLang="zh-CN" sz="6600" b="0" dirty="0">
              <a:solidFill>
                <a:schemeClr val="hlink"/>
              </a:solidFill>
              <a:latin typeface="Arial Narrow" panose="020B0606020202030204" pitchFamily="34" charset="0"/>
              <a:ea typeface="宋体" panose="02010600030101010101" pitchFamily="2" charset="-122"/>
            </a:endParaRPr>
          </a:p>
        </p:txBody>
      </p:sp>
      <p:cxnSp>
        <p:nvCxnSpPr>
          <p:cNvPr id="11" name="直接箭头连接符 10"/>
          <p:cNvCxnSpPr/>
          <p:nvPr/>
        </p:nvCxnSpPr>
        <p:spPr>
          <a:xfrm flipH="1" flipV="1">
            <a:off x="2786380" y="3417570"/>
            <a:ext cx="6136640" cy="408305"/>
          </a:xfrm>
          <a:prstGeom prst="straightConnector1">
            <a:avLst/>
          </a:prstGeom>
          <a:ln w="28575" cmpd="sng">
            <a:solidFill>
              <a:srgbClr val="9933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blinds(horizontal)">
                                      <p:cBhvr>
                                        <p:cTn id="7" dur="500"/>
                                        <p:tgtEl>
                                          <p:spTgt spid="1740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31"/>
            <a:ext cx="11897995" cy="5262245"/>
          </a:xfrm>
          <a:prstGeom prst="rect">
            <a:avLst/>
          </a:prstGeom>
          <a:noFill/>
        </p:spPr>
        <p:txBody>
          <a:bodyPr wrap="square" rtlCol="0">
            <a:spAutoFit/>
          </a:bodyPr>
          <a:lstStyle/>
          <a:p>
            <a:r>
              <a:rPr lang="en-US" sz="2800" b="1" i="1" dirty="0">
                <a:solidFill>
                  <a:schemeClr val="bg1">
                    <a:lumMod val="65000"/>
                  </a:schemeClr>
                </a:solidFill>
                <a:latin typeface="Times New Roman" panose="02020603050405020304" charset="0"/>
              </a:rPr>
              <a:t>    S</a:t>
            </a:r>
            <a:r>
              <a:rPr lang="en-US" altLang="zh-CN" sz="2800" b="1" i="1" dirty="0">
                <a:solidFill>
                  <a:schemeClr val="bg1">
                    <a:lumMod val="65000"/>
                  </a:schemeClr>
                </a:solidFill>
                <a:latin typeface="Times New Roman" panose="02020603050405020304" charset="0"/>
                <a:sym typeface="+mn-ea"/>
              </a:rPr>
              <a:t>trange things were happening in the countryside of northeast Hebei. </a:t>
            </a:r>
            <a:r>
              <a:rPr lang="zh-CN" altLang="zh-CN" sz="2800" b="1" dirty="0">
                <a:solidFill>
                  <a:srgbClr val="C00000"/>
                </a:solidFill>
                <a:sym typeface="+mn-ea"/>
              </a:rPr>
              <a:t>①</a:t>
            </a:r>
            <a:r>
              <a:rPr lang="en-US" altLang="zh-CN" sz="2800" b="1" i="1" dirty="0">
                <a:solidFill>
                  <a:schemeClr val="bg1">
                    <a:lumMod val="65000"/>
                  </a:schemeClr>
                </a:solidFill>
                <a:latin typeface="Times New Roman" panose="02020603050405020304" charset="0"/>
                <a:sym typeface="+mn-ea"/>
              </a:rPr>
              <a:t>For three days the water in the village wells rose and fell, rose and fell.</a:t>
            </a:r>
            <a:r>
              <a:rPr lang="zh-CN" altLang="zh-CN" sz="2800" b="1" kern="100" dirty="0">
                <a:solidFill>
                  <a:schemeClr val="bg1">
                    <a:lumMod val="85000"/>
                  </a:schemeClr>
                </a:solidFill>
                <a:cs typeface="宋体" panose="02010600030101010101" pitchFamily="2" charset="-122"/>
                <a:sym typeface="+mn-ea"/>
              </a:rPr>
              <a:t> </a:t>
            </a:r>
            <a:r>
              <a:rPr lang="zh-CN" altLang="zh-CN" sz="2800" b="1" kern="100" dirty="0">
                <a:solidFill>
                  <a:srgbClr val="C00000"/>
                </a:solidFill>
                <a:cs typeface="宋体" panose="02010600030101010101" pitchFamily="2" charset="-122"/>
                <a:sym typeface="+mn-ea"/>
              </a:rPr>
              <a:t>②</a:t>
            </a:r>
            <a:r>
              <a:rPr lang="en-US" altLang="zh-CN" sz="2800" b="1" i="1" dirty="0">
                <a:solidFill>
                  <a:schemeClr val="bg1">
                    <a:lumMod val="65000"/>
                  </a:schemeClr>
                </a:solidFill>
                <a:latin typeface="Times New Roman" panose="02020603050405020304" charset="0"/>
                <a:sym typeface="+mn-ea"/>
              </a:rPr>
              <a:t>Farmers noticed that the well walls had deep cracks in them.</a:t>
            </a:r>
            <a:r>
              <a:rPr lang="zh-CN" altLang="zh-CN" sz="2800" b="1" dirty="0">
                <a:solidFill>
                  <a:srgbClr val="C00000"/>
                </a:solidFill>
                <a:sym typeface="+mn-ea"/>
              </a:rPr>
              <a:t>③</a:t>
            </a:r>
            <a:r>
              <a:rPr lang="en-US" altLang="zh-CN" sz="2800" b="1" i="1" dirty="0">
                <a:solidFill>
                  <a:schemeClr val="bg1">
                    <a:lumMod val="65000"/>
                  </a:schemeClr>
                </a:solidFill>
                <a:latin typeface="Times New Roman" panose="02020603050405020304" charset="0"/>
                <a:sym typeface="+mn-ea"/>
              </a:rPr>
              <a:t> A smelly gas came out of the cracks. </a:t>
            </a:r>
            <a:r>
              <a:rPr lang="zh-CN" altLang="zh-CN" sz="2800" b="1" dirty="0">
                <a:solidFill>
                  <a:srgbClr val="C00000"/>
                </a:solidFill>
                <a:sym typeface="+mn-ea"/>
              </a:rPr>
              <a:t>④</a:t>
            </a:r>
            <a:r>
              <a:rPr sz="2800" b="1" i="1">
                <a:solidFill>
                  <a:schemeClr val="bg1">
                    <a:lumMod val="85000"/>
                  </a:schemeClr>
                </a:solidFill>
                <a:latin typeface="Times New Roman" panose="02020603050405020304" charset="0"/>
                <a:sym typeface="+mn-ea"/>
              </a:rPr>
              <a:t> </a:t>
            </a:r>
            <a:r>
              <a:rPr lang="en-US" altLang="zh-CN" sz="2800" b="1" i="1" dirty="0">
                <a:solidFill>
                  <a:schemeClr val="bg1">
                    <a:lumMod val="65000"/>
                  </a:schemeClr>
                </a:solidFill>
                <a:latin typeface="Times New Roman" panose="02020603050405020304" charset="0"/>
                <a:sym typeface="+mn-ea"/>
              </a:rPr>
              <a:t>In the farmyards, the chickens and even the pigs were too nervous to eat. </a:t>
            </a:r>
            <a:r>
              <a:rPr lang="en-US" altLang="zh-CN" sz="2800" b="1" dirty="0">
                <a:solidFill>
                  <a:schemeClr val="bg1">
                    <a:lumMod val="85000"/>
                  </a:schemeClr>
                </a:solidFill>
                <a:sym typeface="+mn-ea"/>
              </a:rPr>
              <a:t> </a:t>
            </a:r>
            <a:r>
              <a:rPr lang="en-US" altLang="zh-CN" sz="2800" b="1" dirty="0">
                <a:solidFill>
                  <a:srgbClr val="C00000"/>
                </a:solidFill>
                <a:sym typeface="+mn-ea"/>
              </a:rPr>
              <a:t>⑤</a:t>
            </a:r>
            <a:r>
              <a:rPr lang="en-US" altLang="zh-CN" sz="2800" b="1" i="1" dirty="0">
                <a:solidFill>
                  <a:schemeClr val="bg1">
                    <a:lumMod val="65000"/>
                  </a:schemeClr>
                </a:solidFill>
                <a:latin typeface="Times New Roman" panose="02020603050405020304" charset="0"/>
                <a:sym typeface="+mn-ea"/>
              </a:rPr>
              <a:t>Mice ran out of the fields looking for places to hide.</a:t>
            </a:r>
            <a:r>
              <a:rPr lang="en-US" altLang="zh-CN" sz="2800" b="1" dirty="0">
                <a:solidFill>
                  <a:srgbClr val="C00000"/>
                </a:solidFill>
                <a:latin typeface="Times New Roman" panose="02020603050405020304" charset="0"/>
                <a:sym typeface="+mn-ea"/>
              </a:rPr>
              <a:t>⑥</a:t>
            </a:r>
            <a:r>
              <a:rPr lang="en-US" altLang="zh-CN" sz="2800" b="1" i="1" dirty="0">
                <a:solidFill>
                  <a:schemeClr val="bg1">
                    <a:lumMod val="65000"/>
                  </a:schemeClr>
                </a:solidFill>
                <a:latin typeface="Times New Roman" panose="02020603050405020304" charset="0"/>
                <a:sym typeface="+mn-ea"/>
              </a:rPr>
              <a:t>Fish jumped out of their bowls and ponds. </a:t>
            </a:r>
            <a:r>
              <a:rPr lang="en-US" altLang="zh-CN" sz="2800" b="1" dirty="0">
                <a:solidFill>
                  <a:srgbClr val="C00000"/>
                </a:solidFill>
                <a:latin typeface="Times New Roman" panose="02020603050405020304" charset="0"/>
                <a:sym typeface="+mn-ea"/>
              </a:rPr>
              <a:t>⑦</a:t>
            </a:r>
            <a:r>
              <a:rPr lang="en-US" altLang="zh-CN" sz="2800" b="1" i="1" dirty="0">
                <a:solidFill>
                  <a:schemeClr val="tx1"/>
                </a:solidFill>
                <a:latin typeface="Times New Roman" panose="02020603050405020304" charset="0"/>
                <a:sym typeface="+mn-ea"/>
              </a:rPr>
              <a:t>At about 3:00 am on July 28,1976, some people saw ___________ in the sky. </a:t>
            </a:r>
            <a:r>
              <a:rPr lang="en-US" altLang="zh-CN" sz="2800" b="1" dirty="0">
                <a:solidFill>
                  <a:srgbClr val="C00000"/>
                </a:solidFill>
                <a:latin typeface="Times New Roman" panose="02020603050405020304" charset="0"/>
                <a:sym typeface="+mn-ea"/>
              </a:rPr>
              <a:t>⑧</a:t>
            </a:r>
            <a:r>
              <a:rPr lang="en-US" altLang="zh-CN" sz="2800" b="1" i="1" dirty="0">
                <a:solidFill>
                  <a:schemeClr val="bg1">
                    <a:lumMod val="65000"/>
                  </a:schemeClr>
                </a:solidFill>
                <a:latin typeface="Times New Roman" panose="02020603050405020304" charset="0"/>
                <a:sym typeface="+mn-ea"/>
              </a:rPr>
              <a:t>The sound of planes could be heard outside the city of Tangshan even when no planes were in the sky. </a:t>
            </a:r>
            <a:r>
              <a:rPr lang="en-US" altLang="zh-CN" sz="2800" b="1" dirty="0">
                <a:solidFill>
                  <a:srgbClr val="C00000"/>
                </a:solidFill>
                <a:latin typeface="Times New Roman" panose="02020603050405020304" charset="0"/>
                <a:sym typeface="+mn-ea"/>
              </a:rPr>
              <a:t>⑨</a:t>
            </a:r>
            <a:r>
              <a:rPr lang="en-US" altLang="zh-CN" sz="2800" b="1" i="1" dirty="0">
                <a:solidFill>
                  <a:schemeClr val="bg1">
                    <a:lumMod val="65000"/>
                  </a:schemeClr>
                </a:solidFill>
                <a:latin typeface="Times New Roman" panose="02020603050405020304" charset="0"/>
                <a:sym typeface="+mn-ea"/>
              </a:rPr>
              <a:t>In the city, the water pipes in some buildings cracked and burst. But the one million people of the city, who thought little of these events, were asleep as usual that night.</a:t>
            </a:r>
            <a:endParaRPr lang="en-US" altLang="zh-CN" sz="2800" b="1" i="1" dirty="0">
              <a:solidFill>
                <a:schemeClr val="tx1"/>
              </a:solidFill>
              <a:latin typeface="Times New Roman" panose="02020603050405020304" charset="0"/>
              <a:sym typeface="+mn-ea"/>
            </a:endParaRPr>
          </a:p>
          <a:p>
            <a:endParaRPr lang="en-US" altLang="zh-CN" sz="2800" b="1" i="1" dirty="0">
              <a:solidFill>
                <a:schemeClr val="tx1"/>
              </a:solidFill>
              <a:latin typeface="Times New Roman" panose="02020603050405020304" charset="0"/>
              <a:sym typeface="+mn-ea"/>
            </a:endParaRP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pic>
        <p:nvPicPr>
          <p:cNvPr id="18433" name="Picture 4" descr="APP0003"/>
          <p:cNvPicPr>
            <a:picLocks noChangeAspect="1"/>
          </p:cNvPicPr>
          <p:nvPr/>
        </p:nvPicPr>
        <p:blipFill>
          <a:blip r:embed="rId2"/>
          <a:stretch>
            <a:fillRect/>
          </a:stretch>
        </p:blipFill>
        <p:spPr>
          <a:xfrm>
            <a:off x="6198235" y="3591560"/>
            <a:ext cx="5847080" cy="3160395"/>
          </a:xfrm>
          <a:prstGeom prst="rect">
            <a:avLst/>
          </a:prstGeom>
          <a:noFill/>
          <a:ln w="9525">
            <a:noFill/>
          </a:ln>
        </p:spPr>
      </p:pic>
      <p:sp>
        <p:nvSpPr>
          <p:cNvPr id="5" name="Oval 9"/>
          <p:cNvSpPr/>
          <p:nvPr/>
        </p:nvSpPr>
        <p:spPr>
          <a:xfrm>
            <a:off x="7623810" y="3917315"/>
            <a:ext cx="2996565" cy="1003935"/>
          </a:xfrm>
          <a:prstGeom prst="ellipse">
            <a:avLst/>
          </a:prstGeom>
          <a:noFill/>
          <a:ln w="57150" cap="flat" cmpd="sng">
            <a:solidFill>
              <a:srgbClr val="CC3300"/>
            </a:solidFill>
            <a:prstDash val="solid"/>
            <a:round/>
            <a:headEnd type="none" w="med" len="med"/>
            <a:tailEnd type="none" w="med" len="med"/>
          </a:ln>
        </p:spPr>
        <p:txBody>
          <a:bodyPr wrap="none" anchor="ctr"/>
          <a:lstStyle/>
          <a:p>
            <a:pPr algn="ctr"/>
            <a:endParaRPr lang="zh-CN" altLang="zh-CN" sz="6600" b="0" dirty="0">
              <a:solidFill>
                <a:schemeClr val="hlink"/>
              </a:solidFill>
              <a:latin typeface="Arial Narrow" panose="020B0606020202030204" pitchFamily="34" charset="0"/>
              <a:ea typeface="宋体" panose="02010600030101010101" pitchFamily="2" charset="-122"/>
            </a:endParaRPr>
          </a:p>
        </p:txBody>
      </p:sp>
      <p:sp>
        <p:nvSpPr>
          <p:cNvPr id="9" name="文本框 8"/>
          <p:cNvSpPr txBox="1"/>
          <p:nvPr/>
        </p:nvSpPr>
        <p:spPr>
          <a:xfrm>
            <a:off x="2705735" y="3395345"/>
            <a:ext cx="2499995" cy="521970"/>
          </a:xfrm>
          <a:prstGeom prst="rect">
            <a:avLst/>
          </a:prstGeom>
          <a:noFill/>
          <a:ln w="9525">
            <a:noFill/>
          </a:ln>
        </p:spPr>
        <p:txBody>
          <a:bodyPr wrap="square" anchor="t">
            <a:spAutoFit/>
          </a:bodyPr>
          <a:lstStyle/>
          <a:p>
            <a:r>
              <a:rPr lang="en-US" altLang="zh-CN" sz="2800" b="1" i="1" dirty="0">
                <a:solidFill>
                  <a:srgbClr val="C00000"/>
                </a:solidFill>
                <a:latin typeface="Times New Roman" panose="02020603050405020304" charset="0"/>
                <a:sym typeface="+mn-ea"/>
              </a:rPr>
              <a:t> bright lights</a:t>
            </a:r>
            <a:endParaRPr lang="en-US" altLang="zh-CN" sz="2800" b="1" i="1" dirty="0">
              <a:solidFill>
                <a:srgbClr val="C00000"/>
              </a:solidFill>
              <a:latin typeface="Times New Roman" panose="02020603050405020304" charset="0"/>
              <a:ea typeface="宋体" panose="02010600030101010101" pitchFamily="2" charset="-122"/>
              <a:sym typeface="+mn-ea"/>
            </a:endParaRPr>
          </a:p>
        </p:txBody>
      </p:sp>
      <p:cxnSp>
        <p:nvCxnSpPr>
          <p:cNvPr id="11" name="直接箭头连接符 10"/>
          <p:cNvCxnSpPr>
            <a:stCxn id="5" idx="2"/>
          </p:cNvCxnSpPr>
          <p:nvPr/>
        </p:nvCxnSpPr>
        <p:spPr>
          <a:xfrm flipH="1" flipV="1">
            <a:off x="4718685" y="3743960"/>
            <a:ext cx="2905125" cy="675640"/>
          </a:xfrm>
          <a:prstGeom prst="straightConnector1">
            <a:avLst/>
          </a:prstGeom>
          <a:ln w="28575" cmpd="sng">
            <a:solidFill>
              <a:srgbClr val="993300"/>
            </a:solidFill>
            <a:prstDash val="soli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blinds(horizontal)">
                                      <p:cBhvr>
                                        <p:cTn id="7" dur="500"/>
                                        <p:tgtEl>
                                          <p:spTgt spid="1843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31"/>
            <a:ext cx="11897995" cy="4831080"/>
          </a:xfrm>
          <a:prstGeom prst="rect">
            <a:avLst/>
          </a:prstGeom>
          <a:noFill/>
        </p:spPr>
        <p:txBody>
          <a:bodyPr wrap="square" rtlCol="0">
            <a:spAutoFit/>
          </a:bodyPr>
          <a:lstStyle/>
          <a:p>
            <a:r>
              <a:rPr lang="en-US" sz="2800" b="1" i="1" dirty="0">
                <a:solidFill>
                  <a:schemeClr val="bg1">
                    <a:lumMod val="65000"/>
                  </a:schemeClr>
                </a:solidFill>
                <a:latin typeface="Times New Roman" panose="02020603050405020304" charset="0"/>
              </a:rPr>
              <a:t>    S</a:t>
            </a:r>
            <a:r>
              <a:rPr lang="en-US" altLang="zh-CN" sz="2800" b="1" i="1" dirty="0">
                <a:solidFill>
                  <a:schemeClr val="bg1">
                    <a:lumMod val="65000"/>
                  </a:schemeClr>
                </a:solidFill>
                <a:latin typeface="Times New Roman" panose="02020603050405020304" charset="0"/>
                <a:sym typeface="+mn-ea"/>
              </a:rPr>
              <a:t>trange things were happening in the countryside of northeast Hebei. </a:t>
            </a:r>
            <a:r>
              <a:rPr lang="zh-CN" altLang="zh-CN" sz="2800" b="1" dirty="0">
                <a:solidFill>
                  <a:srgbClr val="C00000"/>
                </a:solidFill>
                <a:sym typeface="+mn-ea"/>
              </a:rPr>
              <a:t>①</a:t>
            </a:r>
            <a:r>
              <a:rPr lang="en-US" altLang="zh-CN" sz="2800" b="1" i="1" dirty="0">
                <a:solidFill>
                  <a:schemeClr val="bg1">
                    <a:lumMod val="65000"/>
                  </a:schemeClr>
                </a:solidFill>
                <a:latin typeface="Times New Roman" panose="02020603050405020304" charset="0"/>
                <a:sym typeface="+mn-ea"/>
              </a:rPr>
              <a:t>For three days the water in the village wells rose and fell, rose and fell.</a:t>
            </a:r>
            <a:r>
              <a:rPr lang="zh-CN" altLang="zh-CN" sz="2800" b="1" kern="100" dirty="0">
                <a:solidFill>
                  <a:schemeClr val="bg1">
                    <a:lumMod val="85000"/>
                  </a:schemeClr>
                </a:solidFill>
                <a:cs typeface="宋体" panose="02010600030101010101" pitchFamily="2" charset="-122"/>
                <a:sym typeface="+mn-ea"/>
              </a:rPr>
              <a:t> </a:t>
            </a:r>
            <a:r>
              <a:rPr lang="zh-CN" altLang="zh-CN" sz="2800" b="1" kern="100" dirty="0">
                <a:solidFill>
                  <a:srgbClr val="C00000"/>
                </a:solidFill>
                <a:cs typeface="宋体" panose="02010600030101010101" pitchFamily="2" charset="-122"/>
                <a:sym typeface="+mn-ea"/>
              </a:rPr>
              <a:t>②</a:t>
            </a:r>
            <a:r>
              <a:rPr lang="en-US" altLang="zh-CN" sz="2800" b="1" i="1" dirty="0">
                <a:solidFill>
                  <a:schemeClr val="bg1">
                    <a:lumMod val="65000"/>
                  </a:schemeClr>
                </a:solidFill>
                <a:latin typeface="Times New Roman" panose="02020603050405020304" charset="0"/>
                <a:sym typeface="+mn-ea"/>
              </a:rPr>
              <a:t>Farmers noticed that the well walls had deep cracks in them.</a:t>
            </a:r>
            <a:r>
              <a:rPr lang="zh-CN" altLang="zh-CN" sz="2800" b="1" dirty="0">
                <a:solidFill>
                  <a:srgbClr val="C00000"/>
                </a:solidFill>
                <a:sym typeface="+mn-ea"/>
              </a:rPr>
              <a:t>③</a:t>
            </a:r>
            <a:r>
              <a:rPr lang="en-US" altLang="zh-CN" sz="2800" b="1" i="1" dirty="0">
                <a:solidFill>
                  <a:schemeClr val="bg1">
                    <a:lumMod val="65000"/>
                  </a:schemeClr>
                </a:solidFill>
                <a:latin typeface="Times New Roman" panose="02020603050405020304" charset="0"/>
                <a:sym typeface="+mn-ea"/>
              </a:rPr>
              <a:t> A smelly gas came out of the cracks. </a:t>
            </a:r>
            <a:r>
              <a:rPr lang="zh-CN" altLang="zh-CN" sz="2800" b="1" dirty="0">
                <a:solidFill>
                  <a:srgbClr val="C00000"/>
                </a:solidFill>
                <a:sym typeface="+mn-ea"/>
              </a:rPr>
              <a:t>④</a:t>
            </a:r>
            <a:r>
              <a:rPr sz="2800" b="1" i="1">
                <a:solidFill>
                  <a:schemeClr val="bg1">
                    <a:lumMod val="85000"/>
                  </a:schemeClr>
                </a:solidFill>
                <a:latin typeface="Times New Roman" panose="02020603050405020304" charset="0"/>
                <a:sym typeface="+mn-ea"/>
              </a:rPr>
              <a:t> </a:t>
            </a:r>
            <a:r>
              <a:rPr lang="en-US" altLang="zh-CN" sz="2800" b="1" i="1" dirty="0">
                <a:solidFill>
                  <a:schemeClr val="bg1">
                    <a:lumMod val="65000"/>
                  </a:schemeClr>
                </a:solidFill>
                <a:latin typeface="Times New Roman" panose="02020603050405020304" charset="0"/>
                <a:sym typeface="+mn-ea"/>
              </a:rPr>
              <a:t>In the farmyards, the chickens and even the pigs were too nervous to eat. </a:t>
            </a:r>
            <a:r>
              <a:rPr lang="en-US" altLang="zh-CN" sz="2800" b="1" dirty="0">
                <a:solidFill>
                  <a:schemeClr val="bg1">
                    <a:lumMod val="85000"/>
                  </a:schemeClr>
                </a:solidFill>
                <a:sym typeface="+mn-ea"/>
              </a:rPr>
              <a:t> </a:t>
            </a:r>
            <a:r>
              <a:rPr lang="en-US" altLang="zh-CN" sz="2800" b="1" dirty="0">
                <a:solidFill>
                  <a:srgbClr val="C00000"/>
                </a:solidFill>
                <a:sym typeface="+mn-ea"/>
              </a:rPr>
              <a:t>⑤</a:t>
            </a:r>
            <a:r>
              <a:rPr lang="en-US" altLang="zh-CN" sz="2800" b="1" i="1" dirty="0">
                <a:solidFill>
                  <a:schemeClr val="bg1">
                    <a:lumMod val="65000"/>
                  </a:schemeClr>
                </a:solidFill>
                <a:latin typeface="Times New Roman" panose="02020603050405020304" charset="0"/>
                <a:sym typeface="+mn-ea"/>
              </a:rPr>
              <a:t>Mice ran out of the fields looking for places to hide.</a:t>
            </a:r>
            <a:r>
              <a:rPr lang="en-US" altLang="zh-CN" sz="2800" b="1" dirty="0">
                <a:solidFill>
                  <a:srgbClr val="C00000"/>
                </a:solidFill>
                <a:latin typeface="Times New Roman" panose="02020603050405020304" charset="0"/>
                <a:sym typeface="+mn-ea"/>
              </a:rPr>
              <a:t>⑥</a:t>
            </a:r>
            <a:r>
              <a:rPr lang="en-US" altLang="zh-CN" sz="2800" b="1" i="1" dirty="0">
                <a:solidFill>
                  <a:schemeClr val="bg1">
                    <a:lumMod val="65000"/>
                  </a:schemeClr>
                </a:solidFill>
                <a:latin typeface="Times New Roman" panose="02020603050405020304" charset="0"/>
                <a:sym typeface="+mn-ea"/>
              </a:rPr>
              <a:t>Fish jumped out of their bowls and ponds. </a:t>
            </a:r>
            <a:r>
              <a:rPr lang="en-US" altLang="zh-CN" sz="2800" b="1" dirty="0">
                <a:solidFill>
                  <a:srgbClr val="C00000"/>
                </a:solidFill>
                <a:latin typeface="Times New Roman" panose="02020603050405020304" charset="0"/>
                <a:sym typeface="+mn-ea"/>
              </a:rPr>
              <a:t>⑦</a:t>
            </a:r>
            <a:r>
              <a:rPr lang="en-US" altLang="zh-CN" sz="2800" b="1" i="1" dirty="0">
                <a:solidFill>
                  <a:schemeClr val="bg1">
                    <a:lumMod val="65000"/>
                  </a:schemeClr>
                </a:solidFill>
                <a:latin typeface="Times New Roman" panose="02020603050405020304" charset="0"/>
                <a:sym typeface="+mn-ea"/>
              </a:rPr>
              <a:t>At about 3:00 am on July 28,1976, some people saw bright lights in the sky. </a:t>
            </a:r>
            <a:r>
              <a:rPr lang="en-US" altLang="zh-CN" sz="2800" b="1" dirty="0">
                <a:solidFill>
                  <a:srgbClr val="C00000"/>
                </a:solidFill>
                <a:latin typeface="Times New Roman" panose="02020603050405020304" charset="0"/>
                <a:sym typeface="+mn-ea"/>
              </a:rPr>
              <a:t>⑧</a:t>
            </a:r>
            <a:r>
              <a:rPr lang="en-US" altLang="zh-CN" sz="2800" b="1" i="1" dirty="0">
                <a:solidFill>
                  <a:schemeClr val="tx1"/>
                </a:solidFill>
                <a:latin typeface="Times New Roman" panose="02020603050405020304" charset="0"/>
                <a:sym typeface="+mn-ea"/>
              </a:rPr>
              <a:t>The </a:t>
            </a:r>
            <a:r>
              <a:rPr lang="en-US" altLang="zh-CN" sz="2800" b="1" i="1" dirty="0">
                <a:solidFill>
                  <a:srgbClr val="C00000"/>
                </a:solidFill>
                <a:latin typeface="Times New Roman" panose="02020603050405020304" charset="0"/>
                <a:sym typeface="+mn-ea"/>
              </a:rPr>
              <a:t>sound of planes </a:t>
            </a:r>
            <a:r>
              <a:rPr lang="en-US" altLang="zh-CN" sz="2800" b="1" i="1" dirty="0">
                <a:solidFill>
                  <a:schemeClr val="tx1"/>
                </a:solidFill>
                <a:latin typeface="Times New Roman" panose="02020603050405020304" charset="0"/>
                <a:sym typeface="+mn-ea"/>
              </a:rPr>
              <a:t>could be heard outside the city of Tangshan </a:t>
            </a:r>
            <a:r>
              <a:rPr lang="en-US" altLang="zh-CN" sz="2800" b="1" i="1" dirty="0">
                <a:solidFill>
                  <a:srgbClr val="C00000"/>
                </a:solidFill>
                <a:latin typeface="Times New Roman" panose="02020603050405020304" charset="0"/>
                <a:sym typeface="+mn-ea"/>
              </a:rPr>
              <a:t>even</a:t>
            </a:r>
            <a:r>
              <a:rPr lang="en-US" altLang="zh-CN" sz="2800" b="1" i="1" dirty="0">
                <a:solidFill>
                  <a:schemeClr val="tx1"/>
                </a:solidFill>
                <a:latin typeface="Times New Roman" panose="02020603050405020304" charset="0"/>
                <a:sym typeface="+mn-ea"/>
              </a:rPr>
              <a:t> when</a:t>
            </a:r>
            <a:r>
              <a:rPr lang="en-US" altLang="zh-CN" sz="2800" b="1" i="1" dirty="0">
                <a:solidFill>
                  <a:srgbClr val="C00000"/>
                </a:solidFill>
                <a:latin typeface="Times New Roman" panose="02020603050405020304" charset="0"/>
                <a:sym typeface="+mn-ea"/>
              </a:rPr>
              <a:t> no planes</a:t>
            </a:r>
            <a:r>
              <a:rPr lang="en-US" altLang="zh-CN" sz="2800" b="1" i="1" dirty="0">
                <a:solidFill>
                  <a:schemeClr val="tx1"/>
                </a:solidFill>
                <a:latin typeface="Times New Roman" panose="02020603050405020304" charset="0"/>
                <a:sym typeface="+mn-ea"/>
              </a:rPr>
              <a:t> were in the sky. </a:t>
            </a:r>
            <a:r>
              <a:rPr lang="en-US" altLang="zh-CN" sz="2800" b="1" dirty="0">
                <a:solidFill>
                  <a:srgbClr val="C00000"/>
                </a:solidFill>
                <a:latin typeface="Times New Roman" panose="02020603050405020304" charset="0"/>
                <a:sym typeface="+mn-ea"/>
              </a:rPr>
              <a:t>⑨</a:t>
            </a:r>
            <a:r>
              <a:rPr lang="en-US" altLang="zh-CN" sz="2800" b="1" i="1" dirty="0">
                <a:solidFill>
                  <a:schemeClr val="bg1">
                    <a:lumMod val="65000"/>
                  </a:schemeClr>
                </a:solidFill>
                <a:latin typeface="Times New Roman" panose="02020603050405020304" charset="0"/>
                <a:sym typeface="+mn-ea"/>
              </a:rPr>
              <a:t>In the city, the water pipes in some buildings cracked and burst. But the one million people of the city, who thought little of these events, were asleep as usual that night.</a:t>
            </a:r>
            <a:endParaRPr lang="en-US" altLang="zh-CN" sz="2800" b="1" i="1" dirty="0">
              <a:solidFill>
                <a:schemeClr val="tx1"/>
              </a:solidFill>
              <a:latin typeface="Times New Roman" panose="02020603050405020304" charset="0"/>
              <a:sym typeface="+mn-ea"/>
            </a:endParaRPr>
          </a:p>
          <a:p>
            <a:endParaRPr lang="en-US" altLang="zh-CN" sz="2800" b="1" i="1" dirty="0">
              <a:solidFill>
                <a:schemeClr val="tx1"/>
              </a:solidFill>
              <a:latin typeface="Times New Roman" panose="02020603050405020304" charset="0"/>
              <a:sym typeface="+mn-ea"/>
            </a:endParaRP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31"/>
            <a:ext cx="11897995" cy="5262245"/>
          </a:xfrm>
          <a:prstGeom prst="rect">
            <a:avLst/>
          </a:prstGeom>
          <a:noFill/>
        </p:spPr>
        <p:txBody>
          <a:bodyPr wrap="square" rtlCol="0">
            <a:spAutoFit/>
          </a:bodyPr>
          <a:lstStyle/>
          <a:p>
            <a:r>
              <a:rPr lang="en-US" sz="2800" b="1" i="1" dirty="0">
                <a:solidFill>
                  <a:schemeClr val="bg1">
                    <a:lumMod val="65000"/>
                  </a:schemeClr>
                </a:solidFill>
                <a:latin typeface="Times New Roman" panose="02020603050405020304" charset="0"/>
              </a:rPr>
              <a:t>    S</a:t>
            </a:r>
            <a:r>
              <a:rPr lang="en-US" altLang="zh-CN" sz="2800" b="1" i="1" dirty="0">
                <a:solidFill>
                  <a:schemeClr val="bg1">
                    <a:lumMod val="65000"/>
                  </a:schemeClr>
                </a:solidFill>
                <a:latin typeface="Times New Roman" panose="02020603050405020304" charset="0"/>
                <a:sym typeface="+mn-ea"/>
              </a:rPr>
              <a:t>trange things were happening in the countryside of northeast Hebei. </a:t>
            </a:r>
            <a:r>
              <a:rPr lang="zh-CN" altLang="zh-CN" sz="2800" b="1" dirty="0">
                <a:solidFill>
                  <a:srgbClr val="C00000"/>
                </a:solidFill>
                <a:sym typeface="+mn-ea"/>
              </a:rPr>
              <a:t>①</a:t>
            </a:r>
            <a:r>
              <a:rPr lang="en-US" altLang="zh-CN" sz="2800" b="1" i="1" dirty="0">
                <a:solidFill>
                  <a:schemeClr val="bg1">
                    <a:lumMod val="65000"/>
                  </a:schemeClr>
                </a:solidFill>
                <a:latin typeface="Times New Roman" panose="02020603050405020304" charset="0"/>
                <a:sym typeface="+mn-ea"/>
              </a:rPr>
              <a:t>For three days the water in the village wells rose and fell, rose and fell.</a:t>
            </a:r>
            <a:r>
              <a:rPr lang="zh-CN" altLang="zh-CN" sz="2800" b="1" kern="100" dirty="0">
                <a:solidFill>
                  <a:schemeClr val="bg1">
                    <a:lumMod val="85000"/>
                  </a:schemeClr>
                </a:solidFill>
                <a:cs typeface="宋体" panose="02010600030101010101" pitchFamily="2" charset="-122"/>
                <a:sym typeface="+mn-ea"/>
              </a:rPr>
              <a:t> </a:t>
            </a:r>
            <a:r>
              <a:rPr lang="zh-CN" altLang="zh-CN" sz="2800" b="1" kern="100" dirty="0">
                <a:solidFill>
                  <a:srgbClr val="C00000"/>
                </a:solidFill>
                <a:cs typeface="宋体" panose="02010600030101010101" pitchFamily="2" charset="-122"/>
                <a:sym typeface="+mn-ea"/>
              </a:rPr>
              <a:t>②</a:t>
            </a:r>
            <a:r>
              <a:rPr lang="en-US" altLang="zh-CN" sz="2800" b="1" i="1" dirty="0">
                <a:solidFill>
                  <a:schemeClr val="bg1">
                    <a:lumMod val="65000"/>
                  </a:schemeClr>
                </a:solidFill>
                <a:latin typeface="Times New Roman" panose="02020603050405020304" charset="0"/>
                <a:sym typeface="+mn-ea"/>
              </a:rPr>
              <a:t>Farmers noticed that the well walls had deep cracks in them.</a:t>
            </a:r>
            <a:r>
              <a:rPr lang="zh-CN" altLang="zh-CN" sz="2800" b="1" dirty="0">
                <a:solidFill>
                  <a:srgbClr val="C00000"/>
                </a:solidFill>
                <a:sym typeface="+mn-ea"/>
              </a:rPr>
              <a:t>③</a:t>
            </a:r>
            <a:r>
              <a:rPr lang="en-US" altLang="zh-CN" sz="2800" b="1" i="1" dirty="0">
                <a:solidFill>
                  <a:schemeClr val="bg1">
                    <a:lumMod val="65000"/>
                  </a:schemeClr>
                </a:solidFill>
                <a:latin typeface="Times New Roman" panose="02020603050405020304" charset="0"/>
                <a:sym typeface="+mn-ea"/>
              </a:rPr>
              <a:t> A smelly gas came out of the cracks. </a:t>
            </a:r>
            <a:r>
              <a:rPr lang="zh-CN" altLang="zh-CN" sz="2800" b="1" dirty="0">
                <a:solidFill>
                  <a:srgbClr val="C00000"/>
                </a:solidFill>
                <a:sym typeface="+mn-ea"/>
              </a:rPr>
              <a:t>④</a:t>
            </a:r>
            <a:r>
              <a:rPr sz="2800" b="1" i="1">
                <a:solidFill>
                  <a:schemeClr val="bg1">
                    <a:lumMod val="85000"/>
                  </a:schemeClr>
                </a:solidFill>
                <a:latin typeface="Times New Roman" panose="02020603050405020304" charset="0"/>
                <a:sym typeface="+mn-ea"/>
              </a:rPr>
              <a:t> </a:t>
            </a:r>
            <a:r>
              <a:rPr lang="en-US" altLang="zh-CN" sz="2800" b="1" i="1" dirty="0">
                <a:solidFill>
                  <a:schemeClr val="bg1">
                    <a:lumMod val="65000"/>
                  </a:schemeClr>
                </a:solidFill>
                <a:latin typeface="Times New Roman" panose="02020603050405020304" charset="0"/>
                <a:sym typeface="+mn-ea"/>
              </a:rPr>
              <a:t>In the farmyards, the chickens and even the pigs were too nervous to eat. </a:t>
            </a:r>
            <a:r>
              <a:rPr lang="en-US" altLang="zh-CN" sz="2800" b="1" dirty="0">
                <a:solidFill>
                  <a:schemeClr val="bg1">
                    <a:lumMod val="85000"/>
                  </a:schemeClr>
                </a:solidFill>
                <a:sym typeface="+mn-ea"/>
              </a:rPr>
              <a:t> </a:t>
            </a:r>
            <a:r>
              <a:rPr lang="en-US" altLang="zh-CN" sz="2800" b="1" dirty="0">
                <a:solidFill>
                  <a:srgbClr val="C00000"/>
                </a:solidFill>
                <a:sym typeface="+mn-ea"/>
              </a:rPr>
              <a:t>⑤</a:t>
            </a:r>
            <a:r>
              <a:rPr lang="en-US" altLang="zh-CN" sz="2800" b="1" i="1" dirty="0">
                <a:solidFill>
                  <a:schemeClr val="bg1">
                    <a:lumMod val="65000"/>
                  </a:schemeClr>
                </a:solidFill>
                <a:latin typeface="Times New Roman" panose="02020603050405020304" charset="0"/>
                <a:sym typeface="+mn-ea"/>
              </a:rPr>
              <a:t>Mice ran out of the fields looking for places to hide.</a:t>
            </a:r>
            <a:r>
              <a:rPr lang="en-US" altLang="zh-CN" sz="2800" b="1" dirty="0">
                <a:solidFill>
                  <a:srgbClr val="C00000"/>
                </a:solidFill>
                <a:latin typeface="Times New Roman" panose="02020603050405020304" charset="0"/>
                <a:sym typeface="+mn-ea"/>
              </a:rPr>
              <a:t>⑥</a:t>
            </a:r>
            <a:r>
              <a:rPr lang="en-US" altLang="zh-CN" sz="2800" b="1" i="1" dirty="0">
                <a:solidFill>
                  <a:schemeClr val="bg1">
                    <a:lumMod val="65000"/>
                  </a:schemeClr>
                </a:solidFill>
                <a:latin typeface="Times New Roman" panose="02020603050405020304" charset="0"/>
                <a:sym typeface="+mn-ea"/>
              </a:rPr>
              <a:t>Fish jumped out of their bowls and ponds. </a:t>
            </a:r>
            <a:r>
              <a:rPr lang="en-US" altLang="zh-CN" sz="2800" b="1" dirty="0">
                <a:solidFill>
                  <a:srgbClr val="C00000"/>
                </a:solidFill>
                <a:latin typeface="Times New Roman" panose="02020603050405020304" charset="0"/>
                <a:sym typeface="+mn-ea"/>
              </a:rPr>
              <a:t>⑦</a:t>
            </a:r>
            <a:r>
              <a:rPr lang="en-US" altLang="zh-CN" sz="2800" b="1" i="1" dirty="0">
                <a:solidFill>
                  <a:schemeClr val="bg1">
                    <a:lumMod val="65000"/>
                  </a:schemeClr>
                </a:solidFill>
                <a:latin typeface="Times New Roman" panose="02020603050405020304" charset="0"/>
                <a:sym typeface="+mn-ea"/>
              </a:rPr>
              <a:t>At about 3:00 am on July 28,1976, some people saw bright lights in the sky. </a:t>
            </a:r>
            <a:r>
              <a:rPr lang="en-US" altLang="zh-CN" sz="2800" b="1" dirty="0">
                <a:solidFill>
                  <a:srgbClr val="C00000"/>
                </a:solidFill>
                <a:latin typeface="Times New Roman" panose="02020603050405020304" charset="0"/>
                <a:sym typeface="+mn-ea"/>
              </a:rPr>
              <a:t>⑧</a:t>
            </a:r>
            <a:r>
              <a:rPr lang="en-US" altLang="zh-CN" sz="2800" b="1" i="1" dirty="0">
                <a:solidFill>
                  <a:schemeClr val="bg1">
                    <a:lumMod val="65000"/>
                  </a:schemeClr>
                </a:solidFill>
                <a:latin typeface="Times New Roman" panose="02020603050405020304" charset="0"/>
                <a:sym typeface="+mn-ea"/>
              </a:rPr>
              <a:t>The sound of planes could be heard outside the city of Tangshan even when no planes were in the sky. </a:t>
            </a:r>
            <a:r>
              <a:rPr lang="en-US" altLang="zh-CN" sz="2800" b="1" dirty="0">
                <a:solidFill>
                  <a:srgbClr val="C00000"/>
                </a:solidFill>
                <a:latin typeface="Times New Roman" panose="02020603050405020304" charset="0"/>
                <a:sym typeface="+mn-ea"/>
              </a:rPr>
              <a:t>⑨</a:t>
            </a:r>
            <a:r>
              <a:rPr lang="en-US" altLang="zh-CN" sz="2800" b="1" i="1" dirty="0">
                <a:solidFill>
                  <a:schemeClr val="tx1"/>
                </a:solidFill>
                <a:latin typeface="Times New Roman" panose="02020603050405020304" charset="0"/>
                <a:sym typeface="+mn-ea"/>
              </a:rPr>
              <a:t>In the city, the water pipes in some buildings _______ and _______.</a:t>
            </a:r>
            <a:r>
              <a:rPr lang="en-US" altLang="zh-CN" sz="2800" b="1" i="1" dirty="0">
                <a:solidFill>
                  <a:schemeClr val="bg1">
                    <a:lumMod val="65000"/>
                  </a:schemeClr>
                </a:solidFill>
                <a:latin typeface="Times New Roman" panose="02020603050405020304" charset="0"/>
                <a:sym typeface="+mn-ea"/>
              </a:rPr>
              <a:t> But the one million people of the city, who thought little of these events, were asleep as usual that night.</a:t>
            </a:r>
            <a:endParaRPr lang="en-US" altLang="zh-CN" sz="2800" b="1" i="1" dirty="0">
              <a:solidFill>
                <a:schemeClr val="tx1"/>
              </a:solidFill>
              <a:latin typeface="Times New Roman" panose="02020603050405020304" charset="0"/>
              <a:sym typeface="+mn-ea"/>
            </a:endParaRPr>
          </a:p>
          <a:p>
            <a:endParaRPr lang="en-US" altLang="zh-CN" sz="2800" b="1" i="1" dirty="0">
              <a:solidFill>
                <a:schemeClr val="tx1"/>
              </a:solidFill>
              <a:latin typeface="Times New Roman" panose="02020603050405020304" charset="0"/>
              <a:sym typeface="+mn-ea"/>
            </a:endParaRP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pic>
        <p:nvPicPr>
          <p:cNvPr id="18437" name="Picture 5"/>
          <p:cNvPicPr>
            <a:picLocks noChangeAspect="1"/>
          </p:cNvPicPr>
          <p:nvPr/>
        </p:nvPicPr>
        <p:blipFill>
          <a:blip r:embed="rId2">
            <a:lum bright="12000"/>
          </a:blip>
          <a:stretch>
            <a:fillRect/>
          </a:stretch>
        </p:blipFill>
        <p:spPr>
          <a:xfrm>
            <a:off x="6177280" y="461645"/>
            <a:ext cx="4027805" cy="3293110"/>
          </a:xfrm>
          <a:prstGeom prst="rect">
            <a:avLst/>
          </a:prstGeom>
          <a:noFill/>
          <a:ln w="9525">
            <a:noFill/>
          </a:ln>
        </p:spPr>
      </p:pic>
      <p:sp>
        <p:nvSpPr>
          <p:cNvPr id="124935" name="Oval 7"/>
          <p:cNvSpPr/>
          <p:nvPr/>
        </p:nvSpPr>
        <p:spPr>
          <a:xfrm rot="-1118512">
            <a:off x="7190105" y="984885"/>
            <a:ext cx="2592388" cy="504825"/>
          </a:xfrm>
          <a:prstGeom prst="ellipse">
            <a:avLst/>
          </a:prstGeom>
          <a:noFill/>
          <a:ln w="28575" cap="flat" cmpd="sng">
            <a:solidFill>
              <a:srgbClr val="FF0000"/>
            </a:solidFill>
            <a:prstDash val="solid"/>
            <a:headEnd type="none" w="med" len="med"/>
            <a:tailEnd type="none" w="med" len="med"/>
          </a:ln>
        </p:spPr>
        <p:txBody>
          <a:bodyPr wrap="none" anchor="ctr"/>
          <a:lstStyle/>
          <a:p>
            <a:endParaRPr lang="zh-CN" altLang="en-US" dirty="0">
              <a:latin typeface="Arial" panose="020B0604020202020204" pitchFamily="34" charset="0"/>
            </a:endParaRPr>
          </a:p>
        </p:txBody>
      </p:sp>
      <p:sp>
        <p:nvSpPr>
          <p:cNvPr id="124936" name="Line 8"/>
          <p:cNvSpPr/>
          <p:nvPr/>
        </p:nvSpPr>
        <p:spPr>
          <a:xfrm flipH="1">
            <a:off x="7799705" y="1746885"/>
            <a:ext cx="142875" cy="431800"/>
          </a:xfrm>
          <a:prstGeom prst="line">
            <a:avLst/>
          </a:prstGeom>
          <a:ln w="50800" cap="flat" cmpd="sng">
            <a:solidFill>
              <a:srgbClr val="FF0000"/>
            </a:solidFill>
            <a:prstDash val="solid"/>
            <a:headEnd type="none" w="med" len="med"/>
            <a:tailEnd type="triangle" w="med" len="med"/>
          </a:ln>
        </p:spPr>
      </p:sp>
      <p:sp>
        <p:nvSpPr>
          <p:cNvPr id="124937" name="Rectangle 9"/>
          <p:cNvSpPr/>
          <p:nvPr/>
        </p:nvSpPr>
        <p:spPr>
          <a:xfrm>
            <a:off x="6809105" y="2051685"/>
            <a:ext cx="928688" cy="579438"/>
          </a:xfrm>
          <a:prstGeom prst="rect">
            <a:avLst/>
          </a:prstGeom>
          <a:noFill/>
          <a:ln w="19050">
            <a:noFill/>
          </a:ln>
        </p:spPr>
        <p:txBody>
          <a:bodyPr wrap="none">
            <a:spAutoFit/>
          </a:bodyPr>
          <a:lstStyle/>
          <a:p>
            <a:r>
              <a:rPr lang="en-US" altLang="zh-CN" sz="3200" b="1" dirty="0">
                <a:solidFill>
                  <a:srgbClr val="FF3300"/>
                </a:solidFill>
                <a:latin typeface="Times New Roman" panose="02020603050405020304" charset="0"/>
              </a:rPr>
              <a:t>pipe</a:t>
            </a:r>
          </a:p>
        </p:txBody>
      </p:sp>
      <p:sp>
        <p:nvSpPr>
          <p:cNvPr id="9" name="文本框 8"/>
          <p:cNvSpPr txBox="1"/>
          <p:nvPr/>
        </p:nvSpPr>
        <p:spPr>
          <a:xfrm>
            <a:off x="5057140" y="4243705"/>
            <a:ext cx="3751580" cy="521970"/>
          </a:xfrm>
          <a:prstGeom prst="rect">
            <a:avLst/>
          </a:prstGeom>
          <a:noFill/>
          <a:ln w="9525">
            <a:noFill/>
          </a:ln>
        </p:spPr>
        <p:txBody>
          <a:bodyPr wrap="square" anchor="t">
            <a:spAutoFit/>
          </a:bodyPr>
          <a:lstStyle/>
          <a:p>
            <a:r>
              <a:rPr lang="en-US" altLang="zh-CN" sz="2800" b="1" i="1" dirty="0">
                <a:solidFill>
                  <a:srgbClr val="C00000"/>
                </a:solidFill>
                <a:latin typeface="Times New Roman" panose="02020603050405020304" charset="0"/>
                <a:sym typeface="+mn-ea"/>
              </a:rPr>
              <a:t> cracked            burst</a:t>
            </a:r>
            <a:endParaRPr lang="en-US" altLang="zh-CN" sz="2800" b="1" i="1" dirty="0">
              <a:solidFill>
                <a:srgbClr val="C00000"/>
              </a:solidFill>
              <a:latin typeface="Times New Roman" panose="02020603050405020304" charset="0"/>
              <a:ea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5"/>
                                        </p:tgtEl>
                                        <p:attrNameLst>
                                          <p:attrName>style.visibility</p:attrName>
                                        </p:attrNameLst>
                                      </p:cBhvr>
                                      <p:to>
                                        <p:strVal val="visible"/>
                                      </p:to>
                                    </p:set>
                                    <p:animEffect transition="in" filter="blinds(horizontal)">
                                      <p:cBhvr>
                                        <p:cTn id="7" dur="500"/>
                                        <p:tgtEl>
                                          <p:spTgt spid="124935"/>
                                        </p:tgtEl>
                                      </p:cBhvr>
                                    </p:animEffect>
                                  </p:childTnLst>
                                </p:cTn>
                              </p:par>
                              <p:par>
                                <p:cTn id="8" presetID="3" presetClass="entr" presetSubtype="10" fill="hold" nodeType="withEffect">
                                  <p:stCondLst>
                                    <p:cond delay="0"/>
                                  </p:stCondLst>
                                  <p:childTnLst>
                                    <p:set>
                                      <p:cBhvr>
                                        <p:cTn id="9" dur="1" fill="hold">
                                          <p:stCondLst>
                                            <p:cond delay="0"/>
                                          </p:stCondLst>
                                        </p:cTn>
                                        <p:tgtEl>
                                          <p:spTgt spid="124936"/>
                                        </p:tgtEl>
                                        <p:attrNameLst>
                                          <p:attrName>style.visibility</p:attrName>
                                        </p:attrNameLst>
                                      </p:cBhvr>
                                      <p:to>
                                        <p:strVal val="visible"/>
                                      </p:to>
                                    </p:set>
                                    <p:animEffect transition="in" filter="blinds(horizontal)">
                                      <p:cBhvr>
                                        <p:cTn id="10" dur="500"/>
                                        <p:tgtEl>
                                          <p:spTgt spid="12493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4937"/>
                                        </p:tgtEl>
                                        <p:attrNameLst>
                                          <p:attrName>style.visibility</p:attrName>
                                        </p:attrNameLst>
                                      </p:cBhvr>
                                      <p:to>
                                        <p:strVal val="visible"/>
                                      </p:to>
                                    </p:set>
                                    <p:animEffect transition="in" filter="blinds(horizontal)">
                                      <p:cBhvr>
                                        <p:cTn id="13" dur="500"/>
                                        <p:tgtEl>
                                          <p:spTgt spid="12493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5" grpId="0" bldLvl="0" animBg="1"/>
      <p:bldP spid="12493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4445" y="2883535"/>
            <a:ext cx="4738370" cy="3112135"/>
          </a:xfrm>
        </p:spPr>
      </p:pic>
      <p:sp>
        <p:nvSpPr>
          <p:cNvPr id="5" name="标题 1"/>
          <p:cNvSpPr>
            <a:spLocks noGrp="1"/>
          </p:cNvSpPr>
          <p:nvPr/>
        </p:nvSpPr>
        <p:spPr>
          <a:xfrm>
            <a:off x="0" y="0"/>
            <a:ext cx="2021024"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Lead-in</a:t>
            </a:r>
            <a:endPar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6" name="矩形 5"/>
          <p:cNvSpPr/>
          <p:nvPr/>
        </p:nvSpPr>
        <p:spPr>
          <a:xfrm>
            <a:off x="3131820" y="5868670"/>
            <a:ext cx="6395720" cy="2030095"/>
          </a:xfrm>
          <a:prstGeom prst="rect">
            <a:avLst/>
          </a:prstGeom>
        </p:spPr>
        <p:txBody>
          <a:bodyPr wrap="square">
            <a:spAutoFit/>
          </a:bodyPr>
          <a:lstStyle/>
          <a:p>
            <a:pPr algn="ctr" fontAlgn="auto">
              <a:lnSpc>
                <a:spcPct val="150000"/>
              </a:lnSpc>
            </a:pPr>
            <a:r>
              <a:rPr lang="en-US" altLang="zh-CN" sz="2800" b="1" dirty="0">
                <a:latin typeface="Times New Roman" panose="02020603050405020304" charset="0"/>
                <a:cs typeface="Times New Roman" panose="02020603050405020304" charset="0"/>
              </a:rPr>
              <a:t>Typhoon </a:t>
            </a:r>
            <a:r>
              <a:rPr lang="en-US" altLang="zh-CN" sz="2800" b="1" dirty="0" err="1">
                <a:latin typeface="Times New Roman" panose="02020603050405020304" charset="0"/>
                <a:cs typeface="Times New Roman" panose="02020603050405020304" charset="0"/>
              </a:rPr>
              <a:t>Lekima</a:t>
            </a:r>
          </a:p>
          <a:p>
            <a:pPr algn="ctr" fontAlgn="auto">
              <a:lnSpc>
                <a:spcPct val="150000"/>
              </a:lnSpc>
            </a:pPr>
            <a:endParaRPr lang="en-US" altLang="zh-CN" sz="2800" b="1" dirty="0" err="1">
              <a:latin typeface="Times New Roman" panose="02020603050405020304" charset="0"/>
              <a:cs typeface="Times New Roman" panose="02020603050405020304" charset="0"/>
            </a:endParaRPr>
          </a:p>
          <a:p>
            <a:pPr algn="ctr" fontAlgn="auto">
              <a:lnSpc>
                <a:spcPct val="150000"/>
              </a:lnSpc>
            </a:pPr>
            <a:endParaRPr lang="en-US" altLang="zh-CN" sz="2800" b="1" dirty="0">
              <a:latin typeface="Times New Roman" panose="02020603050405020304" charset="0"/>
              <a:cs typeface="Times New Roman" panose="02020603050405020304" charset="0"/>
            </a:endParaRPr>
          </a:p>
        </p:txBody>
      </p:sp>
      <p:sp>
        <p:nvSpPr>
          <p:cNvPr id="2" name="文本框 1"/>
          <p:cNvSpPr txBox="1"/>
          <p:nvPr/>
        </p:nvSpPr>
        <p:spPr>
          <a:xfrm>
            <a:off x="1297940" y="853440"/>
            <a:ext cx="10062845" cy="2030095"/>
          </a:xfrm>
          <a:prstGeom prst="rect">
            <a:avLst/>
          </a:prstGeom>
          <a:noFill/>
        </p:spPr>
        <p:txBody>
          <a:bodyPr wrap="square" rtlCol="0" anchor="t">
            <a:spAutoFit/>
          </a:bodyPr>
          <a:lstStyle/>
          <a:p>
            <a:pPr algn="ctr" fontAlgn="auto">
              <a:lnSpc>
                <a:spcPct val="150000"/>
              </a:lnSpc>
            </a:pPr>
            <a:r>
              <a:rPr lang="en-US" altLang="zh-CN" sz="2800" b="1" dirty="0">
                <a:latin typeface="Times New Roman" panose="02020603050405020304" charset="0"/>
                <a:cs typeface="Times New Roman" panose="02020603050405020304" charset="0"/>
                <a:sym typeface="+mn-ea"/>
              </a:rPr>
              <a:t>On August 10th, there was a serious disaster in </a:t>
            </a:r>
            <a:r>
              <a:rPr lang="en-US" altLang="zh-CN" sz="2800" b="1" dirty="0" err="1">
                <a:latin typeface="Times New Roman" panose="02020603050405020304" charset="0"/>
                <a:cs typeface="Times New Roman" panose="02020603050405020304" charset="0"/>
                <a:sym typeface="+mn-ea"/>
              </a:rPr>
              <a:t>Linhai Taizhou, </a:t>
            </a:r>
          </a:p>
          <a:p>
            <a:pPr algn="ctr" fontAlgn="auto">
              <a:lnSpc>
                <a:spcPct val="150000"/>
              </a:lnSpc>
            </a:pPr>
            <a:r>
              <a:rPr lang="en-US" altLang="zh-CN" sz="2800" b="1" dirty="0" err="1">
                <a:latin typeface="Times New Roman" panose="02020603050405020304" charset="0"/>
                <a:cs typeface="Times New Roman" panose="02020603050405020304" charset="0"/>
                <a:sym typeface="+mn-ea"/>
              </a:rPr>
              <a:t>Eastern Zhejiang Province.</a:t>
            </a:r>
          </a:p>
          <a:p>
            <a:pPr algn="ctr" fontAlgn="auto">
              <a:lnSpc>
                <a:spcPct val="150000"/>
              </a:lnSpc>
            </a:pPr>
            <a:r>
              <a:rPr lang="en-US" altLang="zh-CN" sz="2800" b="1" dirty="0" err="1">
                <a:latin typeface="Times New Roman" panose="02020603050405020304" charset="0"/>
                <a:cs typeface="Times New Roman" panose="02020603050405020304" charset="0"/>
                <a:sym typeface="+mn-ea"/>
              </a:rPr>
              <a:t> What was it </a:t>
            </a:r>
            <a:r>
              <a:rPr lang="en-US" altLang="zh-CN" sz="2800" b="1" dirty="0">
                <a:latin typeface="Times New Roman" panose="02020603050405020304" charset="0"/>
                <a:cs typeface="Times New Roman" panose="02020603050405020304" charset="0"/>
                <a:sym typeface="+mn-ea"/>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31"/>
            <a:ext cx="11897995" cy="4831080"/>
          </a:xfrm>
          <a:prstGeom prst="rect">
            <a:avLst/>
          </a:prstGeom>
          <a:noFill/>
        </p:spPr>
        <p:txBody>
          <a:bodyPr wrap="square" rtlCol="0">
            <a:spAutoFit/>
          </a:bodyPr>
          <a:lstStyle/>
          <a:p>
            <a:r>
              <a:rPr lang="en-US" sz="2800" b="1" i="1" dirty="0">
                <a:solidFill>
                  <a:schemeClr val="bg1">
                    <a:lumMod val="65000"/>
                  </a:schemeClr>
                </a:solidFill>
                <a:latin typeface="Times New Roman" panose="02020603050405020304" charset="0"/>
              </a:rPr>
              <a:t>    S</a:t>
            </a:r>
            <a:r>
              <a:rPr lang="en-US" altLang="zh-CN" sz="2800" b="1" i="1" dirty="0">
                <a:solidFill>
                  <a:schemeClr val="bg1">
                    <a:lumMod val="65000"/>
                  </a:schemeClr>
                </a:solidFill>
                <a:latin typeface="Times New Roman" panose="02020603050405020304" charset="0"/>
                <a:sym typeface="+mn-ea"/>
              </a:rPr>
              <a:t>trange things were happening in the countryside of northeast Hebei. </a:t>
            </a:r>
            <a:r>
              <a:rPr lang="zh-CN" altLang="zh-CN" sz="2800" b="1" dirty="0">
                <a:solidFill>
                  <a:srgbClr val="C00000"/>
                </a:solidFill>
                <a:sym typeface="+mn-ea"/>
              </a:rPr>
              <a:t>①</a:t>
            </a:r>
            <a:r>
              <a:rPr lang="en-US" altLang="zh-CN" sz="2800" b="1" i="1" dirty="0">
                <a:solidFill>
                  <a:schemeClr val="bg1">
                    <a:lumMod val="65000"/>
                  </a:schemeClr>
                </a:solidFill>
                <a:latin typeface="Times New Roman" panose="02020603050405020304" charset="0"/>
                <a:sym typeface="+mn-ea"/>
              </a:rPr>
              <a:t>For three days the water in the village wells rose and fell, rose and fell.</a:t>
            </a:r>
            <a:r>
              <a:rPr lang="zh-CN" altLang="zh-CN" sz="2800" b="1" kern="100" dirty="0">
                <a:solidFill>
                  <a:schemeClr val="bg1">
                    <a:lumMod val="85000"/>
                  </a:schemeClr>
                </a:solidFill>
                <a:cs typeface="宋体" panose="02010600030101010101" pitchFamily="2" charset="-122"/>
                <a:sym typeface="+mn-ea"/>
              </a:rPr>
              <a:t> </a:t>
            </a:r>
            <a:r>
              <a:rPr lang="zh-CN" altLang="zh-CN" sz="2800" b="1" kern="100" dirty="0">
                <a:solidFill>
                  <a:srgbClr val="C00000"/>
                </a:solidFill>
                <a:cs typeface="宋体" panose="02010600030101010101" pitchFamily="2" charset="-122"/>
                <a:sym typeface="+mn-ea"/>
              </a:rPr>
              <a:t>②</a:t>
            </a:r>
            <a:r>
              <a:rPr lang="en-US" altLang="zh-CN" sz="2800" b="1" i="1" dirty="0">
                <a:solidFill>
                  <a:schemeClr val="bg1">
                    <a:lumMod val="65000"/>
                  </a:schemeClr>
                </a:solidFill>
                <a:latin typeface="Times New Roman" panose="02020603050405020304" charset="0"/>
                <a:sym typeface="+mn-ea"/>
              </a:rPr>
              <a:t>Farmers noticed that the well walls had deep cracks in them.</a:t>
            </a:r>
            <a:r>
              <a:rPr lang="zh-CN" altLang="zh-CN" sz="2800" b="1" dirty="0">
                <a:solidFill>
                  <a:srgbClr val="C00000"/>
                </a:solidFill>
                <a:sym typeface="+mn-ea"/>
              </a:rPr>
              <a:t>③</a:t>
            </a:r>
            <a:r>
              <a:rPr lang="en-US" altLang="zh-CN" sz="2800" b="1" i="1" dirty="0">
                <a:solidFill>
                  <a:schemeClr val="bg1">
                    <a:lumMod val="65000"/>
                  </a:schemeClr>
                </a:solidFill>
                <a:latin typeface="Times New Roman" panose="02020603050405020304" charset="0"/>
                <a:sym typeface="+mn-ea"/>
              </a:rPr>
              <a:t> A smelly gas came out of the cracks. </a:t>
            </a:r>
            <a:r>
              <a:rPr lang="zh-CN" altLang="zh-CN" sz="2800" b="1" dirty="0">
                <a:solidFill>
                  <a:srgbClr val="C00000"/>
                </a:solidFill>
                <a:sym typeface="+mn-ea"/>
              </a:rPr>
              <a:t>④</a:t>
            </a:r>
            <a:r>
              <a:rPr sz="2800" b="1" i="1">
                <a:solidFill>
                  <a:schemeClr val="bg1">
                    <a:lumMod val="85000"/>
                  </a:schemeClr>
                </a:solidFill>
                <a:latin typeface="Times New Roman" panose="02020603050405020304" charset="0"/>
                <a:sym typeface="+mn-ea"/>
              </a:rPr>
              <a:t> </a:t>
            </a:r>
            <a:r>
              <a:rPr lang="en-US" altLang="zh-CN" sz="2800" b="1" i="1" dirty="0">
                <a:solidFill>
                  <a:schemeClr val="bg1">
                    <a:lumMod val="65000"/>
                  </a:schemeClr>
                </a:solidFill>
                <a:latin typeface="Times New Roman" panose="02020603050405020304" charset="0"/>
                <a:sym typeface="+mn-ea"/>
              </a:rPr>
              <a:t>In the farmyards, the chickens and even the pigs were too nervous to eat. </a:t>
            </a:r>
            <a:r>
              <a:rPr lang="en-US" altLang="zh-CN" sz="2800" b="1" dirty="0">
                <a:solidFill>
                  <a:schemeClr val="bg1">
                    <a:lumMod val="85000"/>
                  </a:schemeClr>
                </a:solidFill>
                <a:sym typeface="+mn-ea"/>
              </a:rPr>
              <a:t> </a:t>
            </a:r>
            <a:r>
              <a:rPr lang="en-US" altLang="zh-CN" sz="2800" b="1" dirty="0">
                <a:solidFill>
                  <a:srgbClr val="C00000"/>
                </a:solidFill>
                <a:sym typeface="+mn-ea"/>
              </a:rPr>
              <a:t>⑤</a:t>
            </a:r>
            <a:r>
              <a:rPr lang="en-US" altLang="zh-CN" sz="2800" b="1" i="1" dirty="0">
                <a:solidFill>
                  <a:schemeClr val="bg1">
                    <a:lumMod val="65000"/>
                  </a:schemeClr>
                </a:solidFill>
                <a:latin typeface="Times New Roman" panose="02020603050405020304" charset="0"/>
                <a:sym typeface="+mn-ea"/>
              </a:rPr>
              <a:t>Mice ran out of the fields looking for places to hide.</a:t>
            </a:r>
            <a:r>
              <a:rPr lang="en-US" altLang="zh-CN" sz="2800" b="1" dirty="0">
                <a:solidFill>
                  <a:srgbClr val="C00000"/>
                </a:solidFill>
                <a:latin typeface="Times New Roman" panose="02020603050405020304" charset="0"/>
                <a:sym typeface="+mn-ea"/>
              </a:rPr>
              <a:t>⑥</a:t>
            </a:r>
            <a:r>
              <a:rPr lang="en-US" altLang="zh-CN" sz="2800" b="1" i="1" dirty="0">
                <a:solidFill>
                  <a:schemeClr val="bg1">
                    <a:lumMod val="65000"/>
                  </a:schemeClr>
                </a:solidFill>
                <a:latin typeface="Times New Roman" panose="02020603050405020304" charset="0"/>
                <a:sym typeface="+mn-ea"/>
              </a:rPr>
              <a:t>Fish jumped out of their bowls and ponds. </a:t>
            </a:r>
            <a:r>
              <a:rPr lang="en-US" altLang="zh-CN" sz="2800" b="1" dirty="0">
                <a:solidFill>
                  <a:srgbClr val="C00000"/>
                </a:solidFill>
                <a:latin typeface="Times New Roman" panose="02020603050405020304" charset="0"/>
                <a:sym typeface="+mn-ea"/>
              </a:rPr>
              <a:t>⑦</a:t>
            </a:r>
            <a:r>
              <a:rPr lang="en-US" altLang="zh-CN" sz="2800" b="1" i="1" dirty="0">
                <a:solidFill>
                  <a:schemeClr val="bg1">
                    <a:lumMod val="65000"/>
                  </a:schemeClr>
                </a:solidFill>
                <a:latin typeface="Times New Roman" panose="02020603050405020304" charset="0"/>
                <a:sym typeface="+mn-ea"/>
              </a:rPr>
              <a:t>At about 3:00 am on July 28,1976, some people saw bright lights in the sky. </a:t>
            </a:r>
            <a:r>
              <a:rPr lang="en-US" altLang="zh-CN" sz="2800" b="1" dirty="0">
                <a:solidFill>
                  <a:srgbClr val="C00000"/>
                </a:solidFill>
                <a:latin typeface="Times New Roman" panose="02020603050405020304" charset="0"/>
                <a:sym typeface="+mn-ea"/>
              </a:rPr>
              <a:t>⑧</a:t>
            </a:r>
            <a:r>
              <a:rPr lang="en-US" altLang="zh-CN" sz="2800" b="1" i="1" dirty="0">
                <a:solidFill>
                  <a:schemeClr val="bg1">
                    <a:lumMod val="65000"/>
                  </a:schemeClr>
                </a:solidFill>
                <a:latin typeface="Times New Roman" panose="02020603050405020304" charset="0"/>
                <a:sym typeface="+mn-ea"/>
              </a:rPr>
              <a:t>The sound of planes could be heard outside the city of Tangshan even when no planes were in the sky. </a:t>
            </a:r>
            <a:r>
              <a:rPr lang="en-US" altLang="zh-CN" sz="2800" b="1" dirty="0">
                <a:solidFill>
                  <a:srgbClr val="C00000"/>
                </a:solidFill>
                <a:latin typeface="Times New Roman" panose="02020603050405020304" charset="0"/>
                <a:sym typeface="+mn-ea"/>
              </a:rPr>
              <a:t>⑨</a:t>
            </a:r>
            <a:r>
              <a:rPr lang="en-US" altLang="zh-CN" sz="2800" b="1" i="1" dirty="0">
                <a:solidFill>
                  <a:schemeClr val="bg1">
                    <a:lumMod val="65000"/>
                  </a:schemeClr>
                </a:solidFill>
                <a:latin typeface="Times New Roman" panose="02020603050405020304" charset="0"/>
                <a:sym typeface="+mn-ea"/>
              </a:rPr>
              <a:t>In the city, the water pipes in some buildings cracked and burst. </a:t>
            </a:r>
            <a:r>
              <a:rPr lang="en-US" altLang="zh-CN" sz="2800" b="1" i="1" dirty="0">
                <a:solidFill>
                  <a:schemeClr val="bg1">
                    <a:lumMod val="65000"/>
                  </a:schemeClr>
                </a:solidFill>
                <a:effectLst/>
                <a:latin typeface="Times New Roman" panose="02020603050405020304" charset="0"/>
                <a:sym typeface="+mn-ea"/>
              </a:rPr>
              <a:t>But</a:t>
            </a:r>
            <a:r>
              <a:rPr lang="en-US" altLang="zh-CN" sz="2800" b="1" i="1" dirty="0">
                <a:solidFill>
                  <a:schemeClr val="bg1">
                    <a:lumMod val="65000"/>
                  </a:schemeClr>
                </a:solidFill>
                <a:latin typeface="Times New Roman" panose="02020603050405020304" charset="0"/>
                <a:sym typeface="+mn-ea"/>
              </a:rPr>
              <a:t> the one million people of the city, who thought little of these events, were asleep as usual that night.</a:t>
            </a:r>
            <a:endParaRPr lang="en-US" altLang="zh-CN" sz="2800" b="1" i="1" dirty="0">
              <a:solidFill>
                <a:schemeClr val="tx1"/>
              </a:solidFill>
              <a:latin typeface="Times New Roman" panose="02020603050405020304" charset="0"/>
              <a:sym typeface="+mn-ea"/>
            </a:endParaRPr>
          </a:p>
          <a:p>
            <a:endParaRPr lang="en-US" altLang="zh-CN" sz="2800" b="1" i="1" dirty="0">
              <a:solidFill>
                <a:schemeClr val="tx1"/>
              </a:solidFill>
              <a:latin typeface="Times New Roman" panose="02020603050405020304" charset="0"/>
              <a:sym typeface="+mn-ea"/>
            </a:endParaRP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sp>
        <p:nvSpPr>
          <p:cNvPr id="2" name="文本框 1"/>
          <p:cNvSpPr txBox="1"/>
          <p:nvPr/>
        </p:nvSpPr>
        <p:spPr>
          <a:xfrm>
            <a:off x="504825" y="854710"/>
            <a:ext cx="10367010" cy="521970"/>
          </a:xfrm>
          <a:prstGeom prst="rect">
            <a:avLst/>
          </a:prstGeom>
          <a:noFill/>
        </p:spPr>
        <p:txBody>
          <a:bodyPr wrap="square" rtlCol="0">
            <a:spAutoFit/>
          </a:bodyPr>
          <a:lstStyle/>
          <a:p>
            <a:r>
              <a:rPr lang="en-US" sz="2800" b="1" i="1" dirty="0">
                <a:solidFill>
                  <a:schemeClr val="tx1"/>
                </a:solidFill>
                <a:latin typeface="Times New Roman" panose="02020603050405020304" charset="0"/>
                <a:sym typeface="+mn-ea"/>
              </a:rPr>
              <a:t>S</a:t>
            </a:r>
            <a:r>
              <a:rPr lang="en-US" altLang="zh-CN" sz="2800" b="1" i="1" dirty="0">
                <a:solidFill>
                  <a:schemeClr val="tx1"/>
                </a:solidFill>
                <a:latin typeface="Times New Roman" panose="02020603050405020304" charset="0"/>
                <a:sym typeface="+mn-ea"/>
              </a:rPr>
              <a:t>trange things were happening in the countryside of northeast Hebei. </a:t>
            </a:r>
            <a:endParaRPr lang="en-US" altLang="zh-CN" sz="2800" b="1" i="1" dirty="0">
              <a:solidFill>
                <a:schemeClr val="tx1"/>
              </a:solidFill>
              <a:latin typeface="Times New Roman" panose="02020603050405020304" charset="0"/>
              <a:cs typeface="Times New Roman" panose="02020603050405020304" charset="0"/>
              <a:sym typeface="+mn-ea"/>
            </a:endParaRPr>
          </a:p>
        </p:txBody>
      </p:sp>
      <p:sp>
        <p:nvSpPr>
          <p:cNvPr id="15" name="文本框 14"/>
          <p:cNvSpPr txBox="1"/>
          <p:nvPr/>
        </p:nvSpPr>
        <p:spPr>
          <a:xfrm>
            <a:off x="2968109" y="2667031"/>
            <a:ext cx="5934075" cy="1198880"/>
          </a:xfrm>
          <a:prstGeom prst="rect">
            <a:avLst/>
          </a:prstGeom>
          <a:solidFill>
            <a:schemeClr val="accent6">
              <a:lumMod val="75000"/>
            </a:schemeClr>
          </a:solidFill>
        </p:spPr>
        <p:txBody>
          <a:bodyPr wrap="square" rtlCol="0">
            <a:spAutoFit/>
          </a:bodyPr>
          <a:lstStyle/>
          <a:p>
            <a:r>
              <a:rPr lang="en-US" altLang="zh-CN" sz="7200" b="1" noProof="1">
                <a:solidFill>
                  <a:schemeClr val="bg1"/>
                </a:solidFill>
                <a:latin typeface="Times New Roman" panose="02020603050405020304" charset="0"/>
              </a:rPr>
              <a:t>Strange Signs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31"/>
            <a:ext cx="11897995" cy="4831080"/>
          </a:xfrm>
          <a:prstGeom prst="rect">
            <a:avLst/>
          </a:prstGeom>
          <a:noFill/>
        </p:spPr>
        <p:txBody>
          <a:bodyPr wrap="square" rtlCol="0">
            <a:spAutoFit/>
          </a:bodyPr>
          <a:lstStyle/>
          <a:p>
            <a:r>
              <a:rPr lang="en-US" sz="2800" b="1" i="1" dirty="0">
                <a:solidFill>
                  <a:schemeClr val="bg1">
                    <a:lumMod val="65000"/>
                  </a:schemeClr>
                </a:solidFill>
                <a:latin typeface="Times New Roman" panose="02020603050405020304" charset="0"/>
              </a:rPr>
              <a:t>    S</a:t>
            </a:r>
            <a:r>
              <a:rPr lang="en-US" altLang="zh-CN" sz="2800" b="1" i="1" dirty="0">
                <a:solidFill>
                  <a:schemeClr val="bg1">
                    <a:lumMod val="65000"/>
                  </a:schemeClr>
                </a:solidFill>
                <a:latin typeface="Times New Roman" panose="02020603050405020304" charset="0"/>
                <a:sym typeface="+mn-ea"/>
              </a:rPr>
              <a:t>trange things were happening in the countryside of northeast Hebei. </a:t>
            </a:r>
            <a:r>
              <a:rPr lang="zh-CN" altLang="zh-CN" sz="2800" b="1" dirty="0">
                <a:solidFill>
                  <a:srgbClr val="C00000"/>
                </a:solidFill>
                <a:sym typeface="+mn-ea"/>
              </a:rPr>
              <a:t>①</a:t>
            </a:r>
            <a:r>
              <a:rPr lang="en-US" altLang="zh-CN" sz="2800" b="1" i="1" dirty="0">
                <a:solidFill>
                  <a:schemeClr val="bg1">
                    <a:lumMod val="65000"/>
                  </a:schemeClr>
                </a:solidFill>
                <a:latin typeface="Times New Roman" panose="02020603050405020304" charset="0"/>
                <a:sym typeface="+mn-ea"/>
              </a:rPr>
              <a:t>For three days the water in the village wells rose and fell, rose and fell.</a:t>
            </a:r>
            <a:r>
              <a:rPr lang="zh-CN" altLang="zh-CN" sz="2800" b="1" kern="100" dirty="0">
                <a:solidFill>
                  <a:schemeClr val="bg1">
                    <a:lumMod val="85000"/>
                  </a:schemeClr>
                </a:solidFill>
                <a:cs typeface="宋体" panose="02010600030101010101" pitchFamily="2" charset="-122"/>
                <a:sym typeface="+mn-ea"/>
              </a:rPr>
              <a:t> </a:t>
            </a:r>
            <a:r>
              <a:rPr lang="zh-CN" altLang="zh-CN" sz="2800" b="1" kern="100" dirty="0">
                <a:solidFill>
                  <a:srgbClr val="C00000"/>
                </a:solidFill>
                <a:cs typeface="宋体" panose="02010600030101010101" pitchFamily="2" charset="-122"/>
                <a:sym typeface="+mn-ea"/>
              </a:rPr>
              <a:t>②</a:t>
            </a:r>
            <a:r>
              <a:rPr lang="en-US" altLang="zh-CN" sz="2800" b="1" i="1" dirty="0">
                <a:solidFill>
                  <a:schemeClr val="bg1">
                    <a:lumMod val="65000"/>
                  </a:schemeClr>
                </a:solidFill>
                <a:latin typeface="Times New Roman" panose="02020603050405020304" charset="0"/>
                <a:sym typeface="+mn-ea"/>
              </a:rPr>
              <a:t>Farmers noticed that the well walls had deep cracks in them.</a:t>
            </a:r>
            <a:r>
              <a:rPr lang="zh-CN" altLang="zh-CN" sz="2800" b="1" dirty="0">
                <a:solidFill>
                  <a:srgbClr val="C00000"/>
                </a:solidFill>
                <a:sym typeface="+mn-ea"/>
              </a:rPr>
              <a:t>③</a:t>
            </a:r>
            <a:r>
              <a:rPr lang="en-US" altLang="zh-CN" sz="2800" b="1" i="1" dirty="0">
                <a:solidFill>
                  <a:schemeClr val="bg1">
                    <a:lumMod val="65000"/>
                  </a:schemeClr>
                </a:solidFill>
                <a:latin typeface="Times New Roman" panose="02020603050405020304" charset="0"/>
                <a:sym typeface="+mn-ea"/>
              </a:rPr>
              <a:t> A smelly gas came out of the cracks. </a:t>
            </a:r>
            <a:r>
              <a:rPr lang="zh-CN" altLang="zh-CN" sz="2800" b="1" dirty="0">
                <a:solidFill>
                  <a:srgbClr val="C00000"/>
                </a:solidFill>
                <a:sym typeface="+mn-ea"/>
              </a:rPr>
              <a:t>④</a:t>
            </a:r>
            <a:r>
              <a:rPr sz="2800" b="1" i="1">
                <a:solidFill>
                  <a:schemeClr val="bg1">
                    <a:lumMod val="85000"/>
                  </a:schemeClr>
                </a:solidFill>
                <a:latin typeface="Times New Roman" panose="02020603050405020304" charset="0"/>
                <a:sym typeface="+mn-ea"/>
              </a:rPr>
              <a:t> </a:t>
            </a:r>
            <a:r>
              <a:rPr lang="en-US" altLang="zh-CN" sz="2800" b="1" i="1" dirty="0">
                <a:solidFill>
                  <a:schemeClr val="bg1">
                    <a:lumMod val="65000"/>
                  </a:schemeClr>
                </a:solidFill>
                <a:latin typeface="Times New Roman" panose="02020603050405020304" charset="0"/>
                <a:sym typeface="+mn-ea"/>
              </a:rPr>
              <a:t>In the farmyards, the chickens and even the pigs were too nervous to eat. </a:t>
            </a:r>
            <a:r>
              <a:rPr lang="en-US" altLang="zh-CN" sz="2800" b="1" dirty="0">
                <a:solidFill>
                  <a:schemeClr val="bg1">
                    <a:lumMod val="85000"/>
                  </a:schemeClr>
                </a:solidFill>
                <a:sym typeface="+mn-ea"/>
              </a:rPr>
              <a:t> </a:t>
            </a:r>
            <a:r>
              <a:rPr lang="en-US" altLang="zh-CN" sz="2800" b="1" dirty="0">
                <a:solidFill>
                  <a:srgbClr val="C00000"/>
                </a:solidFill>
                <a:sym typeface="+mn-ea"/>
              </a:rPr>
              <a:t>⑤</a:t>
            </a:r>
            <a:r>
              <a:rPr lang="en-US" altLang="zh-CN" sz="2800" b="1" i="1" dirty="0">
                <a:solidFill>
                  <a:schemeClr val="bg1">
                    <a:lumMod val="65000"/>
                  </a:schemeClr>
                </a:solidFill>
                <a:latin typeface="Times New Roman" panose="02020603050405020304" charset="0"/>
                <a:sym typeface="+mn-ea"/>
              </a:rPr>
              <a:t>Mice ran out of the fields looking for places to hide.</a:t>
            </a:r>
            <a:r>
              <a:rPr lang="en-US" altLang="zh-CN" sz="2800" b="1" dirty="0">
                <a:solidFill>
                  <a:srgbClr val="C00000"/>
                </a:solidFill>
                <a:latin typeface="Times New Roman" panose="02020603050405020304" charset="0"/>
                <a:sym typeface="+mn-ea"/>
              </a:rPr>
              <a:t>⑥</a:t>
            </a:r>
            <a:r>
              <a:rPr lang="en-US" altLang="zh-CN" sz="2800" b="1" i="1" dirty="0">
                <a:solidFill>
                  <a:schemeClr val="bg1">
                    <a:lumMod val="65000"/>
                  </a:schemeClr>
                </a:solidFill>
                <a:latin typeface="Times New Roman" panose="02020603050405020304" charset="0"/>
                <a:sym typeface="+mn-ea"/>
              </a:rPr>
              <a:t>Fish jumped out of their bowls and ponds. </a:t>
            </a:r>
            <a:r>
              <a:rPr lang="en-US" altLang="zh-CN" sz="2800" b="1" dirty="0">
                <a:solidFill>
                  <a:srgbClr val="C00000"/>
                </a:solidFill>
                <a:latin typeface="Times New Roman" panose="02020603050405020304" charset="0"/>
                <a:sym typeface="+mn-ea"/>
              </a:rPr>
              <a:t>⑦</a:t>
            </a:r>
            <a:r>
              <a:rPr lang="en-US" altLang="zh-CN" sz="2800" b="1" i="1" dirty="0">
                <a:solidFill>
                  <a:schemeClr val="bg1">
                    <a:lumMod val="65000"/>
                  </a:schemeClr>
                </a:solidFill>
                <a:latin typeface="Times New Roman" panose="02020603050405020304" charset="0"/>
                <a:sym typeface="+mn-ea"/>
              </a:rPr>
              <a:t>At about 3:00 am on July 28,1976, some people saw bright lights in the sky. </a:t>
            </a:r>
            <a:r>
              <a:rPr lang="en-US" altLang="zh-CN" sz="2800" b="1" dirty="0">
                <a:solidFill>
                  <a:srgbClr val="C00000"/>
                </a:solidFill>
                <a:latin typeface="Times New Roman" panose="02020603050405020304" charset="0"/>
                <a:sym typeface="+mn-ea"/>
              </a:rPr>
              <a:t>⑧</a:t>
            </a:r>
            <a:r>
              <a:rPr lang="en-US" altLang="zh-CN" sz="2800" b="1" i="1" dirty="0">
                <a:solidFill>
                  <a:schemeClr val="bg1">
                    <a:lumMod val="65000"/>
                  </a:schemeClr>
                </a:solidFill>
                <a:latin typeface="Times New Roman" panose="02020603050405020304" charset="0"/>
                <a:sym typeface="+mn-ea"/>
              </a:rPr>
              <a:t>The sound of planes could be heard outside the city of Tangshan even when no planes were in the sky. </a:t>
            </a:r>
            <a:r>
              <a:rPr lang="en-US" altLang="zh-CN" sz="2800" b="1" dirty="0">
                <a:solidFill>
                  <a:srgbClr val="C00000"/>
                </a:solidFill>
                <a:latin typeface="Times New Roman" panose="02020603050405020304" charset="0"/>
                <a:sym typeface="+mn-ea"/>
              </a:rPr>
              <a:t>⑨</a:t>
            </a:r>
            <a:r>
              <a:rPr lang="en-US" altLang="zh-CN" sz="2800" b="1" i="1" dirty="0">
                <a:solidFill>
                  <a:schemeClr val="bg1">
                    <a:lumMod val="65000"/>
                  </a:schemeClr>
                </a:solidFill>
                <a:latin typeface="Times New Roman" panose="02020603050405020304" charset="0"/>
                <a:sym typeface="+mn-ea"/>
              </a:rPr>
              <a:t>In the city, the water pipes in some buildings cracked and burst. </a:t>
            </a:r>
            <a:r>
              <a:rPr lang="en-US" altLang="zh-CN" sz="2800" b="1" i="1" dirty="0">
                <a:solidFill>
                  <a:schemeClr val="bg1">
                    <a:lumMod val="65000"/>
                  </a:schemeClr>
                </a:solidFill>
                <a:effectLst/>
                <a:latin typeface="Times New Roman" panose="02020603050405020304" charset="0"/>
                <a:sym typeface="+mn-ea"/>
              </a:rPr>
              <a:t>But</a:t>
            </a:r>
            <a:r>
              <a:rPr lang="en-US" altLang="zh-CN" sz="2800" b="1" i="1" dirty="0">
                <a:solidFill>
                  <a:schemeClr val="bg1">
                    <a:lumMod val="65000"/>
                  </a:schemeClr>
                </a:solidFill>
                <a:latin typeface="Times New Roman" panose="02020603050405020304" charset="0"/>
                <a:sym typeface="+mn-ea"/>
              </a:rPr>
              <a:t> the one million people of the city, who thought little of these events, were asleep as usual that night.</a:t>
            </a:r>
            <a:endParaRPr lang="en-US" altLang="zh-CN" sz="2800" b="1" i="1" dirty="0">
              <a:solidFill>
                <a:schemeClr val="tx1"/>
              </a:solidFill>
              <a:latin typeface="Times New Roman" panose="02020603050405020304" charset="0"/>
              <a:sym typeface="+mn-ea"/>
            </a:endParaRPr>
          </a:p>
          <a:p>
            <a:endParaRPr lang="en-US" altLang="zh-CN" sz="2800" b="1" i="1" dirty="0">
              <a:solidFill>
                <a:schemeClr val="tx1"/>
              </a:solidFill>
              <a:latin typeface="Times New Roman" panose="02020603050405020304" charset="0"/>
              <a:sym typeface="+mn-ea"/>
            </a:endParaRP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sp>
        <p:nvSpPr>
          <p:cNvPr id="7" name="文本框 6"/>
          <p:cNvSpPr txBox="1"/>
          <p:nvPr/>
        </p:nvSpPr>
        <p:spPr>
          <a:xfrm>
            <a:off x="121920" y="4244975"/>
            <a:ext cx="12005310" cy="1383665"/>
          </a:xfrm>
          <a:prstGeom prst="rect">
            <a:avLst/>
          </a:prstGeom>
          <a:noFill/>
        </p:spPr>
        <p:txBody>
          <a:bodyPr wrap="square" rtlCol="0">
            <a:spAutoFit/>
          </a:bodyPr>
          <a:lstStyle/>
          <a:p>
            <a:r>
              <a:rPr lang="en-US" altLang="zh-CN" sz="2800" b="1" i="1" dirty="0">
                <a:solidFill>
                  <a:schemeClr val="tx1"/>
                </a:solidFill>
                <a:effectLst/>
                <a:latin typeface="Times New Roman" panose="02020603050405020304" charset="0"/>
                <a:sym typeface="+mn-ea"/>
              </a:rPr>
              <a:t>                                                                                        But</a:t>
            </a:r>
            <a:r>
              <a:rPr lang="en-US" altLang="zh-CN" sz="2800" b="1" i="1" dirty="0">
                <a:solidFill>
                  <a:schemeClr val="tx1"/>
                </a:solidFill>
                <a:latin typeface="Times New Roman" panose="02020603050405020304" charset="0"/>
                <a:sym typeface="+mn-ea"/>
              </a:rPr>
              <a:t> the one million people  of the city, who thought little of these events, were asleep as usual that night.</a:t>
            </a:r>
          </a:p>
          <a:p>
            <a:endParaRPr lang="en-US" altLang="zh-CN" sz="2800" b="1" i="1" dirty="0">
              <a:solidFill>
                <a:schemeClr val="tx1"/>
              </a:solidFill>
              <a:latin typeface="Times New Roman" panose="02020603050405020304" charset="0"/>
              <a:cs typeface="Times New Roman" panose="02020603050405020304" charset="0"/>
              <a:sym typeface="+mn-ea"/>
            </a:endParaRPr>
          </a:p>
        </p:txBody>
      </p:sp>
      <p:sp>
        <p:nvSpPr>
          <p:cNvPr id="8" name="文本框 7"/>
          <p:cNvSpPr txBox="1"/>
          <p:nvPr/>
        </p:nvSpPr>
        <p:spPr>
          <a:xfrm>
            <a:off x="698519" y="5384593"/>
            <a:ext cx="1944370" cy="583565"/>
          </a:xfrm>
          <a:prstGeom prst="rect">
            <a:avLst/>
          </a:prstGeom>
          <a:solidFill>
            <a:schemeClr val="accent4"/>
          </a:solidFill>
        </p:spPr>
        <p:txBody>
          <a:bodyPr wrap="none" rtlCol="0">
            <a:spAutoFit/>
          </a:bodyPr>
          <a:lstStyle/>
          <a:p>
            <a:r>
              <a:rPr lang="en-US" altLang="zh-CN" sz="3200" b="1" noProof="1">
                <a:solidFill>
                  <a:schemeClr val="bg1"/>
                </a:solidFill>
                <a:latin typeface="Times New Roman" panose="02020603050405020304" charset="0"/>
                <a:ea typeface="宋体" panose="02010600030101010101" pitchFamily="2" charset="-122"/>
                <a:cs typeface="+mn-cs"/>
              </a:rPr>
              <a:t>Function?</a:t>
            </a:r>
          </a:p>
        </p:txBody>
      </p:sp>
      <p:sp>
        <p:nvSpPr>
          <p:cNvPr id="15" name="文本框 14"/>
          <p:cNvSpPr txBox="1"/>
          <p:nvPr/>
        </p:nvSpPr>
        <p:spPr>
          <a:xfrm>
            <a:off x="305994" y="5827778"/>
            <a:ext cx="963827" cy="523220"/>
          </a:xfrm>
          <a:prstGeom prst="rect">
            <a:avLst/>
          </a:prstGeom>
          <a:noFill/>
        </p:spPr>
        <p:txBody>
          <a:bodyPr wrap="square" rtlCol="0">
            <a:spAutoFit/>
          </a:bodyPr>
          <a:lstStyle/>
          <a:p>
            <a:r>
              <a:rPr lang="en-US" altLang="zh-CN" sz="2800" b="1" i="1" dirty="0">
                <a:solidFill>
                  <a:schemeClr val="tx1"/>
                </a:solidFill>
                <a:effectLst/>
                <a:latin typeface="Times New Roman" panose="02020603050405020304" charset="0"/>
                <a:sym typeface="+mn-ea"/>
              </a:rPr>
              <a:t>                                                                                        </a:t>
            </a:r>
            <a:endParaRPr lang="en-US" altLang="zh-CN" sz="2800" b="1" i="1" dirty="0">
              <a:solidFill>
                <a:schemeClr val="tx1"/>
              </a:solidFill>
              <a:latin typeface="Times New Roman" panose="02020603050405020304" charset="0"/>
              <a:cs typeface="Times New Roman" panose="02020603050405020304" charset="0"/>
              <a:sym typeface="+mn-ea"/>
            </a:endParaRPr>
          </a:p>
        </p:txBody>
      </p:sp>
      <p:sp>
        <p:nvSpPr>
          <p:cNvPr id="17" name="文本框 16"/>
          <p:cNvSpPr txBox="1"/>
          <p:nvPr/>
        </p:nvSpPr>
        <p:spPr>
          <a:xfrm>
            <a:off x="6808585" y="4515478"/>
            <a:ext cx="3782574" cy="584775"/>
          </a:xfrm>
          <a:prstGeom prst="rect">
            <a:avLst/>
          </a:prstGeom>
          <a:solidFill>
            <a:schemeClr val="accent4"/>
          </a:solidFill>
        </p:spPr>
        <p:txBody>
          <a:bodyPr wrap="none" rtlCol="0">
            <a:spAutoFit/>
          </a:bodyPr>
          <a:lstStyle/>
          <a:p>
            <a:r>
              <a:rPr lang="en-US" altLang="zh-CN" sz="3200" b="1" noProof="1">
                <a:solidFill>
                  <a:schemeClr val="bg1"/>
                </a:solidFill>
                <a:latin typeface="Times New Roman" panose="02020603050405020304" charset="0"/>
                <a:ea typeface="宋体" panose="02010600030101010101" pitchFamily="2" charset="-122"/>
                <a:cs typeface="+mn-cs"/>
              </a:rPr>
              <a:t>Tansitional Sentence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animBg="1"/>
      <p:bldP spid="1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31"/>
            <a:ext cx="11897995" cy="4831080"/>
          </a:xfrm>
          <a:prstGeom prst="rect">
            <a:avLst/>
          </a:prstGeom>
          <a:noFill/>
        </p:spPr>
        <p:txBody>
          <a:bodyPr wrap="square" rtlCol="0">
            <a:spAutoFit/>
          </a:bodyPr>
          <a:lstStyle/>
          <a:p>
            <a:r>
              <a:rPr lang="en-US" sz="2800" b="1" i="1" dirty="0">
                <a:solidFill>
                  <a:schemeClr val="bg1">
                    <a:lumMod val="65000"/>
                  </a:schemeClr>
                </a:solidFill>
                <a:latin typeface="Times New Roman" panose="02020603050405020304" charset="0"/>
              </a:rPr>
              <a:t>    S</a:t>
            </a:r>
            <a:r>
              <a:rPr lang="en-US" altLang="zh-CN" sz="2800" b="1" i="1" dirty="0">
                <a:solidFill>
                  <a:schemeClr val="bg1">
                    <a:lumMod val="65000"/>
                  </a:schemeClr>
                </a:solidFill>
                <a:latin typeface="Times New Roman" panose="02020603050405020304" charset="0"/>
                <a:sym typeface="+mn-ea"/>
              </a:rPr>
              <a:t>trange things were happening in the countryside of northeast Hebei. </a:t>
            </a:r>
            <a:r>
              <a:rPr lang="zh-CN" altLang="zh-CN" sz="2800" b="1" dirty="0">
                <a:solidFill>
                  <a:srgbClr val="C00000"/>
                </a:solidFill>
                <a:sym typeface="+mn-ea"/>
              </a:rPr>
              <a:t>①</a:t>
            </a:r>
            <a:r>
              <a:rPr lang="en-US" altLang="zh-CN" sz="2800" b="1" i="1" dirty="0">
                <a:solidFill>
                  <a:schemeClr val="bg1">
                    <a:lumMod val="65000"/>
                  </a:schemeClr>
                </a:solidFill>
                <a:latin typeface="Times New Roman" panose="02020603050405020304" charset="0"/>
                <a:sym typeface="+mn-ea"/>
              </a:rPr>
              <a:t>For three days the water in the village wells rose and fell, rose and fell.</a:t>
            </a:r>
            <a:r>
              <a:rPr lang="zh-CN" altLang="zh-CN" sz="2800" b="1" kern="100" dirty="0">
                <a:solidFill>
                  <a:schemeClr val="bg1">
                    <a:lumMod val="85000"/>
                  </a:schemeClr>
                </a:solidFill>
                <a:cs typeface="宋体" panose="02010600030101010101" pitchFamily="2" charset="-122"/>
                <a:sym typeface="+mn-ea"/>
              </a:rPr>
              <a:t> </a:t>
            </a:r>
            <a:r>
              <a:rPr lang="zh-CN" altLang="zh-CN" sz="2800" b="1" kern="100" dirty="0">
                <a:solidFill>
                  <a:srgbClr val="C00000"/>
                </a:solidFill>
                <a:cs typeface="宋体" panose="02010600030101010101" pitchFamily="2" charset="-122"/>
                <a:sym typeface="+mn-ea"/>
              </a:rPr>
              <a:t>②</a:t>
            </a:r>
            <a:r>
              <a:rPr lang="en-US" altLang="zh-CN" sz="2800" b="1" i="1" dirty="0">
                <a:solidFill>
                  <a:schemeClr val="bg1">
                    <a:lumMod val="65000"/>
                  </a:schemeClr>
                </a:solidFill>
                <a:latin typeface="Times New Roman" panose="02020603050405020304" charset="0"/>
                <a:sym typeface="+mn-ea"/>
              </a:rPr>
              <a:t>Farmers noticed that the well walls had deep cracks in them.</a:t>
            </a:r>
            <a:r>
              <a:rPr lang="zh-CN" altLang="zh-CN" sz="2800" b="1" dirty="0">
                <a:solidFill>
                  <a:srgbClr val="C00000"/>
                </a:solidFill>
                <a:sym typeface="+mn-ea"/>
              </a:rPr>
              <a:t>③</a:t>
            </a:r>
            <a:r>
              <a:rPr lang="en-US" altLang="zh-CN" sz="2800" b="1" i="1" dirty="0">
                <a:solidFill>
                  <a:schemeClr val="bg1">
                    <a:lumMod val="65000"/>
                  </a:schemeClr>
                </a:solidFill>
                <a:latin typeface="Times New Roman" panose="02020603050405020304" charset="0"/>
                <a:sym typeface="+mn-ea"/>
              </a:rPr>
              <a:t> A smelly gas came out of the cracks. </a:t>
            </a:r>
            <a:r>
              <a:rPr lang="zh-CN" altLang="zh-CN" sz="2800" b="1" dirty="0">
                <a:solidFill>
                  <a:srgbClr val="C00000"/>
                </a:solidFill>
                <a:sym typeface="+mn-ea"/>
              </a:rPr>
              <a:t>④</a:t>
            </a:r>
            <a:r>
              <a:rPr sz="2800" b="1" i="1" dirty="0">
                <a:solidFill>
                  <a:schemeClr val="bg1">
                    <a:lumMod val="85000"/>
                  </a:schemeClr>
                </a:solidFill>
                <a:latin typeface="Times New Roman" panose="02020603050405020304" charset="0"/>
                <a:sym typeface="+mn-ea"/>
              </a:rPr>
              <a:t> </a:t>
            </a:r>
            <a:r>
              <a:rPr lang="en-US" altLang="zh-CN" sz="2800" b="1" i="1" dirty="0">
                <a:solidFill>
                  <a:schemeClr val="bg1">
                    <a:lumMod val="65000"/>
                  </a:schemeClr>
                </a:solidFill>
                <a:latin typeface="Times New Roman" panose="02020603050405020304" charset="0"/>
                <a:sym typeface="+mn-ea"/>
              </a:rPr>
              <a:t>In the farmyards, the chickens and even the pigs were too nervous to eat. </a:t>
            </a:r>
            <a:r>
              <a:rPr lang="en-US" altLang="zh-CN" sz="2800" b="1" dirty="0">
                <a:solidFill>
                  <a:schemeClr val="bg1">
                    <a:lumMod val="85000"/>
                  </a:schemeClr>
                </a:solidFill>
                <a:sym typeface="+mn-ea"/>
              </a:rPr>
              <a:t> </a:t>
            </a:r>
            <a:r>
              <a:rPr lang="en-US" altLang="zh-CN" sz="2800" b="1" dirty="0">
                <a:solidFill>
                  <a:srgbClr val="C00000"/>
                </a:solidFill>
                <a:sym typeface="+mn-ea"/>
              </a:rPr>
              <a:t>⑤</a:t>
            </a:r>
            <a:r>
              <a:rPr lang="en-US" altLang="zh-CN" sz="2800" b="1" i="1" dirty="0">
                <a:solidFill>
                  <a:schemeClr val="bg1">
                    <a:lumMod val="65000"/>
                  </a:schemeClr>
                </a:solidFill>
                <a:latin typeface="Times New Roman" panose="02020603050405020304" charset="0"/>
                <a:sym typeface="+mn-ea"/>
              </a:rPr>
              <a:t>Mice ran out of the fields looking for places to hide.</a:t>
            </a:r>
            <a:r>
              <a:rPr lang="en-US" altLang="zh-CN" sz="2800" b="1" dirty="0">
                <a:solidFill>
                  <a:srgbClr val="C00000"/>
                </a:solidFill>
                <a:latin typeface="Times New Roman" panose="02020603050405020304" charset="0"/>
                <a:sym typeface="+mn-ea"/>
              </a:rPr>
              <a:t>⑥</a:t>
            </a:r>
            <a:r>
              <a:rPr lang="en-US" altLang="zh-CN" sz="2800" b="1" i="1" dirty="0">
                <a:solidFill>
                  <a:schemeClr val="bg1">
                    <a:lumMod val="65000"/>
                  </a:schemeClr>
                </a:solidFill>
                <a:latin typeface="Times New Roman" panose="02020603050405020304" charset="0"/>
                <a:sym typeface="+mn-ea"/>
              </a:rPr>
              <a:t>Fish jumped out of their bowls and ponds. </a:t>
            </a:r>
            <a:r>
              <a:rPr lang="en-US" altLang="zh-CN" sz="2800" b="1" dirty="0">
                <a:solidFill>
                  <a:srgbClr val="C00000"/>
                </a:solidFill>
                <a:latin typeface="Times New Roman" panose="02020603050405020304" charset="0"/>
                <a:sym typeface="+mn-ea"/>
              </a:rPr>
              <a:t>⑦</a:t>
            </a:r>
            <a:r>
              <a:rPr lang="en-US" altLang="zh-CN" sz="2800" b="1" i="1" dirty="0">
                <a:solidFill>
                  <a:schemeClr val="bg1">
                    <a:lumMod val="65000"/>
                  </a:schemeClr>
                </a:solidFill>
                <a:latin typeface="Times New Roman" panose="02020603050405020304" charset="0"/>
                <a:sym typeface="+mn-ea"/>
              </a:rPr>
              <a:t>At about 3:00 am on July 28,1976, some people saw bright lights in the sky. </a:t>
            </a:r>
            <a:r>
              <a:rPr lang="en-US" altLang="zh-CN" sz="2800" b="1" dirty="0">
                <a:solidFill>
                  <a:srgbClr val="C00000"/>
                </a:solidFill>
                <a:latin typeface="Times New Roman" panose="02020603050405020304" charset="0"/>
                <a:sym typeface="+mn-ea"/>
              </a:rPr>
              <a:t>⑧</a:t>
            </a:r>
            <a:r>
              <a:rPr lang="en-US" altLang="zh-CN" sz="2800" b="1" i="1" dirty="0">
                <a:solidFill>
                  <a:schemeClr val="bg1">
                    <a:lumMod val="65000"/>
                  </a:schemeClr>
                </a:solidFill>
                <a:latin typeface="Times New Roman" panose="02020603050405020304" charset="0"/>
                <a:sym typeface="+mn-ea"/>
              </a:rPr>
              <a:t>The sound of planes could be heard outside the city of Tangshan even when no planes were in the sky. </a:t>
            </a:r>
            <a:r>
              <a:rPr lang="en-US" altLang="zh-CN" sz="2800" b="1" dirty="0">
                <a:solidFill>
                  <a:srgbClr val="C00000"/>
                </a:solidFill>
                <a:latin typeface="Times New Roman" panose="02020603050405020304" charset="0"/>
                <a:sym typeface="+mn-ea"/>
              </a:rPr>
              <a:t>⑨</a:t>
            </a:r>
            <a:r>
              <a:rPr lang="en-US" altLang="zh-CN" sz="2800" b="1" i="1" dirty="0">
                <a:solidFill>
                  <a:schemeClr val="bg1">
                    <a:lumMod val="65000"/>
                  </a:schemeClr>
                </a:solidFill>
                <a:latin typeface="Times New Roman" panose="02020603050405020304" charset="0"/>
                <a:sym typeface="+mn-ea"/>
              </a:rPr>
              <a:t>In the city, the water pipes in some buildings cracked and burst. </a:t>
            </a:r>
            <a:r>
              <a:rPr lang="en-US" altLang="zh-CN" sz="2800" b="1" i="1" dirty="0">
                <a:effectLst/>
                <a:latin typeface="Times New Roman" panose="02020603050405020304" charset="0"/>
                <a:sym typeface="+mn-ea"/>
              </a:rPr>
              <a:t>But</a:t>
            </a:r>
            <a:r>
              <a:rPr lang="en-US" altLang="zh-CN" sz="2800" b="1" i="1" dirty="0">
                <a:latin typeface="Times New Roman" panose="02020603050405020304" charset="0"/>
                <a:sym typeface="+mn-ea"/>
              </a:rPr>
              <a:t> the one million people of the city, who thought little of these events, were asleep as usual that night.</a:t>
            </a:r>
          </a:p>
          <a:p>
            <a:endParaRPr lang="en-US" altLang="zh-CN" sz="2800" b="1" i="1" dirty="0">
              <a:solidFill>
                <a:schemeClr val="tx1"/>
              </a:solidFill>
              <a:latin typeface="Times New Roman" panose="02020603050405020304" charset="0"/>
              <a:sym typeface="+mn-ea"/>
            </a:endParaRPr>
          </a:p>
        </p:txBody>
      </p:sp>
      <p:sp>
        <p:nvSpPr>
          <p:cNvPr id="21" name="标题 1"/>
          <p:cNvSpPr>
            <a:spLocks noGrp="1"/>
          </p:cNvSpPr>
          <p:nvPr/>
        </p:nvSpPr>
        <p:spPr>
          <a:xfrm>
            <a:off x="-61595" y="-90170"/>
            <a:ext cx="553148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sp>
        <p:nvSpPr>
          <p:cNvPr id="2" name="文本框 1"/>
          <p:cNvSpPr txBox="1"/>
          <p:nvPr/>
        </p:nvSpPr>
        <p:spPr>
          <a:xfrm>
            <a:off x="504825" y="854710"/>
            <a:ext cx="10367010" cy="521970"/>
          </a:xfrm>
          <a:prstGeom prst="rect">
            <a:avLst/>
          </a:prstGeom>
          <a:noFill/>
        </p:spPr>
        <p:txBody>
          <a:bodyPr wrap="square" rtlCol="0">
            <a:spAutoFit/>
          </a:bodyPr>
          <a:lstStyle/>
          <a:p>
            <a:r>
              <a:rPr lang="en-US" sz="2800" b="1" i="1" dirty="0">
                <a:solidFill>
                  <a:schemeClr val="tx1"/>
                </a:solidFill>
                <a:latin typeface="Times New Roman" panose="02020603050405020304" charset="0"/>
                <a:sym typeface="+mn-ea"/>
              </a:rPr>
              <a:t>S</a:t>
            </a:r>
            <a:r>
              <a:rPr lang="en-US" altLang="zh-CN" sz="2800" b="1" i="1" dirty="0">
                <a:solidFill>
                  <a:schemeClr val="tx1"/>
                </a:solidFill>
                <a:latin typeface="Times New Roman" panose="02020603050405020304" charset="0"/>
                <a:sym typeface="+mn-ea"/>
              </a:rPr>
              <a:t>trange things were happening in the countryside of northeast Hebei. </a:t>
            </a:r>
            <a:endParaRPr lang="en-US" altLang="zh-CN" sz="2800" b="1" i="1" dirty="0">
              <a:solidFill>
                <a:schemeClr val="tx1"/>
              </a:solidFill>
              <a:latin typeface="Times New Roman" panose="02020603050405020304" charset="0"/>
              <a:cs typeface="Times New Roman" panose="02020603050405020304" charset="0"/>
              <a:sym typeface="+mn-ea"/>
            </a:endParaRPr>
          </a:p>
        </p:txBody>
      </p:sp>
      <p:sp>
        <p:nvSpPr>
          <p:cNvPr id="10" name="圆角矩形 9"/>
          <p:cNvSpPr/>
          <p:nvPr/>
        </p:nvSpPr>
        <p:spPr>
          <a:xfrm>
            <a:off x="3520847" y="723582"/>
            <a:ext cx="5150939" cy="784225"/>
          </a:xfrm>
          <a:prstGeom prst="roundRect">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4800" b="1" dirty="0">
                <a:solidFill>
                  <a:schemeClr val="tx1"/>
                </a:solidFill>
                <a:latin typeface="Times New Roman" panose="02020603050405020304" charset="0"/>
                <a:cs typeface="Times New Roman" panose="02020603050405020304" charset="0"/>
              </a:rPr>
              <a:t> Topic Sentence</a:t>
            </a:r>
            <a:endParaRPr lang="zh-CN" altLang="en-US" sz="4800" b="1" dirty="0">
              <a:solidFill>
                <a:schemeClr val="tx1"/>
              </a:solidFill>
              <a:latin typeface="Times New Roman" panose="02020603050405020304" charset="0"/>
              <a:cs typeface="Times New Roman" panose="02020603050405020304" charset="0"/>
            </a:endParaRPr>
          </a:p>
        </p:txBody>
      </p:sp>
      <p:sp>
        <p:nvSpPr>
          <p:cNvPr id="11" name="圆角矩形 10"/>
          <p:cNvSpPr/>
          <p:nvPr/>
        </p:nvSpPr>
        <p:spPr>
          <a:xfrm>
            <a:off x="2519736" y="2555666"/>
            <a:ext cx="7868178" cy="784225"/>
          </a:xfrm>
          <a:prstGeom prst="roundRect">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6000" b="1" dirty="0">
                <a:solidFill>
                  <a:schemeClr val="tx1"/>
                </a:solidFill>
                <a:latin typeface="Times New Roman" panose="02020603050405020304" charset="0"/>
                <a:cs typeface="Times New Roman" panose="02020603050405020304" charset="0"/>
              </a:rPr>
              <a:t>Supporting Sentences</a:t>
            </a:r>
            <a:endParaRPr lang="zh-CN" altLang="en-US" sz="6000" b="1" dirty="0">
              <a:solidFill>
                <a:schemeClr val="tx1"/>
              </a:solidFill>
              <a:latin typeface="Times New Roman" panose="02020603050405020304" charset="0"/>
              <a:cs typeface="Times New Roman" panose="02020603050405020304" charset="0"/>
            </a:endParaRPr>
          </a:p>
        </p:txBody>
      </p:sp>
      <p:sp>
        <p:nvSpPr>
          <p:cNvPr id="12" name="圆角矩形 11"/>
          <p:cNvSpPr/>
          <p:nvPr/>
        </p:nvSpPr>
        <p:spPr>
          <a:xfrm>
            <a:off x="2236367" y="4592962"/>
            <a:ext cx="7868178" cy="784225"/>
          </a:xfrm>
          <a:prstGeom prst="roundRect">
            <a:avLst/>
          </a:prstGeom>
          <a:solidFill>
            <a:schemeClr val="accent4">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zh-CN" sz="6000" b="1" dirty="0">
                <a:solidFill>
                  <a:schemeClr val="tx1"/>
                </a:solidFill>
                <a:latin typeface="Times New Roman" panose="02020603050405020304" charset="0"/>
                <a:cs typeface="Times New Roman" panose="02020603050405020304" charset="0"/>
              </a:rPr>
              <a:t>Transitional Sentences</a:t>
            </a:r>
            <a:endParaRPr lang="zh-CN" altLang="en-US" sz="6000" b="1" dirty="0">
              <a:solidFill>
                <a:schemeClr val="tx1"/>
              </a:solidFill>
              <a:latin typeface="Times New Roman" panose="02020603050405020304" charset="0"/>
              <a:cs typeface="Times New Roman" panose="02020603050405020304" charset="0"/>
            </a:endParaRPr>
          </a:p>
        </p:txBody>
      </p:sp>
      <p:sp>
        <p:nvSpPr>
          <p:cNvPr id="13" name="十字形 12"/>
          <p:cNvSpPr/>
          <p:nvPr/>
        </p:nvSpPr>
        <p:spPr>
          <a:xfrm>
            <a:off x="6050487" y="3922305"/>
            <a:ext cx="701040" cy="588645"/>
          </a:xfrm>
          <a:prstGeom prst="plus">
            <a:avLst/>
          </a:prstGeom>
          <a:solidFill>
            <a:schemeClr val="accent6">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
        <p:nvSpPr>
          <p:cNvPr id="14" name="十字形 13"/>
          <p:cNvSpPr/>
          <p:nvPr/>
        </p:nvSpPr>
        <p:spPr>
          <a:xfrm>
            <a:off x="5987257" y="1732914"/>
            <a:ext cx="701040" cy="588645"/>
          </a:xfrm>
          <a:prstGeom prst="plus">
            <a:avLst/>
          </a:prstGeom>
          <a:solidFill>
            <a:schemeClr val="accent6">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31"/>
            <a:ext cx="11897995" cy="4831080"/>
          </a:xfrm>
          <a:prstGeom prst="rect">
            <a:avLst/>
          </a:prstGeom>
          <a:noFill/>
        </p:spPr>
        <p:txBody>
          <a:bodyPr wrap="square" rtlCol="0">
            <a:spAutoFit/>
          </a:bodyPr>
          <a:lstStyle/>
          <a:p>
            <a:r>
              <a:rPr lang="en-US" sz="2800" b="1" i="1" dirty="0">
                <a:solidFill>
                  <a:schemeClr val="bg1">
                    <a:lumMod val="75000"/>
                  </a:schemeClr>
                </a:solidFill>
                <a:latin typeface="Times New Roman" panose="02020603050405020304" charset="0"/>
              </a:rPr>
              <a:t>    S</a:t>
            </a:r>
            <a:r>
              <a:rPr lang="en-US" altLang="zh-CN" sz="2800" b="1" i="1" dirty="0">
                <a:solidFill>
                  <a:schemeClr val="bg1">
                    <a:lumMod val="75000"/>
                  </a:schemeClr>
                </a:solidFill>
                <a:latin typeface="Times New Roman" panose="02020603050405020304" charset="0"/>
                <a:sym typeface="+mn-ea"/>
              </a:rPr>
              <a:t>trange things were happening in the countryside of northeast Hebei. </a:t>
            </a:r>
            <a:r>
              <a:rPr lang="zh-CN" altLang="zh-CN" sz="2800" b="1" dirty="0">
                <a:solidFill>
                  <a:schemeClr val="bg1">
                    <a:lumMod val="75000"/>
                  </a:schemeClr>
                </a:solidFill>
                <a:sym typeface="+mn-ea"/>
              </a:rPr>
              <a:t>①</a:t>
            </a:r>
            <a:r>
              <a:rPr lang="en-US" altLang="zh-CN" sz="2800" b="1" i="1" dirty="0">
                <a:solidFill>
                  <a:schemeClr val="bg1">
                    <a:lumMod val="75000"/>
                  </a:schemeClr>
                </a:solidFill>
                <a:latin typeface="Times New Roman" panose="02020603050405020304" charset="0"/>
                <a:sym typeface="+mn-ea"/>
              </a:rPr>
              <a:t>For three days the water in the village wells rose and fell, rose and fell.</a:t>
            </a:r>
            <a:r>
              <a:rPr lang="zh-CN" altLang="zh-CN" sz="2800" b="1" kern="100" dirty="0">
                <a:solidFill>
                  <a:schemeClr val="bg1">
                    <a:lumMod val="75000"/>
                  </a:schemeClr>
                </a:solidFill>
                <a:cs typeface="宋体" panose="02010600030101010101" pitchFamily="2" charset="-122"/>
                <a:sym typeface="+mn-ea"/>
              </a:rPr>
              <a:t> ②</a:t>
            </a:r>
            <a:r>
              <a:rPr lang="en-US" altLang="zh-CN" sz="2800" b="1" i="1" dirty="0">
                <a:solidFill>
                  <a:schemeClr val="bg1">
                    <a:lumMod val="75000"/>
                  </a:schemeClr>
                </a:solidFill>
                <a:latin typeface="Times New Roman" panose="02020603050405020304" charset="0"/>
                <a:sym typeface="+mn-ea"/>
              </a:rPr>
              <a:t>Farmers noticed that the well walls had deep cracks in them.</a:t>
            </a:r>
            <a:r>
              <a:rPr lang="zh-CN" altLang="zh-CN" sz="2800" b="1" dirty="0">
                <a:solidFill>
                  <a:schemeClr val="bg1">
                    <a:lumMod val="75000"/>
                  </a:schemeClr>
                </a:solidFill>
                <a:sym typeface="+mn-ea"/>
              </a:rPr>
              <a:t>③</a:t>
            </a:r>
            <a:r>
              <a:rPr lang="en-US" altLang="zh-CN" sz="2800" b="1" i="1" dirty="0">
                <a:solidFill>
                  <a:schemeClr val="bg1">
                    <a:lumMod val="75000"/>
                  </a:schemeClr>
                </a:solidFill>
                <a:latin typeface="Times New Roman" panose="02020603050405020304" charset="0"/>
                <a:sym typeface="+mn-ea"/>
              </a:rPr>
              <a:t> A smelly gas came out of the cracks. </a:t>
            </a:r>
            <a:r>
              <a:rPr lang="zh-CN" altLang="zh-CN" sz="2800" b="1" dirty="0">
                <a:solidFill>
                  <a:schemeClr val="bg1">
                    <a:lumMod val="75000"/>
                  </a:schemeClr>
                </a:solidFill>
                <a:sym typeface="+mn-ea"/>
              </a:rPr>
              <a:t>④</a:t>
            </a:r>
            <a:r>
              <a:rPr sz="2800" b="1" i="1" dirty="0">
                <a:solidFill>
                  <a:schemeClr val="bg1">
                    <a:lumMod val="75000"/>
                  </a:schemeClr>
                </a:solidFill>
                <a:latin typeface="Times New Roman" panose="02020603050405020304" charset="0"/>
                <a:sym typeface="+mn-ea"/>
              </a:rPr>
              <a:t> </a:t>
            </a:r>
            <a:r>
              <a:rPr lang="en-US" altLang="zh-CN" sz="2800" b="1" i="1" dirty="0">
                <a:solidFill>
                  <a:schemeClr val="bg1">
                    <a:lumMod val="75000"/>
                  </a:schemeClr>
                </a:solidFill>
                <a:latin typeface="Times New Roman" panose="02020603050405020304" charset="0"/>
                <a:sym typeface="+mn-ea"/>
              </a:rPr>
              <a:t>In the farmyards, the chickens and even the pigs were too nervous to eat. </a:t>
            </a:r>
            <a:r>
              <a:rPr lang="en-US" altLang="zh-CN" sz="2800" b="1" dirty="0">
                <a:solidFill>
                  <a:schemeClr val="bg1">
                    <a:lumMod val="75000"/>
                  </a:schemeClr>
                </a:solidFill>
                <a:sym typeface="+mn-ea"/>
              </a:rPr>
              <a:t> ⑤</a:t>
            </a:r>
            <a:r>
              <a:rPr lang="en-US" altLang="zh-CN" sz="2800" b="1" i="1" dirty="0">
                <a:solidFill>
                  <a:schemeClr val="bg1">
                    <a:lumMod val="75000"/>
                  </a:schemeClr>
                </a:solidFill>
                <a:latin typeface="Times New Roman" panose="02020603050405020304" charset="0"/>
                <a:sym typeface="+mn-ea"/>
              </a:rPr>
              <a:t>Mice ran out of the fields looking for places to hide.</a:t>
            </a:r>
            <a:r>
              <a:rPr lang="en-US" altLang="zh-CN" sz="2800" b="1" dirty="0">
                <a:solidFill>
                  <a:schemeClr val="bg1">
                    <a:lumMod val="75000"/>
                  </a:schemeClr>
                </a:solidFill>
                <a:latin typeface="Times New Roman" panose="02020603050405020304" charset="0"/>
                <a:sym typeface="+mn-ea"/>
              </a:rPr>
              <a:t>⑥</a:t>
            </a:r>
            <a:r>
              <a:rPr lang="en-US" altLang="zh-CN" sz="2800" b="1" i="1" dirty="0">
                <a:solidFill>
                  <a:schemeClr val="bg1">
                    <a:lumMod val="75000"/>
                  </a:schemeClr>
                </a:solidFill>
                <a:latin typeface="Times New Roman" panose="02020603050405020304" charset="0"/>
                <a:sym typeface="+mn-ea"/>
              </a:rPr>
              <a:t>Fish jumped out of their bowls and ponds. </a:t>
            </a:r>
            <a:r>
              <a:rPr lang="en-US" altLang="zh-CN" sz="2800" b="1" dirty="0">
                <a:solidFill>
                  <a:schemeClr val="bg1">
                    <a:lumMod val="75000"/>
                  </a:schemeClr>
                </a:solidFill>
                <a:latin typeface="Times New Roman" panose="02020603050405020304" charset="0"/>
                <a:sym typeface="+mn-ea"/>
              </a:rPr>
              <a:t>⑦</a:t>
            </a:r>
            <a:r>
              <a:rPr lang="en-US" altLang="zh-CN" sz="2800" b="1" i="1" dirty="0">
                <a:solidFill>
                  <a:schemeClr val="bg1">
                    <a:lumMod val="75000"/>
                  </a:schemeClr>
                </a:solidFill>
                <a:latin typeface="Times New Roman" panose="02020603050405020304" charset="0"/>
                <a:sym typeface="+mn-ea"/>
              </a:rPr>
              <a:t>At about 3:00 am on July 28,1976, some people saw bright lights in the sky. </a:t>
            </a:r>
            <a:r>
              <a:rPr lang="en-US" altLang="zh-CN" sz="2800" b="1" dirty="0">
                <a:solidFill>
                  <a:schemeClr val="bg1">
                    <a:lumMod val="75000"/>
                  </a:schemeClr>
                </a:solidFill>
                <a:latin typeface="Times New Roman" panose="02020603050405020304" charset="0"/>
                <a:sym typeface="+mn-ea"/>
              </a:rPr>
              <a:t>⑧</a:t>
            </a:r>
            <a:r>
              <a:rPr lang="en-US" altLang="zh-CN" sz="2800" b="1" i="1" dirty="0">
                <a:solidFill>
                  <a:schemeClr val="bg1">
                    <a:lumMod val="75000"/>
                  </a:schemeClr>
                </a:solidFill>
                <a:latin typeface="Times New Roman" panose="02020603050405020304" charset="0"/>
                <a:sym typeface="+mn-ea"/>
              </a:rPr>
              <a:t>The sound of planes could be heard outside the city of Tangshan even when no planes were in the sky. </a:t>
            </a:r>
            <a:r>
              <a:rPr lang="en-US" altLang="zh-CN" sz="2800" b="1" dirty="0">
                <a:solidFill>
                  <a:schemeClr val="bg1">
                    <a:lumMod val="75000"/>
                  </a:schemeClr>
                </a:solidFill>
                <a:latin typeface="Times New Roman" panose="02020603050405020304" charset="0"/>
                <a:sym typeface="+mn-ea"/>
              </a:rPr>
              <a:t>⑨</a:t>
            </a:r>
            <a:r>
              <a:rPr lang="en-US" altLang="zh-CN" sz="2800" b="1" i="1" dirty="0">
                <a:solidFill>
                  <a:schemeClr val="bg1">
                    <a:lumMod val="75000"/>
                  </a:schemeClr>
                </a:solidFill>
                <a:latin typeface="Times New Roman" panose="02020603050405020304" charset="0"/>
                <a:sym typeface="+mn-ea"/>
              </a:rPr>
              <a:t>In the city, the water pipes in some buildings cracked and burst. </a:t>
            </a:r>
            <a:r>
              <a:rPr lang="en-US" altLang="zh-CN" sz="2800" b="1" i="1" dirty="0">
                <a:solidFill>
                  <a:schemeClr val="bg1">
                    <a:lumMod val="75000"/>
                  </a:schemeClr>
                </a:solidFill>
                <a:effectLst/>
                <a:latin typeface="Times New Roman" panose="02020603050405020304" charset="0"/>
                <a:sym typeface="+mn-ea"/>
              </a:rPr>
              <a:t>But</a:t>
            </a:r>
            <a:r>
              <a:rPr lang="en-US" altLang="zh-CN" sz="2800" b="1" i="1" dirty="0">
                <a:solidFill>
                  <a:schemeClr val="bg1">
                    <a:lumMod val="75000"/>
                  </a:schemeClr>
                </a:solidFill>
                <a:latin typeface="Times New Roman" panose="02020603050405020304" charset="0"/>
                <a:sym typeface="+mn-ea"/>
              </a:rPr>
              <a:t> the one million people of the city, who thought little of these events, were asleep as usual that night.</a:t>
            </a:r>
          </a:p>
          <a:p>
            <a:endParaRPr lang="en-US" altLang="zh-CN" sz="2800" b="1" i="1" dirty="0">
              <a:solidFill>
                <a:schemeClr val="bg1">
                  <a:lumMod val="75000"/>
                </a:schemeClr>
              </a:solidFill>
              <a:latin typeface="Times New Roman" panose="02020603050405020304" charset="0"/>
              <a:sym typeface="+mn-ea"/>
            </a:endParaRPr>
          </a:p>
        </p:txBody>
      </p:sp>
      <p:sp>
        <p:nvSpPr>
          <p:cNvPr id="21" name="标题 1"/>
          <p:cNvSpPr>
            <a:spLocks noGrp="1"/>
          </p:cNvSpPr>
          <p:nvPr/>
        </p:nvSpPr>
        <p:spPr>
          <a:xfrm>
            <a:off x="-61595" y="-90170"/>
            <a:ext cx="5531485" cy="666819"/>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Beginning</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1</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sp>
        <p:nvSpPr>
          <p:cNvPr id="2" name="文本框 1"/>
          <p:cNvSpPr txBox="1"/>
          <p:nvPr/>
        </p:nvSpPr>
        <p:spPr>
          <a:xfrm>
            <a:off x="504825" y="854710"/>
            <a:ext cx="10367010" cy="521970"/>
          </a:xfrm>
          <a:prstGeom prst="rect">
            <a:avLst/>
          </a:prstGeom>
          <a:noFill/>
        </p:spPr>
        <p:txBody>
          <a:bodyPr wrap="square" rtlCol="0">
            <a:spAutoFit/>
          </a:bodyPr>
          <a:lstStyle/>
          <a:p>
            <a:r>
              <a:rPr lang="en-US" sz="2800" b="1" i="1" dirty="0">
                <a:solidFill>
                  <a:schemeClr val="tx1"/>
                </a:solidFill>
                <a:latin typeface="Times New Roman" panose="02020603050405020304" charset="0"/>
                <a:sym typeface="+mn-ea"/>
              </a:rPr>
              <a:t>S</a:t>
            </a:r>
            <a:r>
              <a:rPr lang="en-US" altLang="zh-CN" sz="2800" b="1" i="1" dirty="0">
                <a:solidFill>
                  <a:schemeClr val="tx1"/>
                </a:solidFill>
                <a:latin typeface="Times New Roman" panose="02020603050405020304" charset="0"/>
                <a:sym typeface="+mn-ea"/>
              </a:rPr>
              <a:t>trange things were happening in the countryside of northeast Hebei. </a:t>
            </a:r>
            <a:endParaRPr lang="en-US" altLang="zh-CN" sz="2800" b="1" i="1" dirty="0">
              <a:solidFill>
                <a:schemeClr val="tx1"/>
              </a:solidFill>
              <a:latin typeface="Times New Roman" panose="02020603050405020304" charset="0"/>
              <a:cs typeface="Times New Roman" panose="02020603050405020304" charset="0"/>
              <a:sym typeface="+mn-ea"/>
            </a:endParaRPr>
          </a:p>
        </p:txBody>
      </p:sp>
      <p:sp>
        <p:nvSpPr>
          <p:cNvPr id="8" name="文本框 7"/>
          <p:cNvSpPr txBox="1"/>
          <p:nvPr/>
        </p:nvSpPr>
        <p:spPr>
          <a:xfrm>
            <a:off x="288336" y="5542822"/>
            <a:ext cx="1944370" cy="583565"/>
          </a:xfrm>
          <a:prstGeom prst="rect">
            <a:avLst/>
          </a:prstGeom>
          <a:solidFill>
            <a:schemeClr val="accent4"/>
          </a:solidFill>
        </p:spPr>
        <p:txBody>
          <a:bodyPr wrap="none" rtlCol="0">
            <a:spAutoFit/>
          </a:bodyPr>
          <a:lstStyle/>
          <a:p>
            <a:r>
              <a:rPr lang="en-US" altLang="zh-CN" sz="3200" b="1" noProof="1">
                <a:solidFill>
                  <a:schemeClr val="bg1"/>
                </a:solidFill>
                <a:latin typeface="Times New Roman" panose="02020603050405020304" charset="0"/>
                <a:ea typeface="宋体" panose="02010600030101010101" pitchFamily="2" charset="-122"/>
                <a:cs typeface="+mn-cs"/>
              </a:rPr>
              <a:t>Function?</a:t>
            </a:r>
          </a:p>
        </p:txBody>
      </p:sp>
      <p:sp>
        <p:nvSpPr>
          <p:cNvPr id="10" name="文本框 9"/>
          <p:cNvSpPr txBox="1"/>
          <p:nvPr/>
        </p:nvSpPr>
        <p:spPr>
          <a:xfrm>
            <a:off x="2827089" y="5293815"/>
            <a:ext cx="8984609" cy="1198880"/>
          </a:xfrm>
          <a:prstGeom prst="rect">
            <a:avLst/>
          </a:prstGeom>
          <a:solidFill>
            <a:schemeClr val="accent4"/>
          </a:solidFill>
        </p:spPr>
        <p:txBody>
          <a:bodyPr wrap="square" rtlCol="0">
            <a:spAutoFit/>
          </a:bodyPr>
          <a:lstStyle/>
          <a:p>
            <a:pPr algn="ctr"/>
            <a:r>
              <a:rPr lang="en-US" altLang="zh-CN" sz="2400" b="1" noProof="1">
                <a:solidFill>
                  <a:schemeClr val="bg1"/>
                </a:solidFill>
                <a:latin typeface="Times New Roman" panose="02020603050405020304" charset="0"/>
              </a:rPr>
              <a:t>The sharp contrast between the commonly unusual signs and people’s usual behaviors futher implies the huge cost and negative impacts the earthquake brings to the city</a:t>
            </a:r>
            <a:endParaRPr lang="en-US" altLang="zh-CN" sz="2400" b="1" noProof="1">
              <a:solidFill>
                <a:schemeClr val="bg1"/>
              </a:solidFill>
              <a:latin typeface="Times New Roman" panose="02020603050405020304" charset="0"/>
              <a:ea typeface="宋体" panose="02010600030101010101" pitchFamily="2" charset="-122"/>
            </a:endParaRPr>
          </a:p>
        </p:txBody>
      </p:sp>
      <p:sp>
        <p:nvSpPr>
          <p:cNvPr id="11" name="爆炸形 1 73733"/>
          <p:cNvSpPr/>
          <p:nvPr/>
        </p:nvSpPr>
        <p:spPr>
          <a:xfrm>
            <a:off x="832777" y="2669544"/>
            <a:ext cx="2135505" cy="1887220"/>
          </a:xfrm>
          <a:prstGeom prst="irregularSeal1">
            <a:avLst/>
          </a:prstGeom>
          <a:solidFill>
            <a:srgbClr val="FF9999"/>
          </a:solidFill>
          <a:ln w="9525" cap="flat" cmpd="sng">
            <a:solidFill>
              <a:schemeClr val="tx1"/>
            </a:solidFill>
            <a:prstDash val="solid"/>
            <a:miter/>
            <a:headEnd type="none" w="med" len="med"/>
            <a:tailEnd type="none" w="med" len="med"/>
          </a:ln>
        </p:spPr>
        <p:txBody>
          <a:bodyPr wrap="none" anchor="ctr"/>
          <a:lstStyle/>
          <a:p>
            <a:pPr algn="ctr"/>
            <a:r>
              <a:rPr lang="en-US" altLang="zh-CN" sz="2400" b="1" dirty="0">
                <a:solidFill>
                  <a:schemeClr val="tx2"/>
                </a:solidFill>
                <a:latin typeface="Arial" panose="020B0604020202020204" pitchFamily="34" charset="0"/>
              </a:rPr>
              <a:t>contrast</a:t>
            </a:r>
          </a:p>
        </p:txBody>
      </p:sp>
      <p:sp>
        <p:nvSpPr>
          <p:cNvPr id="13" name="文本框 12"/>
          <p:cNvSpPr txBox="1"/>
          <p:nvPr/>
        </p:nvSpPr>
        <p:spPr>
          <a:xfrm>
            <a:off x="2362288" y="4683435"/>
            <a:ext cx="3647001" cy="523220"/>
          </a:xfrm>
          <a:prstGeom prst="rect">
            <a:avLst/>
          </a:prstGeom>
          <a:noFill/>
        </p:spPr>
        <p:txBody>
          <a:bodyPr wrap="square" rtlCol="0">
            <a:spAutoFit/>
          </a:bodyPr>
          <a:lstStyle/>
          <a:p>
            <a:r>
              <a:rPr lang="en-US" altLang="zh-CN" sz="2800" b="1" i="1" dirty="0">
                <a:solidFill>
                  <a:srgbClr val="C00000"/>
                </a:solidFill>
                <a:effectLst/>
                <a:latin typeface="Times New Roman" panose="02020603050405020304" charset="0"/>
                <a:sym typeface="+mn-ea"/>
              </a:rPr>
              <a:t> </a:t>
            </a:r>
            <a:r>
              <a:rPr lang="en-US" altLang="zh-CN" sz="2800" b="1" i="1" dirty="0">
                <a:solidFill>
                  <a:srgbClr val="C00000"/>
                </a:solidFill>
                <a:latin typeface="Times New Roman" panose="02020603050405020304" charset="0"/>
                <a:sym typeface="+mn-ea"/>
              </a:rPr>
              <a:t>thought little of</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14" name="文本框 13"/>
          <p:cNvSpPr txBox="1"/>
          <p:nvPr/>
        </p:nvSpPr>
        <p:spPr>
          <a:xfrm>
            <a:off x="8326716" y="4683435"/>
            <a:ext cx="3647001" cy="523220"/>
          </a:xfrm>
          <a:prstGeom prst="rect">
            <a:avLst/>
          </a:prstGeom>
          <a:noFill/>
        </p:spPr>
        <p:txBody>
          <a:bodyPr wrap="square" rtlCol="0">
            <a:spAutoFit/>
          </a:bodyPr>
          <a:lstStyle/>
          <a:p>
            <a:r>
              <a:rPr lang="en-US" altLang="zh-CN" sz="2800" b="1" i="1" dirty="0">
                <a:solidFill>
                  <a:srgbClr val="C00000"/>
                </a:solidFill>
                <a:effectLst/>
                <a:latin typeface="Times New Roman" panose="02020603050405020304" charset="0"/>
                <a:sym typeface="+mn-ea"/>
              </a:rPr>
              <a:t> </a:t>
            </a:r>
            <a:r>
              <a:rPr lang="en-US" altLang="zh-CN" sz="2800" b="1" i="1" dirty="0">
                <a:solidFill>
                  <a:srgbClr val="C00000"/>
                </a:solidFill>
                <a:latin typeface="Times New Roman" panose="02020603050405020304" charset="0"/>
                <a:sym typeface="+mn-ea"/>
              </a:rPr>
              <a:t> as usual</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16" name="文本框 15"/>
          <p:cNvSpPr txBox="1"/>
          <p:nvPr/>
        </p:nvSpPr>
        <p:spPr>
          <a:xfrm>
            <a:off x="504825" y="427045"/>
            <a:ext cx="1655530" cy="954107"/>
          </a:xfrm>
          <a:prstGeom prst="rect">
            <a:avLst/>
          </a:prstGeom>
          <a:noFill/>
        </p:spPr>
        <p:txBody>
          <a:bodyPr wrap="square" rtlCol="0">
            <a:spAutoFit/>
          </a:bodyPr>
          <a:lstStyle/>
          <a:p>
            <a:r>
              <a:rPr lang="en-US" altLang="zh-CN" sz="2800" b="1" i="1" dirty="0">
                <a:solidFill>
                  <a:srgbClr val="C00000"/>
                </a:solidFill>
                <a:effectLst/>
                <a:latin typeface="Times New Roman" panose="02020603050405020304" charset="0"/>
                <a:sym typeface="+mn-ea"/>
              </a:rPr>
              <a:t>                                                                                        </a:t>
            </a:r>
            <a:r>
              <a:rPr lang="en-US" altLang="zh-CN" sz="2800" b="1" i="1" dirty="0">
                <a:solidFill>
                  <a:srgbClr val="C00000"/>
                </a:solidFill>
                <a:latin typeface="Times New Roman" panose="02020603050405020304" charset="0"/>
                <a:sym typeface="+mn-ea"/>
              </a:rPr>
              <a:t>Strange</a:t>
            </a:r>
            <a:endParaRPr lang="en-US" altLang="zh-CN" sz="2800" b="1" i="1" dirty="0">
              <a:solidFill>
                <a:srgbClr val="C00000"/>
              </a:solidFill>
              <a:latin typeface="Times New Roman" panose="02020603050405020304" charset="0"/>
              <a:cs typeface="Times New Roman" panose="02020603050405020304" charset="0"/>
              <a:sym typeface="+mn-ea"/>
            </a:endParaRPr>
          </a:p>
        </p:txBody>
      </p:sp>
      <p:cxnSp>
        <p:nvCxnSpPr>
          <p:cNvPr id="17" name="直接箭头连接符 16"/>
          <p:cNvCxnSpPr/>
          <p:nvPr/>
        </p:nvCxnSpPr>
        <p:spPr>
          <a:xfrm>
            <a:off x="1645437" y="1245570"/>
            <a:ext cx="692136" cy="65279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337573" y="1587874"/>
            <a:ext cx="8008465" cy="584775"/>
          </a:xfrm>
          <a:prstGeom prst="rect">
            <a:avLst/>
          </a:prstGeom>
          <a:solidFill>
            <a:schemeClr val="accent3">
              <a:lumMod val="60000"/>
              <a:lumOff val="40000"/>
            </a:schemeClr>
          </a:solidFill>
        </p:spPr>
        <p:txBody>
          <a:bodyPr wrap="square" rtlCol="0">
            <a:spAutoFit/>
          </a:bodyPr>
          <a:lstStyle/>
          <a:p>
            <a:r>
              <a:rPr lang="en-US" altLang="zh-CN" sz="3200" b="1" dirty="0">
                <a:latin typeface="Times New Roman" panose="02020603050405020304" charset="0"/>
              </a:rPr>
              <a:t>a </a:t>
            </a:r>
            <a:r>
              <a:rPr lang="en-US" altLang="zh-CN" sz="3200" b="1" u="sng" dirty="0">
                <a:latin typeface="Times New Roman" panose="02020603050405020304" charset="0"/>
              </a:rPr>
              <a:t>common </a:t>
            </a:r>
            <a:r>
              <a:rPr lang="en-US" altLang="zh-CN" sz="3200" b="1" dirty="0">
                <a:latin typeface="Times New Roman" panose="02020603050405020304" charset="0"/>
              </a:rPr>
              <a:t>way of expressing unusual things</a:t>
            </a:r>
          </a:p>
        </p:txBody>
      </p:sp>
      <p:sp>
        <p:nvSpPr>
          <p:cNvPr id="27" name="右箭头 26"/>
          <p:cNvSpPr/>
          <p:nvPr/>
        </p:nvSpPr>
        <p:spPr>
          <a:xfrm rot="5400000">
            <a:off x="5265083" y="2747792"/>
            <a:ext cx="1488409" cy="5124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2827089" y="3765278"/>
            <a:ext cx="8008465" cy="584775"/>
          </a:xfrm>
          <a:prstGeom prst="rect">
            <a:avLst/>
          </a:prstGeom>
          <a:solidFill>
            <a:schemeClr val="accent3">
              <a:lumMod val="60000"/>
              <a:lumOff val="40000"/>
            </a:schemeClr>
          </a:solidFill>
        </p:spPr>
        <p:txBody>
          <a:bodyPr wrap="square" rtlCol="0">
            <a:spAutoFit/>
          </a:bodyPr>
          <a:lstStyle/>
          <a:p>
            <a:r>
              <a:rPr lang="en-US" altLang="zh-CN" sz="3200" b="1" dirty="0">
                <a:latin typeface="Times New Roman" panose="02020603050405020304" charset="0"/>
              </a:rPr>
              <a:t>People’s ignorance of these unusual things</a:t>
            </a:r>
          </a:p>
        </p:txBody>
      </p:sp>
      <p:cxnSp>
        <p:nvCxnSpPr>
          <p:cNvPr id="29" name="直接箭头连接符 28"/>
          <p:cNvCxnSpPr/>
          <p:nvPr/>
        </p:nvCxnSpPr>
        <p:spPr>
          <a:xfrm>
            <a:off x="6140189" y="4350053"/>
            <a:ext cx="2427013" cy="5949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a:off x="4151256" y="4367112"/>
            <a:ext cx="1988933" cy="47684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linds(horizont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linds(horizontal)">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linds(horizontal)">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linds(horizontal)">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linds(horizontal)">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ldLvl="0" animBg="1"/>
      <p:bldP spid="10" grpId="0" bldLvl="0" animBg="1"/>
      <p:bldP spid="11" grpId="0" bldLvl="0" animBg="1"/>
      <p:bldP spid="13" grpId="0"/>
      <p:bldP spid="14" grpId="0"/>
      <p:bldP spid="16" grpId="0"/>
      <p:bldP spid="19" grpId="0" bldLvl="0" animBg="1"/>
      <p:bldP spid="27" grpId="0" bldLvl="0" animBg="1"/>
      <p:bldP spid="2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nvSpPr>
        <p:spPr>
          <a:xfrm>
            <a:off x="-10795" y="-31749"/>
            <a:ext cx="6628130" cy="64135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a:t>
            </a:r>
            <a:r>
              <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for Developing —</a:t>
            </a:r>
            <a:r>
              <a:rPr lang="en-US" altLang="zh-CN" sz="3600">
                <a:solidFill>
                  <a:srgbClr val="C00000"/>
                </a:solidFill>
                <a:latin typeface="Impact" panose="020B0806030902050204" pitchFamily="34" charset="0"/>
                <a:sym typeface="+mn-ea"/>
              </a:rPr>
              <a:t>Para 2-3</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2" name="矩形 1"/>
          <p:cNvSpPr/>
          <p:nvPr/>
        </p:nvSpPr>
        <p:spPr>
          <a:xfrm>
            <a:off x="-10795" y="686435"/>
            <a:ext cx="12188825" cy="6108065"/>
          </a:xfrm>
          <a:prstGeom prst="rect">
            <a:avLst/>
          </a:prstGeom>
        </p:spPr>
        <p:txBody>
          <a:bodyPr wrap="square">
            <a:spAutoFit/>
          </a:bodyPr>
          <a:lstStyle/>
          <a:p>
            <a:r>
              <a:rPr lang="en-US" altLang="zh-CN" sz="2300" b="1" i="1" dirty="0">
                <a:solidFill>
                  <a:srgbClr val="C00000"/>
                </a:solidFill>
                <a:latin typeface="Times New Roman" panose="02020603050405020304" charset="0"/>
                <a:sym typeface="+mn-ea"/>
              </a:rPr>
              <a:t>2</a:t>
            </a:r>
            <a:r>
              <a:rPr lang="en-US" altLang="zh-CN" sz="2300" b="1" i="1" dirty="0">
                <a:latin typeface="Times New Roman" panose="02020603050405020304" charset="0"/>
                <a:sym typeface="+mn-ea"/>
              </a:rPr>
              <a:t>.</a:t>
            </a:r>
            <a:r>
              <a:rPr lang="en-US" altLang="zh-CN" sz="2300" b="1" i="1" dirty="0">
                <a:solidFill>
                  <a:schemeClr val="bg1">
                    <a:lumMod val="65000"/>
                  </a:schemeClr>
                </a:solidFill>
                <a:latin typeface="Times New Roman" panose="02020603050405020304" charset="0"/>
                <a:sym typeface="+mn-ea"/>
              </a:rPr>
              <a:t> At 3:42 am everything began to shake. It seemed as if the world was at an end! Eleven kilometers directly below the city the greatest earthquake of the 20th century had begun. It was felt in Beijing, which is more than two hundred kilometers away. One-third of the nation felt it. A huge crack that was eight kilometers long and thirty meters wide cut across houses, roads and canals. Steam burst from holes in the ground. Hard hills of rock became rivers of dir. In fifteen terrible seconds a large city lay in ruins. The suffering of the people was extreme. Two-thirds of them died or were left without parents. The number of people who were killed or injured reached more than 400,000.</a:t>
            </a:r>
          </a:p>
          <a:p>
            <a:r>
              <a:rPr lang="en-US" altLang="zh-CN" sz="2300" b="1" i="1" dirty="0">
                <a:solidFill>
                  <a:srgbClr val="C00000"/>
                </a:solidFill>
                <a:latin typeface="Times New Roman" panose="02020603050405020304" charset="0"/>
                <a:sym typeface="+mn-ea"/>
              </a:rPr>
              <a:t>3. </a:t>
            </a:r>
            <a:r>
              <a:rPr lang="en-US" altLang="zh-CN" sz="2300" b="1" i="1" dirty="0">
                <a:solidFill>
                  <a:schemeClr val="bg1">
                    <a:lumMod val="65000"/>
                  </a:schemeClr>
                </a:solidFill>
                <a:latin typeface="Times New Roman" panose="02020603050405020304" charset="0"/>
                <a:sym typeface="+mn-ea"/>
              </a:rPr>
              <a:t>But how could the survivors believe it was natural? Everywhere they looked nearly everything was destroyed. All of the city's hospitals,75%of its factories and buildings and 90% of its homes were gone. Bricks covered the ground like red autumn leaves. No wind, however, could blow them away. Two dams fell and most of the bridaes also fell or were not safe for travelling. The railway tracks were now useless pieces of steel. Tens of thousands of cows would never give milk again. Half a million pigs and millions of chickens were dead. Sand now filled the wells instead of water .People were shocked. Then, later that afternoon, another big quake which was almost as strong as the first one shook Tangshan. Some of the rescue workers and doctors were trapped under the ruins. More buildings fell down. </a:t>
            </a:r>
            <a:r>
              <a:rPr lang="en-US" altLang="zh-CN" sz="2300" b="1" i="1" dirty="0" err="1">
                <a:solidFill>
                  <a:schemeClr val="bg1">
                    <a:lumMod val="65000"/>
                  </a:schemeClr>
                </a:solidFill>
                <a:latin typeface="Times New Roman" panose="02020603050405020304" charset="0"/>
                <a:sym typeface="+mn-ea"/>
              </a:rPr>
              <a:t>Water, food,and</a:t>
            </a:r>
            <a:r>
              <a:rPr lang="en-US" altLang="zh-CN" sz="2300" b="1" i="1" dirty="0">
                <a:solidFill>
                  <a:schemeClr val="bg1">
                    <a:lumMod val="65000"/>
                  </a:schemeClr>
                </a:solidFill>
                <a:latin typeface="Times New Roman" panose="02020603050405020304" charset="0"/>
                <a:sym typeface="+mn-ea"/>
              </a:rPr>
              <a:t> electricity were hard to get. People began to wonder how long the disaster would last.</a:t>
            </a:r>
          </a:p>
        </p:txBody>
      </p:sp>
      <p:sp>
        <p:nvSpPr>
          <p:cNvPr id="4" name="文本框 3"/>
          <p:cNvSpPr txBox="1"/>
          <p:nvPr/>
        </p:nvSpPr>
        <p:spPr>
          <a:xfrm>
            <a:off x="2147566" y="2940908"/>
            <a:ext cx="6765773" cy="1200329"/>
          </a:xfrm>
          <a:prstGeom prst="rect">
            <a:avLst/>
          </a:prstGeom>
          <a:solidFill>
            <a:srgbClr val="7030A0"/>
          </a:solidFill>
        </p:spPr>
        <p:txBody>
          <a:bodyPr wrap="square" rtlCol="0">
            <a:spAutoFit/>
          </a:bodyPr>
          <a:lstStyle/>
          <a:p>
            <a:pPr algn="ctr"/>
            <a:r>
              <a:rPr lang="en-US" altLang="zh-CN" sz="3600" b="1" noProof="1">
                <a:solidFill>
                  <a:schemeClr val="bg1"/>
                </a:solidFill>
                <a:latin typeface="Times New Roman" panose="02020603050405020304" charset="0"/>
              </a:rPr>
              <a:t>How does the author express the severity of the earthquake?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nvSpPr>
        <p:spPr>
          <a:xfrm>
            <a:off x="-10795" y="-31749"/>
            <a:ext cx="6628130" cy="64135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a:t>
            </a:r>
            <a:r>
              <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for Developing —</a:t>
            </a:r>
            <a:r>
              <a:rPr lang="en-US" altLang="zh-CN" sz="3600">
                <a:solidFill>
                  <a:srgbClr val="C00000"/>
                </a:solidFill>
                <a:latin typeface="Impact" panose="020B0806030902050204" pitchFamily="34" charset="0"/>
                <a:sym typeface="+mn-ea"/>
              </a:rPr>
              <a:t>Para 2-3</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2" name="矩形 1"/>
          <p:cNvSpPr/>
          <p:nvPr/>
        </p:nvSpPr>
        <p:spPr>
          <a:xfrm>
            <a:off x="123568" y="826479"/>
            <a:ext cx="11862487" cy="3970318"/>
          </a:xfrm>
          <a:prstGeom prst="rect">
            <a:avLst/>
          </a:prstGeom>
        </p:spPr>
        <p:txBody>
          <a:bodyPr wrap="square">
            <a:spAutoFit/>
          </a:bodyPr>
          <a:lstStyle/>
          <a:p>
            <a:r>
              <a:rPr lang="en-US" altLang="zh-CN" sz="2800" b="1" i="1" dirty="0">
                <a:solidFill>
                  <a:srgbClr val="C00000"/>
                </a:solidFill>
                <a:latin typeface="Times New Roman" panose="02020603050405020304" charset="0"/>
                <a:sym typeface="+mn-ea"/>
              </a:rPr>
              <a:t>2</a:t>
            </a:r>
            <a:r>
              <a:rPr lang="en-US" altLang="zh-CN" sz="2800" b="1" i="1" dirty="0">
                <a:latin typeface="Times New Roman" panose="02020603050405020304" charset="0"/>
                <a:sym typeface="+mn-ea"/>
              </a:rPr>
              <a:t>.</a:t>
            </a:r>
            <a:r>
              <a:rPr lang="en-US" altLang="zh-CN" sz="2800" b="1" i="1" dirty="0">
                <a:solidFill>
                  <a:schemeClr val="bg1">
                    <a:lumMod val="65000"/>
                  </a:schemeClr>
                </a:solidFill>
                <a:latin typeface="Times New Roman" panose="02020603050405020304" charset="0"/>
                <a:sym typeface="+mn-ea"/>
              </a:rPr>
              <a:t> At 3:42 am everything began to shake. It seemed as if the world was at an end! Eleven kilometers directly below the city the greatest earthquake of the 20th century had begun. It was felt in Beijing, which is more than two hundred kilometers away. One-third of the nation felt it. A huge crack that was eight kilometers long and thirty meters wide cut across houses, roads and canals. Steam burst from holes in the ground. Hard hills of rock became rivers of dir. In fifteen terrible seconds a large city lay in ruins. The suffering of the people was extreme. Two-thirds of them died or were left without parents. The number of people who were killed or injured reached more than 400,000.</a:t>
            </a:r>
          </a:p>
        </p:txBody>
      </p:sp>
      <p:sp>
        <p:nvSpPr>
          <p:cNvPr id="5" name="文本框 4"/>
          <p:cNvSpPr txBox="1"/>
          <p:nvPr/>
        </p:nvSpPr>
        <p:spPr>
          <a:xfrm>
            <a:off x="2184056" y="826479"/>
            <a:ext cx="6245225" cy="52322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cs typeface="Times New Roman" panose="02020603050405020304" charset="0"/>
                <a:sym typeface="+mn-ea"/>
              </a:rPr>
              <a:t>everything began to shake</a:t>
            </a:r>
          </a:p>
        </p:txBody>
      </p:sp>
      <p:sp>
        <p:nvSpPr>
          <p:cNvPr id="7" name="文本框 6"/>
          <p:cNvSpPr txBox="1"/>
          <p:nvPr/>
        </p:nvSpPr>
        <p:spPr>
          <a:xfrm>
            <a:off x="6960974" y="1674979"/>
            <a:ext cx="7945867" cy="52322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which is more than two hundred</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8" name="文本框 7"/>
          <p:cNvSpPr txBox="1"/>
          <p:nvPr/>
        </p:nvSpPr>
        <p:spPr>
          <a:xfrm>
            <a:off x="123568" y="2101460"/>
            <a:ext cx="6245225" cy="52322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kilometers away. One-third of the nation</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9" name="文本框 8"/>
          <p:cNvSpPr txBox="1"/>
          <p:nvPr/>
        </p:nvSpPr>
        <p:spPr>
          <a:xfrm>
            <a:off x="393415" y="5013675"/>
            <a:ext cx="4740647" cy="523220"/>
          </a:xfrm>
          <a:prstGeom prst="rect">
            <a:avLst/>
          </a:prstGeom>
          <a:solidFill>
            <a:schemeClr val="accent2">
              <a:lumMod val="60000"/>
              <a:lumOff val="40000"/>
            </a:schemeClr>
          </a:solidFill>
        </p:spPr>
        <p:txBody>
          <a:bodyPr wrap="square" rtlCol="0">
            <a:spAutoFit/>
          </a:bodyPr>
          <a:lstStyle/>
          <a:p>
            <a:r>
              <a:rPr lang="en-US" altLang="zh-CN" sz="2800" b="1" i="1" dirty="0">
                <a:latin typeface="Times New Roman" panose="02020603050405020304" charset="0"/>
                <a:sym typeface="+mn-ea"/>
              </a:rPr>
              <a:t>The extent of the earthquake</a:t>
            </a:r>
            <a:endParaRPr lang="en-US" altLang="zh-CN" sz="2800" b="1" i="1" dirty="0">
              <a:latin typeface="Times New Roman" panose="02020603050405020304" charset="0"/>
              <a:cs typeface="Times New Roman" panose="02020603050405020304" charset="0"/>
              <a:sym typeface="+mn-ea"/>
            </a:endParaRPr>
          </a:p>
        </p:txBody>
      </p:sp>
      <p:sp>
        <p:nvSpPr>
          <p:cNvPr id="10" name="文本框 9"/>
          <p:cNvSpPr txBox="1"/>
          <p:nvPr/>
        </p:nvSpPr>
        <p:spPr>
          <a:xfrm>
            <a:off x="7087829" y="2101460"/>
            <a:ext cx="6245225" cy="523220"/>
          </a:xfrm>
          <a:prstGeom prst="rect">
            <a:avLst/>
          </a:prstGeom>
          <a:noFill/>
        </p:spPr>
        <p:txBody>
          <a:bodyPr wrap="square" rtlCol="0">
            <a:spAutoFit/>
          </a:bodyPr>
          <a:lstStyle/>
          <a:p>
            <a:r>
              <a:rPr lang="en-US" altLang="zh-CN" sz="2800" b="1" i="1" dirty="0">
                <a:solidFill>
                  <a:srgbClr val="7030A0"/>
                </a:solidFill>
                <a:latin typeface="Times New Roman" panose="02020603050405020304" charset="0"/>
                <a:sym typeface="+mn-ea"/>
              </a:rPr>
              <a:t>A huge crack</a:t>
            </a:r>
            <a:endParaRPr lang="en-US" altLang="zh-CN" sz="2800" b="1" i="1" dirty="0">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10402879" y="2121269"/>
            <a:ext cx="6245225" cy="523220"/>
          </a:xfrm>
          <a:prstGeom prst="rect">
            <a:avLst/>
          </a:prstGeom>
          <a:noFill/>
        </p:spPr>
        <p:txBody>
          <a:bodyPr wrap="square" rtlCol="0">
            <a:spAutoFit/>
          </a:bodyPr>
          <a:lstStyle/>
          <a:p>
            <a:r>
              <a:rPr lang="en-US" altLang="zh-CN" sz="2800" b="1" i="1" dirty="0">
                <a:solidFill>
                  <a:srgbClr val="7030A0"/>
                </a:solidFill>
                <a:latin typeface="Times New Roman" panose="02020603050405020304" charset="0"/>
                <a:sym typeface="+mn-ea"/>
              </a:rPr>
              <a:t>eight</a:t>
            </a:r>
            <a:endParaRPr lang="en-US" altLang="zh-CN" sz="2800" b="1" i="1" dirty="0">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123567" y="2541639"/>
            <a:ext cx="6245225" cy="523220"/>
          </a:xfrm>
          <a:prstGeom prst="rect">
            <a:avLst/>
          </a:prstGeom>
          <a:noFill/>
        </p:spPr>
        <p:txBody>
          <a:bodyPr wrap="square" rtlCol="0">
            <a:spAutoFit/>
          </a:bodyPr>
          <a:lstStyle/>
          <a:p>
            <a:r>
              <a:rPr lang="en-US" altLang="zh-CN" sz="2800" b="1" i="1" dirty="0">
                <a:solidFill>
                  <a:srgbClr val="7030A0"/>
                </a:solidFill>
                <a:latin typeface="Times New Roman" panose="02020603050405020304" charset="0"/>
                <a:sym typeface="+mn-ea"/>
              </a:rPr>
              <a:t>kilometers long and thirty meters wide</a:t>
            </a:r>
            <a:endParaRPr lang="en-US" altLang="zh-CN" sz="2800" b="1" i="1" dirty="0">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123567" y="3390139"/>
            <a:ext cx="7859699" cy="523220"/>
          </a:xfrm>
          <a:prstGeom prst="rect">
            <a:avLst/>
          </a:prstGeom>
          <a:noFill/>
        </p:spPr>
        <p:txBody>
          <a:bodyPr wrap="square" rtlCol="0">
            <a:spAutoFit/>
          </a:bodyPr>
          <a:lstStyle/>
          <a:p>
            <a:r>
              <a:rPr lang="en-US" altLang="zh-CN" sz="2800" b="1" i="1" dirty="0">
                <a:solidFill>
                  <a:srgbClr val="7030A0"/>
                </a:solidFill>
                <a:latin typeface="Times New Roman" panose="02020603050405020304" charset="0"/>
                <a:sym typeface="+mn-ea"/>
              </a:rPr>
              <a:t>In fifteen terrible seconds a large city lay in ruins</a:t>
            </a:r>
            <a:endParaRPr lang="en-US" altLang="zh-CN" sz="2800" b="1" i="1" dirty="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7537582" y="3390139"/>
            <a:ext cx="7859699" cy="523220"/>
          </a:xfrm>
          <a:prstGeom prst="rect">
            <a:avLst/>
          </a:prstGeom>
          <a:noFill/>
        </p:spPr>
        <p:txBody>
          <a:bodyPr wrap="square" rtlCol="0">
            <a:spAutoFit/>
          </a:bodyPr>
          <a:lstStyle/>
          <a:p>
            <a:r>
              <a:rPr lang="en-US" altLang="zh-CN" sz="2800" b="1" i="1" dirty="0">
                <a:solidFill>
                  <a:srgbClr val="7030A0"/>
                </a:solidFill>
                <a:latin typeface="Times New Roman" panose="02020603050405020304" charset="0"/>
                <a:sym typeface="+mn-ea"/>
              </a:rPr>
              <a:t>The suffering of the people</a:t>
            </a:r>
            <a:endParaRPr lang="en-US" altLang="zh-CN" sz="2800" b="1" i="1" dirty="0">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123566" y="3810509"/>
            <a:ext cx="7859699" cy="523220"/>
          </a:xfrm>
          <a:prstGeom prst="rect">
            <a:avLst/>
          </a:prstGeom>
          <a:noFill/>
        </p:spPr>
        <p:txBody>
          <a:bodyPr wrap="square" rtlCol="0">
            <a:spAutoFit/>
          </a:bodyPr>
          <a:lstStyle/>
          <a:p>
            <a:r>
              <a:rPr lang="en-US" altLang="zh-CN" sz="2800" b="1" i="1" dirty="0">
                <a:solidFill>
                  <a:srgbClr val="7030A0"/>
                </a:solidFill>
                <a:latin typeface="Times New Roman" panose="02020603050405020304" charset="0"/>
                <a:sym typeface="+mn-ea"/>
              </a:rPr>
              <a:t>was extreme. Two-thirds</a:t>
            </a:r>
            <a:endParaRPr lang="en-US" altLang="zh-CN" sz="2800" b="1" i="1" dirty="0">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5481744" y="4222152"/>
            <a:ext cx="7859699" cy="523220"/>
          </a:xfrm>
          <a:prstGeom prst="rect">
            <a:avLst/>
          </a:prstGeom>
          <a:noFill/>
        </p:spPr>
        <p:txBody>
          <a:bodyPr wrap="square" rtlCol="0">
            <a:spAutoFit/>
          </a:bodyPr>
          <a:lstStyle/>
          <a:p>
            <a:r>
              <a:rPr lang="en-US" altLang="zh-CN" sz="2800" b="1" i="1" dirty="0">
                <a:solidFill>
                  <a:srgbClr val="7030A0"/>
                </a:solidFill>
                <a:latin typeface="Times New Roman" panose="02020603050405020304" charset="0"/>
                <a:sym typeface="+mn-ea"/>
              </a:rPr>
              <a:t>reached more than 400,000.</a:t>
            </a:r>
            <a:endParaRPr lang="en-US" altLang="zh-CN" sz="2800" b="1" i="1" dirty="0">
              <a:solidFill>
                <a:srgbClr val="7030A0"/>
              </a:solidFill>
              <a:latin typeface="Times New Roman" panose="02020603050405020304" charset="0"/>
              <a:cs typeface="Times New Roman" panose="02020603050405020304" charset="0"/>
              <a:sym typeface="+mn-ea"/>
            </a:endParaRPr>
          </a:p>
        </p:txBody>
      </p:sp>
      <p:sp>
        <p:nvSpPr>
          <p:cNvPr id="17" name="文本框 16"/>
          <p:cNvSpPr txBox="1"/>
          <p:nvPr/>
        </p:nvSpPr>
        <p:spPr>
          <a:xfrm>
            <a:off x="393414" y="5721016"/>
            <a:ext cx="4740647" cy="523220"/>
          </a:xfrm>
          <a:prstGeom prst="rect">
            <a:avLst/>
          </a:prstGeom>
          <a:solidFill>
            <a:schemeClr val="accent4">
              <a:lumMod val="60000"/>
              <a:lumOff val="40000"/>
            </a:schemeClr>
          </a:solidFill>
        </p:spPr>
        <p:txBody>
          <a:bodyPr wrap="square" rtlCol="0">
            <a:spAutoFit/>
          </a:bodyPr>
          <a:lstStyle/>
          <a:p>
            <a:r>
              <a:rPr lang="en-US" altLang="zh-CN" sz="2800" b="1" i="1" dirty="0">
                <a:latin typeface="Times New Roman" panose="02020603050405020304" charset="0"/>
                <a:sym typeface="+mn-ea"/>
              </a:rPr>
              <a:t>The severity of the earthquake</a:t>
            </a:r>
            <a:endParaRPr lang="en-US" altLang="zh-CN" sz="2800" b="1" i="1" dirty="0">
              <a:latin typeface="Times New Roman" panose="02020603050405020304" charset="0"/>
              <a:cs typeface="Times New Roman" panose="02020603050405020304" charset="0"/>
              <a:sym typeface="+mn-ea"/>
            </a:endParaRPr>
          </a:p>
        </p:txBody>
      </p:sp>
      <p:sp>
        <p:nvSpPr>
          <p:cNvPr id="18" name="右箭头 17"/>
          <p:cNvSpPr/>
          <p:nvPr/>
        </p:nvSpPr>
        <p:spPr>
          <a:xfrm>
            <a:off x="5413842" y="5340188"/>
            <a:ext cx="1488409" cy="51244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9" name="文本框 18"/>
          <p:cNvSpPr txBox="1"/>
          <p:nvPr/>
        </p:nvSpPr>
        <p:spPr>
          <a:xfrm>
            <a:off x="7041269" y="5347100"/>
            <a:ext cx="5047267" cy="523220"/>
          </a:xfrm>
          <a:prstGeom prst="rect">
            <a:avLst/>
          </a:prstGeom>
          <a:solidFill>
            <a:schemeClr val="accent2">
              <a:lumMod val="60000"/>
              <a:lumOff val="40000"/>
            </a:schemeClr>
          </a:solidFill>
        </p:spPr>
        <p:txBody>
          <a:bodyPr wrap="square" rtlCol="0">
            <a:spAutoFit/>
          </a:bodyPr>
          <a:lstStyle/>
          <a:p>
            <a:r>
              <a:rPr lang="en-US" altLang="zh-CN" sz="2800" b="1" i="1" dirty="0">
                <a:latin typeface="Times New Roman" panose="02020603050405020304" charset="0"/>
                <a:cs typeface="Times New Roman" panose="02020603050405020304" charset="0"/>
                <a:sym typeface="+mn-ea"/>
              </a:rPr>
              <a:t>An unbelievable amount of loss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linds(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8" grpId="0"/>
      <p:bldP spid="8" grpId="1"/>
      <p:bldP spid="9" grpId="0" animBg="1"/>
      <p:bldP spid="9" grpId="1" animBg="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animBg="1"/>
      <p:bldP spid="17" grpId="1" animBg="1"/>
      <p:bldP spid="18" grpId="0" bldLvl="0" animBg="1"/>
      <p:bldP spid="19" grpId="0" animBg="1"/>
      <p:bldP spid="1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nvSpPr>
        <p:spPr>
          <a:xfrm>
            <a:off x="-10795" y="-31749"/>
            <a:ext cx="6628130" cy="64135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a:t>
            </a:r>
            <a:r>
              <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for Developing —</a:t>
            </a:r>
            <a:r>
              <a:rPr lang="en-US" altLang="zh-CN" sz="3600" dirty="0">
                <a:solidFill>
                  <a:srgbClr val="C00000"/>
                </a:solidFill>
                <a:latin typeface="Impact" panose="020B0806030902050204" pitchFamily="34" charset="0"/>
                <a:sym typeface="+mn-ea"/>
              </a:rPr>
              <a:t>Para 2-3</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2" name="矩形 1"/>
          <p:cNvSpPr/>
          <p:nvPr/>
        </p:nvSpPr>
        <p:spPr>
          <a:xfrm>
            <a:off x="-10795" y="686435"/>
            <a:ext cx="12188825" cy="4493538"/>
          </a:xfrm>
          <a:prstGeom prst="rect">
            <a:avLst/>
          </a:prstGeom>
        </p:spPr>
        <p:txBody>
          <a:bodyPr wrap="square">
            <a:spAutoFit/>
          </a:bodyPr>
          <a:lstStyle/>
          <a:p>
            <a:r>
              <a:rPr lang="en-US" altLang="zh-CN" sz="2300" b="1" i="1" dirty="0">
                <a:solidFill>
                  <a:srgbClr val="C00000"/>
                </a:solidFill>
                <a:latin typeface="Times New Roman" panose="02020603050405020304" charset="0"/>
                <a:sym typeface="+mn-ea"/>
              </a:rPr>
              <a:t>3. </a:t>
            </a:r>
            <a:r>
              <a:rPr lang="en-US" altLang="zh-CN" sz="2600" b="1" i="1" dirty="0">
                <a:solidFill>
                  <a:schemeClr val="bg1">
                    <a:lumMod val="65000"/>
                  </a:schemeClr>
                </a:solidFill>
                <a:latin typeface="Times New Roman" panose="02020603050405020304" charset="0"/>
                <a:sym typeface="+mn-ea"/>
              </a:rPr>
              <a:t>But how could the survivors believe it was natural? Everywhere they looked nearly everything was destroyed. All of the city's hospitals,75% of its factories and buildings and 90% of its homes were gone. Bricks covered the ground like red autumn leaves. No wind, however, could blow them away. Two dams fell and most of the bridaes also fell or were not safe for travelling. The railway tracks were now useless pieces of steel. Tens of thousands of cows would never give milk again. Half a million pigs and millions of chickens were dead. Sand now filled the wells instead of water .People were shocked. Then, later that afternoon, another big quake which was almost as strong as the first one shook Tangshan. Some of the rescue workers and doctors were trapped under the ruins. More buildings fell down. </a:t>
            </a:r>
            <a:r>
              <a:rPr lang="en-US" altLang="zh-CN" sz="2600" b="1" i="1" dirty="0" err="1">
                <a:solidFill>
                  <a:schemeClr val="bg1">
                    <a:lumMod val="65000"/>
                  </a:schemeClr>
                </a:solidFill>
                <a:latin typeface="Times New Roman" panose="02020603050405020304" charset="0"/>
                <a:sym typeface="+mn-ea"/>
              </a:rPr>
              <a:t>Water, food,and</a:t>
            </a:r>
            <a:r>
              <a:rPr lang="en-US" altLang="zh-CN" sz="2600" b="1" i="1" dirty="0">
                <a:solidFill>
                  <a:schemeClr val="bg1">
                    <a:lumMod val="65000"/>
                  </a:schemeClr>
                </a:solidFill>
                <a:latin typeface="Times New Roman" panose="02020603050405020304" charset="0"/>
                <a:sym typeface="+mn-ea"/>
              </a:rPr>
              <a:t> electricity were hard to get. People began to wonder how long the disaster would last.</a:t>
            </a:r>
          </a:p>
        </p:txBody>
      </p:sp>
      <p:sp>
        <p:nvSpPr>
          <p:cNvPr id="5" name="文本框 4"/>
          <p:cNvSpPr txBox="1"/>
          <p:nvPr/>
        </p:nvSpPr>
        <p:spPr>
          <a:xfrm>
            <a:off x="287920" y="686435"/>
            <a:ext cx="7348556" cy="492443"/>
          </a:xfrm>
          <a:prstGeom prst="rect">
            <a:avLst/>
          </a:prstGeom>
          <a:noFill/>
        </p:spPr>
        <p:txBody>
          <a:bodyPr wrap="square" rtlCol="0">
            <a:spAutoFit/>
          </a:bodyPr>
          <a:lstStyle/>
          <a:p>
            <a:r>
              <a:rPr lang="en-US" altLang="zh-CN" sz="2600" b="1" i="1" dirty="0">
                <a:latin typeface="Times New Roman" panose="02020603050405020304" charset="0"/>
                <a:sym typeface="+mn-ea"/>
              </a:rPr>
              <a:t>But how could the survivors believe it was natural? </a:t>
            </a:r>
          </a:p>
        </p:txBody>
      </p:sp>
      <p:sp>
        <p:nvSpPr>
          <p:cNvPr id="6" name="文本框 5"/>
          <p:cNvSpPr txBox="1"/>
          <p:nvPr/>
        </p:nvSpPr>
        <p:spPr>
          <a:xfrm>
            <a:off x="0" y="1085971"/>
            <a:ext cx="3891347" cy="492443"/>
          </a:xfrm>
          <a:prstGeom prst="rect">
            <a:avLst/>
          </a:prstGeom>
          <a:noFill/>
        </p:spPr>
        <p:txBody>
          <a:bodyPr wrap="square" rtlCol="0">
            <a:spAutoFit/>
          </a:bodyPr>
          <a:lstStyle/>
          <a:p>
            <a:r>
              <a:rPr lang="en-US" altLang="zh-CN" sz="2600" b="1" i="1" dirty="0">
                <a:solidFill>
                  <a:srgbClr val="C00000"/>
                </a:solidFill>
                <a:latin typeface="Times New Roman" panose="02020603050405020304" charset="0"/>
                <a:sym typeface="+mn-ea"/>
              </a:rPr>
              <a:t>                  was destroyed</a:t>
            </a:r>
            <a:endParaRPr lang="en-US" altLang="zh-CN" sz="2600" b="1" i="1" dirty="0">
              <a:solidFill>
                <a:srgbClr val="C00000"/>
              </a:solidFill>
              <a:latin typeface="Times New Roman" panose="02020603050405020304" charset="0"/>
              <a:cs typeface="Times New Roman" panose="02020603050405020304" charset="0"/>
              <a:sym typeface="+mn-ea"/>
            </a:endParaRPr>
          </a:p>
        </p:txBody>
      </p:sp>
      <p:sp>
        <p:nvSpPr>
          <p:cNvPr id="7" name="文本框 6"/>
          <p:cNvSpPr txBox="1"/>
          <p:nvPr/>
        </p:nvSpPr>
        <p:spPr>
          <a:xfrm>
            <a:off x="2986216" y="1485507"/>
            <a:ext cx="3891347" cy="492443"/>
          </a:xfrm>
          <a:prstGeom prst="rect">
            <a:avLst/>
          </a:prstGeom>
          <a:noFill/>
        </p:spPr>
        <p:txBody>
          <a:bodyPr wrap="square" rtlCol="0">
            <a:spAutoFit/>
          </a:bodyPr>
          <a:lstStyle/>
          <a:p>
            <a:r>
              <a:rPr lang="en-US" altLang="zh-CN" sz="2600" b="1" i="1" dirty="0">
                <a:solidFill>
                  <a:srgbClr val="C00000"/>
                </a:solidFill>
                <a:latin typeface="Times New Roman" panose="02020603050405020304" charset="0"/>
                <a:sym typeface="+mn-ea"/>
              </a:rPr>
              <a:t>were gone</a:t>
            </a:r>
            <a:endParaRPr lang="en-US" altLang="zh-CN" sz="2600" b="1" i="1" dirty="0">
              <a:solidFill>
                <a:srgbClr val="C00000"/>
              </a:solidFill>
              <a:latin typeface="Times New Roman" panose="02020603050405020304" charset="0"/>
              <a:cs typeface="Times New Roman" panose="02020603050405020304" charset="0"/>
              <a:sym typeface="+mn-ea"/>
            </a:endParaRPr>
          </a:p>
        </p:txBody>
      </p:sp>
      <p:sp>
        <p:nvSpPr>
          <p:cNvPr id="8" name="文本框 7"/>
          <p:cNvSpPr txBox="1"/>
          <p:nvPr/>
        </p:nvSpPr>
        <p:spPr>
          <a:xfrm>
            <a:off x="6722076" y="1870191"/>
            <a:ext cx="724930" cy="492443"/>
          </a:xfrm>
          <a:prstGeom prst="rect">
            <a:avLst/>
          </a:prstGeom>
          <a:noFill/>
        </p:spPr>
        <p:txBody>
          <a:bodyPr wrap="square" rtlCol="0">
            <a:spAutoFit/>
          </a:bodyPr>
          <a:lstStyle/>
          <a:p>
            <a:r>
              <a:rPr lang="en-US" altLang="zh-CN" sz="2600" b="1" i="1" dirty="0">
                <a:solidFill>
                  <a:srgbClr val="C00000"/>
                </a:solidFill>
                <a:latin typeface="Times New Roman" panose="02020603050405020304" charset="0"/>
                <a:sym typeface="+mn-ea"/>
              </a:rPr>
              <a:t>fell</a:t>
            </a:r>
            <a:endParaRPr lang="en-US" altLang="zh-CN" sz="2600" b="1" i="1" dirty="0">
              <a:solidFill>
                <a:srgbClr val="C00000"/>
              </a:solidFill>
              <a:latin typeface="Times New Roman" panose="02020603050405020304" charset="0"/>
              <a:cs typeface="Times New Roman" panose="02020603050405020304" charset="0"/>
              <a:sym typeface="+mn-ea"/>
            </a:endParaRPr>
          </a:p>
        </p:txBody>
      </p:sp>
      <p:sp>
        <p:nvSpPr>
          <p:cNvPr id="9" name="文本框 8"/>
          <p:cNvSpPr txBox="1"/>
          <p:nvPr/>
        </p:nvSpPr>
        <p:spPr>
          <a:xfrm>
            <a:off x="11125200" y="1870191"/>
            <a:ext cx="724930" cy="492443"/>
          </a:xfrm>
          <a:prstGeom prst="rect">
            <a:avLst/>
          </a:prstGeom>
          <a:noFill/>
        </p:spPr>
        <p:txBody>
          <a:bodyPr wrap="square" rtlCol="0">
            <a:spAutoFit/>
          </a:bodyPr>
          <a:lstStyle/>
          <a:p>
            <a:r>
              <a:rPr lang="en-US" altLang="zh-CN" sz="2600" b="1" i="1" dirty="0">
                <a:solidFill>
                  <a:srgbClr val="C00000"/>
                </a:solidFill>
                <a:latin typeface="Times New Roman" panose="02020603050405020304" charset="0"/>
                <a:sym typeface="+mn-ea"/>
              </a:rPr>
              <a:t>fell</a:t>
            </a:r>
            <a:endParaRPr lang="en-US" altLang="zh-CN" sz="2600" b="1" i="1" dirty="0">
              <a:solidFill>
                <a:srgbClr val="C0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3482519" y="2661025"/>
            <a:ext cx="5152767" cy="492443"/>
          </a:xfrm>
          <a:prstGeom prst="rect">
            <a:avLst/>
          </a:prstGeom>
          <a:noFill/>
        </p:spPr>
        <p:txBody>
          <a:bodyPr wrap="square" rtlCol="0">
            <a:spAutoFit/>
          </a:bodyPr>
          <a:lstStyle/>
          <a:p>
            <a:r>
              <a:rPr lang="en-US" altLang="zh-CN" sz="2600" b="1" i="1" dirty="0">
                <a:solidFill>
                  <a:srgbClr val="C00000"/>
                </a:solidFill>
                <a:latin typeface="Times New Roman" panose="02020603050405020304" charset="0"/>
                <a:sym typeface="+mn-ea"/>
              </a:rPr>
              <a:t>never give milk again</a:t>
            </a:r>
            <a:endParaRPr lang="en-US" altLang="zh-CN" sz="2600" b="1" i="1" dirty="0">
              <a:solidFill>
                <a:srgbClr val="C0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1255239" y="3060561"/>
            <a:ext cx="5152767" cy="492443"/>
          </a:xfrm>
          <a:prstGeom prst="rect">
            <a:avLst/>
          </a:prstGeom>
          <a:noFill/>
        </p:spPr>
        <p:txBody>
          <a:bodyPr wrap="square" rtlCol="0">
            <a:spAutoFit/>
          </a:bodyPr>
          <a:lstStyle/>
          <a:p>
            <a:r>
              <a:rPr lang="en-US" altLang="zh-CN" sz="2600" b="1" i="1" dirty="0">
                <a:solidFill>
                  <a:srgbClr val="C00000"/>
                </a:solidFill>
                <a:latin typeface="Times New Roman" panose="02020603050405020304" charset="0"/>
                <a:sym typeface="+mn-ea"/>
              </a:rPr>
              <a:t>were dead</a:t>
            </a:r>
            <a:endParaRPr lang="en-US" altLang="zh-CN" sz="2600" b="1" i="1" dirty="0">
              <a:solidFill>
                <a:srgbClr val="C0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5349153" y="1043877"/>
            <a:ext cx="5439077" cy="584775"/>
          </a:xfrm>
          <a:prstGeom prst="rect">
            <a:avLst/>
          </a:prstGeom>
          <a:solidFill>
            <a:srgbClr val="7030A0"/>
          </a:solidFill>
        </p:spPr>
        <p:txBody>
          <a:bodyPr wrap="square" rtlCol="0">
            <a:spAutoFit/>
          </a:bodyPr>
          <a:lstStyle/>
          <a:p>
            <a:pPr algn="ctr"/>
            <a:r>
              <a:rPr lang="en-US" altLang="zh-CN" sz="3200" b="1" noProof="1">
                <a:solidFill>
                  <a:schemeClr val="bg1"/>
                </a:solidFill>
                <a:latin typeface="Times New Roman" panose="02020603050405020304" charset="0"/>
              </a:rPr>
              <a:t>Did people have time to shock?</a:t>
            </a:r>
          </a:p>
        </p:txBody>
      </p:sp>
      <p:sp>
        <p:nvSpPr>
          <p:cNvPr id="13" name="文本框 12"/>
          <p:cNvSpPr txBox="1"/>
          <p:nvPr/>
        </p:nvSpPr>
        <p:spPr>
          <a:xfrm>
            <a:off x="-10795" y="3445245"/>
            <a:ext cx="8052195" cy="492443"/>
          </a:xfrm>
          <a:prstGeom prst="rect">
            <a:avLst/>
          </a:prstGeom>
          <a:noFill/>
        </p:spPr>
        <p:txBody>
          <a:bodyPr wrap="square" rtlCol="0">
            <a:spAutoFit/>
          </a:bodyPr>
          <a:lstStyle/>
          <a:p>
            <a:r>
              <a:rPr lang="en-US" altLang="zh-CN" sz="2600" b="1" i="1" dirty="0">
                <a:solidFill>
                  <a:srgbClr val="C00000"/>
                </a:solidFill>
                <a:latin typeface="Times New Roman" panose="02020603050405020304" charset="0"/>
                <a:sym typeface="+mn-ea"/>
              </a:rPr>
              <a:t>Then, later that afternoon, another big quake</a:t>
            </a:r>
            <a:endParaRPr lang="en-US" altLang="zh-CN" sz="2600" b="1" i="1" dirty="0">
              <a:solidFill>
                <a:srgbClr val="C00000"/>
              </a:solidFill>
              <a:latin typeface="Times New Roman" panose="02020603050405020304" charset="0"/>
              <a:cs typeface="Times New Roman" panose="02020603050405020304" charset="0"/>
              <a:sym typeface="+mn-ea"/>
            </a:endParaRPr>
          </a:p>
        </p:txBody>
      </p:sp>
      <p:sp>
        <p:nvSpPr>
          <p:cNvPr id="14" name="文本框 13"/>
          <p:cNvSpPr txBox="1"/>
          <p:nvPr/>
        </p:nvSpPr>
        <p:spPr>
          <a:xfrm>
            <a:off x="2986216" y="3844781"/>
            <a:ext cx="8052195" cy="492443"/>
          </a:xfrm>
          <a:prstGeom prst="rect">
            <a:avLst/>
          </a:prstGeom>
          <a:noFill/>
        </p:spPr>
        <p:txBody>
          <a:bodyPr wrap="square" rtlCol="0">
            <a:spAutoFit/>
          </a:bodyPr>
          <a:lstStyle/>
          <a:p>
            <a:r>
              <a:rPr lang="en-US" altLang="zh-CN" sz="2600" b="1" i="1" dirty="0">
                <a:solidFill>
                  <a:srgbClr val="C00000"/>
                </a:solidFill>
                <a:latin typeface="Times New Roman" panose="02020603050405020304" charset="0"/>
                <a:sym typeface="+mn-ea"/>
              </a:rPr>
              <a:t>Some of the rescue workers and doctors were trapped</a:t>
            </a:r>
            <a:endParaRPr lang="en-US" altLang="zh-CN" sz="2600" b="1" i="1" dirty="0">
              <a:solidFill>
                <a:srgbClr val="C00000"/>
              </a:solidFill>
              <a:latin typeface="Times New Roman" panose="02020603050405020304" charset="0"/>
              <a:cs typeface="Times New Roman" panose="02020603050405020304" charset="0"/>
              <a:sym typeface="+mn-ea"/>
            </a:endParaRPr>
          </a:p>
        </p:txBody>
      </p:sp>
      <p:sp>
        <p:nvSpPr>
          <p:cNvPr id="15" name="文本框 14"/>
          <p:cNvSpPr txBox="1"/>
          <p:nvPr/>
        </p:nvSpPr>
        <p:spPr>
          <a:xfrm>
            <a:off x="881077" y="4266155"/>
            <a:ext cx="8052195" cy="492443"/>
          </a:xfrm>
          <a:prstGeom prst="rect">
            <a:avLst/>
          </a:prstGeom>
          <a:noFill/>
        </p:spPr>
        <p:txBody>
          <a:bodyPr wrap="square" rtlCol="0">
            <a:spAutoFit/>
          </a:bodyPr>
          <a:lstStyle/>
          <a:p>
            <a:r>
              <a:rPr lang="en-US" altLang="zh-CN" sz="2600" b="1" i="1" dirty="0">
                <a:solidFill>
                  <a:srgbClr val="C00000"/>
                </a:solidFill>
                <a:latin typeface="Times New Roman" panose="02020603050405020304" charset="0"/>
                <a:sym typeface="+mn-ea"/>
              </a:rPr>
              <a:t>More buildings fell down</a:t>
            </a:r>
            <a:endParaRPr lang="en-US" altLang="zh-CN" sz="2600" b="1" i="1" dirty="0">
              <a:solidFill>
                <a:srgbClr val="C00000"/>
              </a:solidFill>
              <a:latin typeface="Times New Roman" panose="02020603050405020304" charset="0"/>
              <a:cs typeface="Times New Roman" panose="02020603050405020304" charset="0"/>
              <a:sym typeface="+mn-ea"/>
            </a:endParaRPr>
          </a:p>
        </p:txBody>
      </p:sp>
      <p:sp>
        <p:nvSpPr>
          <p:cNvPr id="16" name="文本框 15"/>
          <p:cNvSpPr txBox="1"/>
          <p:nvPr/>
        </p:nvSpPr>
        <p:spPr>
          <a:xfrm>
            <a:off x="8083346" y="4255807"/>
            <a:ext cx="3409572" cy="492443"/>
          </a:xfrm>
          <a:prstGeom prst="rect">
            <a:avLst/>
          </a:prstGeom>
          <a:noFill/>
        </p:spPr>
        <p:txBody>
          <a:bodyPr wrap="square" rtlCol="0">
            <a:spAutoFit/>
          </a:bodyPr>
          <a:lstStyle/>
          <a:p>
            <a:r>
              <a:rPr lang="en-US" altLang="zh-CN" sz="2600" b="1" i="1" dirty="0">
                <a:solidFill>
                  <a:srgbClr val="C00000"/>
                </a:solidFill>
                <a:latin typeface="Times New Roman" panose="02020603050405020304" charset="0"/>
                <a:sym typeface="+mn-ea"/>
              </a:rPr>
              <a:t>were hard to get</a:t>
            </a:r>
            <a:endParaRPr lang="en-US" altLang="zh-CN" sz="2600" b="1" i="1" dirty="0">
              <a:solidFill>
                <a:srgbClr val="C00000"/>
              </a:solidFill>
              <a:latin typeface="Times New Roman" panose="02020603050405020304" charset="0"/>
              <a:cs typeface="Times New Roman" panose="02020603050405020304" charset="0"/>
              <a:sym typeface="+mn-ea"/>
            </a:endParaRPr>
          </a:p>
        </p:txBody>
      </p:sp>
      <p:sp>
        <p:nvSpPr>
          <p:cNvPr id="17" name="文本框 16"/>
          <p:cNvSpPr txBox="1"/>
          <p:nvPr/>
        </p:nvSpPr>
        <p:spPr>
          <a:xfrm>
            <a:off x="1255239" y="4641077"/>
            <a:ext cx="5812558" cy="492443"/>
          </a:xfrm>
          <a:prstGeom prst="rect">
            <a:avLst/>
          </a:prstGeom>
          <a:noFill/>
        </p:spPr>
        <p:txBody>
          <a:bodyPr wrap="square" rtlCol="0">
            <a:spAutoFit/>
          </a:bodyPr>
          <a:lstStyle/>
          <a:p>
            <a:r>
              <a:rPr lang="en-US" altLang="zh-CN" sz="2600" b="1" i="1" dirty="0">
                <a:latin typeface="Times New Roman" panose="02020603050405020304" charset="0"/>
                <a:sym typeface="+mn-ea"/>
              </a:rPr>
              <a:t>wonder how long the disaster would last.</a:t>
            </a:r>
          </a:p>
        </p:txBody>
      </p:sp>
      <p:cxnSp>
        <p:nvCxnSpPr>
          <p:cNvPr id="19" name="直接箭头连接符 18"/>
          <p:cNvCxnSpPr/>
          <p:nvPr/>
        </p:nvCxnSpPr>
        <p:spPr>
          <a:xfrm flipH="1" flipV="1">
            <a:off x="8083346" y="3469193"/>
            <a:ext cx="1464308" cy="5037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4452121" y="2605353"/>
            <a:ext cx="6586290" cy="830997"/>
          </a:xfrm>
          <a:prstGeom prst="rect">
            <a:avLst/>
          </a:prstGeom>
          <a:solidFill>
            <a:schemeClr val="accent3"/>
          </a:solidFill>
        </p:spPr>
        <p:txBody>
          <a:bodyPr wrap="none">
            <a:spAutoFit/>
            <a:scene3d>
              <a:camera prst="orthographicFront"/>
              <a:lightRig rig="threePt" dir="t"/>
            </a:scene3d>
          </a:bodyPr>
          <a:lstStyle/>
          <a:p>
            <a:pPr marR="0" algn="ctr" defTabSz="914400">
              <a:buClrTx/>
              <a:buSzTx/>
              <a:buFont typeface="Arial" panose="020B0604020202020204" pitchFamily="34" charset="0"/>
              <a:buNone/>
              <a:defRPr/>
            </a:pPr>
            <a:r>
              <a:rPr lang="en-US" altLang="zh-CN" sz="2400" noProof="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sym typeface="+mn-ea"/>
              </a:rPr>
              <a:t>(v.) to keep sb in a dangerous place or bad situation </a:t>
            </a:r>
          </a:p>
          <a:p>
            <a:pPr marR="0" algn="ctr" defTabSz="914400">
              <a:buClrTx/>
              <a:buSzTx/>
              <a:buFont typeface="Arial" panose="020B0604020202020204" pitchFamily="34" charset="0"/>
              <a:buNone/>
              <a:defRPr/>
            </a:pPr>
            <a:r>
              <a:rPr lang="en-US" altLang="zh-CN" sz="2400" noProof="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sym typeface="+mn-ea"/>
              </a:rPr>
              <a:t>that they want to get out of but cannot</a:t>
            </a:r>
            <a:endParaRPr kumimoji="0" lang="en-US" altLang="zh-CN" sz="2400" kern="1200" cap="none" spc="0" normalizeH="0" baseline="0" noProof="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sym typeface="+mn-ea"/>
            </a:endParaRPr>
          </a:p>
        </p:txBody>
      </p:sp>
      <p:sp>
        <p:nvSpPr>
          <p:cNvPr id="28" name="右箭头 27"/>
          <p:cNvSpPr/>
          <p:nvPr/>
        </p:nvSpPr>
        <p:spPr>
          <a:xfrm rot="6806526">
            <a:off x="5739566" y="3955576"/>
            <a:ext cx="1611263" cy="26115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9" name="文本框 28"/>
          <p:cNvSpPr txBox="1"/>
          <p:nvPr/>
        </p:nvSpPr>
        <p:spPr>
          <a:xfrm>
            <a:off x="4444261" y="5227998"/>
            <a:ext cx="3002745" cy="461665"/>
          </a:xfrm>
          <a:prstGeom prst="rect">
            <a:avLst/>
          </a:prstGeom>
          <a:solidFill>
            <a:schemeClr val="accent3"/>
          </a:solidFill>
        </p:spPr>
        <p:txBody>
          <a:bodyPr wrap="none">
            <a:spAutoFit/>
            <a:scene3d>
              <a:camera prst="orthographicFront"/>
              <a:lightRig rig="threePt" dir="t"/>
            </a:scene3d>
          </a:bodyPr>
          <a:lstStyle/>
          <a:p>
            <a:pPr marR="0" algn="ctr" defTabSz="914400">
              <a:buClrTx/>
              <a:buSzTx/>
              <a:buFont typeface="Arial" panose="020B0604020202020204" pitchFamily="34" charset="0"/>
              <a:buNone/>
              <a:defRPr/>
            </a:pPr>
            <a:r>
              <a:rPr lang="en-US" altLang="zh-CN" sz="2400" noProof="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sym typeface="+mn-ea"/>
              </a:rPr>
              <a:t>desperate and hopeless</a:t>
            </a:r>
            <a:endParaRPr kumimoji="0" lang="en-US" altLang="zh-CN" sz="2400" kern="1200" cap="none" spc="0" normalizeH="0" baseline="0" noProof="1">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sym typeface="+mn-ea"/>
            </a:endParaRPr>
          </a:p>
        </p:txBody>
      </p:sp>
      <p:sp>
        <p:nvSpPr>
          <p:cNvPr id="30" name="文本框 29"/>
          <p:cNvSpPr txBox="1"/>
          <p:nvPr/>
        </p:nvSpPr>
        <p:spPr>
          <a:xfrm>
            <a:off x="9202437" y="3839933"/>
            <a:ext cx="1504157" cy="492443"/>
          </a:xfrm>
          <a:prstGeom prst="rect">
            <a:avLst/>
          </a:prstGeom>
          <a:noFill/>
        </p:spPr>
        <p:txBody>
          <a:bodyPr wrap="square" rtlCol="0">
            <a:spAutoFit/>
          </a:bodyPr>
          <a:lstStyle/>
          <a:p>
            <a:r>
              <a:rPr lang="en-US" altLang="zh-CN" sz="2600" b="1" i="1" dirty="0">
                <a:latin typeface="Times New Roman" panose="02020603050405020304" charset="0"/>
                <a:sym typeface="+mn-ea"/>
              </a:rPr>
              <a:t>trapped</a:t>
            </a:r>
            <a:endParaRPr lang="en-US" altLang="zh-CN" sz="2600" b="1" i="1" dirty="0">
              <a:latin typeface="Times New Roman" panose="02020603050405020304" charset="0"/>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linds(horizont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linds(horizontal)">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linds(horizontal)">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linds(horizontal)">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2" nodeType="clickEffect">
                                  <p:stCondLst>
                                    <p:cond delay="0"/>
                                  </p:stCondLst>
                                  <p:childTnLst>
                                    <p:set>
                                      <p:cBhvr>
                                        <p:cTn id="65" dur="1" fill="hold">
                                          <p:stCondLst>
                                            <p:cond delay="0"/>
                                          </p:stCondLst>
                                        </p:cTn>
                                        <p:tgtEl>
                                          <p:spTgt spid="3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linds(horizontal)">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linds(horizontal)">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1" nodeType="clickEffect">
                                  <p:stCondLst>
                                    <p:cond delay="0"/>
                                  </p:stCondLst>
                                  <p:childTnLst>
                                    <p:set>
                                      <p:cBhvr>
                                        <p:cTn id="83" dur="1" fill="hold">
                                          <p:stCondLst>
                                            <p:cond delay="0"/>
                                          </p:stCondLst>
                                        </p:cTn>
                                        <p:tgtEl>
                                          <p:spTgt spid="1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animBg="1"/>
      <p:bldP spid="13" grpId="0"/>
      <p:bldP spid="13" grpId="1"/>
      <p:bldP spid="14" grpId="0"/>
      <p:bldP spid="14" grpId="1"/>
      <p:bldP spid="15" grpId="0"/>
      <p:bldP spid="15" grpId="1"/>
      <p:bldP spid="16" grpId="0"/>
      <p:bldP spid="16" grpId="1"/>
      <p:bldP spid="17" grpId="0"/>
      <p:bldP spid="17" grpId="1"/>
      <p:bldP spid="22" grpId="0" bldLvl="0" animBg="1"/>
      <p:bldP spid="28" grpId="0" bldLvl="0" animBg="1"/>
      <p:bldP spid="29" grpId="0" bldLvl="0" animBg="1"/>
      <p:bldP spid="30" grpId="1"/>
      <p:bldP spid="30"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320" y="850931"/>
            <a:ext cx="11897995" cy="3970318"/>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4. </a:t>
            </a:r>
            <a:r>
              <a:rPr lang="en-US" altLang="zh-CN" sz="2800" b="1" i="1" dirty="0">
                <a:solidFill>
                  <a:schemeClr val="bg1">
                    <a:lumMod val="65000"/>
                  </a:schemeClr>
                </a:solidFill>
                <a:latin typeface="Times New Roman" panose="02020603050405020304" charset="0"/>
                <a:sym typeface="+mn-ea"/>
              </a:rPr>
              <a:t>All hope was not lost. Soon after the quakes, the army sent 150,000 soldiers to Tangshan to help the rescue workers. Hundreds of thousands of people were helped. The army organized teams to dig out those who were trapped and to bury the dead. To the north of the city, most of the 10,000 miners were rescued from the coal mines there. Workers built shelters for survivors whose homes had been destroyed. Fresh water was taken to the city by train, truck and plane. Slowly, the city began to breathe again.</a:t>
            </a:r>
          </a:p>
          <a:p>
            <a:endParaRPr lang="zh-CN" altLang="en-US" sz="2800" b="1" i="1" dirty="0">
              <a:latin typeface="Times New Roman" panose="02020603050405020304" charset="0"/>
            </a:endParaRPr>
          </a:p>
          <a:p>
            <a:endParaRPr lang="en-US" altLang="zh-CN" sz="2800" b="1" i="1" dirty="0">
              <a:solidFill>
                <a:schemeClr val="tx1"/>
              </a:solidFill>
              <a:latin typeface="Times New Roman" panose="02020603050405020304" charset="0"/>
              <a:sym typeface="+mn-ea"/>
            </a:endParaRPr>
          </a:p>
        </p:txBody>
      </p:sp>
      <p:sp>
        <p:nvSpPr>
          <p:cNvPr id="21" name="标题 1"/>
          <p:cNvSpPr>
            <a:spLocks noGrp="1"/>
          </p:cNvSpPr>
          <p:nvPr/>
        </p:nvSpPr>
        <p:spPr>
          <a:xfrm>
            <a:off x="-61594" y="-90169"/>
            <a:ext cx="5712752" cy="782148"/>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Resolution</a:t>
            </a:r>
            <a:r>
              <a:rPr lang="en-US" sz="3600" kern="0" noProof="0" dirty="0">
                <a:ln>
                  <a:noFill/>
                </a:ln>
                <a:effectLst>
                  <a:outerShdw blurRad="38100" dist="38100" dir="2700000" algn="tl">
                    <a:srgbClr val="000000">
                      <a:alpha val="43137"/>
                    </a:srgbClr>
                  </a:outerShdw>
                </a:effectLst>
                <a:uLnTx/>
                <a:uFillTx/>
                <a:latin typeface="Impact" panose="020B0806030902050204" pitchFamily="34" charset="0"/>
                <a:sym typeface="+mn-ea"/>
              </a:rPr>
              <a:t>—</a:t>
            </a:r>
            <a:r>
              <a:rPr lang="en-US" sz="3600" kern="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sym typeface="+mn-ea"/>
              </a:rPr>
              <a:t>Para 4</a:t>
            </a:r>
            <a:endParaRPr kumimoji="0" lang="en-US" altLang="en-US" sz="3600" b="0"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sym typeface="+mn-ea"/>
            </a:endParaRP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409" y="4028302"/>
            <a:ext cx="3771920" cy="2541421"/>
          </a:xfrm>
          <a:prstGeom prst="rect">
            <a:avLst/>
          </a:prstGeom>
        </p:spPr>
      </p:pic>
      <p:sp>
        <p:nvSpPr>
          <p:cNvPr id="8" name="文本框 7"/>
          <p:cNvSpPr txBox="1"/>
          <p:nvPr/>
        </p:nvSpPr>
        <p:spPr>
          <a:xfrm>
            <a:off x="492367" y="842693"/>
            <a:ext cx="3313514" cy="521970"/>
          </a:xfrm>
          <a:prstGeom prst="rect">
            <a:avLst/>
          </a:prstGeom>
          <a:noFill/>
        </p:spPr>
        <p:txBody>
          <a:bodyPr wrap="square" rtlCol="0">
            <a:spAutoFit/>
          </a:bodyPr>
          <a:lstStyle/>
          <a:p>
            <a:r>
              <a:rPr lang="en-US" altLang="zh-CN" sz="2800" b="1" i="1" dirty="0">
                <a:latin typeface="Times New Roman" panose="02020603050405020304" charset="0"/>
                <a:sym typeface="+mn-ea"/>
              </a:rPr>
              <a:t>All hope was not lost.</a:t>
            </a:r>
            <a:endParaRPr lang="en-US" altLang="zh-CN" sz="2800" b="1" i="1" dirty="0">
              <a:latin typeface="Times New Roman" panose="02020603050405020304" charset="0"/>
              <a:cs typeface="Times New Roman" panose="02020603050405020304" charset="0"/>
              <a:sym typeface="+mn-ea"/>
            </a:endParaRPr>
          </a:p>
        </p:txBody>
      </p:sp>
      <p:sp>
        <p:nvSpPr>
          <p:cNvPr id="9" name="文本框 8"/>
          <p:cNvSpPr txBox="1"/>
          <p:nvPr/>
        </p:nvSpPr>
        <p:spPr>
          <a:xfrm>
            <a:off x="3719479" y="4228003"/>
            <a:ext cx="1539018" cy="707886"/>
          </a:xfrm>
          <a:prstGeom prst="rect">
            <a:avLst/>
          </a:prstGeom>
          <a:solidFill>
            <a:srgbClr val="7030A0"/>
          </a:solidFill>
        </p:spPr>
        <p:txBody>
          <a:bodyPr wrap="square" rtlCol="0">
            <a:spAutoFit/>
          </a:bodyPr>
          <a:lstStyle/>
          <a:p>
            <a:r>
              <a:rPr lang="en-US" altLang="zh-CN" sz="4000" b="1" dirty="0">
                <a:solidFill>
                  <a:schemeClr val="bg1"/>
                </a:solidFill>
                <a:latin typeface="Times New Roman" panose="02020603050405020304" charset="0"/>
              </a:rPr>
              <a:t>Why?</a:t>
            </a:r>
          </a:p>
        </p:txBody>
      </p:sp>
      <p:sp>
        <p:nvSpPr>
          <p:cNvPr id="11" name="文本框 10"/>
          <p:cNvSpPr txBox="1"/>
          <p:nvPr/>
        </p:nvSpPr>
        <p:spPr>
          <a:xfrm>
            <a:off x="2415841" y="1253767"/>
            <a:ext cx="1365326" cy="52322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help </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8452022" y="853365"/>
            <a:ext cx="1365326" cy="52322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sent</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13" name="文本框 12"/>
          <p:cNvSpPr txBox="1"/>
          <p:nvPr/>
        </p:nvSpPr>
        <p:spPr>
          <a:xfrm>
            <a:off x="2794782" y="1702131"/>
            <a:ext cx="1849395" cy="52322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organized</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14" name="文本框 13"/>
          <p:cNvSpPr txBox="1"/>
          <p:nvPr/>
        </p:nvSpPr>
        <p:spPr>
          <a:xfrm>
            <a:off x="5634682" y="1693893"/>
            <a:ext cx="1365326" cy="52322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dig out</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15" name="文本框 14"/>
          <p:cNvSpPr txBox="1"/>
          <p:nvPr/>
        </p:nvSpPr>
        <p:spPr>
          <a:xfrm>
            <a:off x="147320" y="2131154"/>
            <a:ext cx="1365326" cy="52322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bury</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16" name="文本框 15"/>
          <p:cNvSpPr txBox="1"/>
          <p:nvPr/>
        </p:nvSpPr>
        <p:spPr>
          <a:xfrm>
            <a:off x="9689091" y="2131154"/>
            <a:ext cx="2469957" cy="52322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were rescued</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17" name="文本框 16"/>
          <p:cNvSpPr txBox="1"/>
          <p:nvPr/>
        </p:nvSpPr>
        <p:spPr>
          <a:xfrm>
            <a:off x="5380702" y="2553331"/>
            <a:ext cx="2132206" cy="52322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built shelters</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18" name="文本框 17"/>
          <p:cNvSpPr txBox="1"/>
          <p:nvPr/>
        </p:nvSpPr>
        <p:spPr>
          <a:xfrm>
            <a:off x="4983502" y="2984733"/>
            <a:ext cx="2422649" cy="52322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was taken to </a:t>
            </a:r>
            <a:endParaRPr lang="en-US" altLang="zh-CN" sz="2800" b="1" i="1" dirty="0">
              <a:solidFill>
                <a:srgbClr val="C00000"/>
              </a:solidFill>
              <a:latin typeface="Times New Roman" panose="02020603050405020304" charset="0"/>
              <a:cs typeface="Times New Roman" panose="02020603050405020304" charset="0"/>
              <a:sym typeface="+mn-ea"/>
            </a:endParaRPr>
          </a:p>
        </p:txBody>
      </p:sp>
      <p:sp>
        <p:nvSpPr>
          <p:cNvPr id="19" name="文本框 18"/>
          <p:cNvSpPr txBox="1"/>
          <p:nvPr/>
        </p:nvSpPr>
        <p:spPr>
          <a:xfrm>
            <a:off x="197064" y="5160855"/>
            <a:ext cx="7952936" cy="1322070"/>
          </a:xfrm>
          <a:prstGeom prst="rect">
            <a:avLst/>
          </a:prstGeom>
          <a:solidFill>
            <a:srgbClr val="7030A0"/>
          </a:solidFill>
        </p:spPr>
        <p:txBody>
          <a:bodyPr wrap="square" rtlCol="0">
            <a:spAutoFit/>
          </a:bodyPr>
          <a:lstStyle/>
          <a:p>
            <a:pPr algn="ctr"/>
            <a:r>
              <a:rPr lang="en-US" altLang="zh-CN" sz="4000" b="1" dirty="0">
                <a:solidFill>
                  <a:schemeClr val="bg1"/>
                </a:solidFill>
                <a:latin typeface="Times New Roman" panose="02020603050405020304" charset="0"/>
              </a:rPr>
              <a:t>A series of actions bring hope to the earthquake-stricken areas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horizont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linds(horizont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8" grpId="2"/>
      <p:bldP spid="9" grpId="0" animBg="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57662" y="609599"/>
          <a:ext cx="12068435" cy="6194855"/>
        </p:xfrm>
        <a:graphic>
          <a:graphicData uri="http://schemas.openxmlformats.org/drawingml/2006/table">
            <a:tbl>
              <a:tblPr firstRow="1" bandRow="1">
                <a:tableStyleId>{93296810-A885-4BE3-A3E7-6D5BEEA58F35}</a:tableStyleId>
              </a:tblPr>
              <a:tblGrid>
                <a:gridCol w="8029325">
                  <a:extLst>
                    <a:ext uri="{9D8B030D-6E8A-4147-A177-3AD203B41FA5}">
                      <a16:colId xmlns:a16="http://schemas.microsoft.com/office/drawing/2014/main" val="20000"/>
                    </a:ext>
                  </a:extLst>
                </a:gridCol>
                <a:gridCol w="4039110">
                  <a:extLst>
                    <a:ext uri="{9D8B030D-6E8A-4147-A177-3AD203B41FA5}">
                      <a16:colId xmlns:a16="http://schemas.microsoft.com/office/drawing/2014/main" val="20001"/>
                    </a:ext>
                  </a:extLst>
                </a:gridCol>
              </a:tblGrid>
              <a:tr h="595176">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0"/>
                  </a:ext>
                </a:extLst>
              </a:tr>
              <a:tr h="1241863">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1"/>
                  </a:ext>
                </a:extLst>
              </a:tr>
              <a:tr h="2380735">
                <a:tc>
                  <a:txBody>
                    <a:bodyPr/>
                    <a:lstStyle/>
                    <a:p>
                      <a:pPr marL="0" marR="0" lvl="0" indent="0" algn="l" defTabSz="1088390" rtl="0" eaLnBrk="1" fontAlgn="auto" latinLnBrk="0" hangingPunct="1">
                        <a:lnSpc>
                          <a:spcPct val="100000"/>
                        </a:lnSpc>
                        <a:spcBef>
                          <a:spcPts val="0"/>
                        </a:spcBef>
                        <a:spcAft>
                          <a:spcPts val="0"/>
                        </a:spcAft>
                        <a:buClrTx/>
                        <a:buSzTx/>
                        <a:buFontTx/>
                        <a:buNone/>
                        <a:defRPr/>
                      </a:pPr>
                      <a:endParaRPr lang="en-US" altLang="en-US" sz="2400" b="1" dirty="0">
                        <a:latin typeface="Times New Roman" panose="02020603050405020304" charset="0"/>
                      </a:endParaRPr>
                    </a:p>
                  </a:txBody>
                  <a:tcPr/>
                </a:tc>
                <a:tc>
                  <a:txBody>
                    <a:bodyPr/>
                    <a:lstStyle/>
                    <a:p>
                      <a:endParaRPr lang="zh-CN" altLang="en-US" dirty="0"/>
                    </a:p>
                  </a:txBody>
                  <a:tcPr/>
                </a:tc>
                <a:extLst>
                  <a:ext uri="{0D108BD9-81ED-4DB2-BD59-A6C34878D82A}">
                    <a16:rowId xmlns:a16="http://schemas.microsoft.com/office/drawing/2014/main" val="10002"/>
                  </a:ext>
                </a:extLst>
              </a:tr>
              <a:tr h="1977081">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003"/>
                  </a:ext>
                </a:extLst>
              </a:tr>
            </a:tbl>
          </a:graphicData>
        </a:graphic>
      </p:graphicFrame>
      <p:sp>
        <p:nvSpPr>
          <p:cNvPr id="3" name="TextBox 28"/>
          <p:cNvSpPr txBox="1"/>
          <p:nvPr/>
        </p:nvSpPr>
        <p:spPr>
          <a:xfrm>
            <a:off x="7256907" y="616229"/>
            <a:ext cx="5612524" cy="584775"/>
          </a:xfrm>
          <a:prstGeom prst="rect">
            <a:avLst/>
          </a:prstGeom>
          <a:noFill/>
        </p:spPr>
        <p:txBody>
          <a:bodyPr wrap="square" rtlCol="0">
            <a:spAutoFit/>
          </a:bodyPr>
          <a:lstStyle/>
          <a:p>
            <a:pPr algn="ctr"/>
            <a:r>
              <a:rPr lang="en-US" altLang="zh-CN" sz="3200" b="1" dirty="0">
                <a:latin typeface="Arial Narrow" panose="020B0606020202030204" pitchFamily="34" charset="0"/>
              </a:rPr>
              <a:t>Function</a:t>
            </a:r>
          </a:p>
        </p:txBody>
      </p:sp>
      <p:sp>
        <p:nvSpPr>
          <p:cNvPr id="4" name="TextBox 28"/>
          <p:cNvSpPr txBox="1"/>
          <p:nvPr/>
        </p:nvSpPr>
        <p:spPr>
          <a:xfrm>
            <a:off x="498389" y="593123"/>
            <a:ext cx="5640363" cy="584775"/>
          </a:xfrm>
          <a:prstGeom prst="rect">
            <a:avLst/>
          </a:prstGeom>
          <a:noFill/>
        </p:spPr>
        <p:txBody>
          <a:bodyPr wrap="square" rtlCol="0">
            <a:spAutoFit/>
          </a:bodyPr>
          <a:lstStyle/>
          <a:p>
            <a:pPr algn="ctr"/>
            <a:r>
              <a:rPr lang="en-US" altLang="zh-CN" sz="3200" b="1" dirty="0">
                <a:latin typeface="Arial Narrow" panose="020B0606020202030204" pitchFamily="34" charset="0"/>
              </a:rPr>
              <a:t>Sentence examples</a:t>
            </a:r>
          </a:p>
        </p:txBody>
      </p:sp>
      <p:sp>
        <p:nvSpPr>
          <p:cNvPr id="5" name="文本框 4"/>
          <p:cNvSpPr txBox="1"/>
          <p:nvPr/>
        </p:nvSpPr>
        <p:spPr>
          <a:xfrm>
            <a:off x="57661" y="1201004"/>
            <a:ext cx="8213126" cy="1200329"/>
          </a:xfrm>
          <a:prstGeom prst="rect">
            <a:avLst/>
          </a:prstGeom>
          <a:noFill/>
        </p:spPr>
        <p:txBody>
          <a:bodyPr wrap="square" rtlCol="0">
            <a:spAutoFit/>
          </a:bodyPr>
          <a:lstStyle/>
          <a:p>
            <a:r>
              <a:rPr lang="en-US" altLang="en-US" sz="2400" b="1" dirty="0"/>
              <a:t>●</a:t>
            </a:r>
            <a:r>
              <a:rPr lang="en-US" altLang="zh-CN" sz="2400" b="1" dirty="0">
                <a:latin typeface="Times New Roman" panose="02020603050405020304" charset="0"/>
              </a:rPr>
              <a:t> _____________________________, some people saw bright lights in the sky.</a:t>
            </a:r>
          </a:p>
          <a:p>
            <a:r>
              <a:rPr lang="en-US" altLang="en-US" sz="2400" b="1" dirty="0"/>
              <a:t>●</a:t>
            </a:r>
            <a:r>
              <a:rPr lang="en-US" altLang="zh-CN" sz="2400" b="1" dirty="0">
                <a:latin typeface="Times New Roman" panose="02020603050405020304" charset="0"/>
              </a:rPr>
              <a:t>At _________ everything began to shake.</a:t>
            </a:r>
          </a:p>
        </p:txBody>
      </p:sp>
      <p:sp>
        <p:nvSpPr>
          <p:cNvPr id="6" name="矩形 5"/>
          <p:cNvSpPr/>
          <p:nvPr/>
        </p:nvSpPr>
        <p:spPr>
          <a:xfrm>
            <a:off x="837702" y="1908079"/>
            <a:ext cx="1344724" cy="461665"/>
          </a:xfrm>
          <a:prstGeom prst="rect">
            <a:avLst/>
          </a:prstGeom>
          <a:noFill/>
          <a:ln w="9525">
            <a:noFill/>
          </a:ln>
        </p:spPr>
        <p:txBody>
          <a:bodyPr wrap="square" anchor="t">
            <a:spAutoFit/>
          </a:bodyPr>
          <a:lstStyle/>
          <a:p>
            <a:r>
              <a:rPr lang="en-US" altLang="zh-CN" sz="2400" b="1" i="1" dirty="0">
                <a:solidFill>
                  <a:srgbClr val="C00000"/>
                </a:solidFill>
                <a:latin typeface="Times New Roman" panose="02020603050405020304" charset="0"/>
                <a:ea typeface="宋体" panose="02010600030101010101" pitchFamily="2" charset="-122"/>
              </a:rPr>
              <a:t>3:42 am</a:t>
            </a:r>
            <a:endParaRPr lang="en-US" altLang="zh-CN" sz="2600" b="1" i="1" dirty="0">
              <a:solidFill>
                <a:srgbClr val="C00000"/>
              </a:solidFill>
              <a:latin typeface="Times New Roman" panose="02020603050405020304" charset="0"/>
              <a:ea typeface="宋体" panose="02010600030101010101" pitchFamily="2" charset="-122"/>
            </a:endParaRPr>
          </a:p>
        </p:txBody>
      </p:sp>
      <p:sp>
        <p:nvSpPr>
          <p:cNvPr id="7" name="矩形 6"/>
          <p:cNvSpPr/>
          <p:nvPr/>
        </p:nvSpPr>
        <p:spPr>
          <a:xfrm>
            <a:off x="358560" y="1184528"/>
            <a:ext cx="5539732" cy="461665"/>
          </a:xfrm>
          <a:prstGeom prst="rect">
            <a:avLst/>
          </a:prstGeom>
          <a:noFill/>
          <a:ln w="9525">
            <a:noFill/>
          </a:ln>
        </p:spPr>
        <p:txBody>
          <a:bodyPr wrap="square" anchor="t">
            <a:spAutoFit/>
          </a:bodyPr>
          <a:lstStyle/>
          <a:p>
            <a:r>
              <a:rPr lang="en-US" altLang="zh-CN" sz="2400" b="1" i="1" dirty="0">
                <a:solidFill>
                  <a:srgbClr val="C00000"/>
                </a:solidFill>
                <a:latin typeface="Times New Roman" panose="02020603050405020304" charset="0"/>
                <a:sym typeface="+mn-ea"/>
              </a:rPr>
              <a:t>At about 3:00 am on July 28,1976</a:t>
            </a:r>
            <a:endParaRPr lang="en-US" altLang="zh-CN" sz="2400" b="1" dirty="0">
              <a:solidFill>
                <a:srgbClr val="C00000"/>
              </a:solidFill>
              <a:latin typeface="Times New Roman" panose="02020603050405020304" charset="0"/>
              <a:ea typeface="宋体" panose="02010600030101010101" pitchFamily="2" charset="-122"/>
            </a:endParaRPr>
          </a:p>
        </p:txBody>
      </p:sp>
      <p:sp>
        <p:nvSpPr>
          <p:cNvPr id="8" name="文本框 7"/>
          <p:cNvSpPr txBox="1"/>
          <p:nvPr/>
        </p:nvSpPr>
        <p:spPr>
          <a:xfrm>
            <a:off x="57661" y="2489118"/>
            <a:ext cx="8320218" cy="2308324"/>
          </a:xfrm>
          <a:prstGeom prst="rect">
            <a:avLst/>
          </a:prstGeom>
          <a:noFill/>
        </p:spPr>
        <p:txBody>
          <a:bodyPr wrap="square" rtlCol="0">
            <a:spAutoFit/>
          </a:bodyPr>
          <a:lstStyle/>
          <a:p>
            <a:pPr>
              <a:spcBef>
                <a:spcPct val="0"/>
              </a:spcBef>
            </a:pPr>
            <a:r>
              <a:rPr lang="en-US" altLang="en-US" sz="2400" b="1" dirty="0"/>
              <a:t>●</a:t>
            </a:r>
            <a:r>
              <a:rPr lang="en-US" altLang="zh-CN" sz="2400" b="1" dirty="0">
                <a:latin typeface="Times New Roman" panose="02020603050405020304" charset="0"/>
              </a:rPr>
              <a:t> ________nation felt it.</a:t>
            </a:r>
          </a:p>
          <a:p>
            <a:pPr lvl="0">
              <a:spcBef>
                <a:spcPct val="0"/>
              </a:spcBef>
            </a:pPr>
            <a:r>
              <a:rPr lang="en-US" altLang="en-US" sz="2400" b="1" dirty="0"/>
              <a:t>● </a:t>
            </a:r>
            <a:r>
              <a:rPr lang="en-US" altLang="zh-CN" sz="2400" b="1" dirty="0">
                <a:latin typeface="Times New Roman" panose="02020603050405020304" charset="0"/>
              </a:rPr>
              <a:t>In ___________ a large city </a:t>
            </a:r>
            <a:r>
              <a:rPr lang="en-US" altLang="zh-CN" sz="2400" b="1" dirty="0">
                <a:latin typeface="Times New Roman" panose="02020603050405020304" charset="0"/>
                <a:sym typeface="+mn-ea"/>
              </a:rPr>
              <a:t>lay in ruins.</a:t>
            </a:r>
          </a:p>
          <a:p>
            <a:r>
              <a:rPr lang="en-US" altLang="en-US" sz="2400" b="1" dirty="0"/>
              <a:t>●</a:t>
            </a:r>
            <a:r>
              <a:rPr lang="en-US" altLang="zh-CN" sz="2400" b="1" dirty="0">
                <a:latin typeface="Times New Roman" panose="02020603050405020304" charset="0"/>
              </a:rPr>
              <a:t> </a:t>
            </a:r>
            <a:r>
              <a:rPr lang="en-US" altLang="zh-CN" sz="2400" b="1" dirty="0">
                <a:latin typeface="Times New Roman" panose="02020603050405020304" charset="0"/>
                <a:sym typeface="+mn-ea"/>
              </a:rPr>
              <a:t>______________of them died or were left without parents.</a:t>
            </a:r>
          </a:p>
          <a:p>
            <a:pPr lvl="0">
              <a:spcBef>
                <a:spcPct val="0"/>
              </a:spcBef>
            </a:pPr>
            <a:r>
              <a:rPr lang="en-US" altLang="en-US" sz="2400" b="1" dirty="0"/>
              <a:t>● </a:t>
            </a:r>
            <a:r>
              <a:rPr lang="en-US" altLang="zh-CN" sz="2400" b="1" dirty="0">
                <a:latin typeface="Times New Roman" panose="02020603050405020304" charset="0"/>
              </a:rPr>
              <a:t>_________________ of people were killed or injured. </a:t>
            </a:r>
            <a:endParaRPr lang="en-US" altLang="en-US" sz="2400" b="1" dirty="0">
              <a:latin typeface="Times New Roman" panose="02020603050405020304" charset="0"/>
            </a:endParaRPr>
          </a:p>
          <a:p>
            <a:r>
              <a:rPr lang="en-US" altLang="en-US" sz="2400" b="1" dirty="0"/>
              <a:t>● </a:t>
            </a:r>
            <a:r>
              <a:rPr lang="en-US" altLang="zh-CN" sz="2400" b="1" dirty="0">
                <a:latin typeface="Times New Roman" panose="02020603050405020304" charset="0"/>
                <a:sym typeface="+mn-ea"/>
              </a:rPr>
              <a:t>______</a:t>
            </a:r>
            <a:r>
              <a:rPr lang="en-US" altLang="zh-CN" sz="2400" b="1" dirty="0">
                <a:solidFill>
                  <a:srgbClr val="C00000"/>
                </a:solidFill>
                <a:latin typeface="Times New Roman" panose="02020603050405020304" charset="0"/>
                <a:sym typeface="+mn-ea"/>
              </a:rPr>
              <a:t> </a:t>
            </a:r>
            <a:r>
              <a:rPr lang="en-US" altLang="zh-CN" sz="2400" b="1" dirty="0">
                <a:latin typeface="Times New Roman" panose="02020603050405020304" charset="0"/>
                <a:sym typeface="+mn-ea"/>
              </a:rPr>
              <a:t>of its factories and buildings and _____of its homes were gone.</a:t>
            </a:r>
            <a:endParaRPr lang="en-US" altLang="zh-CN" sz="2400" b="1" dirty="0">
              <a:latin typeface="Times New Roman" panose="02020603050405020304" charset="0"/>
            </a:endParaRPr>
          </a:p>
        </p:txBody>
      </p:sp>
      <p:sp>
        <p:nvSpPr>
          <p:cNvPr id="9" name="矩形 8"/>
          <p:cNvSpPr/>
          <p:nvPr/>
        </p:nvSpPr>
        <p:spPr>
          <a:xfrm>
            <a:off x="1046650" y="3204349"/>
            <a:ext cx="1370330" cy="461665"/>
          </a:xfrm>
          <a:prstGeom prst="rect">
            <a:avLst/>
          </a:prstGeom>
          <a:noFill/>
          <a:ln w="9525">
            <a:noFill/>
          </a:ln>
        </p:spPr>
        <p:txBody>
          <a:bodyPr wrap="square" anchor="t">
            <a:spAutoFit/>
          </a:bodyPr>
          <a:lstStyle/>
          <a:p>
            <a:r>
              <a:rPr lang="en-US" altLang="zh-CN" sz="2400" b="1" i="1" dirty="0">
                <a:solidFill>
                  <a:srgbClr val="C00000"/>
                </a:solidFill>
                <a:latin typeface="Times New Roman" panose="02020603050405020304" charset="0"/>
                <a:ea typeface="宋体" panose="02010600030101010101" pitchFamily="2" charset="-122"/>
              </a:rPr>
              <a:t>2/3</a:t>
            </a:r>
          </a:p>
        </p:txBody>
      </p:sp>
      <p:sp>
        <p:nvSpPr>
          <p:cNvPr id="10" name="矩形 9"/>
          <p:cNvSpPr/>
          <p:nvPr/>
        </p:nvSpPr>
        <p:spPr>
          <a:xfrm>
            <a:off x="942176" y="2856021"/>
            <a:ext cx="1579278" cy="461665"/>
          </a:xfrm>
          <a:prstGeom prst="rect">
            <a:avLst/>
          </a:prstGeom>
          <a:noFill/>
          <a:ln w="9525">
            <a:noFill/>
          </a:ln>
        </p:spPr>
        <p:txBody>
          <a:bodyPr wrap="none" anchor="t">
            <a:spAutoFit/>
          </a:bodyPr>
          <a:lstStyle/>
          <a:p>
            <a:r>
              <a:rPr lang="en-US" altLang="zh-CN" sz="2400" b="1" i="1" dirty="0">
                <a:solidFill>
                  <a:srgbClr val="C00000"/>
                </a:solidFill>
                <a:latin typeface="Times New Roman" panose="02020603050405020304" charset="0"/>
                <a:ea typeface="宋体" panose="02010600030101010101" pitchFamily="2" charset="-122"/>
              </a:rPr>
              <a:t>15 seconds</a:t>
            </a:r>
          </a:p>
        </p:txBody>
      </p:sp>
      <p:sp>
        <p:nvSpPr>
          <p:cNvPr id="11" name="矩形 10"/>
          <p:cNvSpPr/>
          <p:nvPr/>
        </p:nvSpPr>
        <p:spPr>
          <a:xfrm>
            <a:off x="314874" y="3595898"/>
            <a:ext cx="3107690" cy="461665"/>
          </a:xfrm>
          <a:prstGeom prst="rect">
            <a:avLst/>
          </a:prstGeom>
          <a:noFill/>
          <a:ln w="9525">
            <a:noFill/>
          </a:ln>
        </p:spPr>
        <p:txBody>
          <a:bodyPr wrap="square" anchor="t">
            <a:spAutoFit/>
          </a:bodyPr>
          <a:lstStyle/>
          <a:p>
            <a:r>
              <a:rPr lang="en-US" altLang="zh-CN" sz="2400" b="1" i="1" dirty="0">
                <a:solidFill>
                  <a:srgbClr val="C00000"/>
                </a:solidFill>
                <a:latin typeface="Times New Roman" panose="02020603050405020304" charset="0"/>
                <a:ea typeface="宋体" panose="02010600030101010101" pitchFamily="2" charset="-122"/>
              </a:rPr>
              <a:t>More than 400,000</a:t>
            </a:r>
          </a:p>
        </p:txBody>
      </p:sp>
      <p:sp>
        <p:nvSpPr>
          <p:cNvPr id="12" name="矩形 11"/>
          <p:cNvSpPr/>
          <p:nvPr/>
        </p:nvSpPr>
        <p:spPr>
          <a:xfrm>
            <a:off x="498389" y="4005345"/>
            <a:ext cx="1370330" cy="461665"/>
          </a:xfrm>
          <a:prstGeom prst="rect">
            <a:avLst/>
          </a:prstGeom>
          <a:noFill/>
          <a:ln w="9525">
            <a:noFill/>
          </a:ln>
        </p:spPr>
        <p:txBody>
          <a:bodyPr wrap="square" anchor="t">
            <a:spAutoFit/>
          </a:bodyPr>
          <a:lstStyle/>
          <a:p>
            <a:r>
              <a:rPr lang="en-US" altLang="zh-CN" sz="2400" b="1" i="1" dirty="0">
                <a:solidFill>
                  <a:srgbClr val="C00000"/>
                </a:solidFill>
                <a:latin typeface="Times New Roman" panose="02020603050405020304" charset="0"/>
                <a:ea typeface="宋体" panose="02010600030101010101" pitchFamily="2" charset="-122"/>
              </a:rPr>
              <a:t>75%</a:t>
            </a:r>
          </a:p>
        </p:txBody>
      </p:sp>
      <p:sp>
        <p:nvSpPr>
          <p:cNvPr id="13" name="矩形 12"/>
          <p:cNvSpPr/>
          <p:nvPr/>
        </p:nvSpPr>
        <p:spPr>
          <a:xfrm>
            <a:off x="5711355" y="3986638"/>
            <a:ext cx="1370330" cy="461665"/>
          </a:xfrm>
          <a:prstGeom prst="rect">
            <a:avLst/>
          </a:prstGeom>
          <a:noFill/>
          <a:ln w="9525">
            <a:noFill/>
          </a:ln>
        </p:spPr>
        <p:txBody>
          <a:bodyPr wrap="square" anchor="t">
            <a:spAutoFit/>
          </a:bodyPr>
          <a:lstStyle/>
          <a:p>
            <a:r>
              <a:rPr lang="en-US" altLang="zh-CN" sz="2400" b="1" i="1" dirty="0">
                <a:solidFill>
                  <a:srgbClr val="C00000"/>
                </a:solidFill>
                <a:latin typeface="Times New Roman" panose="02020603050405020304" charset="0"/>
                <a:ea typeface="宋体" panose="02010600030101010101" pitchFamily="2" charset="-122"/>
              </a:rPr>
              <a:t>90%</a:t>
            </a:r>
          </a:p>
        </p:txBody>
      </p:sp>
      <p:sp>
        <p:nvSpPr>
          <p:cNvPr id="14" name="矩形 13"/>
          <p:cNvSpPr/>
          <p:nvPr/>
        </p:nvSpPr>
        <p:spPr>
          <a:xfrm>
            <a:off x="757949" y="2414292"/>
            <a:ext cx="577402" cy="461665"/>
          </a:xfrm>
          <a:prstGeom prst="rect">
            <a:avLst/>
          </a:prstGeom>
          <a:noFill/>
          <a:ln w="9525">
            <a:noFill/>
          </a:ln>
        </p:spPr>
        <p:txBody>
          <a:bodyPr wrap="none" anchor="t">
            <a:spAutoFit/>
          </a:bodyPr>
          <a:lstStyle/>
          <a:p>
            <a:r>
              <a:rPr lang="en-US" altLang="zh-CN" sz="2400" b="1" i="1" dirty="0">
                <a:solidFill>
                  <a:srgbClr val="C00000"/>
                </a:solidFill>
                <a:latin typeface="Times New Roman" panose="02020603050405020304" charset="0"/>
                <a:ea typeface="宋体" panose="02010600030101010101" pitchFamily="2" charset="-122"/>
              </a:rPr>
              <a:t>1/3</a:t>
            </a:r>
          </a:p>
        </p:txBody>
      </p:sp>
      <p:sp>
        <p:nvSpPr>
          <p:cNvPr id="15" name="文本框 14"/>
          <p:cNvSpPr txBox="1"/>
          <p:nvPr/>
        </p:nvSpPr>
        <p:spPr>
          <a:xfrm>
            <a:off x="57661" y="5023864"/>
            <a:ext cx="9057507" cy="1938992"/>
          </a:xfrm>
          <a:prstGeom prst="rect">
            <a:avLst/>
          </a:prstGeom>
          <a:noFill/>
        </p:spPr>
        <p:txBody>
          <a:bodyPr wrap="square" rtlCol="0">
            <a:spAutoFit/>
          </a:bodyPr>
          <a:lstStyle/>
          <a:p>
            <a:r>
              <a:rPr lang="en-US" altLang="en-US" sz="2400" b="1" dirty="0"/>
              <a:t>●</a:t>
            </a:r>
            <a:r>
              <a:rPr lang="en-US" altLang="zh-CN" sz="2400" b="1" dirty="0">
                <a:latin typeface="Times New Roman" panose="02020603050405020304" charset="0"/>
              </a:rPr>
              <a:t>________</a:t>
            </a:r>
            <a:r>
              <a:rPr lang="en-US" altLang="zh-CN" sz="2400" b="1" dirty="0">
                <a:latin typeface="Times New Roman" panose="02020603050405020304" charset="0"/>
                <a:sym typeface="+mn-ea"/>
              </a:rPr>
              <a:t>soldiers were sent to Tangshan to help the rescue </a:t>
            </a:r>
          </a:p>
          <a:p>
            <a:r>
              <a:rPr lang="en-US" altLang="zh-CN" sz="2400" b="1" dirty="0">
                <a:latin typeface="Times New Roman" panose="02020603050405020304" charset="0"/>
                <a:sym typeface="+mn-ea"/>
              </a:rPr>
              <a:t>workers. </a:t>
            </a:r>
          </a:p>
          <a:p>
            <a:r>
              <a:rPr lang="en-US" altLang="en-US" sz="2400" b="1" dirty="0"/>
              <a:t>●</a:t>
            </a:r>
            <a:r>
              <a:rPr lang="en-US" altLang="zh-CN" sz="2400" b="1" dirty="0">
                <a:latin typeface="Times New Roman" panose="02020603050405020304" charset="0"/>
              </a:rPr>
              <a:t> ______________________ of people were helped.</a:t>
            </a:r>
          </a:p>
          <a:p>
            <a:r>
              <a:rPr lang="en-US" altLang="en-US" sz="2400" b="1" dirty="0"/>
              <a:t>●</a:t>
            </a:r>
            <a:r>
              <a:rPr lang="en-US" altLang="zh-CN" sz="2400" b="1" dirty="0">
                <a:latin typeface="Times New Roman" panose="02020603050405020304" charset="0"/>
              </a:rPr>
              <a:t> </a:t>
            </a:r>
            <a:r>
              <a:rPr lang="en-US" altLang="zh-CN" sz="2400" b="1" dirty="0">
                <a:latin typeface="Times New Roman" panose="02020603050405020304" charset="0"/>
                <a:sym typeface="+mn-ea"/>
              </a:rPr>
              <a:t>_________________miners were rescued </a:t>
            </a:r>
            <a:endParaRPr lang="en-US" altLang="zh-CN" sz="2400" b="1" dirty="0">
              <a:latin typeface="Times New Roman" panose="02020603050405020304" charset="0"/>
            </a:endParaRPr>
          </a:p>
          <a:p>
            <a:endParaRPr lang="en-US" altLang="zh-CN" sz="2400" b="1" dirty="0">
              <a:latin typeface="Times New Roman" panose="02020603050405020304" charset="0"/>
            </a:endParaRPr>
          </a:p>
        </p:txBody>
      </p:sp>
      <p:sp>
        <p:nvSpPr>
          <p:cNvPr id="16" name="矩形 15"/>
          <p:cNvSpPr/>
          <p:nvPr/>
        </p:nvSpPr>
        <p:spPr>
          <a:xfrm>
            <a:off x="361531" y="4931876"/>
            <a:ext cx="1370330" cy="461665"/>
          </a:xfrm>
          <a:prstGeom prst="rect">
            <a:avLst/>
          </a:prstGeom>
          <a:noFill/>
          <a:ln w="9525">
            <a:noFill/>
          </a:ln>
        </p:spPr>
        <p:txBody>
          <a:bodyPr wrap="square" anchor="t">
            <a:spAutoFit/>
          </a:bodyPr>
          <a:lstStyle/>
          <a:p>
            <a:r>
              <a:rPr lang="en-US" altLang="zh-CN" sz="2400" b="1" i="1" dirty="0">
                <a:solidFill>
                  <a:srgbClr val="C00000"/>
                </a:solidFill>
                <a:latin typeface="Times New Roman" panose="02020603050405020304" charset="0"/>
                <a:sym typeface="+mn-ea"/>
              </a:rPr>
              <a:t>150,000</a:t>
            </a:r>
            <a:endParaRPr lang="en-US" altLang="zh-CN" sz="2400" b="1" i="1" dirty="0">
              <a:solidFill>
                <a:srgbClr val="C00000"/>
              </a:solidFill>
              <a:latin typeface="Times New Roman" panose="02020603050405020304" charset="0"/>
              <a:ea typeface="宋体" panose="02010600030101010101" pitchFamily="2" charset="-122"/>
            </a:endParaRPr>
          </a:p>
        </p:txBody>
      </p:sp>
      <p:sp>
        <p:nvSpPr>
          <p:cNvPr id="17" name="矩形 16"/>
          <p:cNvSpPr/>
          <p:nvPr/>
        </p:nvSpPr>
        <p:spPr>
          <a:xfrm>
            <a:off x="653475" y="5676721"/>
            <a:ext cx="3238149" cy="461665"/>
          </a:xfrm>
          <a:prstGeom prst="rect">
            <a:avLst/>
          </a:prstGeom>
          <a:noFill/>
          <a:ln w="9525">
            <a:noFill/>
          </a:ln>
        </p:spPr>
        <p:txBody>
          <a:bodyPr wrap="square" anchor="t">
            <a:spAutoFit/>
          </a:bodyPr>
          <a:lstStyle/>
          <a:p>
            <a:r>
              <a:rPr lang="en-US" altLang="zh-CN" sz="2400" b="1" i="1" dirty="0">
                <a:solidFill>
                  <a:srgbClr val="C00000"/>
                </a:solidFill>
                <a:latin typeface="Times New Roman" panose="02020603050405020304" charset="0"/>
                <a:sym typeface="+mn-ea"/>
              </a:rPr>
              <a:t>Hundreds of thousands</a:t>
            </a:r>
            <a:endParaRPr lang="en-US" altLang="zh-CN" sz="2400" b="1" i="1" dirty="0">
              <a:solidFill>
                <a:srgbClr val="C00000"/>
              </a:solidFill>
              <a:latin typeface="Times New Roman" panose="02020603050405020304" charset="0"/>
              <a:ea typeface="宋体" panose="02010600030101010101" pitchFamily="2" charset="-122"/>
            </a:endParaRPr>
          </a:p>
        </p:txBody>
      </p:sp>
      <p:sp>
        <p:nvSpPr>
          <p:cNvPr id="18" name="矩形 17"/>
          <p:cNvSpPr/>
          <p:nvPr/>
        </p:nvSpPr>
        <p:spPr>
          <a:xfrm>
            <a:off x="444423" y="6092220"/>
            <a:ext cx="2790095" cy="461665"/>
          </a:xfrm>
          <a:prstGeom prst="rect">
            <a:avLst/>
          </a:prstGeom>
          <a:noFill/>
          <a:ln w="9525">
            <a:noFill/>
          </a:ln>
        </p:spPr>
        <p:txBody>
          <a:bodyPr wrap="square" anchor="t">
            <a:spAutoFit/>
          </a:bodyPr>
          <a:lstStyle/>
          <a:p>
            <a:r>
              <a:rPr lang="en-US" altLang="zh-CN" sz="2400" b="1" i="1" dirty="0">
                <a:solidFill>
                  <a:srgbClr val="C00000"/>
                </a:solidFill>
                <a:latin typeface="Times New Roman" panose="02020603050405020304" charset="0"/>
                <a:sym typeface="+mn-ea"/>
              </a:rPr>
              <a:t>most of the 10,000</a:t>
            </a:r>
            <a:endParaRPr lang="en-US" altLang="zh-CN" sz="2400" b="1" i="1" dirty="0">
              <a:solidFill>
                <a:srgbClr val="C00000"/>
              </a:solidFill>
              <a:latin typeface="Times New Roman" panose="02020603050405020304" charset="0"/>
              <a:ea typeface="宋体" panose="02010600030101010101" pitchFamily="2" charset="-122"/>
            </a:endParaRPr>
          </a:p>
        </p:txBody>
      </p:sp>
      <p:sp>
        <p:nvSpPr>
          <p:cNvPr id="19" name="文本框 18"/>
          <p:cNvSpPr txBox="1"/>
          <p:nvPr/>
        </p:nvSpPr>
        <p:spPr>
          <a:xfrm>
            <a:off x="8167213" y="1406680"/>
            <a:ext cx="3958884" cy="830997"/>
          </a:xfrm>
          <a:prstGeom prst="rect">
            <a:avLst/>
          </a:prstGeom>
          <a:noFill/>
        </p:spPr>
        <p:txBody>
          <a:bodyPr wrap="square" rtlCol="0">
            <a:spAutoFit/>
          </a:bodyPr>
          <a:lstStyle/>
          <a:p>
            <a:pPr algn="ctr"/>
            <a:r>
              <a:rPr lang="en-US" altLang="zh-CN" sz="2400" b="1" dirty="0">
                <a:latin typeface="Times New Roman" panose="02020603050405020304" charset="0"/>
                <a:cs typeface="Times New Roman" panose="02020603050405020304" charset="0"/>
              </a:rPr>
              <a:t>Indicate the ____________of the earthquake</a:t>
            </a:r>
            <a:endParaRPr lang="zh-CN" altLang="en-US" sz="2400" b="1" dirty="0">
              <a:latin typeface="Times New Roman" panose="02020603050405020304" charset="0"/>
              <a:cs typeface="Times New Roman" panose="02020603050405020304" charset="0"/>
            </a:endParaRPr>
          </a:p>
        </p:txBody>
      </p:sp>
      <p:sp>
        <p:nvSpPr>
          <p:cNvPr id="20" name="矩形 19"/>
          <p:cNvSpPr/>
          <p:nvPr/>
        </p:nvSpPr>
        <p:spPr>
          <a:xfrm>
            <a:off x="9852006" y="3207208"/>
            <a:ext cx="1686680" cy="461665"/>
          </a:xfrm>
          <a:prstGeom prst="rect">
            <a:avLst/>
          </a:prstGeom>
          <a:noFill/>
          <a:ln w="9525">
            <a:noFill/>
          </a:ln>
        </p:spPr>
        <p:txBody>
          <a:bodyPr wrap="none" anchor="t">
            <a:spAutoFit/>
          </a:bodyPr>
          <a:lstStyle/>
          <a:p>
            <a:r>
              <a:rPr lang="en-US" altLang="zh-CN" sz="2400" b="1" i="1" dirty="0">
                <a:solidFill>
                  <a:srgbClr val="C00000"/>
                </a:solidFill>
                <a:latin typeface="Times New Roman" panose="02020603050405020304" charset="0"/>
                <a:ea typeface="宋体" panose="02010600030101010101" pitchFamily="2" charset="-122"/>
              </a:rPr>
              <a:t>the severity </a:t>
            </a:r>
          </a:p>
        </p:txBody>
      </p:sp>
      <p:sp>
        <p:nvSpPr>
          <p:cNvPr id="21" name="文本框 20"/>
          <p:cNvSpPr txBox="1"/>
          <p:nvPr/>
        </p:nvSpPr>
        <p:spPr>
          <a:xfrm>
            <a:off x="8109089" y="3284711"/>
            <a:ext cx="3958884" cy="830997"/>
          </a:xfrm>
          <a:prstGeom prst="rect">
            <a:avLst/>
          </a:prstGeom>
          <a:noFill/>
        </p:spPr>
        <p:txBody>
          <a:bodyPr wrap="square" rtlCol="0">
            <a:spAutoFit/>
          </a:bodyPr>
          <a:lstStyle/>
          <a:p>
            <a:pPr algn="ctr"/>
            <a:r>
              <a:rPr lang="en-US" altLang="zh-CN" sz="2400" b="1" dirty="0">
                <a:latin typeface="Times New Roman" panose="02020603050405020304" charset="0"/>
                <a:cs typeface="Times New Roman" panose="02020603050405020304" charset="0"/>
              </a:rPr>
              <a:t>Indicate the ___________of the earthquake</a:t>
            </a:r>
            <a:endParaRPr lang="zh-CN" altLang="en-US" sz="2400" b="1" dirty="0">
              <a:latin typeface="Times New Roman" panose="02020603050405020304" charset="0"/>
              <a:cs typeface="Times New Roman" panose="02020603050405020304" charset="0"/>
            </a:endParaRPr>
          </a:p>
        </p:txBody>
      </p:sp>
      <p:sp>
        <p:nvSpPr>
          <p:cNvPr id="22" name="矩形 21"/>
          <p:cNvSpPr/>
          <p:nvPr/>
        </p:nvSpPr>
        <p:spPr>
          <a:xfrm>
            <a:off x="9999148" y="1360513"/>
            <a:ext cx="1471878" cy="461665"/>
          </a:xfrm>
          <a:prstGeom prst="rect">
            <a:avLst/>
          </a:prstGeom>
          <a:noFill/>
          <a:ln w="9525">
            <a:noFill/>
          </a:ln>
        </p:spPr>
        <p:txBody>
          <a:bodyPr wrap="none" anchor="t">
            <a:spAutoFit/>
          </a:bodyPr>
          <a:lstStyle/>
          <a:p>
            <a:r>
              <a:rPr lang="en-US" altLang="zh-CN" sz="2400" b="1" i="1" dirty="0">
                <a:solidFill>
                  <a:srgbClr val="C00000"/>
                </a:solidFill>
                <a:latin typeface="Times New Roman" panose="02020603050405020304" charset="0"/>
                <a:ea typeface="宋体" panose="02010600030101010101" pitchFamily="2" charset="-122"/>
              </a:rPr>
              <a:t>exact time</a:t>
            </a:r>
          </a:p>
        </p:txBody>
      </p:sp>
      <p:sp>
        <p:nvSpPr>
          <p:cNvPr id="23" name="文本框 22"/>
          <p:cNvSpPr txBox="1"/>
          <p:nvPr/>
        </p:nvSpPr>
        <p:spPr>
          <a:xfrm>
            <a:off x="8002633" y="5456183"/>
            <a:ext cx="4189367" cy="830997"/>
          </a:xfrm>
          <a:prstGeom prst="rect">
            <a:avLst/>
          </a:prstGeom>
          <a:noFill/>
        </p:spPr>
        <p:txBody>
          <a:bodyPr wrap="square" rtlCol="0">
            <a:spAutoFit/>
          </a:bodyPr>
          <a:lstStyle/>
          <a:p>
            <a:pPr algn="ctr"/>
            <a:r>
              <a:rPr lang="en-US" altLang="zh-CN" sz="2400" b="1" dirty="0">
                <a:latin typeface="Times New Roman" panose="02020603050405020304" charset="0"/>
                <a:cs typeface="Times New Roman" panose="02020603050405020304" charset="0"/>
              </a:rPr>
              <a:t>Indicate the ___________after the earthquake</a:t>
            </a:r>
            <a:endParaRPr lang="zh-CN" altLang="en-US" sz="2400" b="1" dirty="0">
              <a:latin typeface="Times New Roman" panose="02020603050405020304" charset="0"/>
              <a:cs typeface="Times New Roman" panose="02020603050405020304" charset="0"/>
            </a:endParaRPr>
          </a:p>
        </p:txBody>
      </p:sp>
      <p:sp>
        <p:nvSpPr>
          <p:cNvPr id="24" name="矩形 23"/>
          <p:cNvSpPr/>
          <p:nvPr/>
        </p:nvSpPr>
        <p:spPr>
          <a:xfrm>
            <a:off x="10146655" y="5393541"/>
            <a:ext cx="800219" cy="461665"/>
          </a:xfrm>
          <a:prstGeom prst="rect">
            <a:avLst/>
          </a:prstGeom>
          <a:noFill/>
          <a:ln w="9525">
            <a:noFill/>
          </a:ln>
        </p:spPr>
        <p:txBody>
          <a:bodyPr wrap="none" anchor="t">
            <a:spAutoFit/>
          </a:bodyPr>
          <a:lstStyle/>
          <a:p>
            <a:r>
              <a:rPr lang="en-US" altLang="zh-CN" sz="2400" b="1" i="1" dirty="0">
                <a:solidFill>
                  <a:srgbClr val="C00000"/>
                </a:solidFill>
                <a:latin typeface="Times New Roman" panose="02020603050405020304" charset="0"/>
                <a:ea typeface="宋体" panose="02010600030101010101" pitchFamily="2" charset="-122"/>
              </a:rPr>
              <a:t>hope</a:t>
            </a:r>
          </a:p>
        </p:txBody>
      </p:sp>
      <p:sp>
        <p:nvSpPr>
          <p:cNvPr id="25" name="标题 1"/>
          <p:cNvSpPr>
            <a:spLocks noGrp="1"/>
          </p:cNvSpPr>
          <p:nvPr/>
        </p:nvSpPr>
        <p:spPr>
          <a:xfrm>
            <a:off x="-27305" y="-90169"/>
            <a:ext cx="6628130" cy="668180"/>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a:t>
            </a:r>
            <a:r>
              <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for Numbers —</a:t>
            </a:r>
            <a:r>
              <a:rPr lang="en-US" altLang="zh-CN" sz="3600" dirty="0">
                <a:solidFill>
                  <a:srgbClr val="C00000"/>
                </a:solidFill>
                <a:latin typeface="Impact" panose="020B0806030902050204" pitchFamily="34" charset="0"/>
                <a:sym typeface="+mn-ea"/>
              </a:rPr>
              <a:t>Para 1-4</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26" name="文本框 25"/>
          <p:cNvSpPr txBox="1"/>
          <p:nvPr/>
        </p:nvSpPr>
        <p:spPr>
          <a:xfrm>
            <a:off x="2485317" y="3014578"/>
            <a:ext cx="3226038" cy="1015663"/>
          </a:xfrm>
          <a:prstGeom prst="rect">
            <a:avLst/>
          </a:prstGeom>
          <a:solidFill>
            <a:srgbClr val="C00000"/>
          </a:solidFill>
        </p:spPr>
        <p:txBody>
          <a:bodyPr wrap="square" rtlCol="0">
            <a:spAutoFit/>
          </a:bodyPr>
          <a:lstStyle/>
          <a:p>
            <a:r>
              <a:rPr lang="en-US" altLang="zh-CN" sz="6000" b="1" noProof="1">
                <a:solidFill>
                  <a:schemeClr val="bg1"/>
                </a:solidFill>
                <a:latin typeface="Times New Roman" panose="02020603050405020304" charset="0"/>
              </a:rPr>
              <a:t>Numbers</a:t>
            </a:r>
          </a:p>
        </p:txBody>
      </p:sp>
      <p:sp>
        <p:nvSpPr>
          <p:cNvPr id="27" name="文本框 26"/>
          <p:cNvSpPr txBox="1"/>
          <p:nvPr/>
        </p:nvSpPr>
        <p:spPr>
          <a:xfrm>
            <a:off x="8138151" y="3066514"/>
            <a:ext cx="4017008" cy="1015663"/>
          </a:xfrm>
          <a:prstGeom prst="rect">
            <a:avLst/>
          </a:prstGeom>
          <a:solidFill>
            <a:srgbClr val="7030A0"/>
          </a:solidFill>
        </p:spPr>
        <p:txBody>
          <a:bodyPr wrap="square" rtlCol="0">
            <a:spAutoFit/>
          </a:bodyPr>
          <a:lstStyle/>
          <a:p>
            <a:r>
              <a:rPr lang="en-US" altLang="zh-CN" sz="6000" b="1" noProof="1">
                <a:solidFill>
                  <a:schemeClr val="bg1"/>
                </a:solidFill>
                <a:latin typeface="Times New Roman" panose="02020603050405020304" charset="0"/>
              </a:rPr>
              <a:t>Convincing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5">
                                            <p:txEl>
                                              <p:pRg st="0" end="0"/>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5">
                                            <p:txEl>
                                              <p:pRg st="1" end="1"/>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5">
                                            <p:txEl>
                                              <p:pRg st="2" end="2"/>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9" grpId="0"/>
      <p:bldP spid="11" grpId="0"/>
      <p:bldP spid="12" grpId="0"/>
      <p:bldP spid="13" grpId="0"/>
      <p:bldP spid="14" grpId="0"/>
      <p:bldP spid="16" grpId="0"/>
      <p:bldP spid="17" grpId="0"/>
      <p:bldP spid="20" grpId="0"/>
      <p:bldP spid="22" grpId="0"/>
      <p:bldP spid="24" grpId="0"/>
      <p:bldP spid="26"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nvSpPr>
        <p:spPr>
          <a:xfrm>
            <a:off x="-11430" y="-192405"/>
            <a:ext cx="3529330"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Further Thinking</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7" name="文本框 6"/>
          <p:cNvSpPr txBox="1"/>
          <p:nvPr/>
        </p:nvSpPr>
        <p:spPr>
          <a:xfrm>
            <a:off x="6670718" y="4253125"/>
            <a:ext cx="5340418" cy="1077218"/>
          </a:xfrm>
          <a:prstGeom prst="rect">
            <a:avLst/>
          </a:prstGeom>
          <a:noFill/>
        </p:spPr>
        <p:txBody>
          <a:bodyPr wrap="square" rtlCol="0">
            <a:spAutoFit/>
          </a:bodyPr>
          <a:lstStyle/>
          <a:p>
            <a:r>
              <a:rPr lang="en-US" altLang="zh-CN" sz="3200" i="1" dirty="0">
                <a:latin typeface="Times New Roman" panose="02020603050405020304" charset="0"/>
              </a:rPr>
              <a:t>Unusual time for sleep due to the disastrous earthquake</a:t>
            </a:r>
          </a:p>
        </p:txBody>
      </p:sp>
      <p:cxnSp>
        <p:nvCxnSpPr>
          <p:cNvPr id="5" name="直接箭头连接符 4"/>
          <p:cNvCxnSpPr>
            <a:endCxn id="14" idx="0"/>
          </p:cNvCxnSpPr>
          <p:nvPr/>
        </p:nvCxnSpPr>
        <p:spPr>
          <a:xfrm flipH="1">
            <a:off x="3057662" y="2788620"/>
            <a:ext cx="2" cy="169559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160702" y="4484215"/>
            <a:ext cx="3793919" cy="1077218"/>
          </a:xfrm>
          <a:prstGeom prst="rect">
            <a:avLst/>
          </a:prstGeom>
          <a:noFill/>
        </p:spPr>
        <p:txBody>
          <a:bodyPr wrap="square" rtlCol="0">
            <a:spAutoFit/>
          </a:bodyPr>
          <a:lstStyle/>
          <a:p>
            <a:r>
              <a:rPr lang="en-US" altLang="zh-CN" sz="3200" i="1" dirty="0">
                <a:latin typeface="Times New Roman" panose="02020603050405020304" charset="0"/>
              </a:rPr>
              <a:t>Usually time for sleep</a:t>
            </a:r>
          </a:p>
          <a:p>
            <a:endParaRPr lang="en-US" altLang="zh-CN" sz="3200" i="1" dirty="0">
              <a:latin typeface="Times New Roman" panose="02020603050405020304" charset="0"/>
            </a:endParaRPr>
          </a:p>
        </p:txBody>
      </p:sp>
      <p:sp>
        <p:nvSpPr>
          <p:cNvPr id="15" name="文本框 14"/>
          <p:cNvSpPr txBox="1"/>
          <p:nvPr/>
        </p:nvSpPr>
        <p:spPr>
          <a:xfrm>
            <a:off x="1341565" y="1894165"/>
            <a:ext cx="9400574" cy="923330"/>
          </a:xfrm>
          <a:prstGeom prst="rect">
            <a:avLst/>
          </a:prstGeom>
          <a:noFill/>
        </p:spPr>
        <p:txBody>
          <a:bodyPr wrap="square" rtlCol="0">
            <a:spAutoFit/>
          </a:bodyPr>
          <a:lstStyle/>
          <a:p>
            <a:pPr algn="ctr"/>
            <a:r>
              <a:rPr lang="en-US" altLang="zh-CN" sz="5400" b="1" i="1" dirty="0">
                <a:latin typeface="Times New Roman" panose="02020603050405020304" charset="0"/>
              </a:rPr>
              <a:t>A </a:t>
            </a:r>
            <a:r>
              <a:rPr lang="en-US" altLang="zh-CN" sz="5400" b="1" i="1" u="sng" dirty="0">
                <a:latin typeface="Times New Roman" panose="02020603050405020304" charset="0"/>
              </a:rPr>
              <a:t>Night</a:t>
            </a:r>
            <a:r>
              <a:rPr lang="en-US" altLang="zh-CN" sz="5400" b="1" i="1" dirty="0">
                <a:latin typeface="Times New Roman" panose="02020603050405020304" charset="0"/>
              </a:rPr>
              <a:t> the Earth </a:t>
            </a:r>
            <a:r>
              <a:rPr lang="en-US" altLang="zh-CN" sz="5400" b="1" i="1" u="sng" dirty="0">
                <a:latin typeface="Times New Roman" panose="02020603050405020304" charset="0"/>
              </a:rPr>
              <a:t>Didn’t Sleep</a:t>
            </a:r>
          </a:p>
        </p:txBody>
      </p:sp>
      <p:sp>
        <p:nvSpPr>
          <p:cNvPr id="16" name="文本框 15"/>
          <p:cNvSpPr txBox="1"/>
          <p:nvPr/>
        </p:nvSpPr>
        <p:spPr>
          <a:xfrm>
            <a:off x="337751" y="855345"/>
            <a:ext cx="12025699" cy="646331"/>
          </a:xfrm>
          <a:prstGeom prst="rect">
            <a:avLst/>
          </a:prstGeom>
          <a:noFill/>
        </p:spPr>
        <p:txBody>
          <a:bodyPr wrap="square" rtlCol="0">
            <a:spAutoFit/>
          </a:bodyPr>
          <a:lstStyle/>
          <a:p>
            <a:r>
              <a:rPr lang="en-US" sz="3600" b="1" i="1" dirty="0">
                <a:solidFill>
                  <a:schemeClr val="tx1"/>
                </a:solidFill>
                <a:latin typeface="Times New Roman" panose="02020603050405020304" charset="0"/>
              </a:rPr>
              <a:t>1. Can you think of a title for the passage? Give your reasons</a:t>
            </a:r>
          </a:p>
        </p:txBody>
      </p:sp>
      <p:cxnSp>
        <p:nvCxnSpPr>
          <p:cNvPr id="17" name="直接箭头连接符 16"/>
          <p:cNvCxnSpPr/>
          <p:nvPr/>
        </p:nvCxnSpPr>
        <p:spPr>
          <a:xfrm>
            <a:off x="8903924" y="2803058"/>
            <a:ext cx="16142" cy="146450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3741436" y="2856041"/>
            <a:ext cx="4600832" cy="707886"/>
          </a:xfrm>
          <a:prstGeom prst="rect">
            <a:avLst/>
          </a:prstGeom>
          <a:solidFill>
            <a:schemeClr val="accent6">
              <a:lumMod val="75000"/>
            </a:schemeClr>
          </a:solidFill>
        </p:spPr>
        <p:txBody>
          <a:bodyPr wrap="square" rtlCol="0">
            <a:spAutoFit/>
          </a:bodyPr>
          <a:lstStyle/>
          <a:p>
            <a:r>
              <a:rPr lang="en-US" altLang="zh-CN" sz="4000" b="1" dirty="0">
                <a:latin typeface="Times New Roman" panose="02020603050405020304" charset="0"/>
              </a:rPr>
              <a:t>Figure of Speech ?</a:t>
            </a:r>
          </a:p>
        </p:txBody>
      </p:sp>
      <p:sp>
        <p:nvSpPr>
          <p:cNvPr id="20" name="文本框 19"/>
          <p:cNvSpPr txBox="1"/>
          <p:nvPr/>
        </p:nvSpPr>
        <p:spPr>
          <a:xfrm>
            <a:off x="3741436" y="2885967"/>
            <a:ext cx="4600832" cy="707886"/>
          </a:xfrm>
          <a:prstGeom prst="rect">
            <a:avLst/>
          </a:prstGeom>
          <a:solidFill>
            <a:schemeClr val="accent6">
              <a:lumMod val="75000"/>
            </a:schemeClr>
          </a:solidFill>
        </p:spPr>
        <p:txBody>
          <a:bodyPr wrap="square" rtlCol="0">
            <a:spAutoFit/>
          </a:bodyPr>
          <a:lstStyle/>
          <a:p>
            <a:pPr algn="ctr"/>
            <a:r>
              <a:rPr lang="en-US" altLang="zh-CN" sz="4000" b="1" dirty="0">
                <a:latin typeface="Times New Roman" panose="02020603050405020304" charset="0"/>
              </a:rPr>
              <a:t>Personification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P spid="18"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14" y="485192"/>
            <a:ext cx="3965581" cy="4561910"/>
          </a:xfrm>
          <a:prstGeom prst="rect">
            <a:avLst/>
          </a:prstGeom>
        </p:spPr>
      </p:pic>
      <p:sp>
        <p:nvSpPr>
          <p:cNvPr id="7" name="矩形 6"/>
          <p:cNvSpPr/>
          <p:nvPr/>
        </p:nvSpPr>
        <p:spPr>
          <a:xfrm>
            <a:off x="848202" y="5381044"/>
            <a:ext cx="2853858" cy="523220"/>
          </a:xfrm>
          <a:prstGeom prst="rect">
            <a:avLst/>
          </a:prstGeom>
        </p:spPr>
        <p:txBody>
          <a:bodyPr wrap="none">
            <a:spAutoFit/>
          </a:bodyPr>
          <a:lstStyle/>
          <a:p>
            <a:r>
              <a:rPr lang="en-US" altLang="zh-CN" sz="2800" dirty="0">
                <a:latin typeface="Times New Roman" panose="02020603050405020304" charset="0"/>
              </a:rPr>
              <a:t>Trees __________</a:t>
            </a:r>
            <a:endParaRPr lang="zh-CN" altLang="en-US" sz="2800" dirty="0"/>
          </a:p>
        </p:txBody>
      </p:sp>
      <p:sp>
        <p:nvSpPr>
          <p:cNvPr id="8" name="文本框 7"/>
          <p:cNvSpPr txBox="1"/>
          <p:nvPr/>
        </p:nvSpPr>
        <p:spPr>
          <a:xfrm>
            <a:off x="1893685" y="5286179"/>
            <a:ext cx="2183791" cy="52322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fell down</a:t>
            </a:r>
            <a:endParaRPr lang="en-US" altLang="zh-CN" sz="2800" b="1" i="1" dirty="0">
              <a:solidFill>
                <a:srgbClr val="C00000"/>
              </a:solidFill>
              <a:latin typeface="Times New Roman" panose="02020603050405020304" charset="0"/>
              <a:cs typeface="Times New Roman" panose="02020603050405020304" charset="0"/>
              <a:sym typeface="+mn-ea"/>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665" y="484867"/>
            <a:ext cx="3191320" cy="4229690"/>
          </a:xfrm>
          <a:prstGeom prst="rect">
            <a:avLst/>
          </a:prstGeom>
        </p:spPr>
      </p:pic>
      <p:sp>
        <p:nvSpPr>
          <p:cNvPr id="10" name="矩形 9"/>
          <p:cNvSpPr/>
          <p:nvPr/>
        </p:nvSpPr>
        <p:spPr>
          <a:xfrm>
            <a:off x="5359214" y="5165600"/>
            <a:ext cx="6399701" cy="954107"/>
          </a:xfrm>
          <a:prstGeom prst="rect">
            <a:avLst/>
          </a:prstGeom>
        </p:spPr>
        <p:txBody>
          <a:bodyPr wrap="none">
            <a:spAutoFit/>
          </a:bodyPr>
          <a:lstStyle/>
          <a:p>
            <a:pPr algn="ctr"/>
            <a:r>
              <a:rPr lang="en-US" altLang="zh-CN" sz="2800" dirty="0">
                <a:latin typeface="Times New Roman" panose="02020603050405020304" charset="0"/>
                <a:sym typeface="+mn-ea"/>
              </a:rPr>
              <a:t>The traffic was stopped. </a:t>
            </a:r>
          </a:p>
          <a:p>
            <a:pPr algn="ctr"/>
            <a:r>
              <a:rPr lang="en-US" altLang="zh-CN" sz="2800" dirty="0">
                <a:latin typeface="Times New Roman" panose="02020603050405020304" charset="0"/>
                <a:sym typeface="+mn-ea"/>
              </a:rPr>
              <a:t>Water, food and ________ were hard to get</a:t>
            </a:r>
            <a:endParaRPr lang="zh-CN" altLang="en-US" sz="2800" dirty="0"/>
          </a:p>
        </p:txBody>
      </p:sp>
      <p:sp>
        <p:nvSpPr>
          <p:cNvPr id="11" name="文本框 10"/>
          <p:cNvSpPr txBox="1"/>
          <p:nvPr/>
        </p:nvSpPr>
        <p:spPr>
          <a:xfrm>
            <a:off x="7821733" y="5594473"/>
            <a:ext cx="2183791" cy="52322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electricity</a:t>
            </a:r>
            <a:endParaRPr lang="en-US" altLang="zh-CN" sz="2800" b="1" i="1" dirty="0">
              <a:solidFill>
                <a:srgbClr val="C00000"/>
              </a:solidFill>
              <a:latin typeface="Times New Roman" panose="02020603050405020304" charset="0"/>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10" grpId="0"/>
      <p:bldP spid="11" grpId="0"/>
      <p:bldP spid="11"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nvSpPr>
        <p:spPr>
          <a:xfrm>
            <a:off x="0" y="-23193"/>
            <a:ext cx="4443471" cy="661962"/>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for Appreciation</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graphicFrame>
        <p:nvGraphicFramePr>
          <p:cNvPr id="3" name="表格 2"/>
          <p:cNvGraphicFramePr>
            <a:graphicFrameLocks noGrp="1"/>
          </p:cNvGraphicFramePr>
          <p:nvPr/>
        </p:nvGraphicFramePr>
        <p:xfrm>
          <a:off x="41190" y="599679"/>
          <a:ext cx="12084909" cy="6211333"/>
        </p:xfrm>
        <a:graphic>
          <a:graphicData uri="http://schemas.openxmlformats.org/drawingml/2006/table">
            <a:tbl>
              <a:tblPr firstRow="1" bandRow="1">
                <a:tableStyleId>{93296810-A885-4BE3-A3E7-6D5BEEA58F35}</a:tableStyleId>
              </a:tblPr>
              <a:tblGrid>
                <a:gridCol w="4028303">
                  <a:extLst>
                    <a:ext uri="{9D8B030D-6E8A-4147-A177-3AD203B41FA5}">
                      <a16:colId xmlns:a16="http://schemas.microsoft.com/office/drawing/2014/main" val="20000"/>
                    </a:ext>
                  </a:extLst>
                </a:gridCol>
                <a:gridCol w="2825577">
                  <a:extLst>
                    <a:ext uri="{9D8B030D-6E8A-4147-A177-3AD203B41FA5}">
                      <a16:colId xmlns:a16="http://schemas.microsoft.com/office/drawing/2014/main" val="20001"/>
                    </a:ext>
                  </a:extLst>
                </a:gridCol>
                <a:gridCol w="5231029">
                  <a:extLst>
                    <a:ext uri="{9D8B030D-6E8A-4147-A177-3AD203B41FA5}">
                      <a16:colId xmlns:a16="http://schemas.microsoft.com/office/drawing/2014/main" val="20002"/>
                    </a:ext>
                  </a:extLst>
                </a:gridCol>
              </a:tblGrid>
              <a:tr h="561897">
                <a:tc>
                  <a:txBody>
                    <a:bodyPr/>
                    <a:lstStyle/>
                    <a:p>
                      <a:pPr algn="ctr"/>
                      <a:r>
                        <a:rPr lang="en-US" altLang="zh-CN" sz="2800" dirty="0">
                          <a:latin typeface="Arial Narrow" panose="020B0606020202030204" pitchFamily="34" charset="0"/>
                          <a:cs typeface="Times New Roman" panose="02020603050405020304" charset="0"/>
                        </a:rPr>
                        <a:t>Sentence</a:t>
                      </a:r>
                      <a:endParaRPr lang="zh-CN" altLang="en-US" sz="2800" dirty="0">
                        <a:latin typeface="Arial Narrow" panose="020B0606020202030204" pitchFamily="34" charset="0"/>
                        <a:cs typeface="Times New Roman" panose="02020603050405020304" charset="0"/>
                      </a:endParaRPr>
                    </a:p>
                  </a:txBody>
                  <a:tcPr/>
                </a:tc>
                <a:tc>
                  <a:txBody>
                    <a:bodyPr/>
                    <a:lstStyle/>
                    <a:p>
                      <a:pPr algn="ctr"/>
                      <a:r>
                        <a:rPr lang="en-US" altLang="zh-CN" sz="2800" dirty="0">
                          <a:latin typeface="Arial Narrow" panose="020B0606020202030204" pitchFamily="34" charset="0"/>
                          <a:cs typeface="Times New Roman" panose="02020603050405020304" charset="0"/>
                        </a:rPr>
                        <a:t>Figures of Speech</a:t>
                      </a:r>
                      <a:endParaRPr lang="zh-CN" altLang="en-US" sz="2800" dirty="0">
                        <a:latin typeface="Arial Narrow" panose="020B0606020202030204" pitchFamily="34" charset="0"/>
                        <a:cs typeface="Times New Roman" panose="02020603050405020304" charset="0"/>
                      </a:endParaRPr>
                    </a:p>
                  </a:txBody>
                  <a:tcPr/>
                </a:tc>
                <a:tc>
                  <a:txBody>
                    <a:bodyPr/>
                    <a:lstStyle/>
                    <a:p>
                      <a:pPr algn="ctr"/>
                      <a:r>
                        <a:rPr lang="en-US" altLang="zh-CN" sz="2800" dirty="0">
                          <a:latin typeface="Arial Narrow" panose="020B0606020202030204" pitchFamily="34" charset="0"/>
                          <a:cs typeface="Times New Roman" panose="02020603050405020304" charset="0"/>
                        </a:rPr>
                        <a:t>Function</a:t>
                      </a:r>
                      <a:endParaRPr lang="zh-CN" altLang="en-US" sz="2800" dirty="0">
                        <a:latin typeface="Arial Narrow" panose="020B0606020202030204" pitchFamily="34" charset="0"/>
                        <a:cs typeface="Times New Roman" panose="02020603050405020304" charset="0"/>
                      </a:endParaRPr>
                    </a:p>
                  </a:txBody>
                  <a:tcPr/>
                </a:tc>
                <a:extLst>
                  <a:ext uri="{0D108BD9-81ED-4DB2-BD59-A6C34878D82A}">
                    <a16:rowId xmlns:a16="http://schemas.microsoft.com/office/drawing/2014/main" val="10000"/>
                  </a:ext>
                </a:extLst>
              </a:tr>
              <a:tr h="1412359">
                <a:tc>
                  <a:txBody>
                    <a:bodyPr/>
                    <a:lstStyle/>
                    <a:p>
                      <a:endParaRPr lang="zh-CN" altLang="en-US" dirty="0">
                        <a:latin typeface="Arial Narrow" panose="020B0606020202030204" pitchFamily="34" charset="0"/>
                      </a:endParaRPr>
                    </a:p>
                  </a:txBody>
                  <a:tcPr/>
                </a:tc>
                <a:tc>
                  <a:txBody>
                    <a:bodyPr/>
                    <a:lstStyle/>
                    <a:p>
                      <a:endParaRPr lang="zh-CN" altLang="en-US" dirty="0">
                        <a:latin typeface="Arial Narrow" panose="020B0606020202030204" pitchFamily="34" charset="0"/>
                      </a:endParaRPr>
                    </a:p>
                  </a:txBody>
                  <a:tcPr/>
                </a:tc>
                <a:tc>
                  <a:txBody>
                    <a:bodyPr/>
                    <a:lstStyle/>
                    <a:p>
                      <a:endParaRPr lang="zh-CN" altLang="en-US">
                        <a:latin typeface="Arial Narrow" panose="020B0606020202030204" pitchFamily="34" charset="0"/>
                      </a:endParaRPr>
                    </a:p>
                  </a:txBody>
                  <a:tcPr/>
                </a:tc>
                <a:extLst>
                  <a:ext uri="{0D108BD9-81ED-4DB2-BD59-A6C34878D82A}">
                    <a16:rowId xmlns:a16="http://schemas.microsoft.com/office/drawing/2014/main" val="10001"/>
                  </a:ext>
                </a:extLst>
              </a:tr>
              <a:tr h="1412359">
                <a:tc>
                  <a:txBody>
                    <a:bodyPr/>
                    <a:lstStyle/>
                    <a:p>
                      <a:endParaRPr lang="zh-CN" altLang="en-US" dirty="0">
                        <a:latin typeface="Arial Narrow" panose="020B0606020202030204" pitchFamily="34" charset="0"/>
                      </a:endParaRPr>
                    </a:p>
                  </a:txBody>
                  <a:tcPr/>
                </a:tc>
                <a:tc>
                  <a:txBody>
                    <a:bodyPr/>
                    <a:lstStyle/>
                    <a:p>
                      <a:endParaRPr lang="zh-CN" altLang="en-US" dirty="0">
                        <a:latin typeface="Arial Narrow" panose="020B0606020202030204" pitchFamily="34" charset="0"/>
                      </a:endParaRPr>
                    </a:p>
                  </a:txBody>
                  <a:tcPr/>
                </a:tc>
                <a:tc>
                  <a:txBody>
                    <a:bodyPr/>
                    <a:lstStyle/>
                    <a:p>
                      <a:endParaRPr lang="zh-CN" altLang="en-US" dirty="0">
                        <a:latin typeface="Arial Narrow" panose="020B0606020202030204" pitchFamily="34" charset="0"/>
                      </a:endParaRPr>
                    </a:p>
                  </a:txBody>
                  <a:tcPr/>
                </a:tc>
                <a:extLst>
                  <a:ext uri="{0D108BD9-81ED-4DB2-BD59-A6C34878D82A}">
                    <a16:rowId xmlns:a16="http://schemas.microsoft.com/office/drawing/2014/main" val="10002"/>
                  </a:ext>
                </a:extLst>
              </a:tr>
              <a:tr h="1412359">
                <a:tc>
                  <a:txBody>
                    <a:bodyPr/>
                    <a:lstStyle/>
                    <a:p>
                      <a:endParaRPr lang="zh-CN" altLang="en-US" dirty="0">
                        <a:latin typeface="Arial Narrow" panose="020B0606020202030204" pitchFamily="34" charset="0"/>
                      </a:endParaRPr>
                    </a:p>
                  </a:txBody>
                  <a:tcPr/>
                </a:tc>
                <a:tc>
                  <a:txBody>
                    <a:bodyPr/>
                    <a:lstStyle/>
                    <a:p>
                      <a:endParaRPr lang="zh-CN" altLang="en-US" dirty="0">
                        <a:latin typeface="Arial Narrow" panose="020B0606020202030204" pitchFamily="34" charset="0"/>
                      </a:endParaRPr>
                    </a:p>
                  </a:txBody>
                  <a:tcPr/>
                </a:tc>
                <a:tc>
                  <a:txBody>
                    <a:bodyPr/>
                    <a:lstStyle/>
                    <a:p>
                      <a:endParaRPr lang="zh-CN" altLang="en-US" dirty="0">
                        <a:latin typeface="Arial Narrow" panose="020B0606020202030204" pitchFamily="34" charset="0"/>
                      </a:endParaRPr>
                    </a:p>
                  </a:txBody>
                  <a:tcPr/>
                </a:tc>
                <a:extLst>
                  <a:ext uri="{0D108BD9-81ED-4DB2-BD59-A6C34878D82A}">
                    <a16:rowId xmlns:a16="http://schemas.microsoft.com/office/drawing/2014/main" val="10003"/>
                  </a:ext>
                </a:extLst>
              </a:tr>
              <a:tr h="1412359">
                <a:tc>
                  <a:txBody>
                    <a:bodyPr/>
                    <a:lstStyle/>
                    <a:p>
                      <a:endParaRPr lang="zh-CN" altLang="en-US">
                        <a:latin typeface="Arial Narrow" panose="020B0606020202030204" pitchFamily="34" charset="0"/>
                      </a:endParaRPr>
                    </a:p>
                  </a:txBody>
                  <a:tcPr/>
                </a:tc>
                <a:tc>
                  <a:txBody>
                    <a:bodyPr/>
                    <a:lstStyle/>
                    <a:p>
                      <a:endParaRPr lang="zh-CN" altLang="en-US" dirty="0">
                        <a:latin typeface="Arial Narrow" panose="020B0606020202030204" pitchFamily="34" charset="0"/>
                      </a:endParaRPr>
                    </a:p>
                  </a:txBody>
                  <a:tcPr/>
                </a:tc>
                <a:tc>
                  <a:txBody>
                    <a:bodyPr/>
                    <a:lstStyle/>
                    <a:p>
                      <a:endParaRPr lang="zh-CN" altLang="en-US" dirty="0">
                        <a:latin typeface="Arial Narrow" panose="020B0606020202030204" pitchFamily="34" charset="0"/>
                      </a:endParaRPr>
                    </a:p>
                  </a:txBody>
                  <a:tcPr/>
                </a:tc>
                <a:extLst>
                  <a:ext uri="{0D108BD9-81ED-4DB2-BD59-A6C34878D82A}">
                    <a16:rowId xmlns:a16="http://schemas.microsoft.com/office/drawing/2014/main" val="10004"/>
                  </a:ext>
                </a:extLst>
              </a:tr>
            </a:tbl>
          </a:graphicData>
        </a:graphic>
      </p:graphicFrame>
      <p:sp>
        <p:nvSpPr>
          <p:cNvPr id="5" name="文本框 4"/>
          <p:cNvSpPr txBox="1"/>
          <p:nvPr/>
        </p:nvSpPr>
        <p:spPr>
          <a:xfrm>
            <a:off x="0" y="1186249"/>
            <a:ext cx="4118919" cy="1200329"/>
          </a:xfrm>
          <a:prstGeom prst="rect">
            <a:avLst/>
          </a:prstGeom>
          <a:noFill/>
        </p:spPr>
        <p:txBody>
          <a:bodyPr wrap="square" rtlCol="0">
            <a:spAutoFit/>
          </a:bodyPr>
          <a:lstStyle/>
          <a:p>
            <a:pPr algn="ctr"/>
            <a:r>
              <a:rPr lang="en-US" altLang="zh-CN" sz="2400" dirty="0">
                <a:latin typeface="Arial Narrow" panose="020B0606020202030204" pitchFamily="34" charset="0"/>
                <a:cs typeface="Times New Roman" panose="02020603050405020304" charset="0"/>
              </a:rPr>
              <a:t>For three days the water in the village wells rose and fell, rose and fell.</a:t>
            </a:r>
          </a:p>
        </p:txBody>
      </p:sp>
      <p:sp>
        <p:nvSpPr>
          <p:cNvPr id="9" name="文本框 8"/>
          <p:cNvSpPr txBox="1"/>
          <p:nvPr/>
        </p:nvSpPr>
        <p:spPr>
          <a:xfrm>
            <a:off x="3534033" y="1490017"/>
            <a:ext cx="4118919" cy="461665"/>
          </a:xfrm>
          <a:prstGeom prst="rect">
            <a:avLst/>
          </a:prstGeom>
          <a:noFill/>
        </p:spPr>
        <p:txBody>
          <a:bodyPr wrap="square" rtlCol="0">
            <a:spAutoFit/>
          </a:bodyPr>
          <a:lstStyle/>
          <a:p>
            <a:pPr algn="ctr"/>
            <a:r>
              <a:rPr lang="en-US" altLang="zh-CN" sz="2400" dirty="0">
                <a:latin typeface="Arial Narrow" panose="020B0606020202030204" pitchFamily="34" charset="0"/>
                <a:cs typeface="Times New Roman" panose="02020603050405020304" charset="0"/>
              </a:rPr>
              <a:t>Repetition</a:t>
            </a:r>
          </a:p>
        </p:txBody>
      </p:sp>
      <p:sp>
        <p:nvSpPr>
          <p:cNvPr id="10" name="文本框 9"/>
          <p:cNvSpPr txBox="1"/>
          <p:nvPr/>
        </p:nvSpPr>
        <p:spPr>
          <a:xfrm>
            <a:off x="7068065" y="1464784"/>
            <a:ext cx="5123935" cy="461665"/>
          </a:xfrm>
          <a:prstGeom prst="rect">
            <a:avLst/>
          </a:prstGeom>
          <a:noFill/>
        </p:spPr>
        <p:txBody>
          <a:bodyPr wrap="square" rtlCol="0">
            <a:spAutoFit/>
          </a:bodyPr>
          <a:lstStyle/>
          <a:p>
            <a:r>
              <a:rPr lang="zh-CN" altLang="en-US" sz="2400" dirty="0">
                <a:latin typeface="Arial Narrow" panose="020B0606020202030204" pitchFamily="34" charset="0"/>
              </a:rPr>
              <a:t>to make a deeper impression on the reader</a:t>
            </a:r>
          </a:p>
        </p:txBody>
      </p:sp>
      <p:sp>
        <p:nvSpPr>
          <p:cNvPr id="11" name="文本框 10"/>
          <p:cNvSpPr txBox="1"/>
          <p:nvPr/>
        </p:nvSpPr>
        <p:spPr>
          <a:xfrm>
            <a:off x="0" y="2615514"/>
            <a:ext cx="4118919" cy="1065805"/>
          </a:xfrm>
          <a:prstGeom prst="rect">
            <a:avLst/>
          </a:prstGeom>
          <a:noFill/>
        </p:spPr>
        <p:txBody>
          <a:bodyPr wrap="square" rtlCol="0">
            <a:spAutoFit/>
          </a:bodyPr>
          <a:lstStyle/>
          <a:p>
            <a:pPr algn="ctr">
              <a:lnSpc>
                <a:spcPct val="140000"/>
              </a:lnSpc>
            </a:pPr>
            <a:r>
              <a:rPr lang="en-US" altLang="zh-CN" sz="2400" dirty="0">
                <a:latin typeface="Arial Narrow" panose="020B0606020202030204" pitchFamily="34" charset="0"/>
              </a:rPr>
              <a:t>It seemed that the world was at an end!</a:t>
            </a:r>
          </a:p>
        </p:txBody>
      </p:sp>
      <p:sp>
        <p:nvSpPr>
          <p:cNvPr id="12" name="文本框 11"/>
          <p:cNvSpPr txBox="1"/>
          <p:nvPr/>
        </p:nvSpPr>
        <p:spPr>
          <a:xfrm>
            <a:off x="3534033" y="2917583"/>
            <a:ext cx="4118919" cy="461665"/>
          </a:xfrm>
          <a:prstGeom prst="rect">
            <a:avLst/>
          </a:prstGeom>
          <a:noFill/>
        </p:spPr>
        <p:txBody>
          <a:bodyPr wrap="square" rtlCol="0">
            <a:spAutoFit/>
          </a:bodyPr>
          <a:lstStyle/>
          <a:p>
            <a:pPr algn="ctr"/>
            <a:r>
              <a:rPr lang="en-US" altLang="zh-CN" sz="2400" dirty="0">
                <a:latin typeface="Arial Narrow" panose="020B0606020202030204" pitchFamily="34" charset="0"/>
                <a:cs typeface="Times New Roman" panose="02020603050405020304" charset="0"/>
              </a:rPr>
              <a:t>Exaggeration</a:t>
            </a:r>
          </a:p>
        </p:txBody>
      </p:sp>
      <p:sp>
        <p:nvSpPr>
          <p:cNvPr id="13" name="文本框 12"/>
          <p:cNvSpPr txBox="1"/>
          <p:nvPr/>
        </p:nvSpPr>
        <p:spPr>
          <a:xfrm>
            <a:off x="6779740" y="2664942"/>
            <a:ext cx="5412260" cy="1065805"/>
          </a:xfrm>
          <a:prstGeom prst="rect">
            <a:avLst/>
          </a:prstGeom>
          <a:noFill/>
        </p:spPr>
        <p:txBody>
          <a:bodyPr wrap="square" rtlCol="0">
            <a:spAutoFit/>
          </a:bodyPr>
          <a:lstStyle/>
          <a:p>
            <a:pPr algn="ctr">
              <a:lnSpc>
                <a:spcPct val="140000"/>
              </a:lnSpc>
            </a:pPr>
            <a:r>
              <a:rPr lang="zh-CN" altLang="en-US" sz="2400" dirty="0">
                <a:latin typeface="Arial Narrow" panose="020B0606020202030204" pitchFamily="34" charset="0"/>
              </a:rPr>
              <a:t>to </a:t>
            </a:r>
            <a:r>
              <a:rPr lang="en-US" altLang="zh-CN" sz="2400" dirty="0">
                <a:latin typeface="Arial Narrow" panose="020B0606020202030204" pitchFamily="34" charset="0"/>
              </a:rPr>
              <a:t>emphasize </a:t>
            </a:r>
            <a:r>
              <a:rPr lang="zh-CN" altLang="en-US" sz="2400" dirty="0">
                <a:latin typeface="Arial Narrow" panose="020B0606020202030204" pitchFamily="34" charset="0"/>
              </a:rPr>
              <a:t>the seriousness of the disaster </a:t>
            </a:r>
            <a:r>
              <a:rPr lang="en-US" altLang="zh-CN" sz="2400" dirty="0">
                <a:latin typeface="Arial Narrow" panose="020B0606020202030204" pitchFamily="34" charset="0"/>
              </a:rPr>
              <a:t>and people’s desperation</a:t>
            </a:r>
            <a:endParaRPr lang="zh-CN" altLang="en-US" sz="2400" dirty="0">
              <a:latin typeface="Arial Narrow" panose="020B0606020202030204" pitchFamily="34" charset="0"/>
            </a:endParaRPr>
          </a:p>
        </p:txBody>
      </p:sp>
      <p:sp>
        <p:nvSpPr>
          <p:cNvPr id="14" name="文本框 13"/>
          <p:cNvSpPr txBox="1"/>
          <p:nvPr/>
        </p:nvSpPr>
        <p:spPr>
          <a:xfrm>
            <a:off x="41190" y="4114317"/>
            <a:ext cx="4118919" cy="1065805"/>
          </a:xfrm>
          <a:prstGeom prst="rect">
            <a:avLst/>
          </a:prstGeom>
          <a:noFill/>
        </p:spPr>
        <p:txBody>
          <a:bodyPr wrap="square" rtlCol="0">
            <a:spAutoFit/>
          </a:bodyPr>
          <a:lstStyle/>
          <a:p>
            <a:pPr algn="ctr">
              <a:lnSpc>
                <a:spcPct val="140000"/>
              </a:lnSpc>
            </a:pPr>
            <a:r>
              <a:rPr lang="en-US" altLang="zh-CN" sz="2400" dirty="0">
                <a:latin typeface="Arial Narrow" panose="020B0606020202030204" pitchFamily="34" charset="0"/>
              </a:rPr>
              <a:t>Bricks covered the ground like red autumn leaves.</a:t>
            </a:r>
          </a:p>
        </p:txBody>
      </p:sp>
      <p:sp>
        <p:nvSpPr>
          <p:cNvPr id="15" name="文本框 14"/>
          <p:cNvSpPr txBox="1"/>
          <p:nvPr/>
        </p:nvSpPr>
        <p:spPr>
          <a:xfrm>
            <a:off x="3472249" y="4384734"/>
            <a:ext cx="4118919" cy="461665"/>
          </a:xfrm>
          <a:prstGeom prst="rect">
            <a:avLst/>
          </a:prstGeom>
          <a:noFill/>
        </p:spPr>
        <p:txBody>
          <a:bodyPr wrap="square" rtlCol="0">
            <a:spAutoFit/>
          </a:bodyPr>
          <a:lstStyle/>
          <a:p>
            <a:pPr algn="ctr"/>
            <a:r>
              <a:rPr lang="en-US" altLang="zh-CN" sz="2400" dirty="0">
                <a:latin typeface="Arial Narrow" panose="020B0606020202030204" pitchFamily="34" charset="0"/>
                <a:cs typeface="Times New Roman" panose="02020603050405020304" charset="0"/>
              </a:rPr>
              <a:t>Simile</a:t>
            </a:r>
          </a:p>
        </p:txBody>
      </p:sp>
      <p:sp>
        <p:nvSpPr>
          <p:cNvPr id="16" name="文本框 15"/>
          <p:cNvSpPr txBox="1"/>
          <p:nvPr/>
        </p:nvSpPr>
        <p:spPr>
          <a:xfrm>
            <a:off x="7068064" y="4380188"/>
            <a:ext cx="5123935" cy="461665"/>
          </a:xfrm>
          <a:prstGeom prst="rect">
            <a:avLst/>
          </a:prstGeom>
          <a:noFill/>
        </p:spPr>
        <p:txBody>
          <a:bodyPr wrap="square" rtlCol="0">
            <a:spAutoFit/>
          </a:bodyPr>
          <a:lstStyle/>
          <a:p>
            <a:pPr algn="ctr"/>
            <a:r>
              <a:rPr lang="zh-CN" altLang="en-US" sz="2400" dirty="0">
                <a:latin typeface="Arial Narrow" panose="020B0606020202030204" pitchFamily="34" charset="0"/>
              </a:rPr>
              <a:t>to </a:t>
            </a:r>
            <a:r>
              <a:rPr lang="en-US" altLang="zh-CN" sz="2400" dirty="0">
                <a:latin typeface="Arial Narrow" panose="020B0606020202030204" pitchFamily="34" charset="0"/>
              </a:rPr>
              <a:t>create a vivid image of the ruins </a:t>
            </a:r>
            <a:endParaRPr lang="zh-CN" altLang="en-US" sz="2400" dirty="0">
              <a:latin typeface="Arial Narrow" panose="020B0606020202030204" pitchFamily="34" charset="0"/>
            </a:endParaRPr>
          </a:p>
        </p:txBody>
      </p:sp>
      <p:sp>
        <p:nvSpPr>
          <p:cNvPr id="17" name="文本框 16"/>
          <p:cNvSpPr txBox="1"/>
          <p:nvPr/>
        </p:nvSpPr>
        <p:spPr>
          <a:xfrm>
            <a:off x="41190" y="5382288"/>
            <a:ext cx="4118919" cy="1065805"/>
          </a:xfrm>
          <a:prstGeom prst="rect">
            <a:avLst/>
          </a:prstGeom>
          <a:noFill/>
        </p:spPr>
        <p:txBody>
          <a:bodyPr wrap="square" rtlCol="0">
            <a:spAutoFit/>
          </a:bodyPr>
          <a:lstStyle/>
          <a:p>
            <a:pPr algn="ctr">
              <a:lnSpc>
                <a:spcPct val="140000"/>
              </a:lnSpc>
            </a:pPr>
            <a:r>
              <a:rPr lang="en-US" altLang="zh-CN" sz="2400" dirty="0">
                <a:latin typeface="Arial Narrow" panose="020B0606020202030204" pitchFamily="34" charset="0"/>
              </a:rPr>
              <a:t>Slowly, very slowly, the city began to breathe again.</a:t>
            </a:r>
          </a:p>
        </p:txBody>
      </p:sp>
      <p:sp>
        <p:nvSpPr>
          <p:cNvPr id="18" name="文本框 17"/>
          <p:cNvSpPr txBox="1"/>
          <p:nvPr/>
        </p:nvSpPr>
        <p:spPr>
          <a:xfrm>
            <a:off x="3472248" y="5808298"/>
            <a:ext cx="4118919" cy="461665"/>
          </a:xfrm>
          <a:prstGeom prst="rect">
            <a:avLst/>
          </a:prstGeom>
          <a:noFill/>
        </p:spPr>
        <p:txBody>
          <a:bodyPr wrap="square" rtlCol="0">
            <a:spAutoFit/>
          </a:bodyPr>
          <a:lstStyle/>
          <a:p>
            <a:pPr algn="ctr"/>
            <a:r>
              <a:rPr lang="en-US" altLang="zh-CN" sz="2400">
                <a:latin typeface="Arial Narrow" panose="020B0606020202030204" pitchFamily="34" charset="0"/>
                <a:cs typeface="Times New Roman" panose="02020603050405020304" charset="0"/>
              </a:rPr>
              <a:t>Personification</a:t>
            </a:r>
            <a:endParaRPr lang="en-US" altLang="zh-CN" sz="2400" dirty="0">
              <a:latin typeface="Arial Narrow" panose="020B0606020202030204" pitchFamily="34" charset="0"/>
              <a:cs typeface="Times New Roman" panose="02020603050405020304" charset="0"/>
            </a:endParaRPr>
          </a:p>
        </p:txBody>
      </p:sp>
      <p:sp>
        <p:nvSpPr>
          <p:cNvPr id="19" name="文本框 18"/>
          <p:cNvSpPr txBox="1"/>
          <p:nvPr/>
        </p:nvSpPr>
        <p:spPr>
          <a:xfrm>
            <a:off x="7068065" y="5776807"/>
            <a:ext cx="5123935" cy="461665"/>
          </a:xfrm>
          <a:prstGeom prst="rect">
            <a:avLst/>
          </a:prstGeom>
          <a:noFill/>
        </p:spPr>
        <p:txBody>
          <a:bodyPr wrap="square" rtlCol="0">
            <a:spAutoFit/>
          </a:bodyPr>
          <a:lstStyle/>
          <a:p>
            <a:pPr algn="ctr"/>
            <a:r>
              <a:rPr lang="zh-CN" altLang="en-US" sz="2400" dirty="0">
                <a:latin typeface="Arial Narrow" panose="020B0606020202030204" pitchFamily="34" charset="0"/>
              </a:rPr>
              <a:t>to </a:t>
            </a:r>
            <a:r>
              <a:rPr lang="en-US" altLang="zh-CN" sz="2400" dirty="0">
                <a:latin typeface="Arial Narrow" panose="020B0606020202030204" pitchFamily="34" charset="0"/>
              </a:rPr>
              <a:t>create a vivid image</a:t>
            </a:r>
            <a:endParaRPr lang="zh-CN" altLang="en-US" sz="2400" dirty="0">
              <a:latin typeface="Arial Narrow" panose="020B0606020202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4" grpId="0"/>
      <p:bldP spid="15" grpId="0"/>
      <p:bldP spid="16" grpId="0"/>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nvSpPr>
        <p:spPr>
          <a:xfrm>
            <a:off x="-52070" y="-90170"/>
            <a:ext cx="2291080"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Homework</a:t>
            </a:r>
            <a:endParaRPr kumimoji="0" 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4" name="文本框 3"/>
          <p:cNvSpPr txBox="1"/>
          <p:nvPr/>
        </p:nvSpPr>
        <p:spPr>
          <a:xfrm>
            <a:off x="380365" y="3001645"/>
            <a:ext cx="12049760" cy="2061210"/>
          </a:xfrm>
          <a:prstGeom prst="rect">
            <a:avLst/>
          </a:prstGeom>
          <a:noFill/>
        </p:spPr>
        <p:txBody>
          <a:bodyPr wrap="square" rtlCol="0">
            <a:spAutoFit/>
          </a:bodyPr>
          <a:lstStyle/>
          <a:p>
            <a:endParaRPr lang="en-US" sz="3200" b="1" i="1">
              <a:solidFill>
                <a:schemeClr val="tx1"/>
              </a:solidFill>
              <a:latin typeface="Times New Roman" panose="02020603050405020304" charset="0"/>
            </a:endParaRPr>
          </a:p>
          <a:p>
            <a:r>
              <a:rPr lang="en-US" sz="3200" b="1" i="1">
                <a:solidFill>
                  <a:schemeClr val="tx1"/>
                </a:solidFill>
                <a:latin typeface="Times New Roman" panose="02020603050405020304" charset="0"/>
              </a:rPr>
              <a:t>________________________________________________________</a:t>
            </a:r>
          </a:p>
          <a:p>
            <a:r>
              <a:rPr lang="en-US" sz="3200" b="1" i="1">
                <a:solidFill>
                  <a:schemeClr val="tx1"/>
                </a:solidFill>
                <a:latin typeface="Times New Roman" panose="02020603050405020304" charset="0"/>
              </a:rPr>
              <a:t>________________________________________________________</a:t>
            </a:r>
          </a:p>
          <a:p>
            <a:r>
              <a:rPr lang="en-US" sz="3200" b="1" i="1">
                <a:solidFill>
                  <a:schemeClr val="tx1"/>
                </a:solidFill>
                <a:latin typeface="Times New Roman" panose="02020603050405020304" charset="0"/>
              </a:rPr>
              <a:t>________________________________________________________</a:t>
            </a:r>
          </a:p>
        </p:txBody>
      </p:sp>
      <p:sp>
        <p:nvSpPr>
          <p:cNvPr id="2" name="文本框 1"/>
          <p:cNvSpPr txBox="1"/>
          <p:nvPr/>
        </p:nvSpPr>
        <p:spPr>
          <a:xfrm>
            <a:off x="88265" y="831215"/>
            <a:ext cx="12017375" cy="1383665"/>
          </a:xfrm>
          <a:prstGeom prst="rect">
            <a:avLst/>
          </a:prstGeom>
          <a:noFill/>
        </p:spPr>
        <p:txBody>
          <a:bodyPr wrap="square" rtlCol="0">
            <a:spAutoFit/>
          </a:bodyPr>
          <a:lstStyle/>
          <a:p>
            <a:r>
              <a:rPr lang="en-US" altLang="zh-CN" sz="2800" b="1">
                <a:latin typeface="Times New Roman" panose="02020603050405020304" charset="0"/>
              </a:rPr>
              <a:t>Try to imitate Para 1 and write your own experience of a natural disaster in a short paragraph with the words given, at least five. </a:t>
            </a:r>
          </a:p>
          <a:p>
            <a:endParaRPr lang="en-US" altLang="zh-CN" sz="2800">
              <a:latin typeface="Times New Roman" panose="02020603050405020304" charset="0"/>
            </a:endParaRPr>
          </a:p>
        </p:txBody>
      </p:sp>
      <p:sp>
        <p:nvSpPr>
          <p:cNvPr id="10248" name="TextBox 2"/>
          <p:cNvSpPr txBox="1"/>
          <p:nvPr/>
        </p:nvSpPr>
        <p:spPr>
          <a:xfrm>
            <a:off x="1812925" y="1866900"/>
            <a:ext cx="8117840" cy="1076325"/>
          </a:xfrm>
          <a:prstGeom prst="rect">
            <a:avLst/>
          </a:prstGeom>
          <a:noFill/>
          <a:ln w="50800" cap="flat" cmpd="sng">
            <a:solidFill>
              <a:schemeClr val="accent1">
                <a:shade val="50000"/>
              </a:schemeClr>
            </a:solidFill>
            <a:prstDash val="sysDash"/>
            <a:miter/>
            <a:headEnd type="none" w="med" len="med"/>
            <a:tailEnd type="none" w="med" len="med"/>
          </a:ln>
        </p:spPr>
        <p:txBody>
          <a:bodyPr wrap="square">
            <a:spAutoFit/>
          </a:bodyPr>
          <a:lstStyle/>
          <a:p>
            <a:pPr algn="ctr"/>
            <a:r>
              <a:rPr lang="en-US" altLang="zh-CN" sz="3200" b="1" i="1">
                <a:latin typeface="Times New Roman" panose="02020603050405020304" charset="0"/>
                <a:sym typeface="+mn-ea"/>
              </a:rPr>
              <a:t> </a:t>
            </a:r>
            <a:r>
              <a:rPr lang="en-US" sz="3200" b="1" i="1">
                <a:latin typeface="Times New Roman" panose="02020603050405020304" charset="0"/>
                <a:sym typeface="+mn-ea"/>
              </a:rPr>
              <a:t>burst, pipes, at an end, in ruins, suffering, injured, disaster, electricity, dig out, shelter...</a:t>
            </a:r>
            <a:endParaRPr lang="en-US" sz="3200" b="1" dirty="0">
              <a:latin typeface="Times New Roman" panose="02020603050405020304" charset="0"/>
              <a:ea typeface="Times New Roman" panose="0202060305040502030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3" name="Rectangle 5"/>
          <p:cNvSpPr/>
          <p:nvPr/>
        </p:nvSpPr>
        <p:spPr>
          <a:xfrm>
            <a:off x="1245584" y="5553880"/>
            <a:ext cx="11355356" cy="521970"/>
          </a:xfrm>
          <a:prstGeom prst="rect">
            <a:avLst/>
          </a:prstGeom>
          <a:noFill/>
          <a:ln w="9525">
            <a:noFill/>
          </a:ln>
        </p:spPr>
        <p:txBody>
          <a:bodyPr wrap="square">
            <a:spAutoFit/>
          </a:bodyPr>
          <a:lstStyle/>
          <a:p>
            <a:r>
              <a:rPr lang="en-US" altLang="zh-CN" sz="2800" dirty="0">
                <a:latin typeface="Times New Roman" panose="02020603050405020304" charset="0"/>
                <a:sym typeface="+mn-ea"/>
              </a:rPr>
              <a:t>People were _________there</a:t>
            </a:r>
            <a:r>
              <a:rPr lang="en-US" altLang="zh-CN" sz="2800" dirty="0">
                <a:solidFill>
                  <a:srgbClr val="EF0325"/>
                </a:solidFill>
                <a:latin typeface="Times New Roman" panose="02020603050405020304" charset="0"/>
                <a:sym typeface="+mn-ea"/>
              </a:rPr>
              <a:t> </a:t>
            </a:r>
            <a:r>
              <a:rPr lang="en-US" altLang="zh-CN" sz="2800" dirty="0">
                <a:latin typeface="Times New Roman" panose="02020603050405020304" charset="0"/>
                <a:sym typeface="+mn-ea"/>
              </a:rPr>
              <a:t>and couldn’t get out in a short time.</a:t>
            </a:r>
            <a:endParaRPr lang="en-US" altLang="zh-CN" sz="2800" b="1" dirty="0">
              <a:solidFill>
                <a:srgbClr val="EF0325"/>
              </a:solidFill>
              <a:latin typeface="Times New Roman" panose="02020603050405020304" charset="0"/>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721" y="106169"/>
            <a:ext cx="3713585" cy="4619429"/>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370" y="106169"/>
            <a:ext cx="3928188" cy="4734180"/>
          </a:xfrm>
          <a:prstGeom prst="rect">
            <a:avLst/>
          </a:prstGeom>
        </p:spPr>
      </p:pic>
      <p:sp>
        <p:nvSpPr>
          <p:cNvPr id="10" name="文本框 9"/>
          <p:cNvSpPr txBox="1"/>
          <p:nvPr/>
        </p:nvSpPr>
        <p:spPr>
          <a:xfrm>
            <a:off x="3343818" y="5449289"/>
            <a:ext cx="2183791" cy="52322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trapped</a:t>
            </a:r>
            <a:endParaRPr lang="en-US" altLang="zh-CN" sz="2800" b="1" i="1" dirty="0">
              <a:solidFill>
                <a:srgbClr val="C00000"/>
              </a:solidFill>
              <a:latin typeface="Times New Roman" panose="02020603050405020304" charset="0"/>
              <a:cs typeface="Times New Roman" panose="02020603050405020304" charset="0"/>
              <a:sym typeface="+mn-ea"/>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74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3" grpId="0"/>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579" y="153955"/>
            <a:ext cx="3689787" cy="4525963"/>
          </a:xfr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635" y="153955"/>
            <a:ext cx="7529500" cy="4939831"/>
          </a:xfrm>
          <a:prstGeom prst="rect">
            <a:avLst/>
          </a:prstGeom>
        </p:spPr>
      </p:pic>
      <p:sp>
        <p:nvSpPr>
          <p:cNvPr id="6" name="矩形 5"/>
          <p:cNvSpPr/>
          <p:nvPr/>
        </p:nvSpPr>
        <p:spPr>
          <a:xfrm>
            <a:off x="4204166" y="5903559"/>
            <a:ext cx="4265911" cy="584775"/>
          </a:xfrm>
          <a:prstGeom prst="rect">
            <a:avLst/>
          </a:prstGeom>
        </p:spPr>
        <p:txBody>
          <a:bodyPr wrap="none">
            <a:spAutoFit/>
          </a:bodyPr>
          <a:lstStyle/>
          <a:p>
            <a:r>
              <a:rPr lang="en-US" altLang="zh-CN" sz="3200" dirty="0">
                <a:latin typeface="Times New Roman" panose="02020603050405020304" charset="0"/>
              </a:rPr>
              <a:t>The city was ________.</a:t>
            </a:r>
          </a:p>
        </p:txBody>
      </p:sp>
      <p:sp>
        <p:nvSpPr>
          <p:cNvPr id="8" name="文本框 7"/>
          <p:cNvSpPr txBox="1"/>
          <p:nvPr/>
        </p:nvSpPr>
        <p:spPr>
          <a:xfrm>
            <a:off x="6494105" y="5903559"/>
            <a:ext cx="2183791" cy="52322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in ruins</a:t>
            </a:r>
            <a:endParaRPr lang="en-US" altLang="zh-CN" sz="2800" b="1" i="1" dirty="0">
              <a:solidFill>
                <a:srgbClr val="C00000"/>
              </a:solidFill>
              <a:latin typeface="Times New Roman" panose="02020603050405020304" charset="0"/>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86" y="151941"/>
            <a:ext cx="6251239" cy="3670740"/>
          </a:xfrm>
          <a:prstGeom prst="rect">
            <a:avLst/>
          </a:prstGeom>
        </p:spPr>
      </p:pic>
      <p:sp>
        <p:nvSpPr>
          <p:cNvPr id="5" name="矩形 4"/>
          <p:cNvSpPr/>
          <p:nvPr/>
        </p:nvSpPr>
        <p:spPr>
          <a:xfrm>
            <a:off x="575356" y="5277201"/>
            <a:ext cx="5448935" cy="521970"/>
          </a:xfrm>
          <a:prstGeom prst="rect">
            <a:avLst/>
          </a:prstGeom>
        </p:spPr>
        <p:txBody>
          <a:bodyPr wrap="none">
            <a:spAutoFit/>
          </a:bodyPr>
          <a:lstStyle/>
          <a:p>
            <a:r>
              <a:rPr lang="en-US" altLang="zh-CN" sz="2800" dirty="0">
                <a:latin typeface="Times New Roman" panose="02020603050405020304" charset="0"/>
              </a:rPr>
              <a:t>________ helped the trapped people.  </a:t>
            </a:r>
            <a:endParaRPr lang="zh-CN" altLang="en-US" sz="2800"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429" y="1526501"/>
            <a:ext cx="6053489" cy="3751127"/>
          </a:xfrm>
          <a:prstGeom prst="rect">
            <a:avLst/>
          </a:prstGeom>
        </p:spPr>
      </p:pic>
      <p:sp>
        <p:nvSpPr>
          <p:cNvPr id="8" name="文本框 7"/>
          <p:cNvSpPr txBox="1"/>
          <p:nvPr/>
        </p:nvSpPr>
        <p:spPr>
          <a:xfrm>
            <a:off x="641945" y="5277449"/>
            <a:ext cx="2183791" cy="521970"/>
          </a:xfrm>
          <a:prstGeom prst="rect">
            <a:avLst/>
          </a:prstGeom>
          <a:noFill/>
        </p:spPr>
        <p:txBody>
          <a:bodyPr wrap="square" rtlCol="0">
            <a:spAutoFit/>
          </a:bodyPr>
          <a:lstStyle/>
          <a:p>
            <a:r>
              <a:rPr lang="en-US" altLang="zh-CN" sz="2800" b="1" i="1" dirty="0">
                <a:solidFill>
                  <a:srgbClr val="C00000"/>
                </a:solidFill>
                <a:latin typeface="Times New Roman" panose="02020603050405020304" charset="0"/>
                <a:sym typeface="+mn-ea"/>
              </a:rPr>
              <a:t>Rescuers</a:t>
            </a:r>
            <a:endParaRPr lang="en-US" altLang="zh-CN" sz="2800" b="1" i="1" dirty="0">
              <a:solidFill>
                <a:srgbClr val="C00000"/>
              </a:solidFill>
              <a:latin typeface="Times New Roman" panose="02020603050405020304" charset="0"/>
              <a:cs typeface="Times New Roman" panose="02020603050405020304"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nvSpPr>
        <p:spPr>
          <a:xfrm>
            <a:off x="-61595" y="15240"/>
            <a:ext cx="361886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and Answer</a:t>
            </a:r>
            <a:endPar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4098" name="Rectangle 3"/>
          <p:cNvSpPr>
            <a:spLocks noGrp="1"/>
          </p:cNvSpPr>
          <p:nvPr>
            <p:ph idx="1"/>
          </p:nvPr>
        </p:nvSpPr>
        <p:spPr>
          <a:xfrm>
            <a:off x="2000885" y="3766185"/>
            <a:ext cx="8569325" cy="4281488"/>
          </a:xfrm>
        </p:spPr>
        <p:txBody>
          <a:bodyPr wrap="square" lIns="91440" tIns="45720" rIns="91440" bIns="45720" anchor="t"/>
          <a:lstStyle/>
          <a:p>
            <a:pPr marL="742950" indent="-742950" eaLnBrk="1" hangingPunct="1">
              <a:buAutoNum type="alphaUcPeriod"/>
            </a:pPr>
            <a:r>
              <a:rPr lang="en-US" altLang="zh-CN" sz="3200" b="1" i="1" dirty="0">
                <a:latin typeface="Times New Roman" panose="02020603050405020304" charset="0"/>
                <a:cs typeface="Times New Roman" panose="02020603050405020304" charset="0"/>
              </a:rPr>
              <a:t>An exposition (</a:t>
            </a:r>
            <a:r>
              <a:rPr lang="zh-CN" altLang="en-US" sz="3200" b="1" i="1" dirty="0">
                <a:latin typeface="Times New Roman" panose="02020603050405020304" charset="0"/>
                <a:cs typeface="Times New Roman" panose="02020603050405020304" charset="0"/>
              </a:rPr>
              <a:t>说明文</a:t>
            </a:r>
            <a:r>
              <a:rPr lang="en-US" altLang="zh-CN" sz="3200" b="1" i="1" dirty="0">
                <a:latin typeface="Times New Roman" panose="02020603050405020304" charset="0"/>
                <a:cs typeface="Times New Roman" panose="02020603050405020304" charset="0"/>
              </a:rPr>
              <a:t>)</a:t>
            </a:r>
          </a:p>
          <a:p>
            <a:pPr marL="0" indent="0" eaLnBrk="1" hangingPunct="1">
              <a:buNone/>
            </a:pPr>
            <a:endParaRPr lang="en-US" altLang="zh-CN" sz="3200" b="1" i="1" dirty="0">
              <a:latin typeface="Times New Roman" panose="02020603050405020304" charset="0"/>
              <a:cs typeface="Times New Roman" panose="02020603050405020304" charset="0"/>
            </a:endParaRPr>
          </a:p>
          <a:p>
            <a:pPr marL="0" indent="0" eaLnBrk="1" hangingPunct="1">
              <a:buNone/>
            </a:pPr>
            <a:r>
              <a:rPr lang="en-US" altLang="zh-CN" sz="3200" b="1" i="1" dirty="0">
                <a:latin typeface="Times New Roman" panose="02020603050405020304" charset="0"/>
                <a:cs typeface="Times New Roman" panose="02020603050405020304" charset="0"/>
              </a:rPr>
              <a:t>B. An argumentation(</a:t>
            </a:r>
            <a:r>
              <a:rPr lang="zh-CN" altLang="en-US" sz="3200" b="1" i="1" dirty="0">
                <a:latin typeface="Times New Roman" panose="02020603050405020304" charset="0"/>
                <a:cs typeface="Times New Roman" panose="02020603050405020304" charset="0"/>
              </a:rPr>
              <a:t>议论文</a:t>
            </a:r>
            <a:r>
              <a:rPr lang="en-US" altLang="zh-CN" sz="3200" b="1" i="1" dirty="0">
                <a:latin typeface="Times New Roman" panose="02020603050405020304" charset="0"/>
                <a:cs typeface="Times New Roman" panose="02020603050405020304" charset="0"/>
              </a:rPr>
              <a:t>)</a:t>
            </a:r>
          </a:p>
          <a:p>
            <a:pPr marL="0" indent="0" eaLnBrk="1" hangingPunct="1">
              <a:buNone/>
            </a:pPr>
            <a:endParaRPr lang="en-US" altLang="zh-CN" sz="3200" b="1" i="1" dirty="0">
              <a:latin typeface="Times New Roman" panose="02020603050405020304" charset="0"/>
              <a:cs typeface="Times New Roman" panose="02020603050405020304" charset="0"/>
            </a:endParaRPr>
          </a:p>
          <a:p>
            <a:pPr marL="0" indent="0" eaLnBrk="1" hangingPunct="1">
              <a:buNone/>
            </a:pPr>
            <a:r>
              <a:rPr lang="en-US" altLang="zh-CN" sz="3200" b="1" i="1" dirty="0">
                <a:latin typeface="Times New Roman" panose="02020603050405020304" charset="0"/>
                <a:cs typeface="Times New Roman" panose="02020603050405020304" charset="0"/>
              </a:rPr>
              <a:t>C. A narration(</a:t>
            </a:r>
            <a:r>
              <a:rPr lang="zh-CN" altLang="en-US" sz="3200" b="1" i="1" dirty="0">
                <a:latin typeface="Times New Roman" panose="02020603050405020304" charset="0"/>
                <a:cs typeface="Times New Roman" panose="02020603050405020304" charset="0"/>
              </a:rPr>
              <a:t>记叙文</a:t>
            </a:r>
            <a:r>
              <a:rPr lang="en-US" altLang="zh-CN" sz="3200" b="1" i="1" dirty="0">
                <a:latin typeface="Times New Roman" panose="02020603050405020304" charset="0"/>
                <a:cs typeface="Times New Roman" panose="02020603050405020304" charset="0"/>
              </a:rPr>
              <a:t>)</a:t>
            </a:r>
          </a:p>
        </p:txBody>
      </p:sp>
      <p:sp>
        <p:nvSpPr>
          <p:cNvPr id="71684" name="Rectangle 4"/>
          <p:cNvSpPr/>
          <p:nvPr/>
        </p:nvSpPr>
        <p:spPr>
          <a:xfrm>
            <a:off x="2000885" y="5763895"/>
            <a:ext cx="4438015" cy="574675"/>
          </a:xfrm>
          <a:prstGeom prst="rect">
            <a:avLst/>
          </a:prstGeom>
          <a:noFill/>
          <a:ln w="28575" cap="flat" cmpd="sng">
            <a:solidFill>
              <a:srgbClr val="FF0000"/>
            </a:solidFill>
            <a:prstDash val="solid"/>
            <a:miter/>
            <a:headEnd type="none" w="med" len="med"/>
            <a:tailEnd type="none" w="med" len="med"/>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2" name="文本框 1"/>
          <p:cNvSpPr txBox="1"/>
          <p:nvPr/>
        </p:nvSpPr>
        <p:spPr>
          <a:xfrm>
            <a:off x="353060" y="2708910"/>
            <a:ext cx="7637145" cy="583565"/>
          </a:xfrm>
          <a:prstGeom prst="rect">
            <a:avLst/>
          </a:prstGeom>
          <a:noFill/>
        </p:spPr>
        <p:txBody>
          <a:bodyPr wrap="none" rtlCol="0" anchor="t">
            <a:spAutoFit/>
          </a:bodyPr>
          <a:lstStyle/>
          <a:p>
            <a:r>
              <a:rPr lang="en-US" altLang="zh-CN" sz="3200" b="1">
                <a:latin typeface="Times New Roman" panose="02020603050405020304" charset="0"/>
                <a:sym typeface="+mn-ea"/>
              </a:rPr>
              <a:t>1. What is the writing style of this passage?</a:t>
            </a:r>
          </a:p>
        </p:txBody>
      </p:sp>
      <p:sp>
        <p:nvSpPr>
          <p:cNvPr id="3" name="文本框 2"/>
          <p:cNvSpPr txBox="1"/>
          <p:nvPr/>
        </p:nvSpPr>
        <p:spPr>
          <a:xfrm>
            <a:off x="4799013" y="505460"/>
            <a:ext cx="3724910" cy="706755"/>
          </a:xfrm>
          <a:prstGeom prst="rect">
            <a:avLst/>
          </a:prstGeom>
          <a:noFill/>
        </p:spPr>
        <p:txBody>
          <a:bodyPr wrap="none" rtlCol="0" anchor="t">
            <a:spAutoFit/>
          </a:bodyPr>
          <a:lstStyle/>
          <a:p>
            <a:pPr algn="ctr"/>
            <a:r>
              <a:rPr lang="en-US" sz="4000" b="1">
                <a:latin typeface="Times New Roman" panose="02020603050405020304" charset="0"/>
                <a:sym typeface="+mn-ea"/>
              </a:rPr>
              <a:t>M1U4   Reading </a:t>
            </a:r>
            <a:endParaRPr lang="en-US" sz="4000"/>
          </a:p>
        </p:txBody>
      </p:sp>
      <p:sp>
        <p:nvSpPr>
          <p:cNvPr id="4" name="标题 3"/>
          <p:cNvSpPr>
            <a:spLocks noGrp="1"/>
          </p:cNvSpPr>
          <p:nvPr>
            <p:ph type="title"/>
          </p:nvPr>
        </p:nvSpPr>
        <p:spPr>
          <a:xfrm>
            <a:off x="1455339" y="1092313"/>
            <a:ext cx="10973204" cy="1143063"/>
          </a:xfrm>
        </p:spPr>
        <p:txBody>
          <a:bodyPr/>
          <a:lstStyle/>
          <a:p>
            <a:r>
              <a:rPr lang="en-US" altLang="zh-CN" sz="4000" b="1" i="1" dirty="0">
                <a:latin typeface="Times New Roman" panose="02020603050405020304" charset="0"/>
                <a:cs typeface="Times New Roman" panose="02020603050405020304" charset="0"/>
              </a:rPr>
              <a:t>A night the earth didn't sleep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98">
                                            <p:txEl>
                                              <p:pRg st="0" end="0"/>
                                            </p:txEl>
                                          </p:spTgt>
                                        </p:tgtEl>
                                        <p:attrNameLst>
                                          <p:attrName>style.visibility</p:attrName>
                                        </p:attrNameLst>
                                      </p:cBhvr>
                                      <p:to>
                                        <p:strVal val="visible"/>
                                      </p:to>
                                    </p:set>
                                    <p:animEffect transition="in" filter="blinds(horizontal)">
                                      <p:cBhvr>
                                        <p:cTn id="22" dur="500"/>
                                        <p:tgtEl>
                                          <p:spTgt spid="409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98">
                                            <p:txEl>
                                              <p:pRg st="2" end="2"/>
                                            </p:txEl>
                                          </p:spTgt>
                                        </p:tgtEl>
                                        <p:attrNameLst>
                                          <p:attrName>style.visibility</p:attrName>
                                        </p:attrNameLst>
                                      </p:cBhvr>
                                      <p:to>
                                        <p:strVal val="visible"/>
                                      </p:to>
                                    </p:set>
                                    <p:animEffect transition="in" filter="blinds(horizontal)">
                                      <p:cBhvr>
                                        <p:cTn id="27" dur="500"/>
                                        <p:tgtEl>
                                          <p:spTgt spid="409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098">
                                            <p:txEl>
                                              <p:pRg st="4" end="4"/>
                                            </p:txEl>
                                          </p:spTgt>
                                        </p:tgtEl>
                                        <p:attrNameLst>
                                          <p:attrName>style.visibility</p:attrName>
                                        </p:attrNameLst>
                                      </p:cBhvr>
                                      <p:to>
                                        <p:strVal val="visible"/>
                                      </p:to>
                                    </p:set>
                                    <p:animEffect transition="in" filter="blinds(horizontal)">
                                      <p:cBhvr>
                                        <p:cTn id="32" dur="500"/>
                                        <p:tgtEl>
                                          <p:spTgt spid="409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1684"/>
                                        </p:tgtEl>
                                        <p:attrNameLst>
                                          <p:attrName>style.visibility</p:attrName>
                                        </p:attrNameLst>
                                      </p:cBhvr>
                                      <p:to>
                                        <p:strVal val="visible"/>
                                      </p:to>
                                    </p:set>
                                    <p:animEffect transition="in" filter="blinds(horizontal)">
                                      <p:cBhvr>
                                        <p:cTn id="37"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uiExpand="1" build="p"/>
      <p:bldP spid="71684" grpId="0" bldLvl="0" animBg="1"/>
      <p:bldP spid="2" grpId="0"/>
      <p:bldP spid="3" grpId="0"/>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nvSpPr>
        <p:spPr>
          <a:xfrm>
            <a:off x="-61595" y="15240"/>
            <a:ext cx="3618865" cy="921385"/>
          </a:xfrm>
          <a:prstGeom prst="rect">
            <a:avLst/>
          </a:prstGeom>
          <a:solidFill>
            <a:srgbClr val="92D050"/>
          </a:solid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a:solidFill>
                  <a:schemeClr val="bg1"/>
                </a:solidFill>
                <a:latin typeface="Times New Roman" panose="02020603050405020304" charset="0"/>
                <a:ea typeface="+mj-ea"/>
                <a:cs typeface="Times New Roman" panose="02020603050405020304" charset="0"/>
              </a:defRPr>
            </a:lvl1pPr>
            <a:lvl2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2pPr>
            <a:lvl3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3pPr>
            <a:lvl4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4pPr>
            <a:lvl5pPr algn="ctr" rtl="0" eaLnBrk="0" fontAlgn="base" hangingPunct="0">
              <a:spcBef>
                <a:spcPct val="0"/>
              </a:spcBef>
              <a:spcAft>
                <a:spcPct val="0"/>
              </a:spcAft>
              <a:defRPr sz="4400">
                <a:solidFill>
                  <a:schemeClr val="bg1"/>
                </a:solidFill>
                <a:latin typeface="Times New Roman" panose="02020603050405020304" charset="0"/>
                <a:ea typeface="宋体" panose="02010600030101010101" pitchFamily="2" charset="-122"/>
                <a:cs typeface="Times New Roman" panose="02020603050405020304" charset="0"/>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rPr>
              <a:t>  Read and Answer</a:t>
            </a:r>
            <a:endParaRPr kumimoji="0" lang="zh-CN" altLang="en-US" sz="36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Impact" panose="020B0806030902050204" pitchFamily="34" charset="0"/>
              <a:ea typeface="+mj-ea"/>
              <a:cs typeface="Times New Roman" panose="02020603050405020304" charset="0"/>
            </a:endParaRPr>
          </a:p>
        </p:txBody>
      </p:sp>
      <p:sp>
        <p:nvSpPr>
          <p:cNvPr id="2" name="文本框 1"/>
          <p:cNvSpPr txBox="1"/>
          <p:nvPr/>
        </p:nvSpPr>
        <p:spPr>
          <a:xfrm>
            <a:off x="1668145" y="2513965"/>
            <a:ext cx="8235315" cy="1753235"/>
          </a:xfrm>
          <a:prstGeom prst="rect">
            <a:avLst/>
          </a:prstGeom>
          <a:noFill/>
        </p:spPr>
        <p:txBody>
          <a:bodyPr wrap="square" rtlCol="0" anchor="t">
            <a:spAutoFit/>
          </a:bodyPr>
          <a:lstStyle/>
          <a:p>
            <a:pPr fontAlgn="auto">
              <a:lnSpc>
                <a:spcPct val="150000"/>
              </a:lnSpc>
            </a:pPr>
            <a:r>
              <a:rPr lang="en-US" altLang="zh-CN" sz="3600" b="1">
                <a:latin typeface="Times New Roman" panose="02020603050405020304" charset="0"/>
                <a:sym typeface="+mn-ea"/>
              </a:rPr>
              <a:t>2. What is structure of the passage?</a:t>
            </a:r>
          </a:p>
          <a:p>
            <a:pPr fontAlgn="auto">
              <a:lnSpc>
                <a:spcPct val="150000"/>
              </a:lnSpc>
            </a:pPr>
            <a:r>
              <a:rPr lang="en-US" altLang="zh-CN" sz="3600" b="1">
                <a:latin typeface="Times New Roman" panose="02020603050405020304" charset="0"/>
                <a:sym typeface="+mn-ea"/>
              </a:rPr>
              <a:t>3. What is the order of the passage?</a:t>
            </a:r>
          </a:p>
        </p:txBody>
      </p:sp>
      <p:sp>
        <p:nvSpPr>
          <p:cNvPr id="5" name="标题 4"/>
          <p:cNvSpPr>
            <a:spLocks noGrp="1"/>
          </p:cNvSpPr>
          <p:nvPr>
            <p:ph type="title"/>
          </p:nvPr>
        </p:nvSpPr>
        <p:spPr/>
        <p:txBody>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590" y="-93704"/>
            <a:ext cx="12170410" cy="7571303"/>
          </a:xfrm>
          <a:prstGeom prst="rect">
            <a:avLst/>
          </a:prstGeom>
          <a:noFill/>
        </p:spPr>
        <p:txBody>
          <a:bodyPr wrap="square" rtlCol="0">
            <a:spAutoFit/>
          </a:bodyPr>
          <a:lstStyle/>
          <a:p>
            <a:r>
              <a:rPr lang="en-US" b="1" i="1" dirty="0">
                <a:solidFill>
                  <a:srgbClr val="C00000"/>
                </a:solidFill>
                <a:latin typeface="Times New Roman" panose="02020603050405020304" charset="0"/>
                <a:sym typeface="+mn-ea"/>
              </a:rPr>
              <a:t>1. </a:t>
            </a:r>
            <a:r>
              <a:rPr lang="en-US" b="1" i="1" dirty="0">
                <a:latin typeface="Times New Roman" panose="02020603050405020304" charset="0"/>
                <a:sym typeface="+mn-ea"/>
              </a:rPr>
              <a:t>Strange things were happening in the countryside of northeast Hebei. For three days the water in the village wells rose and fell, rose and fell. Farmers noticed that the well walls had deep cracks in them. A smelly gas came out of the cracks. In the farmyards, the chickens and even the pigs were too nervous to eat. Mice ran out of the fields looking for places to hide. Fish jumped out of their bowls and ponds. At about 3:00 am on July 28,1976,some people saw bright lights in the sky. The sound of planes could be heard outside the city of Tangshan even when no planes were in the sky. In the city, the water pipes in some buildings cracked and burst. But the one million people of the city, who thought little of these events, were asleep as usual that night.</a:t>
            </a:r>
          </a:p>
          <a:p>
            <a:r>
              <a:rPr lang="en-US" altLang="zh-CN" b="1" i="1" dirty="0">
                <a:solidFill>
                  <a:srgbClr val="C00000"/>
                </a:solidFill>
                <a:latin typeface="Times New Roman" panose="02020603050405020304" charset="0"/>
                <a:sym typeface="+mn-ea"/>
              </a:rPr>
              <a:t>2</a:t>
            </a:r>
            <a:r>
              <a:rPr lang="en-US" altLang="zh-CN" b="1" i="1" dirty="0">
                <a:latin typeface="Times New Roman" panose="02020603050405020304" charset="0"/>
                <a:sym typeface="+mn-ea"/>
              </a:rPr>
              <a:t>. </a:t>
            </a:r>
            <a:r>
              <a:rPr lang="en-US" b="1" i="1" dirty="0">
                <a:latin typeface="Times New Roman" panose="02020603050405020304" charset="0"/>
                <a:sym typeface="+mn-ea"/>
              </a:rPr>
              <a:t>At 3:42 am everything began to shake. It seemed as if the world was at an end! Eleven kilometers directly below the city the greatest earthquake of the 20th century had begun. It was felt in Beijing, which is more than two hundred kilometers away. One-third of the nation felt it. A huge crack that was eight kilometers long and thirty meters wide cut across houses, roads and canals. Steam burst from holes in the ground. Hard hills of rock became rivers of dir. In fifteen terrible seconds a large city lay in ruins. The suffering of the people was extreme. Two-thirds of them died or were left without parents. The number of people who were killed or injured reached more than 400,000.</a:t>
            </a:r>
          </a:p>
          <a:p>
            <a:r>
              <a:rPr lang="en-US" altLang="zh-CN" b="1" i="1" dirty="0">
                <a:solidFill>
                  <a:srgbClr val="C00000"/>
                </a:solidFill>
                <a:latin typeface="Times New Roman" panose="02020603050405020304" charset="0"/>
                <a:sym typeface="+mn-ea"/>
              </a:rPr>
              <a:t>3. </a:t>
            </a:r>
            <a:r>
              <a:rPr lang="en-US" b="1" i="1" dirty="0">
                <a:latin typeface="Times New Roman" panose="02020603050405020304" charset="0"/>
                <a:sym typeface="+mn-ea"/>
              </a:rPr>
              <a:t>But how could the survivors believe it was natural? Everywhere they looked nearly everything was destroyed. All of the city's hospitals,75%of its factories and buildings and 90% of its homes were gone. Bricks covered the ground like red autumn leaves. No wind, however, could blow them away. Two dams fell and most of the bridges also fell or were not safe for travelling. The railway tracks were now useless pieces of steel. Tens of thousands of cows would never give milk again. Half a million pigs and millions of chickens were dead. Sand now filled the wells instead of water .People were shocked. Then, later that afternoon, another big quake which was almost as strong as the first one shook Tangshan. Some of the rescue workers and doctors were trapped under the ruins. More buildings fell down. </a:t>
            </a:r>
            <a:r>
              <a:rPr lang="en-US" b="1" i="1" dirty="0" err="1">
                <a:latin typeface="Times New Roman" panose="02020603050405020304" charset="0"/>
                <a:sym typeface="+mn-ea"/>
              </a:rPr>
              <a:t>Water,food,and</a:t>
            </a:r>
            <a:r>
              <a:rPr lang="en-US" b="1" i="1" dirty="0">
                <a:latin typeface="Times New Roman" panose="02020603050405020304" charset="0"/>
                <a:sym typeface="+mn-ea"/>
              </a:rPr>
              <a:t> electricity were hard to get. People bega</a:t>
            </a:r>
            <a:r>
              <a:rPr lang="en-US" altLang="zh-CN" b="1" i="1" dirty="0">
                <a:latin typeface="Times New Roman" panose="02020603050405020304" charset="0"/>
                <a:sym typeface="+mn-ea"/>
              </a:rPr>
              <a:t>n</a:t>
            </a:r>
            <a:r>
              <a:rPr lang="en-US" b="1" i="1" dirty="0">
                <a:latin typeface="Times New Roman" panose="02020603050405020304" charset="0"/>
                <a:sym typeface="+mn-ea"/>
              </a:rPr>
              <a:t> to wonder how long the disaster would last.</a:t>
            </a:r>
          </a:p>
          <a:p>
            <a:r>
              <a:rPr lang="en-US" altLang="zh-CN" b="1" i="1" dirty="0">
                <a:solidFill>
                  <a:srgbClr val="C00000"/>
                </a:solidFill>
                <a:latin typeface="Times New Roman" panose="02020603050405020304" charset="0"/>
                <a:sym typeface="+mn-ea"/>
              </a:rPr>
              <a:t>4. </a:t>
            </a:r>
            <a:r>
              <a:rPr lang="en-US" b="1" i="1" dirty="0">
                <a:latin typeface="Times New Roman" panose="02020603050405020304" charset="0"/>
                <a:sym typeface="+mn-ea"/>
              </a:rPr>
              <a:t>All hope was not lost. Soon after the quakes, the army sent 150,000 soldiers to Tangshan to help the rescue workers. Hundreds of thousands of people were helped. The army organized teams to dig out those who were trapped and to bury the dead. To the north of the city, most of the 10,000 miners were rescued from the coal mines there. Workers built shelters for survivors whose homes had been destroyed. Fresh water was taken to the city by train, truck and plane. Slowly, the city began to breathe again.</a:t>
            </a:r>
          </a:p>
          <a:p>
            <a:endParaRPr lang="zh-CN" altLang="en-US" b="1" i="1" dirty="0">
              <a:latin typeface="Times New Roman" panose="02020603050405020304" charset="0"/>
            </a:endParaRPr>
          </a:p>
        </p:txBody>
      </p:sp>
      <p:sp>
        <p:nvSpPr>
          <p:cNvPr id="7" name="文本框 6"/>
          <p:cNvSpPr txBox="1"/>
          <p:nvPr/>
        </p:nvSpPr>
        <p:spPr>
          <a:xfrm>
            <a:off x="205105" y="458136"/>
            <a:ext cx="7972094" cy="645160"/>
          </a:xfrm>
          <a:prstGeom prst="rect">
            <a:avLst/>
          </a:prstGeom>
          <a:solidFill>
            <a:srgbClr val="FFFF00"/>
          </a:solidFill>
        </p:spPr>
        <p:txBody>
          <a:bodyPr wrap="square" rtlCol="0" anchor="t">
            <a:spAutoFit/>
          </a:bodyPr>
          <a:lstStyle/>
          <a:p>
            <a:pPr>
              <a:spcBef>
                <a:spcPct val="50000"/>
              </a:spcBef>
            </a:pPr>
            <a:r>
              <a:rPr lang="en-US" altLang="zh-CN" sz="3600" b="1" dirty="0">
                <a:solidFill>
                  <a:srgbClr val="FF0000"/>
                </a:solidFill>
                <a:latin typeface="Times New Roman" panose="02020603050405020304" charset="0"/>
                <a:sym typeface="+mn-ea"/>
              </a:rPr>
              <a:t>Part 1(para 1</a:t>
            </a:r>
            <a:r>
              <a:rPr lang="zh-CN" altLang="en-US" sz="3600" b="1" dirty="0">
                <a:solidFill>
                  <a:srgbClr val="FF0000"/>
                </a:solidFill>
                <a:latin typeface="Times New Roman" panose="02020603050405020304" charset="0"/>
                <a:sym typeface="+mn-ea"/>
              </a:rPr>
              <a:t>）</a:t>
            </a:r>
            <a:r>
              <a:rPr lang="en-US" altLang="zh-CN" sz="3600" b="1" dirty="0">
                <a:solidFill>
                  <a:srgbClr val="FF0000"/>
                </a:solidFill>
                <a:latin typeface="Times New Roman" panose="02020603050405020304" charset="0"/>
                <a:sym typeface="+mn-ea"/>
              </a:rPr>
              <a:t>:_________________ </a:t>
            </a:r>
          </a:p>
        </p:txBody>
      </p:sp>
      <p:sp>
        <p:nvSpPr>
          <p:cNvPr id="16" name="AutoShape 24"/>
          <p:cNvSpPr>
            <a:spLocks noChangeArrowheads="1"/>
          </p:cNvSpPr>
          <p:nvPr/>
        </p:nvSpPr>
        <p:spPr bwMode="auto">
          <a:xfrm>
            <a:off x="8621359" y="520788"/>
            <a:ext cx="531519" cy="6411605"/>
          </a:xfrm>
          <a:prstGeom prst="downArrow">
            <a:avLst>
              <a:gd name="adj1" fmla="val 80320"/>
              <a:gd name="adj2" fmla="val 160122"/>
            </a:avLst>
          </a:prstGeom>
          <a:solidFill>
            <a:srgbClr val="FF0000"/>
          </a:solidFill>
          <a:ln w="25400">
            <a:solidFill>
              <a:schemeClr val="bg1"/>
            </a:solidFill>
            <a:miter lim="800000"/>
          </a:ln>
        </p:spPr>
        <p:txBody>
          <a:bodyPr wrap="none" anchor="ctr"/>
          <a:lstStyle>
            <a:lvl1pPr>
              <a:defRPr sz="3200" b="1">
                <a:solidFill>
                  <a:schemeClr val="tx1"/>
                </a:solidFill>
                <a:latin typeface="Arial Narrow" panose="020B0606020202030204" pitchFamily="34" charset="0"/>
                <a:ea typeface="宋体" panose="02010600030101010101" pitchFamily="2" charset="-122"/>
              </a:defRPr>
            </a:lvl1pPr>
            <a:lvl2pPr>
              <a:defRPr sz="3200" b="1">
                <a:solidFill>
                  <a:schemeClr val="tx1"/>
                </a:solidFill>
                <a:latin typeface="Arial Narrow" panose="020B0606020202030204" pitchFamily="34" charset="0"/>
                <a:ea typeface="宋体" panose="02010600030101010101" pitchFamily="2" charset="-122"/>
              </a:defRPr>
            </a:lvl2pPr>
            <a:lvl3pPr>
              <a:defRPr sz="3200" b="1">
                <a:solidFill>
                  <a:schemeClr val="tx1"/>
                </a:solidFill>
                <a:latin typeface="Arial Narrow" panose="020B0606020202030204" pitchFamily="34" charset="0"/>
                <a:ea typeface="宋体" panose="02010600030101010101" pitchFamily="2" charset="-122"/>
              </a:defRPr>
            </a:lvl3pPr>
            <a:lvl4pPr>
              <a:defRPr sz="3200" b="1">
                <a:solidFill>
                  <a:schemeClr val="tx1"/>
                </a:solidFill>
                <a:latin typeface="Arial Narrow" panose="020B0606020202030204" pitchFamily="34" charset="0"/>
                <a:ea typeface="宋体" panose="02010600030101010101" pitchFamily="2" charset="-122"/>
              </a:defRPr>
            </a:lvl4pPr>
            <a:lvl5pPr>
              <a:defRPr sz="3200" b="1">
                <a:solidFill>
                  <a:schemeClr val="tx1"/>
                </a:solidFill>
                <a:latin typeface="Arial Narrow" panose="020B0606020202030204" pitchFamily="34" charset="0"/>
                <a:ea typeface="宋体" panose="02010600030101010101" pitchFamily="2" charset="-122"/>
              </a:defRPr>
            </a:lvl5pPr>
            <a:lvl6pPr fontAlgn="base">
              <a:spcBef>
                <a:spcPct val="0"/>
              </a:spcBef>
              <a:spcAft>
                <a:spcPct val="0"/>
              </a:spcAft>
              <a:buFont typeface="Arial" panose="020B0604020202020204" pitchFamily="34" charset="0"/>
              <a:defRPr sz="3200" b="1">
                <a:solidFill>
                  <a:schemeClr val="tx1"/>
                </a:solidFill>
                <a:latin typeface="Arial Narrow" panose="020B0606020202030204" pitchFamily="34" charset="0"/>
                <a:ea typeface="宋体" panose="02010600030101010101" pitchFamily="2" charset="-122"/>
              </a:defRPr>
            </a:lvl6pPr>
            <a:lvl7pPr fontAlgn="base">
              <a:spcBef>
                <a:spcPct val="0"/>
              </a:spcBef>
              <a:spcAft>
                <a:spcPct val="0"/>
              </a:spcAft>
              <a:buFont typeface="Arial" panose="020B0604020202020204" pitchFamily="34" charset="0"/>
              <a:defRPr sz="3200" b="1">
                <a:solidFill>
                  <a:schemeClr val="tx1"/>
                </a:solidFill>
                <a:latin typeface="Arial Narrow" panose="020B0606020202030204" pitchFamily="34" charset="0"/>
                <a:ea typeface="宋体" panose="02010600030101010101" pitchFamily="2" charset="-122"/>
              </a:defRPr>
            </a:lvl7pPr>
            <a:lvl8pPr fontAlgn="base">
              <a:spcBef>
                <a:spcPct val="0"/>
              </a:spcBef>
              <a:spcAft>
                <a:spcPct val="0"/>
              </a:spcAft>
              <a:buFont typeface="Arial" panose="020B0604020202020204" pitchFamily="34" charset="0"/>
              <a:defRPr sz="3200" b="1">
                <a:solidFill>
                  <a:schemeClr val="tx1"/>
                </a:solidFill>
                <a:latin typeface="Arial Narrow" panose="020B0606020202030204" pitchFamily="34" charset="0"/>
                <a:ea typeface="宋体" panose="02010600030101010101" pitchFamily="2" charset="-122"/>
              </a:defRPr>
            </a:lvl8pPr>
            <a:lvl9pPr fontAlgn="base">
              <a:spcBef>
                <a:spcPct val="0"/>
              </a:spcBef>
              <a:spcAft>
                <a:spcPct val="0"/>
              </a:spcAft>
              <a:buFont typeface="Arial" panose="020B0604020202020204" pitchFamily="34" charset="0"/>
              <a:defRPr sz="3200" b="1">
                <a:solidFill>
                  <a:schemeClr val="tx1"/>
                </a:solidFill>
                <a:latin typeface="Arial Narrow" panose="020B0606020202030204" pitchFamily="34" charset="0"/>
                <a:ea typeface="宋体" panose="02010600030101010101" pitchFamily="2" charset="-122"/>
              </a:defRPr>
            </a:lvl9pPr>
          </a:lstStyle>
          <a:p>
            <a:endParaRPr lang="zh-CN" altLang="en-US" dirty="0"/>
          </a:p>
        </p:txBody>
      </p:sp>
      <p:sp>
        <p:nvSpPr>
          <p:cNvPr id="18" name="文本框 17"/>
          <p:cNvSpPr txBox="1"/>
          <p:nvPr/>
        </p:nvSpPr>
        <p:spPr>
          <a:xfrm>
            <a:off x="9552503" y="2790691"/>
            <a:ext cx="1810913" cy="1107996"/>
          </a:xfrm>
          <a:prstGeom prst="rect">
            <a:avLst/>
          </a:prstGeom>
          <a:solidFill>
            <a:srgbClr val="7030A0"/>
          </a:solidFill>
        </p:spPr>
        <p:txBody>
          <a:bodyPr wrap="square" rtlCol="0">
            <a:spAutoFit/>
          </a:bodyPr>
          <a:lstStyle/>
          <a:p>
            <a:pPr algn="ctr"/>
            <a:r>
              <a:rPr lang="en-US" altLang="zh-CN" sz="6600" dirty="0">
                <a:solidFill>
                  <a:schemeClr val="bg1"/>
                </a:solidFill>
                <a:latin typeface="Times New Roman" panose="02020603050405020304" charset="0"/>
                <a:cs typeface="Times New Roman" panose="02020603050405020304" charset="0"/>
              </a:rPr>
              <a:t>time</a:t>
            </a:r>
            <a:endParaRPr lang="zh-CN" altLang="en-US" sz="6600" dirty="0">
              <a:solidFill>
                <a:schemeClr val="bg1"/>
              </a:solidFill>
              <a:latin typeface="Times New Roman" panose="02020603050405020304" charset="0"/>
              <a:cs typeface="Times New Roman" panose="02020603050405020304" charset="0"/>
            </a:endParaRPr>
          </a:p>
        </p:txBody>
      </p:sp>
      <p:sp>
        <p:nvSpPr>
          <p:cNvPr id="19" name="文本框 18"/>
          <p:cNvSpPr txBox="1"/>
          <p:nvPr/>
        </p:nvSpPr>
        <p:spPr>
          <a:xfrm>
            <a:off x="3667828" y="457569"/>
            <a:ext cx="5105801" cy="521970"/>
          </a:xfrm>
          <a:prstGeom prst="rect">
            <a:avLst/>
          </a:prstGeom>
          <a:noFill/>
        </p:spPr>
        <p:txBody>
          <a:bodyPr wrap="square" rtlCol="0">
            <a:spAutoFit/>
          </a:bodyPr>
          <a:lstStyle/>
          <a:p>
            <a:r>
              <a:rPr lang="en-US" altLang="zh-CN" sz="2800" b="1" dirty="0">
                <a:latin typeface="Times New Roman" panose="02020603050405020304" charset="0"/>
                <a:cs typeface="Times New Roman" panose="02020603050405020304" charset="0"/>
              </a:rPr>
              <a:t>Before the earthquake</a:t>
            </a:r>
          </a:p>
        </p:txBody>
      </p:sp>
      <p:sp>
        <p:nvSpPr>
          <p:cNvPr id="20" name="文本框 19"/>
          <p:cNvSpPr txBox="1"/>
          <p:nvPr/>
        </p:nvSpPr>
        <p:spPr>
          <a:xfrm>
            <a:off x="107315" y="3110865"/>
            <a:ext cx="7985760" cy="583565"/>
          </a:xfrm>
          <a:prstGeom prst="rect">
            <a:avLst/>
          </a:prstGeom>
          <a:solidFill>
            <a:srgbClr val="FFFF00"/>
          </a:solidFill>
        </p:spPr>
        <p:txBody>
          <a:bodyPr wrap="square" rtlCol="0" anchor="t">
            <a:spAutoFit/>
          </a:bodyPr>
          <a:lstStyle/>
          <a:p>
            <a:pPr algn="l">
              <a:spcBef>
                <a:spcPct val="50000"/>
              </a:spcBef>
            </a:pPr>
            <a:r>
              <a:rPr lang="en-US" altLang="zh-CN" sz="3200" b="1" dirty="0">
                <a:solidFill>
                  <a:srgbClr val="FF0000"/>
                </a:solidFill>
                <a:latin typeface="Times New Roman" panose="02020603050405020304" charset="0"/>
                <a:sym typeface="+mn-ea"/>
              </a:rPr>
              <a:t>Part 2(para 2-3</a:t>
            </a:r>
            <a:r>
              <a:rPr lang="zh-CN" altLang="en-US" sz="3200" b="1" dirty="0">
                <a:solidFill>
                  <a:srgbClr val="FF0000"/>
                </a:solidFill>
                <a:latin typeface="Times New Roman" panose="02020603050405020304" charset="0"/>
                <a:sym typeface="+mn-ea"/>
              </a:rPr>
              <a:t>）</a:t>
            </a:r>
            <a:r>
              <a:rPr lang="en-US" altLang="zh-CN" sz="3200" b="1" dirty="0">
                <a:solidFill>
                  <a:srgbClr val="FF0000"/>
                </a:solidFill>
                <a:latin typeface="Times New Roman" panose="02020603050405020304" charset="0"/>
                <a:sym typeface="+mn-ea"/>
              </a:rPr>
              <a:t>:_________________ </a:t>
            </a:r>
          </a:p>
        </p:txBody>
      </p:sp>
      <p:sp>
        <p:nvSpPr>
          <p:cNvPr id="21" name="文本框 20"/>
          <p:cNvSpPr txBox="1"/>
          <p:nvPr/>
        </p:nvSpPr>
        <p:spPr>
          <a:xfrm>
            <a:off x="3927475" y="3141980"/>
            <a:ext cx="3779520" cy="521970"/>
          </a:xfrm>
          <a:prstGeom prst="rect">
            <a:avLst/>
          </a:prstGeom>
          <a:noFill/>
        </p:spPr>
        <p:txBody>
          <a:bodyPr wrap="square" rtlCol="0">
            <a:spAutoFit/>
          </a:bodyPr>
          <a:lstStyle/>
          <a:p>
            <a:r>
              <a:rPr lang="en-US" altLang="zh-CN" sz="2800" b="1" dirty="0">
                <a:latin typeface="Times New Roman" panose="02020603050405020304" charset="0"/>
                <a:cs typeface="Times New Roman" panose="02020603050405020304" charset="0"/>
              </a:rPr>
              <a:t>During the earthquake</a:t>
            </a:r>
          </a:p>
        </p:txBody>
      </p:sp>
      <p:sp>
        <p:nvSpPr>
          <p:cNvPr id="22" name="文本框 21"/>
          <p:cNvSpPr txBox="1"/>
          <p:nvPr/>
        </p:nvSpPr>
        <p:spPr>
          <a:xfrm>
            <a:off x="20955" y="5917565"/>
            <a:ext cx="8072755" cy="645160"/>
          </a:xfrm>
          <a:prstGeom prst="rect">
            <a:avLst/>
          </a:prstGeom>
          <a:solidFill>
            <a:srgbClr val="FFFF00"/>
          </a:solidFill>
        </p:spPr>
        <p:txBody>
          <a:bodyPr wrap="square" rtlCol="0" anchor="t">
            <a:spAutoFit/>
          </a:bodyPr>
          <a:lstStyle/>
          <a:p>
            <a:pPr>
              <a:spcBef>
                <a:spcPct val="50000"/>
              </a:spcBef>
            </a:pPr>
            <a:r>
              <a:rPr lang="en-US" altLang="zh-CN" sz="3600" b="1" dirty="0">
                <a:solidFill>
                  <a:srgbClr val="FF0000"/>
                </a:solidFill>
                <a:latin typeface="Times New Roman" panose="02020603050405020304" charset="0"/>
                <a:sym typeface="+mn-ea"/>
              </a:rPr>
              <a:t>Part 3(para 4</a:t>
            </a:r>
            <a:r>
              <a:rPr lang="zh-CN" altLang="en-US" sz="3600" b="1" dirty="0">
                <a:solidFill>
                  <a:srgbClr val="FF0000"/>
                </a:solidFill>
                <a:latin typeface="Times New Roman" panose="02020603050405020304" charset="0"/>
                <a:sym typeface="+mn-ea"/>
              </a:rPr>
              <a:t>）</a:t>
            </a:r>
            <a:r>
              <a:rPr lang="en-US" altLang="zh-CN" sz="3600" b="1" dirty="0">
                <a:solidFill>
                  <a:srgbClr val="FF0000"/>
                </a:solidFill>
                <a:latin typeface="Times New Roman" panose="02020603050405020304" charset="0"/>
                <a:sym typeface="+mn-ea"/>
              </a:rPr>
              <a:t>_________________</a:t>
            </a:r>
          </a:p>
        </p:txBody>
      </p:sp>
      <p:sp>
        <p:nvSpPr>
          <p:cNvPr id="23" name="文本框 22"/>
          <p:cNvSpPr txBox="1"/>
          <p:nvPr/>
        </p:nvSpPr>
        <p:spPr>
          <a:xfrm>
            <a:off x="3203026" y="5917659"/>
            <a:ext cx="3995006" cy="584775"/>
          </a:xfrm>
          <a:prstGeom prst="rect">
            <a:avLst/>
          </a:prstGeom>
          <a:noFill/>
        </p:spPr>
        <p:txBody>
          <a:bodyPr wrap="square" rtlCol="0">
            <a:spAutoFit/>
          </a:bodyPr>
          <a:lstStyle/>
          <a:p>
            <a:r>
              <a:rPr lang="en-US" altLang="zh-CN" sz="3200" b="1" dirty="0">
                <a:latin typeface="Times New Roman" panose="02020603050405020304" charset="0"/>
                <a:cs typeface="Times New Roman" panose="02020603050405020304" charset="0"/>
              </a:rPr>
              <a:t>After the earthquake</a:t>
            </a:r>
            <a:endParaRPr lang="zh-CN" altLang="en-US" sz="3200" b="1" dirty="0">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linds(horizontal)">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2"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6" grpId="2" animBg="1"/>
      <p:bldP spid="18" grpId="0" animBg="1"/>
      <p:bldP spid="19" grpId="0"/>
      <p:bldP spid="19" grpId="1"/>
      <p:bldP spid="20" grpId="0" bldLvl="0" animBg="1"/>
      <p:bldP spid="21" grpId="0"/>
      <p:bldP spid="21" grpId="1"/>
      <p:bldP spid="22" grpId="0" bldLvl="0" animBg="1"/>
      <p:bldP spid="23" grpId="0"/>
      <p:bldP spid="23" grpId="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4726</Words>
  <Application>Microsoft Office PowerPoint</Application>
  <PresentationFormat>宽屏</PresentationFormat>
  <Paragraphs>218</Paragraphs>
  <Slides>31</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31</vt:i4>
      </vt:variant>
    </vt:vector>
  </HeadingPairs>
  <TitlesOfParts>
    <vt:vector size="37" baseType="lpstr">
      <vt:lpstr>Arial</vt:lpstr>
      <vt:lpstr>Arial Narrow</vt:lpstr>
      <vt:lpstr>Calibri</vt:lpstr>
      <vt:lpstr>Impact</vt:lpstr>
      <vt:lpstr>Times New Roman</vt:lpstr>
      <vt:lpstr>Office 主题</vt:lpstr>
      <vt:lpstr>M1U4    Earthquakes</vt:lpstr>
      <vt:lpstr>PowerPoint 演示文稿</vt:lpstr>
      <vt:lpstr>PowerPoint 演示文稿</vt:lpstr>
      <vt:lpstr>PowerPoint 演示文稿</vt:lpstr>
      <vt:lpstr>PowerPoint 演示文稿</vt:lpstr>
      <vt:lpstr>PowerPoint 演示文稿</vt:lpstr>
      <vt:lpstr>A night the earth didn't sleep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jeffbian</dc:creator>
  <cp:lastModifiedBy>z</cp:lastModifiedBy>
  <cp:revision>545</cp:revision>
  <dcterms:created xsi:type="dcterms:W3CDTF">2017-11-26T01:18:00Z</dcterms:created>
  <dcterms:modified xsi:type="dcterms:W3CDTF">2019-08-20T09:02:08Z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2052-11.1.0.8806</vt:lpwstr>
  </property>
</Properties>
</file>