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6" r:id="rId2"/>
    <p:sldId id="256" r:id="rId3"/>
    <p:sldId id="260" r:id="rId4"/>
    <p:sldId id="258" r:id="rId5"/>
    <p:sldId id="262" r:id="rId6"/>
    <p:sldId id="264" r:id="rId7"/>
    <p:sldId id="265" r:id="rId8"/>
    <p:sldId id="261" r:id="rId9"/>
    <p:sldId id="407" r:id="rId10"/>
    <p:sldId id="278" r:id="rId11"/>
    <p:sldId id="263" r:id="rId12"/>
    <p:sldId id="266" r:id="rId13"/>
    <p:sldId id="269" r:id="rId14"/>
    <p:sldId id="259" r:id="rId15"/>
    <p:sldId id="270" r:id="rId16"/>
    <p:sldId id="267" r:id="rId17"/>
    <p:sldId id="268" r:id="rId18"/>
    <p:sldId id="408" r:id="rId19"/>
    <p:sldId id="271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>
      <p:cViewPr varScale="1">
        <p:scale>
          <a:sx n="98" d="100"/>
          <a:sy n="98" d="100"/>
        </p:scale>
        <p:origin x="2040" y="200"/>
      </p:cViewPr>
      <p:guideLst>
        <p:guide orient="horz" pos="21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1E0CC5-F8B6-4E80-8106-536519BBAB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525"/>
            <a:ext cx="3334236" cy="1078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9556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1913890" y="3402330"/>
            <a:ext cx="7041515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pPr marL="457200" indent="-45720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Disneyland— the fantasy amusement park</a:t>
            </a:r>
          </a:p>
        </p:txBody>
      </p:sp>
      <p:sp>
        <p:nvSpPr>
          <p:cNvPr id="18434" name="Text Box 3"/>
          <p:cNvSpPr txBox="1"/>
          <p:nvPr/>
        </p:nvSpPr>
        <p:spPr>
          <a:xfrm>
            <a:off x="164465" y="3575050"/>
            <a:ext cx="11703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Para. 2</a:t>
            </a:r>
          </a:p>
        </p:txBody>
      </p:sp>
      <p:sp>
        <p:nvSpPr>
          <p:cNvPr id="18435" name="Text Box 4"/>
          <p:cNvSpPr txBox="1"/>
          <p:nvPr/>
        </p:nvSpPr>
        <p:spPr>
          <a:xfrm>
            <a:off x="127318" y="4504690"/>
            <a:ext cx="11703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Para. 3</a:t>
            </a:r>
          </a:p>
        </p:txBody>
      </p:sp>
      <p:sp>
        <p:nvSpPr>
          <p:cNvPr id="18436" name="Text Box 5"/>
          <p:cNvSpPr txBox="1"/>
          <p:nvPr/>
        </p:nvSpPr>
        <p:spPr>
          <a:xfrm>
            <a:off x="108585" y="5394325"/>
            <a:ext cx="11703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Para. 4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1861185" y="4504690"/>
            <a:ext cx="7040880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pPr marL="457200" indent="-457200"/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Dollywood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—the traditional culture park</a:t>
            </a:r>
          </a:p>
        </p:txBody>
      </p:sp>
      <p:sp>
        <p:nvSpPr>
          <p:cNvPr id="33799" name="Text Box 7"/>
          <p:cNvSpPr txBox="1"/>
          <p:nvPr/>
        </p:nvSpPr>
        <p:spPr>
          <a:xfrm>
            <a:off x="1752600" y="5394325"/>
            <a:ext cx="7219950" cy="95313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pPr marL="457200" indent="-45720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England’s Camelot Park— the </a:t>
            </a:r>
          </a:p>
          <a:p>
            <a:pPr marL="457200" indent="-457200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history theme park</a:t>
            </a:r>
          </a:p>
        </p:txBody>
      </p:sp>
      <p:sp>
        <p:nvSpPr>
          <p:cNvPr id="17409" name="Text Box 2"/>
          <p:cNvSpPr txBox="1"/>
          <p:nvPr/>
        </p:nvSpPr>
        <p:spPr>
          <a:xfrm>
            <a:off x="127635" y="914400"/>
            <a:ext cx="8971280" cy="68516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Find out the main idea of the following paragraphs.</a:t>
            </a:r>
          </a:p>
        </p:txBody>
      </p:sp>
      <p:sp>
        <p:nvSpPr>
          <p:cNvPr id="4" name="矩形 3"/>
          <p:cNvSpPr/>
          <p:nvPr/>
        </p:nvSpPr>
        <p:spPr>
          <a:xfrm>
            <a:off x="127948" y="234355"/>
            <a:ext cx="1929765" cy="52197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Fast reading</a:t>
            </a:r>
          </a:p>
        </p:txBody>
      </p:sp>
      <p:sp>
        <p:nvSpPr>
          <p:cNvPr id="32771" name="Text Box 3"/>
          <p:cNvSpPr txBox="1"/>
          <p:nvPr/>
        </p:nvSpPr>
        <p:spPr>
          <a:xfrm>
            <a:off x="1902460" y="1956435"/>
            <a:ext cx="7340600" cy="112458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lstStyle/>
          <a:p>
            <a:pPr marL="457200" indent="-457200" algn="l"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are various kinds of theme parks, with  a different park for almost everything.</a:t>
            </a:r>
          </a:p>
        </p:txBody>
      </p:sp>
      <p:sp>
        <p:nvSpPr>
          <p:cNvPr id="17411" name="Text Box 4"/>
          <p:cNvSpPr txBox="1"/>
          <p:nvPr/>
        </p:nvSpPr>
        <p:spPr>
          <a:xfrm>
            <a:off x="256540" y="2058035"/>
            <a:ext cx="1257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Para.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/>
      <p:bldP spid="33799" grpId="0"/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48472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Reading and appreciating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148478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    Which theme park would you like to visit? There are various kinds of theme parks, with a different park for almost everything: food, culture, science, cartoons, movies or history. Some parks are famous for having the biggest or longest roller coasters, others for showing the famous sights and sounds of a culture. Whichever and whatever you like, there is a theme park for you! 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1317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What is the intended reader of the passage?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How did the author try to arouse the readers’ interest?</a:t>
            </a:r>
            <a:endParaRPr lang="zh-CN" altLang="en-US" sz="2800" dirty="0"/>
          </a:p>
        </p:txBody>
      </p:sp>
      <p:sp>
        <p:nvSpPr>
          <p:cNvPr id="8" name="椭圆 7"/>
          <p:cNvSpPr/>
          <p:nvPr/>
        </p:nvSpPr>
        <p:spPr>
          <a:xfrm>
            <a:off x="4139952" y="155679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48064" y="371703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59632" y="414908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0" y="1916832"/>
            <a:ext cx="11876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92080" y="1988840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0" y="2420888"/>
            <a:ext cx="16916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75656" y="3645024"/>
            <a:ext cx="36724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11560" y="1988840"/>
            <a:ext cx="590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7504" y="3284984"/>
            <a:ext cx="817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547664" y="3645024"/>
            <a:ext cx="7272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11760" y="4365104"/>
            <a:ext cx="27363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various words</a:t>
            </a:r>
            <a:endParaRPr lang="zh-CN" alt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836712"/>
            <a:ext cx="34918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Rhetorical question</a:t>
            </a:r>
            <a:endParaRPr lang="zh-CN" alt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652120" y="4437112"/>
            <a:ext cx="34918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examples for details</a:t>
            </a:r>
            <a:endParaRPr lang="zh-CN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6926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paragraph1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3779912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Reading and thinking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51520" y="98072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Paragraphs 2-4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    Read from paragraph2 to paragraph4, and decide which theme park would you like to visit and give your reasons.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How did the author make the theme park appealing to you?</a:t>
            </a:r>
            <a:endParaRPr lang="zh-CN" altLang="en-US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The theme park you are probably most familiar with is Disneyland. It can be found in several parts of the world. It will bring you into a magical world and make your dreams come true, whether travelling through space, visiting a pirate ship or meeting your favorite fairy tale or Disney cartoon character. As you wander around the fantasy amusement</a:t>
            </a:r>
            <a:r>
              <a:rPr kumimoji="0" lang="en-US" altLang="zh-CN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park, you may see Snow White or Mickey Mouse in a parade or on the street. Of course Disneyland also has many exciting rides, from giant swinging ships to terrifying free-fall drops. With all these attractions, no wonder tourism is increasing wherever there is a Disneyland. If you want to have fun and more than fun, come to Disneyland!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55576" y="2492896"/>
            <a:ext cx="7632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7504" y="2924944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87824" y="2924944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88224" y="2924944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187624" y="3284984"/>
            <a:ext cx="698477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03648" y="4149080"/>
            <a:ext cx="6552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7504" y="5013176"/>
            <a:ext cx="7632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6165304"/>
            <a:ext cx="59046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various activities to entertain yourself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508104" y="4653136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9832" y="1988840"/>
            <a:ext cx="12961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magical</a:t>
            </a:r>
            <a:endParaRPr lang="zh-CN" alt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516216" y="422108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thrilling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33137"/>
            <a:ext cx="9144000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Dollywood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in the beautiful Smoky Mountains in the southeastern USA,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one of the most unique theme parks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world.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Dollywood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shows and celebrates America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traditional southeastern culture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Although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Dollywood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has rides, the park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main attraction is its culture. Famous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country music groups perform there all year in indoor and outdoor theatres. People come from all over America to see carpenters and 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craftsmen make wood, glass and iron objects in the old-fashioned way. Visit the candy shop to try the same kind of candy that American southerners made 150 years ago, or take a ride on the only steam-engine train still working in the southeast USA. You can even see beautiful bald eagles in the world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largest bald eagle preserve. And for those who like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rides,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Dollywood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has one of the best old wooden roller coasters, Thunderhead. It is world-famous for having the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most length in the smallest space. Come to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Dollywood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have fun learning all about America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historical southeastern culture!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95127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celebrates America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traditional southeastern culture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1043608" y="184482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72200" y="2204864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80112" y="2636912"/>
            <a:ext cx="33123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87624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67744" y="3284984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56176" y="3356992"/>
            <a:ext cx="29878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99592" y="4077072"/>
            <a:ext cx="51125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99792" y="4437112"/>
            <a:ext cx="55446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6165304"/>
            <a:ext cx="954055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MS PGothic" panose="020B0600070205080204" pitchFamily="34" charset="-128"/>
              </a:rPr>
              <a:t>activities to  learn about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America</a:t>
            </a:r>
            <a:r>
              <a:rPr lang="en-US" altLang="zh-CN" sz="2800" dirty="0"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historical southeastern culture</a:t>
            </a:r>
            <a:endParaRPr lang="zh-CN" altLang="en-US" sz="28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586355" y="2997200"/>
            <a:ext cx="5184140" cy="3239770"/>
            <a:chOff x="4073" y="4720"/>
            <a:chExt cx="8164" cy="5102"/>
          </a:xfrm>
        </p:grpSpPr>
        <p:cxnSp>
          <p:nvCxnSpPr>
            <p:cNvPr id="2" name="直接箭头连接符 1"/>
            <p:cNvCxnSpPr/>
            <p:nvPr/>
          </p:nvCxnSpPr>
          <p:spPr>
            <a:xfrm flipH="1">
              <a:off x="9921" y="5978"/>
              <a:ext cx="2317" cy="37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箭头连接符 2"/>
            <p:cNvCxnSpPr/>
            <p:nvPr/>
          </p:nvCxnSpPr>
          <p:spPr>
            <a:xfrm flipH="1">
              <a:off x="9694" y="4720"/>
              <a:ext cx="1588" cy="51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/>
          </p:nvCxnSpPr>
          <p:spPr>
            <a:xfrm flipH="1">
              <a:off x="10261" y="7781"/>
              <a:ext cx="1248" cy="19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4073" y="6988"/>
              <a:ext cx="5054" cy="2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5093" y="5853"/>
              <a:ext cx="4375" cy="38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719580" y="1421130"/>
            <a:ext cx="5758815" cy="1728470"/>
            <a:chOff x="2708" y="2338"/>
            <a:chExt cx="9069" cy="2722"/>
          </a:xfrm>
        </p:grpSpPr>
        <p:cxnSp>
          <p:nvCxnSpPr>
            <p:cNvPr id="19" name="直接箭头连接符 18"/>
            <p:cNvCxnSpPr>
              <a:stCxn id="7" idx="7"/>
            </p:cNvCxnSpPr>
            <p:nvPr/>
          </p:nvCxnSpPr>
          <p:spPr>
            <a:xfrm flipV="1">
              <a:off x="2708" y="2338"/>
              <a:ext cx="7553" cy="6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1" idx="6"/>
            </p:cNvCxnSpPr>
            <p:nvPr/>
          </p:nvCxnSpPr>
          <p:spPr>
            <a:xfrm flipV="1">
              <a:off x="3004" y="2338"/>
              <a:ext cx="7257" cy="27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8" idx="7"/>
            </p:cNvCxnSpPr>
            <p:nvPr/>
          </p:nvCxnSpPr>
          <p:spPr>
            <a:xfrm flipH="1" flipV="1">
              <a:off x="10375" y="2338"/>
              <a:ext cx="1402" cy="12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32656"/>
            <a:ext cx="9352240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you want to experience the ancient days and great deeds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English knights and ladies, princes and queens, then England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Camelot Park is the place for you.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Every area of the park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modelled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after life in the days of King Arthur and the Knights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the Round Table. In one place, you can watch magic shows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Merlin the Wizard. If you want to see fighting with swords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on horseback, then the jousting area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a good place to visit.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If you do well there, King Arthur may choose you to fight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big jousting tournament. Do you like animals? Then visit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farm area, and learn how people in ancient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England ran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farms and took care of their animals. To enter a world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fantasy about ancient England, come to Camelot Park!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59224" y="836712"/>
            <a:ext cx="6661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7504" y="1268760"/>
            <a:ext cx="7416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32856"/>
            <a:ext cx="2627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0" y="404664"/>
            <a:ext cx="3955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91880" y="2492896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0" y="3429000"/>
            <a:ext cx="5395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895" y="5974080"/>
            <a:ext cx="864425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Use hypothesis to attract readers to  explore the park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512" y="1268760"/>
            <a:ext cx="8856984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457200" indent="-457200">
              <a:spcBef>
                <a:spcPct val="2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understand the title “Theme Park –—</a:t>
            </a:r>
          </a:p>
          <a:p>
            <a:pPr marL="457200" indent="-457200">
              <a:spcBef>
                <a:spcPct val="2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and more than fun”?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2627784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Critical thinking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79765" y="5484371"/>
            <a:ext cx="7584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What is the purposes for building theme parks? 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179705" y="2408555"/>
            <a:ext cx="1835150" cy="1383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fun and more than fun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64130" y="2303780"/>
            <a:ext cx="647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sym typeface="+mn-ea"/>
              </a:rPr>
              <a:t>Disneyland is mainly for entertainment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627630" y="2825750"/>
            <a:ext cx="64725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err="1">
                <a:latin typeface="Times New Roman" panose="02020603050405020304" pitchFamily="18" charset="0"/>
                <a:sym typeface="+mn-ea"/>
              </a:rPr>
              <a:t>Dollywood’s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main attraction is its culture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2564130" y="3586480"/>
            <a:ext cx="6472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sym typeface="+mn-ea"/>
              </a:rPr>
              <a:t>Camelot Park is to help learn about history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0160" y="4456430"/>
            <a:ext cx="876300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Theme parks are fun to visit, but  they can also be educational.</a:t>
            </a:r>
            <a:endParaRPr lang="zh-CN" altLang="en-US" sz="2400"/>
          </a:p>
        </p:txBody>
      </p:sp>
      <p:sp>
        <p:nvSpPr>
          <p:cNvPr id="9" name="左大括号 8"/>
          <p:cNvSpPr/>
          <p:nvPr/>
        </p:nvSpPr>
        <p:spPr>
          <a:xfrm>
            <a:off x="2051685" y="2493010"/>
            <a:ext cx="504190" cy="15030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8" grpId="0"/>
      <p:bldP spid="2" grpId="0" animBg="1"/>
      <p:bldP spid="2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33375"/>
            <a:ext cx="7026275" cy="685800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Purposes for building theme parks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/>
        </p:nvGraphicFramePr>
        <p:xfrm>
          <a:off x="304800" y="1295400"/>
          <a:ext cx="8458200" cy="5062539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Purpose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Explanation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914400" y="2362200"/>
            <a:ext cx="22034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to entertain</a:t>
            </a:r>
          </a:p>
        </p:txBody>
      </p:sp>
      <p:sp>
        <p:nvSpPr>
          <p:cNvPr id="153626" name="Rectangle 26"/>
          <p:cNvSpPr>
            <a:spLocks noChangeArrowheads="1"/>
          </p:cNvSpPr>
          <p:nvPr/>
        </p:nvSpPr>
        <p:spPr bwMode="auto">
          <a:xfrm>
            <a:off x="3500438" y="3214688"/>
            <a:ext cx="5105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MS PGothic" panose="020B0600070205080204" pitchFamily="34" charset="-128"/>
              </a:rPr>
              <a:t>Visitors can learn about history, cultures and science.</a:t>
            </a:r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1295400" y="4724400"/>
            <a:ext cx="1981200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to make profits</a:t>
            </a:r>
          </a:p>
        </p:txBody>
      </p:sp>
      <p:sp>
        <p:nvSpPr>
          <p:cNvPr id="153628" name="Rectangle 28"/>
          <p:cNvSpPr>
            <a:spLocks noChangeArrowheads="1"/>
          </p:cNvSpPr>
          <p:nvPr/>
        </p:nvSpPr>
        <p:spPr bwMode="auto">
          <a:xfrm>
            <a:off x="3429000" y="4643438"/>
            <a:ext cx="5105400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MS PGothic" panose="020B0600070205080204" pitchFamily="34" charset="-128"/>
              </a:rPr>
              <a:t>charge for admission, rides and shows; sell souvenirs and advertise them on TV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3563938" y="2060575"/>
            <a:ext cx="477202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</a:rPr>
              <a:t>many rides to go on and </a:t>
            </a:r>
          </a:p>
          <a:p>
            <a:r>
              <a:rPr kumimoji="1" lang="en-US" altLang="zh-CN" sz="3200" b="1">
                <a:latin typeface="Times New Roman" panose="02020603050405020304" pitchFamily="18" charset="0"/>
              </a:rPr>
              <a:t> shows to see</a:t>
            </a:r>
            <a:endParaRPr kumimoji="1"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1116013" y="3500438"/>
            <a:ext cx="1955800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to educate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5" grpId="0" autoUpdateAnimBg="0"/>
      <p:bldP spid="153626" grpId="0" autoUpdateAnimBg="0"/>
      <p:bldP spid="153627" grpId="0" autoUpdateAnimBg="0"/>
      <p:bldP spid="153628" grpId="0" autoUpdateAnimBg="0"/>
      <p:bldP spid="91165" grpId="0"/>
      <p:bldP spid="91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588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2627784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Micro-writing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988840"/>
            <a:ext cx="89289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Work in pairs to design the best theme park in your mind.  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107315" y="3690620"/>
            <a:ext cx="114300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name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11170" y="3640455"/>
            <a:ext cx="181673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attractions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0165" y="3690620"/>
            <a:ext cx="167259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purposes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9410" y="3640455"/>
            <a:ext cx="112712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ym typeface="+mn-ea"/>
              </a:rPr>
              <a:t>theme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7055485" y="3690620"/>
            <a:ext cx="167259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----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55650" y="2348865"/>
            <a:ext cx="6624320" cy="1296035"/>
            <a:chOff x="1190" y="3699"/>
            <a:chExt cx="10432" cy="2041"/>
          </a:xfrm>
        </p:grpSpPr>
        <p:cxnSp>
          <p:nvCxnSpPr>
            <p:cNvPr id="9" name="直接箭头连接符 8"/>
            <p:cNvCxnSpPr/>
            <p:nvPr/>
          </p:nvCxnSpPr>
          <p:spPr>
            <a:xfrm flipH="1">
              <a:off x="1190" y="3768"/>
              <a:ext cx="6262" cy="1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3798" y="3812"/>
              <a:ext cx="3629" cy="18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H="1">
              <a:off x="7313" y="3818"/>
              <a:ext cx="114" cy="19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7540" y="3926"/>
              <a:ext cx="1588" cy="18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7540" y="3699"/>
              <a:ext cx="4082" cy="20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73" y="261227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Theme Parks——Fun And More Than Fun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5" y="480695"/>
            <a:ext cx="482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M4U</a:t>
            </a:r>
            <a:r>
              <a:rPr lang="en-US" altLang="zh-CN" sz="3600" b="1" dirty="0">
                <a:sym typeface="+mn-ea"/>
              </a:rPr>
              <a:t>5  Reading</a:t>
            </a:r>
            <a:r>
              <a:rPr lang="en-US" altLang="zh-CN" sz="4000" b="1" dirty="0"/>
              <a:t>  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1012477" y="4797152"/>
            <a:ext cx="5719763" cy="11428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400" b="1" dirty="0">
                <a:solidFill>
                  <a:srgbClr val="9817B9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hakuyoxingshu7000" panose="02000600000000000000" pitchFamily="2" charset="-122"/>
                <a:sym typeface="+mn-ea"/>
              </a:rPr>
              <a:t>邱 赛 仙</a:t>
            </a:r>
            <a:endParaRPr lang="zh-CN" altLang="en-US" sz="2400" b="1" dirty="0">
              <a:solidFill>
                <a:srgbClr val="9817B9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hakuyoxingshu7000" panose="02000600000000000000" pitchFamily="2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2400" b="1" dirty="0">
                <a:solidFill>
                  <a:srgbClr val="9817B9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hakuyoxingshu7000" panose="02000600000000000000" pitchFamily="2" charset="-122"/>
                <a:sym typeface="+mn-ea"/>
              </a:rPr>
              <a:t>浙江省衢州第三中学</a:t>
            </a:r>
            <a:endParaRPr lang="en-US" altLang="zh-CN" sz="2400" b="1" dirty="0">
              <a:solidFill>
                <a:srgbClr val="9817B9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hakuyoxingshu7000" panose="02000600000000000000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875" y="102870"/>
            <a:ext cx="380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学生习作</a:t>
            </a:r>
          </a:p>
        </p:txBody>
      </p:sp>
      <p:pic>
        <p:nvPicPr>
          <p:cNvPr id="2" name="图片 11" descr="c1622f36e701d5dd7b98319a178ec13"/>
          <p:cNvPicPr>
            <a:picLocks noChangeAspect="1"/>
          </p:cNvPicPr>
          <p:nvPr/>
        </p:nvPicPr>
        <p:blipFill>
          <a:blip r:embed="rId2"/>
          <a:srcRect t="12557" b="5877"/>
          <a:stretch>
            <a:fillRect/>
          </a:stretch>
        </p:blipFill>
        <p:spPr>
          <a:xfrm>
            <a:off x="-162560" y="344170"/>
            <a:ext cx="5160010" cy="622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10" y="344170"/>
            <a:ext cx="8935720" cy="6000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Ancient China Theme Park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* What to learn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historical park, which brings you back to ancient China and let you   experience life there.</a:t>
            </a:r>
            <a:r>
              <a:rPr lang="en-US" altLang="zh-CN" sz="2400" dirty="0"/>
              <a:t> </a:t>
            </a:r>
          </a:p>
          <a:p>
            <a:r>
              <a:rPr lang="en-US" altLang="zh-CN" sz="2800" dirty="0"/>
              <a:t>(you can get to know how people lived in the ancient by wearing special clothes, eating exotic food and meeting “local people”)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*How to enjoy yourself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Calibri" panose="020F0502020204030204" charset="0"/>
                <a:cs typeface="Arial" panose="020B0604020202020204" pitchFamily="34" charset="0"/>
              </a:rPr>
              <a:t>① choose dynasty (such as Tang Dynasty, song Dynasty)</a:t>
            </a:r>
          </a:p>
          <a:p>
            <a:r>
              <a:rPr lang="en-US" altLang="zh-CN" sz="2800" dirty="0">
                <a:latin typeface="Calibri" panose="020F0502020204030204" charset="0"/>
                <a:cs typeface="Arial" panose="020B0604020202020204" pitchFamily="34" charset="0"/>
              </a:rPr>
              <a:t>②C</a:t>
            </a:r>
            <a:r>
              <a:rPr lang="en-US" altLang="zh-CN" sz="2800" dirty="0"/>
              <a:t>hoose identity(ranging from the king to the poet)</a:t>
            </a:r>
          </a:p>
          <a:p>
            <a:r>
              <a:rPr lang="en-US" altLang="zh-CN" sz="2800" dirty="0">
                <a:latin typeface="Calibri" panose="020F0502020204030204" charset="0"/>
              </a:rPr>
              <a:t>③ Enjoy yourselves </a:t>
            </a:r>
          </a:p>
          <a:p>
            <a:r>
              <a:rPr lang="en-US" altLang="zh-CN" sz="2800" dirty="0">
                <a:latin typeface="Calibri" panose="020F0502020204030204" charset="0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800" dirty="0">
                <a:latin typeface="Calibri" panose="020F0502020204030204" charset="0"/>
              </a:rPr>
              <a:t> as a king, you are to deal with national events.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→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 answer questions—make money—find clues</a:t>
            </a:r>
          </a:p>
          <a:p>
            <a:r>
              <a:rPr lang="en-US" altLang="zh-CN" sz="2800" dirty="0">
                <a:latin typeface="Calibri" panose="020F0502020204030204" charset="0"/>
                <a:sym typeface="+mn-ea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 reward: food made in ancient way.</a:t>
            </a:r>
            <a:r>
              <a:rPr lang="en-US" altLang="zh-CN" sz="2800" dirty="0">
                <a:latin typeface="Calibri" panose="020F0502020204030204" charset="0"/>
              </a:rPr>
              <a:t>   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5496F7-1B1A-4839-8DE3-D96FCD021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525"/>
            <a:ext cx="3334236" cy="107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204864"/>
            <a:ext cx="9036496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3200" dirty="0"/>
              <a:t>What do you expect to read with the title </a:t>
            </a:r>
          </a:p>
          <a:p>
            <a:pPr>
              <a:lnSpc>
                <a:spcPct val="18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                </a:t>
            </a:r>
            <a:r>
              <a:rPr lang="en-US" altLang="zh-CN" sz="2800" b="1" i="1" dirty="0">
                <a:solidFill>
                  <a:srgbClr val="FF0000"/>
                </a:solidFill>
              </a:rPr>
              <a:t>Theme Parks——Fun And More Than Fun</a:t>
            </a:r>
            <a:r>
              <a:rPr lang="en-US" altLang="zh-CN" sz="2800" b="1" dirty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1835696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Predicting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4898504" cy="31683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428396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必修4\Unit 5\图片\相关图片\ocean 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290814" cy="3384376"/>
          </a:xfrm>
          <a:prstGeom prst="rect">
            <a:avLst/>
          </a:prstGeom>
          <a:noFill/>
        </p:spPr>
      </p:pic>
      <p:pic>
        <p:nvPicPr>
          <p:cNvPr id="6" name="Picture 2" descr="384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4319835" cy="3160886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AF3FDE-A400-412B-9F4B-39866E1E6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525"/>
            <a:ext cx="3334236" cy="1078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3348038" y="2420938"/>
            <a:ext cx="2376487" cy="2087562"/>
          </a:xfrm>
          <a:prstGeom prst="ellipse">
            <a:avLst/>
          </a:prstGeom>
          <a:solidFill>
            <a:srgbClr val="FF0000">
              <a:alpha val="35001"/>
            </a:srgb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35375" y="2708275"/>
            <a:ext cx="1944688" cy="1441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/>
          <a:lstStyle/>
          <a:p>
            <a:r>
              <a:rPr lang="en-US" altLang="zh-CN" sz="4400" b="1">
                <a:solidFill>
                  <a:schemeClr val="bg1"/>
                </a:solidFill>
              </a:rPr>
              <a:t>Theme </a:t>
            </a:r>
          </a:p>
          <a:p>
            <a:r>
              <a:rPr lang="en-US" altLang="zh-CN" sz="4400" b="1">
                <a:solidFill>
                  <a:schemeClr val="bg1"/>
                </a:solidFill>
              </a:rPr>
              <a:t>Parks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 flipV="1">
            <a:off x="2484438" y="3141663"/>
            <a:ext cx="8651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3203575" y="1773238"/>
            <a:ext cx="6477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5724525" y="3213100"/>
            <a:ext cx="6477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4932363" y="1773238"/>
            <a:ext cx="64770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0" y="2420938"/>
            <a:ext cx="2555875" cy="1944687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50825" y="2852738"/>
            <a:ext cx="2339975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marine</a:t>
            </a:r>
            <a:r>
              <a:rPr kumimoji="1" lang="en-US" altLang="zh-CN" sz="3200" b="1"/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or</a:t>
            </a:r>
            <a:r>
              <a:rPr kumimoji="1" lang="en-US" altLang="zh-CN" sz="3200" b="1"/>
              <a:t>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ocean</a:t>
            </a:r>
            <a:r>
              <a:rPr kumimoji="1" lang="en-US" altLang="zh-CN" sz="3200" b="1"/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parks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539750" y="404813"/>
            <a:ext cx="3095625" cy="1584325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00113" y="765175"/>
            <a:ext cx="2519362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sports theme              parks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11188" y="4941888"/>
            <a:ext cx="3097212" cy="1366837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508625" y="404813"/>
            <a:ext cx="3348038" cy="1944687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084888" y="620713"/>
            <a:ext cx="2665412" cy="155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history or culture theme parks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6372225" y="2636838"/>
            <a:ext cx="2771775" cy="1223962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516688" y="2924175"/>
            <a:ext cx="2627312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Disneyland</a:t>
            </a:r>
            <a:r>
              <a:rPr kumimoji="1" lang="en-US" altLang="zh-CN" sz="3200" b="1"/>
              <a:t> 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940425" y="4508500"/>
            <a:ext cx="2447925" cy="1368425"/>
          </a:xfrm>
          <a:prstGeom prst="ellipse">
            <a:avLst/>
          </a:prstGeom>
          <a:solidFill>
            <a:srgbClr val="33CCCC">
              <a:alpha val="61000"/>
            </a:srgbClr>
          </a:solidFill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987675" y="4292600"/>
            <a:ext cx="792163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300788" y="4652963"/>
            <a:ext cx="180022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Future parks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5508625" y="4005263"/>
            <a:ext cx="647700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116013" y="5013325"/>
            <a:ext cx="2519362" cy="10668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science</a:t>
            </a:r>
            <a:r>
              <a:rPr kumimoji="1" lang="en-US" altLang="zh-CN" sz="3200" b="1"/>
              <a:t>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theme</a:t>
            </a:r>
            <a:r>
              <a:rPr kumimoji="1" lang="en-US" altLang="zh-CN" sz="3200" b="1"/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parks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1" grpId="0"/>
      <p:bldP spid="25614" grpId="0"/>
      <p:bldP spid="25616" grpId="0"/>
      <p:bldP spid="25619" grpId="0"/>
      <p:bldP spid="256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017" y="980728"/>
            <a:ext cx="8856983" cy="864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r>
              <a:rPr kumimoji="1" lang="en-US" altLang="zh-CN" sz="4000" b="1" dirty="0">
                <a:solidFill>
                  <a:schemeClr val="accent2"/>
                </a:solidFill>
              </a:rPr>
              <a:t>What fun can we have in a theme park?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484438" y="3716338"/>
            <a:ext cx="3816350" cy="165576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0338" y="4221163"/>
            <a:ext cx="34385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Amusement park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227763" y="4221163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1908175" y="42211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5580063" y="2924175"/>
            <a:ext cx="1008062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938" y="2205038"/>
            <a:ext cx="23764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Bumper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car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732588" y="2362200"/>
            <a:ext cx="2160587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Merry-go-round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9388" y="3644900"/>
            <a:ext cx="2520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Ferris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wheel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1979613" y="5157788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5257800"/>
            <a:ext cx="20685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Pirate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ship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4356100" y="2852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019925" y="3860800"/>
            <a:ext cx="9747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slide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9388" y="2349500"/>
            <a:ext cx="3429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roller coaster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2700338" y="2924175"/>
            <a:ext cx="542925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10736303" flipH="1" flipV="1">
            <a:off x="6227763" y="48688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rot="-8764523" flipH="1" flipV="1">
            <a:off x="4724400" y="5486400"/>
            <a:ext cx="4238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rot="-5812841" flipH="1" flipV="1">
            <a:off x="2819400" y="54864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940425" y="5300663"/>
            <a:ext cx="2989263" cy="579437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none"/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bungee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jumping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886200" y="6019800"/>
            <a:ext cx="2895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Free-fall rides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14400" y="6019800"/>
            <a:ext cx="26114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Horror films</a:t>
            </a:r>
            <a:r>
              <a:rPr kumimoji="1"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60648"/>
            <a:ext cx="1835696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Recalling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2" grpId="0" autoUpdateAnimBg="0"/>
      <p:bldP spid="23564" grpId="0" autoUpdateAnimBg="0"/>
      <p:bldP spid="23566" grpId="0" autoUpdateAnimBg="0"/>
      <p:bldP spid="23567" grpId="0" autoUpdateAnimBg="0"/>
      <p:bldP spid="23572" grpId="0" autoUpdateAnimBg="0"/>
      <p:bldP spid="23573" grpId="0" autoUpdateAnimBg="0"/>
      <p:bldP spid="235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95600" y="404813"/>
            <a:ext cx="3816350" cy="641350"/>
          </a:xfrm>
          <a:prstGeom prst="rect">
            <a:avLst/>
          </a:prstGeom>
          <a:solidFill>
            <a:srgbClr val="CC99FF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600" b="1" dirty="0"/>
              <a:t>merry-go-round</a:t>
            </a:r>
          </a:p>
        </p:txBody>
      </p:sp>
      <p:pic>
        <p:nvPicPr>
          <p:cNvPr id="1035" name="Picture 11" descr="carousel-horse-night-23841295745687m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2225"/>
            <a:ext cx="7010400" cy="4935538"/>
          </a:xfrm>
          <a:prstGeom prst="rect">
            <a:avLst/>
          </a:prstGeom>
          <a:noFill/>
        </p:spPr>
      </p:pic>
      <p:pic>
        <p:nvPicPr>
          <p:cNvPr id="4" name="Picture 11" descr="1242482055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924800" cy="5281613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1800" y="404664"/>
            <a:ext cx="4114800" cy="701675"/>
          </a:xfrm>
          <a:prstGeom prst="rect">
            <a:avLst/>
          </a:prstGeom>
          <a:solidFill>
            <a:srgbClr val="CC99FF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b="1" dirty="0"/>
              <a:t>Roller-coaster</a:t>
            </a:r>
            <a:r>
              <a:rPr kumimoji="1" lang="en-US" altLang="zh-CN" sz="4000" b="1" dirty="0"/>
              <a:t> </a:t>
            </a:r>
            <a:r>
              <a:rPr kumimoji="1" lang="en-US" altLang="zh-CN" sz="3200" b="1" dirty="0"/>
              <a:t>rides</a:t>
            </a:r>
          </a:p>
        </p:txBody>
      </p:sp>
      <p:pic>
        <p:nvPicPr>
          <p:cNvPr id="6" name="Picture 10" descr="20111230143644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0748"/>
            <a:ext cx="8424936" cy="5697252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43808" y="404664"/>
            <a:ext cx="3816424" cy="6413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000099"/>
                </a:solidFill>
              </a:rPr>
              <a:t>Ferris wheel  </a:t>
            </a:r>
          </a:p>
        </p:txBody>
      </p:sp>
      <p:pic>
        <p:nvPicPr>
          <p:cNvPr id="8" name="Picture 2" descr="ae7548427dfdf63c72f05d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96752"/>
            <a:ext cx="83164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15816" y="404664"/>
            <a:ext cx="3816424" cy="7016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FFFF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</a:t>
            </a:r>
            <a:r>
              <a:rPr kumimoji="1" lang="en-US" altLang="zh-CN" sz="3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Pirate ship</a:t>
            </a:r>
            <a:r>
              <a:rPr kumimoji="1" lang="en-US" altLang="zh-CN" sz="4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10" name="Picture 19" descr="133889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6672"/>
            <a:ext cx="5472608" cy="6381328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191672" y="363915"/>
            <a:ext cx="2952328" cy="649408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Free-fall rides</a:t>
            </a: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/>
            <a:endParaRPr kumimoji="1"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C48663-0EB8-40BD-AEDE-C78C9F70E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525"/>
            <a:ext cx="3334236" cy="1078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548680"/>
            <a:ext cx="5026376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Game: relay in sentence making !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91683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How would you introduce the topic?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Student1: There are    many   theme parks in the world.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07707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Student2: There are many interesting activities in different theme parks.</a:t>
            </a:r>
            <a:endParaRPr lang="zh-CN" altLang="en-US" sz="2800" dirty="0"/>
          </a:p>
        </p:txBody>
      </p:sp>
      <p:sp>
        <p:nvSpPr>
          <p:cNvPr id="8" name="椭圆 7"/>
          <p:cNvSpPr/>
          <p:nvPr/>
        </p:nvSpPr>
        <p:spPr>
          <a:xfrm>
            <a:off x="3491880" y="3068960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068960"/>
            <a:ext cx="12961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various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907704" y="3573016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07704" y="45811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537321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Student3 :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4077072"/>
            <a:ext cx="12961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with</a:t>
            </a:r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4077072"/>
            <a:ext cx="16561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fun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818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1166</Words>
  <Application>Microsoft Macintosh PowerPoint</Application>
  <PresentationFormat>全屏显示(4:3)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华文新魏</vt:lpstr>
      <vt:lpstr>隶书</vt:lpstr>
      <vt:lpstr>叶根友毛笔行书2.0版</vt:lpstr>
      <vt:lpstr>Arial</vt:lpstr>
      <vt:lpstr>Calibri</vt:lpstr>
      <vt:lpstr>HelveticaNeue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Purposes for building theme parks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nqdp</cp:lastModifiedBy>
  <cp:revision>46</cp:revision>
  <dcterms:created xsi:type="dcterms:W3CDTF">2019-08-14T23:24:00Z</dcterms:created>
  <dcterms:modified xsi:type="dcterms:W3CDTF">2019-08-29T09:28:31Z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