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.xml" ContentType="application/vnd.openxmlformats-officedocument.presentationml.notesSlide+xml"/>
  <Override PartName="/ppt/tags/tag65.xml" ContentType="application/vnd.openxmlformats-officedocument.presentationml.tags+xml"/>
  <Override PartName="/ppt/notesSlides/notesSlide2.xml" ContentType="application/vnd.openxmlformats-officedocument.presentationml.notesSlide+xml"/>
  <Override PartName="/ppt/tags/tag66.xml" ContentType="application/vnd.openxmlformats-officedocument.presentationml.tags+xml"/>
  <Override PartName="/ppt/notesSlides/notesSlide3.xml" ContentType="application/vnd.openxmlformats-officedocument.presentationml.notesSlide+xml"/>
  <Override PartName="/ppt/tags/tag67.xml" ContentType="application/vnd.openxmlformats-officedocument.presentationml.tags+xml"/>
  <Override PartName="/ppt/notesSlides/notesSlide4.xml" ContentType="application/vnd.openxmlformats-officedocument.presentationml.notesSlide+xml"/>
  <Override PartName="/ppt/tags/tag68.xml" ContentType="application/vnd.openxmlformats-officedocument.presentationml.tags+xml"/>
  <Override PartName="/ppt/notesSlides/notesSlide5.xml" ContentType="application/vnd.openxmlformats-officedocument.presentationml.notesSlide+xml"/>
  <Override PartName="/ppt/tags/tag69.xml" ContentType="application/vnd.openxmlformats-officedocument.presentationml.tags+xml"/>
  <Override PartName="/ppt/notesSlides/notesSlide6.xml" ContentType="application/vnd.openxmlformats-officedocument.presentationml.notesSlide+xml"/>
  <Override PartName="/ppt/tags/tag70.xml" ContentType="application/vnd.openxmlformats-officedocument.presentationml.tags+xml"/>
  <Override PartName="/ppt/notesSlides/notesSlide7.xml" ContentType="application/vnd.openxmlformats-officedocument.presentationml.notesSlide+xml"/>
  <Override PartName="/ppt/tags/tag71.xml" ContentType="application/vnd.openxmlformats-officedocument.presentationml.tags+xml"/>
  <Override PartName="/ppt/notesSlides/notesSlide8.xml" ContentType="application/vnd.openxmlformats-officedocument.presentationml.notesSlide+xml"/>
  <Override PartName="/ppt/tags/tag72.xml" ContentType="application/vnd.openxmlformats-officedocument.presentationml.tags+xml"/>
  <Override PartName="/ppt/notesSlides/notesSlide9.xml" ContentType="application/vnd.openxmlformats-officedocument.presentationml.notesSlide+xml"/>
  <Override PartName="/ppt/tags/tag73.xml" ContentType="application/vnd.openxmlformats-officedocument.presentationml.tags+xml"/>
  <Override PartName="/ppt/notesSlides/notesSlide10.xml" ContentType="application/vnd.openxmlformats-officedocument.presentationml.notesSlide+xml"/>
  <Override PartName="/ppt/tags/tag74.xml" ContentType="application/vnd.openxmlformats-officedocument.presentationml.tags+xml"/>
  <Override PartName="/ppt/notesSlides/notesSlide11.xml" ContentType="application/vnd.openxmlformats-officedocument.presentationml.notesSlide+xml"/>
  <Override PartName="/ppt/tags/tag75.xml" ContentType="application/vnd.openxmlformats-officedocument.presentationml.tags+xml"/>
  <Override PartName="/ppt/notesSlides/notesSlide12.xml" ContentType="application/vnd.openxmlformats-officedocument.presentationml.notesSlide+xml"/>
  <Override PartName="/ppt/tags/tag76.xml" ContentType="application/vnd.openxmlformats-officedocument.presentationml.tags+xml"/>
  <Override PartName="/ppt/notesSlides/notesSlide13.xml" ContentType="application/vnd.openxmlformats-officedocument.presentationml.notesSlide+xml"/>
  <Override PartName="/ppt/tags/tag77.xml" ContentType="application/vnd.openxmlformats-officedocument.presentationml.tags+xml"/>
  <Override PartName="/ppt/notesSlides/notesSlide14.xml" ContentType="application/vnd.openxmlformats-officedocument.presentationml.notesSlide+xml"/>
  <Override PartName="/ppt/tags/tag78.xml" ContentType="application/vnd.openxmlformats-officedocument.presentationml.tags+xml"/>
  <Override PartName="/ppt/notesSlides/notesSlide15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6.xml" ContentType="application/vnd.openxmlformats-officedocument.presentationml.notesSlide+xml"/>
  <Override PartName="/ppt/tags/tag81.xml" ContentType="application/vnd.openxmlformats-officedocument.presentationml.tags+xml"/>
  <Override PartName="/ppt/notesSlides/notesSlide17.xml" ContentType="application/vnd.openxmlformats-officedocument.presentationml.notesSlide+xml"/>
  <Override PartName="/ppt/tags/tag82.xml" ContentType="application/vnd.openxmlformats-officedocument.presentationml.tags+xml"/>
  <Override PartName="/ppt/notesSlides/notesSlide18.xml" ContentType="application/vnd.openxmlformats-officedocument.presentationml.notesSlide+xml"/>
  <Override PartName="/ppt/tags/tag83.xml" ContentType="application/vnd.openxmlformats-officedocument.presentationml.tags+xml"/>
  <Override PartName="/ppt/notesSlides/notesSlide19.xml" ContentType="application/vnd.openxmlformats-officedocument.presentationml.notesSlide+xml"/>
  <Override PartName="/ppt/tags/tag84.xml" ContentType="application/vnd.openxmlformats-officedocument.presentationml.tags+xml"/>
  <Override PartName="/ppt/notesSlides/notesSlide20.xml" ContentType="application/vnd.openxmlformats-officedocument.presentationml.notesSlide+xml"/>
  <Override PartName="/ppt/tags/tag85.xml" ContentType="application/vnd.openxmlformats-officedocument.presentationml.tags+xml"/>
  <Override PartName="/ppt/notesSlides/notesSlide21.xml" ContentType="application/vnd.openxmlformats-officedocument.presentationml.notesSlide+xml"/>
  <Override PartName="/ppt/tags/tag86.xml" ContentType="application/vnd.openxmlformats-officedocument.presentationml.tags+xml"/>
  <Override PartName="/ppt/notesSlides/notesSlide22.xml" ContentType="application/vnd.openxmlformats-officedocument.presentationml.notesSlide+xml"/>
  <Override PartName="/ppt/tags/tag87.xml" ContentType="application/vnd.openxmlformats-officedocument.presentationml.tags+xml"/>
  <Override PartName="/ppt/notesSlides/notesSlide23.xml" ContentType="application/vnd.openxmlformats-officedocument.presentationml.notesSlide+xml"/>
  <Override PartName="/ppt/tags/tag88.xml" ContentType="application/vnd.openxmlformats-officedocument.presentationml.tags+xml"/>
  <Override PartName="/ppt/notesSlides/notesSlide24.xml" ContentType="application/vnd.openxmlformats-officedocument.presentationml.notesSlide+xml"/>
  <Override PartName="/ppt/tags/tag89.xml" ContentType="application/vnd.openxmlformats-officedocument.presentationml.tags+xml"/>
  <Override PartName="/ppt/notesSlides/notesSlide25.xml" ContentType="application/vnd.openxmlformats-officedocument.presentationml.notesSlide+xml"/>
  <Override PartName="/ppt/tags/tag90.xml" ContentType="application/vnd.openxmlformats-officedocument.presentationml.tags+xml"/>
  <Override PartName="/ppt/notesSlides/notesSlide26.xml" ContentType="application/vnd.openxmlformats-officedocument.presentationml.notesSlide+xml"/>
  <Override PartName="/ppt/tags/tag91.xml" ContentType="application/vnd.openxmlformats-officedocument.presentationml.tags+xml"/>
  <Override PartName="/ppt/notesSlides/notesSlide27.xml" ContentType="application/vnd.openxmlformats-officedocument.presentationml.notesSlide+xml"/>
  <Override PartName="/ppt/tags/tag92.xml" ContentType="application/vnd.openxmlformats-officedocument.presentationml.tags+xml"/>
  <Override PartName="/ppt/notesSlides/notesSlide28.xml" ContentType="application/vnd.openxmlformats-officedocument.presentationml.notesSlide+xml"/>
  <Override PartName="/ppt/tags/tag93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63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633" r:id="rId12"/>
    <p:sldId id="266" r:id="rId13"/>
    <p:sldId id="267" r:id="rId14"/>
    <p:sldId id="268" r:id="rId15"/>
    <p:sldId id="269" r:id="rId16"/>
    <p:sldId id="270" r:id="rId17"/>
    <p:sldId id="271" r:id="rId18"/>
    <p:sldId id="290" r:id="rId19"/>
    <p:sldId id="272" r:id="rId20"/>
    <p:sldId id="273" r:id="rId21"/>
    <p:sldId id="275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6" r:id="rId30"/>
    <p:sldId id="287" r:id="rId31"/>
    <p:sldId id="288" r:id="rId32"/>
    <p:sldId id="634" r:id="rId33"/>
    <p:sldId id="289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38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000" y="208"/>
      </p:cViewPr>
      <p:guideLst>
        <p:guide orient="horz" pos="2157"/>
        <p:guide pos="380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2019/8/31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2019/8/31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2019/8/31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2019/8/31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2019/8/31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2019/8/31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5BBA0B34-F8AB-6842-9B26-A452EDEA584E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 r="25077" b="2808"/>
          <a:stretch>
            <a:fillRect/>
          </a:stretch>
        </p:blipFill>
        <p:spPr>
          <a:xfrm>
            <a:off x="-98254" y="-109728"/>
            <a:ext cx="12375598" cy="7007923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2019/8/31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09097"/>
            <a:ext cx="3334236" cy="10789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0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3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4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5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6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8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9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0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1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>
            <a:extLst>
              <a:ext uri="{FF2B5EF4-FFF2-40B4-BE49-F238E27FC236}">
                <a16:creationId xmlns:a16="http://schemas.microsoft.com/office/drawing/2014/main" id="{1BB92BAB-C431-F540-9ACE-54691F2BD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3275" y="1749426"/>
            <a:ext cx="4572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</a:p>
        </p:txBody>
      </p:sp>
      <p:pic>
        <p:nvPicPr>
          <p:cNvPr id="19458" name="图片 2">
            <a:extLst>
              <a:ext uri="{FF2B5EF4-FFF2-40B4-BE49-F238E27FC236}">
                <a16:creationId xmlns:a16="http://schemas.microsoft.com/office/drawing/2014/main" id="{027A5259-9CE5-6C4E-A987-FEFA30554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2735263"/>
            <a:ext cx="2457451" cy="245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>
            <a:extLst>
              <a:ext uri="{FF2B5EF4-FFF2-40B4-BE49-F238E27FC236}">
                <a16:creationId xmlns:a16="http://schemas.microsoft.com/office/drawing/2014/main" id="{5CFC9920-D99F-9042-81D2-C7CE9D821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15" y="1749425"/>
            <a:ext cx="390048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500" b="1">
                <a:latin typeface="华文新魏" panose="02010800040101010101" pitchFamily="2" charset="-122"/>
              </a:rPr>
              <a:t>知识产权声明</a:t>
            </a:r>
          </a:p>
        </p:txBody>
      </p:sp>
    </p:spTree>
    <p:extLst>
      <p:ext uri="{BB962C8B-B14F-4D97-AF65-F5344CB8AC3E}">
        <p14:creationId xmlns:p14="http://schemas.microsoft.com/office/powerpoint/2010/main" val="2509334058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25120" y="367030"/>
            <a:ext cx="1101915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zh-CN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练：</a:t>
            </a:r>
            <a:endParaRPr lang="zh-CN" sz="32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lang="zh-CN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If we met at 2 o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'</a:t>
            </a:r>
            <a:r>
              <a:rPr lang="zh-CN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clock , would that _____ you?</a:t>
            </a:r>
          </a:p>
          <a:p>
            <a:pPr indent="0"/>
            <a:r>
              <a:rPr lang="zh-CN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hot weather doesn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'</a:t>
            </a:r>
            <a:r>
              <a:rPr lang="zh-CN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 ____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_</a:t>
            </a:r>
            <a:r>
              <a:rPr lang="zh-CN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me. </a:t>
            </a:r>
          </a:p>
          <a:p>
            <a:pPr indent="0"/>
            <a:r>
              <a:rPr lang="zh-CN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Short sight can be fixed by the use of ________ glasses.</a:t>
            </a:r>
          </a:p>
          <a:p>
            <a:pPr indent="0"/>
            <a:r>
              <a:rPr lang="zh-CN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Soon they came to a very long room full of pictures and there they found __________(一套) armour(盔甲).</a:t>
            </a:r>
          </a:p>
          <a:p>
            <a:pPr indent="0"/>
            <a:endParaRPr lang="zh-CN" sz="32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lang="zh-CN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9.actually [ˈæktʃʊəl] ad.</a:t>
            </a:r>
          </a:p>
          <a:p>
            <a:pPr indent="0"/>
            <a:endParaRPr lang="zh-CN" sz="32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445250" y="835660"/>
            <a:ext cx="8153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suit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788535" y="1351915"/>
            <a:ext cx="8153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suit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966585" y="1831340"/>
            <a:ext cx="153797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suitable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544445" y="2837815"/>
            <a:ext cx="15601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 suit of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639310" y="3714115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事实上；的确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en-US" altLang="en-US" sz="32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15620" y="4470400"/>
            <a:ext cx="976757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Wingdings" panose="05000000000000000000" charset="0"/>
              <a:buChar char="Ø"/>
            </a:pPr>
            <a:r>
              <a:rPr lang="zh-CN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actually=in fact=in reality=as a matter of fact 事实上</a:t>
            </a:r>
            <a:endParaRPr lang="zh-CN" altLang="en-US" sz="3200" b="1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835" y="45085"/>
            <a:ext cx="1162050" cy="7905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  <p:bldP spid="7" grpId="0"/>
      <p:bldP spid="12" grpId="0"/>
      <p:bldP spid="13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>
            <a:extLst>
              <a:ext uri="{FF2B5EF4-FFF2-40B4-BE49-F238E27FC236}">
                <a16:creationId xmlns:a16="http://schemas.microsoft.com/office/drawing/2014/main" id="{1BB92BAB-C431-F540-9ACE-54691F2BD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3275" y="1749426"/>
            <a:ext cx="4572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</a:p>
        </p:txBody>
      </p:sp>
      <p:pic>
        <p:nvPicPr>
          <p:cNvPr id="19458" name="图片 2">
            <a:extLst>
              <a:ext uri="{FF2B5EF4-FFF2-40B4-BE49-F238E27FC236}">
                <a16:creationId xmlns:a16="http://schemas.microsoft.com/office/drawing/2014/main" id="{027A5259-9CE5-6C4E-A987-FEFA30554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2735263"/>
            <a:ext cx="2457451" cy="245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>
            <a:extLst>
              <a:ext uri="{FF2B5EF4-FFF2-40B4-BE49-F238E27FC236}">
                <a16:creationId xmlns:a16="http://schemas.microsoft.com/office/drawing/2014/main" id="{5CFC9920-D99F-9042-81D2-C7CE9D821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15" y="1749425"/>
            <a:ext cx="390048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500" b="1">
                <a:latin typeface="华文新魏" panose="02010800040101010101" pitchFamily="2" charset="-122"/>
              </a:rPr>
              <a:t>知识产权声明</a:t>
            </a:r>
          </a:p>
        </p:txBody>
      </p:sp>
    </p:spTree>
    <p:extLst>
      <p:ext uri="{BB962C8B-B14F-4D97-AF65-F5344CB8AC3E}">
        <p14:creationId xmlns:p14="http://schemas.microsoft.com/office/powerpoint/2010/main" val="89127732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05435" y="911860"/>
            <a:ext cx="1102868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10.challenge [ˈtʃælɪndʒ] n.          vt.</a:t>
            </a:r>
          </a:p>
          <a:p>
            <a:pPr indent="0"/>
            <a:endParaRPr lang="en-US" sz="32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lang="en-US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_____________</a:t>
            </a:r>
            <a:r>
              <a:rPr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 challenge    </a:t>
            </a:r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面对/接受挑战</a:t>
            </a:r>
            <a:endParaRPr sz="3200" b="1">
              <a:solidFill>
                <a:schemeClr val="accent6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398895" y="851535"/>
            <a:ext cx="3434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质疑；向……挑战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en-US" altLang="en-US" sz="32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77435" y="851535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挑战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en-US" altLang="en-US" sz="32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9580" y="1793875"/>
            <a:ext cx="22936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face/take up</a:t>
            </a:r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en-US" altLang="en-US" sz="3200" b="1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9580" y="1435100"/>
            <a:ext cx="93395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Wingdings" panose="05000000000000000000" charset="0"/>
              <a:buChar char="Ø"/>
            </a:pPr>
            <a:r>
              <a:rPr lang="zh-CN" sz="28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音意相通：才难治   助记：这种有挑战的疾病才难治呢。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05435" y="2485390"/>
            <a:ext cx="11028680" cy="38461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智美例句：</a:t>
            </a:r>
            <a:endParaRPr 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When happy people face a challenge in life, they don’t beat themselves up and fall into a depressive state. Instead, they face up to the </a:t>
            </a:r>
            <a:r>
              <a:rPr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challenge</a:t>
            </a:r>
            <a:r>
              <a:rPr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and channel their energies toward finding a creative solution. </a:t>
            </a:r>
            <a:endParaRPr sz="24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sz="24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在生活中遇到挑战的时候，开心的人不会自虐，然后变得很消沉。他们会直面挑战，调动全身力量寻找解决办法。</a:t>
            </a:r>
            <a:endParaRPr sz="2400" b="1">
              <a:solidFill>
                <a:schemeClr val="accent2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Everything negative - pressure, </a:t>
            </a:r>
            <a:r>
              <a:rPr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challenges</a:t>
            </a:r>
            <a:r>
              <a:rPr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- is all an opportunity for me to rise.</a:t>
            </a:r>
            <a:endParaRPr sz="24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sz="24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压力、挑战，这一切消极的东西都是我能够取得成功的催化剂。(科比)</a:t>
            </a:r>
            <a:endParaRPr sz="2400" b="1">
              <a:solidFill>
                <a:schemeClr val="accent2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challenging  a. </a:t>
            </a:r>
            <a:endParaRPr sz="24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     </a:t>
            </a:r>
            <a:r>
              <a:rPr sz="24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一个具有挑战性的工作</a:t>
            </a:r>
            <a:endParaRPr sz="3200" b="1">
              <a:solidFill>
                <a:schemeClr val="accent6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44115" y="5420360"/>
            <a:ext cx="2011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4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具有挑战性的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en-US" altLang="en-US" sz="32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5435" y="5748020"/>
            <a:ext cx="24009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 challenging job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en-US" altLang="en-US" sz="32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6" grpId="0"/>
      <p:bldP spid="10" grpId="0"/>
      <p:bldP spid="3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25120" y="950595"/>
            <a:ext cx="1101915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3200" b="1">
                <a:latin typeface="Times New Roman" panose="02020603050405020304" charset="0"/>
                <a:cs typeface="Times New Roman" panose="02020603050405020304" charset="0"/>
              </a:rPr>
              <a:t>11.title['taitl]n.</a:t>
            </a:r>
          </a:p>
          <a:p>
            <a:pPr indent="0"/>
            <a:r>
              <a:rPr sz="3200" b="1">
                <a:latin typeface="Times New Roman" panose="02020603050405020304" charset="0"/>
                <a:cs typeface="Times New Roman" panose="02020603050405020304" charset="0"/>
              </a:rPr>
              <a:t>12.topic ['topik]n.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886710" y="950595"/>
            <a:ext cx="7904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（书、诗歌等的）名称；标题；称呼；头衔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en-US" altLang="en-US" sz="32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03625" y="1443355"/>
            <a:ext cx="28917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话题;主题;论题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en-US" altLang="en-US" sz="32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347345" y="2312035"/>
          <a:ext cx="10996930" cy="42970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12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56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rgbClr val="7030A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title</a:t>
                      </a:r>
                      <a:endParaRPr lang="en-US" altLang="en-US" sz="2800" b="1">
                        <a:solidFill>
                          <a:srgbClr val="7030A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"标题,名称",指书，绘画，剧作等创作作品的名称；还可作"头衔，称呼"讲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7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rgbClr val="7030A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topic</a:t>
                      </a:r>
                      <a:endParaRPr lang="en-US" altLang="en-US" sz="2800" b="1">
                        <a:solidFill>
                          <a:srgbClr val="7030A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"话题,主题,论题",可指演讲或整篇作品的主旨,也可指某个章节,段落乃至单句包含的要点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50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rgbClr val="7030A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theme</a:t>
                      </a:r>
                      <a:endParaRPr lang="en-US" altLang="en-US" sz="2800" b="1">
                        <a:solidFill>
                          <a:srgbClr val="7030A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"主题,主旋律",指文学,艺术或建筑等创作所围绕的主题,如诗的思想,乐曲的主旋律或绘画的基调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25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rgbClr val="7030A0"/>
                          </a:solidFill>
                          <a:latin typeface="Times New Roman" panose="02020603050405020304" charset="0"/>
                          <a:ea typeface="宋体" panose="02010600030101010101" pitchFamily="2" charset="-122"/>
                          <a:cs typeface="Times New Roman" panose="02020603050405020304" charset="0"/>
                        </a:rPr>
                        <a:t>subject</a:t>
                      </a:r>
                      <a:endParaRPr lang="en-US" altLang="en-US" sz="2800" b="1">
                        <a:solidFill>
                          <a:srgbClr val="7030A0"/>
                        </a:solidFill>
                        <a:latin typeface="Times New Roman" panose="0202060305040502030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"题目,主题,科目",在这组词中词义最广,泛指某范围内的主题,涉及面广,概括性强,一般包括若干topic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24815" y="921385"/>
            <a:ext cx="11019155" cy="50158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zh-CN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练：</a:t>
            </a:r>
            <a:endParaRPr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sz="2400" b="1">
                <a:latin typeface="Times New Roman" panose="02020603050405020304" charset="0"/>
                <a:cs typeface="Times New Roman" panose="02020603050405020304" charset="0"/>
              </a:rPr>
              <a:t>It was the book's eye-catching</a:t>
            </a: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_______</a:t>
            </a:r>
            <a:r>
              <a:rPr sz="2400" b="1">
                <a:latin typeface="Times New Roman" panose="02020603050405020304" charset="0"/>
                <a:cs typeface="Times New Roman" panose="02020603050405020304" charset="0"/>
              </a:rPr>
              <a:t>that helped me make up my mind to buy it.</a:t>
            </a:r>
          </a:p>
          <a:p>
            <a:pPr indent="0"/>
            <a:r>
              <a:rPr sz="24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正是这醒目的书名才使我下决心买下这本书。</a:t>
            </a:r>
            <a:endParaRPr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sz="2400" b="1">
                <a:latin typeface="Times New Roman" panose="02020603050405020304" charset="0"/>
                <a:cs typeface="Times New Roman" panose="02020603050405020304" charset="0"/>
              </a:rPr>
              <a:t>The </a:t>
            </a: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_______</a:t>
            </a:r>
            <a:r>
              <a:rPr sz="2400" b="1">
                <a:latin typeface="Times New Roman" panose="02020603050405020304" charset="0"/>
                <a:cs typeface="Times New Roman" panose="02020603050405020304" charset="0"/>
              </a:rPr>
              <a:t> of your article is very good, but your spelling and style must be improved.</a:t>
            </a:r>
          </a:p>
          <a:p>
            <a:pPr indent="0"/>
            <a:r>
              <a:rPr sz="24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你文章的主题很好，但拼写及风格必须改进。</a:t>
            </a:r>
            <a:endParaRPr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sz="2400" b="1">
                <a:latin typeface="Times New Roman" panose="02020603050405020304" charset="0"/>
                <a:cs typeface="Times New Roman" panose="02020603050405020304" charset="0"/>
              </a:rPr>
              <a:t>I cannot remember in the very long conversation what </a:t>
            </a: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_______</a:t>
            </a:r>
            <a:r>
              <a:rPr sz="2400" b="1">
                <a:latin typeface="Times New Roman" panose="02020603050405020304" charset="0"/>
                <a:cs typeface="Times New Roman" panose="02020603050405020304" charset="0"/>
              </a:rPr>
              <a:t> has been touched upon .</a:t>
            </a:r>
          </a:p>
          <a:p>
            <a:pPr indent="0"/>
            <a:r>
              <a:rPr sz="24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我不记得在</a:t>
            </a:r>
            <a:r>
              <a:rPr lang="zh-CN" sz="24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漫长</a:t>
            </a:r>
            <a:r>
              <a:rPr sz="24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的谈话中涉及到了那些话题。</a:t>
            </a:r>
            <a:endParaRPr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sz="2400" b="1">
                <a:latin typeface="Times New Roman" panose="02020603050405020304" charset="0"/>
                <a:cs typeface="Times New Roman" panose="02020603050405020304" charset="0"/>
              </a:rPr>
              <a:t>The graduates wrote a number of essays whose </a:t>
            </a: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________</a:t>
            </a:r>
            <a:r>
              <a:rPr sz="2400" b="1">
                <a:latin typeface="Times New Roman" panose="02020603050405020304" charset="0"/>
                <a:cs typeface="Times New Roman" panose="02020603050405020304" charset="0"/>
              </a:rPr>
              <a:t> was man's will-power.</a:t>
            </a:r>
          </a:p>
          <a:p>
            <a:pPr indent="0"/>
            <a:r>
              <a:rPr sz="24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研究生们写了以人类的意志力为主题的一系列论文。</a:t>
            </a:r>
          </a:p>
          <a:p>
            <a:pPr indent="0"/>
            <a:r>
              <a:rPr sz="2400" b="1">
                <a:latin typeface="Times New Roman" panose="02020603050405020304" charset="0"/>
                <a:cs typeface="Times New Roman" panose="02020603050405020304" charset="0"/>
              </a:rPr>
              <a:t>He chose "A Reform in Teaching Methods" as the </a:t>
            </a: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_________</a:t>
            </a:r>
            <a:r>
              <a:rPr sz="2400" b="1">
                <a:latin typeface="Times New Roman" panose="02020603050405020304" charset="0"/>
                <a:cs typeface="Times New Roman" panose="02020603050405020304" charset="0"/>
              </a:rPr>
              <a:t> of his lecture.</a:t>
            </a:r>
          </a:p>
          <a:p>
            <a:pPr indent="0"/>
            <a:r>
              <a:rPr sz="24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他选择"教学方法的改革"作为讲话的题目。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435475" y="1257300"/>
            <a:ext cx="8597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title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45210" y="2038350"/>
            <a:ext cx="104076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topic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639560" y="4162425"/>
            <a:ext cx="12433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theme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016750" y="4904105"/>
            <a:ext cx="14243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subject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686040" y="3008630"/>
            <a:ext cx="104076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topic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" y="681990"/>
            <a:ext cx="1162050" cy="7905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  <p:bldP spid="6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05435" y="367030"/>
            <a:ext cx="11019155" cy="61950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3200" b="1">
                <a:latin typeface="Times New Roman" panose="02020603050405020304" charset="0"/>
                <a:cs typeface="Times New Roman" panose="02020603050405020304" charset="0"/>
              </a:rPr>
              <a:t>13.freshman ['freshmən]n.</a:t>
            </a:r>
          </a:p>
          <a:p>
            <a:pPr indent="0"/>
            <a:endParaRPr sz="32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sz="3200" b="1">
                <a:latin typeface="Times New Roman" panose="02020603050405020304" charset="0"/>
                <a:cs typeface="Times New Roman" panose="02020603050405020304" charset="0"/>
              </a:rPr>
              <a:t>14.confuse [kənˈfjuːz] v. 使迷惑</a:t>
            </a:r>
            <a:r>
              <a:rPr lang="en-US" sz="3200" b="1">
                <a:latin typeface="Times New Roman" panose="02020603050405020304" charset="0"/>
                <a:cs typeface="Times New Roman" panose="02020603050405020304" charset="0"/>
              </a:rPr>
              <a:t>;</a:t>
            </a:r>
            <a:r>
              <a:rPr lang="zh-CN" sz="3200" b="1">
                <a:latin typeface="Times New Roman" panose="02020603050405020304" charset="0"/>
                <a:cs typeface="Times New Roman" panose="02020603050405020304" charset="0"/>
              </a:rPr>
              <a:t>使混乱</a:t>
            </a: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;</a:t>
            </a:r>
            <a:r>
              <a:rPr sz="3200" b="1">
                <a:latin typeface="Times New Roman" panose="02020603050405020304" charset="0"/>
                <a:cs typeface="Times New Roman" panose="02020603050405020304" charset="0"/>
              </a:rPr>
              <a:t>混淆</a:t>
            </a:r>
          </a:p>
          <a:p>
            <a:pPr indent="0"/>
            <a:endParaRPr sz="32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>
              <a:lnSpc>
                <a:spcPct val="120000"/>
              </a:lnSpc>
            </a:pPr>
            <a:r>
              <a:rPr sz="3200" b="1">
                <a:latin typeface="Times New Roman" panose="02020603050405020304" charset="0"/>
                <a:cs typeface="Times New Roman" panose="02020603050405020304" charset="0"/>
              </a:rPr>
              <a:t>  confusing adj.                   </a:t>
            </a:r>
          </a:p>
          <a:p>
            <a:pPr indent="0" fontAlgn="auto">
              <a:lnSpc>
                <a:spcPct val="120000"/>
              </a:lnSpc>
            </a:pPr>
            <a:r>
              <a:rPr sz="3200" b="1">
                <a:latin typeface="Times New Roman" panose="02020603050405020304" charset="0"/>
                <a:cs typeface="Times New Roman" panose="02020603050405020304" charset="0"/>
              </a:rPr>
              <a:t>  (现在分词表示          内涵，意为“                      ”) </a:t>
            </a:r>
          </a:p>
          <a:p>
            <a:pPr indent="0" fontAlgn="auto">
              <a:lnSpc>
                <a:spcPct val="120000"/>
              </a:lnSpc>
            </a:pPr>
            <a:r>
              <a:rPr sz="3200" b="1">
                <a:latin typeface="Times New Roman" panose="02020603050405020304" charset="0"/>
                <a:cs typeface="Times New Roman" panose="02020603050405020304" charset="0"/>
              </a:rPr>
              <a:t>  confused adj. </a:t>
            </a:r>
          </a:p>
          <a:p>
            <a:pPr indent="0" fontAlgn="auto">
              <a:lnSpc>
                <a:spcPct val="120000"/>
              </a:lnSpc>
            </a:pPr>
            <a:r>
              <a:rPr sz="3200" b="1">
                <a:latin typeface="Times New Roman" panose="02020603050405020304" charset="0"/>
                <a:cs typeface="Times New Roman" panose="02020603050405020304" charset="0"/>
              </a:rPr>
              <a:t>  (过去分词表示          内涵，意为“                      ”) </a:t>
            </a:r>
          </a:p>
          <a:p>
            <a:pPr indent="0" fontAlgn="auto">
              <a:lnSpc>
                <a:spcPct val="120000"/>
              </a:lnSpc>
            </a:pPr>
            <a:r>
              <a:rPr sz="3200" b="1">
                <a:latin typeface="Times New Roman" panose="02020603050405020304" charset="0"/>
                <a:cs typeface="Times New Roman" panose="02020603050405020304" charset="0"/>
              </a:rPr>
              <a:t>  confuse sth.           sth.  </a:t>
            </a:r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把……与……弄混淆</a:t>
            </a:r>
            <a:endParaRPr sz="3200" b="1">
              <a:solidFill>
                <a:schemeClr val="accent6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>
              <a:lnSpc>
                <a:spcPct val="120000"/>
              </a:lnSpc>
            </a:pPr>
            <a:r>
              <a:rPr sz="3200" b="1">
                <a:latin typeface="Times New Roman" panose="02020603050405020304" charset="0"/>
                <a:cs typeface="Times New Roman" panose="02020603050405020304" charset="0"/>
              </a:rPr>
              <a:t>  be confu</a:t>
            </a:r>
            <a:r>
              <a:rPr lang="en-US" sz="3200" b="1">
                <a:latin typeface="Times New Roman" panose="02020603050405020304" charset="0"/>
                <a:cs typeface="Times New Roman" panose="02020603050405020304" charset="0"/>
              </a:rPr>
              <a:t>se</a:t>
            </a:r>
            <a:r>
              <a:rPr sz="3200" b="1">
                <a:latin typeface="Times New Roman" panose="02020603050405020304" charset="0"/>
                <a:cs typeface="Times New Roman" panose="02020603050405020304" charset="0"/>
              </a:rPr>
              <a:t>d                    </a:t>
            </a:r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对……感到困惑</a:t>
            </a:r>
          </a:p>
          <a:p>
            <a:pPr indent="0" fontAlgn="auto">
              <a:lnSpc>
                <a:spcPct val="120000"/>
              </a:lnSpc>
            </a:pPr>
            <a:r>
              <a:rPr sz="3200" b="1">
                <a:latin typeface="Times New Roman" panose="02020603050405020304" charset="0"/>
                <a:cs typeface="Times New Roman" panose="02020603050405020304" charset="0"/>
              </a:rPr>
              <a:t>  confusion [kən'fju:ʒ(ə)n]n.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095240" y="276225"/>
            <a:ext cx="3840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高一新生；大一新生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en-US" altLang="en-US" sz="32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22930" y="2474595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令人困惑的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en-US" altLang="en-US" sz="32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43280" y="859790"/>
            <a:ext cx="73031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Wingdings" panose="05000000000000000000" charset="0"/>
              <a:buChar char="Ø"/>
            </a:pPr>
            <a:r>
              <a:rPr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fresh</a:t>
            </a:r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</a:t>
            </a:r>
            <a:r>
              <a:rPr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新鲜的</a:t>
            </a:r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</a:t>
            </a:r>
            <a:r>
              <a:rPr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+man</a:t>
            </a:r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</a:t>
            </a:r>
            <a:r>
              <a:rPr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人</a:t>
            </a:r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):</a:t>
            </a:r>
            <a:r>
              <a:rPr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新人——新生</a:t>
            </a:r>
            <a:endParaRPr lang="zh-CN" altLang="en-US" sz="3200" b="1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15340" y="1952625"/>
            <a:ext cx="111169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anose="05000000000000000000" charset="0"/>
              <a:buChar char="Ø"/>
            </a:pPr>
            <a:r>
              <a:rPr sz="28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con-(共同,都)+fuse(融合,混合)：都混合在了一起——混淆，使迷惑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184525" y="299593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主动</a:t>
            </a:r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en-US" altLang="en-US" sz="3200" b="1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47790" y="2995930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令人……的 </a:t>
            </a:r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en-US" altLang="en-US" sz="3200" b="1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80360" y="3579495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感到困惑的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en-US" altLang="en-US" sz="32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868295" y="5372100"/>
            <a:ext cx="16281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at/about</a:t>
            </a:r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en-US" altLang="en-US" sz="3200" b="1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84525" y="416306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被动</a:t>
            </a:r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</a:t>
            </a:r>
            <a:endParaRPr lang="en-US" altLang="en-US" sz="3200" b="1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447790" y="4204970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感到……的</a:t>
            </a:r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en-US" altLang="en-US" sz="3200" b="1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693670" y="4788535"/>
            <a:ext cx="9505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with</a:t>
            </a:r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en-US" altLang="en-US" sz="3200" b="1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337810" y="5955665"/>
            <a:ext cx="19437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混乱;混淆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en-US" altLang="en-US" sz="32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27" grpId="0"/>
      <p:bldP spid="3" grpId="0"/>
      <p:bldP spid="6" grpId="0"/>
      <p:bldP spid="7" grpId="0"/>
      <p:bldP spid="8" grpId="0"/>
      <p:bldP spid="9" grpId="0"/>
      <p:bldP spid="11" grpId="0"/>
      <p:bldP spid="12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25120" y="367030"/>
            <a:ext cx="11019155" cy="31692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zh-CN"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练：</a:t>
            </a:r>
            <a:endParaRPr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sz="2400" b="1">
                <a:latin typeface="Times New Roman" panose="02020603050405020304" charset="0"/>
                <a:cs typeface="Times New Roman" panose="02020603050405020304" charset="0"/>
              </a:rPr>
              <a:t>We decided to cut short the meeting, but her unexpected arrival ___________ all our plans.</a:t>
            </a:r>
          </a:p>
          <a:p>
            <a:pPr indent="0"/>
            <a:r>
              <a:rPr sz="2400" b="1">
                <a:latin typeface="Times New Roman" panose="02020603050405020304" charset="0"/>
                <a:cs typeface="Times New Roman" panose="02020603050405020304" charset="0"/>
              </a:rPr>
              <a:t>The uncertainty created by this situation must be _____________ for you.</a:t>
            </a:r>
          </a:p>
          <a:p>
            <a:pPr indent="0"/>
            <a:r>
              <a:rPr sz="2400" b="1">
                <a:latin typeface="Times New Roman" panose="02020603050405020304" charset="0"/>
                <a:cs typeface="Times New Roman" panose="02020603050405020304" charset="0"/>
              </a:rPr>
              <a:t>His answers to my questions have only added to my _____________.</a:t>
            </a:r>
          </a:p>
          <a:p>
            <a:pPr indent="0"/>
            <a:r>
              <a:rPr sz="2400" b="1">
                <a:latin typeface="Times New Roman" panose="02020603050405020304" charset="0"/>
                <a:cs typeface="Times New Roman" panose="02020603050405020304" charset="0"/>
              </a:rPr>
              <a:t>The driver was _____________________ the road signs.</a:t>
            </a:r>
          </a:p>
          <a:p>
            <a:pPr indent="0"/>
            <a:endParaRPr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sz="3200" b="1">
                <a:latin typeface="Times New Roman" panose="02020603050405020304" charset="0"/>
                <a:cs typeface="Times New Roman" panose="02020603050405020304" charset="0"/>
              </a:rPr>
              <a:t>15.fluent [ˈfluːənt] a. </a:t>
            </a:r>
            <a:r>
              <a:rPr lang="en-US" sz="3200" b="1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sz="3200" b="1">
                <a:latin typeface="Times New Roman" panose="02020603050405020304" charset="0"/>
                <a:cs typeface="Times New Roman" panose="02020603050405020304" charset="0"/>
              </a:rPr>
              <a:t>外语</a:t>
            </a:r>
            <a:r>
              <a:rPr lang="en-US" sz="3200" b="1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749030" y="678180"/>
            <a:ext cx="17183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confused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894830" y="1360805"/>
            <a:ext cx="18542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confusing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442210" y="2112010"/>
            <a:ext cx="326517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confused at/about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176770" y="1771650"/>
            <a:ext cx="18542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confusion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231130" y="2952750"/>
            <a:ext cx="2722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流利的,流畅的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en-US" altLang="en-US" sz="32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14" name="图片 14" descr="fluent填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120" y="3536315"/>
            <a:ext cx="11360785" cy="27400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690995" y="4614545"/>
            <a:ext cx="589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2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流</a:t>
            </a:r>
            <a:r>
              <a:rPr sz="32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0467340" y="5386070"/>
            <a:ext cx="640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泛滥</a:t>
            </a:r>
            <a:r>
              <a:rPr sz="32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030970" y="4547870"/>
            <a:ext cx="6400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漂浮</a:t>
            </a:r>
            <a:r>
              <a:rPr sz="32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9671050" y="5386070"/>
            <a:ext cx="640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淹没</a:t>
            </a:r>
            <a:r>
              <a:rPr sz="32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913495" y="3709670"/>
            <a:ext cx="11544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流淌</a:t>
            </a:r>
            <a:r>
              <a:rPr lang="en-US" altLang="zh-CN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</a:t>
            </a:r>
            <a:r>
              <a:rPr lang="zh-CN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流动</a:t>
            </a:r>
            <a:r>
              <a:rPr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913495" y="5386070"/>
            <a:ext cx="640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洪水</a:t>
            </a:r>
            <a:r>
              <a:rPr sz="32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973195" y="4547870"/>
            <a:ext cx="9029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流利的</a:t>
            </a:r>
            <a:r>
              <a:rPr sz="32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4104640" y="3709670"/>
            <a:ext cx="6400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流感</a:t>
            </a:r>
            <a:r>
              <a:rPr sz="32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442085" y="4547870"/>
            <a:ext cx="15741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流利；流畅</a:t>
            </a:r>
            <a:r>
              <a:rPr sz="32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3973195" y="5386070"/>
            <a:ext cx="9029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影响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1930" y="112395"/>
            <a:ext cx="1162050" cy="7905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  <p:bldP spid="6" grpId="0"/>
      <p:bldP spid="9" grpId="0"/>
      <p:bldP spid="13" grpId="0"/>
      <p:bldP spid="2" grpId="0"/>
      <p:bldP spid="5" grpId="0"/>
      <p:bldP spid="8" grpId="0"/>
      <p:bldP spid="10" grpId="0"/>
      <p:bldP spid="11" grpId="0"/>
      <p:bldP spid="12" grpId="0"/>
      <p:bldP spid="16" grpId="0"/>
      <p:bldP spid="17" grpId="0"/>
      <p:bldP spid="18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44805" y="360680"/>
            <a:ext cx="1101915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16.graduate [ˈɡrædjʊət] vi.          n.                           adj. </a:t>
            </a:r>
          </a:p>
          <a:p>
            <a:pPr indent="0"/>
            <a:endParaRPr 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graduate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_______</a:t>
            </a:r>
            <a:r>
              <a:rPr lang="zh-CN" sz="28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从……毕业</a:t>
            </a:r>
            <a:endParaRPr 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graduation [ɡrædjʊˈeɪʃ(ə)n] n.  </a:t>
            </a:r>
          </a:p>
          <a:p>
            <a:pPr indent="0"/>
            <a:endParaRPr 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17.recommend [rekəˈmend] vt.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533900" y="299085"/>
            <a:ext cx="894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毕业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720455" y="360680"/>
            <a:ext cx="27901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8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毕业的</a:t>
            </a:r>
            <a:r>
              <a:rPr lang="en-US" altLang="zh-CN" sz="28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r>
              <a:rPr lang="zh-CN" sz="28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研究生的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118360" y="1186180"/>
            <a:ext cx="10325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from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647690" y="330200"/>
            <a:ext cx="24345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8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研究生</a:t>
            </a:r>
            <a:r>
              <a:rPr lang="en-US" altLang="zh-CN" sz="28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r>
              <a:rPr lang="zh-CN" sz="28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毕业生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90245" y="786765"/>
            <a:ext cx="77762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anose="05000000000000000000" charset="0"/>
              <a:buChar char="Ø"/>
            </a:pPr>
            <a:r>
              <a:rPr lang="zh-CN" sz="28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grad-(级别)+u+ate(做)：达到级别——毕业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410200" y="1653540"/>
            <a:ext cx="24345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8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毕业</a:t>
            </a:r>
            <a:r>
              <a:rPr lang="en-US" altLang="zh-CN" sz="28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r>
              <a:rPr lang="zh-CN" sz="28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毕业典礼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234305" y="2515235"/>
            <a:ext cx="17233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8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推荐;建议</a:t>
            </a:r>
          </a:p>
        </p:txBody>
      </p:sp>
      <p:pic>
        <p:nvPicPr>
          <p:cNvPr id="11" name="图片 11" descr="recommend填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95" y="3234690"/>
            <a:ext cx="11363960" cy="31921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427980" y="453898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2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推荐</a:t>
            </a:r>
            <a:r>
              <a:rPr sz="32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067550" y="3484880"/>
            <a:ext cx="234378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recommend doing sth.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067550" y="4284345"/>
            <a:ext cx="26168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recommend sb. to do sth.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067550" y="5004435"/>
            <a:ext cx="367728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recommend that sb. (should) do sth.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067550" y="5744845"/>
            <a:ext cx="26168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It is recommended that...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66445" y="4636135"/>
            <a:ext cx="18294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recommendation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27" grpId="0"/>
      <p:bldP spid="2" grpId="0"/>
      <p:bldP spid="5" grpId="0"/>
      <p:bldP spid="8" grpId="0"/>
      <p:bldP spid="10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5140" y="512445"/>
            <a:ext cx="10852150" cy="591248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3200" b="1" spc="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zh-CN" sz="3200" b="1" spc="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练：</a:t>
            </a:r>
            <a:endParaRPr lang="zh-CN" sz="3200" b="1" spc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sz="3200" b="1" spc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Can you_____________ a good hotel?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sz="3200" b="1" spc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 recommend he ____________(see) a lawyer.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sz="3200" b="1" spc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We'd recommend you ___________</a:t>
            </a:r>
            <a:r>
              <a:rPr lang="en-US" altLang="zh-CN" sz="3200" b="1" spc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______</a:t>
            </a:r>
            <a:r>
              <a:rPr lang="zh-CN" sz="3200" b="1" spc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(book) your flight early.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sz="3200" b="1" spc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He recommended ________(read) the book before seeing the movie.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sz="3200" b="1" spc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It is strongly recommended that the machines ___________ ________ (check) every year.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227580" y="1109980"/>
            <a:ext cx="22288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recommend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609975" y="1693545"/>
            <a:ext cx="22263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(should) see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269053" y="2277110"/>
            <a:ext cx="4011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to book/(should) book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827780" y="3429000"/>
            <a:ext cx="15074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reading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624570" y="4448175"/>
            <a:ext cx="211391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(should) be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87375" y="5031740"/>
            <a:ext cx="15824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checked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" y="319405"/>
            <a:ext cx="1162050" cy="7905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  <p:bldP spid="6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25120" y="367030"/>
            <a:ext cx="11019155" cy="63696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18.sign[saɪn] n.                                                    </a:t>
            </a:r>
            <a:r>
              <a:rPr lang="zh-CN" sz="2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vi.          vt. </a:t>
            </a:r>
          </a:p>
          <a:p>
            <a:pPr indent="0"/>
            <a:r>
              <a:rPr lang="zh-CN" sz="2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sign up for </a:t>
            </a:r>
          </a:p>
          <a:p>
            <a:pPr indent="0"/>
            <a:r>
              <a:rPr lang="zh-CN" sz="2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traffic sign </a:t>
            </a:r>
          </a:p>
          <a:p>
            <a:pPr indent="0"/>
            <a:r>
              <a:rPr lang="zh-CN" sz="2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sign an agreement/contract/treaty etc</a:t>
            </a:r>
          </a:p>
          <a:p>
            <a:pPr indent="0"/>
            <a:r>
              <a:rPr lang="zh-CN" sz="2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 long tongue is a sign of a short hand.</a:t>
            </a:r>
          </a:p>
          <a:p>
            <a:pPr indent="0"/>
            <a:endParaRPr lang="zh-CN" sz="24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lang="zh-CN" sz="2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19.advance [ədˈvɑːns; (US) ədˈvæns] vt.                   vi.</a:t>
            </a:r>
          </a:p>
          <a:p>
            <a:pPr indent="0"/>
            <a:r>
              <a:rPr lang="zh-CN" sz="24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in advance </a:t>
            </a:r>
          </a:p>
          <a:p>
            <a:pPr indent="0"/>
            <a:r>
              <a:rPr lang="zh-CN" sz="24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advanced [ədˈvɑːnsd; (US) ədˈvænsd]adj.</a:t>
            </a:r>
          </a:p>
          <a:p>
            <a:pPr indent="0"/>
            <a:r>
              <a:rPr lang="zh-CN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       练：</a:t>
            </a:r>
            <a:endParaRPr lang="zh-CN" sz="2400" b="1" dirty="0">
              <a:solidFill>
                <a:schemeClr val="accent2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lang="zh-CN" sz="2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Confidence and ability usually ____________ side by side.</a:t>
            </a:r>
          </a:p>
          <a:p>
            <a:pPr indent="0"/>
            <a:r>
              <a:rPr lang="zh-CN" sz="24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信心与能力通常是齐头并进的。</a:t>
            </a:r>
            <a:endParaRPr lang="zh-CN" sz="24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lang="zh-CN" sz="2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 person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zh-CN" sz="2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 soul is like the torch made of hay. If taking action ,it must burn itself ______ advance.</a:t>
            </a:r>
            <a:r>
              <a:rPr lang="zh-CN" sz="24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人的心灵好比干草扎成的火把，要发生作用，它必须自身先燃烧。</a:t>
            </a:r>
          </a:p>
          <a:p>
            <a:pPr indent="0"/>
            <a:r>
              <a:rPr lang="zh-CN" sz="2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Those who are content with their present situations will surely make no more _______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____</a:t>
            </a:r>
            <a:r>
              <a:rPr lang="zh-CN" sz="2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__ in life. </a:t>
            </a:r>
            <a:r>
              <a:rPr lang="zh-CN" sz="24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满足于现状者止步于当下。</a:t>
            </a:r>
          </a:p>
          <a:p>
            <a:pPr indent="0"/>
            <a:endParaRPr lang="zh-CN" sz="2400" b="1" dirty="0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406650" y="301625"/>
            <a:ext cx="3916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4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记号</a:t>
            </a:r>
            <a:r>
              <a:rPr lang="en-US" altLang="zh-CN" sz="24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</a:t>
            </a:r>
            <a:r>
              <a:rPr lang="zh-CN" sz="24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符号</a:t>
            </a:r>
            <a:r>
              <a:rPr lang="en-US" altLang="zh-CN" sz="24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r>
              <a:rPr lang="zh-CN" sz="24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手势</a:t>
            </a:r>
            <a:r>
              <a:rPr lang="en-US" altLang="zh-CN" sz="24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r>
              <a:rPr lang="zh-CN" sz="24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迹象</a:t>
            </a:r>
            <a:r>
              <a:rPr lang="en-US" altLang="zh-CN" sz="24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r>
              <a:rPr lang="zh-CN" sz="24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指示牌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en-US" sz="32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43370" y="36703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4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签名</a:t>
            </a:r>
            <a:endParaRPr lang="zh-CN" altLang="en-US" sz="24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867015" y="367030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4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签署；示意</a:t>
            </a:r>
            <a:endParaRPr lang="zh-CN" altLang="en-US" sz="24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64175" y="1438910"/>
            <a:ext cx="33997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4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签署协议书/合同/条约等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944370" y="112458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4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交通标志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944370" y="748030"/>
            <a:ext cx="3230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4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注册，选课；报名参加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464175" y="1840865"/>
            <a:ext cx="3230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夸夸其谈，眼高手低。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866265" y="292227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 algn="l"/>
            <a:r>
              <a:rPr lang="zh-CN" sz="24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提前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376795" y="256159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4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前进 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590540" y="2561590"/>
            <a:ext cx="15354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sz="24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推进,促进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829935" y="3282950"/>
            <a:ext cx="3535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 algn="l"/>
            <a:r>
              <a:rPr lang="zh-CN" sz="24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高级的；高等的；先进的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537075" y="3952875"/>
            <a:ext cx="1605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advance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41350" y="5043170"/>
            <a:ext cx="52197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72770" y="5763895"/>
            <a:ext cx="17633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advances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7325" y="3478530"/>
            <a:ext cx="1162050" cy="7905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5" grpId="0"/>
      <p:bldP spid="10" grpId="0"/>
      <p:bldP spid="11" grpId="0"/>
      <p:bldP spid="12" grpId="0"/>
      <p:bldP spid="14" grpId="0"/>
      <p:bldP spid="16" grpId="0"/>
      <p:bldP spid="17" grpId="0"/>
      <p:bldP spid="18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69882" y="3883681"/>
            <a:ext cx="10852237" cy="899167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b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Unit1 Book1 </a:t>
            </a:r>
          </a:p>
        </p:txBody>
      </p:sp>
      <p:sp>
        <p:nvSpPr>
          <p:cNvPr id="6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836252" y="2247921"/>
            <a:ext cx="10852237" cy="899167"/>
          </a:xfrm>
          <a:prstGeom prst="rect">
            <a:avLst/>
          </a:prstGeom>
        </p:spPr>
        <p:txBody>
          <a:bodyPr vert="horz" lIns="101600" tIns="38100" rIns="25400" bIns="38100" rtlCol="0" anchor="t" anchorCtr="0">
            <a:noAutofit/>
            <a:scene3d>
              <a:camera prst="orthographicFront"/>
              <a:lightRig rig="threePt" dir="t"/>
            </a:scene3d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5400" b="0" u="none" strike="noStrike" kern="1200" cap="none" spc="6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人教版新教材</a:t>
            </a:r>
            <a:r>
              <a:rPr lang="en-US" altLang="zh-CN" b="1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zh-CN" altLang="en-US" b="1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词汇导学练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16230" y="803910"/>
            <a:ext cx="1101915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20.literature [ˈlɪtərətʃə(r); (US) ˈlɪtrətʃʊər] n.  </a:t>
            </a:r>
          </a:p>
          <a:p>
            <a:pPr indent="0"/>
            <a:endParaRPr lang="zh-CN" sz="32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endParaRPr lang="zh-CN" sz="32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lang="zh-CN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21.extra-curricular [ekstrə'kərikjələ] a.</a:t>
            </a:r>
          </a:p>
          <a:p>
            <a:pPr indent="0"/>
            <a:r>
              <a:rPr lang="zh-CN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extra ['ekstrə] adj.</a:t>
            </a:r>
          </a:p>
          <a:p>
            <a:pPr indent="0"/>
            <a:r>
              <a:rPr lang="zh-CN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curricular [kə'rɪkjəlɚ]adj.</a:t>
            </a:r>
          </a:p>
          <a:p>
            <a:pPr indent="0"/>
            <a:endParaRPr lang="zh-CN" sz="32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lang="zh-CN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22.obvious [ˈɔbvɪəs] a. </a:t>
            </a:r>
          </a:p>
          <a:p>
            <a:pPr indent="0"/>
            <a:endParaRPr lang="zh-CN" sz="32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227695" y="80391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文学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en-US" altLang="en-US" sz="32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339330" y="2285365"/>
            <a:ext cx="30949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课外的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124450" y="3260090"/>
            <a:ext cx="1402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课程的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en-US" sz="32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69360" y="2773680"/>
            <a:ext cx="3027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额外的；附加的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en-US" sz="32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311650" y="4192905"/>
            <a:ext cx="3027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显然的；明显的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en-US" sz="32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73380" y="1419225"/>
            <a:ext cx="11054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Wingdings" panose="05000000000000000000" charset="0"/>
              <a:buChar char="Ø"/>
            </a:pPr>
            <a:r>
              <a:rPr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音意相通：离开猥琐   助记：文学是我们离开猥琐的净土。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37515" y="4941570"/>
            <a:ext cx="106413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Wingdings" panose="05000000000000000000" charset="0"/>
              <a:buChar char="Ø"/>
            </a:pPr>
            <a:r>
              <a:rPr sz="28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ob(对面)+vi(看)+ous(形容词后缀)：站在对面就能看到——明显的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2" grpId="0"/>
      <p:bldP spid="7" grpId="0"/>
      <p:bldP spid="17" grpId="0"/>
      <p:bldP spid="27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5" descr="Vedi的派生词填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" y="548005"/>
            <a:ext cx="12183110" cy="54895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801360" y="3013710"/>
            <a:ext cx="589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2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看</a:t>
            </a:r>
            <a:r>
              <a:rPr sz="32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3082290" y="990600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明显的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60805" y="990600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明显地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510145" y="1449705"/>
            <a:ext cx="13385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看待 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n.</a:t>
            </a:r>
            <a:r>
              <a:rPr lang="zh-CN" altLang="en-US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景象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041890" y="869315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预习；预览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041890" y="1449705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复习；评论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180955" y="1979295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采访；面试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694295" y="2769235"/>
            <a:ext cx="11544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参观</a:t>
            </a:r>
            <a:r>
              <a:rPr lang="en-US" altLang="zh-CN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</a:t>
            </a:r>
            <a:r>
              <a:rPr lang="zh-CN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访问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477375" y="2769235"/>
            <a:ext cx="11544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游客</a:t>
            </a:r>
            <a:r>
              <a:rPr lang="en-US" altLang="zh-CN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</a:t>
            </a:r>
            <a:r>
              <a:rPr lang="zh-CN" altLang="en-US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访客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694295" y="3597275"/>
            <a:ext cx="1630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视觉的</a:t>
            </a:r>
            <a:r>
              <a:rPr lang="en-US" altLang="zh-CN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r>
              <a:rPr lang="zh-CN" altLang="en-US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可见的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774305" y="4436110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可见的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781540" y="443611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看不见的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541895" y="5306060"/>
            <a:ext cx="1935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视力</a:t>
            </a:r>
            <a:r>
              <a:rPr lang="en-US" altLang="zh-CN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r>
              <a:rPr lang="zh-CN" altLang="en-US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洞察力</a:t>
            </a:r>
            <a:r>
              <a:rPr lang="en-US" altLang="zh-CN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r>
              <a:rPr lang="zh-CN" altLang="en-US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幻觉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082290" y="1818005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修订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07415" y="1876425"/>
            <a:ext cx="1173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修订</a:t>
            </a:r>
            <a:r>
              <a:rPr lang="en-US" altLang="zh-CN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r>
              <a:rPr lang="zh-CN" altLang="en-US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复习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853690" y="2645410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明显的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026160" y="267970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证据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853690" y="348742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提供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026160" y="348742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提供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080895" y="4358005"/>
            <a:ext cx="1668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先前的</a:t>
            </a:r>
            <a:r>
              <a:rPr lang="en-US" altLang="zh-CN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zh-CN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前面的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2475865" y="5228590"/>
            <a:ext cx="11544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视频</a:t>
            </a:r>
            <a:r>
              <a:rPr lang="en-US" altLang="zh-CN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</a:t>
            </a:r>
            <a:r>
              <a:rPr lang="zh-CN" altLang="en-US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录像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5" grpId="0"/>
      <p:bldP spid="8" grpId="0"/>
      <p:bldP spid="11" grpId="0"/>
      <p:bldP spid="12" grpId="0"/>
      <p:bldP spid="13" grpId="0"/>
      <p:bldP spid="14" grpId="0"/>
      <p:bldP spid="16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01295" y="367030"/>
            <a:ext cx="11019155" cy="57543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3200" b="1">
                <a:latin typeface="Times New Roman" panose="02020603050405020304" charset="0"/>
                <a:cs typeface="Times New Roman" panose="02020603050405020304" charset="0"/>
              </a:rPr>
              <a:t>23.quit [kwit] vi. &amp; vt. (quit, quit)</a:t>
            </a:r>
          </a:p>
          <a:p>
            <a:pPr indent="0"/>
            <a:endParaRPr sz="32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sz="3200" b="1">
                <a:latin typeface="Times New Roman" panose="02020603050405020304" charset="0"/>
                <a:cs typeface="Times New Roman" panose="02020603050405020304" charset="0"/>
              </a:rPr>
              <a:t>24.responsible [rɪspɔnsɪˈbl]adj.</a:t>
            </a:r>
          </a:p>
          <a:p>
            <a:pPr indent="0"/>
            <a:r>
              <a:rPr sz="3200" b="1">
                <a:latin typeface="Times New Roman" panose="02020603050405020304" charset="0"/>
                <a:cs typeface="Times New Roman" panose="02020603050405020304" charset="0"/>
              </a:rPr>
              <a:t>be responsible for </a:t>
            </a:r>
          </a:p>
          <a:p>
            <a:pPr indent="0"/>
            <a:r>
              <a:rPr sz="3200" b="1">
                <a:latin typeface="Times New Roman" panose="02020603050405020304" charset="0"/>
                <a:cs typeface="Times New Roman" panose="02020603050405020304" charset="0"/>
              </a:rPr>
              <a:t>responsibility [rɪspɔnsɪˈbɪlɪtɪ] n. </a:t>
            </a:r>
          </a:p>
          <a:p>
            <a:pPr indent="0"/>
            <a:r>
              <a:rPr sz="3200" b="1">
                <a:latin typeface="Times New Roman" panose="02020603050405020304" charset="0"/>
                <a:cs typeface="Times New Roman" panose="02020603050405020304" charset="0"/>
              </a:rPr>
              <a:t>have responsibility for </a:t>
            </a:r>
          </a:p>
          <a:p>
            <a:pPr indent="0"/>
            <a:r>
              <a:rPr sz="3200" b="1">
                <a:latin typeface="Times New Roman" panose="02020603050405020304" charset="0"/>
                <a:cs typeface="Times New Roman" panose="02020603050405020304" charset="0"/>
              </a:rPr>
              <a:t>take responsibility for  </a:t>
            </a:r>
          </a:p>
          <a:p>
            <a:pPr indent="0"/>
            <a:r>
              <a:rPr lang="zh-CN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     练：</a:t>
            </a:r>
            <a:endParaRPr sz="32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sz="2800" b="1">
                <a:latin typeface="Times New Roman" panose="02020603050405020304" charset="0"/>
                <a:cs typeface="Times New Roman" panose="02020603050405020304" charset="0"/>
              </a:rPr>
              <a:t>With great power, comes great _______________.(Spider Man)</a:t>
            </a:r>
          </a:p>
          <a:p>
            <a:pPr indent="0"/>
            <a:r>
              <a:rPr sz="2800" b="1">
                <a:latin typeface="Times New Roman" panose="02020603050405020304" charset="0"/>
                <a:cs typeface="Times New Roman" panose="02020603050405020304" charset="0"/>
              </a:rPr>
              <a:t>Children must learn just a few basic roles——being safe,  being considerate to others and being _______________ to themselves.</a:t>
            </a:r>
          </a:p>
          <a:p>
            <a:pPr indent="0"/>
            <a:r>
              <a:rPr sz="2800" b="1">
                <a:latin typeface="Times New Roman" panose="02020603050405020304" charset="0"/>
                <a:cs typeface="Times New Roman" panose="02020603050405020304" charset="0"/>
              </a:rPr>
              <a:t>The project is delayed. Someone must be responsible _____ this.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067425" y="367030"/>
            <a:ext cx="53073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退出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戒掉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离开(职位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/</a:t>
            </a:r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学校等)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719445" y="1368425"/>
            <a:ext cx="3434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负责的；有责任的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en-US" sz="32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04565" y="1863725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对……负责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en-US" sz="32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76725" y="2852420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对……有责任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719445" y="2372995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责任，负责</a:t>
            </a:r>
            <a:endParaRPr lang="en-US" altLang="en-US" sz="32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97350" y="3324225"/>
            <a:ext cx="3027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承担……的责任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en-US" sz="32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081270" y="4203700"/>
            <a:ext cx="25241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responsibility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208270" y="5092700"/>
            <a:ext cx="21399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responsible</a:t>
            </a:r>
            <a:endParaRPr lang="en-US" sz="3200" b="1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451850" y="5537835"/>
            <a:ext cx="70167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for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9235" y="3617595"/>
            <a:ext cx="1162050" cy="7905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3" grpId="0"/>
      <p:bldP spid="6" grpId="0"/>
      <p:bldP spid="7" grpId="0"/>
      <p:bldP spid="8" grpId="0"/>
      <p:bldP spid="21" grpId="0"/>
      <p:bldP spid="5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01295" y="367030"/>
            <a:ext cx="1101915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3200" b="1">
                <a:latin typeface="Times New Roman" panose="02020603050405020304" charset="0"/>
                <a:cs typeface="Times New Roman" panose="02020603050405020304" charset="0"/>
              </a:rPr>
              <a:t>25.solve [sɔlv]vt.                   vi.</a:t>
            </a:r>
          </a:p>
          <a:p>
            <a:pPr indent="0"/>
            <a:r>
              <a:rPr sz="3200" b="1">
                <a:latin typeface="Times New Roman" panose="02020603050405020304" charset="0"/>
                <a:cs typeface="Times New Roman" panose="02020603050405020304" charset="0"/>
              </a:rPr>
              <a:t>solve/settle a problem </a:t>
            </a:r>
          </a:p>
          <a:p>
            <a:pPr indent="0"/>
            <a:r>
              <a:rPr sz="3200" b="1">
                <a:latin typeface="Times New Roman" panose="02020603050405020304" charset="0"/>
                <a:cs typeface="Times New Roman" panose="02020603050405020304" charset="0"/>
              </a:rPr>
              <a:t>solve a puzzle/riddle/case </a:t>
            </a:r>
          </a:p>
          <a:p>
            <a:pPr indent="0"/>
            <a:r>
              <a:rPr sz="3200" b="1">
                <a:latin typeface="Times New Roman" panose="02020603050405020304" charset="0"/>
                <a:cs typeface="Times New Roman" panose="02020603050405020304" charset="0"/>
              </a:rPr>
              <a:t>solution [sə'luʃən]n.</a:t>
            </a:r>
          </a:p>
          <a:p>
            <a:pPr indent="0"/>
            <a:r>
              <a:rPr lang="zh-CN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     练：</a:t>
            </a:r>
            <a:endParaRPr sz="32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sz="3200" b="1">
                <a:latin typeface="Times New Roman" panose="02020603050405020304" charset="0"/>
                <a:cs typeface="Times New Roman" panose="02020603050405020304" charset="0"/>
              </a:rPr>
              <a:t>I have tried very hard to find a ________to the problem, but in vain.(2010江苏)</a:t>
            </a:r>
          </a:p>
          <a:p>
            <a:pPr indent="0"/>
            <a:r>
              <a:rPr sz="3200" b="1">
                <a:latin typeface="Times New Roman" panose="02020603050405020304" charset="0"/>
                <a:cs typeface="Times New Roman" panose="02020603050405020304" charset="0"/>
              </a:rPr>
              <a:t>The committee is discussing the problem right now. It will hopefully _________ by the end of next week.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464175" y="36703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溶解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en-US" sz="32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10865" y="367030"/>
            <a:ext cx="19437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解决;解答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739640" y="1377950"/>
            <a:ext cx="28473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解谜/猜谜/破案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077335" y="885825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解决问题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en-US" sz="32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52465" y="2773680"/>
            <a:ext cx="15608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solution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061845" y="4306570"/>
            <a:ext cx="17748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be solved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712845" y="1864360"/>
            <a:ext cx="27565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解决办法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溶液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3350" y="2149475"/>
            <a:ext cx="1162050" cy="7905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5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01295" y="367030"/>
            <a:ext cx="11019155" cy="6185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3200" b="1">
                <a:latin typeface="Times New Roman" panose="02020603050405020304" charset="0"/>
                <a:cs typeface="Times New Roman" panose="02020603050405020304" charset="0"/>
              </a:rPr>
              <a:t>26.schedule [ˈskedʒʊl] n.                                    v.  </a:t>
            </a:r>
          </a:p>
          <a:p>
            <a:pPr indent="0"/>
            <a:endParaRPr sz="32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sz="3200" b="1">
                <a:latin typeface="Times New Roman" panose="02020603050405020304" charset="0"/>
                <a:cs typeface="Times New Roman" panose="02020603050405020304" charset="0"/>
              </a:rPr>
              <a:t>work to a very tight schedule </a:t>
            </a:r>
          </a:p>
          <a:p>
            <a:pPr indent="0"/>
            <a:r>
              <a:rPr lang="en-US" sz="3200" b="1">
                <a:latin typeface="Times New Roman" panose="02020603050405020304" charset="0"/>
                <a:cs typeface="Times New Roman" panose="02020603050405020304" charset="0"/>
              </a:rPr>
              <a:t>____</a:t>
            </a:r>
            <a:r>
              <a:rPr sz="3200" b="1">
                <a:latin typeface="Times New Roman" panose="02020603050405020304" charset="0"/>
                <a:cs typeface="Times New Roman" panose="02020603050405020304" charset="0"/>
              </a:rPr>
              <a:t> schedule</a:t>
            </a:r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按时; 按照预定时间</a:t>
            </a:r>
            <a:endParaRPr sz="32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lang="en-US" sz="3200" b="1">
                <a:latin typeface="Times New Roman" panose="02020603050405020304" charset="0"/>
                <a:cs typeface="Times New Roman" panose="02020603050405020304" charset="0"/>
              </a:rPr>
              <a:t>______</a:t>
            </a:r>
            <a:r>
              <a:rPr sz="3200" b="1">
                <a:latin typeface="Times New Roman" panose="02020603050405020304" charset="0"/>
                <a:cs typeface="Times New Roman" panose="02020603050405020304" charset="0"/>
              </a:rPr>
              <a:t> of schedule 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提前</a:t>
            </a:r>
            <a:endParaRPr sz="32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sz="3200" b="1">
                <a:latin typeface="Times New Roman" panose="02020603050405020304" charset="0"/>
                <a:cs typeface="Times New Roman" panose="02020603050405020304" charset="0"/>
              </a:rPr>
              <a:t>be scheduled </a:t>
            </a:r>
            <a:r>
              <a:rPr lang="en-US" sz="3200" b="1">
                <a:latin typeface="Times New Roman" panose="02020603050405020304" charset="0"/>
                <a:cs typeface="Times New Roman" panose="02020603050405020304" charset="0"/>
              </a:rPr>
              <a:t>___</a:t>
            </a:r>
            <a:r>
              <a:rPr sz="3200" b="1">
                <a:latin typeface="Times New Roman" panose="02020603050405020304" charset="0"/>
                <a:cs typeface="Times New Roman" panose="02020603050405020304" charset="0"/>
              </a:rPr>
              <a:t> June/Monday </a:t>
            </a:r>
            <a:r>
              <a:rPr lang="zh-CN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被安排在六月</a:t>
            </a:r>
            <a:r>
              <a:rPr lang="en-US" altLang="zh-CN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/</a:t>
            </a:r>
            <a:r>
              <a:rPr lang="zh-CN" alt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周一</a:t>
            </a:r>
            <a:endParaRPr sz="32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lang="en-US" sz="3200" b="1">
                <a:latin typeface="Times New Roman" panose="02020603050405020304" charset="0"/>
                <a:cs typeface="Times New Roman" panose="02020603050405020304" charset="0"/>
              </a:rPr>
              <a:t>_________</a:t>
            </a:r>
            <a:r>
              <a:rPr sz="3200" b="1">
                <a:latin typeface="Times New Roman" panose="02020603050405020304" charset="0"/>
                <a:cs typeface="Times New Roman" panose="02020603050405020304" charset="0"/>
              </a:rPr>
              <a:t> flight/service </a:t>
            </a:r>
            <a:r>
              <a:rPr lang="zh-CN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预定的航班</a:t>
            </a:r>
            <a:r>
              <a:rPr lang="en-US" altLang="zh-CN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/</a:t>
            </a:r>
            <a:r>
              <a:rPr lang="zh-CN" alt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服务</a:t>
            </a:r>
            <a:endParaRPr sz="32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lang="zh-CN" alt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     练：</a:t>
            </a:r>
            <a:endParaRPr lang="zh-CN" altLang="en-US" sz="3200" b="1">
              <a:solidFill>
                <a:schemeClr val="accent2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We have ____________ the meeting for Monday.</a:t>
            </a:r>
          </a:p>
          <a:p>
            <a:pPr indent="0"/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speaker is ___________ to make a speech tomorrow.</a:t>
            </a:r>
          </a:p>
          <a:p>
            <a:pPr indent="0"/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Thanks to your help, we finished the job _______of schedule.</a:t>
            </a:r>
          </a:p>
          <a:p>
            <a:pPr indent="0"/>
            <a:r>
              <a:rPr lang="zh-CN" altLang="en-US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We have to prepare for the possibility that we might not finish it _____ schedule.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76195" y="2843530"/>
            <a:ext cx="70167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for </a:t>
            </a:r>
            <a:endParaRPr lang="en-US" altLang="en-US" sz="3200" b="1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58665" y="367030"/>
            <a:ext cx="36709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工作计划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; </a:t>
            </a:r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日程安排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381625" y="1388110"/>
            <a:ext cx="3027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工作安排非常紧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627745" y="367030"/>
            <a:ext cx="27565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安排时间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预定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en-US" sz="32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74190" y="4199255"/>
            <a:ext cx="18992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schedule</a:t>
            </a:r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40360" y="950595"/>
            <a:ext cx="95173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Wingdings" panose="05000000000000000000" charset="0"/>
              <a:buChar char="Ø"/>
            </a:pPr>
            <a:r>
              <a:rPr sz="28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音意相通：撕开就     助记：这份工作计划撕开就无效了。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01295" y="3273425"/>
            <a:ext cx="18992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scheduled</a:t>
            </a:r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en-US" sz="3200" b="1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76195" y="4620260"/>
            <a:ext cx="18992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schedule</a:t>
            </a:r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493510" y="5073650"/>
            <a:ext cx="12217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ahead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40360" y="1846580"/>
            <a:ext cx="6121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on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40360" y="2347595"/>
            <a:ext cx="12217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ahead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083165" y="5489575"/>
            <a:ext cx="6121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on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9550" y="3659505"/>
            <a:ext cx="1162050" cy="7905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5" grpId="0"/>
      <p:bldP spid="2" grpId="0"/>
      <p:bldP spid="11" grpId="0"/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01295" y="367030"/>
            <a:ext cx="1101915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3200" b="1">
                <a:latin typeface="Times New Roman" panose="02020603050405020304" charset="0"/>
                <a:cs typeface="Times New Roman" panose="02020603050405020304" charset="0"/>
              </a:rPr>
              <a:t>27.editor [ˈedɪtə(r)] n. </a:t>
            </a:r>
          </a:p>
          <a:p>
            <a:pPr indent="0"/>
            <a:r>
              <a:rPr sz="3200" b="1">
                <a:latin typeface="Times New Roman" panose="02020603050405020304" charset="0"/>
                <a:cs typeface="Times New Roman" panose="02020603050405020304" charset="0"/>
              </a:rPr>
              <a:t>edition [ɪˈdɪʃ(ə)n]n. </a:t>
            </a:r>
          </a:p>
          <a:p>
            <a:pPr indent="0"/>
            <a:endParaRPr sz="32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sz="3200" b="1">
                <a:latin typeface="Times New Roman" panose="02020603050405020304" charset="0"/>
                <a:cs typeface="Times New Roman" panose="02020603050405020304" charset="0"/>
              </a:rPr>
              <a:t>28.plate [pleit] n.</a:t>
            </a:r>
          </a:p>
          <a:p>
            <a:pPr indent="0"/>
            <a:endParaRPr sz="32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sz="3200" b="1">
                <a:latin typeface="Times New Roman" panose="02020603050405020304" charset="0"/>
                <a:cs typeface="Times New Roman" panose="02020603050405020304" charset="0"/>
              </a:rPr>
              <a:t>29.adventure [ədˈventʃə(r)] n. 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103370" y="367030"/>
            <a:ext cx="20453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编辑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; </a:t>
            </a:r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编者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296920" y="1883410"/>
            <a:ext cx="20453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盘子; 碟子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578225" y="849630"/>
            <a:ext cx="353504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(发行物的)版; 版本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484495" y="2764155"/>
            <a:ext cx="20453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冒险; 奇遇</a:t>
            </a:r>
          </a:p>
        </p:txBody>
      </p:sp>
      <p:pic>
        <p:nvPicPr>
          <p:cNvPr id="18" name="图片 18" descr="Veni的派生词填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" y="3482975"/>
            <a:ext cx="12080875" cy="327406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801360" y="4828540"/>
            <a:ext cx="589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来</a:t>
            </a:r>
            <a:r>
              <a:rPr sz="32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720330" y="4321175"/>
            <a:ext cx="12623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事件</a:t>
            </a:r>
            <a:r>
              <a:rPr lang="en-US" altLang="zh-CN" sz="20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</a:t>
            </a:r>
            <a:r>
              <a:rPr lang="zh-CN" altLang="en-US" sz="20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盛事</a:t>
            </a:r>
            <a:r>
              <a:rPr sz="32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0078720" y="3990975"/>
            <a:ext cx="17913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0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多事的</a:t>
            </a:r>
            <a:r>
              <a:rPr lang="en-US" altLang="zh-CN" sz="20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r>
              <a:rPr lang="zh-CN" altLang="en-US" sz="20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重大的</a:t>
            </a:r>
            <a:r>
              <a:rPr sz="32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0078720" y="4650740"/>
            <a:ext cx="17913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0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最终的</a:t>
            </a:r>
            <a:r>
              <a:rPr lang="en-US" altLang="zh-CN" sz="20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r>
              <a:rPr lang="zh-CN" altLang="en-US" sz="20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最后的</a:t>
            </a:r>
            <a:r>
              <a:rPr sz="32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7999095" y="5547360"/>
            <a:ext cx="12623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0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奇遇</a:t>
            </a:r>
            <a:r>
              <a:rPr lang="en-US" altLang="zh-CN" sz="20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</a:t>
            </a:r>
            <a:r>
              <a:rPr lang="zh-CN" altLang="en-US" sz="20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冒险</a:t>
            </a:r>
            <a:r>
              <a:rPr sz="32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0396220" y="5547360"/>
            <a:ext cx="17913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0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冒险的</a:t>
            </a:r>
            <a:r>
              <a:rPr lang="en-US" altLang="zh-CN" sz="20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r>
              <a:rPr lang="zh-CN" sz="20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大胆的</a:t>
            </a:r>
            <a:r>
              <a:rPr sz="32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3808730" y="3990975"/>
            <a:ext cx="690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发明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2194560" y="3737610"/>
            <a:ext cx="690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发明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2067560" y="4321175"/>
            <a:ext cx="94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发明者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3296920" y="5547360"/>
            <a:ext cx="12623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预防</a:t>
            </a:r>
            <a:r>
              <a:rPr lang="en-US" altLang="zh-CN" sz="20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</a:t>
            </a:r>
            <a:r>
              <a:rPr lang="zh-CN" altLang="en-US" sz="20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防止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1265555" y="5234305"/>
            <a:ext cx="12623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预防</a:t>
            </a:r>
            <a:r>
              <a:rPr lang="en-US" altLang="zh-CN" sz="20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</a:t>
            </a:r>
            <a:r>
              <a:rPr lang="zh-CN" altLang="en-US" sz="20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防止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1583055" y="5817870"/>
            <a:ext cx="94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预防</a:t>
            </a:r>
            <a:r>
              <a:rPr lang="zh-CN" sz="20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的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1" grpId="0"/>
      <p:bldP spid="12" grpId="0"/>
      <p:bldP spid="14" grpId="0"/>
      <p:bldP spid="15" grpId="0"/>
      <p:bldP spid="16" grpId="0"/>
      <p:bldP spid="17" grpId="0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01295" y="367030"/>
            <a:ext cx="11019155" cy="65544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2800" b="1">
                <a:latin typeface="Times New Roman" panose="02020603050405020304" charset="0"/>
                <a:cs typeface="Times New Roman" panose="02020603050405020304" charset="0"/>
              </a:rPr>
              <a:t>30.youth [juːθ] n.   </a:t>
            </a:r>
          </a:p>
          <a:p>
            <a:pPr indent="0"/>
            <a:r>
              <a:rPr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young [jʌŋ] a. </a:t>
            </a:r>
            <a:endParaRPr sz="28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lang="zh-CN" sz="28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练：</a:t>
            </a:r>
            <a:endParaRPr sz="28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sz="2800" b="1">
                <a:latin typeface="Times New Roman" panose="02020603050405020304" charset="0"/>
                <a:cs typeface="Times New Roman" panose="02020603050405020304" charset="0"/>
              </a:rPr>
              <a:t>A lazy _________, a lousy(极坏的) age. </a:t>
            </a:r>
            <a:r>
              <a:rPr sz="28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少壮不努力，老大徒伤悲。</a:t>
            </a:r>
            <a:endParaRPr sz="28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sz="2800" b="1">
                <a:latin typeface="Times New Roman" panose="02020603050405020304" charset="0"/>
                <a:cs typeface="Times New Roman" panose="02020603050405020304" charset="0"/>
              </a:rPr>
              <a:t>He who will not learn when he is _______ will regret it when he is old. </a:t>
            </a:r>
            <a:r>
              <a:rPr sz="28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少壮不努力，老大徒伤悲。</a:t>
            </a:r>
            <a:endParaRPr sz="28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sz="2800" b="1">
                <a:latin typeface="Times New Roman" panose="02020603050405020304" charset="0"/>
                <a:cs typeface="Times New Roman" panose="02020603050405020304" charset="0"/>
              </a:rPr>
              <a:t>A plant may produce new flowers; man is _______but once. </a:t>
            </a:r>
          </a:p>
          <a:p>
            <a:pPr indent="0"/>
            <a:r>
              <a:rPr sz="28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花有重开日，人无再少年。</a:t>
            </a:r>
            <a:endParaRPr sz="28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sz="2800" b="1">
                <a:latin typeface="Times New Roman" panose="02020603050405020304" charset="0"/>
                <a:cs typeface="Times New Roman" panose="02020603050405020304" charset="0"/>
              </a:rPr>
              <a:t>What sowed in _______, what harvested when old.</a:t>
            </a:r>
          </a:p>
          <a:p>
            <a:pPr indent="0"/>
            <a:r>
              <a:rPr sz="28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年青时种下了什么</a:t>
            </a:r>
            <a:r>
              <a:rPr lang="zh-CN" sz="28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因</a:t>
            </a:r>
            <a:r>
              <a:rPr sz="28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，年老时就收获什么</a:t>
            </a:r>
            <a:r>
              <a:rPr lang="zh-CN" sz="28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果</a:t>
            </a:r>
            <a:r>
              <a:rPr sz="28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。</a:t>
            </a:r>
            <a:endParaRPr sz="28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sz="2800" b="1">
                <a:latin typeface="Times New Roman" panose="02020603050405020304" charset="0"/>
                <a:cs typeface="Times New Roman" panose="02020603050405020304" charset="0"/>
              </a:rPr>
              <a:t>Learning keeps us _______ and dreams keep us alive.</a:t>
            </a:r>
          </a:p>
          <a:p>
            <a:pPr indent="0"/>
            <a:r>
              <a:rPr sz="28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学习让我们保持年轻，梦想让我们充满活力。青年时种下了什么，老年时就收获什么。</a:t>
            </a:r>
            <a:endParaRPr sz="28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endParaRPr sz="28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endParaRPr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996565" y="367030"/>
            <a:ext cx="20453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青春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; </a:t>
            </a:r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青年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996565" y="802640"/>
            <a:ext cx="2824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年轻的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zh-CN" alt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年少的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en-US" sz="32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85265" y="1607820"/>
            <a:ext cx="117665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youth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294630" y="2042795"/>
            <a:ext cx="12446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young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640830" y="2877820"/>
            <a:ext cx="12446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young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661920" y="3748405"/>
            <a:ext cx="117665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youth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124835" y="4575175"/>
            <a:ext cx="12446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young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7" grpId="0"/>
      <p:bldP spid="9" grpId="0"/>
      <p:bldP spid="10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01295" y="367030"/>
            <a:ext cx="110191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2800" b="1">
                <a:latin typeface="Times New Roman" panose="02020603050405020304" charset="0"/>
                <a:cs typeface="Times New Roman" panose="02020603050405020304" charset="0"/>
              </a:rPr>
              <a:t>31.expert [ˈekspɜːt]n.                          adj.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508375" y="305435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专家，行家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en-US" sz="32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90030" y="335915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有经验的</a:t>
            </a:r>
          </a:p>
        </p:txBody>
      </p:sp>
      <p:pic>
        <p:nvPicPr>
          <p:cNvPr id="24" name="图片 24" descr="expert填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0" y="889000"/>
            <a:ext cx="12007850" cy="25755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49655" y="1885315"/>
            <a:ext cx="1910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体验</a:t>
            </a:r>
            <a:r>
              <a:rPr lang="en-US" altLang="zh-CN" sz="32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</a:t>
            </a:r>
            <a:r>
              <a:rPr lang="zh-CN" altLang="en-US" sz="32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尝试</a:t>
            </a:r>
            <a:r>
              <a:rPr sz="32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695315" y="1143000"/>
            <a:ext cx="128333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0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实验</a:t>
            </a:r>
            <a:r>
              <a:rPr lang="en-US" altLang="zh-CN" sz="20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r>
              <a:rPr lang="zh-CN" sz="20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试验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241155" y="1173480"/>
            <a:ext cx="1630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实验的</a:t>
            </a:r>
            <a:r>
              <a:rPr lang="en-US" altLang="zh-CN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r>
              <a:rPr lang="zh-CN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试验的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532755" y="1978025"/>
            <a:ext cx="128333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0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经历</a:t>
            </a:r>
            <a:r>
              <a:rPr lang="en-US" altLang="zh-CN" sz="20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r>
              <a:rPr lang="zh-CN" sz="20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经验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529955" y="1977390"/>
            <a:ext cx="1859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有经验的</a:t>
            </a:r>
            <a:r>
              <a:rPr lang="en-US" altLang="zh-CN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r>
              <a:rPr lang="zh-CN" altLang="en-US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熟练的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984115" y="2750820"/>
            <a:ext cx="145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0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专家；行家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782435" y="2750820"/>
            <a:ext cx="196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0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专业的，内行的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0168890" y="2750820"/>
            <a:ext cx="16179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专业知识</a:t>
            </a:r>
            <a:r>
              <a:rPr lang="en-US" altLang="zh-CN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/</a:t>
            </a:r>
            <a:r>
              <a:rPr lang="zh-CN" altLang="en-US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技能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9050" y="3574415"/>
            <a:ext cx="122529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charset="0"/>
              <a:buChar char="Ø"/>
            </a:pPr>
            <a:r>
              <a:rPr sz="28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助记</a:t>
            </a:r>
            <a:r>
              <a:rPr lang="en-US" sz="28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:</a:t>
            </a:r>
            <a:r>
              <a:rPr sz="28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做完实验experiment</a:t>
            </a:r>
            <a:r>
              <a:rPr lang="en-US" sz="28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sz="28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就有经验experience</a:t>
            </a:r>
            <a:r>
              <a:rPr lang="en-US" sz="28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sz="28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有了经验</a:t>
            </a:r>
            <a:r>
              <a:rPr lang="en-US" sz="28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sz="28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就成专家expert。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01295" y="4096385"/>
            <a:ext cx="11632565" cy="2368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28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练</a:t>
            </a:r>
            <a:r>
              <a:rPr lang="zh-CN" sz="28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：</a:t>
            </a:r>
            <a:endParaRPr lang="en-US" sz="2800" b="1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/>
            <a:r>
              <a:rPr lang="en-US" sz="24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He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is expert ______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playing the piano.</a:t>
            </a:r>
          </a:p>
          <a:p>
            <a:pPr indent="0"/>
            <a:r>
              <a:rPr lang="en-US" sz="24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Success is doing the same right thing over and over again until you become ____ expert in your field.</a:t>
            </a:r>
          </a:p>
          <a:p>
            <a:pPr indent="0"/>
            <a:r>
              <a:rPr lang="en-US" sz="24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Every teacher once was a student. Every winner once was a loser. Every ____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__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___ once was a beginner. But all of them have crossed the bridge called “Learning”. </a:t>
            </a:r>
            <a:endParaRPr lang="en-US" altLang="en-US" sz="2400" b="1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892300" y="4481195"/>
            <a:ext cx="8743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at/in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0041890" y="4826000"/>
            <a:ext cx="5581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an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745980" y="5547995"/>
            <a:ext cx="11506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8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expert</a:t>
            </a:r>
            <a:endParaRPr lang="zh-CN" sz="2800" b="1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" grpId="0"/>
      <p:bldP spid="5" grpId="0"/>
      <p:bldP spid="6" grpId="0"/>
      <p:bldP spid="8" grpId="0"/>
      <p:bldP spid="14" grpId="0"/>
      <p:bldP spid="15" grpId="0"/>
      <p:bldP spid="16" grpId="0"/>
      <p:bldP spid="17" grpId="0"/>
      <p:bldP spid="27" grpId="0"/>
      <p:bldP spid="19" grpId="0"/>
      <p:bldP spid="20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01295" y="367030"/>
            <a:ext cx="11019155" cy="66382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sz="2800" b="1">
                <a:latin typeface="Times New Roman" panose="02020603050405020304" charset="0"/>
                <a:cs typeface="Times New Roman" panose="02020603050405020304" charset="0"/>
              </a:rPr>
              <a:t>32.behave [bɪˈheɪv] vi.</a:t>
            </a:r>
          </a:p>
          <a:p>
            <a:pPr indent="0" fontAlgn="auto">
              <a:lnSpc>
                <a:spcPct val="120000"/>
              </a:lnSpc>
            </a:pPr>
            <a:r>
              <a:rPr sz="2800" b="1">
                <a:latin typeface="Times New Roman" panose="02020603050405020304" charset="0"/>
                <a:cs typeface="Times New Roman" panose="02020603050405020304" charset="0"/>
              </a:rPr>
              <a:t>behave oneself </a:t>
            </a:r>
          </a:p>
          <a:p>
            <a:pPr indent="0" fontAlgn="auto">
              <a:lnSpc>
                <a:spcPct val="120000"/>
              </a:lnSpc>
            </a:pPr>
            <a:r>
              <a:rPr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behavior[bɪ`heɪvjər ] n.  </a:t>
            </a:r>
            <a:endParaRPr sz="28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>
              <a:lnSpc>
                <a:spcPct val="120000"/>
              </a:lnSpc>
            </a:pPr>
            <a:r>
              <a:rPr lang="zh-CN" sz="28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    练：</a:t>
            </a:r>
            <a:endParaRPr sz="28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>
              <a:lnSpc>
                <a:spcPct val="120000"/>
              </a:lnSpc>
            </a:pPr>
            <a:r>
              <a:rPr sz="2800" b="1">
                <a:latin typeface="Times New Roman" panose="02020603050405020304" charset="0"/>
                <a:cs typeface="Times New Roman" panose="02020603050405020304" charset="0"/>
              </a:rPr>
              <a:t>Believe there is a great power silently working all things for good, 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________ </a:t>
            </a:r>
            <a:r>
              <a:rPr sz="2800" b="1">
                <a:latin typeface="Times New Roman" panose="02020603050405020304" charset="0"/>
                <a:cs typeface="Times New Roman" panose="02020603050405020304" charset="0"/>
              </a:rPr>
              <a:t> yourself and never mind the rest.</a:t>
            </a:r>
          </a:p>
          <a:p>
            <a:pPr indent="0" fontAlgn="auto">
              <a:lnSpc>
                <a:spcPct val="120000"/>
              </a:lnSpc>
            </a:pPr>
            <a:r>
              <a:rPr sz="28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相信举头三尺有神明，</a:t>
            </a:r>
            <a:r>
              <a:rPr lang="zh-CN" sz="28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谨言慎行，豁达待人。</a:t>
            </a:r>
            <a:endParaRPr sz="2800" b="1">
              <a:solidFill>
                <a:schemeClr val="accent6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>
              <a:lnSpc>
                <a:spcPct val="120000"/>
              </a:lnSpc>
            </a:pPr>
            <a:r>
              <a:rPr sz="2800" b="1">
                <a:latin typeface="Times New Roman" panose="02020603050405020304" charset="0"/>
                <a:cs typeface="Times New Roman" panose="02020603050405020304" charset="0"/>
              </a:rPr>
              <a:t>A beautiful form is better than a beautiful face; a beautiful 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__________</a:t>
            </a:r>
            <a:r>
              <a:rPr sz="2800" b="1">
                <a:latin typeface="Times New Roman" panose="02020603050405020304" charset="0"/>
                <a:cs typeface="Times New Roman" panose="02020603050405020304" charset="0"/>
              </a:rPr>
              <a:t> than a beautiful form.</a:t>
            </a:r>
            <a:r>
              <a:rPr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——Emerson</a:t>
            </a:r>
            <a:endParaRPr sz="28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>
              <a:lnSpc>
                <a:spcPct val="120000"/>
              </a:lnSpc>
            </a:pPr>
            <a:r>
              <a:rPr sz="28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美丽的形体胜于漂亮的脸蛋，优雅的举止胜于美丽的形体。 </a:t>
            </a:r>
          </a:p>
          <a:p>
            <a:pPr indent="0" fontAlgn="auto">
              <a:lnSpc>
                <a:spcPct val="120000"/>
              </a:lnSpc>
            </a:pPr>
            <a:r>
              <a:rPr sz="28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                                                                                   </a:t>
            </a:r>
            <a:r>
              <a:rPr sz="28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——</a:t>
            </a:r>
            <a:r>
              <a:rPr sz="28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 爱默生</a:t>
            </a:r>
          </a:p>
          <a:p>
            <a:pPr indent="0"/>
            <a:endParaRPr sz="28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endParaRPr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666490" y="367030"/>
            <a:ext cx="23501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举止;守规矩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582545" y="928370"/>
            <a:ext cx="31629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举止得体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守规矩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en-US" sz="32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01745" y="1443990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行为，举止</a:t>
            </a:r>
            <a:endParaRPr lang="en-US" sz="32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0515" y="2921635"/>
            <a:ext cx="1402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behave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264650" y="3954145"/>
            <a:ext cx="17183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behavior</a:t>
            </a:r>
            <a:endParaRPr lang="en-US" sz="3200" b="1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5900" y="1823085"/>
            <a:ext cx="1162050" cy="7905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9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96850" y="179070"/>
            <a:ext cx="11673205" cy="4831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2800" b="1">
                <a:latin typeface="Times New Roman" panose="02020603050405020304" charset="0"/>
                <a:cs typeface="Times New Roman" panose="02020603050405020304" charset="0"/>
              </a:rPr>
              <a:t>33.generation [dʒenəˈreɪʃ(ə)n] n. </a:t>
            </a:r>
          </a:p>
          <a:p>
            <a:pPr indent="0"/>
            <a:endParaRPr sz="28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from generation to generation </a:t>
            </a:r>
            <a:endParaRPr sz="28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generation gap </a:t>
            </a:r>
            <a:endParaRPr sz="28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lang="zh-CN" sz="28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     练：</a:t>
            </a:r>
            <a:endParaRPr sz="28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sz="2800" b="1">
                <a:latin typeface="Times New Roman" panose="02020603050405020304" charset="0"/>
                <a:cs typeface="Times New Roman" panose="02020603050405020304" charset="0"/>
              </a:rPr>
              <a:t>Life is for one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____________</a:t>
            </a:r>
            <a:r>
              <a:rPr sz="2800" b="1">
                <a:latin typeface="Times New Roman" panose="02020603050405020304" charset="0"/>
                <a:cs typeface="Times New Roman" panose="02020603050405020304" charset="0"/>
              </a:rPr>
              <a:t> , a good name is forever.</a:t>
            </a:r>
          </a:p>
          <a:p>
            <a:pPr indent="0"/>
            <a:r>
              <a:rPr sz="28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生命只有一代之久, 而美名永存于世</a:t>
            </a:r>
            <a:r>
              <a:rPr lang="zh-CN" sz="28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。</a:t>
            </a:r>
            <a:endParaRPr sz="28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sz="2800" b="1">
                <a:latin typeface="Times New Roman" panose="02020603050405020304" charset="0"/>
                <a:cs typeface="Times New Roman" panose="02020603050405020304" charset="0"/>
              </a:rPr>
              <a:t>One </a:t>
            </a:r>
            <a:r>
              <a:rPr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generation</a:t>
            </a:r>
            <a:r>
              <a:rPr sz="28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________</a:t>
            </a:r>
            <a:r>
              <a:rPr sz="2800" b="1">
                <a:latin typeface="Times New Roman" panose="02020603050405020304" charset="0"/>
                <a:cs typeface="Times New Roman" panose="02020603050405020304" charset="0"/>
              </a:rPr>
              <a:t> the trees in whose shade another generation rests.</a:t>
            </a:r>
            <a:r>
              <a:rPr sz="28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 前人栽树，后人乘凉。</a:t>
            </a:r>
            <a:endParaRPr sz="28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endParaRPr sz="28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sz="2800" b="1">
                <a:latin typeface="Times New Roman" panose="02020603050405020304" charset="0"/>
                <a:cs typeface="Times New Roman" panose="02020603050405020304" charset="0"/>
              </a:rPr>
              <a:t>34.attract [əˈtrækt] vt.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173345" y="179070"/>
            <a:ext cx="32385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世代，一代</a:t>
            </a:r>
            <a:endParaRPr lang="en-US" altLang="en-US" sz="32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72055" y="2302510"/>
            <a:ext cx="20339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generation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816225" y="3136900"/>
            <a:ext cx="12446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plants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39725" y="664845"/>
            <a:ext cx="110375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charset="0"/>
              <a:buChar char="Ø"/>
            </a:pPr>
            <a:r>
              <a:rPr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gene(基因)+rat(动词后缀:产生)+ion(名词后缀)</a:t>
            </a:r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:</a:t>
            </a:r>
            <a:r>
              <a:rPr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产生的下一代基因——世代</a:t>
            </a:r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</a:t>
            </a:r>
            <a:r>
              <a:rPr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一代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80005" y="1511300"/>
            <a:ext cx="32385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28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代沟</a:t>
            </a:r>
            <a:endParaRPr lang="en-US" altLang="en-US" sz="28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94580" y="1038225"/>
            <a:ext cx="32385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28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代代相传</a:t>
            </a:r>
            <a:endParaRPr lang="en-US" altLang="en-US" sz="28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78250" y="4426585"/>
            <a:ext cx="32385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吸引</a:t>
            </a:r>
          </a:p>
        </p:txBody>
      </p:sp>
      <p:pic>
        <p:nvPicPr>
          <p:cNvPr id="25" name="图片 25" descr="attract填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50" y="5010150"/>
            <a:ext cx="11798300" cy="169164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133080" y="5374005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吸引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505960" y="5563870"/>
            <a:ext cx="1783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拖拽</a:t>
            </a:r>
            <a:r>
              <a:rPr lang="en-US" altLang="zh-CN" sz="28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zh-CN" altLang="en-US" sz="28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牵引</a:t>
            </a:r>
            <a:r>
              <a:rPr sz="28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226945" y="5374005"/>
            <a:ext cx="589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摘要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964170" y="6147435"/>
            <a:ext cx="977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拖拉机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304290" y="5374005"/>
            <a:ext cx="9226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抽象的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0182225" y="5226685"/>
            <a:ext cx="15214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吸引；景点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304290" y="5988050"/>
            <a:ext cx="17062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轨道</a:t>
            </a:r>
            <a:r>
              <a:rPr lang="en-US" altLang="zh-CN" sz="16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zh-CN" altLang="en-US" sz="16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车辙</a:t>
            </a:r>
            <a:r>
              <a:rPr lang="en-US" altLang="zh-CN" sz="16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zh-CN" altLang="en-US" sz="16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痕迹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0182225" y="5563870"/>
            <a:ext cx="15214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有吸引力的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0505" y="1725930"/>
            <a:ext cx="1162050" cy="7905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27" grpId="0"/>
      <p:bldP spid="3" grpId="0"/>
      <p:bldP spid="5" grpId="0"/>
      <p:bldP spid="6" grpId="0"/>
      <p:bldP spid="10" grpId="0"/>
      <p:bldP spid="15" grpId="0"/>
      <p:bldP spid="18" grpId="0"/>
      <p:bldP spid="19" grpId="0"/>
      <p:bldP spid="20" grpId="0"/>
      <p:bldP spid="23" grpId="0"/>
      <p:bldP spid="24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808355" y="675005"/>
            <a:ext cx="10574655" cy="50158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2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1. teenage [ˈtiːneɪdʒə(r)]a.</a:t>
            </a:r>
          </a:p>
          <a:p>
            <a:pPr indent="0"/>
            <a:r>
              <a:rPr lang="en-US" sz="32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teenager [ˈtiːne</a:t>
            </a:r>
            <a:r>
              <a:rPr lang="zh-CN" sz="32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ɪdʒə(r)] n.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endParaRPr lang="zh-CN" altLang="en-US" sz="32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2.ballet [ˈbæleɪ] n.  </a:t>
            </a:r>
          </a:p>
          <a:p>
            <a:pPr indent="0"/>
            <a:endParaRPr lang="zh-CN" altLang="en-US" sz="32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</a:rPr>
              <a:t>3.volunteer [vɔlənˈtɪə(r)] n.                        vi.  </a:t>
            </a:r>
          </a:p>
          <a:p>
            <a:pPr indent="0"/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</a:p>
          <a:p>
            <a:pPr indent="0"/>
            <a:r>
              <a:rPr lang="zh-CN" altLang="en-US" sz="3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 voluntary a.</a:t>
            </a:r>
            <a:endParaRPr lang="zh-CN" altLang="en-US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66140" y="1762760"/>
            <a:ext cx="1003617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Wingdings" panose="05000000000000000000" charset="0"/>
              <a:buChar char="Ø"/>
            </a:pPr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teen</a:t>
            </a:r>
            <a:r>
              <a:rPr lang="zh-CN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(十几)+age(年龄)+er(人)：十几岁的人——青少年</a:t>
            </a:r>
            <a:endParaRPr lang="zh-CN" altLang="en-US" sz="3200" b="1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18845" y="4286250"/>
            <a:ext cx="8920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Wingdings" panose="05000000000000000000" charset="0"/>
              <a:buChar char="Ø"/>
            </a:pPr>
            <a:r>
              <a:rPr lang="zh-CN" alt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音意互通：我能替  助记：我能替你做志愿者。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448935" y="675005"/>
            <a:ext cx="36709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十几岁的; 青少年的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en-US" altLang="en-US" sz="32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89245" y="1179195"/>
            <a:ext cx="4043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青少年</a:t>
            </a:r>
            <a:r>
              <a:rPr lang="en-US" altLang="zh-CN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zh-CN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十几岁的少年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117340" y="2599055"/>
            <a:ext cx="1402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芭蕾舞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en-US" altLang="en-US" sz="32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325495" y="5107305"/>
            <a:ext cx="28581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自愿的</a:t>
            </a:r>
            <a:r>
              <a:rPr lang="en-US" altLang="zh-CN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; </a:t>
            </a:r>
            <a:r>
              <a:rPr lang="zh-CN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自发的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en-US" altLang="en-US" sz="32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84825" y="3566160"/>
            <a:ext cx="2418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志愿者</a:t>
            </a:r>
            <a:r>
              <a:rPr lang="en-US" altLang="zh-CN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zh-CN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义工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en-US" altLang="en-US" sz="32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553450" y="356616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自愿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en-US" altLang="en-US" sz="32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01295" y="367030"/>
            <a:ext cx="11019155" cy="61214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8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       </a:t>
            </a:r>
            <a:r>
              <a:rPr lang="zh-CN" sz="28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练：</a:t>
            </a:r>
            <a:endParaRPr sz="28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>
              <a:lnSpc>
                <a:spcPct val="120000"/>
              </a:lnSpc>
            </a:pPr>
            <a:r>
              <a:rPr sz="2800" b="1">
                <a:latin typeface="Times New Roman" panose="02020603050405020304" charset="0"/>
                <a:cs typeface="Times New Roman" panose="02020603050405020304" charset="0"/>
              </a:rPr>
              <a:t>The man who _________ luck carries with him the magnet(磁铁) of preparation.(Clifton Fadiman)</a:t>
            </a:r>
          </a:p>
          <a:p>
            <a:pPr indent="0" fontAlgn="auto">
              <a:lnSpc>
                <a:spcPct val="120000"/>
              </a:lnSpc>
            </a:pPr>
            <a:r>
              <a:rPr sz="28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吸引好运的人，总是在时刻准备着。——克利夫顿·费迪曼</a:t>
            </a:r>
            <a:endParaRPr sz="28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>
              <a:lnSpc>
                <a:spcPct val="120000"/>
              </a:lnSpc>
            </a:pPr>
            <a:r>
              <a:rPr sz="2800" b="1">
                <a:latin typeface="Times New Roman" panose="02020603050405020304" charset="0"/>
                <a:cs typeface="Times New Roman" panose="02020603050405020304" charset="0"/>
              </a:rPr>
              <a:t>Nowadays TV as well as other media have __________ the attention of many audiences. </a:t>
            </a:r>
          </a:p>
          <a:p>
            <a:pPr indent="0" fontAlgn="auto">
              <a:lnSpc>
                <a:spcPct val="120000"/>
              </a:lnSpc>
            </a:pPr>
            <a:r>
              <a:rPr sz="2800" b="1">
                <a:latin typeface="Times New Roman" panose="02020603050405020304" charset="0"/>
                <a:cs typeface="Times New Roman" panose="02020603050405020304" charset="0"/>
              </a:rPr>
              <a:t>I was entirely____________by the beautiful music while listening. </a:t>
            </a:r>
          </a:p>
          <a:p>
            <a:pPr indent="0" fontAlgn="auto">
              <a:lnSpc>
                <a:spcPct val="120000"/>
              </a:lnSpc>
            </a:pPr>
            <a:r>
              <a:rPr sz="2800" b="1">
                <a:latin typeface="Times New Roman" panose="02020603050405020304" charset="0"/>
                <a:cs typeface="Times New Roman" panose="02020603050405020304" charset="0"/>
              </a:rPr>
              <a:t>Unwilling to leave out any _____________, my cousin arranged his enjoyable journey carefully.</a:t>
            </a:r>
          </a:p>
          <a:p>
            <a:pPr indent="0" fontAlgn="auto">
              <a:lnSpc>
                <a:spcPct val="120000"/>
              </a:lnSpc>
            </a:pPr>
            <a:r>
              <a:rPr sz="2800" b="1">
                <a:latin typeface="Times New Roman" panose="02020603050405020304" charset="0"/>
                <a:cs typeface="Times New Roman" panose="02020603050405020304" charset="0"/>
              </a:rPr>
              <a:t>Rainbow Valley is a great tourist ___________, drawing many visitors every year. </a:t>
            </a:r>
          </a:p>
          <a:p>
            <a:pPr indent="0"/>
            <a:endParaRPr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40525" y="2352040"/>
            <a:ext cx="17621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attracted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515235" y="856615"/>
            <a:ext cx="15138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attracts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309870" y="4909185"/>
            <a:ext cx="189801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attraction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380865" y="3883025"/>
            <a:ext cx="20561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attractions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15235" y="3403600"/>
            <a:ext cx="17621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attracted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" y="66040"/>
            <a:ext cx="1162050" cy="7905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01295" y="367030"/>
            <a:ext cx="11682730" cy="61239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3200" b="1">
                <a:latin typeface="Times New Roman" panose="02020603050405020304" charset="0"/>
                <a:cs typeface="Times New Roman" panose="02020603050405020304" charset="0"/>
              </a:rPr>
              <a:t>35.focus [ˈfəʊkəs] vi.&amp;vt.                  n.    </a:t>
            </a:r>
          </a:p>
          <a:p>
            <a:pPr indent="0"/>
            <a:r>
              <a:rPr sz="3200" b="1">
                <a:latin typeface="Times New Roman" panose="02020603050405020304" charset="0"/>
                <a:cs typeface="Times New Roman" panose="02020603050405020304" charset="0"/>
              </a:rPr>
              <a:t>focused a.</a:t>
            </a:r>
          </a:p>
          <a:p>
            <a:pPr indent="0"/>
            <a:r>
              <a:rPr sz="3200" b="1">
                <a:latin typeface="Times New Roman" panose="02020603050405020304" charset="0"/>
                <a:cs typeface="Times New Roman" panose="02020603050405020304" charset="0"/>
              </a:rPr>
              <a:t>focus on</a:t>
            </a:r>
          </a:p>
          <a:p>
            <a:pPr indent="0"/>
            <a:r>
              <a:rPr lang="zh-CN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        练：</a:t>
            </a:r>
            <a:endParaRPr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sz="2400" b="1">
                <a:latin typeface="Times New Roman" panose="02020603050405020304" charset="0"/>
                <a:cs typeface="Times New Roman" panose="02020603050405020304" charset="0"/>
              </a:rPr>
              <a:t>The secret of change is to ___________ all of your energy, not on fighting the old, but on building the new. </a:t>
            </a:r>
            <a:r>
              <a:rPr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(Socrates</a:t>
            </a:r>
            <a:r>
              <a:rPr lang="en-US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)</a:t>
            </a:r>
            <a:endParaRPr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sz="24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做出改变的秘诀不是多么努力地和过去做斗争，而是全力以赴地去打造全新的自己</a:t>
            </a:r>
            <a:r>
              <a:rPr lang="zh-CN" sz="24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。 </a:t>
            </a:r>
          </a:p>
          <a:p>
            <a:pPr indent="0"/>
            <a:r>
              <a:rPr lang="zh-CN" sz="24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                                                                                                               </a:t>
            </a:r>
            <a:r>
              <a:rPr lang="en-US" sz="24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——</a:t>
            </a:r>
            <a:r>
              <a:rPr sz="24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苏格拉底</a:t>
            </a:r>
          </a:p>
          <a:p>
            <a:pPr indent="0"/>
            <a:r>
              <a:rPr sz="2400" b="1">
                <a:latin typeface="Times New Roman" panose="02020603050405020304" charset="0"/>
                <a:cs typeface="Times New Roman" panose="02020603050405020304" charset="0"/>
              </a:rPr>
              <a:t>Life never stops pushing forward. Stay</a:t>
            </a: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___</a:t>
            </a:r>
            <a:r>
              <a:rPr sz="2400" b="1">
                <a:latin typeface="Times New Roman" panose="02020603050405020304" charset="0"/>
                <a:cs typeface="Times New Roman" panose="02020603050405020304" charset="0"/>
              </a:rPr>
              <a:t>________ and never slow down with regrets.</a:t>
            </a:r>
          </a:p>
          <a:p>
            <a:pPr indent="0"/>
            <a:r>
              <a:rPr sz="24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生活从来都不会停止向前，保持专注，别因为后悔而放慢脚步。</a:t>
            </a:r>
            <a:endParaRPr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sz="2400" b="1">
                <a:latin typeface="Times New Roman" panose="02020603050405020304" charset="0"/>
                <a:cs typeface="Times New Roman" panose="02020603050405020304" charset="0"/>
              </a:rPr>
              <a:t>Control your _________, control your life.</a:t>
            </a:r>
          </a:p>
          <a:p>
            <a:pPr indent="0"/>
            <a:r>
              <a:rPr sz="24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掌控你的注意力，你就能掌控你的生活。</a:t>
            </a:r>
            <a:endParaRPr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sz="2400" b="1">
                <a:latin typeface="Times New Roman" panose="02020603050405020304" charset="0"/>
                <a:cs typeface="Times New Roman" panose="02020603050405020304" charset="0"/>
              </a:rPr>
              <a:t>As long as I can focus _____ enjoying what I’m doing, having fun, I know I’ll play well.  </a:t>
            </a:r>
            <a:r>
              <a:rPr sz="24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(Steffi Graf </a:t>
            </a:r>
            <a:r>
              <a:rPr sz="24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施特菲·葛拉芙(网球明星) </a:t>
            </a:r>
            <a:r>
              <a:rPr lang="en-US" sz="24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</a:t>
            </a:r>
            <a:r>
              <a:rPr sz="24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endParaRPr sz="2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69055" y="2223770"/>
            <a:ext cx="10858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focus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447665" y="3692525"/>
            <a:ext cx="14922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focused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171065" y="4456430"/>
            <a:ext cx="10858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focus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256915" y="5170805"/>
            <a:ext cx="6121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574540" y="367030"/>
            <a:ext cx="32385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聚焦;集中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038985" y="859790"/>
            <a:ext cx="32385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专注的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776730" y="1351915"/>
            <a:ext cx="32385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专注于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793865" y="367030"/>
            <a:ext cx="32385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焦点;注意力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" y="1617980"/>
            <a:ext cx="1162050" cy="7905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5" grpId="0"/>
      <p:bldP spid="6" grpId="0"/>
      <p:bldP spid="2" grpId="0"/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>
            <a:extLst>
              <a:ext uri="{FF2B5EF4-FFF2-40B4-BE49-F238E27FC236}">
                <a16:creationId xmlns:a16="http://schemas.microsoft.com/office/drawing/2014/main" id="{1BB92BAB-C431-F540-9ACE-54691F2BD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3275" y="1749426"/>
            <a:ext cx="4572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</a:p>
        </p:txBody>
      </p:sp>
      <p:pic>
        <p:nvPicPr>
          <p:cNvPr id="19458" name="图片 2">
            <a:extLst>
              <a:ext uri="{FF2B5EF4-FFF2-40B4-BE49-F238E27FC236}">
                <a16:creationId xmlns:a16="http://schemas.microsoft.com/office/drawing/2014/main" id="{027A5259-9CE5-6C4E-A987-FEFA30554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2735263"/>
            <a:ext cx="2457451" cy="245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>
            <a:extLst>
              <a:ext uri="{FF2B5EF4-FFF2-40B4-BE49-F238E27FC236}">
                <a16:creationId xmlns:a16="http://schemas.microsoft.com/office/drawing/2014/main" id="{5CFC9920-D99F-9042-81D2-C7CE9D821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7515" y="1749425"/>
            <a:ext cx="390048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500" b="1">
                <a:latin typeface="华文新魏" panose="02010800040101010101" pitchFamily="2" charset="-122"/>
              </a:rPr>
              <a:t>知识产权声明</a:t>
            </a:r>
          </a:p>
        </p:txBody>
      </p:sp>
    </p:spTree>
    <p:extLst>
      <p:ext uri="{BB962C8B-B14F-4D97-AF65-F5344CB8AC3E}">
        <p14:creationId xmlns:p14="http://schemas.microsoft.com/office/powerpoint/2010/main" val="4163255895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01295" y="367030"/>
            <a:ext cx="11682730" cy="50888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3200" b="1">
                <a:latin typeface="Times New Roman" panose="02020603050405020304" charset="0"/>
                <a:cs typeface="Times New Roman" panose="02020603050405020304" charset="0"/>
              </a:rPr>
              <a:t>36.addicted [əˈdɪktɪd] a. </a:t>
            </a:r>
          </a:p>
          <a:p>
            <a:pPr indent="0"/>
            <a:endParaRPr sz="32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>
              <a:lnSpc>
                <a:spcPct val="120000"/>
              </a:lnSpc>
            </a:pPr>
            <a:r>
              <a:rPr sz="3200" b="1">
                <a:latin typeface="Times New Roman" panose="02020603050405020304" charset="0"/>
                <a:cs typeface="Times New Roman" panose="02020603050405020304" charset="0"/>
              </a:rPr>
              <a:t>be addicted to </a:t>
            </a:r>
          </a:p>
          <a:p>
            <a:pPr indent="0" fontAlgn="auto">
              <a:lnSpc>
                <a:spcPct val="120000"/>
              </a:lnSpc>
            </a:pPr>
            <a:r>
              <a:rPr sz="3200" b="1">
                <a:latin typeface="Times New Roman" panose="02020603050405020304" charset="0"/>
                <a:cs typeface="Times New Roman" panose="02020603050405020304" charset="0"/>
              </a:rPr>
              <a:t>addict [əˈdɪkt]n.                           </a:t>
            </a:r>
            <a:r>
              <a:rPr lang="en-US" sz="3200" b="1">
                <a:latin typeface="Times New Roman" panose="02020603050405020304" charset="0"/>
                <a:cs typeface="Times New Roman" panose="02020603050405020304" charset="0"/>
              </a:rPr>
              <a:t>vt.</a:t>
            </a:r>
            <a:r>
              <a:rPr sz="3200" b="1">
                <a:latin typeface="Times New Roman" panose="02020603050405020304" charset="0"/>
                <a:cs typeface="Times New Roman" panose="02020603050405020304" charset="0"/>
              </a:rPr>
              <a:t>   </a:t>
            </a:r>
          </a:p>
          <a:p>
            <a:pPr indent="0"/>
            <a:endParaRPr sz="24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sz="3200" b="1">
                <a:latin typeface="Times New Roman" panose="02020603050405020304" charset="0"/>
                <a:cs typeface="Times New Roman" panose="02020603050405020304" charset="0"/>
              </a:rPr>
              <a:t>37.adult [ˈædʌlt] n.             a.</a:t>
            </a:r>
          </a:p>
          <a:p>
            <a:pPr indent="0"/>
            <a:endParaRPr sz="32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sz="3200" b="1">
                <a:latin typeface="Times New Roman" panose="02020603050405020304" charset="0"/>
                <a:cs typeface="Times New Roman" panose="02020603050405020304" charset="0"/>
              </a:rPr>
              <a:t>38.Chicago [ʃɪˈkɑːɡəʊ]              （美国城市）</a:t>
            </a:r>
          </a:p>
          <a:p>
            <a:pPr indent="0"/>
            <a:endParaRPr sz="3200" b="1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sz="3200" b="1">
                <a:latin typeface="Times New Roman" panose="02020603050405020304" charset="0"/>
                <a:cs typeface="Times New Roman" panose="02020603050405020304" charset="0"/>
              </a:rPr>
              <a:t>39.Seoul[səʊl]          （韩国首都）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835910" y="1406525"/>
            <a:ext cx="3434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对…上瘾，沉溺于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269990" y="1990090"/>
            <a:ext cx="2824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使成瘾, 使入迷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519930" y="367030"/>
            <a:ext cx="45662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上瘾的,成瘾的,入迷的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117215" y="1990090"/>
            <a:ext cx="32385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成瘾者,沉迷者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00990" y="842010"/>
            <a:ext cx="84035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Wingdings" panose="05000000000000000000" charset="0"/>
              <a:buChar char="Ø"/>
            </a:pPr>
            <a:r>
              <a:rPr sz="28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ad(=to)+dict(说)+ed:总爱去说的——上瘾的,入迷的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623945" y="2840355"/>
            <a:ext cx="1402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成年人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307840" y="3887470"/>
            <a:ext cx="1402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芝加哥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264785" y="2840355"/>
            <a:ext cx="1402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成年的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835910" y="480695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首尔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8" grpId="0"/>
      <p:bldP spid="10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808355" y="675005"/>
            <a:ext cx="11019155" cy="50158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zh-CN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练：</a:t>
            </a:r>
            <a:endParaRPr sz="3200" b="1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lang="en-US" sz="32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______________</a:t>
            </a:r>
            <a:r>
              <a:rPr sz="32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gives you a chance to change lives, including your own.(2013 北京)</a:t>
            </a:r>
          </a:p>
          <a:p>
            <a:pPr indent="0"/>
            <a:endParaRPr sz="3200" b="1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sz="32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Mark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____________</a:t>
            </a:r>
            <a:r>
              <a:rPr sz="32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to ride the bus with Susan each morning and evening until she could manage it by herself. (2012 天津)</a:t>
            </a:r>
          </a:p>
          <a:p>
            <a:pPr indent="0"/>
            <a:endParaRPr sz="3200" b="1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lang="en-US" sz="32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3.</a:t>
            </a:r>
            <a:r>
              <a:rPr sz="32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Today, over thirty companies regularly donate food and other goods to the cause and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__________ </a:t>
            </a:r>
            <a:r>
              <a:rPr sz="32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help to deliver them to the homeless.(2012 山东)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41730" y="1172845"/>
            <a:ext cx="246316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</a:t>
            </a:r>
            <a:r>
              <a:rPr lang="zh-CN" alt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olunteer</a:t>
            </a:r>
            <a:r>
              <a:rPr lang="en-US" altLang="zh-CN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ing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098040" y="2664460"/>
            <a:ext cx="22371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volunteered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959475" y="4608830"/>
            <a:ext cx="19888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volunteer</a:t>
            </a:r>
            <a:r>
              <a:rPr lang="en-US" altLang="zh-CN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75" y="488315"/>
            <a:ext cx="1162050" cy="7905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508635" y="255905"/>
            <a:ext cx="105746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32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4.prefer [prɪˈfɜː(r)] vt. 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645660" y="255905"/>
            <a:ext cx="3230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宁愿,偏爱,更喜欢</a:t>
            </a:r>
          </a:p>
        </p:txBody>
      </p:sp>
      <p:pic>
        <p:nvPicPr>
          <p:cNvPr id="8" name="图片 7" descr="prefer填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25" y="1019810"/>
            <a:ext cx="12045950" cy="210693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480310" y="1126490"/>
            <a:ext cx="16878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doing/to do sth.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169920" y="2419350"/>
            <a:ext cx="792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 </a:t>
            </a:r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to </a:t>
            </a:r>
            <a:r>
              <a:rPr lang="en-US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480310" y="1781175"/>
            <a:ext cx="14084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sb. to do sth.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976745" y="1412875"/>
            <a:ext cx="2392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doing sth. to doing sth.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976745" y="2051050"/>
            <a:ext cx="290258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to do sth.rather than do sth.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07010" y="3126740"/>
            <a:ext cx="9858375" cy="3242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</a:t>
            </a:r>
            <a:r>
              <a:rPr lang="zh-CN" alt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练：</a:t>
            </a:r>
            <a:endParaRPr lang="zh-CN" altLang="en-US" sz="3200" b="1">
              <a:solidFill>
                <a:schemeClr val="accent2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 fontAlgn="auto">
              <a:lnSpc>
                <a:spcPct val="120000"/>
              </a:lnSpc>
            </a:pPr>
            <a:r>
              <a:rPr lang="zh-CN" alt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Some people prefer ____________________(做所有的事) over the internet.   </a:t>
            </a:r>
          </a:p>
          <a:p>
            <a:pPr algn="l" fontAlgn="auto">
              <a:lnSpc>
                <a:spcPct val="120000"/>
              </a:lnSpc>
            </a:pPr>
            <a:r>
              <a:rPr lang="zh-CN" alt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'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 prefer________________________(你早点开始).</a:t>
            </a:r>
          </a:p>
          <a:p>
            <a:pPr algn="l" fontAlgn="auto">
              <a:lnSpc>
                <a:spcPct val="120000"/>
              </a:lnSpc>
            </a:pPr>
            <a:r>
              <a:rPr lang="zh-CN" alt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 prefer the red dress______the green one because it fits me better.</a:t>
            </a:r>
          </a:p>
          <a:p>
            <a:pPr algn="l" fontAlgn="auto">
              <a:lnSpc>
                <a:spcPct val="120000"/>
              </a:lnSpc>
            </a:pPr>
            <a:r>
              <a:rPr lang="zh-CN" alt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 prefer _________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__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_____to____________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_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_(读书而不是看电视).</a:t>
            </a:r>
          </a:p>
          <a:p>
            <a:pPr algn="l" fontAlgn="auto">
              <a:lnSpc>
                <a:spcPct val="120000"/>
              </a:lnSpc>
            </a:pPr>
            <a:r>
              <a:rPr lang="zh-CN" alt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 prefer to go there by bike _____________(而不是) by car.</a:t>
            </a:r>
          </a:p>
          <a:p>
            <a:pPr algn="l" fontAlgn="auto">
              <a:lnSpc>
                <a:spcPct val="120000"/>
              </a:lnSpc>
            </a:pPr>
            <a:endParaRPr lang="zh-CN" altLang="en-US" sz="24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020695" y="3609340"/>
            <a:ext cx="26517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8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to do everything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794510" y="4131310"/>
            <a:ext cx="27800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sz="28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you to start early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237865" y="4557395"/>
            <a:ext cx="4787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8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to 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397000" y="4928870"/>
            <a:ext cx="23196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reading books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065905" y="4928870"/>
            <a:ext cx="21412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watching TV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823335" y="5450840"/>
            <a:ext cx="19234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rather than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8745" y="2922270"/>
            <a:ext cx="1162050" cy="7905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25120" y="367030"/>
            <a:ext cx="11019155" cy="5013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preference [ˈprefərəns] n. </a:t>
            </a:r>
          </a:p>
          <a:p>
            <a:pPr indent="0"/>
            <a:r>
              <a:rPr lang="zh-CN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give preference to</a:t>
            </a:r>
          </a:p>
          <a:p>
            <a:pPr indent="0"/>
            <a:r>
              <a:rPr lang="zh-CN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in preference to </a:t>
            </a:r>
          </a:p>
          <a:p>
            <a:pPr indent="0"/>
            <a:r>
              <a:rPr lang="zh-CN" sz="32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练：</a:t>
            </a:r>
            <a:endParaRPr sz="32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fontAlgn="auto">
              <a:lnSpc>
                <a:spcPct val="120000"/>
              </a:lnSpc>
            </a:pPr>
            <a:r>
              <a:rPr sz="3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Many people expressed a strong ____________(对……的偏爱) the original plan. </a:t>
            </a:r>
          </a:p>
          <a:p>
            <a:pPr indent="0" fontAlgn="auto">
              <a:lnSpc>
                <a:spcPct val="120000"/>
              </a:lnSpc>
            </a:pPr>
            <a:r>
              <a:rPr sz="3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Preference should ___________(被给予) graduates of this university.	</a:t>
            </a:r>
          </a:p>
          <a:p>
            <a:pPr indent="0" fontAlgn="auto">
              <a:lnSpc>
                <a:spcPct val="120000"/>
              </a:lnSpc>
            </a:pPr>
            <a:r>
              <a:rPr sz="3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She was chosen _______________(优先于) her sister.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594100" y="819785"/>
            <a:ext cx="353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给….以优惠或优待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en-US" altLang="en-US" sz="32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88560" y="367030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偏爱，倾向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en-US" altLang="en-US" sz="32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28340" y="1344930"/>
            <a:ext cx="34055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优先于，而不是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925820" y="2430145"/>
            <a:ext cx="26377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preference for</a:t>
            </a:r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en-US" altLang="en-US" sz="3200" b="1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85540" y="3593465"/>
            <a:ext cx="205676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be given to</a:t>
            </a:r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en-US" altLang="en-US" sz="3200" b="1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65170" y="4797425"/>
            <a:ext cx="28981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 preference to</a:t>
            </a:r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en-US" altLang="en-US" sz="3200" b="1"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6535" y="1736725"/>
            <a:ext cx="1162050" cy="7905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6" grpId="0"/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84810" y="294640"/>
            <a:ext cx="10574655" cy="62464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sz="32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5.content[kənˈtent] a.                           </a:t>
            </a:r>
            <a:r>
              <a:rPr lang="zh-CN" sz="3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['kɒntent]n.</a:t>
            </a:r>
          </a:p>
          <a:p>
            <a:pPr indent="0"/>
            <a:endParaRPr sz="3200" b="1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endParaRPr sz="3200" b="1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endParaRPr sz="3200" b="1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endParaRPr sz="3200" b="1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endParaRPr sz="3200" b="1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endParaRPr sz="3200" b="1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lang="zh-CN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     练：</a:t>
            </a:r>
            <a:endParaRPr sz="3200" b="1">
              <a:solidFill>
                <a:schemeClr val="accent6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fontAlgn="auto">
              <a:lnSpc>
                <a:spcPct val="120000"/>
              </a:lnSpc>
            </a:pPr>
            <a:r>
              <a:rPr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People who are truly content________ life are enthusiastic about what they do.</a:t>
            </a:r>
          </a:p>
          <a:p>
            <a:pPr indent="0" fontAlgn="auto">
              <a:lnSpc>
                <a:spcPct val="120000"/>
              </a:lnSpc>
            </a:pPr>
            <a:r>
              <a:rPr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couple are very contented ________the life in the countryside, where everything goes quietly and comfortably.</a:t>
            </a:r>
          </a:p>
          <a:p>
            <a:pPr indent="0" fontAlgn="auto">
              <a:lnSpc>
                <a:spcPct val="120000"/>
              </a:lnSpc>
            </a:pPr>
            <a:r>
              <a:rPr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Stricter controls were placed on the ______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_</a:t>
            </a:r>
            <a:r>
              <a:rPr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_ of video films.</a:t>
            </a:r>
          </a:p>
          <a:p>
            <a:pPr indent="0" fontAlgn="auto">
              <a:lnSpc>
                <a:spcPct val="120000"/>
              </a:lnSpc>
            </a:pPr>
            <a:endParaRPr sz="24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04970" y="294640"/>
            <a:ext cx="2722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满足的</a:t>
            </a:r>
            <a:r>
              <a:rPr lang="en-US" altLang="zh-CN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</a:t>
            </a:r>
            <a:r>
              <a:rPr lang="zh-CN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满意的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128760" y="294640"/>
            <a:ext cx="25533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内容</a:t>
            </a:r>
            <a:r>
              <a:rPr lang="en-US" altLang="zh-CN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r>
              <a:rPr lang="zh-CN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目录[pl]</a:t>
            </a:r>
          </a:p>
        </p:txBody>
      </p:sp>
      <p:pic>
        <p:nvPicPr>
          <p:cNvPr id="6" name="图片 6" descr="content填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" y="911225"/>
            <a:ext cx="11714480" cy="291338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324475" y="1212215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使满足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658610" y="2227580"/>
            <a:ext cx="21450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be content to do sth.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411470" y="2941955"/>
            <a:ext cx="15163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内容</a:t>
            </a:r>
            <a:r>
              <a:rPr lang="en-US" altLang="zh-CN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r>
              <a:rPr lang="zh-CN" altLang="en-US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目录</a:t>
            </a:r>
            <a:r>
              <a:rPr lang="en-US" altLang="zh-CN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[pl]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593965" y="2747010"/>
            <a:ext cx="2557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content of the article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654925" y="3244850"/>
            <a:ext cx="300418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read the contents of the book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658610" y="1703705"/>
            <a:ext cx="1681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be content with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411470" y="1935480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满足的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430010" y="1212215"/>
            <a:ext cx="191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be contented with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361815" y="4226560"/>
            <a:ext cx="8540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with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557395" y="4683125"/>
            <a:ext cx="8540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with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104765" y="5534025"/>
            <a:ext cx="13081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content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" y="3435985"/>
            <a:ext cx="1162050" cy="7905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3" grpId="0"/>
      <p:bldP spid="8" grpId="0"/>
      <p:bldP spid="14" grpId="0"/>
      <p:bldP spid="15" grpId="0"/>
      <p:bldP spid="16" grpId="0"/>
      <p:bldP spid="17" grpId="0"/>
      <p:bldP spid="18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25120" y="367030"/>
            <a:ext cx="110191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6.movement ['mu:vmənt] n.</a:t>
            </a:r>
          </a:p>
        </p:txBody>
      </p:sp>
      <p:pic>
        <p:nvPicPr>
          <p:cNvPr id="7" name="图片 7" descr="move填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45" y="951230"/>
            <a:ext cx="12018010" cy="309753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7164705" y="2193290"/>
            <a:ext cx="589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动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259570" y="1222375"/>
            <a:ext cx="589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移动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754995" y="1222375"/>
            <a:ext cx="589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移动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986520" y="1962785"/>
            <a:ext cx="589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电影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929370" y="2701290"/>
            <a:ext cx="1249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马达</a:t>
            </a:r>
            <a:r>
              <a:rPr lang="en-US" altLang="zh-CN" sz="16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</a:t>
            </a:r>
            <a:r>
              <a:rPr lang="zh-CN" altLang="en-US" sz="16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发动机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098915" y="3415665"/>
            <a:ext cx="1656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机动的</a:t>
            </a:r>
            <a:r>
              <a:rPr lang="en-US" altLang="zh-CN" sz="16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</a:t>
            </a:r>
            <a:r>
              <a:rPr lang="zh-CN" altLang="en-US" sz="16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可移动的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1433175" y="3415665"/>
            <a:ext cx="589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手机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562985" y="1603375"/>
            <a:ext cx="1046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移走</a:t>
            </a:r>
            <a:r>
              <a:rPr lang="en-US" altLang="zh-CN" sz="16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</a:t>
            </a:r>
            <a:r>
              <a:rPr lang="zh-CN" altLang="en-US" sz="16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去除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849755" y="1603375"/>
            <a:ext cx="792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遥远的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823845" y="2331085"/>
            <a:ext cx="194437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驱动</a:t>
            </a:r>
            <a:r>
              <a:rPr lang="en-US" altLang="zh-CN" sz="16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r>
              <a:rPr lang="zh-CN" altLang="en-US" sz="16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激发</a:t>
            </a:r>
            <a:r>
              <a:rPr lang="en-US" altLang="zh-CN" sz="16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r>
              <a:rPr lang="zh-CN" altLang="en-US" sz="16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使有动力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139825" y="2316480"/>
            <a:ext cx="589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动机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704590" y="3038475"/>
            <a:ext cx="106362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提升</a:t>
            </a:r>
            <a:r>
              <a:rPr lang="en-US" altLang="zh-CN" sz="16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r>
              <a:rPr lang="zh-CN" altLang="en-US" sz="16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促进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578610" y="3038475"/>
            <a:ext cx="106362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升职</a:t>
            </a:r>
            <a:r>
              <a:rPr lang="en-US" altLang="zh-CN" sz="16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r>
              <a:rPr lang="zh-CN" altLang="en-US" sz="1600" b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促进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236210" y="367030"/>
            <a:ext cx="2011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移动</a:t>
            </a:r>
            <a:r>
              <a:rPr lang="en-US" altLang="zh-CN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zh-CN" alt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动作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en-US" altLang="en-US" sz="32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14020" y="4262755"/>
            <a:ext cx="1101915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7</a:t>
            </a:r>
            <a:r>
              <a:rPr lang="zh-CN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.greenhouse ['griːnhaʊs] n. </a:t>
            </a:r>
          </a:p>
          <a:p>
            <a:pPr indent="0"/>
            <a:endParaRPr lang="zh-CN" sz="32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382895" y="4262755"/>
            <a:ext cx="19437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温室</a:t>
            </a:r>
            <a:r>
              <a:rPr lang="en-US" altLang="zh-CN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r>
              <a:rPr lang="zh-CN" alt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暖房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en-US" sz="32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74345" y="5064760"/>
            <a:ext cx="106337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Wingdings" panose="05000000000000000000" charset="0"/>
              <a:buChar char="Ø"/>
            </a:pPr>
            <a:r>
              <a:rPr lang="zh-CN" alt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green(绿色)+house(房子)：绿色植物所在的房子——温室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15595" y="220345"/>
            <a:ext cx="11019155" cy="6492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7.clean [kliːn] vt.                           a.  </a:t>
            </a:r>
          </a:p>
          <a:p>
            <a:pPr indent="0"/>
            <a:r>
              <a:rPr lang="zh-CN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 clean hand wants no washing. </a:t>
            </a:r>
          </a:p>
          <a:p>
            <a:pPr indent="0"/>
            <a:r>
              <a:rPr lang="zh-CN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clean up</a:t>
            </a:r>
          </a:p>
          <a:p>
            <a:pPr indent="0"/>
            <a:r>
              <a:rPr lang="zh-CN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cleaner n.</a:t>
            </a:r>
          </a:p>
          <a:p>
            <a:pPr indent="0"/>
            <a:endParaRPr lang="zh-CN" sz="32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lang="zh-CN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8.suit [suːt, sjuːt] vt.          n.</a:t>
            </a:r>
          </a:p>
          <a:p>
            <a:pPr indent="0"/>
            <a:r>
              <a:rPr lang="en-US" altLang="zh-CN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 suit of</a:t>
            </a:r>
            <a:endParaRPr lang="zh-CN" sz="32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lang="zh-CN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 business suit  </a:t>
            </a:r>
          </a:p>
          <a:p>
            <a:pPr indent="0"/>
            <a:r>
              <a:rPr lang="zh-CN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follow suit </a:t>
            </a:r>
          </a:p>
          <a:p>
            <a:pPr indent="0"/>
            <a:r>
              <a:rPr lang="zh-CN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suitable [ˈsjuːtəb(ə)l] a. </a:t>
            </a:r>
          </a:p>
          <a:p>
            <a:pPr indent="0"/>
            <a:r>
              <a:rPr lang="zh-CN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 suitable place for a picnic </a:t>
            </a:r>
          </a:p>
          <a:p>
            <a:pPr indent="0"/>
            <a:r>
              <a:rPr lang="zh-CN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be suitable for  </a:t>
            </a:r>
          </a:p>
          <a:p>
            <a:pPr indent="0"/>
            <a:r>
              <a:rPr lang="zh-CN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suitcase [ˈsjuːtkeɪs] n. </a:t>
            </a:r>
            <a:endParaRPr lang="zh-CN" altLang="en-US" sz="32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54775" y="220345"/>
            <a:ext cx="3027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清洁的，干净的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en-US" altLang="en-US" sz="32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72485" y="220345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打扫；弄干净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en-US" altLang="en-US" sz="32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70100" y="1198245"/>
            <a:ext cx="30949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打扫/清除干净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70100" y="1713865"/>
            <a:ext cx="4043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清洁工,清洁器,清洁剂</a:t>
            </a:r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846830" y="270891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适合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en-US" sz="32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04155" y="2708910"/>
            <a:ext cx="41783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一套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</a:t>
            </a:r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衣服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</a:t>
            </a:r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; 诉讼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; </a:t>
            </a:r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恳求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en-US" sz="32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48375" y="803910"/>
            <a:ext cx="3434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身正不怕影子斜。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en-US" sz="32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01520" y="313690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一套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en-US" sz="32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034030" y="3606165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商务套装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en-US" sz="32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408555" y="4131310"/>
            <a:ext cx="27565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学样子;跟着做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en-US" sz="32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463415" y="4639310"/>
            <a:ext cx="2722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合适的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</a:t>
            </a:r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适宜的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235575" y="5096510"/>
            <a:ext cx="3840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一个适合野餐的地方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en-US" sz="32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997200" y="5612765"/>
            <a:ext cx="1402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适合于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en-US" sz="32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192905" y="6071235"/>
            <a:ext cx="38061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(旅行用)小提箱,衣箱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en-US" sz="32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6" grpId="0"/>
      <p:bldP spid="8" grpId="0"/>
      <p:bldP spid="2" grpId="0"/>
      <p:bldP spid="3" grpId="0"/>
      <p:bldP spid="7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2567</Words>
  <Application>Microsoft Macintosh PowerPoint</Application>
  <PresentationFormat>宽屏</PresentationFormat>
  <Paragraphs>578</Paragraphs>
  <Slides>33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华文新魏</vt:lpstr>
      <vt:lpstr>微软雅黑</vt:lpstr>
      <vt:lpstr>Arial</vt:lpstr>
      <vt:lpstr>HelveticaNeue</vt:lpstr>
      <vt:lpstr>Times New Roman</vt:lpstr>
      <vt:lpstr>Wingdings</vt:lpstr>
      <vt:lpstr>Office 主题​​</vt:lpstr>
      <vt:lpstr>PowerPoint 演示文稿</vt:lpstr>
      <vt:lpstr>Unit1 Book1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Unit1 Book1</dc:title>
  <dc:creator>Administrator</dc:creator>
  <cp:lastModifiedBy>nqdp</cp:lastModifiedBy>
  <cp:revision>100</cp:revision>
  <dcterms:created xsi:type="dcterms:W3CDTF">2019-06-19T02:08:00Z</dcterms:created>
  <dcterms:modified xsi:type="dcterms:W3CDTF">2019-08-31T01:39:33Z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2052-11.1.0.8907</vt:lpwstr>
  </property>
</Properties>
</file>