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handoutMasterIdLst>
    <p:handoutMasterId r:id="rId25"/>
  </p:handoutMasterIdLst>
  <p:sldIdLst>
    <p:sldId id="632" r:id="rId2"/>
    <p:sldId id="262" r:id="rId3"/>
    <p:sldId id="329" r:id="rId4"/>
    <p:sldId id="332" r:id="rId5"/>
    <p:sldId id="351" r:id="rId6"/>
    <p:sldId id="352" r:id="rId7"/>
    <p:sldId id="353" r:id="rId8"/>
    <p:sldId id="354" r:id="rId9"/>
    <p:sldId id="355" r:id="rId10"/>
    <p:sldId id="266" r:id="rId11"/>
    <p:sldId id="633" r:id="rId12"/>
    <p:sldId id="295" r:id="rId13"/>
    <p:sldId id="260" r:id="rId14"/>
    <p:sldId id="296" r:id="rId15"/>
    <p:sldId id="261" r:id="rId16"/>
    <p:sldId id="331" r:id="rId17"/>
    <p:sldId id="328" r:id="rId18"/>
    <p:sldId id="259" r:id="rId19"/>
    <p:sldId id="258" r:id="rId20"/>
    <p:sldId id="326" r:id="rId21"/>
    <p:sldId id="634" r:id="rId22"/>
    <p:sldId id="265"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8" autoAdjust="0"/>
    <p:restoredTop sz="94660"/>
  </p:normalViewPr>
  <p:slideViewPr>
    <p:cSldViewPr snapToGrid="0">
      <p:cViewPr varScale="1">
        <p:scale>
          <a:sx n="104" d="100"/>
          <a:sy n="104" d="100"/>
        </p:scale>
        <p:origin x="880" y="208"/>
      </p:cViewPr>
      <p:guideLst/>
    </p:cSldViewPr>
  </p:slideViewPr>
  <p:notesTextViewPr>
    <p:cViewPr>
      <p:scale>
        <a:sx n="1" d="1"/>
        <a:sy n="1" d="1"/>
      </p:scale>
      <p:origin x="0" y="0"/>
    </p:cViewPr>
  </p:notesTextViewPr>
  <p:sorterViewPr>
    <p:cViewPr varScale="1">
      <p:scale>
        <a:sx n="100" d="100"/>
        <a:sy n="100" d="100"/>
      </p:scale>
      <p:origin x="0" y="-5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2019/9/1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2806343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2019/9/1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09929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algn="r" eaLnBrk="1" hangingPunct="1"/>
            <a:fld id="{9A0DB2DC-4C9A-4742-B13C-FB6460FD3503}" type="slidenum">
              <a:rPr lang="zh-CN" altLang="en-US" sz="1200" dirty="0">
                <a:latin typeface="Arial" panose="020B0604020202020204" pitchFamily="34" charset="0"/>
                <a:ea typeface="宋体" panose="02010600030101010101" pitchFamily="2" charset="-122"/>
              </a:rPr>
              <a:t>2</a:t>
            </a:fld>
            <a:endParaRPr lang="zh-CN" altLang="en-US" sz="1200" dirty="0">
              <a:latin typeface="Arial" panose="020B0604020202020204" pitchFamily="34" charset="0"/>
              <a:ea typeface="宋体" panose="02010600030101010101" pitchFamily="2" charset="-122"/>
            </a:endParaRPr>
          </a:p>
        </p:txBody>
      </p:sp>
      <p:sp>
        <p:nvSpPr>
          <p:cNvPr id="6146" name="Rectangle 2"/>
          <p:cNvSpPr>
            <a:spLocks noGrp="1" noRot="1" noChangeAspect="1" noTextEdit="1"/>
          </p:cNvSpPr>
          <p:nvPr>
            <p:ph type="sldImg"/>
          </p:nvPr>
        </p:nvSpPr>
        <p:spPr/>
      </p:sp>
      <p:sp>
        <p:nvSpPr>
          <p:cNvPr id="6147" name="Rectangle 3"/>
          <p:cNvSpPr>
            <a:spLocks noGrp="1"/>
          </p:cNvSpPr>
          <p:nvPr>
            <p:ph type="body"/>
          </p:nvPr>
        </p:nvSpPr>
        <p:spPr/>
        <p:txBody>
          <a:bodyPr wrap="square" lIns="91440" tIns="45720" rIns="91440" bIns="45720" anchor="t"/>
          <a:lstStyle/>
          <a:p>
            <a:pPr lvl="0" eaLnBrk="1" hangingPunct="1"/>
            <a:endParaRPr lang="zh-CN" altLang="en-US" dirty="0">
              <a:ea typeface="宋体" panose="02010600030101010101" pitchFamily="2" charset="-122"/>
            </a:endParaRPr>
          </a:p>
        </p:txBody>
      </p:sp>
    </p:spTree>
    <p:extLst>
      <p:ext uri="{BB962C8B-B14F-4D97-AF65-F5344CB8AC3E}">
        <p14:creationId xmlns:p14="http://schemas.microsoft.com/office/powerpoint/2010/main" val="123943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2019/9/1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2019/9/1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图片 7">
            <a:extLst>
              <a:ext uri="{FF2B5EF4-FFF2-40B4-BE49-F238E27FC236}">
                <a16:creationId xmlns:a16="http://schemas.microsoft.com/office/drawing/2014/main" id="{4A1BF31D-F4D6-40C9-886D-21745D2DBF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84998" y="117577"/>
            <a:ext cx="3334236" cy="10789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113695810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4873537" y="93401"/>
            <a:ext cx="2691130" cy="10147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1" lang="en-US" altLang="zh-CN" sz="6000" b="1" i="0" u="none" strike="noStrike" kern="1200" cap="none" spc="0" normalizeH="0" baseline="0" noProof="0" dirty="0">
                <a:ln>
                  <a:noFill/>
                </a:ln>
                <a:solidFill>
                  <a:schemeClr val="tx1"/>
                </a:solidFill>
                <a:effectLst/>
                <a:uLnTx/>
                <a:uFillTx/>
                <a:ea typeface="+mn-ea"/>
                <a:cs typeface="Times New Roman" panose="02020603050405020304" charset="0"/>
              </a:rPr>
              <a:t>Practice</a:t>
            </a:r>
          </a:p>
        </p:txBody>
      </p:sp>
      <p:sp>
        <p:nvSpPr>
          <p:cNvPr id="84994" name="Rectangle 2"/>
          <p:cNvSpPr>
            <a:spLocks noGrp="1" noChangeArrowheads="1"/>
          </p:cNvSpPr>
          <p:nvPr/>
        </p:nvSpPr>
        <p:spPr>
          <a:xfrm>
            <a:off x="1997075" y="1015365"/>
            <a:ext cx="9262110" cy="911225"/>
          </a:xfrm>
          <a:prstGeom prst="rect">
            <a:avLst/>
          </a:prstGeom>
          <a:noFill/>
          <a:ln w="9525">
            <a:noFill/>
            <a:miter lim="800000"/>
          </a:ln>
          <a:effectLst/>
        </p:spPr>
        <p:txBody>
          <a:bodyPr vert="horz" wrap="square" lIns="91440" tIns="45720" rIns="91440" bIns="45720" numCol="1" anchor="ctr" anchorCtr="0" compatLnSpc="1"/>
          <a:lstStyle>
            <a:lvl1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2pPr>
            <a:lvl3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3pPr>
            <a:lvl4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4pPr>
            <a:lvl5pPr algn="l" rtl="0" eaLnBrk="0" fontAlgn="base" hangingPunct="0">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5pPr>
            <a:lvl6pPr marL="457200" algn="l" rtl="0" fontAlgn="base">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6pPr>
            <a:lvl7pPr marL="914400" algn="l" rtl="0" fontAlgn="base">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7pPr>
            <a:lvl8pPr marL="1371600" algn="l" rtl="0" fontAlgn="base">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8pPr>
            <a:lvl9pPr marL="1828800" algn="l" rtl="0" fontAlgn="base">
              <a:spcBef>
                <a:spcPct val="0"/>
              </a:spcBef>
              <a:spcAft>
                <a:spcPct val="0"/>
              </a:spcAft>
              <a:defRPr sz="4000">
                <a:solidFill>
                  <a:schemeClr val="tx2"/>
                </a:solidFill>
                <a:effectLst>
                  <a:outerShdw blurRad="38100" dist="38100" dir="2700000" algn="tl">
                    <a:srgbClr val="000000"/>
                  </a:outerShdw>
                </a:effectLst>
                <a:latin typeface="华文隶书" panose="02010800040101010101" pitchFamily="2" charset="-122"/>
                <a:ea typeface="华文隶书" panose="0201080004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2900" b="0" i="0" u="none" strike="noStrike" kern="0" cap="none" spc="0" normalizeH="0" baseline="0" noProof="0" dirty="0">
              <a:ln>
                <a:noFill/>
              </a:ln>
              <a:solidFill>
                <a:schemeClr val="tx1"/>
              </a:solidFill>
              <a:effectLst>
                <a:outerShdw blurRad="38100" dist="38100" dir="2700000" algn="tl">
                  <a:srgbClr val="000000"/>
                </a:outerShdw>
              </a:effectLst>
              <a:uLnTx/>
              <a:uFillTx/>
              <a:latin typeface="+mj-lt"/>
              <a:ea typeface="宋体" panose="02010600030101010101" pitchFamily="2" charset="-122"/>
              <a:cs typeface="+mj-cs"/>
            </a:endParaRPr>
          </a:p>
        </p:txBody>
      </p:sp>
      <p:sp>
        <p:nvSpPr>
          <p:cNvPr id="5" name="文本框 4"/>
          <p:cNvSpPr txBox="1"/>
          <p:nvPr/>
        </p:nvSpPr>
        <p:spPr>
          <a:xfrm>
            <a:off x="2513965" y="4556125"/>
            <a:ext cx="9239885" cy="1568450"/>
          </a:xfrm>
          <a:prstGeom prst="rect">
            <a:avLst/>
          </a:prstGeom>
          <a:noFill/>
        </p:spPr>
        <p:txBody>
          <a:bodyPr wrap="square" rtlCol="0">
            <a:spAutoFit/>
          </a:bodyPr>
          <a:lstStyle/>
          <a:p>
            <a:pPr marL="457200" indent="-457200">
              <a:buFont typeface="Wingdings" panose="05000000000000000000" charset="0"/>
              <a:buChar char="u"/>
            </a:pPr>
            <a:r>
              <a:rPr lang="en-US" altLang="zh-CN" sz="3200">
                <a:latin typeface="Georgia" panose="02040502050405020303" charset="0"/>
                <a:cs typeface="Georgia" panose="02040502050405020303" charset="0"/>
              </a:rPr>
              <a:t>After </a:t>
            </a:r>
            <a:r>
              <a:rPr lang="en-US" altLang="zh-CN" sz="3200" b="1">
                <a:latin typeface="Georgia" panose="02040502050405020303" charset="0"/>
                <a:cs typeface="Georgia" panose="02040502050405020303" charset="0"/>
              </a:rPr>
              <a:t>a</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tough</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day</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totally </a:t>
            </a:r>
            <a:r>
              <a:rPr lang="en-US" altLang="zh-CN" sz="3200" b="1">
                <a:latin typeface="Georgia" panose="02040502050405020303" charset="0"/>
                <a:cs typeface="Georgia" panose="02040502050405020303" charset="0"/>
              </a:rPr>
              <a:t>exhausted</a:t>
            </a:r>
            <a:r>
              <a:rPr lang="en-US" altLang="zh-CN" sz="3200">
                <a:latin typeface="Georgia" panose="02040502050405020303" charset="0"/>
                <a:cs typeface="Georgia" panose="02040502050405020303" charset="0"/>
              </a:rPr>
              <a:t>, I surprisingly found </a:t>
            </a:r>
            <a:r>
              <a:rPr lang="en-US" altLang="zh-CN" sz="3200" b="1">
                <a:latin typeface="Georgia" panose="02040502050405020303" charset="0"/>
                <a:cs typeface="Georgia" panose="02040502050405020303" charset="0"/>
              </a:rPr>
              <a:t>my</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exposed </a:t>
            </a:r>
            <a:r>
              <a:rPr lang="en-US" altLang="zh-CN" sz="3200" b="1">
                <a:latin typeface="Georgia" panose="02040502050405020303" charset="0"/>
                <a:cs typeface="Georgia" panose="02040502050405020303" charset="0"/>
              </a:rPr>
              <a:t>skin</a:t>
            </a:r>
            <a:r>
              <a:rPr lang="en-US" altLang="zh-CN" sz="3200">
                <a:latin typeface="Georgia" panose="02040502050405020303" charset="0"/>
                <a:cs typeface="Georgia" panose="02040502050405020303" charset="0"/>
              </a:rPr>
              <a:t> from red to </a:t>
            </a:r>
            <a:r>
              <a:rPr lang="en-US" altLang="zh-CN" sz="3200" b="1">
                <a:solidFill>
                  <a:srgbClr val="FF0000"/>
                </a:solidFill>
                <a:latin typeface="Georgia" panose="02040502050405020303" charset="0"/>
                <a:cs typeface="Georgia" panose="02040502050405020303" charset="0"/>
              </a:rPr>
              <a:t>completely</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black</a:t>
            </a:r>
            <a:r>
              <a:rPr lang="en-US" altLang="zh-CN" sz="3200">
                <a:latin typeface="Georgia" panose="02040502050405020303" charset="0"/>
                <a:cs typeface="Georgia" panose="02040502050405020303" charset="0"/>
              </a:rPr>
              <a:t>. </a:t>
            </a:r>
            <a:endParaRPr lang="en-US" altLang="zh-CN" sz="2000">
              <a:latin typeface="Georgia" panose="02040502050405020303" charset="0"/>
              <a:cs typeface="Georgia" panose="02040502050405020303" charset="0"/>
            </a:endParaRPr>
          </a:p>
        </p:txBody>
      </p:sp>
      <p:sp>
        <p:nvSpPr>
          <p:cNvPr id="8" name="文本框 7"/>
          <p:cNvSpPr txBox="1"/>
          <p:nvPr/>
        </p:nvSpPr>
        <p:spPr>
          <a:xfrm>
            <a:off x="1172845" y="1179195"/>
            <a:ext cx="9845675" cy="583565"/>
          </a:xfrm>
          <a:prstGeom prst="rect">
            <a:avLst/>
          </a:prstGeom>
          <a:noFill/>
        </p:spPr>
        <p:txBody>
          <a:bodyPr wrap="square" rtlCol="0">
            <a:spAutoFit/>
          </a:bodyPr>
          <a:lstStyle/>
          <a:p>
            <a:r>
              <a:rPr lang="en-US" altLang="zh-CN" sz="3200">
                <a:solidFill>
                  <a:schemeClr val="accent1">
                    <a:lumMod val="50000"/>
                  </a:schemeClr>
                </a:solidFill>
                <a:latin typeface="Georgia" panose="02040502050405020303" charset="0"/>
                <a:cs typeface="Georgia" panose="02040502050405020303" charset="0"/>
              </a:rPr>
              <a:t>Describe the following pictures with NP/AdjP/AdvP</a:t>
            </a:r>
          </a:p>
        </p:txBody>
      </p:sp>
      <p:sp>
        <p:nvSpPr>
          <p:cNvPr id="4" name="文本框 3"/>
          <p:cNvSpPr txBox="1"/>
          <p:nvPr/>
        </p:nvSpPr>
        <p:spPr>
          <a:xfrm>
            <a:off x="2513965" y="3310255"/>
            <a:ext cx="9745980" cy="1076325"/>
          </a:xfrm>
          <a:prstGeom prst="rect">
            <a:avLst/>
          </a:prstGeom>
          <a:noFill/>
        </p:spPr>
        <p:txBody>
          <a:bodyPr wrap="square" rtlCol="0">
            <a:spAutoFit/>
          </a:bodyPr>
          <a:lstStyle/>
          <a:p>
            <a:pPr marL="457200" indent="-457200">
              <a:buFont typeface="Wingdings" panose="05000000000000000000" charset="0"/>
              <a:buChar char="n"/>
            </a:pPr>
            <a:r>
              <a:rPr lang="en-US" altLang="zh-CN" sz="3200">
                <a:latin typeface="Georgia" panose="02040502050405020303" charset="0"/>
                <a:cs typeface="Georgia" panose="02040502050405020303" charset="0"/>
              </a:rPr>
              <a:t>Beneath </a:t>
            </a:r>
            <a:r>
              <a:rPr lang="en-US" altLang="zh-CN" sz="3200" b="1">
                <a:latin typeface="Georgia" panose="02040502050405020303" charset="0"/>
                <a:cs typeface="Georgia" panose="02040502050405020303" charset="0"/>
              </a:rPr>
              <a:t>the </a:t>
            </a:r>
            <a:r>
              <a:rPr lang="en-US" altLang="zh-CN" sz="3200" b="1">
                <a:solidFill>
                  <a:srgbClr val="FF0000"/>
                </a:solidFill>
                <a:latin typeface="Georgia" panose="02040502050405020303" charset="0"/>
                <a:cs typeface="Georgia" panose="02040502050405020303" charset="0"/>
              </a:rPr>
              <a:t>extremely</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hot sun</a:t>
            </a:r>
            <a:r>
              <a:rPr lang="en-US" altLang="zh-CN" sz="3200">
                <a:latin typeface="Georgia" panose="02040502050405020303" charset="0"/>
                <a:cs typeface="Georgia" panose="02040502050405020303" charset="0"/>
              </a:rPr>
              <a:t>,</a:t>
            </a:r>
            <a:r>
              <a:rPr lang="en-US" altLang="zh-CN" sz="3200" b="1">
                <a:solidFill>
                  <a:srgbClr val="FF0000"/>
                </a:solidFill>
                <a:latin typeface="Georgia" panose="02040502050405020303" charset="0"/>
                <a:cs typeface="Georgia" panose="02040502050405020303" charset="0"/>
              </a:rPr>
              <a:t> beads of </a:t>
            </a:r>
            <a:r>
              <a:rPr lang="en-US" altLang="zh-CN" sz="3200">
                <a:latin typeface="Georgia" panose="02040502050405020303" charset="0"/>
                <a:cs typeface="Georgia" panose="02040502050405020303" charset="0"/>
              </a:rPr>
              <a:t>sweat continued to roll down </a:t>
            </a:r>
            <a:r>
              <a:rPr lang="en-US" altLang="zh-CN" sz="3200" b="1">
                <a:latin typeface="Georgia" panose="02040502050405020303" charset="0"/>
                <a:cs typeface="Georgia" panose="02040502050405020303" charset="0"/>
              </a:rPr>
              <a:t>my</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sunburnt</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face</a:t>
            </a:r>
            <a:r>
              <a:rPr lang="en-US" altLang="zh-CN" sz="3200">
                <a:latin typeface="Georgia" panose="02040502050405020303" charset="0"/>
                <a:cs typeface="Georgia" panose="02040502050405020303" charset="0"/>
              </a:rPr>
              <a:t>.</a:t>
            </a:r>
            <a:r>
              <a:rPr lang="en-US" altLang="zh-CN" sz="2000">
                <a:latin typeface="Georgia" panose="02040502050405020303" charset="0"/>
                <a:cs typeface="Georgia" panose="02040502050405020303" charset="0"/>
              </a:rPr>
              <a:t> </a:t>
            </a:r>
          </a:p>
        </p:txBody>
      </p:sp>
      <p:sp>
        <p:nvSpPr>
          <p:cNvPr id="3" name="文本框 2"/>
          <p:cNvSpPr txBox="1"/>
          <p:nvPr/>
        </p:nvSpPr>
        <p:spPr>
          <a:xfrm>
            <a:off x="2513965" y="2107565"/>
            <a:ext cx="9239885" cy="1076325"/>
          </a:xfrm>
          <a:prstGeom prst="rect">
            <a:avLst/>
          </a:prstGeom>
          <a:noFill/>
        </p:spPr>
        <p:txBody>
          <a:bodyPr wrap="square" rtlCol="0">
            <a:spAutoFit/>
          </a:bodyPr>
          <a:lstStyle/>
          <a:p>
            <a:pPr marL="457200" indent="-457200">
              <a:buFont typeface="Wingdings" panose="05000000000000000000" charset="0"/>
              <a:buChar char="n"/>
            </a:pPr>
            <a:r>
              <a:rPr lang="en-US" altLang="zh-CN" sz="3200">
                <a:latin typeface="Georgia" panose="02040502050405020303" charset="0"/>
                <a:cs typeface="Georgia" panose="02040502050405020303" charset="0"/>
              </a:rPr>
              <a:t>After </a:t>
            </a:r>
            <a:r>
              <a:rPr lang="en-US" altLang="zh-CN" sz="3200" b="1">
                <a:latin typeface="Georgia" panose="02040502050405020303" charset="0"/>
                <a:cs typeface="Georgia" panose="02040502050405020303" charset="0"/>
              </a:rPr>
              <a:t>a</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seven-day</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training</a:t>
            </a:r>
            <a:r>
              <a:rPr lang="en-US" altLang="zh-CN" sz="3200">
                <a:latin typeface="Georgia" panose="02040502050405020303" charset="0"/>
                <a:cs typeface="Georgia" panose="02040502050405020303" charset="0"/>
              </a:rPr>
              <a:t>, I got </a:t>
            </a:r>
            <a:r>
              <a:rPr lang="en-US" altLang="zh-CN" sz="3200" b="1">
                <a:solidFill>
                  <a:srgbClr val="FF0000"/>
                </a:solidFill>
                <a:latin typeface="Georgia" panose="02040502050405020303" charset="0"/>
                <a:cs typeface="Georgia" panose="02040502050405020303" charset="0"/>
              </a:rPr>
              <a:t>severely</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sunburnt</a:t>
            </a:r>
            <a:r>
              <a:rPr lang="en-US" altLang="zh-CN" sz="3200">
                <a:latin typeface="Georgia" panose="02040502050405020303" charset="0"/>
                <a:cs typeface="Georgia" panose="02040502050405020303" charset="0"/>
              </a:rPr>
              <a:t>.</a:t>
            </a:r>
            <a:r>
              <a:rPr lang="en-US" altLang="zh-CN" sz="2000">
                <a:latin typeface="Georgia" panose="02040502050405020303" charset="0"/>
                <a:cs typeface="Georgia" panose="02040502050405020303" charset="0"/>
              </a:rPr>
              <a:t> </a:t>
            </a:r>
          </a:p>
        </p:txBody>
      </p:sp>
      <p:pic>
        <p:nvPicPr>
          <p:cNvPr id="20" name="图片 19" descr="12345T"/>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524510" y="2471420"/>
            <a:ext cx="3164840" cy="3164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40764270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50bfa7eafb66cacb4f2b2cc2cc6619f6_副本"/>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632700" y="-1526540"/>
            <a:ext cx="5395595" cy="5395595"/>
          </a:xfrm>
          <a:prstGeom prst="rect">
            <a:avLst/>
          </a:prstGeom>
        </p:spPr>
      </p:pic>
      <p:grpSp>
        <p:nvGrpSpPr>
          <p:cNvPr id="7" name="组合 6"/>
          <p:cNvGrpSpPr/>
          <p:nvPr/>
        </p:nvGrpSpPr>
        <p:grpSpPr>
          <a:xfrm>
            <a:off x="518795" y="3591560"/>
            <a:ext cx="7747000" cy="2209800"/>
            <a:chOff x="817" y="5686"/>
            <a:chExt cx="12200" cy="3480"/>
          </a:xfrm>
        </p:grpSpPr>
        <p:sp>
          <p:nvSpPr>
            <p:cNvPr id="3" name="文本框 2"/>
            <p:cNvSpPr txBox="1"/>
            <p:nvPr/>
          </p:nvSpPr>
          <p:spPr>
            <a:xfrm>
              <a:off x="1071" y="6299"/>
              <a:ext cx="11694" cy="2470"/>
            </a:xfrm>
            <a:prstGeom prst="rect">
              <a:avLst/>
            </a:prstGeom>
            <a:noFill/>
          </p:spPr>
          <p:txBody>
            <a:bodyPr wrap="square" rtlCol="0" anchor="t">
              <a:spAutoFit/>
            </a:bodyPr>
            <a:lstStyle/>
            <a:p>
              <a:pPr marL="457200" indent="-457200">
                <a:buFont typeface="Wingdings" panose="05000000000000000000" charset="0"/>
                <a:buChar char="n"/>
              </a:pPr>
              <a:r>
                <a:rPr lang="en-US" altLang="zh-CN" sz="3200">
                  <a:latin typeface="Georgia" panose="02040502050405020303" charset="0"/>
                  <a:cs typeface="Georgia" panose="02040502050405020303" charset="0"/>
                </a:rPr>
                <a:t>After</a:t>
              </a:r>
              <a:r>
                <a:rPr lang="en-US" altLang="zh-CN" sz="3200" b="1">
                  <a:solidFill>
                    <a:srgbClr val="FF0000"/>
                  </a:solidFill>
                  <a:latin typeface="Georgia" panose="02040502050405020303" charset="0"/>
                  <a:cs typeface="Georgia" panose="02040502050405020303" charset="0"/>
                </a:rPr>
                <a:t> two-hour tedious</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physical</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training</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one of my</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classmates</a:t>
              </a:r>
              <a:r>
                <a:rPr lang="en-US" altLang="zh-CN" sz="3200">
                  <a:latin typeface="Georgia" panose="02040502050405020303" charset="0"/>
                  <a:cs typeface="Georgia" panose="02040502050405020303" charset="0"/>
                </a:rPr>
                <a:t>, Lihua, fainted in </a:t>
              </a:r>
              <a:r>
                <a:rPr lang="en-US" altLang="zh-CN" sz="3200" b="1">
                  <a:latin typeface="Georgia" panose="02040502050405020303" charset="0"/>
                  <a:cs typeface="Georgia" panose="02040502050405020303" charset="0"/>
                </a:rPr>
                <a:t>the</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blazing</a:t>
              </a:r>
              <a:r>
                <a:rPr lang="en-US" altLang="zh-CN" sz="3200">
                  <a:latin typeface="Georgia" panose="02040502050405020303" charset="0"/>
                  <a:cs typeface="Georgia" panose="02040502050405020303" charset="0"/>
                </a:rPr>
                <a:t> heat.</a:t>
              </a:r>
            </a:p>
          </p:txBody>
        </p:sp>
        <p:sp>
          <p:nvSpPr>
            <p:cNvPr id="6" name="圆角矩形 5"/>
            <p:cNvSpPr/>
            <p:nvPr/>
          </p:nvSpPr>
          <p:spPr>
            <a:xfrm>
              <a:off x="817" y="5686"/>
              <a:ext cx="12201" cy="3480"/>
            </a:xfrm>
            <a:prstGeom prst="roundRect">
              <a:avLst/>
            </a:prstGeom>
            <a:noFill/>
            <a:ln w="57150">
              <a:solidFill>
                <a:schemeClr val="accent1">
                  <a:lumMod val="60000"/>
                  <a:lumOff val="4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2"/>
          <p:cNvPicPr>
            <a:picLocks noChangeAspect="1"/>
          </p:cNvPicPr>
          <p:nvPr/>
        </p:nvPicPr>
        <p:blipFill>
          <a:blip r:embed="rId2"/>
          <a:stretch>
            <a:fillRect/>
          </a:stretch>
        </p:blipFill>
        <p:spPr>
          <a:xfrm>
            <a:off x="101918" y="806450"/>
            <a:ext cx="3937000" cy="5245100"/>
          </a:xfrm>
          <a:prstGeom prst="rect">
            <a:avLst/>
          </a:prstGeom>
          <a:noFill/>
          <a:ln w="9525">
            <a:noFill/>
          </a:ln>
        </p:spPr>
      </p:pic>
      <p:grpSp>
        <p:nvGrpSpPr>
          <p:cNvPr id="4" name="组合 3"/>
          <p:cNvGrpSpPr/>
          <p:nvPr/>
        </p:nvGrpSpPr>
        <p:grpSpPr>
          <a:xfrm>
            <a:off x="3297555" y="1718310"/>
            <a:ext cx="8138160" cy="3167380"/>
            <a:chOff x="5193" y="2737"/>
            <a:chExt cx="12816" cy="4988"/>
          </a:xfrm>
        </p:grpSpPr>
        <p:sp>
          <p:nvSpPr>
            <p:cNvPr id="3" name="文本框 2"/>
            <p:cNvSpPr txBox="1"/>
            <p:nvPr/>
          </p:nvSpPr>
          <p:spPr>
            <a:xfrm>
              <a:off x="5725" y="3187"/>
              <a:ext cx="11447" cy="4021"/>
            </a:xfrm>
            <a:prstGeom prst="rect">
              <a:avLst/>
            </a:prstGeom>
            <a:noFill/>
          </p:spPr>
          <p:txBody>
            <a:bodyPr wrap="square" rtlCol="0" anchor="t">
              <a:spAutoFit/>
            </a:bodyPr>
            <a:lstStyle/>
            <a:p>
              <a:pPr marL="457200" indent="-457200">
                <a:buFont typeface="Wingdings" panose="05000000000000000000" charset="0"/>
                <a:buChar char="n"/>
              </a:pPr>
              <a:r>
                <a:rPr lang="en-US" altLang="zh-CN" sz="3200">
                  <a:latin typeface="Georgia" panose="02040502050405020303" charset="0"/>
                  <a:cs typeface="Georgia" panose="02040502050405020303" charset="0"/>
                </a:rPr>
                <a:t>The </a:t>
              </a:r>
              <a:r>
                <a:rPr lang="en-US" altLang="zh-CN" sz="3200" b="1">
                  <a:solidFill>
                    <a:srgbClr val="FF0000"/>
                  </a:solidFill>
                  <a:latin typeface="Georgia" panose="02040502050405020303" charset="0"/>
                  <a:cs typeface="Georgia" panose="02040502050405020303" charset="0"/>
                </a:rPr>
                <a:t>most terrible</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part </a:t>
              </a:r>
              <a:r>
                <a:rPr lang="en-US" altLang="zh-CN" sz="3200">
                  <a:latin typeface="Georgia" panose="02040502050405020303" charset="0"/>
                  <a:cs typeface="Georgia" panose="02040502050405020303" charset="0"/>
                </a:rPr>
                <a:t>of the military training is to stand still for </a:t>
              </a:r>
              <a:r>
                <a:rPr lang="en-US" altLang="zh-CN" sz="3200" b="1">
                  <a:solidFill>
                    <a:srgbClr val="FF0000"/>
                  </a:solidFill>
                  <a:latin typeface="Georgia" panose="02040502050405020303" charset="0"/>
                  <a:cs typeface="Georgia" panose="02040502050405020303" charset="0"/>
                </a:rPr>
                <a:t>almost</a:t>
              </a:r>
              <a:r>
                <a:rPr lang="en-US" altLang="zh-CN" sz="3200">
                  <a:latin typeface="Georgia" panose="02040502050405020303" charset="0"/>
                  <a:cs typeface="Georgia" panose="02040502050405020303" charset="0"/>
                </a:rPr>
                <a:t> </a:t>
              </a:r>
              <a:r>
                <a:rPr lang="en-US" altLang="zh-CN" sz="3200" b="1">
                  <a:solidFill>
                    <a:srgbClr val="FF0000"/>
                  </a:solidFill>
                  <a:latin typeface="Georgia" panose="02040502050405020303" charset="0"/>
                  <a:cs typeface="Georgia" panose="02040502050405020303" charset="0"/>
                </a:rPr>
                <a:t>two</a:t>
              </a:r>
              <a:r>
                <a:rPr lang="en-US" altLang="zh-CN" sz="3200">
                  <a:latin typeface="Georgia" panose="02040502050405020303" charset="0"/>
                  <a:cs typeface="Georgia" panose="02040502050405020303" charset="0"/>
                </a:rPr>
                <a:t> hours </a:t>
              </a:r>
              <a:r>
                <a:rPr lang="en-US" altLang="zh-CN" sz="3200" b="1">
                  <a:solidFill>
                    <a:srgbClr val="FF0000"/>
                  </a:solidFill>
                  <a:latin typeface="Georgia" panose="02040502050405020303" charset="0"/>
                  <a:cs typeface="Georgia" panose="02040502050405020303" charset="0"/>
                </a:rPr>
                <a:t>each</a:t>
              </a:r>
              <a:r>
                <a:rPr lang="en-US" altLang="zh-CN" sz="3200">
                  <a:latin typeface="Georgia" panose="02040502050405020303" charset="0"/>
                  <a:cs typeface="Georgia" panose="02040502050405020303" charset="0"/>
                </a:rPr>
                <a:t> day. The longer I stood, the </a:t>
              </a:r>
              <a:r>
                <a:rPr lang="en-US" altLang="zh-CN" sz="3200" b="1">
                  <a:solidFill>
                    <a:srgbClr val="FF0000"/>
                  </a:solidFill>
                  <a:latin typeface="Georgia" panose="02040502050405020303" charset="0"/>
                  <a:cs typeface="Georgia" panose="02040502050405020303" charset="0"/>
                </a:rPr>
                <a:t>more</a:t>
              </a:r>
              <a:r>
                <a:rPr lang="en-US" altLang="zh-CN" sz="3200">
                  <a:latin typeface="Georgia" panose="02040502050405020303" charset="0"/>
                  <a:cs typeface="Georgia" panose="02040502050405020303" charset="0"/>
                </a:rPr>
                <a:t> stiff I felt my body become. </a:t>
              </a:r>
            </a:p>
          </p:txBody>
        </p:sp>
        <p:sp>
          <p:nvSpPr>
            <p:cNvPr id="2" name="圆角矩形 1"/>
            <p:cNvSpPr/>
            <p:nvPr/>
          </p:nvSpPr>
          <p:spPr>
            <a:xfrm>
              <a:off x="5193" y="2737"/>
              <a:ext cx="12817" cy="4988"/>
            </a:xfrm>
            <a:prstGeom prst="roundRect">
              <a:avLst/>
            </a:prstGeom>
            <a:noFill/>
            <a:ln w="57150">
              <a:solidFill>
                <a:schemeClr val="accent1">
                  <a:lumMod val="60000"/>
                  <a:lumOff val="4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5"/>
          <p:cNvPicPr>
            <a:picLocks noChangeAspect="1"/>
          </p:cNvPicPr>
          <p:nvPr/>
        </p:nvPicPr>
        <p:blipFill>
          <a:blip r:embed="rId2"/>
          <a:stretch>
            <a:fillRect/>
          </a:stretch>
        </p:blipFill>
        <p:spPr>
          <a:xfrm>
            <a:off x="205740" y="3054350"/>
            <a:ext cx="4214495" cy="3601720"/>
          </a:xfrm>
          <a:prstGeom prst="rect">
            <a:avLst/>
          </a:prstGeom>
          <a:noFill/>
          <a:ln w="9525">
            <a:noFill/>
          </a:ln>
        </p:spPr>
      </p:pic>
      <p:grpSp>
        <p:nvGrpSpPr>
          <p:cNvPr id="6" name="组合 5"/>
          <p:cNvGrpSpPr/>
          <p:nvPr/>
        </p:nvGrpSpPr>
        <p:grpSpPr>
          <a:xfrm>
            <a:off x="3617595" y="1034415"/>
            <a:ext cx="8138160" cy="2618740"/>
            <a:chOff x="6961" y="7114"/>
            <a:chExt cx="12816" cy="4124"/>
          </a:xfrm>
        </p:grpSpPr>
        <p:sp>
          <p:nvSpPr>
            <p:cNvPr id="3" name="文本框 2"/>
            <p:cNvSpPr txBox="1"/>
            <p:nvPr/>
          </p:nvSpPr>
          <p:spPr>
            <a:xfrm>
              <a:off x="7282" y="7547"/>
              <a:ext cx="12176" cy="3246"/>
            </a:xfrm>
            <a:prstGeom prst="rect">
              <a:avLst/>
            </a:prstGeom>
            <a:noFill/>
            <a:ln w="57150">
              <a:noFill/>
              <a:prstDash val="dash"/>
            </a:ln>
          </p:spPr>
          <p:txBody>
            <a:bodyPr wrap="square" rtlCol="0" anchor="t">
              <a:spAutoFit/>
            </a:bodyPr>
            <a:lstStyle/>
            <a:p>
              <a:pPr marL="457200" indent="-457200">
                <a:buFont typeface="Wingdings" panose="05000000000000000000" charset="0"/>
                <a:buChar char="n"/>
              </a:pPr>
              <a:r>
                <a:rPr lang="en-US" altLang="zh-CN" sz="3200">
                  <a:latin typeface="Georgia" panose="02040502050405020303" charset="0"/>
                  <a:cs typeface="Georgia" panose="02040502050405020303" charset="0"/>
                </a:rPr>
                <a:t>The military training made us united as a team. We shared</a:t>
              </a:r>
              <a:r>
                <a:rPr lang="en-US" altLang="zh-CN" sz="3200" b="1">
                  <a:solidFill>
                    <a:srgbClr val="FF0000"/>
                  </a:solidFill>
                  <a:latin typeface="Georgia" panose="02040502050405020303" charset="0"/>
                  <a:cs typeface="Georgia" panose="02040502050405020303" charset="0"/>
                </a:rPr>
                <a:t> our </a:t>
              </a:r>
              <a:r>
                <a:rPr lang="en-US" altLang="zh-CN" sz="3200" b="1">
                  <a:latin typeface="Georgia" panose="02040502050405020303" charset="0"/>
                  <a:cs typeface="Georgia" panose="02040502050405020303" charset="0"/>
                </a:rPr>
                <a:t>sweat and tears</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happiness and sorrows</a:t>
              </a:r>
              <a:r>
                <a:rPr lang="en-US" altLang="zh-CN" sz="3200">
                  <a:latin typeface="Georgia" panose="02040502050405020303" charset="0"/>
                  <a:cs typeface="Georgia" panose="02040502050405020303" charset="0"/>
                </a:rPr>
                <a:t> through </a:t>
              </a:r>
              <a:r>
                <a:rPr lang="en-US" altLang="zh-CN" sz="3200" b="1">
                  <a:solidFill>
                    <a:srgbClr val="FF0000"/>
                  </a:solidFill>
                  <a:latin typeface="Georgia" panose="02040502050405020303" charset="0"/>
                  <a:cs typeface="Georgia" panose="02040502050405020303" charset="0"/>
                </a:rPr>
                <a:t>daily</a:t>
              </a:r>
              <a:r>
                <a:rPr lang="en-US" altLang="zh-CN" sz="3200">
                  <a:latin typeface="Georgia" panose="02040502050405020303" charset="0"/>
                  <a:cs typeface="Georgia" panose="02040502050405020303" charset="0"/>
                </a:rPr>
                <a:t> </a:t>
              </a:r>
              <a:r>
                <a:rPr lang="en-US" altLang="zh-CN" sz="3200" b="1">
                  <a:latin typeface="Georgia" panose="02040502050405020303" charset="0"/>
                  <a:cs typeface="Georgia" panose="02040502050405020303" charset="0"/>
                </a:rPr>
                <a:t>ups and downs</a:t>
              </a:r>
              <a:r>
                <a:rPr lang="en-US" altLang="zh-CN" sz="3200">
                  <a:latin typeface="Georgia" panose="02040502050405020303" charset="0"/>
                  <a:cs typeface="Georgia" panose="02040502050405020303" charset="0"/>
                </a:rPr>
                <a:t>. </a:t>
              </a:r>
            </a:p>
          </p:txBody>
        </p:sp>
        <p:sp>
          <p:nvSpPr>
            <p:cNvPr id="5" name="圆角矩形 4"/>
            <p:cNvSpPr/>
            <p:nvPr/>
          </p:nvSpPr>
          <p:spPr>
            <a:xfrm>
              <a:off x="6961" y="7114"/>
              <a:ext cx="12817" cy="4125"/>
            </a:xfrm>
            <a:prstGeom prst="roundRect">
              <a:avLst/>
            </a:prstGeom>
            <a:noFill/>
            <a:ln w="57150">
              <a:solidFill>
                <a:schemeClr val="accent1">
                  <a:lumMod val="60000"/>
                  <a:lumOff val="4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a8f0d02165f881b1e51bdef7bd8bf2eb"/>
          <p:cNvPicPr>
            <a:picLocks noChangeAspect="1"/>
          </p:cNvPicPr>
          <p:nvPr/>
        </p:nvPicPr>
        <p:blipFill>
          <a:blip r:embed="rId2"/>
          <a:srcRect t="31760" r="1719" b="22115"/>
          <a:stretch>
            <a:fillRect/>
          </a:stretch>
        </p:blipFill>
        <p:spPr>
          <a:xfrm>
            <a:off x="8208645" y="4937125"/>
            <a:ext cx="4029075" cy="1891030"/>
          </a:xfrm>
          <a:prstGeom prst="rect">
            <a:avLst/>
          </a:prstGeom>
        </p:spPr>
      </p:pic>
      <p:sp>
        <p:nvSpPr>
          <p:cNvPr id="4" name="矩形 3"/>
          <p:cNvSpPr/>
          <p:nvPr/>
        </p:nvSpPr>
        <p:spPr>
          <a:xfrm>
            <a:off x="507048" y="218440"/>
            <a:ext cx="3185795" cy="829945"/>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lstStyle/>
          <a:p>
            <a:pPr algn="ctr"/>
            <a:r>
              <a:rPr lang="en-US" altLang="zh-CN" sz="4800" b="1">
                <a:solidFill>
                  <a:schemeClr val="accent4"/>
                </a:solidFill>
                <a:effectLst/>
              </a:rPr>
              <a:t>Group work</a:t>
            </a:r>
          </a:p>
        </p:txBody>
      </p:sp>
      <p:sp>
        <p:nvSpPr>
          <p:cNvPr id="5" name="文本框 4"/>
          <p:cNvSpPr txBox="1"/>
          <p:nvPr/>
        </p:nvSpPr>
        <p:spPr>
          <a:xfrm>
            <a:off x="1223010" y="1048385"/>
            <a:ext cx="10582910" cy="583565"/>
          </a:xfrm>
          <a:prstGeom prst="rect">
            <a:avLst/>
          </a:prstGeom>
          <a:gradFill>
            <a:gsLst>
              <a:gs pos="0">
                <a:srgbClr val="FBFB11"/>
              </a:gs>
              <a:gs pos="100000">
                <a:srgbClr val="838309"/>
              </a:gs>
            </a:gsLst>
            <a:lin scaled="0"/>
          </a:gradFill>
        </p:spPr>
        <p:txBody>
          <a:bodyPr wrap="square" rtlCol="0">
            <a:spAutoFit/>
          </a:bodyPr>
          <a:lstStyle/>
          <a:p>
            <a:r>
              <a:rPr lang="en-US" altLang="zh-CN" sz="3200" b="1">
                <a:latin typeface="华文楷体" panose="02010600040101010101" charset="-122"/>
                <a:ea typeface="华文楷体" panose="02010600040101010101" charset="-122"/>
                <a:cs typeface="华文楷体" panose="02010600040101010101" charset="-122"/>
              </a:rPr>
              <a:t>A. Use NPs/AdjPs/AdvPs to shapen the following surroundings</a:t>
            </a:r>
          </a:p>
        </p:txBody>
      </p:sp>
      <p:sp>
        <p:nvSpPr>
          <p:cNvPr id="87044" name="Rectangle 4"/>
          <p:cNvSpPr>
            <a:spLocks noGrp="1"/>
          </p:cNvSpPr>
          <p:nvPr>
            <p:ph idx="1"/>
          </p:nvPr>
        </p:nvSpPr>
        <p:spPr>
          <a:xfrm>
            <a:off x="1346200" y="1836420"/>
            <a:ext cx="10579735" cy="3100705"/>
          </a:xfrm>
        </p:spPr>
        <p:txBody>
          <a:bodyPr vert="horz" wrap="square" lIns="91440" tIns="45720" rIns="91440" bIns="45720" anchor="t"/>
          <a:lstStyle/>
          <a:p>
            <a:pPr marL="457200" indent="-457200" algn="l" eaLnBrk="1" hangingPunct="1">
              <a:lnSpc>
                <a:spcPct val="90000"/>
              </a:lnSpc>
              <a:buFont typeface="Wingdings" panose="05000000000000000000" charset="0"/>
              <a:buChar char="Ø"/>
            </a:pPr>
            <a:r>
              <a:rPr lang="en-US" altLang="zh-CN" sz="3200" dirty="0"/>
              <a:t> The school  contains flowers and plants that can ease   tiredness .</a:t>
            </a:r>
            <a:endParaRPr lang="en-US" altLang="zh-CN" sz="2800" dirty="0"/>
          </a:p>
          <a:p>
            <a:pPr marL="495300" indent="-495300" eaLnBrk="1" hangingPunct="1">
              <a:lnSpc>
                <a:spcPct val="90000"/>
              </a:lnSpc>
            </a:pPr>
            <a:endParaRPr lang="en-US" altLang="zh-CN" sz="2800" dirty="0"/>
          </a:p>
          <a:p>
            <a:pPr marL="495300" indent="-495300" eaLnBrk="1" hangingPunct="1">
              <a:lnSpc>
                <a:spcPct val="90000"/>
              </a:lnSpc>
            </a:pPr>
            <a:r>
              <a:rPr lang="en-US" altLang="zh-CN" sz="2800" dirty="0"/>
              <a:t>.</a:t>
            </a:r>
          </a:p>
        </p:txBody>
      </p:sp>
      <p:sp>
        <p:nvSpPr>
          <p:cNvPr id="6" name="文本框 5"/>
          <p:cNvSpPr txBox="1"/>
          <p:nvPr/>
        </p:nvSpPr>
        <p:spPr>
          <a:xfrm>
            <a:off x="2054860" y="3029585"/>
            <a:ext cx="8082915" cy="2061210"/>
          </a:xfrm>
          <a:prstGeom prst="rect">
            <a:avLst/>
          </a:prstGeom>
          <a:noFill/>
          <a:ln w="57150">
            <a:solidFill>
              <a:schemeClr val="bg2">
                <a:lumMod val="75000"/>
              </a:schemeClr>
            </a:solidFill>
            <a:prstDash val="dash"/>
          </a:ln>
        </p:spPr>
        <p:txBody>
          <a:bodyPr wrap="square" rtlCol="0">
            <a:spAutoFit/>
          </a:bodyPr>
          <a:lstStyle/>
          <a:p>
            <a:pPr algn="l"/>
            <a:r>
              <a:rPr lang="en-US" altLang="zh-CN" sz="3200" dirty="0">
                <a:sym typeface="+mn-ea"/>
              </a:rPr>
              <a:t> What was </a:t>
            </a:r>
            <a:r>
              <a:rPr lang="en-US" altLang="zh-CN" sz="3200" b="1" dirty="0">
                <a:solidFill>
                  <a:srgbClr val="FF0000"/>
                </a:solidFill>
                <a:sym typeface="+mn-ea"/>
              </a:rPr>
              <a:t>so</a:t>
            </a:r>
            <a:r>
              <a:rPr lang="en-US" altLang="zh-CN" sz="3200" dirty="0">
                <a:sym typeface="+mn-ea"/>
              </a:rPr>
              <a:t> amazing to see is that the </a:t>
            </a:r>
            <a:r>
              <a:rPr lang="en-US" altLang="zh-CN" sz="3200" b="1" dirty="0">
                <a:solidFill>
                  <a:srgbClr val="FF0000"/>
                </a:solidFill>
                <a:sym typeface="+mn-ea"/>
              </a:rPr>
              <a:t>fresh, lush</a:t>
            </a:r>
            <a:r>
              <a:rPr lang="en-US" altLang="zh-CN" sz="3200" dirty="0">
                <a:sym typeface="+mn-ea"/>
              </a:rPr>
              <a:t> school contains </a:t>
            </a:r>
            <a:r>
              <a:rPr lang="en-US" altLang="zh-CN" sz="3200" b="1" dirty="0">
                <a:solidFill>
                  <a:srgbClr val="FF0000"/>
                </a:solidFill>
                <a:sym typeface="+mn-ea"/>
              </a:rPr>
              <a:t>a variety of bright, colorful</a:t>
            </a:r>
            <a:r>
              <a:rPr lang="en-US" altLang="zh-CN" sz="3200" dirty="0">
                <a:sym typeface="+mn-ea"/>
              </a:rPr>
              <a:t> flowers and </a:t>
            </a:r>
            <a:r>
              <a:rPr lang="en-US" altLang="zh-CN" sz="3200" b="1" dirty="0">
                <a:solidFill>
                  <a:srgbClr val="FF0000"/>
                </a:solidFill>
                <a:sym typeface="+mn-ea"/>
              </a:rPr>
              <a:t>strong, green</a:t>
            </a:r>
            <a:r>
              <a:rPr lang="en-US" altLang="zh-CN" sz="3200" b="1" dirty="0">
                <a:sym typeface="+mn-ea"/>
              </a:rPr>
              <a:t> </a:t>
            </a:r>
            <a:r>
              <a:rPr lang="en-US" altLang="zh-CN" sz="3200" dirty="0">
                <a:sym typeface="+mn-ea"/>
              </a:rPr>
              <a:t>plants </a:t>
            </a:r>
            <a:r>
              <a:rPr lang="en-US" altLang="zh-CN" sz="3200" b="1" dirty="0">
                <a:solidFill>
                  <a:srgbClr val="FF0000"/>
                </a:solidFill>
                <a:sym typeface="+mn-ea"/>
              </a:rPr>
              <a:t>along </a:t>
            </a:r>
            <a:r>
              <a:rPr lang="en-US" altLang="zh-CN" sz="3200" dirty="0">
                <a:sym typeface="+mn-ea"/>
              </a:rPr>
              <a:t>the playground that can ease </a:t>
            </a:r>
            <a:r>
              <a:rPr lang="en-US" altLang="zh-CN" sz="3200" b="1" dirty="0">
                <a:solidFill>
                  <a:srgbClr val="FF0000"/>
                </a:solidFill>
                <a:sym typeface="+mn-ea"/>
              </a:rPr>
              <a:t>our</a:t>
            </a:r>
            <a:r>
              <a:rPr lang="en-US" altLang="zh-CN" sz="3200" dirty="0">
                <a:sym typeface="+mn-ea"/>
              </a:rPr>
              <a:t> tiredness.</a:t>
            </a:r>
          </a:p>
        </p:txBody>
      </p:sp>
      <p:pic>
        <p:nvPicPr>
          <p:cNvPr id="2" name="图片 1" descr="sdfg (4)"/>
          <p:cNvPicPr>
            <a:picLocks noChangeAspect="1"/>
          </p:cNvPicPr>
          <p:nvPr/>
        </p:nvPicPr>
        <p:blipFill>
          <a:blip r:embed="rId3"/>
          <a:stretch>
            <a:fillRect/>
          </a:stretch>
        </p:blipFill>
        <p:spPr>
          <a:xfrm>
            <a:off x="391160" y="2294890"/>
            <a:ext cx="1176020" cy="15151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7044">
                                            <p:txEl>
                                              <p:pRg st="0" end="0"/>
                                            </p:txEl>
                                          </p:spTgt>
                                        </p:tgtEl>
                                        <p:attrNameLst>
                                          <p:attrName>style.visibility</p:attrName>
                                        </p:attrNameLst>
                                      </p:cBhvr>
                                      <p:to>
                                        <p:strVal val="visible"/>
                                      </p:to>
                                    </p:set>
                                    <p:animEffect transition="in" filter="fade">
                                      <p:cBhvr>
                                        <p:cTn id="7" dur="1000"/>
                                        <p:tgtEl>
                                          <p:spTgt spid="87044">
                                            <p:txEl>
                                              <p:pRg st="0" end="0"/>
                                            </p:txEl>
                                          </p:spTgt>
                                        </p:tgtEl>
                                      </p:cBhvr>
                                    </p:animEffect>
                                    <p:anim calcmode="lin" valueType="num">
                                      <p:cBhvr>
                                        <p:cTn id="8" dur="1000" fill="hold"/>
                                        <p:tgtEl>
                                          <p:spTgt spid="870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70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7044">
                                            <p:txEl>
                                              <p:pRg st="2" end="2"/>
                                            </p:txEl>
                                          </p:spTgt>
                                        </p:tgtEl>
                                        <p:attrNameLst>
                                          <p:attrName>style.visibility</p:attrName>
                                        </p:attrNameLst>
                                      </p:cBhvr>
                                      <p:to>
                                        <p:strVal val="visible"/>
                                      </p:to>
                                    </p:set>
                                    <p:animEffect transition="in" filter="fade">
                                      <p:cBhvr>
                                        <p:cTn id="14" dur="1000"/>
                                        <p:tgtEl>
                                          <p:spTgt spid="87044">
                                            <p:txEl>
                                              <p:pRg st="2" end="2"/>
                                            </p:txEl>
                                          </p:spTgt>
                                        </p:tgtEl>
                                      </p:cBhvr>
                                    </p:animEffect>
                                    <p:anim calcmode="lin" valueType="num">
                                      <p:cBhvr>
                                        <p:cTn id="15" dur="1000" fill="hold"/>
                                        <p:tgtEl>
                                          <p:spTgt spid="8704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704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ox(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4" grpId="0" uiExpand="1" build="p"/>
      <p:bldP spid="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38530" y="1981835"/>
            <a:ext cx="11001375" cy="70675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3600" b="1" i="1" noProof="0" dirty="0">
                <a:ln>
                  <a:noFill/>
                </a:ln>
                <a:solidFill>
                  <a:schemeClr val="dk1"/>
                </a:solidFill>
                <a:effectLst/>
                <a:uLnTx/>
                <a:uFillTx/>
                <a:latin typeface="+mj-lt"/>
                <a:sym typeface="+mn-ea"/>
              </a:rPr>
              <a:t> </a:t>
            </a:r>
            <a:r>
              <a:rPr kumimoji="1" lang="en-US" altLang="zh-CN" sz="4000" b="1" i="1" noProof="0" dirty="0">
                <a:ln>
                  <a:noFill/>
                </a:ln>
                <a:solidFill>
                  <a:schemeClr val="dk1"/>
                </a:solidFill>
                <a:effectLst/>
                <a:uLnTx/>
                <a:uFillTx/>
                <a:latin typeface="+mj-lt"/>
                <a:sym typeface="+mn-ea"/>
              </a:rPr>
              <a:t>Is military training necessary for freshmen?</a:t>
            </a:r>
          </a:p>
        </p:txBody>
      </p:sp>
      <p:pic>
        <p:nvPicPr>
          <p:cNvPr id="11" name="图片 10" descr="sdfff_副本"/>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8100000">
            <a:off x="631825" y="386080"/>
            <a:ext cx="1631315" cy="1774190"/>
          </a:xfrm>
          <a:prstGeom prst="rect">
            <a:avLst/>
          </a:prstGeom>
        </p:spPr>
      </p:pic>
      <p:pic>
        <p:nvPicPr>
          <p:cNvPr id="14340" name="图片 4"/>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58152" y="1757680"/>
            <a:ext cx="3810338" cy="5076825"/>
          </a:xfrm>
          <a:prstGeom prst="rect">
            <a:avLst/>
          </a:prstGeom>
          <a:noFill/>
          <a:ln w="9525">
            <a:noFill/>
          </a:ln>
        </p:spPr>
      </p:pic>
      <p:sp>
        <p:nvSpPr>
          <p:cNvPr id="10" name="五边形 9"/>
          <p:cNvSpPr/>
          <p:nvPr/>
        </p:nvSpPr>
        <p:spPr bwMode="auto">
          <a:xfrm>
            <a:off x="2355850" y="2916555"/>
            <a:ext cx="8947785" cy="2990215"/>
          </a:xfrm>
          <a:prstGeom prst="homePlate">
            <a:avLst/>
          </a:prstGeom>
          <a:solidFill>
            <a:schemeClr val="bg1">
              <a:lumMod val="95000"/>
            </a:schemeClr>
          </a:solidFill>
          <a:ln w="9525" cap="flat" cmpd="sng" algn="ctr">
            <a:solidFill>
              <a:srgbClr val="00B050"/>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Extremely tough as it was, it offered an opportunity for students to heighten their</a:t>
            </a:r>
            <a:r>
              <a:rPr kumimoji="1" lang="en-US" altLang="zh-CN" sz="3600" i="1" noProof="0" dirty="0">
                <a:ln>
                  <a:noFill/>
                </a:ln>
                <a:effectLst/>
                <a:uLnTx/>
                <a:uFillTx/>
                <a:ea typeface="宋体" panose="02010600030101010101" pitchFamily="2" charset="-122"/>
                <a:sym typeface="+mn-ea"/>
              </a:rPr>
              <a:t> awareness of self-discipline</a:t>
            </a: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harden their bodies as well as learn some skills to cooperate with others.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35685" y="1369060"/>
            <a:ext cx="11001375" cy="6451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3600" b="1" i="1" noProof="0" dirty="0">
                <a:ln>
                  <a:noFill/>
                </a:ln>
                <a:solidFill>
                  <a:schemeClr val="dk1"/>
                </a:solidFill>
                <a:effectLst/>
                <a:uLnTx/>
                <a:uFillTx/>
                <a:latin typeface="+mj-lt"/>
                <a:sym typeface="+mn-ea"/>
              </a:rPr>
              <a:t> A new understanding of </a:t>
            </a:r>
            <a:r>
              <a:rPr kumimoji="1" lang="en-US" altLang="zh-CN" sz="3600" b="1" i="1" noProof="0" dirty="0">
                <a:ln>
                  <a:noFill/>
                </a:ln>
                <a:solidFill>
                  <a:schemeClr val="accent1">
                    <a:lumMod val="75000"/>
                  </a:schemeClr>
                </a:solidFill>
                <a:effectLst/>
                <a:uLnTx/>
                <a:uFillTx/>
                <a:latin typeface="+mj-lt"/>
                <a:sym typeface="+mn-ea"/>
              </a:rPr>
              <a:t>military training: </a:t>
            </a:r>
          </a:p>
        </p:txBody>
      </p:sp>
      <p:pic>
        <p:nvPicPr>
          <p:cNvPr id="11" name="图片 10" descr="sdfff_副本"/>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rot="8100000">
            <a:off x="631825" y="386080"/>
            <a:ext cx="1631315" cy="1774190"/>
          </a:xfrm>
          <a:prstGeom prst="rect">
            <a:avLst/>
          </a:prstGeom>
        </p:spPr>
      </p:pic>
      <p:pic>
        <p:nvPicPr>
          <p:cNvPr id="5" name="图片 4" descr="微信图片_20190828135239"/>
          <p:cNvPicPr>
            <a:picLocks noChangeAspect="1"/>
          </p:cNvPicPr>
          <p:nvPr/>
        </p:nvPicPr>
        <p:blipFill>
          <a:blip r:embed="rId3"/>
          <a:srcRect r="20593"/>
          <a:stretch>
            <a:fillRect/>
          </a:stretch>
        </p:blipFill>
        <p:spPr>
          <a:xfrm>
            <a:off x="187960" y="4104640"/>
            <a:ext cx="2825750" cy="2212975"/>
          </a:xfrm>
          <a:prstGeom prst="roundRect">
            <a:avLst/>
          </a:prstGeom>
        </p:spPr>
      </p:pic>
      <p:sp>
        <p:nvSpPr>
          <p:cNvPr id="10" name="五边形 9"/>
          <p:cNvSpPr/>
          <p:nvPr/>
        </p:nvSpPr>
        <p:spPr bwMode="auto">
          <a:xfrm flipH="1">
            <a:off x="2787650" y="2477135"/>
            <a:ext cx="9249410" cy="3345180"/>
          </a:xfrm>
          <a:prstGeom prst="homePlate">
            <a:avLst/>
          </a:prstGeom>
          <a:solidFill>
            <a:schemeClr val="bg1">
              <a:lumMod val="95000"/>
            </a:schemeClr>
          </a:solidFill>
          <a:ln w="9525" cap="flat" cmpd="sng" algn="ctr">
            <a:solidFill>
              <a:srgbClr val="00B050"/>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a:t>
            </a:r>
            <a:r>
              <a:rPr kumimoji="1" lang="en-US" altLang="zh-CN" sz="360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T</a:t>
            </a: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he military training is a way to:</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a:t>
            </a:r>
            <a:r>
              <a:rPr kumimoji="1" lang="en-US" altLang="zh-CN" sz="3600" b="1" i="1" u="none" strike="noStrike" kern="1200" cap="none" spc="0" normalizeH="0" baseline="0" noProof="0" dirty="0">
                <a:ln>
                  <a:noFill/>
                </a:ln>
                <a:gradFill>
                  <a:gsLst>
                    <a:gs pos="0">
                      <a:srgbClr val="012D86"/>
                    </a:gs>
                    <a:gs pos="100000">
                      <a:srgbClr val="0E2557"/>
                    </a:gs>
                  </a:gsLst>
                  <a:lin scaled="0"/>
                </a:gradFill>
                <a:effectLst/>
                <a:uLnTx/>
                <a:uFillTx/>
                <a:latin typeface="+mn-lt"/>
                <a:ea typeface="宋体" panose="02010600030101010101" pitchFamily="2" charset="-122"/>
                <a:cs typeface="+mn-cs"/>
              </a:rPr>
              <a:t>T</a:t>
            </a: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______ our bodies; </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a:t>
            </a:r>
            <a:r>
              <a:rPr kumimoji="1" lang="en-US" altLang="zh-CN" sz="3600" b="1" i="1" u="none" strike="noStrike" kern="1200" cap="none" spc="0" normalizeH="0" baseline="0" noProof="0" dirty="0">
                <a:ln>
                  <a:noFill/>
                </a:ln>
                <a:gradFill>
                  <a:gsLst>
                    <a:gs pos="0">
                      <a:srgbClr val="012D86"/>
                    </a:gs>
                    <a:gs pos="100000">
                      <a:srgbClr val="0E2557"/>
                    </a:gs>
                  </a:gsLst>
                  <a:lin scaled="0"/>
                </a:gradFill>
                <a:effectLst/>
                <a:uLnTx/>
                <a:uFillTx/>
                <a:latin typeface="+mn-lt"/>
                <a:ea typeface="宋体" panose="02010600030101010101" pitchFamily="2" charset="-122"/>
                <a:cs typeface="+mn-cs"/>
              </a:rPr>
              <a:t>R</a:t>
            </a: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______ our faith;</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a:t>
            </a:r>
            <a:r>
              <a:rPr kumimoji="1" lang="en-US" altLang="zh-CN" sz="3600" b="1" i="1" u="none" strike="noStrike" kern="1200" cap="none" spc="0" normalizeH="0" baseline="0" noProof="0" dirty="0">
                <a:ln>
                  <a:noFill/>
                </a:ln>
                <a:gradFill>
                  <a:gsLst>
                    <a:gs pos="0">
                      <a:srgbClr val="012D86"/>
                    </a:gs>
                    <a:gs pos="100000">
                      <a:srgbClr val="0E2557"/>
                    </a:gs>
                  </a:gsLst>
                  <a:lin scaled="0"/>
                </a:gradFill>
                <a:effectLst/>
                <a:uLnTx/>
                <a:uFillTx/>
                <a:latin typeface="+mn-lt"/>
                <a:ea typeface="宋体" panose="02010600030101010101" pitchFamily="2" charset="-122"/>
                <a:cs typeface="+mn-cs"/>
              </a:rPr>
              <a:t>A</a:t>
            </a: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______ our indolence</a:t>
            </a:r>
            <a:r>
              <a:rPr kumimoji="1" lang="en-US" altLang="zh-CN" sz="2800" b="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a:t>
            </a:r>
            <a:r>
              <a:rPr kumimoji="1" lang="zh-CN" altLang="en-US" sz="2800" b="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懒惰</a:t>
            </a:r>
            <a:r>
              <a:rPr kumimoji="1" lang="en-US" altLang="zh-CN" sz="2800" b="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a:t>
            </a:r>
            <a:r>
              <a:rPr kumimoji="1" lang="zh-CN" altLang="en-US"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a:t>
            </a:r>
            <a:endPar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endParaRP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a:t>
            </a:r>
            <a:r>
              <a:rPr kumimoji="1" lang="en-US" altLang="zh-CN" sz="3600" b="1" i="1" u="none" strike="noStrike" kern="1200" cap="none" spc="0" normalizeH="0" baseline="0" noProof="0" dirty="0">
                <a:ln>
                  <a:noFill/>
                </a:ln>
                <a:gradFill>
                  <a:gsLst>
                    <a:gs pos="0">
                      <a:srgbClr val="012D86"/>
                    </a:gs>
                    <a:gs pos="100000">
                      <a:srgbClr val="0E2557"/>
                    </a:gs>
                  </a:gsLst>
                  <a:lin scaled="0"/>
                </a:gradFill>
                <a:effectLst/>
                <a:uLnTx/>
                <a:uFillTx/>
                <a:latin typeface="+mn-lt"/>
                <a:ea typeface="宋体" panose="02010600030101010101" pitchFamily="2" charset="-122"/>
                <a:cs typeface="+mn-cs"/>
              </a:rPr>
              <a:t>I</a:t>
            </a: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______ our military spirit;</a:t>
            </a:r>
          </a:p>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     </a:t>
            </a:r>
            <a:r>
              <a:rPr kumimoji="1" lang="en-US" altLang="zh-CN" sz="3600" b="1" i="1" u="none" strike="noStrike" kern="1200" cap="none" spc="0" normalizeH="0" baseline="0" noProof="0" dirty="0">
                <a:ln>
                  <a:noFill/>
                </a:ln>
                <a:gradFill>
                  <a:gsLst>
                    <a:gs pos="0">
                      <a:srgbClr val="012D86"/>
                    </a:gs>
                    <a:gs pos="100000">
                      <a:srgbClr val="0E2557"/>
                    </a:gs>
                  </a:gsLst>
                  <a:lin scaled="0"/>
                </a:gradFill>
                <a:effectLst/>
                <a:uLnTx/>
                <a:uFillTx/>
                <a:latin typeface="+mn-lt"/>
                <a:ea typeface="宋体" panose="02010600030101010101" pitchFamily="2" charset="-122"/>
                <a:cs typeface="+mn-cs"/>
              </a:rPr>
              <a:t>N</a:t>
            </a:r>
            <a:r>
              <a:rPr kumimoji="1" lang="en-US" altLang="zh-CN" sz="3600" b="0" i="1" u="none" strike="noStrike" kern="1200" cap="none" spc="0" normalizeH="0" baseline="0" noProof="0" dirty="0">
                <a:ln>
                  <a:noFill/>
                </a:ln>
                <a:solidFill>
                  <a:schemeClr val="tx1"/>
                </a:solidFill>
                <a:effectLst/>
                <a:uLnTx/>
                <a:uFillTx/>
                <a:latin typeface="+mn-lt"/>
                <a:ea typeface="宋体" panose="02010600030101010101" pitchFamily="2" charset="-122"/>
                <a:cs typeface="+mn-cs"/>
              </a:rPr>
              <a:t>_____ the distance between classmates</a:t>
            </a:r>
          </a:p>
        </p:txBody>
      </p:sp>
      <p:sp>
        <p:nvSpPr>
          <p:cNvPr id="7" name="文本框 6"/>
          <p:cNvSpPr txBox="1"/>
          <p:nvPr/>
        </p:nvSpPr>
        <p:spPr>
          <a:xfrm>
            <a:off x="4947285" y="3025140"/>
            <a:ext cx="2001520" cy="583565"/>
          </a:xfrm>
          <a:prstGeom prst="rect">
            <a:avLst/>
          </a:prstGeom>
          <a:noFill/>
        </p:spPr>
        <p:txBody>
          <a:bodyPr wrap="square" rtlCol="0">
            <a:spAutoFit/>
          </a:bodyPr>
          <a:lstStyle/>
          <a:p>
            <a:r>
              <a:rPr lang="en-US" altLang="zh-CN" sz="3200" b="1" i="1">
                <a:solidFill>
                  <a:srgbClr val="FF0000"/>
                </a:solidFill>
              </a:rPr>
              <a:t>oughen</a:t>
            </a:r>
          </a:p>
        </p:txBody>
      </p:sp>
      <p:sp>
        <p:nvSpPr>
          <p:cNvPr id="8" name="文本框 7"/>
          <p:cNvSpPr txBox="1"/>
          <p:nvPr/>
        </p:nvSpPr>
        <p:spPr>
          <a:xfrm>
            <a:off x="4802505" y="3634105"/>
            <a:ext cx="2001520" cy="583565"/>
          </a:xfrm>
          <a:prstGeom prst="rect">
            <a:avLst/>
          </a:prstGeom>
          <a:noFill/>
        </p:spPr>
        <p:txBody>
          <a:bodyPr wrap="square" rtlCol="0">
            <a:spAutoFit/>
          </a:bodyPr>
          <a:lstStyle/>
          <a:p>
            <a:r>
              <a:rPr lang="en-US" altLang="zh-CN" sz="3200" b="1" i="1">
                <a:solidFill>
                  <a:srgbClr val="FF0000"/>
                </a:solidFill>
              </a:rPr>
              <a:t>estore</a:t>
            </a:r>
          </a:p>
        </p:txBody>
      </p:sp>
      <p:sp>
        <p:nvSpPr>
          <p:cNvPr id="9" name="文本框 8"/>
          <p:cNvSpPr txBox="1"/>
          <p:nvPr/>
        </p:nvSpPr>
        <p:spPr>
          <a:xfrm>
            <a:off x="4651375" y="4217670"/>
            <a:ext cx="2001520" cy="583565"/>
          </a:xfrm>
          <a:prstGeom prst="rect">
            <a:avLst/>
          </a:prstGeom>
          <a:noFill/>
        </p:spPr>
        <p:txBody>
          <a:bodyPr wrap="square" rtlCol="0">
            <a:spAutoFit/>
          </a:bodyPr>
          <a:lstStyle/>
          <a:p>
            <a:r>
              <a:rPr lang="en-US" altLang="zh-CN" sz="3200" b="1" i="1">
                <a:solidFill>
                  <a:srgbClr val="FF0000"/>
                </a:solidFill>
              </a:rPr>
              <a:t>bandon</a:t>
            </a:r>
          </a:p>
        </p:txBody>
      </p:sp>
      <p:sp>
        <p:nvSpPr>
          <p:cNvPr id="12" name="文本框 11"/>
          <p:cNvSpPr txBox="1"/>
          <p:nvPr/>
        </p:nvSpPr>
        <p:spPr>
          <a:xfrm>
            <a:off x="4651375" y="4686300"/>
            <a:ext cx="2001520" cy="583565"/>
          </a:xfrm>
          <a:prstGeom prst="rect">
            <a:avLst/>
          </a:prstGeom>
          <a:noFill/>
        </p:spPr>
        <p:txBody>
          <a:bodyPr wrap="square" rtlCol="0">
            <a:spAutoFit/>
          </a:bodyPr>
          <a:lstStyle/>
          <a:p>
            <a:r>
              <a:rPr lang="en-US" altLang="zh-CN" sz="3200" b="1" i="1">
                <a:solidFill>
                  <a:srgbClr val="FF0000"/>
                </a:solidFill>
              </a:rPr>
              <a:t>nherit</a:t>
            </a:r>
          </a:p>
        </p:txBody>
      </p:sp>
      <p:sp>
        <p:nvSpPr>
          <p:cNvPr id="13" name="文本框 12"/>
          <p:cNvSpPr txBox="1"/>
          <p:nvPr/>
        </p:nvSpPr>
        <p:spPr>
          <a:xfrm>
            <a:off x="4474210" y="5238750"/>
            <a:ext cx="2001520" cy="583565"/>
          </a:xfrm>
          <a:prstGeom prst="rect">
            <a:avLst/>
          </a:prstGeom>
          <a:noFill/>
        </p:spPr>
        <p:txBody>
          <a:bodyPr wrap="square" rtlCol="0">
            <a:spAutoFit/>
          </a:bodyPr>
          <a:lstStyle/>
          <a:p>
            <a:r>
              <a:rPr lang="en-US" altLang="zh-CN" sz="3200" b="1" i="1">
                <a:solidFill>
                  <a:srgbClr val="FF0000"/>
                </a:solidFill>
              </a:rPr>
              <a:t>arrow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ox(in)">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ox(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20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ox(in)">
                                      <p:cBhvr>
                                        <p:cTn id="26" dur="2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ox(in)">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7" grpId="0"/>
      <p:bldP spid="8" grpId="0"/>
      <p:bldP spid="9"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2425" y="233680"/>
            <a:ext cx="4378960" cy="1198880"/>
          </a:xfrm>
          <a:prstGeom prst="rect">
            <a:avLst/>
          </a:prstGeom>
          <a:noFill/>
          <a:ln>
            <a:noFill/>
          </a:ln>
        </p:spPr>
        <p:txBody>
          <a:bodyPr wrap="none" rtlCol="0" anchor="t">
            <a:spAutoFit/>
          </a:bodyPr>
          <a:lstStyle/>
          <a:p>
            <a:pPr algn="ctr"/>
            <a:r>
              <a:rPr lang="en-US" altLang="zh-CN" sz="7200" b="1">
                <a:ln w="13462">
                  <a:solidFill>
                    <a:schemeClr val="bg1"/>
                  </a:solidFill>
                  <a:prstDash val="solid"/>
                </a:ln>
                <a:gradFill>
                  <a:gsLst>
                    <a:gs pos="0">
                      <a:srgbClr val="FFF9BB"/>
                    </a:gs>
                    <a:gs pos="49000">
                      <a:srgbClr val="819E97">
                        <a:alpha val="100000"/>
                      </a:srgbClr>
                    </a:gs>
                    <a:gs pos="100000">
                      <a:srgbClr val="034373"/>
                    </a:gs>
                  </a:gsLst>
                  <a:lin ang="5400000" scaled="0"/>
                </a:gradFill>
                <a:effectLst>
                  <a:outerShdw dist="50800" dir="2700000" algn="bl" rotWithShape="0">
                    <a:srgbClr val="356277"/>
                  </a:outerShdw>
                </a:effectLst>
              </a:rPr>
              <a:t>Homework</a:t>
            </a:r>
          </a:p>
        </p:txBody>
      </p:sp>
      <p:pic>
        <p:nvPicPr>
          <p:cNvPr id="14340" name="图片 4"/>
          <p:cNvPicPr>
            <a:picLocks noChangeAspect="1"/>
          </p:cNvPicPr>
          <p:nvPr/>
        </p:nvPicPr>
        <p:blipFill>
          <a:blip r:embed="rId2"/>
          <a:stretch>
            <a:fillRect/>
          </a:stretch>
        </p:blipFill>
        <p:spPr>
          <a:xfrm>
            <a:off x="-60325" y="2140585"/>
            <a:ext cx="3810000" cy="5076825"/>
          </a:xfrm>
          <a:prstGeom prst="rect">
            <a:avLst/>
          </a:prstGeom>
          <a:noFill/>
          <a:ln w="9525">
            <a:noFill/>
          </a:ln>
        </p:spPr>
      </p:pic>
      <p:sp>
        <p:nvSpPr>
          <p:cNvPr id="3" name="文本框 2"/>
          <p:cNvSpPr txBox="1"/>
          <p:nvPr/>
        </p:nvSpPr>
        <p:spPr>
          <a:xfrm>
            <a:off x="2641600" y="2229485"/>
            <a:ext cx="8745855" cy="2226250"/>
          </a:xfrm>
          <a:prstGeom prst="rect">
            <a:avLst/>
          </a:prstGeom>
          <a:noFill/>
          <a:ln w="38100">
            <a:solidFill>
              <a:schemeClr val="tx1"/>
            </a:solidFill>
          </a:ln>
        </p:spPr>
        <p:txBody>
          <a:bodyPr wrap="square" rtlCol="0">
            <a:spAutoFit/>
          </a:bodyPr>
          <a:lstStyle/>
          <a:p>
            <a:r>
              <a:rPr lang="en-US" altLang="zh-CN" sz="3200" dirty="0"/>
              <a:t>  </a:t>
            </a:r>
            <a:r>
              <a:rPr lang="zh-CN" altLang="en-US" sz="4000" baseline="-25000" dirty="0">
                <a:latin typeface="华文中宋" panose="02010600040101010101" charset="-122"/>
                <a:ea typeface="华文中宋" panose="02010600040101010101" charset="-122"/>
                <a:cs typeface="华文中宋" panose="02010600040101010101" charset="-122"/>
              </a:rPr>
              <a:t>下文是</a:t>
            </a:r>
            <a:r>
              <a:rPr lang="en-US" altLang="zh-CN" sz="4000" baseline="-25000" dirty="0">
                <a:latin typeface="华文中宋" panose="02010600040101010101" charset="-122"/>
                <a:ea typeface="华文中宋" panose="02010600040101010101" charset="-122"/>
                <a:cs typeface="华文中宋" panose="02010600040101010101" charset="-122"/>
                <a:sym typeface="+mn-ea"/>
              </a:rPr>
              <a:t>Amy </a:t>
            </a:r>
            <a:r>
              <a:rPr lang="zh-CN" altLang="en-US" sz="4000" baseline="-25000" dirty="0">
                <a:latin typeface="华文中宋" panose="02010600040101010101" charset="-122"/>
                <a:ea typeface="华文中宋" panose="02010600040101010101" charset="-122"/>
                <a:cs typeface="华文中宋" panose="02010600040101010101" charset="-122"/>
              </a:rPr>
              <a:t>所写的军训通讯稿</a:t>
            </a:r>
            <a:r>
              <a:rPr lang="en-US" altLang="zh-CN" sz="4000" baseline="-25000" dirty="0">
                <a:latin typeface="华文中宋" panose="02010600040101010101" charset="-122"/>
                <a:ea typeface="华文中宋" panose="02010600040101010101" charset="-122"/>
                <a:cs typeface="华文中宋" panose="02010600040101010101" charset="-122"/>
              </a:rPr>
              <a:t>, </a:t>
            </a:r>
            <a:r>
              <a:rPr lang="zh-CN" altLang="en-US" sz="4000" baseline="-25000" dirty="0">
                <a:latin typeface="华文中宋" panose="02010600040101010101" charset="-122"/>
                <a:ea typeface="华文中宋" panose="02010600040101010101" charset="-122"/>
                <a:cs typeface="华文中宋" panose="02010600040101010101" charset="-122"/>
              </a:rPr>
              <a:t>缺少生动、具体的描写。现在</a:t>
            </a:r>
            <a:r>
              <a:rPr lang="en-US" altLang="zh-CN" sz="4000" baseline="-25000" dirty="0">
                <a:latin typeface="华文中宋" panose="02010600040101010101" charset="-122"/>
                <a:ea typeface="华文中宋" panose="02010600040101010101" charset="-122"/>
                <a:cs typeface="华文中宋" panose="02010600040101010101" charset="-122"/>
              </a:rPr>
              <a:t>Amy</a:t>
            </a:r>
            <a:r>
              <a:rPr lang="zh-CN" altLang="en-US" sz="4000" baseline="-25000" dirty="0">
                <a:latin typeface="华文中宋" panose="02010600040101010101" charset="-122"/>
                <a:ea typeface="华文中宋" panose="02010600040101010101" charset="-122"/>
                <a:cs typeface="华文中宋" panose="02010600040101010101" charset="-122"/>
              </a:rPr>
              <a:t>求助你帮她改写文章，请你用合适的名词短语、形容词短语、副词短语丰富稿件内容，使描述对象</a:t>
            </a:r>
            <a:r>
              <a:rPr lang="en-US" altLang="zh-CN" sz="4000" baseline="-25000" dirty="0">
                <a:latin typeface="华文中宋" panose="02010600040101010101" charset="-122"/>
                <a:ea typeface="华文中宋" panose="02010600040101010101" charset="-122"/>
                <a:cs typeface="华文中宋" panose="02010600040101010101" charset="-122"/>
              </a:rPr>
              <a:t>/</a:t>
            </a:r>
            <a:r>
              <a:rPr lang="zh-CN" altLang="en-US" sz="4000" baseline="-25000" dirty="0">
                <a:latin typeface="华文中宋" panose="02010600040101010101" charset="-122"/>
                <a:ea typeface="华文中宋" panose="02010600040101010101" charset="-122"/>
                <a:cs typeface="华文中宋" panose="02010600040101010101" charset="-122"/>
              </a:rPr>
              <a:t>事件更加具体、生动、突出。</a:t>
            </a:r>
            <a:endParaRPr lang="en-US" altLang="zh-CN" sz="4000" baseline="-25000" dirty="0">
              <a:latin typeface="华文中宋" panose="02010600040101010101" charset="-122"/>
              <a:ea typeface="华文中宋" panose="02010600040101010101" charset="-122"/>
              <a:cs typeface="华文中宋" panose="02010600040101010101" charset="-122"/>
            </a:endParaRPr>
          </a:p>
          <a:p>
            <a:endParaRPr lang="zh-CN" altLang="en-US" sz="4000" baseline="-25000" dirty="0">
              <a:latin typeface="华文中宋" panose="02010600040101010101" charset="-122"/>
              <a:ea typeface="华文中宋" panose="02010600040101010101" charset="-122"/>
              <a:cs typeface="华文中宋" panose="02010600040101010101"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0370" y="1413510"/>
            <a:ext cx="11254105" cy="4523105"/>
          </a:xfrm>
          <a:prstGeom prst="rect">
            <a:avLst/>
          </a:prstGeom>
          <a:noFill/>
          <a:ln w="57150">
            <a:solidFill>
              <a:schemeClr val="bg2">
                <a:lumMod val="75000"/>
              </a:schemeClr>
            </a:solidFill>
            <a:prstDash val="dash"/>
          </a:ln>
        </p:spPr>
        <p:txBody>
          <a:bodyPr wrap="square" rtlCol="0" anchor="t">
            <a:spAutoFit/>
          </a:bodyPr>
          <a:lstStyle/>
          <a:p>
            <a:pPr indent="0">
              <a:buFont typeface="Wingdings" panose="05000000000000000000" charset="0"/>
              <a:buNone/>
            </a:pPr>
            <a:r>
              <a:rPr lang="en-US" altLang="zh-CN" sz="3200">
                <a:latin typeface="Georgia" panose="02040502050405020303" charset="0"/>
                <a:cs typeface="Georgia" panose="02040502050405020303" charset="0"/>
              </a:rPr>
              <a:t>     We began our military training with fear. Actually,  I</a:t>
            </a:r>
          </a:p>
          <a:p>
            <a:pPr indent="0">
              <a:buFont typeface="Wingdings" panose="05000000000000000000" charset="0"/>
              <a:buNone/>
            </a:pPr>
            <a:r>
              <a:rPr lang="en-US" altLang="zh-CN" sz="3200">
                <a:latin typeface="Georgia" panose="02040502050405020303" charset="0"/>
                <a:cs typeface="Georgia" panose="02040502050405020303" charset="0"/>
              </a:rPr>
              <a:t>prayed that it would rain so we could miss it and stay indoors. But I was wrong. The training continued even  it rained cats and and dogs. What's worse, exhausted as we were, there was  much for us to improve. </a:t>
            </a:r>
          </a:p>
          <a:p>
            <a:pPr indent="0">
              <a:buFont typeface="Wingdings" panose="05000000000000000000" charset="0"/>
              <a:buNone/>
            </a:pPr>
            <a:r>
              <a:rPr lang="en-US" altLang="zh-CN" sz="3200">
                <a:latin typeface="Georgia" panose="02040502050405020303" charset="0"/>
                <a:cs typeface="Georgia" panose="02040502050405020303" charset="0"/>
              </a:rPr>
              <a:t>     Suddenly, a girl fainted.  I took her to the room.  When she came to life, she cried and complained. I tried to calm her down and explained reasons to her.  To my joy,  she returned to continue the training with me. </a:t>
            </a:r>
          </a:p>
        </p:txBody>
      </p:sp>
      <p:sp>
        <p:nvSpPr>
          <p:cNvPr id="4" name="文本框 3"/>
          <p:cNvSpPr txBox="1"/>
          <p:nvPr/>
        </p:nvSpPr>
        <p:spPr>
          <a:xfrm>
            <a:off x="1403985" y="410845"/>
            <a:ext cx="9909175" cy="583565"/>
          </a:xfrm>
          <a:prstGeom prst="rect">
            <a:avLst/>
          </a:prstGeom>
          <a:gradFill>
            <a:gsLst>
              <a:gs pos="0">
                <a:srgbClr val="FBFB11"/>
              </a:gs>
              <a:gs pos="100000">
                <a:srgbClr val="838309"/>
              </a:gs>
            </a:gsLst>
            <a:lin scaled="0"/>
          </a:gradFill>
        </p:spPr>
        <p:txBody>
          <a:bodyPr wrap="square" rtlCol="0">
            <a:spAutoFit/>
          </a:bodyPr>
          <a:lstStyle/>
          <a:p>
            <a:r>
              <a:rPr lang="en-US" sz="3200" b="1">
                <a:latin typeface="华文楷体" panose="02010600040101010101" charset="-122"/>
                <a:ea typeface="华文楷体" panose="02010600040101010101" charset="-122"/>
                <a:cs typeface="华文楷体" panose="02010600040101010101" charset="-122"/>
              </a:rPr>
              <a:t>B. </a:t>
            </a:r>
            <a:r>
              <a:rPr sz="3200" b="1">
                <a:latin typeface="华文楷体" panose="02010600040101010101" charset="-122"/>
                <a:ea typeface="华文楷体" panose="02010600040101010101" charset="-122"/>
                <a:cs typeface="华文楷体" panose="02010600040101010101" charset="-122"/>
              </a:rPr>
              <a:t>Use NPs/AdjPs/AdvPs to concretize the following event</a:t>
            </a:r>
          </a:p>
        </p:txBody>
      </p:sp>
      <p:pic>
        <p:nvPicPr>
          <p:cNvPr id="2" name="图片 1" descr="35a8d546721505104e4d191b025a562b"/>
          <p:cNvPicPr>
            <a:picLocks noChangeAspect="1"/>
          </p:cNvPicPr>
          <p:nvPr/>
        </p:nvPicPr>
        <p:blipFill>
          <a:blip r:embed="rId2"/>
          <a:stretch>
            <a:fillRect/>
          </a:stretch>
        </p:blipFill>
        <p:spPr>
          <a:xfrm>
            <a:off x="9325610" y="4183380"/>
            <a:ext cx="2718435" cy="2718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5"/>
          <p:cNvSpPr txBox="1"/>
          <p:nvPr/>
        </p:nvSpPr>
        <p:spPr>
          <a:xfrm>
            <a:off x="5394325" y="1719263"/>
            <a:ext cx="309880" cy="368300"/>
          </a:xfrm>
          <a:prstGeom prst="rect">
            <a:avLst/>
          </a:prstGeom>
          <a:noFill/>
          <a:ln w="9525">
            <a:noFill/>
          </a:ln>
        </p:spPr>
        <p:txBody>
          <a:bodyPr wrap="none" anchor="t">
            <a:spAutoFit/>
          </a:bodyPr>
          <a:lstStyle/>
          <a:p>
            <a:endParaRPr lang="zh-CN" altLang="en-US" dirty="0">
              <a:latin typeface="Arial" panose="020B0604020202020204" pitchFamily="34" charset="0"/>
              <a:ea typeface="宋体" panose="02010600030101010101" pitchFamily="2" charset="-122"/>
            </a:endParaRPr>
          </a:p>
        </p:txBody>
      </p:sp>
      <p:pic>
        <p:nvPicPr>
          <p:cNvPr id="2" name="图片 1" descr="23da448dafa713f325b0b2134aa941c8"/>
          <p:cNvPicPr>
            <a:picLocks noChangeAspect="1"/>
          </p:cNvPicPr>
          <p:nvPr/>
        </p:nvPicPr>
        <p:blipFill>
          <a:blip r:embed="rId4"/>
          <a:srcRect t="34807" r="-1983"/>
          <a:stretch>
            <a:fillRect/>
          </a:stretch>
        </p:blipFill>
        <p:spPr>
          <a:xfrm>
            <a:off x="870585" y="2087880"/>
            <a:ext cx="8190230" cy="4724400"/>
          </a:xfrm>
          <a:prstGeom prst="rect">
            <a:avLst/>
          </a:prstGeom>
        </p:spPr>
      </p:pic>
      <p:sp>
        <p:nvSpPr>
          <p:cNvPr id="5" name="矩形 4"/>
          <p:cNvSpPr/>
          <p:nvPr/>
        </p:nvSpPr>
        <p:spPr>
          <a:xfrm>
            <a:off x="1371600" y="704850"/>
            <a:ext cx="9448800" cy="1014730"/>
          </a:xfrm>
          <a:prstGeom prst="rect">
            <a:avLst/>
          </a:prstGeom>
          <a:noFill/>
          <a:ln>
            <a:noFill/>
          </a:ln>
        </p:spPr>
        <p:txBody>
          <a:bodyPr wrap="none" rtlCol="0" anchor="t">
            <a:spAutoFit/>
            <a:scene3d>
              <a:camera prst="orthographicFront"/>
              <a:lightRig rig="threePt" dir="t"/>
            </a:scene3d>
          </a:bodyPr>
          <a:lstStyle/>
          <a:p>
            <a:pPr algn="ctr"/>
            <a:r>
              <a:rPr lang="en-US" altLang="zh-CN" sz="6000" b="1">
                <a:solidFill>
                  <a:schemeClr val="accent1"/>
                </a:solidFill>
                <a:effectLst>
                  <a:outerShdw blurRad="38100" dist="25400" dir="5400000" algn="ctr" rotWithShape="0">
                    <a:srgbClr val="6E747A">
                      <a:alpha val="43000"/>
                    </a:srgbClr>
                  </a:outerShdw>
                </a:effectLst>
              </a:rPr>
              <a:t>Discovering Useful Structures</a:t>
            </a:r>
          </a:p>
        </p:txBody>
      </p:sp>
      <p:sp>
        <p:nvSpPr>
          <p:cNvPr id="6" name="文本框 5"/>
          <p:cNvSpPr txBox="1"/>
          <p:nvPr/>
        </p:nvSpPr>
        <p:spPr>
          <a:xfrm>
            <a:off x="10615930" y="6005830"/>
            <a:ext cx="1499235" cy="583565"/>
          </a:xfrm>
          <a:prstGeom prst="rect">
            <a:avLst/>
          </a:prstGeom>
          <a:noFill/>
        </p:spPr>
        <p:txBody>
          <a:bodyPr wrap="square" rtlCol="0">
            <a:spAutoFit/>
          </a:bodyPr>
          <a:lstStyle/>
          <a:p>
            <a:r>
              <a:rPr lang="en-US" altLang="zh-CN" sz="3200"/>
              <a:t>Apple</a:t>
            </a:r>
          </a:p>
        </p:txBody>
      </p:sp>
      <p:sp>
        <p:nvSpPr>
          <p:cNvPr id="3" name="文本框 2"/>
          <p:cNvSpPr txBox="1"/>
          <p:nvPr/>
        </p:nvSpPr>
        <p:spPr>
          <a:xfrm>
            <a:off x="8910914" y="1810874"/>
            <a:ext cx="2954020" cy="1384995"/>
          </a:xfrm>
          <a:prstGeom prst="rect">
            <a:avLst/>
          </a:prstGeom>
          <a:noFill/>
        </p:spPr>
        <p:txBody>
          <a:bodyPr wrap="square" rtlCol="0">
            <a:spAutoFit/>
          </a:bodyPr>
          <a:lstStyle/>
          <a:p>
            <a:r>
              <a:rPr lang="zh-CN" altLang="en-US" sz="2800" dirty="0">
                <a:latin typeface="华文楷体" panose="02010600040101010101" charset="-122"/>
                <a:ea typeface="华文楷体" panose="02010600040101010101" charset="-122"/>
                <a:cs typeface="华文楷体" panose="02010600040101010101" charset="-122"/>
              </a:rPr>
              <a:t>人教版新教材</a:t>
            </a:r>
          </a:p>
          <a:p>
            <a:r>
              <a:rPr lang="en-US" altLang="zh-CN" sz="2800" dirty="0">
                <a:latin typeface="华文楷体" panose="02010600040101010101" charset="-122"/>
                <a:ea typeface="华文楷体" panose="02010600040101010101" charset="-122"/>
                <a:cs typeface="华文楷体" panose="02010600040101010101" charset="-122"/>
              </a:rPr>
              <a:t> Model 1 Unit1 Teenage Life</a:t>
            </a:r>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79425" y="613410"/>
            <a:ext cx="11232515" cy="6370975"/>
          </a:xfrm>
          <a:prstGeom prst="rect">
            <a:avLst/>
          </a:prstGeom>
          <a:noFill/>
          <a:ln w="57150">
            <a:solidFill>
              <a:srgbClr val="00B050"/>
            </a:solidFill>
          </a:ln>
        </p:spPr>
        <p:txBody>
          <a:bodyPr wrap="square">
            <a:spAutoFit/>
          </a:bodyPr>
          <a:lstStyle/>
          <a:p>
            <a:pPr indent="304800"/>
            <a:r>
              <a:rPr lang="en-US" sz="2400" b="0" dirty="0">
                <a:solidFill>
                  <a:srgbClr val="000000"/>
                </a:solidFill>
                <a:latin typeface="Georgia" panose="02040502050405020303" charset="0"/>
                <a:ea typeface="宋体" panose="02010600030101010101" pitchFamily="2" charset="-122"/>
                <a:cs typeface="Times New Roman" panose="02020603050405020304" charset="0"/>
              </a:rPr>
              <a:t>  As planned, we began our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one-week military training</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with</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 increasing fear day after day</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To be honest,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every single day</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I prayed in my heart that it would rain heavily so we could miss it and stay indoors. But I was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totally wrong</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The training continued even it rained cats and dogs. What's worse,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extremely exhausted</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as we were, there was still much for us to improve. </a:t>
            </a:r>
          </a:p>
          <a:p>
            <a:pPr indent="304800"/>
            <a:r>
              <a:rPr lang="en-US" sz="2400" b="0" dirty="0">
                <a:solidFill>
                  <a:srgbClr val="000000"/>
                </a:solidFill>
                <a:latin typeface="Georgia" panose="02040502050405020303" charset="0"/>
                <a:ea typeface="宋体" panose="02010600030101010101" pitchFamily="2" charset="-122"/>
                <a:cs typeface="Times New Roman" panose="02020603050405020304" charset="0"/>
              </a:rPr>
              <a:t>     What impressed me most was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a girl beside me </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who fainted in</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 the dazzling sun</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I took her to the medical room immediately. When slowly she came to life, she burst out crying and complained a lot about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the harsh training</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I tried to calm her down and explained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the positive reasons</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to her. To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my great joy</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with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my encouragement</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she returned to continue the training with me. </a:t>
            </a:r>
          </a:p>
          <a:p>
            <a:pPr indent="304800"/>
            <a:r>
              <a:rPr lang="en-US" sz="2400" b="0" dirty="0">
                <a:solidFill>
                  <a:srgbClr val="000000"/>
                </a:solidFill>
                <a:latin typeface="Georgia" panose="02040502050405020303" charset="0"/>
                <a:ea typeface="宋体" panose="02010600030101010101" pitchFamily="2" charset="-122"/>
                <a:cs typeface="Times New Roman" panose="02020603050405020304" charset="0"/>
              </a:rPr>
              <a:t>     Recalling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the past seven days, </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I learnt that the military training made us united as</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 a real family</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We shared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our sweat and tears</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 happiness and sorrows</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through</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 daily ups and downs</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The strict discipline and hard training</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were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real challenges</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but it was </a:t>
            </a:r>
            <a:r>
              <a:rPr lang="en-US" sz="2400" b="1" dirty="0">
                <a:solidFill>
                  <a:srgbClr val="000000"/>
                </a:solidFill>
                <a:latin typeface="Georgia" panose="02040502050405020303" charset="0"/>
                <a:ea typeface="宋体" panose="02010600030101010101" pitchFamily="2" charset="-122"/>
                <a:cs typeface="Times New Roman" panose="02020603050405020304" charset="0"/>
              </a:rPr>
              <a:t>these sufferings</a:t>
            </a:r>
            <a:r>
              <a:rPr lang="en-US" sz="2400" b="0" dirty="0">
                <a:solidFill>
                  <a:srgbClr val="000000"/>
                </a:solidFill>
                <a:latin typeface="Georgia" panose="02040502050405020303" charset="0"/>
                <a:ea typeface="宋体" panose="02010600030101010101" pitchFamily="2" charset="-122"/>
                <a:cs typeface="Times New Roman" panose="02020603050405020304" charset="0"/>
              </a:rPr>
              <a:t> that strengthened our minds, and tightened our friendships.</a:t>
            </a:r>
          </a:p>
          <a:p>
            <a:pPr indent="304800"/>
            <a:endParaRPr lang="en-US" altLang="zh-CN" sz="2400" b="0" dirty="0">
              <a:solidFill>
                <a:srgbClr val="000000"/>
              </a:solidFill>
              <a:latin typeface="Georgia" panose="02040502050405020303" charset="0"/>
              <a:ea typeface="宋体" panose="02010600030101010101" pitchFamily="2" charset="-122"/>
              <a:cs typeface="Times New Roman" panose="020206030504050203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a:extLst>
              <a:ext uri="{FF2B5EF4-FFF2-40B4-BE49-F238E27FC236}">
                <a16:creationId xmlns:a16="http://schemas.microsoft.com/office/drawing/2014/main" id="{1BB92BAB-C431-F540-9ACE-54691F2BD83A}"/>
              </a:ext>
            </a:extLst>
          </p:cNvPr>
          <p:cNvSpPr>
            <a:spLocks noChangeArrowheads="1"/>
          </p:cNvSpPr>
          <p:nvPr/>
        </p:nvSpPr>
        <p:spPr bwMode="auto">
          <a:xfrm>
            <a:off x="2073275" y="1749426"/>
            <a:ext cx="45720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pP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pPr>
            <a:r>
              <a:rPr lang="zh-CN" altLang="en-US" sz="3000" b="1">
                <a:solidFill>
                  <a:srgbClr val="FF0000"/>
                </a:solidFill>
                <a:latin typeface="HelveticaNeue" panose="02000503000000020004" pitchFamily="2" charset="0"/>
              </a:rPr>
              <a:t>公众号：溯恩高中英语</a:t>
            </a:r>
          </a:p>
        </p:txBody>
      </p:sp>
      <p:pic>
        <p:nvPicPr>
          <p:cNvPr id="19458" name="图片 2">
            <a:extLst>
              <a:ext uri="{FF2B5EF4-FFF2-40B4-BE49-F238E27FC236}">
                <a16:creationId xmlns:a16="http://schemas.microsoft.com/office/drawing/2014/main" id="{027A5259-9CE5-6C4E-A987-FEFA30554F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9800" y="2735263"/>
            <a:ext cx="2457451" cy="2457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a:extLst>
              <a:ext uri="{FF2B5EF4-FFF2-40B4-BE49-F238E27FC236}">
                <a16:creationId xmlns:a16="http://schemas.microsoft.com/office/drawing/2014/main" id="{5CFC9920-D99F-9042-81D2-C7CE9D821070}"/>
              </a:ext>
            </a:extLst>
          </p:cNvPr>
          <p:cNvSpPr>
            <a:spLocks noChangeArrowheads="1"/>
          </p:cNvSpPr>
          <p:nvPr/>
        </p:nvSpPr>
        <p:spPr bwMode="auto">
          <a:xfrm>
            <a:off x="6767515" y="1749425"/>
            <a:ext cx="3900487"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zh-CN" altLang="en-US" sz="4500" b="1">
                <a:latin typeface="华文新魏" panose="02010800040101010101" pitchFamily="2" charset="-122"/>
              </a:rPr>
              <a:t>知识产权声明</a:t>
            </a:r>
          </a:p>
        </p:txBody>
      </p:sp>
    </p:spTree>
    <p:extLst>
      <p:ext uri="{BB962C8B-B14F-4D97-AF65-F5344CB8AC3E}">
        <p14:creationId xmlns:p14="http://schemas.microsoft.com/office/powerpoint/2010/main" val="2554903714"/>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190828135222"/>
          <p:cNvPicPr>
            <a:picLocks noChangeAspect="1"/>
          </p:cNvPicPr>
          <p:nvPr/>
        </p:nvPicPr>
        <p:blipFill>
          <a:blip r:embed="rId2"/>
          <a:stretch>
            <a:fillRect/>
          </a:stretch>
        </p:blipFill>
        <p:spPr>
          <a:xfrm>
            <a:off x="635" y="-36830"/>
            <a:ext cx="12190095" cy="7367905"/>
          </a:xfrm>
          <a:prstGeom prst="rect">
            <a:avLst/>
          </a:prstGeom>
        </p:spPr>
      </p:pic>
      <p:sp>
        <p:nvSpPr>
          <p:cNvPr id="3" name="矩形 2"/>
          <p:cNvSpPr/>
          <p:nvPr/>
        </p:nvSpPr>
        <p:spPr>
          <a:xfrm>
            <a:off x="815340" y="432435"/>
            <a:ext cx="3235960" cy="1198880"/>
          </a:xfrm>
          <a:prstGeom prst="rect">
            <a:avLst/>
          </a:prstGeom>
          <a:noFill/>
          <a:ln>
            <a:noFill/>
          </a:ln>
        </p:spPr>
        <p:txBody>
          <a:bodyPr wrap="none" rtlCol="0" anchor="t">
            <a:spAutoFit/>
          </a:bodyPr>
          <a:lstStyle/>
          <a:p>
            <a:pPr algn="ctr"/>
            <a:r>
              <a:rPr lang="en-US" altLang="zh-CN" sz="7200" b="1">
                <a:solidFill>
                  <a:schemeClr val="bg1"/>
                </a:solidFill>
                <a:effectLst>
                  <a:glow rad="139700">
                    <a:srgbClr val="70AD47">
                      <a:satMod val="175000"/>
                      <a:alpha val="40000"/>
                    </a:srgbClr>
                  </a:glow>
                </a:effectLst>
              </a:rPr>
              <a:t>The end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109085" y="698500"/>
            <a:ext cx="5562600" cy="2795270"/>
            <a:chOff x="6471" y="1100"/>
            <a:chExt cx="8760" cy="4402"/>
          </a:xfrm>
        </p:grpSpPr>
        <p:sp>
          <p:nvSpPr>
            <p:cNvPr id="6" name="椭圆形标注 5"/>
            <p:cNvSpPr/>
            <p:nvPr/>
          </p:nvSpPr>
          <p:spPr>
            <a:xfrm>
              <a:off x="6471" y="1100"/>
              <a:ext cx="8760" cy="4402"/>
            </a:xfrm>
            <a:prstGeom prst="wedgeEllipseCallout">
              <a:avLst>
                <a:gd name="adj1" fmla="val -60341"/>
                <a:gd name="adj2" fmla="val 2665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6955" y="1921"/>
              <a:ext cx="8276" cy="2761"/>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1" lang="en-US" altLang="zh-CN" sz="3600" b="1" i="1" noProof="0" dirty="0">
                  <a:ln>
                    <a:noFill/>
                  </a:ln>
                  <a:solidFill>
                    <a:schemeClr val="dk1"/>
                  </a:solidFill>
                  <a:effectLst/>
                  <a:uLnTx/>
                  <a:uFillTx/>
                  <a:latin typeface="+mj-lt"/>
                </a:rPr>
                <a:t>    What left you a deep impression during your first week in high school? </a:t>
              </a:r>
              <a:r>
                <a:rPr kumimoji="1" lang="en-US" altLang="zh-CN" sz="3200" b="1" i="1" noProof="0" dirty="0">
                  <a:ln>
                    <a:noFill/>
                  </a:ln>
                  <a:solidFill>
                    <a:schemeClr val="dk1"/>
                  </a:solidFill>
                  <a:effectLst/>
                  <a:uLnTx/>
                  <a:uFillTx/>
                  <a:latin typeface="+mj-lt"/>
                </a:rPr>
                <a:t> </a:t>
              </a:r>
            </a:p>
          </p:txBody>
        </p:sp>
      </p:grpSp>
      <p:pic>
        <p:nvPicPr>
          <p:cNvPr id="5" name="图片 4" descr="fd (2)"/>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525145" y="1382395"/>
            <a:ext cx="4634230" cy="49599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91515" y="2251710"/>
            <a:ext cx="9673590" cy="521970"/>
          </a:xfrm>
          <a:prstGeom prst="rect">
            <a:avLst/>
          </a:prstGeom>
          <a:noFill/>
        </p:spPr>
        <p:txBody>
          <a:bodyPr wrap="square" rtlCol="0">
            <a:spAutoFit/>
          </a:bodyPr>
          <a:lstStyle/>
          <a:p>
            <a:r>
              <a:rPr lang="en-US" altLang="zh-CN" sz="2800">
                <a:latin typeface="Georgia" panose="02040502050405020303" charset="0"/>
                <a:cs typeface="Georgia" panose="02040502050405020303" charset="0"/>
              </a:rPr>
              <a:t>2. How many students joined in the training in your class?</a:t>
            </a:r>
          </a:p>
        </p:txBody>
      </p:sp>
      <p:sp>
        <p:nvSpPr>
          <p:cNvPr id="19" name="圆角矩形 18"/>
          <p:cNvSpPr/>
          <p:nvPr/>
        </p:nvSpPr>
        <p:spPr>
          <a:xfrm>
            <a:off x="221615" y="228600"/>
            <a:ext cx="6241415" cy="70993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Georgia" panose="02040502050405020303" charset="0"/>
                <a:cs typeface="Georgia" panose="02040502050405020303" charset="0"/>
              </a:rPr>
              <a:t>Experience of military training</a:t>
            </a:r>
          </a:p>
        </p:txBody>
      </p:sp>
      <p:sp>
        <p:nvSpPr>
          <p:cNvPr id="7" name="文本框 6"/>
          <p:cNvSpPr txBox="1"/>
          <p:nvPr/>
        </p:nvSpPr>
        <p:spPr>
          <a:xfrm>
            <a:off x="691515" y="2949575"/>
            <a:ext cx="9673590" cy="521970"/>
          </a:xfrm>
          <a:prstGeom prst="rect">
            <a:avLst/>
          </a:prstGeom>
          <a:noFill/>
        </p:spPr>
        <p:txBody>
          <a:bodyPr wrap="square" rtlCol="0">
            <a:spAutoFit/>
          </a:bodyPr>
          <a:lstStyle/>
          <a:p>
            <a:r>
              <a:rPr lang="en-US" altLang="zh-CN" sz="2800">
                <a:latin typeface="Georgia" panose="02040502050405020303" charset="0"/>
                <a:cs typeface="Georgia" panose="02040502050405020303" charset="0"/>
              </a:rPr>
              <a:t>3. What was the weather like during those days?</a:t>
            </a:r>
          </a:p>
        </p:txBody>
      </p:sp>
      <p:sp>
        <p:nvSpPr>
          <p:cNvPr id="5" name="文本框 4"/>
          <p:cNvSpPr txBox="1"/>
          <p:nvPr/>
        </p:nvSpPr>
        <p:spPr>
          <a:xfrm>
            <a:off x="691515" y="3748405"/>
            <a:ext cx="9673590" cy="521970"/>
          </a:xfrm>
          <a:prstGeom prst="rect">
            <a:avLst/>
          </a:prstGeom>
          <a:noFill/>
        </p:spPr>
        <p:txBody>
          <a:bodyPr wrap="square" rtlCol="0">
            <a:spAutoFit/>
          </a:bodyPr>
          <a:lstStyle/>
          <a:p>
            <a:r>
              <a:rPr lang="en-US" altLang="zh-CN" sz="2800">
                <a:latin typeface="Georgia" panose="02040502050405020303" charset="0"/>
                <a:cs typeface="Georgia" panose="02040502050405020303" charset="0"/>
              </a:rPr>
              <a:t>4. How many hours have you been trained each day?</a:t>
            </a:r>
          </a:p>
        </p:txBody>
      </p:sp>
      <p:sp>
        <p:nvSpPr>
          <p:cNvPr id="6" name="文本框 5"/>
          <p:cNvSpPr txBox="1"/>
          <p:nvPr/>
        </p:nvSpPr>
        <p:spPr>
          <a:xfrm>
            <a:off x="691515" y="4451350"/>
            <a:ext cx="9673590" cy="521970"/>
          </a:xfrm>
          <a:prstGeom prst="rect">
            <a:avLst/>
          </a:prstGeom>
          <a:noFill/>
        </p:spPr>
        <p:txBody>
          <a:bodyPr wrap="square" rtlCol="0">
            <a:spAutoFit/>
          </a:bodyPr>
          <a:lstStyle/>
          <a:p>
            <a:r>
              <a:rPr lang="en-US" altLang="zh-CN" sz="2800">
                <a:latin typeface="Georgia" panose="02040502050405020303" charset="0"/>
                <a:cs typeface="Georgia" panose="02040502050405020303" charset="0"/>
              </a:rPr>
              <a:t>5. What do you think of your </a:t>
            </a:r>
            <a:r>
              <a:rPr lang="en-US" altLang="zh-CN" sz="2800">
                <a:latin typeface="Georgia" panose="02040502050405020303" charset="0"/>
                <a:cs typeface="Georgia" panose="02040502050405020303" charset="0"/>
                <a:sym typeface="+mn-ea"/>
              </a:rPr>
              <a:t>drillmaster</a:t>
            </a:r>
            <a:r>
              <a:rPr lang="en-US" altLang="zh-CN" sz="2800">
                <a:latin typeface="Georgia" panose="02040502050405020303" charset="0"/>
                <a:cs typeface="Georgia" panose="02040502050405020303" charset="0"/>
              </a:rPr>
              <a:t>?</a:t>
            </a:r>
          </a:p>
        </p:txBody>
      </p:sp>
      <p:sp>
        <p:nvSpPr>
          <p:cNvPr id="8" name="文本框 7"/>
          <p:cNvSpPr txBox="1"/>
          <p:nvPr/>
        </p:nvSpPr>
        <p:spPr>
          <a:xfrm>
            <a:off x="691515" y="1599565"/>
            <a:ext cx="10174605" cy="521970"/>
          </a:xfrm>
          <a:prstGeom prst="rect">
            <a:avLst/>
          </a:prstGeom>
          <a:noFill/>
        </p:spPr>
        <p:txBody>
          <a:bodyPr wrap="square" rtlCol="0">
            <a:spAutoFit/>
          </a:bodyPr>
          <a:lstStyle/>
          <a:p>
            <a:r>
              <a:rPr lang="en-US" altLang="zh-CN" sz="2800">
                <a:latin typeface="Georgia" panose="02040502050405020303" charset="0"/>
                <a:cs typeface="Georgia" panose="02040502050405020303" charset="0"/>
              </a:rPr>
              <a:t>1. How was your military training in the first week?</a:t>
            </a:r>
          </a:p>
        </p:txBody>
      </p:sp>
      <p:pic>
        <p:nvPicPr>
          <p:cNvPr id="9" name="图片 8" descr="5a36d488877d151072341fbbcf88b516_副本"/>
          <p:cNvPicPr>
            <a:picLocks noChangeAspect="1"/>
          </p:cNvPicPr>
          <p:nvPr/>
        </p:nvPicPr>
        <p:blipFill>
          <a:blip r:embed="rId2">
            <a:clrChange>
              <a:clrFrom>
                <a:srgbClr val="FFFFFF">
                  <a:alpha val="100000"/>
                </a:srgbClr>
              </a:clrFrom>
              <a:clrTo>
                <a:srgbClr val="FFFFFF">
                  <a:alpha val="100000"/>
                  <a:alpha val="0"/>
                </a:srgbClr>
              </a:clrTo>
            </a:clrChange>
          </a:blip>
          <a:stretch>
            <a:fillRect/>
          </a:stretch>
        </p:blipFill>
        <p:spPr>
          <a:xfrm>
            <a:off x="7449185" y="3693795"/>
            <a:ext cx="4681220" cy="3290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ox(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5"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05410" y="841375"/>
            <a:ext cx="12004040" cy="5723255"/>
            <a:chOff x="166" y="1401"/>
            <a:chExt cx="18904" cy="9013"/>
          </a:xfrm>
        </p:grpSpPr>
        <p:grpSp>
          <p:nvGrpSpPr>
            <p:cNvPr id="13" name="组合 12"/>
            <p:cNvGrpSpPr/>
            <p:nvPr/>
          </p:nvGrpSpPr>
          <p:grpSpPr>
            <a:xfrm>
              <a:off x="166" y="1401"/>
              <a:ext cx="18904" cy="8921"/>
              <a:chOff x="166" y="1376"/>
              <a:chExt cx="18904" cy="8921"/>
            </a:xfrm>
          </p:grpSpPr>
          <p:sp>
            <p:nvSpPr>
              <p:cNvPr id="6" name="文本框 5"/>
              <p:cNvSpPr txBox="1"/>
              <p:nvPr/>
            </p:nvSpPr>
            <p:spPr>
              <a:xfrm>
                <a:off x="166" y="1376"/>
                <a:ext cx="18904" cy="1307"/>
              </a:xfrm>
              <a:prstGeom prst="rect">
                <a:avLst/>
              </a:prstGeom>
              <a:solidFill>
                <a:schemeClr val="accent3">
                  <a:lumMod val="40000"/>
                  <a:lumOff val="60000"/>
                </a:schemeClr>
              </a:solidFill>
            </p:spPr>
            <p:txBody>
              <a:bodyPr wrap="square" rtlCol="0">
                <a:spAutoFit/>
              </a:bodyPr>
              <a:lstStyle/>
              <a:p>
                <a:pPr algn="l"/>
                <a:r>
                  <a:rPr lang="en-US" altLang="zh-CN" sz="2400" noProof="0">
                    <a:ln>
                      <a:noFill/>
                    </a:ln>
                    <a:solidFill>
                      <a:schemeClr val="tx1"/>
                    </a:solidFill>
                    <a:effectLst/>
                    <a:uLnTx/>
                    <a:uFillTx/>
                    <a:latin typeface="Georgia" panose="02040502050405020303" charset="0"/>
                    <a:ea typeface="宋体" panose="02010600030101010101" pitchFamily="2" charset="-122"/>
                    <a:cs typeface="Georgia" panose="02040502050405020303" charset="0"/>
                    <a:sym typeface="+mn-ea"/>
                  </a:rPr>
                  <a:t>Complete the following passage with suitable words. (Two of them are extra.)</a:t>
                </a:r>
              </a:p>
              <a:p>
                <a:pPr algn="l"/>
                <a:r>
                  <a:rPr lang="en-US" altLang="zh-CN" sz="2400" noProof="0">
                    <a:ln>
                      <a:noFill/>
                    </a:ln>
                    <a:solidFill>
                      <a:schemeClr val="tx1"/>
                    </a:solidFill>
                    <a:effectLst/>
                    <a:uLnTx/>
                    <a:uFillTx/>
                    <a:latin typeface="Georgia" panose="02040502050405020303" charset="0"/>
                    <a:ea typeface="宋体" panose="02010600030101010101" pitchFamily="2" charset="-122"/>
                    <a:cs typeface="Georgia" panose="02040502050405020303" charset="0"/>
                    <a:sym typeface="+mn-ea"/>
                  </a:rPr>
                  <a:t>following; more;</a:t>
                </a:r>
                <a:r>
                  <a:rPr lang="en-US" altLang="zh-CN" sz="2400" noProof="0">
                    <a:ln>
                      <a:noFill/>
                    </a:ln>
                    <a:effectLst/>
                    <a:uLnTx/>
                    <a:uFillTx/>
                    <a:latin typeface="Georgia" panose="02040502050405020303" charset="0"/>
                    <a:ea typeface="宋体" panose="02010600030101010101" pitchFamily="2" charset="-122"/>
                    <a:cs typeface="Georgia" panose="02040502050405020303" charset="0"/>
                    <a:sym typeface="+mn-ea"/>
                  </a:rPr>
                  <a:t>new; </a:t>
                </a:r>
                <a:r>
                  <a:rPr lang="en-US" altLang="zh-CN" sz="2400" noProof="0">
                    <a:ln>
                      <a:noFill/>
                    </a:ln>
                    <a:solidFill>
                      <a:schemeClr val="tx1"/>
                    </a:solidFill>
                    <a:effectLst/>
                    <a:uLnTx/>
                    <a:uFillTx/>
                    <a:latin typeface="Georgia" panose="02040502050405020303" charset="0"/>
                    <a:ea typeface="宋体" panose="02010600030101010101" pitchFamily="2" charset="-122"/>
                    <a:cs typeface="Georgia" panose="02040502050405020303" charset="0"/>
                    <a:sym typeface="+mn-ea"/>
                  </a:rPr>
                  <a:t>quite; nonstop;</a:t>
                </a:r>
                <a:r>
                  <a:rPr lang="en-US" altLang="zh-CN" sz="2400" noProof="0">
                    <a:ln>
                      <a:noFill/>
                    </a:ln>
                    <a:effectLst/>
                    <a:uLnTx/>
                    <a:uFillTx/>
                    <a:latin typeface="Georgia" panose="02040502050405020303" charset="0"/>
                    <a:ea typeface="宋体" panose="02010600030101010101" pitchFamily="2" charset="-122"/>
                    <a:cs typeface="Georgia" panose="02040502050405020303" charset="0"/>
                    <a:sym typeface="+mn-ea"/>
                  </a:rPr>
                  <a:t> sudden;enough; </a:t>
                </a:r>
                <a:r>
                  <a:rPr lang="en-US" altLang="zh-CN" sz="2400" noProof="0">
                    <a:ln>
                      <a:noFill/>
                    </a:ln>
                    <a:solidFill>
                      <a:schemeClr val="tx1"/>
                    </a:solidFill>
                    <a:effectLst/>
                    <a:uLnTx/>
                    <a:uFillTx/>
                    <a:latin typeface="Georgia" panose="02040502050405020303" charset="0"/>
                    <a:ea typeface="宋体" panose="02010600030101010101" pitchFamily="2" charset="-122"/>
                    <a:cs typeface="Georgia" panose="02040502050405020303" charset="0"/>
                    <a:sym typeface="+mn-ea"/>
                  </a:rPr>
                  <a:t>heavy; per; dazzling; tired; tough</a:t>
                </a:r>
                <a:endParaRPr kumimoji="0" lang="en-US" altLang="zh-CN" sz="2400" i="0" u="none" strike="noStrike" kern="1200" cap="none" spc="0" normalizeH="0" baseline="0" noProof="0">
                  <a:ln>
                    <a:noFill/>
                  </a:ln>
                  <a:solidFill>
                    <a:schemeClr val="tx1"/>
                  </a:solidFill>
                  <a:effectLst/>
                  <a:uLnTx/>
                  <a:uFillTx/>
                  <a:latin typeface="Georgia" panose="02040502050405020303" charset="0"/>
                  <a:ea typeface="宋体" panose="02010600030101010101" pitchFamily="2" charset="-122"/>
                  <a:cs typeface="Georgia" panose="02040502050405020303" charset="0"/>
                  <a:sym typeface="+mn-ea"/>
                </a:endParaRPr>
              </a:p>
            </p:txBody>
          </p:sp>
          <p:sp>
            <p:nvSpPr>
              <p:cNvPr id="10" name="矩形: 圆角 1"/>
              <p:cNvSpPr/>
              <p:nvPr/>
            </p:nvSpPr>
            <p:spPr>
              <a:xfrm>
                <a:off x="3115" y="2684"/>
                <a:ext cx="15245" cy="7613"/>
              </a:xfrm>
              <a:prstGeom prst="roundRect">
                <a:avLst/>
              </a:prstGeom>
              <a:solidFill>
                <a:srgbClr val="F2FDF7"/>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2" name="文本框 1"/>
            <p:cNvSpPr txBox="1"/>
            <p:nvPr/>
          </p:nvSpPr>
          <p:spPr>
            <a:xfrm>
              <a:off x="3429" y="2709"/>
              <a:ext cx="14730" cy="770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Sep.6th                      Thursday                                    Sunny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With the _______ school semester around the corner, 640 students in our school attended the seven-day-long military training. It was really a _______ trial(</a:t>
              </a:r>
              <a:r>
                <a:rPr lang="zh-CN" altLang="en-US" sz="2400" noProof="0">
                  <a:ln>
                    <a:noFill/>
                  </a:ln>
                  <a:effectLst/>
                  <a:uLnTx/>
                  <a:uFillTx/>
                  <a:latin typeface="Arial" panose="020B0604020202020204" pitchFamily="34" charset="0"/>
                  <a:ea typeface="宋体" panose="02010600030101010101" pitchFamily="2" charset="-122"/>
                  <a:sym typeface="+mn-ea"/>
                </a:rPr>
                <a:t>考验</a:t>
              </a:r>
              <a:r>
                <a:rPr lang="en-US" altLang="zh-CN" sz="2400" noProof="0">
                  <a:ln>
                    <a:noFill/>
                  </a:ln>
                  <a:effectLst/>
                  <a:uLnTx/>
                  <a:uFillTx/>
                  <a:latin typeface="Arial" panose="020B0604020202020204" pitchFamily="34" charset="0"/>
                  <a:ea typeface="宋体" panose="02010600030101010101" pitchFamily="2" charset="-122"/>
                  <a:sym typeface="+mn-ea"/>
                </a:rPr>
                <a:t>) to freshmen. We were trained  ________ for six hours ______day in marching and walking in the hot, _________ sunshine. Presently(</a:t>
              </a:r>
              <a:r>
                <a:rPr lang="zh-CN" altLang="en-US" sz="2400" noProof="0">
                  <a:ln>
                    <a:noFill/>
                  </a:ln>
                  <a:effectLst/>
                  <a:uLnTx/>
                  <a:uFillTx/>
                  <a:latin typeface="Arial" panose="020B0604020202020204" pitchFamily="34" charset="0"/>
                  <a:ea typeface="宋体" panose="02010600030101010101" pitchFamily="2" charset="-122"/>
                  <a:sym typeface="+mn-ea"/>
                </a:rPr>
                <a:t>不久</a:t>
              </a:r>
              <a:r>
                <a:rPr lang="en-US" altLang="zh-CN" sz="2400" noProof="0">
                  <a:ln>
                    <a:noFill/>
                  </a:ln>
                  <a:effectLst/>
                  <a:uLnTx/>
                  <a:uFillTx/>
                  <a:latin typeface="Arial" panose="020B0604020202020204" pitchFamily="34" charset="0"/>
                  <a:ea typeface="宋体" panose="02010600030101010101" pitchFamily="2" charset="-122"/>
                  <a:sym typeface="+mn-ea"/>
                </a:rPr>
                <a:t>), a ________ shower worsened the situation. Beaten by the steady drops of the rain, we were almost _______ to death. However, our strict drillmaster(</a:t>
              </a:r>
              <a:r>
                <a:rPr lang="zh-CN" altLang="en-US" sz="2400" noProof="0">
                  <a:ln>
                    <a:noFill/>
                  </a:ln>
                  <a:effectLst/>
                  <a:uLnTx/>
                  <a:uFillTx/>
                  <a:latin typeface="Arial" panose="020B0604020202020204" pitchFamily="34" charset="0"/>
                  <a:ea typeface="宋体" panose="02010600030101010101" pitchFamily="2" charset="-122"/>
                  <a:sym typeface="+mn-ea"/>
                </a:rPr>
                <a:t>教官</a:t>
              </a:r>
              <a:r>
                <a:rPr lang="en-US" altLang="zh-CN" sz="2400" noProof="0">
                  <a:ln>
                    <a:noFill/>
                  </a:ln>
                  <a:effectLst/>
                  <a:uLnTx/>
                  <a:uFillTx/>
                  <a:latin typeface="Arial" panose="020B0604020202020204" pitchFamily="34" charset="0"/>
                  <a:ea typeface="宋体" panose="02010600030101010101" pitchFamily="2" charset="-122"/>
                  <a:sym typeface="+mn-ea"/>
                </a:rPr>
                <a:t>) pushed us to move on, saying “All your sweat and efforts will pay off in the end! Hold on!” Hearing the words, we hardened our will, and became ______ diligent in the  _______ days. Strangely _______, we didn't feel painful any more. And finally to our joy we receive an award in the military parade.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sp>
        <p:nvSpPr>
          <p:cNvPr id="9" name="Text Box 2"/>
          <p:cNvSpPr txBox="1">
            <a:spLocks noChangeArrowheads="1"/>
          </p:cNvSpPr>
          <p:nvPr/>
        </p:nvSpPr>
        <p:spPr bwMode="auto">
          <a:xfrm>
            <a:off x="1515110" y="134620"/>
            <a:ext cx="9754870" cy="70675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4000" b="1" i="1" u="none" strike="noStrike" kern="1200" cap="none" spc="0" normalizeH="0" baseline="0" noProof="0" dirty="0">
                <a:ln>
                  <a:noFill/>
                </a:ln>
                <a:solidFill>
                  <a:srgbClr val="C00000"/>
                </a:solidFill>
                <a:effectLst/>
                <a:uLnTx/>
                <a:uFillTx/>
                <a:latin typeface="+mn-lt"/>
                <a:ea typeface="+mn-ea"/>
                <a:cs typeface="Times New Roman" panose="02020603050405020304" charset="0"/>
              </a:rPr>
              <a:t> An impressive experience of military training</a:t>
            </a:r>
          </a:p>
        </p:txBody>
      </p:sp>
      <p:pic>
        <p:nvPicPr>
          <p:cNvPr id="11" name="图片 10" descr="微信图片_20190828135212"/>
          <p:cNvPicPr>
            <a:picLocks noChangeAspect="1"/>
          </p:cNvPicPr>
          <p:nvPr/>
        </p:nvPicPr>
        <p:blipFill>
          <a:blip r:embed="rId2"/>
          <a:srcRect l="29115" t="4009"/>
          <a:stretch>
            <a:fillRect/>
          </a:stretch>
        </p:blipFill>
        <p:spPr>
          <a:xfrm>
            <a:off x="106045" y="5159375"/>
            <a:ext cx="1871980" cy="1679575"/>
          </a:xfrm>
          <a:prstGeom prst="roundRect">
            <a:avLst/>
          </a:prstGeom>
        </p:spPr>
      </p:pic>
      <p:sp>
        <p:nvSpPr>
          <p:cNvPr id="12" name="文本框 11"/>
          <p:cNvSpPr txBox="1"/>
          <p:nvPr/>
        </p:nvSpPr>
        <p:spPr>
          <a:xfrm>
            <a:off x="4112895" y="2009775"/>
            <a:ext cx="775335"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new</a:t>
            </a:r>
            <a:r>
              <a:rPr lang="en-US" altLang="zh-CN" sz="2400" noProof="0">
                <a:ln>
                  <a:noFill/>
                </a:ln>
                <a:effectLst/>
                <a:uLnTx/>
                <a:uFillTx/>
                <a:latin typeface="Arial" panose="020B0604020202020204" pitchFamily="34" charset="0"/>
                <a:ea typeface="宋体" panose="02010600030101010101" pitchFamily="2" charset="-122"/>
                <a:sym typeface="+mn-ea"/>
              </a:rPr>
              <a:t>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文本框 13"/>
          <p:cNvSpPr txBox="1"/>
          <p:nvPr/>
        </p:nvSpPr>
        <p:spPr>
          <a:xfrm>
            <a:off x="4378325" y="2701290"/>
            <a:ext cx="945515"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tough</a:t>
            </a:r>
            <a:endParaRPr kumimoji="0" lang="en-US" altLang="zh-CN" sz="24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15" name="文本框 14"/>
          <p:cNvSpPr txBox="1"/>
          <p:nvPr/>
        </p:nvSpPr>
        <p:spPr>
          <a:xfrm>
            <a:off x="2388235" y="3178175"/>
            <a:ext cx="1267460"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nonstop</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6" name="文本框 15"/>
          <p:cNvSpPr txBox="1"/>
          <p:nvPr/>
        </p:nvSpPr>
        <p:spPr>
          <a:xfrm>
            <a:off x="5583555" y="3161665"/>
            <a:ext cx="708025" cy="460375"/>
          </a:xfrm>
          <a:prstGeom prst="rect">
            <a:avLst/>
          </a:prstGeom>
          <a:noFill/>
        </p:spPr>
        <p:txBody>
          <a:bodyPr wrap="none" rtlCol="0">
            <a:spAutoFit/>
          </a:bodyPr>
          <a:lstStyle/>
          <a:p>
            <a:pPr algn="l"/>
            <a:r>
              <a:rPr lang="en-US" altLang="zh-CN" sz="2400" noProof="0">
                <a:ln>
                  <a:noFill/>
                </a:ln>
                <a:effectLst/>
                <a:uLnTx/>
                <a:uFillTx/>
                <a:latin typeface="Arial" panose="020B0604020202020204" pitchFamily="34" charset="0"/>
                <a:ea typeface="宋体" panose="02010600030101010101" pitchFamily="2" charset="-122"/>
                <a:sym typeface="+mn-ea"/>
              </a:rPr>
              <a:t> </a:t>
            </a:r>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per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7" name="文本框 16"/>
          <p:cNvSpPr txBox="1"/>
          <p:nvPr/>
        </p:nvSpPr>
        <p:spPr>
          <a:xfrm>
            <a:off x="2942590" y="3484245"/>
            <a:ext cx="1301750"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dazzling</a:t>
            </a:r>
            <a:endParaRPr kumimoji="0" lang="en-US" altLang="zh-CN" sz="24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18" name="文本框 17"/>
          <p:cNvSpPr txBox="1"/>
          <p:nvPr/>
        </p:nvSpPr>
        <p:spPr>
          <a:xfrm>
            <a:off x="8589645" y="3484245"/>
            <a:ext cx="1183005" cy="460375"/>
          </a:xfrm>
          <a:prstGeom prst="rect">
            <a:avLst/>
          </a:prstGeom>
          <a:noFill/>
        </p:spPr>
        <p:txBody>
          <a:bodyPr wrap="none" rtlCol="0">
            <a:spAutoFit/>
          </a:bodyPr>
          <a:lstStyle/>
          <a:p>
            <a:pPr algn="l">
              <a:buClrTx/>
              <a:buSzTx/>
              <a:buFontTx/>
            </a:pPr>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sudden</a:t>
            </a:r>
            <a:endParaRPr kumimoji="0" lang="en-US" altLang="zh-CN" sz="24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20" name="文本框 19"/>
          <p:cNvSpPr txBox="1"/>
          <p:nvPr/>
        </p:nvSpPr>
        <p:spPr>
          <a:xfrm>
            <a:off x="4112260" y="4244340"/>
            <a:ext cx="775970"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tired</a:t>
            </a:r>
            <a:endParaRPr kumimoji="0" lang="en-US" altLang="zh-CN" sz="24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21" name="文本框 20"/>
          <p:cNvSpPr txBox="1"/>
          <p:nvPr/>
        </p:nvSpPr>
        <p:spPr>
          <a:xfrm>
            <a:off x="3500755" y="5292090"/>
            <a:ext cx="877570"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more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22" name="文本框 21"/>
          <p:cNvSpPr txBox="1"/>
          <p:nvPr/>
        </p:nvSpPr>
        <p:spPr>
          <a:xfrm>
            <a:off x="6291580" y="5292090"/>
            <a:ext cx="1369695"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following</a:t>
            </a:r>
            <a:endParaRPr kumimoji="0" lang="en-US" altLang="zh-CN" sz="24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endParaRPr>
          </a:p>
        </p:txBody>
      </p:sp>
      <p:sp>
        <p:nvSpPr>
          <p:cNvPr id="24" name="文本框 23"/>
          <p:cNvSpPr txBox="1"/>
          <p:nvPr/>
        </p:nvSpPr>
        <p:spPr>
          <a:xfrm>
            <a:off x="9772650" y="5292090"/>
            <a:ext cx="1282700" cy="460375"/>
          </a:xfrm>
          <a:prstGeom prst="rect">
            <a:avLst/>
          </a:prstGeom>
          <a:noFill/>
        </p:spPr>
        <p:txBody>
          <a:bodyPr wrap="none" rtlCol="0">
            <a:spAutoFit/>
          </a:bodyPr>
          <a:lstStyle/>
          <a:p>
            <a:pPr algn="l"/>
            <a:r>
              <a:rPr lang="en-US" altLang="zh-CN" sz="2400" b="1" noProof="0">
                <a:ln>
                  <a:noFill/>
                </a:ln>
                <a:solidFill>
                  <a:srgbClr val="FF0000"/>
                </a:solidFill>
                <a:effectLst/>
                <a:uLnTx/>
                <a:uFillTx/>
                <a:latin typeface="Arial" panose="020B0604020202020204" pitchFamily="34" charset="0"/>
                <a:ea typeface="宋体" panose="02010600030101010101" pitchFamily="2" charset="-122"/>
                <a:sym typeface="+mn-ea"/>
              </a:rPr>
              <a:t>enough</a:t>
            </a:r>
            <a:endParaRPr kumimoji="0" lang="en-US" altLang="zh-CN" sz="2400" b="1" i="0" u="none" strike="noStrike" kern="1200" cap="none" spc="0" normalizeH="0" baseline="0" noProof="0">
              <a:ln>
                <a:noFill/>
              </a:ln>
              <a:solidFill>
                <a:srgbClr val="FF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ox(in)">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ox(in)">
                                      <p:cBhvr>
                                        <p:cTn id="42" dur="20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ox(in)">
                                      <p:cBhvr>
                                        <p:cTn id="47" dur="20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ox(in)">
                                      <p:cBhvr>
                                        <p:cTn id="5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20" grpId="0"/>
      <p:bldP spid="21"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204085" y="1704340"/>
            <a:ext cx="9680575" cy="4834255"/>
            <a:chOff x="3115" y="2709"/>
            <a:chExt cx="15245" cy="7613"/>
          </a:xfrm>
        </p:grpSpPr>
        <p:sp>
          <p:nvSpPr>
            <p:cNvPr id="10" name="矩形: 圆角 1"/>
            <p:cNvSpPr/>
            <p:nvPr/>
          </p:nvSpPr>
          <p:spPr>
            <a:xfrm>
              <a:off x="3115" y="2709"/>
              <a:ext cx="15245" cy="7613"/>
            </a:xfrm>
            <a:prstGeom prst="roundRect">
              <a:avLst/>
            </a:prstGeom>
            <a:solidFill>
              <a:srgbClr val="F2FDF7"/>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文本框 4"/>
            <p:cNvSpPr txBox="1"/>
            <p:nvPr/>
          </p:nvSpPr>
          <p:spPr>
            <a:xfrm>
              <a:off x="3273" y="2954"/>
              <a:ext cx="14930" cy="71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Sep.6th                      Thursday                                    Sunny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With the new school semester around the corner, 640 students in our school attended the seven-day-long military training. It was really a tough trial(</a:t>
              </a:r>
              <a:r>
                <a:rPr lang="zh-CN" altLang="en-US" sz="2400" noProof="0">
                  <a:ln>
                    <a:noFill/>
                  </a:ln>
                  <a:effectLst/>
                  <a:uLnTx/>
                  <a:uFillTx/>
                  <a:latin typeface="Arial" panose="020B0604020202020204" pitchFamily="34" charset="0"/>
                  <a:ea typeface="宋体" panose="02010600030101010101" pitchFamily="2" charset="-122"/>
                  <a:sym typeface="+mn-ea"/>
                </a:rPr>
                <a:t>考验</a:t>
              </a:r>
              <a:r>
                <a:rPr lang="en-US" altLang="zh-CN" sz="2400" noProof="0">
                  <a:ln>
                    <a:noFill/>
                  </a:ln>
                  <a:effectLst/>
                  <a:uLnTx/>
                  <a:uFillTx/>
                  <a:latin typeface="Arial" panose="020B0604020202020204" pitchFamily="34" charset="0"/>
                  <a:ea typeface="宋体" panose="02010600030101010101" pitchFamily="2" charset="-122"/>
                  <a:sym typeface="+mn-ea"/>
                </a:rPr>
                <a:t>) to freshmen. We were trained nonstop for six hours per day in marching and walking in the hot, dazzling sunshine. Presently(</a:t>
              </a:r>
              <a:r>
                <a:rPr lang="zh-CN" altLang="en-US" sz="2400" noProof="0">
                  <a:ln>
                    <a:noFill/>
                  </a:ln>
                  <a:effectLst/>
                  <a:uLnTx/>
                  <a:uFillTx/>
                  <a:latin typeface="Arial" panose="020B0604020202020204" pitchFamily="34" charset="0"/>
                  <a:ea typeface="宋体" panose="02010600030101010101" pitchFamily="2" charset="-122"/>
                  <a:sym typeface="+mn-ea"/>
                </a:rPr>
                <a:t>不久</a:t>
              </a:r>
              <a:r>
                <a:rPr lang="en-US" altLang="zh-CN" sz="2400" noProof="0">
                  <a:ln>
                    <a:noFill/>
                  </a:ln>
                  <a:effectLst/>
                  <a:uLnTx/>
                  <a:uFillTx/>
                  <a:latin typeface="Arial" panose="020B0604020202020204" pitchFamily="34" charset="0"/>
                  <a:ea typeface="宋体" panose="02010600030101010101" pitchFamily="2" charset="-122"/>
                  <a:sym typeface="+mn-ea"/>
                </a:rPr>
                <a:t>), a sudden shower worsened the situation. Beaten by the steady drops of the rain, we were almost tired to death. However, our strict drillmaster(</a:t>
              </a:r>
              <a:r>
                <a:rPr lang="zh-CN" altLang="en-US" sz="2400" noProof="0">
                  <a:ln>
                    <a:noFill/>
                  </a:ln>
                  <a:effectLst/>
                  <a:uLnTx/>
                  <a:uFillTx/>
                  <a:latin typeface="Arial" panose="020B0604020202020204" pitchFamily="34" charset="0"/>
                  <a:ea typeface="宋体" panose="02010600030101010101" pitchFamily="2" charset="-122"/>
                  <a:sym typeface="+mn-ea"/>
                </a:rPr>
                <a:t>教官</a:t>
              </a:r>
              <a:r>
                <a:rPr lang="en-US" altLang="zh-CN" sz="2400" noProof="0">
                  <a:ln>
                    <a:noFill/>
                  </a:ln>
                  <a:effectLst/>
                  <a:uLnTx/>
                  <a:uFillTx/>
                  <a:latin typeface="Arial" panose="020B0604020202020204" pitchFamily="34" charset="0"/>
                  <a:ea typeface="宋体" panose="02010600030101010101" pitchFamily="2" charset="-122"/>
                  <a:sym typeface="+mn-ea"/>
                </a:rPr>
                <a:t>) pushed us to move on, saying “All your sweat and efforts will pay off in the end! Hold on!” Hearing the words, we hardened our will, and became more diligent in the following days. Strangely enough, we didn't feel painful any more. And finally to our joy we receive an award in the military parade.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7" name="图片 6" descr="b8f81755d0a5c1bff039d39c77622949"/>
          <p:cNvPicPr>
            <a:picLocks noChangeAspect="1"/>
          </p:cNvPicPr>
          <p:nvPr/>
        </p:nvPicPr>
        <p:blipFill>
          <a:blip r:embed="rId2"/>
          <a:stretch>
            <a:fillRect/>
          </a:stretch>
        </p:blipFill>
        <p:spPr>
          <a:xfrm>
            <a:off x="-89535" y="3511550"/>
            <a:ext cx="3482975" cy="3482975"/>
          </a:xfrm>
          <a:prstGeom prst="rect">
            <a:avLst/>
          </a:prstGeom>
        </p:spPr>
      </p:pic>
      <p:sp>
        <p:nvSpPr>
          <p:cNvPr id="9" name="文本框 8"/>
          <p:cNvSpPr txBox="1"/>
          <p:nvPr/>
        </p:nvSpPr>
        <p:spPr>
          <a:xfrm>
            <a:off x="3490595" y="2223770"/>
            <a:ext cx="4052570" cy="460375"/>
          </a:xfrm>
          <a:prstGeom prst="rect">
            <a:avLst/>
          </a:prstGeom>
          <a:noFill/>
        </p:spPr>
        <p:txBody>
          <a:bodyPr wrap="square" rtlCol="0">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rPr>
              <a:t>the new school semester</a:t>
            </a:r>
          </a:p>
        </p:txBody>
      </p:sp>
      <p:sp>
        <p:nvSpPr>
          <p:cNvPr id="11" name="文本框 10"/>
          <p:cNvSpPr txBox="1"/>
          <p:nvPr/>
        </p:nvSpPr>
        <p:spPr>
          <a:xfrm>
            <a:off x="9538335" y="2223770"/>
            <a:ext cx="2087880" cy="46037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640 students</a:t>
            </a:r>
            <a:endParaRPr lang="en-US" altLang="zh-CN" sz="2400" noProof="0">
              <a:ln>
                <a:noFill/>
              </a:ln>
              <a:solidFill>
                <a:srgbClr val="FF0000"/>
              </a:solidFill>
              <a:effectLst/>
              <a:uLnTx/>
              <a:uFillTx/>
              <a:latin typeface="Arial" panose="020B0604020202020204" pitchFamily="34" charset="0"/>
              <a:ea typeface="宋体" panose="02010600030101010101" pitchFamily="2" charset="-122"/>
            </a:endParaRPr>
          </a:p>
        </p:txBody>
      </p:sp>
      <p:sp>
        <p:nvSpPr>
          <p:cNvPr id="12" name="文本框 11"/>
          <p:cNvSpPr txBox="1"/>
          <p:nvPr/>
        </p:nvSpPr>
        <p:spPr>
          <a:xfrm>
            <a:off x="5008880" y="2571115"/>
            <a:ext cx="5388610" cy="460375"/>
          </a:xfrm>
          <a:prstGeom prst="rect">
            <a:avLst/>
          </a:prstGeom>
          <a:noFill/>
        </p:spPr>
        <p:txBody>
          <a:bodyPr wrap="square" rtlCol="0" anchor="t">
            <a:spAutoFit/>
          </a:bodyPr>
          <a:lstStyle/>
          <a:p>
            <a:r>
              <a:rPr lang="en-US" altLang="zh-CN" noProof="0">
                <a:ln>
                  <a:noFill/>
                </a:ln>
                <a:effectLst/>
                <a:uLnTx/>
                <a:uFillTx/>
                <a:latin typeface="Arial" panose="020B0604020202020204" pitchFamily="34" charset="0"/>
                <a:ea typeface="宋体" panose="02010600030101010101" pitchFamily="2" charset="-122"/>
                <a:sym typeface="+mn-ea"/>
              </a:rPr>
              <a:t> </a:t>
            </a:r>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the seven-day-long military training</a:t>
            </a:r>
            <a:endParaRPr lang="en-US" altLang="zh-CN" sz="2400" noProof="0">
              <a:ln>
                <a:noFill/>
              </a:ln>
              <a:solidFill>
                <a:srgbClr val="FF0000"/>
              </a:solidFill>
              <a:effectLst/>
              <a:uLnTx/>
              <a:uFillTx/>
              <a:latin typeface="Arial" panose="020B0604020202020204" pitchFamily="34" charset="0"/>
              <a:ea typeface="宋体" panose="02010600030101010101" pitchFamily="2" charset="-122"/>
            </a:endParaRPr>
          </a:p>
        </p:txBody>
      </p:sp>
      <p:sp>
        <p:nvSpPr>
          <p:cNvPr id="14" name="文本框 13"/>
          <p:cNvSpPr txBox="1"/>
          <p:nvPr/>
        </p:nvSpPr>
        <p:spPr>
          <a:xfrm>
            <a:off x="2304415" y="2934335"/>
            <a:ext cx="2040890" cy="46037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a tough trial</a:t>
            </a:r>
          </a:p>
        </p:txBody>
      </p:sp>
      <p:sp>
        <p:nvSpPr>
          <p:cNvPr id="15" name="文本框 14"/>
          <p:cNvSpPr txBox="1"/>
          <p:nvPr/>
        </p:nvSpPr>
        <p:spPr>
          <a:xfrm>
            <a:off x="2304415" y="2934335"/>
            <a:ext cx="8783320" cy="82994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                                                                                                 six </a:t>
            </a:r>
          </a:p>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hours</a:t>
            </a:r>
          </a:p>
        </p:txBody>
      </p:sp>
      <p:sp>
        <p:nvSpPr>
          <p:cNvPr id="16" name="文本框 15"/>
          <p:cNvSpPr txBox="1"/>
          <p:nvPr/>
        </p:nvSpPr>
        <p:spPr>
          <a:xfrm>
            <a:off x="3149600" y="3303905"/>
            <a:ext cx="1412875" cy="46037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per day</a:t>
            </a:r>
          </a:p>
        </p:txBody>
      </p:sp>
      <p:sp>
        <p:nvSpPr>
          <p:cNvPr id="18" name="文本框 17"/>
          <p:cNvSpPr txBox="1"/>
          <p:nvPr/>
        </p:nvSpPr>
        <p:spPr>
          <a:xfrm>
            <a:off x="7858125" y="3303905"/>
            <a:ext cx="4827905" cy="46037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 the hot, dazzling sunshine</a:t>
            </a:r>
          </a:p>
        </p:txBody>
      </p:sp>
      <p:sp>
        <p:nvSpPr>
          <p:cNvPr id="20" name="文本框 19"/>
          <p:cNvSpPr txBox="1"/>
          <p:nvPr/>
        </p:nvSpPr>
        <p:spPr>
          <a:xfrm>
            <a:off x="4562475" y="3667760"/>
            <a:ext cx="2956560" cy="46037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a sudden shower </a:t>
            </a:r>
          </a:p>
        </p:txBody>
      </p:sp>
      <p:sp>
        <p:nvSpPr>
          <p:cNvPr id="21" name="文本框 20"/>
          <p:cNvSpPr txBox="1"/>
          <p:nvPr/>
        </p:nvSpPr>
        <p:spPr>
          <a:xfrm>
            <a:off x="2304415" y="4030980"/>
            <a:ext cx="2549525" cy="46037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the steady drops</a:t>
            </a:r>
            <a:r>
              <a:rPr lang="en-US" altLang="zh-CN" noProof="0">
                <a:ln>
                  <a:noFill/>
                </a:ln>
                <a:effectLst/>
                <a:uLnTx/>
                <a:uFillTx/>
                <a:latin typeface="Arial" panose="020B0604020202020204" pitchFamily="34" charset="0"/>
                <a:ea typeface="宋体" panose="02010600030101010101" pitchFamily="2" charset="-122"/>
                <a:sym typeface="+mn-ea"/>
              </a:rPr>
              <a:t> </a:t>
            </a:r>
            <a:endParaRPr lang="zh-CN" altLang="en-US"/>
          </a:p>
        </p:txBody>
      </p:sp>
      <p:sp>
        <p:nvSpPr>
          <p:cNvPr id="22" name="文本框 21"/>
          <p:cNvSpPr txBox="1"/>
          <p:nvPr/>
        </p:nvSpPr>
        <p:spPr>
          <a:xfrm>
            <a:off x="2304415" y="4394200"/>
            <a:ext cx="3371850" cy="46037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our strict drillmaster</a:t>
            </a:r>
            <a:endParaRPr lang="en-US" altLang="zh-CN" sz="2400" noProof="0">
              <a:ln>
                <a:noFill/>
              </a:ln>
              <a:solidFill>
                <a:srgbClr val="FF0000"/>
              </a:solidFill>
              <a:effectLst/>
              <a:uLnTx/>
              <a:uFillTx/>
              <a:latin typeface="Arial" panose="020B0604020202020204" pitchFamily="34" charset="0"/>
              <a:ea typeface="宋体" panose="02010600030101010101" pitchFamily="2" charset="-122"/>
            </a:endParaRPr>
          </a:p>
        </p:txBody>
      </p:sp>
      <p:sp>
        <p:nvSpPr>
          <p:cNvPr id="23" name="文本框 22"/>
          <p:cNvSpPr txBox="1"/>
          <p:nvPr/>
        </p:nvSpPr>
        <p:spPr>
          <a:xfrm>
            <a:off x="2204085" y="5144135"/>
            <a:ext cx="11492865" cy="82994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                                                                                   the following</a:t>
            </a:r>
          </a:p>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 days</a:t>
            </a:r>
            <a:endParaRPr lang="en-US" altLang="zh-CN" sz="2400" noProof="0">
              <a:ln>
                <a:noFill/>
              </a:ln>
              <a:solidFill>
                <a:srgbClr val="FF0000"/>
              </a:solidFill>
              <a:effectLst/>
              <a:uLnTx/>
              <a:uFillTx/>
              <a:latin typeface="Arial" panose="020B0604020202020204" pitchFamily="34" charset="0"/>
              <a:ea typeface="宋体" panose="02010600030101010101" pitchFamily="2" charset="-122"/>
            </a:endParaRPr>
          </a:p>
        </p:txBody>
      </p:sp>
      <p:sp>
        <p:nvSpPr>
          <p:cNvPr id="26" name="文本框 25"/>
          <p:cNvSpPr txBox="1"/>
          <p:nvPr/>
        </p:nvSpPr>
        <p:spPr>
          <a:xfrm>
            <a:off x="2304415" y="5922645"/>
            <a:ext cx="7613650" cy="460375"/>
          </a:xfrm>
          <a:prstGeom prst="rect">
            <a:avLst/>
          </a:prstGeom>
          <a:noFill/>
        </p:spPr>
        <p:txBody>
          <a:bodyPr wrap="square" rtlCol="0" anchor="t">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a:t>
            </a:r>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  the military parade</a:t>
            </a:r>
            <a:r>
              <a:rPr lang="en-US" altLang="zh-CN" sz="2400" noProof="0">
                <a:ln>
                  <a:noFill/>
                </a:ln>
                <a:effectLst/>
                <a:uLnTx/>
                <a:uFillTx/>
                <a:latin typeface="Arial" panose="020B0604020202020204" pitchFamily="34" charset="0"/>
                <a:ea typeface="宋体" panose="02010600030101010101" pitchFamily="2" charset="-122"/>
                <a:sym typeface="+mn-ea"/>
              </a:rPr>
              <a:t>. </a:t>
            </a:r>
            <a:endParaRPr lang="en-US" altLang="zh-CN" sz="2400" noProof="0">
              <a:ln>
                <a:noFill/>
              </a:ln>
              <a:effectLst/>
              <a:uLnTx/>
              <a:uFillTx/>
              <a:latin typeface="Arial" panose="020B0604020202020204" pitchFamily="34" charset="0"/>
              <a:ea typeface="宋体" panose="02010600030101010101" pitchFamily="2" charset="-122"/>
            </a:endParaRPr>
          </a:p>
        </p:txBody>
      </p:sp>
      <p:sp>
        <p:nvSpPr>
          <p:cNvPr id="57" name="圆角矩形 56"/>
          <p:cNvSpPr/>
          <p:nvPr/>
        </p:nvSpPr>
        <p:spPr>
          <a:xfrm>
            <a:off x="1311275" y="486410"/>
            <a:ext cx="855980" cy="596265"/>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rPr>
              <a:t>NP</a:t>
            </a:r>
          </a:p>
        </p:txBody>
      </p:sp>
      <p:grpSp>
        <p:nvGrpSpPr>
          <p:cNvPr id="40" name="组合 39"/>
          <p:cNvGrpSpPr/>
          <p:nvPr/>
        </p:nvGrpSpPr>
        <p:grpSpPr>
          <a:xfrm>
            <a:off x="2167255" y="107950"/>
            <a:ext cx="8192135" cy="720090"/>
            <a:chOff x="2931" y="301"/>
            <a:chExt cx="12901" cy="1134"/>
          </a:xfrm>
        </p:grpSpPr>
        <p:grpSp>
          <p:nvGrpSpPr>
            <p:cNvPr id="64" name="组合 63"/>
            <p:cNvGrpSpPr/>
            <p:nvPr/>
          </p:nvGrpSpPr>
          <p:grpSpPr>
            <a:xfrm>
              <a:off x="5570" y="301"/>
              <a:ext cx="10262" cy="1134"/>
              <a:chOff x="7550" y="1979"/>
              <a:chExt cx="10262" cy="1134"/>
            </a:xfrm>
          </p:grpSpPr>
          <p:sp>
            <p:nvSpPr>
              <p:cNvPr id="59" name="圆角矩形 58"/>
              <p:cNvSpPr/>
              <p:nvPr/>
            </p:nvSpPr>
            <p:spPr>
              <a:xfrm>
                <a:off x="7550" y="2076"/>
                <a:ext cx="3559" cy="939"/>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限定词</a:t>
                </a:r>
              </a:p>
            </p:txBody>
          </p:sp>
          <p:sp>
            <p:nvSpPr>
              <p:cNvPr id="60" name="圆角矩形 59"/>
              <p:cNvSpPr/>
              <p:nvPr/>
            </p:nvSpPr>
            <p:spPr>
              <a:xfrm>
                <a:off x="12574" y="2076"/>
                <a:ext cx="5238" cy="939"/>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中心词 </a:t>
                </a:r>
                <a:r>
                  <a:rPr lang="en-US" altLang="zh-CN" sz="2400" b="1">
                    <a:solidFill>
                      <a:schemeClr val="tx1"/>
                    </a:solidFill>
                  </a:rPr>
                  <a:t>headword</a:t>
                </a:r>
                <a:r>
                  <a:rPr lang="zh-CN" altLang="en-US" sz="2400" b="1">
                    <a:solidFill>
                      <a:schemeClr val="tx1"/>
                    </a:solidFill>
                  </a:rPr>
                  <a:t>（</a:t>
                </a:r>
                <a:r>
                  <a:rPr lang="en-US" altLang="zh-CN" sz="2400" b="1">
                    <a:solidFill>
                      <a:schemeClr val="tx1"/>
                    </a:solidFill>
                  </a:rPr>
                  <a:t>n.</a:t>
                </a:r>
                <a:r>
                  <a:rPr lang="zh-CN" altLang="en-US" sz="2400" b="1">
                    <a:solidFill>
                      <a:schemeClr val="tx1"/>
                    </a:solidFill>
                  </a:rPr>
                  <a:t>）</a:t>
                </a:r>
              </a:p>
            </p:txBody>
          </p:sp>
          <p:pic>
            <p:nvPicPr>
              <p:cNvPr id="63" name="图片 62" descr="olj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1257" y="1979"/>
                <a:ext cx="1137" cy="1134"/>
              </a:xfrm>
              <a:prstGeom prst="rect">
                <a:avLst/>
              </a:prstGeom>
            </p:spPr>
          </p:pic>
        </p:grpSp>
        <p:cxnSp>
          <p:nvCxnSpPr>
            <p:cNvPr id="39" name="直接箭头连接符 38"/>
            <p:cNvCxnSpPr>
              <a:endCxn id="59" idx="1"/>
            </p:cNvCxnSpPr>
            <p:nvPr/>
          </p:nvCxnSpPr>
          <p:spPr>
            <a:xfrm flipV="1">
              <a:off x="2931" y="868"/>
              <a:ext cx="2639" cy="469"/>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8" name="组合 67"/>
          <p:cNvGrpSpPr/>
          <p:nvPr/>
        </p:nvGrpSpPr>
        <p:grpSpPr>
          <a:xfrm>
            <a:off x="2211070" y="828040"/>
            <a:ext cx="9725025" cy="958215"/>
            <a:chOff x="3482" y="1329"/>
            <a:chExt cx="15315" cy="1509"/>
          </a:xfrm>
        </p:grpSpPr>
        <p:grpSp>
          <p:nvGrpSpPr>
            <p:cNvPr id="56" name="组合 55"/>
            <p:cNvGrpSpPr/>
            <p:nvPr/>
          </p:nvGrpSpPr>
          <p:grpSpPr>
            <a:xfrm>
              <a:off x="5279" y="1608"/>
              <a:ext cx="13519" cy="1231"/>
              <a:chOff x="4063" y="1979"/>
              <a:chExt cx="13519" cy="1231"/>
            </a:xfrm>
          </p:grpSpPr>
          <p:sp>
            <p:nvSpPr>
              <p:cNvPr id="58" name="圆角矩形 57"/>
              <p:cNvSpPr/>
              <p:nvPr/>
            </p:nvSpPr>
            <p:spPr>
              <a:xfrm>
                <a:off x="4063" y="2076"/>
                <a:ext cx="2725" cy="939"/>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限定词</a:t>
                </a:r>
              </a:p>
            </p:txBody>
          </p:sp>
          <p:sp>
            <p:nvSpPr>
              <p:cNvPr id="61" name="圆角矩形 60"/>
              <p:cNvSpPr/>
              <p:nvPr/>
            </p:nvSpPr>
            <p:spPr>
              <a:xfrm>
                <a:off x="7906" y="2076"/>
                <a:ext cx="3203" cy="939"/>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形容词</a:t>
                </a:r>
              </a:p>
            </p:txBody>
          </p:sp>
          <p:sp>
            <p:nvSpPr>
              <p:cNvPr id="62" name="圆角矩形 61"/>
              <p:cNvSpPr/>
              <p:nvPr/>
            </p:nvSpPr>
            <p:spPr>
              <a:xfrm>
                <a:off x="12574" y="2076"/>
                <a:ext cx="5008" cy="939"/>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中心词</a:t>
                </a:r>
                <a:r>
                  <a:rPr lang="en-US" altLang="zh-CN" sz="2400" b="1">
                    <a:solidFill>
                      <a:schemeClr val="tx1"/>
                    </a:solidFill>
                  </a:rPr>
                  <a:t>headword </a:t>
                </a:r>
                <a:r>
                  <a:rPr lang="zh-CN" altLang="en-US" sz="2400" b="1">
                    <a:solidFill>
                      <a:schemeClr val="tx1"/>
                    </a:solidFill>
                  </a:rPr>
                  <a:t>（</a:t>
                </a:r>
                <a:r>
                  <a:rPr lang="en-US" altLang="zh-CN" sz="2400" b="1">
                    <a:solidFill>
                      <a:schemeClr val="tx1"/>
                    </a:solidFill>
                  </a:rPr>
                  <a:t>n.</a:t>
                </a:r>
                <a:r>
                  <a:rPr lang="zh-CN" altLang="en-US" sz="2400" b="1">
                    <a:solidFill>
                      <a:schemeClr val="tx1"/>
                    </a:solidFill>
                  </a:rPr>
                  <a:t>）</a:t>
                </a:r>
              </a:p>
            </p:txBody>
          </p:sp>
          <p:pic>
            <p:nvPicPr>
              <p:cNvPr id="65" name="图片 64" descr="olj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6722" y="2076"/>
                <a:ext cx="1137" cy="1134"/>
              </a:xfrm>
              <a:prstGeom prst="rect">
                <a:avLst/>
              </a:prstGeom>
            </p:spPr>
          </p:pic>
          <p:pic>
            <p:nvPicPr>
              <p:cNvPr id="66" name="图片 65" descr="olj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1257" y="1979"/>
                <a:ext cx="1137" cy="1134"/>
              </a:xfrm>
              <a:prstGeom prst="rect">
                <a:avLst/>
              </a:prstGeom>
            </p:spPr>
          </p:pic>
        </p:grpSp>
        <p:cxnSp>
          <p:nvCxnSpPr>
            <p:cNvPr id="67" name="直接箭头连接符 66"/>
            <p:cNvCxnSpPr/>
            <p:nvPr/>
          </p:nvCxnSpPr>
          <p:spPr>
            <a:xfrm>
              <a:off x="3482" y="1329"/>
              <a:ext cx="1862" cy="693"/>
            </a:xfrm>
            <a:prstGeom prst="straightConnector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69" name="组合 68"/>
          <p:cNvGrpSpPr/>
          <p:nvPr/>
        </p:nvGrpSpPr>
        <p:grpSpPr>
          <a:xfrm>
            <a:off x="1472565" y="1634490"/>
            <a:ext cx="4254500" cy="2519680"/>
            <a:chOff x="1668" y="1761"/>
            <a:chExt cx="6700" cy="3968"/>
          </a:xfrm>
        </p:grpSpPr>
        <p:sp>
          <p:nvSpPr>
            <p:cNvPr id="70" name="圆角矩形 69"/>
            <p:cNvSpPr/>
            <p:nvPr/>
          </p:nvSpPr>
          <p:spPr>
            <a:xfrm>
              <a:off x="1668" y="2961"/>
              <a:ext cx="6700" cy="276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华文中宋" panose="02010600040101010101" charset="-122"/>
                  <a:ea typeface="华文中宋" panose="02010600040101010101" charset="-122"/>
                  <a:cs typeface="华文中宋" panose="02010600040101010101" charset="-122"/>
                  <a:sym typeface="+mn-ea"/>
                </a:rPr>
                <a:t>用于限定名词所指的范围，如特指或泛指、定量或不定量等。如these，three，a，the，my和that等。</a:t>
              </a:r>
              <a:endParaRPr lang="zh-CN" altLang="en-US" sz="2400"/>
            </a:p>
          </p:txBody>
        </p:sp>
        <p:cxnSp>
          <p:nvCxnSpPr>
            <p:cNvPr id="71" name="直接箭头连接符 70"/>
            <p:cNvCxnSpPr/>
            <p:nvPr/>
          </p:nvCxnSpPr>
          <p:spPr>
            <a:xfrm flipH="1">
              <a:off x="6165" y="1761"/>
              <a:ext cx="26" cy="114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72" name="组合 71"/>
          <p:cNvGrpSpPr/>
          <p:nvPr/>
        </p:nvGrpSpPr>
        <p:grpSpPr>
          <a:xfrm>
            <a:off x="8392795" y="1741170"/>
            <a:ext cx="2665095" cy="1633220"/>
            <a:chOff x="4079" y="1761"/>
            <a:chExt cx="4197" cy="2572"/>
          </a:xfrm>
        </p:grpSpPr>
        <p:sp>
          <p:nvSpPr>
            <p:cNvPr id="73" name="圆角矩形 72"/>
            <p:cNvSpPr/>
            <p:nvPr/>
          </p:nvSpPr>
          <p:spPr>
            <a:xfrm>
              <a:off x="4079" y="3049"/>
              <a:ext cx="4197" cy="128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a:latin typeface="华文中宋" panose="02010600040101010101" charset="-122"/>
                  <a:ea typeface="华文中宋" panose="02010600040101010101" charset="-122"/>
                  <a:cs typeface="华文中宋" panose="02010600040101010101" charset="-122"/>
                  <a:sym typeface="+mn-ea"/>
                </a:rPr>
                <a:t>被修饰的名词</a:t>
              </a:r>
            </a:p>
          </p:txBody>
        </p:sp>
        <p:cxnSp>
          <p:nvCxnSpPr>
            <p:cNvPr id="74" name="直接箭头连接符 73"/>
            <p:cNvCxnSpPr/>
            <p:nvPr/>
          </p:nvCxnSpPr>
          <p:spPr>
            <a:xfrm flipH="1">
              <a:off x="6165" y="1761"/>
              <a:ext cx="26" cy="114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2304415" y="4394200"/>
            <a:ext cx="9321800" cy="829945"/>
          </a:xfrm>
          <a:prstGeom prst="rect">
            <a:avLst/>
          </a:prstGeom>
          <a:noFill/>
        </p:spPr>
        <p:txBody>
          <a:bodyPr wrap="square" rtlCol="0" anchor="t">
            <a:spAutoFit/>
          </a:bodyPr>
          <a:lstStyle/>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                                                                                             All your </a:t>
            </a:r>
          </a:p>
          <a:p>
            <a:r>
              <a:rPr lang="en-US" altLang="zh-CN" sz="2400" noProof="0">
                <a:ln>
                  <a:noFill/>
                </a:ln>
                <a:solidFill>
                  <a:srgbClr val="FF0000"/>
                </a:solidFill>
                <a:effectLst/>
                <a:uLnTx/>
                <a:uFillTx/>
                <a:latin typeface="Arial" panose="020B0604020202020204" pitchFamily="34" charset="0"/>
                <a:ea typeface="宋体" panose="02010600030101010101" pitchFamily="2" charset="-122"/>
                <a:sym typeface="+mn-ea"/>
              </a:rPr>
              <a:t>sweat and efforts</a:t>
            </a:r>
            <a:endParaRPr lang="en-US" altLang="zh-CN" sz="2400" noProof="0">
              <a:ln>
                <a:noFill/>
              </a:ln>
              <a:solidFill>
                <a:srgbClr val="FF0000"/>
              </a:solidFill>
              <a:effectLst/>
              <a:uLnTx/>
              <a:uFillTx/>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ox(in)">
                                      <p:cBhvr>
                                        <p:cTn id="32" dur="20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ox(in)">
                                      <p:cBhvr>
                                        <p:cTn id="42" dur="20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ox(in)">
                                      <p:cBhvr>
                                        <p:cTn id="47" dur="2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ox(in)">
                                      <p:cBhvr>
                                        <p:cTn id="52" dur="20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ox(in)">
                                      <p:cBhvr>
                                        <p:cTn id="57" dur="20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box(in)">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box(in)">
                                      <p:cBhvr>
                                        <p:cTn id="67" dur="20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box(in)">
                                      <p:cBhvr>
                                        <p:cTn id="72" dur="20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68"/>
                                        </p:tgtEl>
                                        <p:attrNameLst>
                                          <p:attrName>style.visibility</p:attrName>
                                        </p:attrNameLst>
                                      </p:cBhvr>
                                      <p:to>
                                        <p:strVal val="visible"/>
                                      </p:to>
                                    </p:set>
                                    <p:animEffect transition="in" filter="box(in)">
                                      <p:cBhvr>
                                        <p:cTn id="77" dur="2000"/>
                                        <p:tgtEl>
                                          <p:spTgt spid="68"/>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2"/>
                                        </p:tgtEl>
                                        <p:attrNameLst>
                                          <p:attrName>style.visibility</p:attrName>
                                        </p:attrNameLst>
                                      </p:cBhvr>
                                      <p:to>
                                        <p:strVal val="visible"/>
                                      </p:to>
                                    </p:set>
                                    <p:animEffect transition="in" filter="box(in)">
                                      <p:cBhvr>
                                        <p:cTn id="82" dur="2000"/>
                                        <p:tgtEl>
                                          <p:spTgt spid="2"/>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box(in)">
                                      <p:cBhvr>
                                        <p:cTn id="87" dur="2000"/>
                                        <p:tgtEl>
                                          <p:spTgt spid="69"/>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box(in)">
                                      <p:cBhvr>
                                        <p:cTn id="92"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p:bldP spid="18" grpId="0"/>
      <p:bldP spid="20" grpId="0"/>
      <p:bldP spid="21" grpId="0"/>
      <p:bldP spid="22" grpId="0"/>
      <p:bldP spid="23" grpId="0"/>
      <p:bldP spid="26" grpId="0"/>
      <p:bldP spid="57" grpId="0" bldLvl="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204085" y="1704340"/>
            <a:ext cx="9680575" cy="4834255"/>
            <a:chOff x="3115" y="2709"/>
            <a:chExt cx="15245" cy="7613"/>
          </a:xfrm>
        </p:grpSpPr>
        <p:sp>
          <p:nvSpPr>
            <p:cNvPr id="10" name="矩形: 圆角 1"/>
            <p:cNvSpPr/>
            <p:nvPr/>
          </p:nvSpPr>
          <p:spPr>
            <a:xfrm>
              <a:off x="3115" y="2709"/>
              <a:ext cx="15245" cy="7613"/>
            </a:xfrm>
            <a:prstGeom prst="roundRect">
              <a:avLst/>
            </a:prstGeom>
            <a:solidFill>
              <a:srgbClr val="F2FDF7"/>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文本框 4"/>
            <p:cNvSpPr txBox="1"/>
            <p:nvPr/>
          </p:nvSpPr>
          <p:spPr>
            <a:xfrm>
              <a:off x="3273" y="2954"/>
              <a:ext cx="14930" cy="71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Sep.6th                      Thursday                                    Sunny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With the new school semester around the corner, 640 students in our school attended the seven-day-long military training. It was really a tough trial(</a:t>
              </a:r>
              <a:r>
                <a:rPr lang="zh-CN" altLang="en-US" sz="2400" noProof="0">
                  <a:ln>
                    <a:noFill/>
                  </a:ln>
                  <a:effectLst/>
                  <a:uLnTx/>
                  <a:uFillTx/>
                  <a:latin typeface="Arial" panose="020B0604020202020204" pitchFamily="34" charset="0"/>
                  <a:ea typeface="宋体" panose="02010600030101010101" pitchFamily="2" charset="-122"/>
                  <a:sym typeface="+mn-ea"/>
                </a:rPr>
                <a:t>考验</a:t>
              </a:r>
              <a:r>
                <a:rPr lang="en-US" altLang="zh-CN" sz="2400" noProof="0">
                  <a:ln>
                    <a:noFill/>
                  </a:ln>
                  <a:effectLst/>
                  <a:uLnTx/>
                  <a:uFillTx/>
                  <a:latin typeface="Arial" panose="020B0604020202020204" pitchFamily="34" charset="0"/>
                  <a:ea typeface="宋体" panose="02010600030101010101" pitchFamily="2" charset="-122"/>
                  <a:sym typeface="+mn-ea"/>
                </a:rPr>
                <a:t>) to freshmen. We were trained nonstop for six hours per day in marching and walking in the hot, dazzling sunshine. Presently(</a:t>
              </a:r>
              <a:r>
                <a:rPr lang="zh-CN" altLang="en-US" sz="2400" noProof="0">
                  <a:ln>
                    <a:noFill/>
                  </a:ln>
                  <a:effectLst/>
                  <a:uLnTx/>
                  <a:uFillTx/>
                  <a:latin typeface="Arial" panose="020B0604020202020204" pitchFamily="34" charset="0"/>
                  <a:ea typeface="宋体" panose="02010600030101010101" pitchFamily="2" charset="-122"/>
                  <a:sym typeface="+mn-ea"/>
                </a:rPr>
                <a:t>不久</a:t>
              </a:r>
              <a:r>
                <a:rPr lang="en-US" altLang="zh-CN" sz="2400" noProof="0">
                  <a:ln>
                    <a:noFill/>
                  </a:ln>
                  <a:effectLst/>
                  <a:uLnTx/>
                  <a:uFillTx/>
                  <a:latin typeface="Arial" panose="020B0604020202020204" pitchFamily="34" charset="0"/>
                  <a:ea typeface="宋体" panose="02010600030101010101" pitchFamily="2" charset="-122"/>
                  <a:sym typeface="+mn-ea"/>
                </a:rPr>
                <a:t>), a sudden shower worsened the situation. Beaten by the steady drops of the rain, we were almost tired to death. However, our strict drillmaster(</a:t>
              </a:r>
              <a:r>
                <a:rPr lang="zh-CN" altLang="en-US" sz="2400" noProof="0">
                  <a:ln>
                    <a:noFill/>
                  </a:ln>
                  <a:effectLst/>
                  <a:uLnTx/>
                  <a:uFillTx/>
                  <a:latin typeface="Arial" panose="020B0604020202020204" pitchFamily="34" charset="0"/>
                  <a:ea typeface="宋体" panose="02010600030101010101" pitchFamily="2" charset="-122"/>
                  <a:sym typeface="+mn-ea"/>
                </a:rPr>
                <a:t>教官</a:t>
              </a:r>
              <a:r>
                <a:rPr lang="en-US" altLang="zh-CN" sz="2400" noProof="0">
                  <a:ln>
                    <a:noFill/>
                  </a:ln>
                  <a:effectLst/>
                  <a:uLnTx/>
                  <a:uFillTx/>
                  <a:latin typeface="Arial" panose="020B0604020202020204" pitchFamily="34" charset="0"/>
                  <a:ea typeface="宋体" panose="02010600030101010101" pitchFamily="2" charset="-122"/>
                  <a:sym typeface="+mn-ea"/>
                </a:rPr>
                <a:t>) pushed us to move on, saying “All your sweat and efforts will pay off in the end! Hold on!” Hearing the words, we hardened our will, and became more diligent in the following days. Strangely enough, we didn't feel painful any more. And finally to our joy we receive an award in the military parade.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7" name="图片 6" descr="b8f81755d0a5c1bff039d39c77622949"/>
          <p:cNvPicPr>
            <a:picLocks noChangeAspect="1"/>
          </p:cNvPicPr>
          <p:nvPr/>
        </p:nvPicPr>
        <p:blipFill>
          <a:blip r:embed="rId2"/>
          <a:stretch>
            <a:fillRect/>
          </a:stretch>
        </p:blipFill>
        <p:spPr>
          <a:xfrm>
            <a:off x="-89535" y="3511550"/>
            <a:ext cx="3482975" cy="3482975"/>
          </a:xfrm>
          <a:prstGeom prst="rect">
            <a:avLst/>
          </a:prstGeom>
        </p:spPr>
      </p:pic>
      <p:sp>
        <p:nvSpPr>
          <p:cNvPr id="2" name="矩形 1"/>
          <p:cNvSpPr/>
          <p:nvPr/>
        </p:nvSpPr>
        <p:spPr>
          <a:xfrm>
            <a:off x="8444230" y="4074160"/>
            <a:ext cx="1959610" cy="355600"/>
          </a:xfrm>
          <a:prstGeom prst="rect">
            <a:avLst/>
          </a:prstGeom>
          <a:noFill/>
          <a:ln w="57150">
            <a:solidFill>
              <a:schemeClr val="accent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071995" y="5196840"/>
            <a:ext cx="1991995" cy="355600"/>
          </a:xfrm>
          <a:prstGeom prst="rect">
            <a:avLst/>
          </a:prstGeom>
          <a:noFill/>
          <a:ln w="57150">
            <a:solidFill>
              <a:schemeClr val="accent2">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圆角矩形 2"/>
          <p:cNvSpPr/>
          <p:nvPr/>
        </p:nvSpPr>
        <p:spPr>
          <a:xfrm>
            <a:off x="629920" y="550545"/>
            <a:ext cx="1231265" cy="596265"/>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rPr>
              <a:t>AdjP</a:t>
            </a:r>
          </a:p>
        </p:txBody>
      </p:sp>
      <p:grpSp>
        <p:nvGrpSpPr>
          <p:cNvPr id="13" name="组合 12"/>
          <p:cNvGrpSpPr/>
          <p:nvPr/>
        </p:nvGrpSpPr>
        <p:grpSpPr>
          <a:xfrm>
            <a:off x="1861185" y="190500"/>
            <a:ext cx="8391525" cy="720090"/>
            <a:chOff x="2931" y="301"/>
            <a:chExt cx="13215" cy="1134"/>
          </a:xfrm>
        </p:grpSpPr>
        <p:grpSp>
          <p:nvGrpSpPr>
            <p:cNvPr id="41" name="组合 40"/>
            <p:cNvGrpSpPr/>
            <p:nvPr/>
          </p:nvGrpSpPr>
          <p:grpSpPr>
            <a:xfrm>
              <a:off x="5570" y="301"/>
              <a:ext cx="10576" cy="1134"/>
              <a:chOff x="7550" y="1979"/>
              <a:chExt cx="10576" cy="1134"/>
            </a:xfrm>
          </p:grpSpPr>
          <p:sp>
            <p:nvSpPr>
              <p:cNvPr id="42" name="圆角矩形 41"/>
              <p:cNvSpPr/>
              <p:nvPr/>
            </p:nvSpPr>
            <p:spPr>
              <a:xfrm>
                <a:off x="7550" y="2076"/>
                <a:ext cx="3559" cy="939"/>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前置修饰词</a:t>
                </a:r>
              </a:p>
            </p:txBody>
          </p:sp>
          <p:sp>
            <p:nvSpPr>
              <p:cNvPr id="43" name="圆角矩形 42"/>
              <p:cNvSpPr/>
              <p:nvPr/>
            </p:nvSpPr>
            <p:spPr>
              <a:xfrm>
                <a:off x="12574" y="2076"/>
                <a:ext cx="5552" cy="939"/>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中心词</a:t>
                </a:r>
                <a:r>
                  <a:rPr lang="en-US" altLang="zh-CN" sz="2400" b="1">
                    <a:solidFill>
                      <a:schemeClr val="tx1"/>
                    </a:solidFill>
                  </a:rPr>
                  <a:t>headword</a:t>
                </a:r>
                <a:r>
                  <a:rPr lang="zh-CN" altLang="en-US" sz="2400" b="1">
                    <a:solidFill>
                      <a:schemeClr val="tx1"/>
                    </a:solidFill>
                  </a:rPr>
                  <a:t>（</a:t>
                </a:r>
                <a:r>
                  <a:rPr lang="en-US" altLang="zh-CN" sz="2400" b="1">
                    <a:solidFill>
                      <a:schemeClr val="tx1"/>
                    </a:solidFill>
                  </a:rPr>
                  <a:t>adj.</a:t>
                </a:r>
                <a:r>
                  <a:rPr lang="zh-CN" altLang="en-US" sz="2400" b="1">
                    <a:solidFill>
                      <a:schemeClr val="tx1"/>
                    </a:solidFill>
                  </a:rPr>
                  <a:t>）</a:t>
                </a:r>
              </a:p>
            </p:txBody>
          </p:sp>
          <p:pic>
            <p:nvPicPr>
              <p:cNvPr id="44" name="图片 43" descr="olj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1257" y="1979"/>
                <a:ext cx="1137" cy="1134"/>
              </a:xfrm>
              <a:prstGeom prst="rect">
                <a:avLst/>
              </a:prstGeom>
            </p:spPr>
          </p:pic>
        </p:grpSp>
        <p:cxnSp>
          <p:nvCxnSpPr>
            <p:cNvPr id="45" name="直接箭头连接符 44"/>
            <p:cNvCxnSpPr>
              <a:endCxn id="42" idx="1"/>
            </p:cNvCxnSpPr>
            <p:nvPr/>
          </p:nvCxnSpPr>
          <p:spPr>
            <a:xfrm flipV="1">
              <a:off x="2931" y="868"/>
              <a:ext cx="2639" cy="469"/>
            </a:xfrm>
            <a:prstGeom prst="straightConnector1">
              <a:avLst/>
            </a:prstGeom>
            <a:ln w="571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1861185" y="848360"/>
            <a:ext cx="8268335" cy="929640"/>
            <a:chOff x="2931" y="1337"/>
            <a:chExt cx="13021" cy="1464"/>
          </a:xfrm>
        </p:grpSpPr>
        <p:cxnSp>
          <p:nvCxnSpPr>
            <p:cNvPr id="47" name="直接箭头连接符 46"/>
            <p:cNvCxnSpPr/>
            <p:nvPr/>
          </p:nvCxnSpPr>
          <p:spPr>
            <a:xfrm>
              <a:off x="2931" y="1337"/>
              <a:ext cx="2395" cy="729"/>
            </a:xfrm>
            <a:prstGeom prst="straightConnector1">
              <a:avLst/>
            </a:prstGeom>
            <a:ln w="57150">
              <a:solidFill>
                <a:schemeClr val="accent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48" name="组合 47"/>
            <p:cNvGrpSpPr/>
            <p:nvPr/>
          </p:nvGrpSpPr>
          <p:grpSpPr>
            <a:xfrm>
              <a:off x="5570" y="1667"/>
              <a:ext cx="10383" cy="1134"/>
              <a:chOff x="7550" y="1979"/>
              <a:chExt cx="10383" cy="1134"/>
            </a:xfrm>
          </p:grpSpPr>
          <p:sp>
            <p:nvSpPr>
              <p:cNvPr id="49" name="圆角矩形 48"/>
              <p:cNvSpPr/>
              <p:nvPr/>
            </p:nvSpPr>
            <p:spPr>
              <a:xfrm>
                <a:off x="14374" y="1979"/>
                <a:ext cx="3559" cy="939"/>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后置修饰词</a:t>
                </a:r>
              </a:p>
            </p:txBody>
          </p:sp>
          <p:sp>
            <p:nvSpPr>
              <p:cNvPr id="50" name="圆角矩形 49"/>
              <p:cNvSpPr/>
              <p:nvPr/>
            </p:nvSpPr>
            <p:spPr>
              <a:xfrm>
                <a:off x="7550" y="1979"/>
                <a:ext cx="5171" cy="939"/>
              </a:xfrm>
              <a:prstGeom prst="round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中心词</a:t>
                </a:r>
                <a:r>
                  <a:rPr lang="en-US" altLang="zh-CN" sz="2400" b="1">
                    <a:solidFill>
                      <a:schemeClr val="tx1"/>
                    </a:solidFill>
                  </a:rPr>
                  <a:t>headword</a:t>
                </a:r>
                <a:r>
                  <a:rPr lang="zh-CN" altLang="en-US" sz="2400" b="1">
                    <a:solidFill>
                      <a:schemeClr val="tx1"/>
                    </a:solidFill>
                  </a:rPr>
                  <a:t>（</a:t>
                </a:r>
                <a:r>
                  <a:rPr lang="en-US" altLang="zh-CN" sz="2400" b="1">
                    <a:solidFill>
                      <a:schemeClr val="tx1"/>
                    </a:solidFill>
                  </a:rPr>
                  <a:t>adj.</a:t>
                </a:r>
                <a:r>
                  <a:rPr lang="zh-CN" altLang="en-US" sz="2400" b="1">
                    <a:solidFill>
                      <a:schemeClr val="tx1"/>
                    </a:solidFill>
                  </a:rPr>
                  <a:t>）</a:t>
                </a:r>
              </a:p>
            </p:txBody>
          </p:sp>
          <p:pic>
            <p:nvPicPr>
              <p:cNvPr id="51" name="图片 50" descr="olj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2879" y="1979"/>
                <a:ext cx="1137" cy="1134"/>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ox(in)">
                                      <p:cBhvr>
                                        <p:cTn id="27"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6" grpId="0" bldLvl="0" animBg="1"/>
      <p:bldP spid="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204085" y="1704340"/>
            <a:ext cx="9680575" cy="4834255"/>
            <a:chOff x="3115" y="2709"/>
            <a:chExt cx="15245" cy="7613"/>
          </a:xfrm>
        </p:grpSpPr>
        <p:sp>
          <p:nvSpPr>
            <p:cNvPr id="10" name="矩形: 圆角 1"/>
            <p:cNvSpPr/>
            <p:nvPr/>
          </p:nvSpPr>
          <p:spPr>
            <a:xfrm>
              <a:off x="3115" y="2709"/>
              <a:ext cx="15245" cy="7613"/>
            </a:xfrm>
            <a:prstGeom prst="roundRect">
              <a:avLst/>
            </a:prstGeom>
            <a:solidFill>
              <a:srgbClr val="F2FDF7"/>
            </a:solidFill>
            <a:ln w="28575">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5" name="文本框 4"/>
            <p:cNvSpPr txBox="1"/>
            <p:nvPr/>
          </p:nvSpPr>
          <p:spPr>
            <a:xfrm>
              <a:off x="3273" y="2954"/>
              <a:ext cx="15087" cy="712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Sep.6th                      Thursday                                    Sunny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lang="en-US" altLang="zh-CN" sz="2400" noProof="0">
                  <a:ln>
                    <a:noFill/>
                  </a:ln>
                  <a:effectLst/>
                  <a:uLnTx/>
                  <a:uFillTx/>
                  <a:latin typeface="Arial" panose="020B0604020202020204" pitchFamily="34" charset="0"/>
                  <a:ea typeface="宋体" panose="02010600030101010101" pitchFamily="2" charset="-122"/>
                  <a:sym typeface="+mn-ea"/>
                </a:rPr>
                <a:t>      With the new school semester around the corner, 640 students in our school attended the seven-day-long military training. It was really a tough trial(</a:t>
              </a:r>
              <a:r>
                <a:rPr lang="zh-CN" altLang="en-US" sz="2400" noProof="0">
                  <a:ln>
                    <a:noFill/>
                  </a:ln>
                  <a:effectLst/>
                  <a:uLnTx/>
                  <a:uFillTx/>
                  <a:latin typeface="Arial" panose="020B0604020202020204" pitchFamily="34" charset="0"/>
                  <a:ea typeface="宋体" panose="02010600030101010101" pitchFamily="2" charset="-122"/>
                  <a:sym typeface="+mn-ea"/>
                </a:rPr>
                <a:t>考验</a:t>
              </a:r>
              <a:r>
                <a:rPr lang="en-US" altLang="zh-CN" sz="2400" noProof="0">
                  <a:ln>
                    <a:noFill/>
                  </a:ln>
                  <a:effectLst/>
                  <a:uLnTx/>
                  <a:uFillTx/>
                  <a:latin typeface="Arial" panose="020B0604020202020204" pitchFamily="34" charset="0"/>
                  <a:ea typeface="宋体" panose="02010600030101010101" pitchFamily="2" charset="-122"/>
                  <a:sym typeface="+mn-ea"/>
                </a:rPr>
                <a:t>) to freshmen. We were trained nonstop for six hours per day in marching and walking in the hot, dazzling sunshine. Presently(</a:t>
              </a:r>
              <a:r>
                <a:rPr lang="zh-CN" altLang="en-US" sz="2400" noProof="0">
                  <a:ln>
                    <a:noFill/>
                  </a:ln>
                  <a:effectLst/>
                  <a:uLnTx/>
                  <a:uFillTx/>
                  <a:latin typeface="Arial" panose="020B0604020202020204" pitchFamily="34" charset="0"/>
                  <a:ea typeface="宋体" panose="02010600030101010101" pitchFamily="2" charset="-122"/>
                  <a:sym typeface="+mn-ea"/>
                </a:rPr>
                <a:t>不久</a:t>
              </a:r>
              <a:r>
                <a:rPr lang="en-US" altLang="zh-CN" sz="2400" noProof="0">
                  <a:ln>
                    <a:noFill/>
                  </a:ln>
                  <a:effectLst/>
                  <a:uLnTx/>
                  <a:uFillTx/>
                  <a:latin typeface="Arial" panose="020B0604020202020204" pitchFamily="34" charset="0"/>
                  <a:ea typeface="宋体" panose="02010600030101010101" pitchFamily="2" charset="-122"/>
                  <a:sym typeface="+mn-ea"/>
                </a:rPr>
                <a:t>), a sudden shower worsened the situation. Beaten by the steady drops of the rain, we were almost tired to death. However, our strict drillmaster(</a:t>
              </a:r>
              <a:r>
                <a:rPr lang="zh-CN" altLang="en-US" sz="2400" noProof="0">
                  <a:ln>
                    <a:noFill/>
                  </a:ln>
                  <a:effectLst/>
                  <a:uLnTx/>
                  <a:uFillTx/>
                  <a:latin typeface="Arial" panose="020B0604020202020204" pitchFamily="34" charset="0"/>
                  <a:ea typeface="宋体" panose="02010600030101010101" pitchFamily="2" charset="-122"/>
                  <a:sym typeface="+mn-ea"/>
                </a:rPr>
                <a:t>教官</a:t>
              </a:r>
              <a:r>
                <a:rPr lang="en-US" altLang="zh-CN" sz="2400" noProof="0">
                  <a:ln>
                    <a:noFill/>
                  </a:ln>
                  <a:effectLst/>
                  <a:uLnTx/>
                  <a:uFillTx/>
                  <a:latin typeface="Arial" panose="020B0604020202020204" pitchFamily="34" charset="0"/>
                  <a:ea typeface="宋体" panose="02010600030101010101" pitchFamily="2" charset="-122"/>
                  <a:sym typeface="+mn-ea"/>
                </a:rPr>
                <a:t>) pushed us to move on, saying “All your sweat and efforts will pay off in the end! Hold on!” Hearing the words, we hardened our will, and became more diligent in the following days. Strangely enough, we didn't feel painful any more. And finally to our joy we receive an award in the military parade. </a:t>
              </a:r>
              <a:endParaRPr kumimoji="0" lang="en-US" altLang="zh-CN" sz="2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grpSp>
      <p:pic>
        <p:nvPicPr>
          <p:cNvPr id="7" name="图片 6" descr="b8f81755d0a5c1bff039d39c77622949"/>
          <p:cNvPicPr>
            <a:picLocks noChangeAspect="1"/>
          </p:cNvPicPr>
          <p:nvPr/>
        </p:nvPicPr>
        <p:blipFill>
          <a:blip r:embed="rId2"/>
          <a:stretch>
            <a:fillRect/>
          </a:stretch>
        </p:blipFill>
        <p:spPr>
          <a:xfrm>
            <a:off x="-100965" y="3495040"/>
            <a:ext cx="3482975" cy="3482975"/>
          </a:xfrm>
          <a:prstGeom prst="rect">
            <a:avLst/>
          </a:prstGeom>
        </p:spPr>
      </p:pic>
      <p:sp>
        <p:nvSpPr>
          <p:cNvPr id="8" name="矩形 7"/>
          <p:cNvSpPr/>
          <p:nvPr/>
        </p:nvSpPr>
        <p:spPr>
          <a:xfrm>
            <a:off x="8912225" y="3024505"/>
            <a:ext cx="2972435" cy="355600"/>
          </a:xfrm>
          <a:prstGeom prst="rect">
            <a:avLst/>
          </a:prstGeom>
          <a:noFill/>
          <a:ln w="57150">
            <a:solidFill>
              <a:schemeClr val="accent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304415" y="5541645"/>
            <a:ext cx="2633980" cy="355600"/>
          </a:xfrm>
          <a:prstGeom prst="rect">
            <a:avLst/>
          </a:prstGeom>
          <a:noFill/>
          <a:ln w="57150">
            <a:solidFill>
              <a:schemeClr val="accent1">
                <a:lumMod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圆角矩形 56"/>
          <p:cNvSpPr/>
          <p:nvPr/>
        </p:nvSpPr>
        <p:spPr>
          <a:xfrm>
            <a:off x="629920" y="550545"/>
            <a:ext cx="1231265" cy="596265"/>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chemeClr val="tx1"/>
                </a:solidFill>
              </a:rPr>
              <a:t>AdvP</a:t>
            </a:r>
          </a:p>
        </p:txBody>
      </p:sp>
      <p:grpSp>
        <p:nvGrpSpPr>
          <p:cNvPr id="40" name="组合 39"/>
          <p:cNvGrpSpPr/>
          <p:nvPr/>
        </p:nvGrpSpPr>
        <p:grpSpPr>
          <a:xfrm>
            <a:off x="1872615" y="175260"/>
            <a:ext cx="8391525" cy="720090"/>
            <a:chOff x="2931" y="301"/>
            <a:chExt cx="13215" cy="1134"/>
          </a:xfrm>
        </p:grpSpPr>
        <p:grpSp>
          <p:nvGrpSpPr>
            <p:cNvPr id="64" name="组合 63"/>
            <p:cNvGrpSpPr/>
            <p:nvPr/>
          </p:nvGrpSpPr>
          <p:grpSpPr>
            <a:xfrm>
              <a:off x="5570" y="301"/>
              <a:ext cx="10576" cy="1134"/>
              <a:chOff x="7550" y="1979"/>
              <a:chExt cx="10576" cy="1134"/>
            </a:xfrm>
          </p:grpSpPr>
          <p:sp>
            <p:nvSpPr>
              <p:cNvPr id="59" name="圆角矩形 58"/>
              <p:cNvSpPr/>
              <p:nvPr/>
            </p:nvSpPr>
            <p:spPr>
              <a:xfrm>
                <a:off x="7550" y="2076"/>
                <a:ext cx="3559" cy="939"/>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前置修饰词</a:t>
                </a:r>
              </a:p>
            </p:txBody>
          </p:sp>
          <p:sp>
            <p:nvSpPr>
              <p:cNvPr id="60" name="圆角矩形 59"/>
              <p:cNvSpPr/>
              <p:nvPr/>
            </p:nvSpPr>
            <p:spPr>
              <a:xfrm>
                <a:off x="12574" y="2076"/>
                <a:ext cx="5552" cy="93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中心词</a:t>
                </a:r>
                <a:r>
                  <a:rPr lang="en-US" altLang="zh-CN" sz="2400" b="1">
                    <a:solidFill>
                      <a:schemeClr val="tx1"/>
                    </a:solidFill>
                  </a:rPr>
                  <a:t>headword</a:t>
                </a:r>
                <a:r>
                  <a:rPr lang="zh-CN" altLang="en-US" sz="2400" b="1">
                    <a:solidFill>
                      <a:schemeClr val="tx1"/>
                    </a:solidFill>
                  </a:rPr>
                  <a:t>（</a:t>
                </a:r>
                <a:r>
                  <a:rPr lang="en-US" altLang="zh-CN" sz="2400" b="1">
                    <a:solidFill>
                      <a:schemeClr val="tx1"/>
                    </a:solidFill>
                  </a:rPr>
                  <a:t>adv.</a:t>
                </a:r>
                <a:r>
                  <a:rPr lang="zh-CN" altLang="en-US" sz="2400" b="1">
                    <a:solidFill>
                      <a:schemeClr val="tx1"/>
                    </a:solidFill>
                  </a:rPr>
                  <a:t>）</a:t>
                </a:r>
              </a:p>
            </p:txBody>
          </p:sp>
          <p:pic>
            <p:nvPicPr>
              <p:cNvPr id="63" name="图片 62" descr="olj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1257" y="1979"/>
                <a:ext cx="1137" cy="1134"/>
              </a:xfrm>
              <a:prstGeom prst="rect">
                <a:avLst/>
              </a:prstGeom>
            </p:spPr>
          </p:pic>
        </p:grpSp>
        <p:cxnSp>
          <p:nvCxnSpPr>
            <p:cNvPr id="11" name="直接箭头连接符 10"/>
            <p:cNvCxnSpPr>
              <a:endCxn id="59" idx="1"/>
            </p:cNvCxnSpPr>
            <p:nvPr/>
          </p:nvCxnSpPr>
          <p:spPr>
            <a:xfrm flipV="1">
              <a:off x="2931" y="868"/>
              <a:ext cx="2639" cy="469"/>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1872615" y="833120"/>
            <a:ext cx="8268335" cy="929640"/>
            <a:chOff x="2931" y="1337"/>
            <a:chExt cx="13021" cy="1464"/>
          </a:xfrm>
        </p:grpSpPr>
        <p:cxnSp>
          <p:nvCxnSpPr>
            <p:cNvPr id="23" name="直接箭头连接符 22"/>
            <p:cNvCxnSpPr/>
            <p:nvPr/>
          </p:nvCxnSpPr>
          <p:spPr>
            <a:xfrm>
              <a:off x="2931" y="1337"/>
              <a:ext cx="2395" cy="729"/>
            </a:xfrm>
            <a:prstGeom prst="straightConnector1">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5570" y="1667"/>
              <a:ext cx="10383" cy="1134"/>
              <a:chOff x="7550" y="1979"/>
              <a:chExt cx="10383" cy="1134"/>
            </a:xfrm>
          </p:grpSpPr>
          <p:sp>
            <p:nvSpPr>
              <p:cNvPr id="37" name="圆角矩形 36"/>
              <p:cNvSpPr/>
              <p:nvPr/>
            </p:nvSpPr>
            <p:spPr>
              <a:xfrm>
                <a:off x="14374" y="1979"/>
                <a:ext cx="3559" cy="939"/>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后置修饰词</a:t>
                </a:r>
              </a:p>
            </p:txBody>
          </p:sp>
          <p:sp>
            <p:nvSpPr>
              <p:cNvPr id="38" name="圆角矩形 37"/>
              <p:cNvSpPr/>
              <p:nvPr/>
            </p:nvSpPr>
            <p:spPr>
              <a:xfrm>
                <a:off x="7550" y="1979"/>
                <a:ext cx="5171" cy="939"/>
              </a:xfrm>
              <a:prstGeom prst="roundRect">
                <a:avLst/>
              </a:prstGeom>
              <a:solidFill>
                <a:schemeClr val="accent6">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a:solidFill>
                      <a:schemeClr val="tx1"/>
                    </a:solidFill>
                  </a:rPr>
                  <a:t>中心词</a:t>
                </a:r>
                <a:r>
                  <a:rPr lang="en-US" altLang="zh-CN" sz="2400" b="1">
                    <a:solidFill>
                      <a:schemeClr val="tx1"/>
                    </a:solidFill>
                  </a:rPr>
                  <a:t>headword</a:t>
                </a:r>
                <a:r>
                  <a:rPr lang="zh-CN" altLang="en-US" sz="2400" b="1">
                    <a:solidFill>
                      <a:schemeClr val="tx1"/>
                    </a:solidFill>
                  </a:rPr>
                  <a:t>（</a:t>
                </a:r>
                <a:r>
                  <a:rPr lang="en-US" altLang="zh-CN" sz="2400" b="1">
                    <a:solidFill>
                      <a:schemeClr val="tx1"/>
                    </a:solidFill>
                  </a:rPr>
                  <a:t>adv.</a:t>
                </a:r>
                <a:r>
                  <a:rPr lang="zh-CN" altLang="en-US" sz="2400" b="1">
                    <a:solidFill>
                      <a:schemeClr val="tx1"/>
                    </a:solidFill>
                  </a:rPr>
                  <a:t>）</a:t>
                </a:r>
              </a:p>
            </p:txBody>
          </p:sp>
          <p:pic>
            <p:nvPicPr>
              <p:cNvPr id="39" name="图片 38" descr="olj (10)"/>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12879" y="1979"/>
                <a:ext cx="1137" cy="1134"/>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box(in)">
                                      <p:cBhvr>
                                        <p:cTn id="17" dur="2000"/>
                                        <p:tgtEl>
                                          <p:spTgt spid="5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2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bldLvl="0" animBg="1"/>
      <p:bldP spid="5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p:cNvSpPr txBox="1">
            <a:spLocks noChangeArrowheads="1"/>
          </p:cNvSpPr>
          <p:nvPr/>
        </p:nvSpPr>
        <p:spPr bwMode="auto">
          <a:xfrm>
            <a:off x="1218565" y="380365"/>
            <a:ext cx="9754870" cy="70675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1" lang="en-US" altLang="zh-CN" sz="4000" b="1" i="1" u="none" strike="noStrike" kern="1200" cap="none" spc="0" normalizeH="0" baseline="0" noProof="0" dirty="0">
                <a:ln>
                  <a:noFill/>
                </a:ln>
                <a:solidFill>
                  <a:srgbClr val="C00000"/>
                </a:solidFill>
                <a:effectLst/>
                <a:uLnTx/>
                <a:uFillTx/>
                <a:latin typeface="+mn-lt"/>
                <a:ea typeface="+mn-ea"/>
                <a:cs typeface="Times New Roman" panose="02020603050405020304" charset="0"/>
              </a:rPr>
              <a:t> </a:t>
            </a:r>
            <a:r>
              <a:rPr kumimoji="1" lang="en-US" altLang="zh-CN" sz="4000" b="1" u="none" strike="noStrike" kern="1200" cap="none" spc="0" normalizeH="0" baseline="0" noProof="0" dirty="0">
                <a:ln>
                  <a:noFill/>
                </a:ln>
                <a:solidFill>
                  <a:schemeClr val="tx1"/>
                </a:solidFill>
                <a:effectLst/>
                <a:uLnTx/>
                <a:uFillTx/>
                <a:latin typeface="+mn-lt"/>
                <a:ea typeface="+mn-ea"/>
                <a:cs typeface="Times New Roman" panose="02020603050405020304" charset="0"/>
              </a:rPr>
              <a:t>Why are </a:t>
            </a:r>
            <a:r>
              <a:rPr kumimoji="1" lang="en-US" altLang="zh-CN" sz="4000" b="1" u="none" strike="noStrike" kern="1200" cap="none" spc="0" normalizeH="0" baseline="0" noProof="0" dirty="0">
                <a:ln>
                  <a:noFill/>
                </a:ln>
                <a:solidFill>
                  <a:srgbClr val="FF0000"/>
                </a:solidFill>
                <a:effectLst/>
                <a:uLnTx/>
                <a:uFillTx/>
                <a:latin typeface="+mn-lt"/>
                <a:ea typeface="+mn-ea"/>
                <a:cs typeface="Times New Roman" panose="02020603050405020304" charset="0"/>
              </a:rPr>
              <a:t>AdjP/AdvP /NP</a:t>
            </a:r>
            <a:r>
              <a:rPr kumimoji="1" lang="en-US" altLang="zh-CN" sz="4000" b="1" u="none" strike="noStrike" kern="1200" cap="none" spc="0" normalizeH="0" baseline="0" noProof="0" dirty="0">
                <a:ln>
                  <a:noFill/>
                </a:ln>
                <a:solidFill>
                  <a:schemeClr val="tx1"/>
                </a:solidFill>
                <a:effectLst/>
                <a:uLnTx/>
                <a:uFillTx/>
                <a:latin typeface="+mn-lt"/>
                <a:ea typeface="+mn-ea"/>
                <a:cs typeface="Times New Roman" panose="02020603050405020304" charset="0"/>
              </a:rPr>
              <a:t> important to use?</a:t>
            </a:r>
          </a:p>
        </p:txBody>
      </p:sp>
      <p:grpSp>
        <p:nvGrpSpPr>
          <p:cNvPr id="5" name="组合 4"/>
          <p:cNvGrpSpPr/>
          <p:nvPr/>
        </p:nvGrpSpPr>
        <p:grpSpPr>
          <a:xfrm>
            <a:off x="-494347" y="1089025"/>
            <a:ext cx="6380175" cy="5455285"/>
            <a:chOff x="2728" y="1899"/>
            <a:chExt cx="10047" cy="8591"/>
          </a:xfrm>
        </p:grpSpPr>
        <p:grpSp>
          <p:nvGrpSpPr>
            <p:cNvPr id="8" name="组合 7"/>
            <p:cNvGrpSpPr/>
            <p:nvPr/>
          </p:nvGrpSpPr>
          <p:grpSpPr>
            <a:xfrm>
              <a:off x="2728" y="1899"/>
              <a:ext cx="9641" cy="8591"/>
              <a:chOff x="208648" y="1205586"/>
              <a:chExt cx="6121808" cy="5455285"/>
            </a:xfrm>
          </p:grpSpPr>
          <p:pic>
            <p:nvPicPr>
              <p:cNvPr id="14340" name="图片 4"/>
              <p:cNvPicPr>
                <a:picLocks noChangeAspect="1"/>
              </p:cNvPicPr>
              <p:nvPr/>
            </p:nvPicPr>
            <p:blipFill>
              <a:blip r:embed="rId2"/>
              <a:stretch>
                <a:fillRect/>
              </a:stretch>
            </p:blipFill>
            <p:spPr>
              <a:xfrm>
                <a:off x="208648" y="1584046"/>
                <a:ext cx="3810000" cy="5076825"/>
              </a:xfrm>
              <a:prstGeom prst="rect">
                <a:avLst/>
              </a:prstGeom>
              <a:noFill/>
              <a:ln w="9525">
                <a:noFill/>
              </a:ln>
            </p:spPr>
          </p:pic>
          <p:sp>
            <p:nvSpPr>
              <p:cNvPr id="6" name="对话气泡: 椭圆形 5"/>
              <p:cNvSpPr/>
              <p:nvPr/>
            </p:nvSpPr>
            <p:spPr>
              <a:xfrm>
                <a:off x="2772048" y="1205586"/>
                <a:ext cx="3558408" cy="1734185"/>
              </a:xfrm>
              <a:prstGeom prst="wedgeEllipseCallout">
                <a:avLst>
                  <a:gd name="adj1" fmla="val -65590"/>
                  <a:gd name="adj2" fmla="val 3935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en-US" sz="2400" b="1" i="0" u="none" strike="noStrike" kern="1200" cap="none" spc="0" normalizeH="0" baseline="0" noProof="0" dirty="0">
                  <a:ln>
                    <a:noFill/>
                  </a:ln>
                  <a:solidFill>
                    <a:schemeClr val="bg1"/>
                  </a:solidFill>
                  <a:effectLst/>
                  <a:uLnTx/>
                  <a:uFillTx/>
                  <a:latin typeface="Georgia" panose="02040502050405020303" charset="0"/>
                  <a:ea typeface="仿宋" panose="02010609060101010101" pitchFamily="49" charset="-122"/>
                  <a:cs typeface="Georgia" panose="02040502050405020303" charset="0"/>
                </a:endParaRPr>
              </a:p>
            </p:txBody>
          </p:sp>
        </p:grpSp>
        <p:sp>
          <p:nvSpPr>
            <p:cNvPr id="7" name="文本框 6"/>
            <p:cNvSpPr txBox="1"/>
            <p:nvPr/>
          </p:nvSpPr>
          <p:spPr>
            <a:xfrm>
              <a:off x="7294" y="2321"/>
              <a:ext cx="5481" cy="188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lang="en-US" sz="2400" b="1" noProof="0" dirty="0">
                  <a:ln>
                    <a:noFill/>
                  </a:ln>
                  <a:solidFill>
                    <a:schemeClr val="bg1"/>
                  </a:solidFill>
                  <a:effectLst/>
                  <a:uLnTx/>
                  <a:uFillTx/>
                  <a:latin typeface="Georgia" panose="02040502050405020303" charset="0"/>
                  <a:ea typeface="仿宋" panose="02010609060101010101" pitchFamily="49" charset="-122"/>
                  <a:cs typeface="Georgia" panose="02040502050405020303" charset="0"/>
                  <a:sym typeface="+mn-ea"/>
                </a:rPr>
                <a:t>What have you learnt during the military training?</a:t>
              </a:r>
              <a:endParaRPr kumimoji="0" lang="en-US" sz="2400" b="1" i="0" u="none" strike="noStrike" kern="1200" cap="none" spc="0" normalizeH="0" baseline="0" noProof="0" dirty="0">
                <a:ln>
                  <a:noFill/>
                </a:ln>
                <a:solidFill>
                  <a:schemeClr val="bg1"/>
                </a:solidFill>
                <a:effectLst/>
                <a:uLnTx/>
                <a:uFillTx/>
                <a:latin typeface="Georgia" panose="02040502050405020303" charset="0"/>
                <a:ea typeface="仿宋" panose="02010609060101010101" pitchFamily="49" charset="-122"/>
                <a:cs typeface="Georgia" panose="02040502050405020303" charset="0"/>
                <a:sym typeface="+mn-ea"/>
              </a:endParaRPr>
            </a:p>
          </p:txBody>
        </p:sp>
      </p:grpSp>
      <p:grpSp>
        <p:nvGrpSpPr>
          <p:cNvPr id="14" name="组合 13"/>
          <p:cNvGrpSpPr/>
          <p:nvPr/>
        </p:nvGrpSpPr>
        <p:grpSpPr>
          <a:xfrm>
            <a:off x="3822065" y="2823210"/>
            <a:ext cx="8145780" cy="1665605"/>
            <a:chOff x="6180" y="5746"/>
            <a:chExt cx="12828" cy="2623"/>
          </a:xfrm>
        </p:grpSpPr>
        <p:sp>
          <p:nvSpPr>
            <p:cNvPr id="12" name="文本框 11"/>
            <p:cNvSpPr txBox="1"/>
            <p:nvPr/>
          </p:nvSpPr>
          <p:spPr>
            <a:xfrm>
              <a:off x="6180" y="7009"/>
              <a:ext cx="9770" cy="822"/>
            </a:xfrm>
            <a:prstGeom prst="rect">
              <a:avLst/>
            </a:prstGeom>
            <a:noFill/>
            <a:ln w="38100">
              <a:solidFill>
                <a:schemeClr val="bg2">
                  <a:lumMod val="75000"/>
                </a:schemeClr>
              </a:solidFill>
              <a:prstDash val="dashDot"/>
            </a:ln>
          </p:spPr>
          <p:txBody>
            <a:bodyPr wrap="square" rtlCol="0">
              <a:spAutoFit/>
            </a:bodyPr>
            <a:lstStyle/>
            <a:p>
              <a:r>
                <a:rPr lang="en-US" altLang="zh-CN" sz="2800"/>
                <a:t>A: I learnt that the train is meaningful.</a:t>
              </a:r>
            </a:p>
          </p:txBody>
        </p:sp>
        <p:pic>
          <p:nvPicPr>
            <p:cNvPr id="13" name="图片 12" descr="835d9fc86e1dbd1192d7326f67329b53"/>
            <p:cNvPicPr>
              <a:picLocks noChangeAspect="1"/>
            </p:cNvPicPr>
            <p:nvPr/>
          </p:nvPicPr>
          <p:blipFill>
            <a:blip r:embed="rId3"/>
            <a:stretch>
              <a:fillRect/>
            </a:stretch>
          </p:blipFill>
          <p:spPr>
            <a:xfrm>
              <a:off x="16385" y="5746"/>
              <a:ext cx="2623" cy="2623"/>
            </a:xfrm>
            <a:prstGeom prst="rect">
              <a:avLst/>
            </a:prstGeom>
          </p:spPr>
        </p:pic>
      </p:grpSp>
      <p:grpSp>
        <p:nvGrpSpPr>
          <p:cNvPr id="23" name="组合 22"/>
          <p:cNvGrpSpPr/>
          <p:nvPr/>
        </p:nvGrpSpPr>
        <p:grpSpPr>
          <a:xfrm>
            <a:off x="1822450" y="4681220"/>
            <a:ext cx="10145395" cy="1863090"/>
            <a:chOff x="2870" y="7372"/>
            <a:chExt cx="15977" cy="2934"/>
          </a:xfrm>
        </p:grpSpPr>
        <p:pic>
          <p:nvPicPr>
            <p:cNvPr id="18" name="图片 17" descr="fgy5_副本"/>
            <p:cNvPicPr>
              <a:picLocks noChangeAspect="1"/>
            </p:cNvPicPr>
            <p:nvPr/>
          </p:nvPicPr>
          <p:blipFill>
            <a:blip r:embed="rId4">
              <a:clrChange>
                <a:clrFrom>
                  <a:srgbClr val="F6F6F6">
                    <a:alpha val="100000"/>
                  </a:srgbClr>
                </a:clrFrom>
                <a:clrTo>
                  <a:srgbClr val="F6F6F6">
                    <a:alpha val="100000"/>
                    <a:alpha val="0"/>
                  </a:srgbClr>
                </a:clrTo>
              </a:clrChange>
            </a:blip>
            <a:stretch>
              <a:fillRect/>
            </a:stretch>
          </p:blipFill>
          <p:spPr>
            <a:xfrm>
              <a:off x="16336" y="7568"/>
              <a:ext cx="2511" cy="2738"/>
            </a:xfrm>
            <a:prstGeom prst="rect">
              <a:avLst/>
            </a:prstGeom>
          </p:spPr>
        </p:pic>
        <p:sp>
          <p:nvSpPr>
            <p:cNvPr id="16" name="文本框 15"/>
            <p:cNvSpPr txBox="1"/>
            <p:nvPr/>
          </p:nvSpPr>
          <p:spPr>
            <a:xfrm>
              <a:off x="2870" y="7372"/>
              <a:ext cx="13555" cy="2858"/>
            </a:xfrm>
            <a:prstGeom prst="rect">
              <a:avLst/>
            </a:prstGeom>
            <a:noFill/>
            <a:ln w="38100">
              <a:solidFill>
                <a:schemeClr val="bg2">
                  <a:lumMod val="75000"/>
                </a:schemeClr>
              </a:solidFill>
              <a:prstDash val="dash"/>
            </a:ln>
          </p:spPr>
          <p:txBody>
            <a:bodyPr wrap="square" rtlCol="0">
              <a:spAutoFit/>
            </a:bodyPr>
            <a:lstStyle/>
            <a:p>
              <a:r>
                <a:rPr lang="en-US" altLang="zh-CN" sz="2800"/>
                <a:t>B: The</a:t>
              </a:r>
              <a:r>
                <a:rPr lang="en-US" altLang="zh-CN" sz="2800" b="1">
                  <a:solidFill>
                    <a:srgbClr val="FF0000"/>
                  </a:solidFill>
                </a:rPr>
                <a:t> seven-day</a:t>
              </a:r>
              <a:r>
                <a:rPr lang="en-US" altLang="zh-CN" sz="2800"/>
                <a:t> training was an </a:t>
              </a:r>
              <a:r>
                <a:rPr lang="en-US" altLang="zh-CN" sz="2800" b="1">
                  <a:solidFill>
                    <a:srgbClr val="FF0000"/>
                  </a:solidFill>
                </a:rPr>
                <a:t>unforgettable</a:t>
              </a:r>
              <a:r>
                <a:rPr lang="en-US" altLang="zh-CN" sz="2800"/>
                <a:t> memory </a:t>
              </a:r>
            </a:p>
            <a:p>
              <a:r>
                <a:rPr lang="en-US" altLang="zh-CN" sz="2800"/>
                <a:t>    that was </a:t>
              </a:r>
              <a:r>
                <a:rPr lang="en-US" altLang="zh-CN" sz="2800" b="1">
                  <a:solidFill>
                    <a:srgbClr val="FF0000"/>
                  </a:solidFill>
                </a:rPr>
                <a:t>really </a:t>
              </a:r>
              <a:r>
                <a:rPr lang="en-US" altLang="zh-CN" sz="2800"/>
                <a:t>meaningful to each </a:t>
              </a:r>
              <a:r>
                <a:rPr lang="en-US" altLang="zh-CN" sz="2800" b="1">
                  <a:solidFill>
                    <a:srgbClr val="FF0000"/>
                  </a:solidFill>
                </a:rPr>
                <a:t>newly-admitted    </a:t>
              </a:r>
            </a:p>
            <a:p>
              <a:r>
                <a:rPr lang="en-US" altLang="zh-CN" sz="2800" b="1">
                  <a:solidFill>
                    <a:srgbClr val="FF0000"/>
                  </a:solidFill>
                </a:rPr>
                <a:t>    </a:t>
              </a:r>
              <a:r>
                <a:rPr lang="en-US" altLang="zh-CN" sz="2800"/>
                <a:t>student. </a:t>
              </a:r>
              <a:r>
                <a:rPr lang="en-US" altLang="zh-CN" sz="2800" b="1">
                  <a:solidFill>
                    <a:srgbClr val="FF0000"/>
                  </a:solidFill>
                </a:rPr>
                <a:t>So</a:t>
              </a:r>
              <a:r>
                <a:rPr lang="en-US" altLang="zh-CN" sz="2800"/>
                <a:t> tough as it might be, we have become </a:t>
              </a:r>
              <a:r>
                <a:rPr lang="en-US" altLang="zh-CN" sz="2800" b="1">
                  <a:solidFill>
                    <a:srgbClr val="FF0000"/>
                  </a:solidFill>
                </a:rPr>
                <a:t>more</a:t>
              </a:r>
              <a:r>
                <a:rPr lang="en-US" altLang="zh-CN" sz="2800"/>
                <a:t>   </a:t>
              </a:r>
            </a:p>
            <a:p>
              <a:r>
                <a:rPr lang="en-US" altLang="zh-CN" sz="2800"/>
                <a:t>    endurant through it.</a:t>
              </a:r>
            </a:p>
          </p:txBody>
        </p:sp>
      </p:grpSp>
      <p:grpSp>
        <p:nvGrpSpPr>
          <p:cNvPr id="26" name="组合 25"/>
          <p:cNvGrpSpPr/>
          <p:nvPr/>
        </p:nvGrpSpPr>
        <p:grpSpPr>
          <a:xfrm>
            <a:off x="5055870" y="815340"/>
            <a:ext cx="5916930" cy="6140450"/>
            <a:chOff x="7841" y="1259"/>
            <a:chExt cx="9318" cy="9670"/>
          </a:xfrm>
        </p:grpSpPr>
        <p:pic>
          <p:nvPicPr>
            <p:cNvPr id="19" name="图片 18" descr="sdfg (5)"/>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7841" y="1259"/>
              <a:ext cx="9319" cy="9671"/>
            </a:xfrm>
            <a:prstGeom prst="rect">
              <a:avLst/>
            </a:prstGeom>
          </p:spPr>
        </p:pic>
        <p:sp>
          <p:nvSpPr>
            <p:cNvPr id="20" name="文本框 19"/>
            <p:cNvSpPr txBox="1"/>
            <p:nvPr/>
          </p:nvSpPr>
          <p:spPr>
            <a:xfrm rot="720000">
              <a:off x="8867" y="3802"/>
              <a:ext cx="7036" cy="5572"/>
            </a:xfrm>
            <a:prstGeom prst="rect">
              <a:avLst/>
            </a:prstGeom>
            <a:noFill/>
          </p:spPr>
          <p:txBody>
            <a:bodyPr wrap="square" rtlCol="0" anchor="t">
              <a:spAutoFit/>
            </a:bodyPr>
            <a:lstStyle/>
            <a:p>
              <a:pPr indent="0">
                <a:buFont typeface="Wingdings" panose="05000000000000000000" charset="0"/>
                <a:buNone/>
              </a:pPr>
              <a:r>
                <a:rPr lang="en-US" altLang="zh-CN" sz="2800" dirty="0">
                  <a:solidFill>
                    <a:schemeClr val="tx1"/>
                  </a:solidFill>
                  <a:latin typeface="Georgia" panose="02040502050405020303" charset="0"/>
                  <a:ea typeface="宋体" panose="02010600030101010101" pitchFamily="2" charset="-122"/>
                  <a:cs typeface="Georgia" panose="02040502050405020303" charset="0"/>
                  <a:sym typeface="+mn-ea"/>
                </a:rPr>
                <a:t>They make your writing /speaking </a:t>
              </a:r>
              <a:r>
                <a:rPr lang="en-US" altLang="zh-CN" sz="2800" dirty="0">
                  <a:latin typeface="Georgia" panose="02040502050405020303" charset="0"/>
                  <a:ea typeface="宋体" panose="02010600030101010101" pitchFamily="2" charset="-122"/>
                  <a:cs typeface="Georgia" panose="02040502050405020303" charset="0"/>
                  <a:sym typeface="+mn-ea"/>
                </a:rPr>
                <a:t>more </a:t>
              </a:r>
            </a:p>
            <a:p>
              <a:pPr indent="0">
                <a:buFont typeface="Wingdings" panose="05000000000000000000" charset="0"/>
                <a:buNone/>
              </a:pPr>
              <a:endParaRPr lang="en-US" altLang="zh-CN" sz="2800" dirty="0">
                <a:solidFill>
                  <a:schemeClr val="tx1"/>
                </a:solidFill>
                <a:latin typeface="Georgia" panose="02040502050405020303" charset="0"/>
                <a:ea typeface="宋体" panose="02010600030101010101" pitchFamily="2" charset="-122"/>
                <a:cs typeface="Georgia" panose="02040502050405020303" charset="0"/>
                <a:sym typeface="+mn-ea"/>
              </a:endParaRPr>
            </a:p>
            <a:p>
              <a:pPr marL="457200" indent="-457200">
                <a:buFont typeface="Wingdings" panose="05000000000000000000" charset="0"/>
                <a:buChar char="l"/>
              </a:pPr>
              <a:r>
                <a:rPr lang="en-US" altLang="zh-CN" sz="2800" dirty="0">
                  <a:solidFill>
                    <a:schemeClr val="tx1"/>
                  </a:solidFill>
                  <a:latin typeface="Georgia" panose="02040502050405020303" charset="0"/>
                  <a:ea typeface="宋体" panose="02010600030101010101" pitchFamily="2" charset="-122"/>
                  <a:cs typeface="Georgia" panose="02040502050405020303" charset="0"/>
                  <a:sym typeface="+mn-ea"/>
                </a:rPr>
                <a:t> SPECIFIC</a:t>
              </a:r>
            </a:p>
            <a:p>
              <a:pPr marL="457200" indent="-457200">
                <a:buFont typeface="Wingdings" panose="05000000000000000000" charset="0"/>
                <a:buChar char="l"/>
              </a:pPr>
              <a:r>
                <a:rPr lang="en-US" altLang="zh-CN" sz="2800" dirty="0">
                  <a:solidFill>
                    <a:schemeClr val="tx1"/>
                  </a:solidFill>
                  <a:latin typeface="Georgia" panose="02040502050405020303" charset="0"/>
                  <a:ea typeface="宋体" panose="02010600030101010101" pitchFamily="2" charset="-122"/>
                  <a:cs typeface="Georgia" panose="02040502050405020303" charset="0"/>
                  <a:sym typeface="+mn-ea"/>
                </a:rPr>
                <a:t>VIVID</a:t>
              </a:r>
            </a:p>
            <a:p>
              <a:pPr marL="457200" indent="-457200">
                <a:buFont typeface="Wingdings" panose="05000000000000000000" charset="0"/>
                <a:buChar char="l"/>
              </a:pPr>
              <a:r>
                <a:rPr lang="en-US" altLang="zh-CN" sz="2800" dirty="0">
                  <a:solidFill>
                    <a:schemeClr val="tx1"/>
                  </a:solidFill>
                  <a:latin typeface="Georgia" panose="02040502050405020303" charset="0"/>
                  <a:ea typeface="宋体" panose="02010600030101010101" pitchFamily="2" charset="-122"/>
                  <a:cs typeface="Georgia" panose="02040502050405020303" charset="0"/>
                  <a:sym typeface="+mn-ea"/>
                </a:rPr>
                <a:t>VISUAL</a:t>
              </a:r>
            </a:p>
            <a:p>
              <a:pPr marL="457200" indent="-457200">
                <a:buFont typeface="Wingdings" panose="05000000000000000000" charset="0"/>
                <a:buChar char="l"/>
              </a:pPr>
              <a:r>
                <a:rPr lang="en-US" altLang="zh-CN" sz="2800" dirty="0">
                  <a:solidFill>
                    <a:schemeClr val="tx1"/>
                  </a:solidFill>
                  <a:latin typeface="Georgia" panose="02040502050405020303" charset="0"/>
                  <a:ea typeface="宋体" panose="02010600030101010101" pitchFamily="2" charset="-122"/>
                  <a:cs typeface="Georgia" panose="02040502050405020303" charset="0"/>
                  <a:sym typeface="+mn-ea"/>
                </a:rPr>
                <a:t>CONVINCING</a:t>
              </a:r>
            </a:p>
            <a:p>
              <a:pPr marL="457200" indent="-457200">
                <a:buFont typeface="Wingdings" panose="05000000000000000000" charset="0"/>
                <a:buChar char="l"/>
              </a:pPr>
              <a:endParaRPr lang="en-US" altLang="zh-CN" sz="2800" dirty="0">
                <a:solidFill>
                  <a:schemeClr val="tx1"/>
                </a:solidFill>
                <a:latin typeface="Georgia" panose="02040502050405020303" charset="0"/>
                <a:ea typeface="宋体" panose="02010600030101010101" pitchFamily="2" charset="-122"/>
                <a:cs typeface="Georgia" panose="02040502050405020303" charset="0"/>
                <a:sym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ox(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ox(in)">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ox(in)">
                                      <p:cBhvr>
                                        <p:cTn id="2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1846</Words>
  <Application>Microsoft Macintosh PowerPoint</Application>
  <PresentationFormat>宽屏</PresentationFormat>
  <Paragraphs>133</Paragraphs>
  <Slides>22</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22</vt:i4>
      </vt:variant>
    </vt:vector>
  </HeadingPairs>
  <TitlesOfParts>
    <vt:vector size="31" baseType="lpstr">
      <vt:lpstr>华文楷体</vt:lpstr>
      <vt:lpstr>华文新魏</vt:lpstr>
      <vt:lpstr>华文中宋</vt:lpstr>
      <vt:lpstr>Arial</vt:lpstr>
      <vt:lpstr>Calibri</vt:lpstr>
      <vt:lpstr>Georgia</vt:lpstr>
      <vt:lpstr>HelveticaNeue</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nqdp</cp:lastModifiedBy>
  <cp:revision>74</cp:revision>
  <dcterms:created xsi:type="dcterms:W3CDTF">2019-07-27T13:05:00Z</dcterms:created>
  <dcterms:modified xsi:type="dcterms:W3CDTF">2019-09-01T07:41:26Z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