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62.xml" ContentType="application/vnd.openxmlformats-officedocument.presentationml.tags+xml"/>
  <Override PartName="/ppt/notesSlides/notesSlide2.xml" ContentType="application/vnd.openxmlformats-officedocument.presentationml.notesSlide+xml"/>
  <Override PartName="/ppt/tags/tag63.xml" ContentType="application/vnd.openxmlformats-officedocument.presentationml.tags+xml"/>
  <Override PartName="/ppt/notesSlides/notesSlide3.xml" ContentType="application/vnd.openxmlformats-officedocument.presentationml.notesSlide+xml"/>
  <Override PartName="/ppt/tags/tag64.xml" ContentType="application/vnd.openxmlformats-officedocument.presentationml.tags+xml"/>
  <Override PartName="/ppt/notesSlides/notesSlide4.xml" ContentType="application/vnd.openxmlformats-officedocument.presentationml.notesSlide+xml"/>
  <Override PartName="/ppt/tags/tag65.xml" ContentType="application/vnd.openxmlformats-officedocument.presentationml.tags+xml"/>
  <Override PartName="/ppt/notesSlides/notesSlide5.xml" ContentType="application/vnd.openxmlformats-officedocument.presentationml.notesSlide+xml"/>
  <Override PartName="/ppt/tags/tag66.xml" ContentType="application/vnd.openxmlformats-officedocument.presentationml.tags+xml"/>
  <Override PartName="/ppt/notesSlides/notesSlide6.xml" ContentType="application/vnd.openxmlformats-officedocument.presentationml.notesSlide+xml"/>
  <Override PartName="/ppt/tags/tag67.xml" ContentType="application/vnd.openxmlformats-officedocument.presentationml.tags+xml"/>
  <Override PartName="/ppt/notesSlides/notesSlide7.xml" ContentType="application/vnd.openxmlformats-officedocument.presentationml.notesSlide+xml"/>
  <Override PartName="/ppt/tags/tag68.xml" ContentType="application/vnd.openxmlformats-officedocument.presentationml.tags+xml"/>
  <Override PartName="/ppt/notesSlides/notesSlide8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61"/>
  </p:notesMasterIdLst>
  <p:handoutMasterIdLst>
    <p:handoutMasterId r:id="rId62"/>
  </p:handoutMasterIdLst>
  <p:sldIdLst>
    <p:sldId id="632" r:id="rId3"/>
    <p:sldId id="385" r:id="rId4"/>
    <p:sldId id="257" r:id="rId5"/>
    <p:sldId id="258" r:id="rId6"/>
    <p:sldId id="259" r:id="rId7"/>
    <p:sldId id="260" r:id="rId8"/>
    <p:sldId id="305" r:id="rId9"/>
    <p:sldId id="306" r:id="rId10"/>
    <p:sldId id="261" r:id="rId11"/>
    <p:sldId id="333" r:id="rId12"/>
    <p:sldId id="332" r:id="rId13"/>
    <p:sldId id="334" r:id="rId14"/>
    <p:sldId id="335" r:id="rId15"/>
    <p:sldId id="336" r:id="rId16"/>
    <p:sldId id="338" r:id="rId17"/>
    <p:sldId id="339" r:id="rId18"/>
    <p:sldId id="340" r:id="rId19"/>
    <p:sldId id="341" r:id="rId20"/>
    <p:sldId id="343" r:id="rId21"/>
    <p:sldId id="342" r:id="rId22"/>
    <p:sldId id="347" r:id="rId23"/>
    <p:sldId id="346" r:id="rId24"/>
    <p:sldId id="348" r:id="rId25"/>
    <p:sldId id="349" r:id="rId26"/>
    <p:sldId id="350" r:id="rId27"/>
    <p:sldId id="633" r:id="rId28"/>
    <p:sldId id="351" r:id="rId29"/>
    <p:sldId id="352" r:id="rId30"/>
    <p:sldId id="353" r:id="rId31"/>
    <p:sldId id="354" r:id="rId32"/>
    <p:sldId id="355" r:id="rId33"/>
    <p:sldId id="356" r:id="rId34"/>
    <p:sldId id="357" r:id="rId35"/>
    <p:sldId id="358" r:id="rId36"/>
    <p:sldId id="359" r:id="rId37"/>
    <p:sldId id="360" r:id="rId38"/>
    <p:sldId id="362" r:id="rId39"/>
    <p:sldId id="363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71" r:id="rId48"/>
    <p:sldId id="373" r:id="rId49"/>
    <p:sldId id="375" r:id="rId50"/>
    <p:sldId id="376" r:id="rId51"/>
    <p:sldId id="377" r:id="rId52"/>
    <p:sldId id="378" r:id="rId53"/>
    <p:sldId id="379" r:id="rId54"/>
    <p:sldId id="380" r:id="rId55"/>
    <p:sldId id="381" r:id="rId56"/>
    <p:sldId id="382" r:id="rId57"/>
    <p:sldId id="383" r:id="rId58"/>
    <p:sldId id="384" r:id="rId59"/>
    <p:sldId id="634" r:id="rId6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000" y="2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2019/9/16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0"/>
          </p:nvPr>
        </p:nvSpPr>
        <p:spPr>
          <a:xfrm>
            <a:off x="2127621" y="2007590"/>
            <a:ext cx="2784764" cy="2784764"/>
          </a:xfrm>
          <a:custGeom>
            <a:avLst/>
            <a:gdLst>
              <a:gd name="connsiteX0" fmla="*/ 1392382 w 2784764"/>
              <a:gd name="connsiteY0" fmla="*/ 0 h 2784764"/>
              <a:gd name="connsiteX1" fmla="*/ 2784764 w 2784764"/>
              <a:gd name="connsiteY1" fmla="*/ 1392382 h 2784764"/>
              <a:gd name="connsiteX2" fmla="*/ 1392382 w 2784764"/>
              <a:gd name="connsiteY2" fmla="*/ 2784764 h 2784764"/>
              <a:gd name="connsiteX3" fmla="*/ 0 w 2784764"/>
              <a:gd name="connsiteY3" fmla="*/ 1392382 h 278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4764" h="2784764">
                <a:moveTo>
                  <a:pt x="1392382" y="0"/>
                </a:moveTo>
                <a:lnTo>
                  <a:pt x="2784764" y="1392382"/>
                </a:lnTo>
                <a:lnTo>
                  <a:pt x="1392382" y="2784764"/>
                </a:lnTo>
                <a:lnTo>
                  <a:pt x="0" y="1392382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1933524" y="2377534"/>
            <a:ext cx="3514776" cy="2360796"/>
          </a:xfrm>
          <a:custGeom>
            <a:avLst/>
            <a:gdLst>
              <a:gd name="connsiteX0" fmla="*/ 0 w 3514776"/>
              <a:gd name="connsiteY0" fmla="*/ 0 h 2360796"/>
              <a:gd name="connsiteX1" fmla="*/ 3514776 w 3514776"/>
              <a:gd name="connsiteY1" fmla="*/ 0 h 2360796"/>
              <a:gd name="connsiteX2" fmla="*/ 3514776 w 3514776"/>
              <a:gd name="connsiteY2" fmla="*/ 2360796 h 2360796"/>
              <a:gd name="connsiteX3" fmla="*/ 0 w 3514776"/>
              <a:gd name="connsiteY3" fmla="*/ 2360796 h 2360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4776" h="2360796">
                <a:moveTo>
                  <a:pt x="0" y="0"/>
                </a:moveTo>
                <a:lnTo>
                  <a:pt x="3514776" y="0"/>
                </a:lnTo>
                <a:lnTo>
                  <a:pt x="3514776" y="2360796"/>
                </a:lnTo>
                <a:lnTo>
                  <a:pt x="0" y="2360796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  <p:sp>
        <p:nvSpPr>
          <p:cNvPr id="9" name="图片占位符 8"/>
          <p:cNvSpPr>
            <a:spLocks noGrp="1"/>
          </p:cNvSpPr>
          <p:nvPr>
            <p:ph type="pic" sz="quarter" idx="11"/>
          </p:nvPr>
        </p:nvSpPr>
        <p:spPr>
          <a:xfrm>
            <a:off x="6743701" y="2377534"/>
            <a:ext cx="3514776" cy="2360796"/>
          </a:xfrm>
          <a:custGeom>
            <a:avLst/>
            <a:gdLst>
              <a:gd name="connsiteX0" fmla="*/ 0 w 3514776"/>
              <a:gd name="connsiteY0" fmla="*/ 0 h 2360796"/>
              <a:gd name="connsiteX1" fmla="*/ 3514776 w 3514776"/>
              <a:gd name="connsiteY1" fmla="*/ 0 h 2360796"/>
              <a:gd name="connsiteX2" fmla="*/ 3514776 w 3514776"/>
              <a:gd name="connsiteY2" fmla="*/ 2360796 h 2360796"/>
              <a:gd name="connsiteX3" fmla="*/ 0 w 3514776"/>
              <a:gd name="connsiteY3" fmla="*/ 2360796 h 2360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4776" h="2360796">
                <a:moveTo>
                  <a:pt x="0" y="0"/>
                </a:moveTo>
                <a:lnTo>
                  <a:pt x="3514776" y="0"/>
                </a:lnTo>
                <a:lnTo>
                  <a:pt x="3514776" y="2360796"/>
                </a:lnTo>
                <a:lnTo>
                  <a:pt x="0" y="2360796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5648963" y="2073885"/>
            <a:ext cx="5277623" cy="3396313"/>
          </a:xfrm>
          <a:custGeom>
            <a:avLst/>
            <a:gdLst>
              <a:gd name="connsiteX0" fmla="*/ 1607919 w 5277623"/>
              <a:gd name="connsiteY0" fmla="*/ 2118233 h 3396313"/>
              <a:gd name="connsiteX1" fmla="*/ 2449386 w 5277623"/>
              <a:gd name="connsiteY1" fmla="*/ 2118233 h 3396313"/>
              <a:gd name="connsiteX2" fmla="*/ 2768905 w 5277623"/>
              <a:gd name="connsiteY2" fmla="*/ 2757273 h 3396313"/>
              <a:gd name="connsiteX3" fmla="*/ 2449386 w 5277623"/>
              <a:gd name="connsiteY3" fmla="*/ 3396313 h 3396313"/>
              <a:gd name="connsiteX4" fmla="*/ 1607919 w 5277623"/>
              <a:gd name="connsiteY4" fmla="*/ 3396313 h 3396313"/>
              <a:gd name="connsiteX5" fmla="*/ 1288399 w 5277623"/>
              <a:gd name="connsiteY5" fmla="*/ 2757273 h 3396313"/>
              <a:gd name="connsiteX6" fmla="*/ 4116637 w 5277623"/>
              <a:gd name="connsiteY6" fmla="*/ 2102903 h 3396313"/>
              <a:gd name="connsiteX7" fmla="*/ 4958103 w 5277623"/>
              <a:gd name="connsiteY7" fmla="*/ 2102903 h 3396313"/>
              <a:gd name="connsiteX8" fmla="*/ 5277623 w 5277623"/>
              <a:gd name="connsiteY8" fmla="*/ 2741943 h 3396313"/>
              <a:gd name="connsiteX9" fmla="*/ 4958103 w 5277623"/>
              <a:gd name="connsiteY9" fmla="*/ 3380983 h 3396313"/>
              <a:gd name="connsiteX10" fmla="*/ 4116637 w 5277623"/>
              <a:gd name="connsiteY10" fmla="*/ 3380983 h 3396313"/>
              <a:gd name="connsiteX11" fmla="*/ 3797116 w 5277623"/>
              <a:gd name="connsiteY11" fmla="*/ 2741943 h 3396313"/>
              <a:gd name="connsiteX12" fmla="*/ 2864649 w 5277623"/>
              <a:gd name="connsiteY12" fmla="*/ 1414667 h 3396313"/>
              <a:gd name="connsiteX13" fmla="*/ 3706117 w 5277623"/>
              <a:gd name="connsiteY13" fmla="*/ 1414667 h 3396313"/>
              <a:gd name="connsiteX14" fmla="*/ 4025636 w 5277623"/>
              <a:gd name="connsiteY14" fmla="*/ 2053707 h 3396313"/>
              <a:gd name="connsiteX15" fmla="*/ 3706117 w 5277623"/>
              <a:gd name="connsiteY15" fmla="*/ 2692747 h 3396313"/>
              <a:gd name="connsiteX16" fmla="*/ 2864649 w 5277623"/>
              <a:gd name="connsiteY16" fmla="*/ 2692747 h 3396313"/>
              <a:gd name="connsiteX17" fmla="*/ 2545129 w 5277623"/>
              <a:gd name="connsiteY17" fmla="*/ 2053707 h 3396313"/>
              <a:gd name="connsiteX18" fmla="*/ 319521 w 5277623"/>
              <a:gd name="connsiteY18" fmla="*/ 1414667 h 3396313"/>
              <a:gd name="connsiteX19" fmla="*/ 1160987 w 5277623"/>
              <a:gd name="connsiteY19" fmla="*/ 1414667 h 3396313"/>
              <a:gd name="connsiteX20" fmla="*/ 1480507 w 5277623"/>
              <a:gd name="connsiteY20" fmla="*/ 2053707 h 3396313"/>
              <a:gd name="connsiteX21" fmla="*/ 1160987 w 5277623"/>
              <a:gd name="connsiteY21" fmla="*/ 2692747 h 3396313"/>
              <a:gd name="connsiteX22" fmla="*/ 319521 w 5277623"/>
              <a:gd name="connsiteY22" fmla="*/ 2692747 h 3396313"/>
              <a:gd name="connsiteX23" fmla="*/ 0 w 5277623"/>
              <a:gd name="connsiteY23" fmla="*/ 2053707 h 3396313"/>
              <a:gd name="connsiteX24" fmla="*/ 1600096 w 5277623"/>
              <a:gd name="connsiteY24" fmla="*/ 711118 h 3396313"/>
              <a:gd name="connsiteX25" fmla="*/ 2441563 w 5277623"/>
              <a:gd name="connsiteY25" fmla="*/ 711118 h 3396313"/>
              <a:gd name="connsiteX26" fmla="*/ 2761082 w 5277623"/>
              <a:gd name="connsiteY26" fmla="*/ 1350157 h 3396313"/>
              <a:gd name="connsiteX27" fmla="*/ 2441563 w 5277623"/>
              <a:gd name="connsiteY27" fmla="*/ 1989197 h 3396313"/>
              <a:gd name="connsiteX28" fmla="*/ 1600096 w 5277623"/>
              <a:gd name="connsiteY28" fmla="*/ 1989197 h 3396313"/>
              <a:gd name="connsiteX29" fmla="*/ 1280575 w 5277623"/>
              <a:gd name="connsiteY29" fmla="*/ 1350157 h 3396313"/>
              <a:gd name="connsiteX30" fmla="*/ 2861777 w 5277623"/>
              <a:gd name="connsiteY30" fmla="*/ 0 h 3396313"/>
              <a:gd name="connsiteX31" fmla="*/ 3703245 w 5277623"/>
              <a:gd name="connsiteY31" fmla="*/ 0 h 3396313"/>
              <a:gd name="connsiteX32" fmla="*/ 4022764 w 5277623"/>
              <a:gd name="connsiteY32" fmla="*/ 639040 h 3396313"/>
              <a:gd name="connsiteX33" fmla="*/ 3703245 w 5277623"/>
              <a:gd name="connsiteY33" fmla="*/ 1278080 h 3396313"/>
              <a:gd name="connsiteX34" fmla="*/ 2861777 w 5277623"/>
              <a:gd name="connsiteY34" fmla="*/ 1278080 h 3396313"/>
              <a:gd name="connsiteX35" fmla="*/ 2542257 w 5277623"/>
              <a:gd name="connsiteY35" fmla="*/ 639040 h 339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77623" h="3396313">
                <a:moveTo>
                  <a:pt x="1607919" y="2118233"/>
                </a:moveTo>
                <a:lnTo>
                  <a:pt x="2449386" y="2118233"/>
                </a:lnTo>
                <a:lnTo>
                  <a:pt x="2768905" y="2757273"/>
                </a:lnTo>
                <a:lnTo>
                  <a:pt x="2449386" y="3396313"/>
                </a:lnTo>
                <a:lnTo>
                  <a:pt x="1607919" y="3396313"/>
                </a:lnTo>
                <a:lnTo>
                  <a:pt x="1288399" y="2757273"/>
                </a:lnTo>
                <a:close/>
                <a:moveTo>
                  <a:pt x="4116637" y="2102903"/>
                </a:moveTo>
                <a:lnTo>
                  <a:pt x="4958103" y="2102903"/>
                </a:lnTo>
                <a:lnTo>
                  <a:pt x="5277623" y="2741943"/>
                </a:lnTo>
                <a:lnTo>
                  <a:pt x="4958103" y="3380983"/>
                </a:lnTo>
                <a:lnTo>
                  <a:pt x="4116637" y="3380983"/>
                </a:lnTo>
                <a:lnTo>
                  <a:pt x="3797116" y="2741943"/>
                </a:lnTo>
                <a:close/>
                <a:moveTo>
                  <a:pt x="2864649" y="1414667"/>
                </a:moveTo>
                <a:lnTo>
                  <a:pt x="3706117" y="1414667"/>
                </a:lnTo>
                <a:lnTo>
                  <a:pt x="4025636" y="2053707"/>
                </a:lnTo>
                <a:lnTo>
                  <a:pt x="3706117" y="2692747"/>
                </a:lnTo>
                <a:lnTo>
                  <a:pt x="2864649" y="2692747"/>
                </a:lnTo>
                <a:lnTo>
                  <a:pt x="2545129" y="2053707"/>
                </a:lnTo>
                <a:close/>
                <a:moveTo>
                  <a:pt x="319521" y="1414667"/>
                </a:moveTo>
                <a:lnTo>
                  <a:pt x="1160987" y="1414667"/>
                </a:lnTo>
                <a:lnTo>
                  <a:pt x="1480507" y="2053707"/>
                </a:lnTo>
                <a:lnTo>
                  <a:pt x="1160987" y="2692747"/>
                </a:lnTo>
                <a:lnTo>
                  <a:pt x="319521" y="2692747"/>
                </a:lnTo>
                <a:lnTo>
                  <a:pt x="0" y="2053707"/>
                </a:lnTo>
                <a:close/>
                <a:moveTo>
                  <a:pt x="1600096" y="711118"/>
                </a:moveTo>
                <a:lnTo>
                  <a:pt x="2441563" y="711118"/>
                </a:lnTo>
                <a:lnTo>
                  <a:pt x="2761082" y="1350157"/>
                </a:lnTo>
                <a:lnTo>
                  <a:pt x="2441563" y="1989197"/>
                </a:lnTo>
                <a:lnTo>
                  <a:pt x="1600096" y="1989197"/>
                </a:lnTo>
                <a:lnTo>
                  <a:pt x="1280575" y="1350157"/>
                </a:lnTo>
                <a:close/>
                <a:moveTo>
                  <a:pt x="2861777" y="0"/>
                </a:moveTo>
                <a:lnTo>
                  <a:pt x="3703245" y="0"/>
                </a:lnTo>
                <a:lnTo>
                  <a:pt x="4022764" y="639040"/>
                </a:lnTo>
                <a:lnTo>
                  <a:pt x="3703245" y="1278080"/>
                </a:lnTo>
                <a:lnTo>
                  <a:pt x="2861777" y="1278080"/>
                </a:lnTo>
                <a:lnTo>
                  <a:pt x="2542257" y="63904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605417" y="3326130"/>
            <a:ext cx="1277030" cy="1277028"/>
          </a:xfrm>
          <a:custGeom>
            <a:avLst/>
            <a:gdLst>
              <a:gd name="connsiteX0" fmla="*/ 638515 w 1277030"/>
              <a:gd name="connsiteY0" fmla="*/ 0 h 1277028"/>
              <a:gd name="connsiteX1" fmla="*/ 1277030 w 1277030"/>
              <a:gd name="connsiteY1" fmla="*/ 638514 h 1277028"/>
              <a:gd name="connsiteX2" fmla="*/ 638515 w 1277030"/>
              <a:gd name="connsiteY2" fmla="*/ 1277028 h 1277028"/>
              <a:gd name="connsiteX3" fmla="*/ 0 w 1277030"/>
              <a:gd name="connsiteY3" fmla="*/ 638514 h 1277028"/>
              <a:gd name="connsiteX4" fmla="*/ 638515 w 1277030"/>
              <a:gd name="connsiteY4" fmla="*/ 0 h 127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030" h="1277028">
                <a:moveTo>
                  <a:pt x="638515" y="0"/>
                </a:moveTo>
                <a:cubicBezTo>
                  <a:pt x="991157" y="0"/>
                  <a:pt x="1277030" y="285872"/>
                  <a:pt x="1277030" y="638514"/>
                </a:cubicBezTo>
                <a:cubicBezTo>
                  <a:pt x="1277030" y="991156"/>
                  <a:pt x="991157" y="1277028"/>
                  <a:pt x="638515" y="1277028"/>
                </a:cubicBezTo>
                <a:cubicBezTo>
                  <a:pt x="285873" y="1277028"/>
                  <a:pt x="0" y="991156"/>
                  <a:pt x="0" y="638514"/>
                </a:cubicBezTo>
                <a:cubicBezTo>
                  <a:pt x="0" y="285872"/>
                  <a:pt x="285873" y="0"/>
                  <a:pt x="63851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3531451" y="3326130"/>
            <a:ext cx="1277030" cy="1277028"/>
          </a:xfrm>
          <a:custGeom>
            <a:avLst/>
            <a:gdLst>
              <a:gd name="connsiteX0" fmla="*/ 638515 w 1277030"/>
              <a:gd name="connsiteY0" fmla="*/ 0 h 1277028"/>
              <a:gd name="connsiteX1" fmla="*/ 1277030 w 1277030"/>
              <a:gd name="connsiteY1" fmla="*/ 638514 h 1277028"/>
              <a:gd name="connsiteX2" fmla="*/ 638515 w 1277030"/>
              <a:gd name="connsiteY2" fmla="*/ 1277028 h 1277028"/>
              <a:gd name="connsiteX3" fmla="*/ 0 w 1277030"/>
              <a:gd name="connsiteY3" fmla="*/ 638514 h 1277028"/>
              <a:gd name="connsiteX4" fmla="*/ 638515 w 1277030"/>
              <a:gd name="connsiteY4" fmla="*/ 0 h 127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030" h="1277028">
                <a:moveTo>
                  <a:pt x="638515" y="0"/>
                </a:moveTo>
                <a:cubicBezTo>
                  <a:pt x="991157" y="0"/>
                  <a:pt x="1277030" y="285872"/>
                  <a:pt x="1277030" y="638514"/>
                </a:cubicBezTo>
                <a:cubicBezTo>
                  <a:pt x="1277030" y="991156"/>
                  <a:pt x="991157" y="1277028"/>
                  <a:pt x="638515" y="1277028"/>
                </a:cubicBezTo>
                <a:cubicBezTo>
                  <a:pt x="285873" y="1277028"/>
                  <a:pt x="0" y="991156"/>
                  <a:pt x="0" y="638514"/>
                </a:cubicBezTo>
                <a:cubicBezTo>
                  <a:pt x="0" y="285872"/>
                  <a:pt x="285873" y="0"/>
                  <a:pt x="63851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5457485" y="3326130"/>
            <a:ext cx="1277030" cy="1277028"/>
          </a:xfrm>
          <a:custGeom>
            <a:avLst/>
            <a:gdLst>
              <a:gd name="connsiteX0" fmla="*/ 638515 w 1277030"/>
              <a:gd name="connsiteY0" fmla="*/ 0 h 1277028"/>
              <a:gd name="connsiteX1" fmla="*/ 1277030 w 1277030"/>
              <a:gd name="connsiteY1" fmla="*/ 638514 h 1277028"/>
              <a:gd name="connsiteX2" fmla="*/ 638515 w 1277030"/>
              <a:gd name="connsiteY2" fmla="*/ 1277028 h 1277028"/>
              <a:gd name="connsiteX3" fmla="*/ 0 w 1277030"/>
              <a:gd name="connsiteY3" fmla="*/ 638514 h 1277028"/>
              <a:gd name="connsiteX4" fmla="*/ 638515 w 1277030"/>
              <a:gd name="connsiteY4" fmla="*/ 0 h 127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030" h="1277028">
                <a:moveTo>
                  <a:pt x="638515" y="0"/>
                </a:moveTo>
                <a:cubicBezTo>
                  <a:pt x="991157" y="0"/>
                  <a:pt x="1277030" y="285872"/>
                  <a:pt x="1277030" y="638514"/>
                </a:cubicBezTo>
                <a:cubicBezTo>
                  <a:pt x="1277030" y="991156"/>
                  <a:pt x="991157" y="1277028"/>
                  <a:pt x="638515" y="1277028"/>
                </a:cubicBezTo>
                <a:cubicBezTo>
                  <a:pt x="285873" y="1277028"/>
                  <a:pt x="0" y="991156"/>
                  <a:pt x="0" y="638514"/>
                </a:cubicBezTo>
                <a:cubicBezTo>
                  <a:pt x="0" y="285872"/>
                  <a:pt x="285873" y="0"/>
                  <a:pt x="63851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6" name="图片占位符 15"/>
          <p:cNvSpPr>
            <a:spLocks noGrp="1"/>
          </p:cNvSpPr>
          <p:nvPr>
            <p:ph type="pic" sz="quarter" idx="13"/>
          </p:nvPr>
        </p:nvSpPr>
        <p:spPr>
          <a:xfrm>
            <a:off x="7383519" y="3326130"/>
            <a:ext cx="1277030" cy="1277028"/>
          </a:xfrm>
          <a:custGeom>
            <a:avLst/>
            <a:gdLst>
              <a:gd name="connsiteX0" fmla="*/ 638515 w 1277030"/>
              <a:gd name="connsiteY0" fmla="*/ 0 h 1277028"/>
              <a:gd name="connsiteX1" fmla="*/ 1277030 w 1277030"/>
              <a:gd name="connsiteY1" fmla="*/ 638514 h 1277028"/>
              <a:gd name="connsiteX2" fmla="*/ 638515 w 1277030"/>
              <a:gd name="connsiteY2" fmla="*/ 1277028 h 1277028"/>
              <a:gd name="connsiteX3" fmla="*/ 0 w 1277030"/>
              <a:gd name="connsiteY3" fmla="*/ 638514 h 1277028"/>
              <a:gd name="connsiteX4" fmla="*/ 638515 w 1277030"/>
              <a:gd name="connsiteY4" fmla="*/ 0 h 127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030" h="1277028">
                <a:moveTo>
                  <a:pt x="638515" y="0"/>
                </a:moveTo>
                <a:cubicBezTo>
                  <a:pt x="991157" y="0"/>
                  <a:pt x="1277030" y="285872"/>
                  <a:pt x="1277030" y="638514"/>
                </a:cubicBezTo>
                <a:cubicBezTo>
                  <a:pt x="1277030" y="991156"/>
                  <a:pt x="991157" y="1277028"/>
                  <a:pt x="638515" y="1277028"/>
                </a:cubicBezTo>
                <a:cubicBezTo>
                  <a:pt x="285873" y="1277028"/>
                  <a:pt x="0" y="991156"/>
                  <a:pt x="0" y="638514"/>
                </a:cubicBezTo>
                <a:cubicBezTo>
                  <a:pt x="0" y="285872"/>
                  <a:pt x="285873" y="0"/>
                  <a:pt x="63851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7" name="图片占位符 16"/>
          <p:cNvSpPr>
            <a:spLocks noGrp="1"/>
          </p:cNvSpPr>
          <p:nvPr>
            <p:ph type="pic" sz="quarter" idx="14"/>
          </p:nvPr>
        </p:nvSpPr>
        <p:spPr>
          <a:xfrm>
            <a:off x="9309554" y="3326130"/>
            <a:ext cx="1277030" cy="1277028"/>
          </a:xfrm>
          <a:custGeom>
            <a:avLst/>
            <a:gdLst>
              <a:gd name="connsiteX0" fmla="*/ 638515 w 1277030"/>
              <a:gd name="connsiteY0" fmla="*/ 0 h 1277028"/>
              <a:gd name="connsiteX1" fmla="*/ 1277030 w 1277030"/>
              <a:gd name="connsiteY1" fmla="*/ 638514 h 1277028"/>
              <a:gd name="connsiteX2" fmla="*/ 638515 w 1277030"/>
              <a:gd name="connsiteY2" fmla="*/ 1277028 h 1277028"/>
              <a:gd name="connsiteX3" fmla="*/ 0 w 1277030"/>
              <a:gd name="connsiteY3" fmla="*/ 638514 h 1277028"/>
              <a:gd name="connsiteX4" fmla="*/ 638515 w 1277030"/>
              <a:gd name="connsiteY4" fmla="*/ 0 h 127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030" h="1277028">
                <a:moveTo>
                  <a:pt x="638515" y="0"/>
                </a:moveTo>
                <a:cubicBezTo>
                  <a:pt x="991157" y="0"/>
                  <a:pt x="1277030" y="285872"/>
                  <a:pt x="1277030" y="638514"/>
                </a:cubicBezTo>
                <a:cubicBezTo>
                  <a:pt x="1277030" y="991156"/>
                  <a:pt x="991157" y="1277028"/>
                  <a:pt x="638515" y="1277028"/>
                </a:cubicBezTo>
                <a:cubicBezTo>
                  <a:pt x="285873" y="1277028"/>
                  <a:pt x="0" y="991156"/>
                  <a:pt x="0" y="638514"/>
                </a:cubicBezTo>
                <a:cubicBezTo>
                  <a:pt x="0" y="285872"/>
                  <a:pt x="285873" y="0"/>
                  <a:pt x="63851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4476751" y="2313135"/>
            <a:ext cx="1474960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6240290" y="2313135"/>
            <a:ext cx="1474960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  <p:sp>
        <p:nvSpPr>
          <p:cNvPr id="16" name="图片占位符 15"/>
          <p:cNvSpPr>
            <a:spLocks noGrp="1"/>
          </p:cNvSpPr>
          <p:nvPr>
            <p:ph type="pic" sz="quarter" idx="12"/>
          </p:nvPr>
        </p:nvSpPr>
        <p:spPr>
          <a:xfrm>
            <a:off x="6240290" y="4201832"/>
            <a:ext cx="1474960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3"/>
          </p:nvPr>
        </p:nvSpPr>
        <p:spPr>
          <a:xfrm>
            <a:off x="4476751" y="4201832"/>
            <a:ext cx="1474960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1771650" y="1817245"/>
            <a:ext cx="955886" cy="955886"/>
          </a:xfrm>
          <a:custGeom>
            <a:avLst/>
            <a:gdLst>
              <a:gd name="connsiteX0" fmla="*/ 477943 w 955886"/>
              <a:gd name="connsiteY0" fmla="*/ 0 h 955886"/>
              <a:gd name="connsiteX1" fmla="*/ 955886 w 955886"/>
              <a:gd name="connsiteY1" fmla="*/ 477943 h 955886"/>
              <a:gd name="connsiteX2" fmla="*/ 477943 w 955886"/>
              <a:gd name="connsiteY2" fmla="*/ 955886 h 955886"/>
              <a:gd name="connsiteX3" fmla="*/ 0 w 955886"/>
              <a:gd name="connsiteY3" fmla="*/ 477943 h 955886"/>
              <a:gd name="connsiteX4" fmla="*/ 477943 w 955886"/>
              <a:gd name="connsiteY4" fmla="*/ 0 h 955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886" h="955886">
                <a:moveTo>
                  <a:pt x="477943" y="0"/>
                </a:moveTo>
                <a:cubicBezTo>
                  <a:pt x="741904" y="0"/>
                  <a:pt x="955886" y="213982"/>
                  <a:pt x="955886" y="477943"/>
                </a:cubicBezTo>
                <a:cubicBezTo>
                  <a:pt x="955886" y="741904"/>
                  <a:pt x="741904" y="955886"/>
                  <a:pt x="477943" y="955886"/>
                </a:cubicBezTo>
                <a:cubicBezTo>
                  <a:pt x="213982" y="955886"/>
                  <a:pt x="0" y="741904"/>
                  <a:pt x="0" y="477943"/>
                </a:cubicBezTo>
                <a:cubicBezTo>
                  <a:pt x="0" y="213982"/>
                  <a:pt x="213982" y="0"/>
                  <a:pt x="477943" y="0"/>
                </a:cubicBez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1"/>
          </p:nvPr>
        </p:nvSpPr>
        <p:spPr>
          <a:xfrm>
            <a:off x="1771650" y="3610513"/>
            <a:ext cx="955886" cy="955886"/>
          </a:xfrm>
          <a:custGeom>
            <a:avLst/>
            <a:gdLst>
              <a:gd name="connsiteX0" fmla="*/ 477943 w 955886"/>
              <a:gd name="connsiteY0" fmla="*/ 0 h 955886"/>
              <a:gd name="connsiteX1" fmla="*/ 955886 w 955886"/>
              <a:gd name="connsiteY1" fmla="*/ 477943 h 955886"/>
              <a:gd name="connsiteX2" fmla="*/ 477943 w 955886"/>
              <a:gd name="connsiteY2" fmla="*/ 955886 h 955886"/>
              <a:gd name="connsiteX3" fmla="*/ 0 w 955886"/>
              <a:gd name="connsiteY3" fmla="*/ 477943 h 955886"/>
              <a:gd name="connsiteX4" fmla="*/ 477943 w 955886"/>
              <a:gd name="connsiteY4" fmla="*/ 0 h 955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886" h="955886">
                <a:moveTo>
                  <a:pt x="477943" y="0"/>
                </a:moveTo>
                <a:cubicBezTo>
                  <a:pt x="741904" y="0"/>
                  <a:pt x="955886" y="213982"/>
                  <a:pt x="955886" y="477943"/>
                </a:cubicBezTo>
                <a:cubicBezTo>
                  <a:pt x="955886" y="741904"/>
                  <a:pt x="741904" y="955886"/>
                  <a:pt x="477943" y="955886"/>
                </a:cubicBezTo>
                <a:cubicBezTo>
                  <a:pt x="213982" y="955886"/>
                  <a:pt x="0" y="741904"/>
                  <a:pt x="0" y="477943"/>
                </a:cubicBezTo>
                <a:cubicBezTo>
                  <a:pt x="0" y="213982"/>
                  <a:pt x="213982" y="0"/>
                  <a:pt x="477943" y="0"/>
                </a:cubicBez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2"/>
          </p:nvPr>
        </p:nvSpPr>
        <p:spPr>
          <a:xfrm>
            <a:off x="9464464" y="2713878"/>
            <a:ext cx="955886" cy="955886"/>
          </a:xfrm>
          <a:custGeom>
            <a:avLst/>
            <a:gdLst>
              <a:gd name="connsiteX0" fmla="*/ 477943 w 955886"/>
              <a:gd name="connsiteY0" fmla="*/ 0 h 955886"/>
              <a:gd name="connsiteX1" fmla="*/ 955886 w 955886"/>
              <a:gd name="connsiteY1" fmla="*/ 477943 h 955886"/>
              <a:gd name="connsiteX2" fmla="*/ 477943 w 955886"/>
              <a:gd name="connsiteY2" fmla="*/ 955886 h 955886"/>
              <a:gd name="connsiteX3" fmla="*/ 0 w 955886"/>
              <a:gd name="connsiteY3" fmla="*/ 477943 h 955886"/>
              <a:gd name="connsiteX4" fmla="*/ 477943 w 955886"/>
              <a:gd name="connsiteY4" fmla="*/ 0 h 955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886" h="955886">
                <a:moveTo>
                  <a:pt x="477943" y="0"/>
                </a:moveTo>
                <a:cubicBezTo>
                  <a:pt x="741904" y="0"/>
                  <a:pt x="955886" y="213982"/>
                  <a:pt x="955886" y="477943"/>
                </a:cubicBezTo>
                <a:cubicBezTo>
                  <a:pt x="955886" y="741904"/>
                  <a:pt x="741904" y="955886"/>
                  <a:pt x="477943" y="955886"/>
                </a:cubicBezTo>
                <a:cubicBezTo>
                  <a:pt x="213982" y="955886"/>
                  <a:pt x="0" y="741904"/>
                  <a:pt x="0" y="477943"/>
                </a:cubicBezTo>
                <a:cubicBezTo>
                  <a:pt x="0" y="213982"/>
                  <a:pt x="213982" y="0"/>
                  <a:pt x="477943" y="0"/>
                </a:cubicBez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3"/>
          </p:nvPr>
        </p:nvSpPr>
        <p:spPr>
          <a:xfrm>
            <a:off x="9464464" y="4507147"/>
            <a:ext cx="955886" cy="955886"/>
          </a:xfrm>
          <a:custGeom>
            <a:avLst/>
            <a:gdLst>
              <a:gd name="connsiteX0" fmla="*/ 477943 w 955886"/>
              <a:gd name="connsiteY0" fmla="*/ 0 h 955886"/>
              <a:gd name="connsiteX1" fmla="*/ 955886 w 955886"/>
              <a:gd name="connsiteY1" fmla="*/ 477943 h 955886"/>
              <a:gd name="connsiteX2" fmla="*/ 477943 w 955886"/>
              <a:gd name="connsiteY2" fmla="*/ 955886 h 955886"/>
              <a:gd name="connsiteX3" fmla="*/ 0 w 955886"/>
              <a:gd name="connsiteY3" fmla="*/ 477943 h 955886"/>
              <a:gd name="connsiteX4" fmla="*/ 477943 w 955886"/>
              <a:gd name="connsiteY4" fmla="*/ 0 h 955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5886" h="955886">
                <a:moveTo>
                  <a:pt x="477943" y="0"/>
                </a:moveTo>
                <a:cubicBezTo>
                  <a:pt x="741904" y="0"/>
                  <a:pt x="955886" y="213982"/>
                  <a:pt x="955886" y="477943"/>
                </a:cubicBezTo>
                <a:cubicBezTo>
                  <a:pt x="955886" y="741904"/>
                  <a:pt x="741904" y="955886"/>
                  <a:pt x="477943" y="955886"/>
                </a:cubicBezTo>
                <a:cubicBezTo>
                  <a:pt x="213982" y="955886"/>
                  <a:pt x="0" y="741904"/>
                  <a:pt x="0" y="477943"/>
                </a:cubicBezTo>
                <a:cubicBezTo>
                  <a:pt x="0" y="213982"/>
                  <a:pt x="213982" y="0"/>
                  <a:pt x="477943" y="0"/>
                </a:cubicBez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8521700" y="0"/>
            <a:ext cx="3670299" cy="6858000"/>
          </a:xfrm>
          <a:custGeom>
            <a:avLst/>
            <a:gdLst>
              <a:gd name="connsiteX0" fmla="*/ 0 w 3670299"/>
              <a:gd name="connsiteY0" fmla="*/ 0 h 6858000"/>
              <a:gd name="connsiteX1" fmla="*/ 3670299 w 3670299"/>
              <a:gd name="connsiteY1" fmla="*/ 0 h 6858000"/>
              <a:gd name="connsiteX2" fmla="*/ 3670299 w 3670299"/>
              <a:gd name="connsiteY2" fmla="*/ 6858000 h 6858000"/>
              <a:gd name="connsiteX3" fmla="*/ 0 w 36702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299" h="6858000">
                <a:moveTo>
                  <a:pt x="0" y="0"/>
                </a:moveTo>
                <a:lnTo>
                  <a:pt x="3670299" y="0"/>
                </a:lnTo>
                <a:lnTo>
                  <a:pt x="36702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图片占位符 5"/>
          <p:cNvSpPr>
            <a:spLocks noGrp="1"/>
          </p:cNvSpPr>
          <p:nvPr>
            <p:ph type="pic" sz="quarter" idx="10"/>
          </p:nvPr>
        </p:nvSpPr>
        <p:spPr>
          <a:xfrm>
            <a:off x="0" y="1998664"/>
            <a:ext cx="12192000" cy="2592387"/>
          </a:xfrm>
          <a:custGeom>
            <a:avLst/>
            <a:gdLst>
              <a:gd name="connsiteX0" fmla="*/ 0 w 12192000"/>
              <a:gd name="connsiteY0" fmla="*/ 0 h 2592387"/>
              <a:gd name="connsiteX1" fmla="*/ 12192000 w 12192000"/>
              <a:gd name="connsiteY1" fmla="*/ 0 h 2592387"/>
              <a:gd name="connsiteX2" fmla="*/ 12192000 w 12192000"/>
              <a:gd name="connsiteY2" fmla="*/ 2592387 h 2592387"/>
              <a:gd name="connsiteX3" fmla="*/ 0 w 12192000"/>
              <a:gd name="connsiteY3" fmla="*/ 2592387 h 259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592387">
                <a:moveTo>
                  <a:pt x="0" y="0"/>
                </a:moveTo>
                <a:lnTo>
                  <a:pt x="12192000" y="0"/>
                </a:lnTo>
                <a:lnTo>
                  <a:pt x="12192000" y="2592387"/>
                </a:lnTo>
                <a:lnTo>
                  <a:pt x="0" y="25923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2019/9/16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2019/9/16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2AE09DF-1CFB-4C21-A596-1D575BAC38F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624" y="109097"/>
            <a:ext cx="3334236" cy="10789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58316F3-4B81-4B8D-8A32-DC0840D8EB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747" y="138035"/>
            <a:ext cx="3334236" cy="10789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3275" y="1749426"/>
            <a:ext cx="4572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9458" name="图片 2">
            <a:extLst>
              <a:ext uri="{FF2B5EF4-FFF2-40B4-BE49-F238E27FC236}">
                <a16:creationId xmlns:a16="http://schemas.microsoft.com/office/drawing/2014/main" id="{027A5259-9CE5-6C4E-A987-FEFA30554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2735263"/>
            <a:ext cx="2457451" cy="245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515" y="1749425"/>
            <a:ext cx="3900487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4500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1030045779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 amazing [əˈmeɪzɪŋ ] adj. 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(现在分词表示                ，意为“                    ”)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amazed [əˈmeɪzd ] adj. 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(过去分词表示                ，意为“                    ”)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an _________ discovery/success/performance 惊人的发现/成功/表演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one of the most _________ films I've ever seen. 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这是我看过的最精彩的电影之一。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saw her ________ look. 我看到了她惊愕的神情。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amazed ______ his speed of working. 他办事之麻利让我深感叹服。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teacher was amazed __________(find) that a lazy student had gained a mark of100 in the test.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老师惊奇地发现一个懒惰的学生在这次考试中得了100 分。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80890" y="110490"/>
            <a:ext cx="3856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令人惊奇的;令人惊喜的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633345" y="55118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主动内涵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43220" y="55118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令人……的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851910" y="1134745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感到惊奇的; 感到惊喜的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443220" y="157543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感到……的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980440" y="2644140"/>
            <a:ext cx="200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51910" y="3155950"/>
            <a:ext cx="200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845310" y="4168775"/>
            <a:ext cx="200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amazed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815590" y="4690745"/>
            <a:ext cx="7556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462780" y="5212715"/>
            <a:ext cx="15036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find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633345" y="157543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被动内涵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  <p:bldP spid="6" grpId="0"/>
      <p:bldP spid="7" grpId="0"/>
      <p:bldP spid="26" grpId="0"/>
      <p:bldP spid="2" grpId="0"/>
      <p:bldP spid="8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While there are</a:t>
            </a:r>
            <a:r>
              <a:rPr lang="en-US" alt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stories of instant transformation, for most of us the changes are gradual and require a lot of effort and work, like cleaning up a polluted river</a:t>
            </a:r>
            <a:r>
              <a:rPr lang="en-US" alt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sure the boy's rich knowledge will _______ you.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我相信那个男孩渊博的知识会使你们吃惊。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child ________ us with his ability in art, math and other areas.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这个有天赋的孩子在艺术、数学和其他领域的能力使我们吃惊。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 amazed everyone _____ Yang Chenyu gained a mark of 730 in the 2019 Entrance Examination.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杨晨煜在 2019 年高考中获得 730 分的成绩使大家很惊讶。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298825" y="196850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157085" y="172148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247900" y="2922905"/>
            <a:ext cx="16840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amazed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31920" y="4662170"/>
            <a:ext cx="11925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7.arrangement [əˈreɪndʒmənt]n.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Actually, I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ve just finished the travel ______________(arrange)! 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实际上,我刚刚完成了旅行安排！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Please tell him the arrangements _____ his trip in Italy.	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请告诉他在意大利旅行的安排。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I'll make arrangements for you __________(meet) at the airport. 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我会安排人到机场接你。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teacher made a special arrangement ____________(discuss) her progress at school once a month.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她的老师作了特别安排，每月讨论一次她在学业上的进展情况。</a:t>
            </a: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party _______________(arrange) quickly. 聚会很快就安排好了。</a:t>
            </a:r>
          </a:p>
          <a:p>
            <a:pPr marL="0" indent="0">
              <a:lnSpc>
                <a:spcPts val="3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070100" y="6054090"/>
            <a:ext cx="2821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arranged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62750" y="471106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discuss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964555" y="1637665"/>
            <a:ext cx="28047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arrangement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394960" y="8890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安排；筹备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3715" y="672465"/>
            <a:ext cx="105016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词根词缀：ar(去)+range(排列)+ment(名词后缀):去排列好——安排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629910" y="2664460"/>
            <a:ext cx="9321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334000" y="3682365"/>
            <a:ext cx="20834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meet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10" grpId="0"/>
      <p:bldP spid="9" grpId="0"/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had no time _____________(arrange) their own wedding. 他们没有时间筹备自己的婚礼。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will arrange ____ a car to pick you up.我们将安排一辆车来接你.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Would you like ____________(arrange) for a personal interview? 你是否想安排一次亲自会见?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8.extremely [ ɪkˈstri:mli ] adv.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earth will experience __________ weather. 地球将会遭受极端天气。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it ___________ difficult to get a job. 她发觉找工作极其困难。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suffering of the people was _________.人们遭受的痛苦极为深重。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Everything is going on ___________ well.一切进展得非常顺利。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324860" y="196850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arrange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11780" y="172148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arrange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961005" y="1137920"/>
            <a:ext cx="8553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80305" y="259207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极其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9440" y="3175635"/>
            <a:ext cx="103124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ex(强调)+trem(发抖)+e+ly(副词后缀): 极端到令人发抖的——极其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24045" y="4305935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339975" y="488950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230495" y="5473065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944620" y="595376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2" grpId="0"/>
      <p:bldP spid="9" grpId="0"/>
      <p:bldP spid="4" grpId="0"/>
      <p:bldP spid="5" grpId="0"/>
      <p:bldP spid="6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My mobile phone is ____________ useful. 我的手机非常有用。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sold their land at the ___________ low prices.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他们以极低的价格卖掉土地。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Jiuzhaigou is an ___________ beautiful place.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九寨沟是一个非常美丽的地方。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are working under _________ pressure at the moment.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目前我们正在极大的压力下工作。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9.source[sɔ:s]n.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e.g.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607435" y="9017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517390" y="673735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970530" y="176784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63670" y="2893060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61010" y="5126990"/>
            <a:ext cx="110858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拆破法：s(水)+our(我们的)+ce(测)   助记：要测出我们的河水的源头。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835275" y="4543425"/>
            <a:ext cx="25527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来源;出处;源头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5" grpId="0"/>
      <p:bldP spid="6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What other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sources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information can you find about Peru?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关于秘鲁，你能找到其他信息来源吗？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library is a useful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information.图书馆就是很好的资料来源。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What is their main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income?他们的主要收入来源是什么？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the Mekong is in Qinghai Province.湄公河的源头在青海省。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For me, music is a great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enjoyment.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对于我来说，音乐是我快乐的源泉。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10.narrow [ˈnærəʊ]adj.                vi.&amp; vt.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e.g.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43680" y="4558030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狭窄的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673850" y="4558030"/>
            <a:ext cx="1485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变窄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6405" y="5141595"/>
            <a:ext cx="117500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拆破法：na(那)+r(让)+row(一排)    助记：路太窄了,那就让大家排成一排。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were climbing up a ________ mountain road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他们正沿一条狭窄的山路向上爬。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is where the river _________. 这条河就是在这里变窄的。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slowed the car and began driving through the town's _________ streets.  她放慢车速，开始穿过该镇狭窄的街道。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need to ________ the gap between the rich and poor.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我们需要缩小贫富差距。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gap between the two main parties has ___________.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两大主要政党之间的差距已经缩小了。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16095" y="19685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48430" y="1337310"/>
            <a:ext cx="14401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narrows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233535" y="185928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251075" y="283083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011670" y="3893820"/>
            <a:ext cx="16573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11.flat [ flæt ]adj.                                 n.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e.g.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driver stops the car on a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platform and gets out.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司机把车停在一个平坦的平台上，然后出来了。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used to think the earth was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人们曾经认为地球是平的。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 you live in a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or a house? 你住的是公寓还是独立住宅？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Before they got married, they had the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decorated.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他们结婚前把公寓装修了一遍。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4990" y="780415"/>
            <a:ext cx="90557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拆破法：fl(fly)+at(在)      助记：飞机要在平坦的地方起飞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65170" y="196850"/>
            <a:ext cx="2523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平坦的; 扁平的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01130" y="196850"/>
            <a:ext cx="2167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公寓; 单元房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12.powerful [ˈpaʊəfl ]adj. 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power[pa ʊə]n.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come to/into power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beyond one's power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nuclear/wind/solar power 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power cut/failure 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speech was a ___________ attack against the enemy. 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他的演说是对敌人强有力的抨击。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 is known to us, knowledge is _________.众所周知，知识就是力量。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grandfather once was a rich and __________ man. 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他的爷爷曾经是一个有钱有势的人。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Republican Party came 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power in 2016.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美国共和党是在2016 年上台执政的。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China is wealthier and more __________ than ever before.</a:t>
            </a: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中国比以往任何时候都更加富有和强大。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31665" y="42545"/>
            <a:ext cx="551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强有力的；有权势的；有影响力的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085465" y="457200"/>
            <a:ext cx="5161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力量；能力；政权；能源；动力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40150" y="97917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上台执政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52190" y="2193290"/>
            <a:ext cx="17932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断电/ 停电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208020" y="2633980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62575" y="3452495"/>
            <a:ext cx="11309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63615" y="3974465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753610" y="4819015"/>
            <a:ext cx="11703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to/into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821430" y="1348105"/>
            <a:ext cx="2672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超出某人的能力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753610" y="1870075"/>
            <a:ext cx="30480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核能/ 风能/ 太阳能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893310" y="5698490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  <p:bldP spid="6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4145" y="196850"/>
            <a:ext cx="1176337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13.empire[ˈempa ɪə(r)]n.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emperor[ˈempərə(r)]n.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Thirty Year's War caused the end of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empire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30 年的战争导致帝国的灭亡。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Inca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lived in the now-famous site Machu Picchu. 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印加皇帝曾住在现在著名的遗址马丘比丘。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Qinshihuang was the first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China in history. 秦始皇是中国历史上第一位皇帝。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died, his three sons shared the empire. 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当皇帝去世后, 他的三个儿子共同分享帝国。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063365" y="10477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90060" y="68834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皇帝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pic>
        <p:nvPicPr>
          <p:cNvPr id="5" name="图片 4" descr="emper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45" y="1271905"/>
            <a:ext cx="12181205" cy="267906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402705" y="2350135"/>
            <a:ext cx="17043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统治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命令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67670" y="15525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皇帝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567670" y="235077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女皇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567670" y="316801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371725" y="15525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371725" y="235077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专横的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913890" y="315595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强制的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/>
          <p:nvPr/>
        </p:nvSpPr>
        <p:spPr>
          <a:xfrm>
            <a:off x="1123168" y="1003136"/>
            <a:ext cx="3513859" cy="4793672"/>
          </a:xfrm>
          <a:custGeom>
            <a:avLst/>
            <a:gdLst>
              <a:gd name="connsiteX0" fmla="*/ 2396836 w 3513859"/>
              <a:gd name="connsiteY0" fmla="*/ 0 h 4793672"/>
              <a:gd name="connsiteX1" fmla="*/ 3513859 w 3513859"/>
              <a:gd name="connsiteY1" fmla="*/ 1117023 h 4793672"/>
              <a:gd name="connsiteX2" fmla="*/ 2234045 w 3513859"/>
              <a:gd name="connsiteY2" fmla="*/ 2396836 h 4793672"/>
              <a:gd name="connsiteX3" fmla="*/ 3513859 w 3513859"/>
              <a:gd name="connsiteY3" fmla="*/ 3676650 h 4793672"/>
              <a:gd name="connsiteX4" fmla="*/ 2396836 w 3513859"/>
              <a:gd name="connsiteY4" fmla="*/ 4793672 h 4793672"/>
              <a:gd name="connsiteX5" fmla="*/ 0 w 3513859"/>
              <a:gd name="connsiteY5" fmla="*/ 2396836 h 4793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13859" h="4793672">
                <a:moveTo>
                  <a:pt x="2396836" y="0"/>
                </a:moveTo>
                <a:lnTo>
                  <a:pt x="3513859" y="1117023"/>
                </a:lnTo>
                <a:lnTo>
                  <a:pt x="2234045" y="2396836"/>
                </a:lnTo>
                <a:lnTo>
                  <a:pt x="3513859" y="3676650"/>
                </a:lnTo>
                <a:lnTo>
                  <a:pt x="2396836" y="4793672"/>
                </a:lnTo>
                <a:lnTo>
                  <a:pt x="0" y="239683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100000" scaled="1"/>
            <a:tileRect/>
          </a:gradFill>
          <a:ln w="7620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6369075" y="3542410"/>
            <a:ext cx="4709282" cy="70675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0">
                      <a:srgbClr val="FFFFFF">
                        <a:lumMod val="65000"/>
                      </a:srgbClr>
                    </a:gs>
                    <a:gs pos="100000">
                      <a:srgbClr val="000000">
                        <a:lumMod val="75000"/>
                        <a:lumOff val="25000"/>
                      </a:srgbClr>
                    </a:gs>
                  </a:gsLst>
                  <a:lin ang="162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方正粗雅宋长_GBK" panose="02010600000000000000" pitchFamily="2" charset="-122"/>
                <a:cs typeface="+mn-cs"/>
              </a:rPr>
              <a:t>Unit2 Book1</a:t>
            </a:r>
          </a:p>
        </p:txBody>
      </p:sp>
      <p:sp>
        <p:nvSpPr>
          <p:cNvPr id="13" name="文本框 7"/>
          <p:cNvSpPr txBox="1"/>
          <p:nvPr/>
        </p:nvSpPr>
        <p:spPr>
          <a:xfrm>
            <a:off x="4637405" y="2550795"/>
            <a:ext cx="71710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800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人教版新教材</a:t>
            </a:r>
            <a:r>
              <a:rPr lang="en-US" altLang="zh-CN" sz="4800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 </a:t>
            </a:r>
            <a:r>
              <a:rPr lang="zh-CN" altLang="en-US" sz="4800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词汇导学练</a:t>
            </a:r>
            <a:endParaRPr kumimoji="0" lang="zh-CN" altLang="en-US" sz="4800" b="1" i="0" u="none" strike="noStrike" kern="0" cap="none" spc="0" normalizeH="0" baseline="0" noProof="0" dirty="0">
              <a:ln>
                <a:noFill/>
              </a:ln>
              <a:gradFill flip="none" rotWithShape="1">
                <a:gsLst>
                  <a:gs pos="0">
                    <a:prstClr val="black"/>
                  </a:gs>
                  <a:gs pos="100000">
                    <a:srgbClr val="595959"/>
                  </a:gs>
                </a:gsLst>
                <a:lin ang="5400000" scaled="1"/>
                <a:tileRect/>
              </a:gradFill>
              <a:effectLst/>
              <a:uLnTx/>
              <a:uFillTx/>
            </a:endParaRPr>
          </a:p>
        </p:txBody>
      </p:sp>
      <p:grpSp>
        <p:nvGrpSpPr>
          <p:cNvPr id="56" name="组合 55"/>
          <p:cNvGrpSpPr/>
          <p:nvPr/>
        </p:nvGrpSpPr>
        <p:grpSpPr>
          <a:xfrm>
            <a:off x="6910070" y="5750560"/>
            <a:ext cx="2373630" cy="435694"/>
            <a:chOff x="6424174" y="4629149"/>
            <a:chExt cx="1519676" cy="435838"/>
          </a:xfrm>
        </p:grpSpPr>
        <p:sp>
          <p:nvSpPr>
            <p:cNvPr id="19" name="矩形 18"/>
            <p:cNvSpPr/>
            <p:nvPr/>
          </p:nvSpPr>
          <p:spPr>
            <a:xfrm>
              <a:off x="6469579" y="4629149"/>
              <a:ext cx="1474271" cy="38163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2857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0" dist="381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424174" y="4666075"/>
              <a:ext cx="1519676" cy="39891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000000">
                          <a:lumMod val="85000"/>
                          <a:lumOff val="15000"/>
                        </a:srgbClr>
                      </a:gs>
                      <a:gs pos="100000">
                        <a:srgbClr val="000000">
                          <a:lumMod val="50000"/>
                          <a:lumOff val="50000"/>
                        </a:srgbClr>
                      </a:gs>
                    </a:gsLst>
                    <a:lin ang="18900000" scaled="1"/>
                  </a:gradFill>
                  <a:effectLst/>
                  <a:uLnTx/>
                  <a:uFillTx/>
                  <a:latin typeface="Century Gothic" panose="020B0502020202020204" pitchFamily="34" charset="0"/>
                  <a:ea typeface="微软雅黑" panose="020B0503020204020204" charset="-122"/>
                  <a:cs typeface="+mn-cs"/>
                </a:rPr>
                <a:t>淮北市实验高中</a:t>
              </a: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0013280" y="5750559"/>
            <a:ext cx="1519676" cy="435706"/>
            <a:chOff x="8141935" y="4629149"/>
            <a:chExt cx="1519676" cy="435706"/>
          </a:xfrm>
        </p:grpSpPr>
        <p:sp>
          <p:nvSpPr>
            <p:cNvPr id="18" name="矩形 17"/>
            <p:cNvSpPr/>
            <p:nvPr/>
          </p:nvSpPr>
          <p:spPr>
            <a:xfrm>
              <a:off x="8171832" y="4629149"/>
              <a:ext cx="1474271" cy="38163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8100000" scaled="1"/>
              <a:tileRect/>
            </a:gradFill>
            <a:ln w="28575"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0" dist="381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8141935" y="4666075"/>
              <a:ext cx="1519676" cy="39878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chemeClr val="bg1"/>
                      </a:gs>
                      <a:gs pos="100000">
                        <a:schemeClr val="bg1">
                          <a:lumMod val="95000"/>
                        </a:schemeClr>
                      </a:gs>
                    </a:gsLst>
                    <a:lin ang="18900000" scaled="1"/>
                  </a:gradFill>
                  <a:effectLst/>
                  <a:uLnTx/>
                  <a:uFillTx/>
                  <a:latin typeface="Century Gothic" panose="020B0502020202020204" pitchFamily="34" charset="0"/>
                  <a:ea typeface="微软雅黑" panose="020B0503020204020204" charset="-122"/>
                  <a:cs typeface="+mn-cs"/>
                </a:rPr>
                <a:t>张钊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5570220" y="2075815"/>
            <a:ext cx="5507991" cy="337185"/>
            <a:chOff x="6296505" y="2075974"/>
            <a:chExt cx="3263703" cy="337185"/>
          </a:xfrm>
        </p:grpSpPr>
        <p:sp>
          <p:nvSpPr>
            <p:cNvPr id="25" name="文本框 7"/>
            <p:cNvSpPr txBox="1"/>
            <p:nvPr/>
          </p:nvSpPr>
          <p:spPr>
            <a:xfrm>
              <a:off x="6296505" y="2075974"/>
              <a:ext cx="1222881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600" kern="0" dirty="0"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  <a:tileRect/>
                  </a:gradFill>
                </a:rPr>
                <a:t>词汇Unit 2 导案</a:t>
              </a:r>
            </a:p>
          </p:txBody>
        </p:sp>
        <p:sp>
          <p:nvSpPr>
            <p:cNvPr id="26" name="文本框 7"/>
            <p:cNvSpPr txBox="1"/>
            <p:nvPr/>
          </p:nvSpPr>
          <p:spPr>
            <a:xfrm>
              <a:off x="7274210" y="2075974"/>
              <a:ext cx="1222881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i="0" u="none" strike="noStrike" kern="0" cap="none" spc="0" normalizeH="0" baseline="0" noProof="0" dirty="0">
                  <a:ln>
                    <a:noFill/>
                  </a:ln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  <a:tileRect/>
                  </a:gradFill>
                  <a:effectLst/>
                  <a:uLnTx/>
                  <a:uFillTx/>
                </a:rPr>
                <a:t>词汇Unit 2 学案</a:t>
              </a:r>
            </a:p>
          </p:txBody>
        </p:sp>
        <p:sp>
          <p:nvSpPr>
            <p:cNvPr id="27" name="文本框 7"/>
            <p:cNvSpPr txBox="1"/>
            <p:nvPr/>
          </p:nvSpPr>
          <p:spPr>
            <a:xfrm>
              <a:off x="8337327" y="2075974"/>
              <a:ext cx="1222881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i="0" u="none" strike="noStrike" kern="0" cap="none" spc="0" normalizeH="0" baseline="0" noProof="0" dirty="0">
                  <a:ln>
                    <a:noFill/>
                  </a:ln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  <a:tileRect/>
                  </a:gradFill>
                  <a:effectLst/>
                  <a:uLnTx/>
                  <a:uFillTx/>
                </a:rPr>
                <a:t>词汇Unit 2 练案</a:t>
              </a:r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7284655" y="2135312"/>
              <a:ext cx="0" cy="20812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8267318" y="2135312"/>
              <a:ext cx="0" cy="20812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51"/>
          <p:cNvGrpSpPr/>
          <p:nvPr/>
        </p:nvGrpSpPr>
        <p:grpSpPr>
          <a:xfrm>
            <a:off x="1348304" y="1003136"/>
            <a:ext cx="1184564" cy="1184564"/>
            <a:chOff x="1348304" y="1003136"/>
            <a:chExt cx="1184564" cy="1184564"/>
          </a:xfrm>
        </p:grpSpPr>
        <p:sp>
          <p:nvSpPr>
            <p:cNvPr id="3" name="菱形 2"/>
            <p:cNvSpPr/>
            <p:nvPr/>
          </p:nvSpPr>
          <p:spPr>
            <a:xfrm>
              <a:off x="1348304" y="1003136"/>
              <a:ext cx="1184564" cy="1184564"/>
            </a:xfrm>
            <a:prstGeom prst="diamond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8100000" scaled="1"/>
              <a:tileRect/>
            </a:gradFill>
            <a:ln w="57150"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0" dist="381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51" name="椭圆 33"/>
            <p:cNvSpPr/>
            <p:nvPr/>
          </p:nvSpPr>
          <p:spPr>
            <a:xfrm>
              <a:off x="1740561" y="1409859"/>
              <a:ext cx="400050" cy="371119"/>
            </a:xfrm>
            <a:custGeom>
              <a:avLst/>
              <a:gdLst>
                <a:gd name="connsiteX0" fmla="*/ 31765 w 608226"/>
                <a:gd name="connsiteY0" fmla="*/ 449854 h 564241"/>
                <a:gd name="connsiteX1" fmla="*/ 247309 w 608226"/>
                <a:gd name="connsiteY1" fmla="*/ 449854 h 564241"/>
                <a:gd name="connsiteX2" fmla="*/ 252786 w 608226"/>
                <a:gd name="connsiteY2" fmla="*/ 464263 h 564241"/>
                <a:gd name="connsiteX3" fmla="*/ 294551 w 608226"/>
                <a:gd name="connsiteY3" fmla="*/ 526133 h 564241"/>
                <a:gd name="connsiteX4" fmla="*/ 299409 w 608226"/>
                <a:gd name="connsiteY4" fmla="*/ 530793 h 564241"/>
                <a:gd name="connsiteX5" fmla="*/ 31765 w 608226"/>
                <a:gd name="connsiteY5" fmla="*/ 530793 h 564241"/>
                <a:gd name="connsiteX6" fmla="*/ 0 w 608226"/>
                <a:gd name="connsiteY6" fmla="*/ 499074 h 564241"/>
                <a:gd name="connsiteX7" fmla="*/ 0 w 608226"/>
                <a:gd name="connsiteY7" fmla="*/ 481573 h 564241"/>
                <a:gd name="connsiteX8" fmla="*/ 31765 w 608226"/>
                <a:gd name="connsiteY8" fmla="*/ 449854 h 564241"/>
                <a:gd name="connsiteX9" fmla="*/ 82493 w 608226"/>
                <a:gd name="connsiteY9" fmla="*/ 336385 h 564241"/>
                <a:gd name="connsiteX10" fmla="*/ 244510 w 608226"/>
                <a:gd name="connsiteY10" fmla="*/ 336385 h 564241"/>
                <a:gd name="connsiteX11" fmla="*/ 237464 w 608226"/>
                <a:gd name="connsiteY11" fmla="*/ 388490 h 564241"/>
                <a:gd name="connsiteX12" fmla="*/ 239558 w 608226"/>
                <a:gd name="connsiteY12" fmla="*/ 417253 h 564241"/>
                <a:gd name="connsiteX13" fmla="*/ 82493 w 608226"/>
                <a:gd name="connsiteY13" fmla="*/ 417253 h 564241"/>
                <a:gd name="connsiteX14" fmla="*/ 50737 w 608226"/>
                <a:gd name="connsiteY14" fmla="*/ 385543 h 564241"/>
                <a:gd name="connsiteX15" fmla="*/ 50737 w 608226"/>
                <a:gd name="connsiteY15" fmla="*/ 368048 h 564241"/>
                <a:gd name="connsiteX16" fmla="*/ 82493 w 608226"/>
                <a:gd name="connsiteY16" fmla="*/ 336385 h 564241"/>
                <a:gd name="connsiteX17" fmla="*/ 490359 w 608226"/>
                <a:gd name="connsiteY17" fmla="*/ 289450 h 564241"/>
                <a:gd name="connsiteX18" fmla="*/ 480406 w 608226"/>
                <a:gd name="connsiteY18" fmla="*/ 296423 h 564241"/>
                <a:gd name="connsiteX19" fmla="*/ 442689 w 608226"/>
                <a:gd name="connsiteY19" fmla="*/ 355436 h 564241"/>
                <a:gd name="connsiteX20" fmla="*/ 432402 w 608226"/>
                <a:gd name="connsiteY20" fmla="*/ 371557 h 564241"/>
                <a:gd name="connsiteX21" fmla="*/ 409924 w 608226"/>
                <a:gd name="connsiteY21" fmla="*/ 336367 h 564241"/>
                <a:gd name="connsiteX22" fmla="*/ 384779 w 608226"/>
                <a:gd name="connsiteY22" fmla="*/ 296994 h 564241"/>
                <a:gd name="connsiteX23" fmla="*/ 384398 w 608226"/>
                <a:gd name="connsiteY23" fmla="*/ 296423 h 564241"/>
                <a:gd name="connsiteX24" fmla="*/ 362492 w 608226"/>
                <a:gd name="connsiteY24" fmla="*/ 291573 h 564241"/>
                <a:gd name="connsiteX25" fmla="*/ 355205 w 608226"/>
                <a:gd name="connsiteY25" fmla="*/ 305791 h 564241"/>
                <a:gd name="connsiteX26" fmla="*/ 357682 w 608226"/>
                <a:gd name="connsiteY26" fmla="*/ 313447 h 564241"/>
                <a:gd name="connsiteX27" fmla="*/ 372254 w 608226"/>
                <a:gd name="connsiteY27" fmla="*/ 336367 h 564241"/>
                <a:gd name="connsiteX28" fmla="*/ 405162 w 608226"/>
                <a:gd name="connsiteY28" fmla="*/ 387725 h 564241"/>
                <a:gd name="connsiteX29" fmla="*/ 389208 w 608226"/>
                <a:gd name="connsiteY29" fmla="*/ 387725 h 564241"/>
                <a:gd name="connsiteX30" fmla="*/ 373350 w 608226"/>
                <a:gd name="connsiteY30" fmla="*/ 403560 h 564241"/>
                <a:gd name="connsiteX31" fmla="*/ 381303 w 608226"/>
                <a:gd name="connsiteY31" fmla="*/ 417255 h 564241"/>
                <a:gd name="connsiteX32" fmla="*/ 389208 w 608226"/>
                <a:gd name="connsiteY32" fmla="*/ 419395 h 564241"/>
                <a:gd name="connsiteX33" fmla="*/ 416591 w 608226"/>
                <a:gd name="connsiteY33" fmla="*/ 419395 h 564241"/>
                <a:gd name="connsiteX34" fmla="*/ 416591 w 608226"/>
                <a:gd name="connsiteY34" fmla="*/ 430522 h 564241"/>
                <a:gd name="connsiteX35" fmla="*/ 389208 w 608226"/>
                <a:gd name="connsiteY35" fmla="*/ 430522 h 564241"/>
                <a:gd name="connsiteX36" fmla="*/ 373350 w 608226"/>
                <a:gd name="connsiteY36" fmla="*/ 446357 h 564241"/>
                <a:gd name="connsiteX37" fmla="*/ 374350 w 608226"/>
                <a:gd name="connsiteY37" fmla="*/ 451921 h 564241"/>
                <a:gd name="connsiteX38" fmla="*/ 388065 w 608226"/>
                <a:gd name="connsiteY38" fmla="*/ 462145 h 564241"/>
                <a:gd name="connsiteX39" fmla="*/ 389208 w 608226"/>
                <a:gd name="connsiteY39" fmla="*/ 462192 h 564241"/>
                <a:gd name="connsiteX40" fmla="*/ 416591 w 608226"/>
                <a:gd name="connsiteY40" fmla="*/ 462192 h 564241"/>
                <a:gd name="connsiteX41" fmla="*/ 416591 w 608226"/>
                <a:gd name="connsiteY41" fmla="*/ 484352 h 564241"/>
                <a:gd name="connsiteX42" fmla="*/ 432450 w 608226"/>
                <a:gd name="connsiteY42" fmla="*/ 500187 h 564241"/>
                <a:gd name="connsiteX43" fmla="*/ 448356 w 608226"/>
                <a:gd name="connsiteY43" fmla="*/ 484352 h 564241"/>
                <a:gd name="connsiteX44" fmla="*/ 448356 w 608226"/>
                <a:gd name="connsiteY44" fmla="*/ 462192 h 564241"/>
                <a:gd name="connsiteX45" fmla="*/ 475692 w 608226"/>
                <a:gd name="connsiteY45" fmla="*/ 462192 h 564241"/>
                <a:gd name="connsiteX46" fmla="*/ 491598 w 608226"/>
                <a:gd name="connsiteY46" fmla="*/ 446357 h 564241"/>
                <a:gd name="connsiteX47" fmla="*/ 475692 w 608226"/>
                <a:gd name="connsiteY47" fmla="*/ 430522 h 564241"/>
                <a:gd name="connsiteX48" fmla="*/ 448356 w 608226"/>
                <a:gd name="connsiteY48" fmla="*/ 430522 h 564241"/>
                <a:gd name="connsiteX49" fmla="*/ 448356 w 608226"/>
                <a:gd name="connsiteY49" fmla="*/ 419347 h 564241"/>
                <a:gd name="connsiteX50" fmla="*/ 475692 w 608226"/>
                <a:gd name="connsiteY50" fmla="*/ 419347 h 564241"/>
                <a:gd name="connsiteX51" fmla="*/ 491598 w 608226"/>
                <a:gd name="connsiteY51" fmla="*/ 403512 h 564241"/>
                <a:gd name="connsiteX52" fmla="*/ 475692 w 608226"/>
                <a:gd name="connsiteY52" fmla="*/ 387629 h 564241"/>
                <a:gd name="connsiteX53" fmla="*/ 459785 w 608226"/>
                <a:gd name="connsiteY53" fmla="*/ 387629 h 564241"/>
                <a:gd name="connsiteX54" fmla="*/ 507123 w 608226"/>
                <a:gd name="connsiteY54" fmla="*/ 313447 h 564241"/>
                <a:gd name="connsiteX55" fmla="*/ 502313 w 608226"/>
                <a:gd name="connsiteY55" fmla="*/ 291573 h 564241"/>
                <a:gd name="connsiteX56" fmla="*/ 490359 w 608226"/>
                <a:gd name="connsiteY56" fmla="*/ 289450 h 564241"/>
                <a:gd name="connsiteX57" fmla="*/ 31765 w 608226"/>
                <a:gd name="connsiteY57" fmla="*/ 224963 h 564241"/>
                <a:gd name="connsiteX58" fmla="*/ 326647 w 608226"/>
                <a:gd name="connsiteY58" fmla="*/ 224963 h 564241"/>
                <a:gd name="connsiteX59" fmla="*/ 294549 w 608226"/>
                <a:gd name="connsiteY59" fmla="*/ 250826 h 564241"/>
                <a:gd name="connsiteX60" fmla="*/ 255879 w 608226"/>
                <a:gd name="connsiteY60" fmla="*/ 305831 h 564241"/>
                <a:gd name="connsiteX61" fmla="*/ 31765 w 608226"/>
                <a:gd name="connsiteY61" fmla="*/ 305831 h 564241"/>
                <a:gd name="connsiteX62" fmla="*/ 0 w 608226"/>
                <a:gd name="connsiteY62" fmla="*/ 274168 h 564241"/>
                <a:gd name="connsiteX63" fmla="*/ 0 w 608226"/>
                <a:gd name="connsiteY63" fmla="*/ 256673 h 564241"/>
                <a:gd name="connsiteX64" fmla="*/ 31765 w 608226"/>
                <a:gd name="connsiteY64" fmla="*/ 224963 h 564241"/>
                <a:gd name="connsiteX65" fmla="*/ 432402 w 608226"/>
                <a:gd name="connsiteY65" fmla="*/ 212825 h 564241"/>
                <a:gd name="connsiteX66" fmla="*/ 608226 w 608226"/>
                <a:gd name="connsiteY66" fmla="*/ 388581 h 564241"/>
                <a:gd name="connsiteX67" fmla="*/ 432355 w 608226"/>
                <a:gd name="connsiteY67" fmla="*/ 564241 h 564241"/>
                <a:gd name="connsiteX68" fmla="*/ 329155 w 608226"/>
                <a:gd name="connsiteY68" fmla="*/ 530811 h 564241"/>
                <a:gd name="connsiteX69" fmla="*/ 267484 w 608226"/>
                <a:gd name="connsiteY69" fmla="*/ 449924 h 564241"/>
                <a:gd name="connsiteX70" fmla="*/ 258816 w 608226"/>
                <a:gd name="connsiteY70" fmla="*/ 417303 h 564241"/>
                <a:gd name="connsiteX71" fmla="*/ 256435 w 608226"/>
                <a:gd name="connsiteY71" fmla="*/ 388533 h 564241"/>
                <a:gd name="connsiteX72" fmla="*/ 264340 w 608226"/>
                <a:gd name="connsiteY72" fmla="*/ 336415 h 564241"/>
                <a:gd name="connsiteX73" fmla="*/ 277151 w 608226"/>
                <a:gd name="connsiteY73" fmla="*/ 305838 h 564241"/>
                <a:gd name="connsiteX74" fmla="*/ 367301 w 608226"/>
                <a:gd name="connsiteY74" fmla="*/ 225284 h 564241"/>
                <a:gd name="connsiteX75" fmla="*/ 432402 w 608226"/>
                <a:gd name="connsiteY75" fmla="*/ 212825 h 564241"/>
                <a:gd name="connsiteX76" fmla="*/ 31760 w 608226"/>
                <a:gd name="connsiteY76" fmla="*/ 113540 h 564241"/>
                <a:gd name="connsiteX77" fmla="*/ 362842 w 608226"/>
                <a:gd name="connsiteY77" fmla="*/ 113540 h 564241"/>
                <a:gd name="connsiteX78" fmla="*/ 394602 w 608226"/>
                <a:gd name="connsiteY78" fmla="*/ 145250 h 564241"/>
                <a:gd name="connsiteX79" fmla="*/ 394602 w 608226"/>
                <a:gd name="connsiteY79" fmla="*/ 162745 h 564241"/>
                <a:gd name="connsiteX80" fmla="*/ 362794 w 608226"/>
                <a:gd name="connsiteY80" fmla="*/ 194408 h 564241"/>
                <a:gd name="connsiteX81" fmla="*/ 31760 w 608226"/>
                <a:gd name="connsiteY81" fmla="*/ 194408 h 564241"/>
                <a:gd name="connsiteX82" fmla="*/ 0 w 608226"/>
                <a:gd name="connsiteY82" fmla="*/ 162745 h 564241"/>
                <a:gd name="connsiteX83" fmla="*/ 0 w 608226"/>
                <a:gd name="connsiteY83" fmla="*/ 145250 h 564241"/>
                <a:gd name="connsiteX84" fmla="*/ 31760 w 608226"/>
                <a:gd name="connsiteY84" fmla="*/ 113540 h 564241"/>
                <a:gd name="connsiteX85" fmla="*/ 82496 w 608226"/>
                <a:gd name="connsiteY85" fmla="*/ 0 h 564241"/>
                <a:gd name="connsiteX86" fmla="*/ 413509 w 608226"/>
                <a:gd name="connsiteY86" fmla="*/ 0 h 564241"/>
                <a:gd name="connsiteX87" fmla="*/ 445268 w 608226"/>
                <a:gd name="connsiteY87" fmla="*/ 31719 h 564241"/>
                <a:gd name="connsiteX88" fmla="*/ 445268 w 608226"/>
                <a:gd name="connsiteY88" fmla="*/ 49220 h 564241"/>
                <a:gd name="connsiteX89" fmla="*/ 413509 w 608226"/>
                <a:gd name="connsiteY89" fmla="*/ 80939 h 564241"/>
                <a:gd name="connsiteX90" fmla="*/ 82496 w 608226"/>
                <a:gd name="connsiteY90" fmla="*/ 80939 h 564241"/>
                <a:gd name="connsiteX91" fmla="*/ 50737 w 608226"/>
                <a:gd name="connsiteY91" fmla="*/ 49220 h 564241"/>
                <a:gd name="connsiteX92" fmla="*/ 50737 w 608226"/>
                <a:gd name="connsiteY92" fmla="*/ 31719 h 564241"/>
                <a:gd name="connsiteX93" fmla="*/ 82496 w 608226"/>
                <a:gd name="connsiteY93" fmla="*/ 0 h 564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608226" h="564241">
                  <a:moveTo>
                    <a:pt x="31765" y="449854"/>
                  </a:moveTo>
                  <a:lnTo>
                    <a:pt x="247309" y="449854"/>
                  </a:lnTo>
                  <a:cubicBezTo>
                    <a:pt x="248976" y="454705"/>
                    <a:pt x="250738" y="459508"/>
                    <a:pt x="252786" y="464263"/>
                  </a:cubicBezTo>
                  <a:cubicBezTo>
                    <a:pt x="262644" y="487470"/>
                    <a:pt x="276645" y="508252"/>
                    <a:pt x="294551" y="526133"/>
                  </a:cubicBezTo>
                  <a:cubicBezTo>
                    <a:pt x="296171" y="527749"/>
                    <a:pt x="297790" y="529271"/>
                    <a:pt x="299409" y="530793"/>
                  </a:cubicBezTo>
                  <a:lnTo>
                    <a:pt x="31765" y="530793"/>
                  </a:lnTo>
                  <a:cubicBezTo>
                    <a:pt x="14239" y="530793"/>
                    <a:pt x="0" y="516574"/>
                    <a:pt x="0" y="499074"/>
                  </a:cubicBezTo>
                  <a:lnTo>
                    <a:pt x="0" y="481573"/>
                  </a:lnTo>
                  <a:cubicBezTo>
                    <a:pt x="0" y="464073"/>
                    <a:pt x="14239" y="449854"/>
                    <a:pt x="31765" y="449854"/>
                  </a:cubicBezTo>
                  <a:close/>
                  <a:moveTo>
                    <a:pt x="82493" y="336385"/>
                  </a:moveTo>
                  <a:lnTo>
                    <a:pt x="244510" y="336385"/>
                  </a:lnTo>
                  <a:cubicBezTo>
                    <a:pt x="239797" y="353215"/>
                    <a:pt x="237464" y="370662"/>
                    <a:pt x="237464" y="388490"/>
                  </a:cubicBezTo>
                  <a:cubicBezTo>
                    <a:pt x="237464" y="398189"/>
                    <a:pt x="238130" y="407792"/>
                    <a:pt x="239558" y="417253"/>
                  </a:cubicBezTo>
                  <a:lnTo>
                    <a:pt x="82493" y="417253"/>
                  </a:lnTo>
                  <a:cubicBezTo>
                    <a:pt x="64972" y="417253"/>
                    <a:pt x="50737" y="403038"/>
                    <a:pt x="50737" y="385543"/>
                  </a:cubicBezTo>
                  <a:lnTo>
                    <a:pt x="50737" y="368048"/>
                  </a:lnTo>
                  <a:cubicBezTo>
                    <a:pt x="50737" y="350552"/>
                    <a:pt x="64972" y="336385"/>
                    <a:pt x="82493" y="336385"/>
                  </a:cubicBezTo>
                  <a:close/>
                  <a:moveTo>
                    <a:pt x="490359" y="289450"/>
                  </a:moveTo>
                  <a:cubicBezTo>
                    <a:pt x="486395" y="290336"/>
                    <a:pt x="482764" y="292738"/>
                    <a:pt x="480406" y="296423"/>
                  </a:cubicBezTo>
                  <a:lnTo>
                    <a:pt x="442689" y="355436"/>
                  </a:lnTo>
                  <a:lnTo>
                    <a:pt x="432402" y="371557"/>
                  </a:lnTo>
                  <a:lnTo>
                    <a:pt x="409924" y="336367"/>
                  </a:lnTo>
                  <a:lnTo>
                    <a:pt x="384779" y="296994"/>
                  </a:lnTo>
                  <a:lnTo>
                    <a:pt x="384398" y="296423"/>
                  </a:lnTo>
                  <a:cubicBezTo>
                    <a:pt x="379683" y="289052"/>
                    <a:pt x="369873" y="286912"/>
                    <a:pt x="362492" y="291573"/>
                  </a:cubicBezTo>
                  <a:cubicBezTo>
                    <a:pt x="357491" y="294759"/>
                    <a:pt x="354872" y="300275"/>
                    <a:pt x="355205" y="305791"/>
                  </a:cubicBezTo>
                  <a:cubicBezTo>
                    <a:pt x="355300" y="308454"/>
                    <a:pt x="356158" y="311069"/>
                    <a:pt x="357682" y="313447"/>
                  </a:cubicBezTo>
                  <a:lnTo>
                    <a:pt x="372254" y="336367"/>
                  </a:lnTo>
                  <a:lnTo>
                    <a:pt x="405162" y="387725"/>
                  </a:lnTo>
                  <a:lnTo>
                    <a:pt x="389208" y="387725"/>
                  </a:lnTo>
                  <a:cubicBezTo>
                    <a:pt x="380445" y="387725"/>
                    <a:pt x="373350" y="394810"/>
                    <a:pt x="373350" y="403560"/>
                  </a:cubicBezTo>
                  <a:cubicBezTo>
                    <a:pt x="373350" y="409409"/>
                    <a:pt x="376588" y="414544"/>
                    <a:pt x="381303" y="417255"/>
                  </a:cubicBezTo>
                  <a:cubicBezTo>
                    <a:pt x="383589" y="418634"/>
                    <a:pt x="386303" y="419395"/>
                    <a:pt x="389208" y="419395"/>
                  </a:cubicBezTo>
                  <a:lnTo>
                    <a:pt x="416591" y="419395"/>
                  </a:lnTo>
                  <a:lnTo>
                    <a:pt x="416591" y="430522"/>
                  </a:lnTo>
                  <a:lnTo>
                    <a:pt x="389208" y="430522"/>
                  </a:lnTo>
                  <a:cubicBezTo>
                    <a:pt x="380445" y="430522"/>
                    <a:pt x="373350" y="437608"/>
                    <a:pt x="373350" y="446357"/>
                  </a:cubicBezTo>
                  <a:cubicBezTo>
                    <a:pt x="373350" y="448307"/>
                    <a:pt x="373731" y="450209"/>
                    <a:pt x="374350" y="451921"/>
                  </a:cubicBezTo>
                  <a:cubicBezTo>
                    <a:pt x="376540" y="457580"/>
                    <a:pt x="381779" y="461717"/>
                    <a:pt x="388065" y="462145"/>
                  </a:cubicBezTo>
                  <a:cubicBezTo>
                    <a:pt x="388446" y="462192"/>
                    <a:pt x="388827" y="462192"/>
                    <a:pt x="389208" y="462192"/>
                  </a:cubicBezTo>
                  <a:lnTo>
                    <a:pt x="416591" y="462192"/>
                  </a:lnTo>
                  <a:lnTo>
                    <a:pt x="416591" y="484352"/>
                  </a:lnTo>
                  <a:cubicBezTo>
                    <a:pt x="416591" y="493102"/>
                    <a:pt x="423687" y="500187"/>
                    <a:pt x="432450" y="500187"/>
                  </a:cubicBezTo>
                  <a:cubicBezTo>
                    <a:pt x="441212" y="500187"/>
                    <a:pt x="448356" y="493102"/>
                    <a:pt x="448356" y="484352"/>
                  </a:cubicBezTo>
                  <a:lnTo>
                    <a:pt x="448356" y="462192"/>
                  </a:lnTo>
                  <a:lnTo>
                    <a:pt x="475692" y="462192"/>
                  </a:lnTo>
                  <a:cubicBezTo>
                    <a:pt x="484454" y="462192"/>
                    <a:pt x="491598" y="455107"/>
                    <a:pt x="491598" y="446357"/>
                  </a:cubicBezTo>
                  <a:cubicBezTo>
                    <a:pt x="491598" y="437608"/>
                    <a:pt x="484454" y="430522"/>
                    <a:pt x="475692" y="430522"/>
                  </a:cubicBezTo>
                  <a:lnTo>
                    <a:pt x="448356" y="430522"/>
                  </a:lnTo>
                  <a:lnTo>
                    <a:pt x="448356" y="419347"/>
                  </a:lnTo>
                  <a:lnTo>
                    <a:pt x="475692" y="419347"/>
                  </a:lnTo>
                  <a:cubicBezTo>
                    <a:pt x="484454" y="419347"/>
                    <a:pt x="491598" y="412262"/>
                    <a:pt x="491598" y="403512"/>
                  </a:cubicBezTo>
                  <a:cubicBezTo>
                    <a:pt x="491598" y="394762"/>
                    <a:pt x="484454" y="387629"/>
                    <a:pt x="475692" y="387629"/>
                  </a:cubicBezTo>
                  <a:lnTo>
                    <a:pt x="459785" y="387629"/>
                  </a:lnTo>
                  <a:lnTo>
                    <a:pt x="507123" y="313447"/>
                  </a:lnTo>
                  <a:cubicBezTo>
                    <a:pt x="511837" y="306124"/>
                    <a:pt x="509694" y="296280"/>
                    <a:pt x="502313" y="291573"/>
                  </a:cubicBezTo>
                  <a:cubicBezTo>
                    <a:pt x="498622" y="289195"/>
                    <a:pt x="494324" y="288565"/>
                    <a:pt x="490359" y="289450"/>
                  </a:cubicBezTo>
                  <a:close/>
                  <a:moveTo>
                    <a:pt x="31765" y="224963"/>
                  </a:moveTo>
                  <a:lnTo>
                    <a:pt x="326647" y="224963"/>
                  </a:lnTo>
                  <a:cubicBezTo>
                    <a:pt x="315122" y="232379"/>
                    <a:pt x="304407" y="240984"/>
                    <a:pt x="294549" y="250826"/>
                  </a:cubicBezTo>
                  <a:cubicBezTo>
                    <a:pt x="278500" y="266942"/>
                    <a:pt x="265499" y="285388"/>
                    <a:pt x="255879" y="305831"/>
                  </a:cubicBezTo>
                  <a:lnTo>
                    <a:pt x="31765" y="305831"/>
                  </a:lnTo>
                  <a:cubicBezTo>
                    <a:pt x="14239" y="305831"/>
                    <a:pt x="0" y="291664"/>
                    <a:pt x="0" y="274168"/>
                  </a:cubicBezTo>
                  <a:lnTo>
                    <a:pt x="0" y="256673"/>
                  </a:lnTo>
                  <a:cubicBezTo>
                    <a:pt x="0" y="239178"/>
                    <a:pt x="14239" y="224963"/>
                    <a:pt x="31765" y="224963"/>
                  </a:cubicBezTo>
                  <a:close/>
                  <a:moveTo>
                    <a:pt x="432402" y="212825"/>
                  </a:moveTo>
                  <a:cubicBezTo>
                    <a:pt x="529553" y="212825"/>
                    <a:pt x="608274" y="291478"/>
                    <a:pt x="608226" y="388581"/>
                  </a:cubicBezTo>
                  <a:cubicBezTo>
                    <a:pt x="608226" y="485589"/>
                    <a:pt x="529506" y="564241"/>
                    <a:pt x="432355" y="564241"/>
                  </a:cubicBezTo>
                  <a:cubicBezTo>
                    <a:pt x="393780" y="564241"/>
                    <a:pt x="358110" y="551782"/>
                    <a:pt x="329155" y="530811"/>
                  </a:cubicBezTo>
                  <a:cubicBezTo>
                    <a:pt x="301391" y="510649"/>
                    <a:pt x="279675" y="482545"/>
                    <a:pt x="267484" y="449924"/>
                  </a:cubicBezTo>
                  <a:cubicBezTo>
                    <a:pt x="263579" y="439510"/>
                    <a:pt x="260626" y="428620"/>
                    <a:pt x="258816" y="417303"/>
                  </a:cubicBezTo>
                  <a:cubicBezTo>
                    <a:pt x="257292" y="407935"/>
                    <a:pt x="256435" y="398376"/>
                    <a:pt x="256435" y="388533"/>
                  </a:cubicBezTo>
                  <a:cubicBezTo>
                    <a:pt x="256435" y="370415"/>
                    <a:pt x="259197" y="352916"/>
                    <a:pt x="264340" y="336415"/>
                  </a:cubicBezTo>
                  <a:cubicBezTo>
                    <a:pt x="267674" y="325763"/>
                    <a:pt x="271960" y="315539"/>
                    <a:pt x="277151" y="305838"/>
                  </a:cubicBezTo>
                  <a:cubicBezTo>
                    <a:pt x="296629" y="269413"/>
                    <a:pt x="328584" y="240691"/>
                    <a:pt x="367301" y="225284"/>
                  </a:cubicBezTo>
                  <a:cubicBezTo>
                    <a:pt x="387446" y="217295"/>
                    <a:pt x="409400" y="212825"/>
                    <a:pt x="432402" y="212825"/>
                  </a:cubicBezTo>
                  <a:close/>
                  <a:moveTo>
                    <a:pt x="31760" y="113540"/>
                  </a:moveTo>
                  <a:lnTo>
                    <a:pt x="362842" y="113540"/>
                  </a:lnTo>
                  <a:cubicBezTo>
                    <a:pt x="380365" y="113540"/>
                    <a:pt x="394602" y="127755"/>
                    <a:pt x="394602" y="145250"/>
                  </a:cubicBezTo>
                  <a:lnTo>
                    <a:pt x="394602" y="162745"/>
                  </a:lnTo>
                  <a:cubicBezTo>
                    <a:pt x="394602" y="180241"/>
                    <a:pt x="380365" y="194408"/>
                    <a:pt x="362794" y="194408"/>
                  </a:cubicBezTo>
                  <a:lnTo>
                    <a:pt x="31760" y="194408"/>
                  </a:lnTo>
                  <a:cubicBezTo>
                    <a:pt x="14237" y="194408"/>
                    <a:pt x="0" y="180241"/>
                    <a:pt x="0" y="162745"/>
                  </a:cubicBezTo>
                  <a:lnTo>
                    <a:pt x="0" y="145250"/>
                  </a:lnTo>
                  <a:cubicBezTo>
                    <a:pt x="0" y="127755"/>
                    <a:pt x="14237" y="113540"/>
                    <a:pt x="31760" y="113540"/>
                  </a:cubicBezTo>
                  <a:close/>
                  <a:moveTo>
                    <a:pt x="82496" y="0"/>
                  </a:moveTo>
                  <a:lnTo>
                    <a:pt x="413509" y="0"/>
                  </a:lnTo>
                  <a:cubicBezTo>
                    <a:pt x="431031" y="0"/>
                    <a:pt x="445268" y="14219"/>
                    <a:pt x="445268" y="31719"/>
                  </a:cubicBezTo>
                  <a:lnTo>
                    <a:pt x="445268" y="49220"/>
                  </a:lnTo>
                  <a:cubicBezTo>
                    <a:pt x="445268" y="66720"/>
                    <a:pt x="431031" y="80939"/>
                    <a:pt x="413509" y="80939"/>
                  </a:cubicBezTo>
                  <a:lnTo>
                    <a:pt x="82496" y="80939"/>
                  </a:lnTo>
                  <a:cubicBezTo>
                    <a:pt x="64974" y="80939"/>
                    <a:pt x="50737" y="66720"/>
                    <a:pt x="50737" y="49220"/>
                  </a:cubicBezTo>
                  <a:lnTo>
                    <a:pt x="50737" y="31719"/>
                  </a:lnTo>
                  <a:cubicBezTo>
                    <a:pt x="50737" y="14219"/>
                    <a:pt x="64974" y="0"/>
                    <a:pt x="8249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2314658" y="5407149"/>
            <a:ext cx="779317" cy="779317"/>
            <a:chOff x="2314658" y="5407149"/>
            <a:chExt cx="779317" cy="779317"/>
          </a:xfrm>
        </p:grpSpPr>
        <p:sp>
          <p:nvSpPr>
            <p:cNvPr id="4" name="菱形 3"/>
            <p:cNvSpPr/>
            <p:nvPr/>
          </p:nvSpPr>
          <p:spPr>
            <a:xfrm>
              <a:off x="2314658" y="5407149"/>
              <a:ext cx="779317" cy="779317"/>
            </a:xfrm>
            <a:prstGeom prst="diamond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8100000" scaled="1"/>
              <a:tileRect/>
            </a:gradFill>
            <a:ln w="28575"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0" dist="381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48" name="椭圆 34"/>
            <p:cNvSpPr/>
            <p:nvPr/>
          </p:nvSpPr>
          <p:spPr>
            <a:xfrm>
              <a:off x="2570051" y="5686474"/>
              <a:ext cx="268530" cy="220666"/>
            </a:xfrm>
            <a:custGeom>
              <a:avLst/>
              <a:gdLst>
                <a:gd name="connsiteX0" fmla="*/ 149810 w 601358"/>
                <a:gd name="connsiteY0" fmla="*/ 368705 h 494170"/>
                <a:gd name="connsiteX1" fmla="*/ 601358 w 601358"/>
                <a:gd name="connsiteY1" fmla="*/ 368705 h 494170"/>
                <a:gd name="connsiteX2" fmla="*/ 601358 w 601358"/>
                <a:gd name="connsiteY2" fmla="*/ 450843 h 494170"/>
                <a:gd name="connsiteX3" fmla="*/ 149810 w 601358"/>
                <a:gd name="connsiteY3" fmla="*/ 450843 h 494170"/>
                <a:gd name="connsiteX4" fmla="*/ 60226 w 601358"/>
                <a:gd name="connsiteY4" fmla="*/ 368705 h 494170"/>
                <a:gd name="connsiteX5" fmla="*/ 95752 w 601358"/>
                <a:gd name="connsiteY5" fmla="*/ 380094 h 494170"/>
                <a:gd name="connsiteX6" fmla="*/ 109588 w 601358"/>
                <a:gd name="connsiteY6" fmla="*/ 413141 h 494170"/>
                <a:gd name="connsiteX7" fmla="*/ 109401 w 601358"/>
                <a:gd name="connsiteY7" fmla="*/ 413514 h 494170"/>
                <a:gd name="connsiteX8" fmla="*/ 81728 w 601358"/>
                <a:gd name="connsiteY8" fmla="*/ 413514 h 494170"/>
                <a:gd name="connsiteX9" fmla="*/ 76119 w 601358"/>
                <a:gd name="connsiteY9" fmla="*/ 395964 h 494170"/>
                <a:gd name="connsiteX10" fmla="*/ 59852 w 601358"/>
                <a:gd name="connsiteY10" fmla="*/ 390363 h 494170"/>
                <a:gd name="connsiteX11" fmla="*/ 44146 w 601358"/>
                <a:gd name="connsiteY11" fmla="*/ 398204 h 494170"/>
                <a:gd name="connsiteX12" fmla="*/ 37602 w 601358"/>
                <a:gd name="connsiteY12" fmla="*/ 418555 h 494170"/>
                <a:gd name="connsiteX13" fmla="*/ 37602 w 601358"/>
                <a:gd name="connsiteY13" fmla="*/ 444133 h 494170"/>
                <a:gd name="connsiteX14" fmla="*/ 44707 w 601358"/>
                <a:gd name="connsiteY14" fmla="*/ 464857 h 494170"/>
                <a:gd name="connsiteX15" fmla="*/ 62096 w 601358"/>
                <a:gd name="connsiteY15" fmla="*/ 472699 h 494170"/>
                <a:gd name="connsiteX16" fmla="*/ 76680 w 601358"/>
                <a:gd name="connsiteY16" fmla="*/ 467471 h 494170"/>
                <a:gd name="connsiteX17" fmla="*/ 81541 w 601358"/>
                <a:gd name="connsiteY17" fmla="*/ 450855 h 494170"/>
                <a:gd name="connsiteX18" fmla="*/ 109214 w 601358"/>
                <a:gd name="connsiteY18" fmla="*/ 450855 h 494170"/>
                <a:gd name="connsiteX19" fmla="*/ 109401 w 601358"/>
                <a:gd name="connsiteY19" fmla="*/ 450668 h 494170"/>
                <a:gd name="connsiteX20" fmla="*/ 96500 w 601358"/>
                <a:gd name="connsiteY20" fmla="*/ 482968 h 494170"/>
                <a:gd name="connsiteX21" fmla="*/ 61909 w 601358"/>
                <a:gd name="connsiteY21" fmla="*/ 494170 h 494170"/>
                <a:gd name="connsiteX22" fmla="*/ 24887 w 601358"/>
                <a:gd name="connsiteY22" fmla="*/ 480354 h 494170"/>
                <a:gd name="connsiteX23" fmla="*/ 10303 w 601358"/>
                <a:gd name="connsiteY23" fmla="*/ 444133 h 494170"/>
                <a:gd name="connsiteX24" fmla="*/ 10303 w 601358"/>
                <a:gd name="connsiteY24" fmla="*/ 418742 h 494170"/>
                <a:gd name="connsiteX25" fmla="*/ 24326 w 601358"/>
                <a:gd name="connsiteY25" fmla="*/ 382521 h 494170"/>
                <a:gd name="connsiteX26" fmla="*/ 60226 w 601358"/>
                <a:gd name="connsiteY26" fmla="*/ 368705 h 494170"/>
                <a:gd name="connsiteX27" fmla="*/ 42655 w 601358"/>
                <a:gd name="connsiteY27" fmla="*/ 256640 h 494170"/>
                <a:gd name="connsiteX28" fmla="*/ 42655 w 601358"/>
                <a:gd name="connsiteY28" fmla="*/ 286523 h 494170"/>
                <a:gd name="connsiteX29" fmla="*/ 63034 w 601358"/>
                <a:gd name="connsiteY29" fmla="*/ 286523 h 494170"/>
                <a:gd name="connsiteX30" fmla="*/ 76683 w 601358"/>
                <a:gd name="connsiteY30" fmla="*/ 283161 h 494170"/>
                <a:gd name="connsiteX31" fmla="*/ 81170 w 601358"/>
                <a:gd name="connsiteY31" fmla="*/ 272515 h 494170"/>
                <a:gd name="connsiteX32" fmla="*/ 77430 w 601358"/>
                <a:gd name="connsiteY32" fmla="*/ 260562 h 494170"/>
                <a:gd name="connsiteX33" fmla="*/ 64717 w 601358"/>
                <a:gd name="connsiteY33" fmla="*/ 256640 h 494170"/>
                <a:gd name="connsiteX34" fmla="*/ 42655 w 601358"/>
                <a:gd name="connsiteY34" fmla="*/ 209200 h 494170"/>
                <a:gd name="connsiteX35" fmla="*/ 42655 w 601358"/>
                <a:gd name="connsiteY35" fmla="*/ 236655 h 494170"/>
                <a:gd name="connsiteX36" fmla="*/ 57612 w 601358"/>
                <a:gd name="connsiteY36" fmla="*/ 236655 h 494170"/>
                <a:gd name="connsiteX37" fmla="*/ 72008 w 601358"/>
                <a:gd name="connsiteY37" fmla="*/ 233480 h 494170"/>
                <a:gd name="connsiteX38" fmla="*/ 76870 w 601358"/>
                <a:gd name="connsiteY38" fmla="*/ 223768 h 494170"/>
                <a:gd name="connsiteX39" fmla="*/ 72008 w 601358"/>
                <a:gd name="connsiteY39" fmla="*/ 212562 h 494170"/>
                <a:gd name="connsiteX40" fmla="*/ 57052 w 601358"/>
                <a:gd name="connsiteY40" fmla="*/ 209200 h 494170"/>
                <a:gd name="connsiteX41" fmla="*/ 149810 w 601358"/>
                <a:gd name="connsiteY41" fmla="*/ 206757 h 494170"/>
                <a:gd name="connsiteX42" fmla="*/ 601358 w 601358"/>
                <a:gd name="connsiteY42" fmla="*/ 206757 h 494170"/>
                <a:gd name="connsiteX43" fmla="*/ 601358 w 601358"/>
                <a:gd name="connsiteY43" fmla="*/ 288895 h 494170"/>
                <a:gd name="connsiteX44" fmla="*/ 149810 w 601358"/>
                <a:gd name="connsiteY44" fmla="*/ 288895 h 494170"/>
                <a:gd name="connsiteX45" fmla="*/ 15172 w 601358"/>
                <a:gd name="connsiteY45" fmla="*/ 186787 h 494170"/>
                <a:gd name="connsiteX46" fmla="*/ 57052 w 601358"/>
                <a:gd name="connsiteY46" fmla="*/ 186787 h 494170"/>
                <a:gd name="connsiteX47" fmla="*/ 92574 w 601358"/>
                <a:gd name="connsiteY47" fmla="*/ 195192 h 494170"/>
                <a:gd name="connsiteX48" fmla="*/ 105288 w 601358"/>
                <a:gd name="connsiteY48" fmla="*/ 220406 h 494170"/>
                <a:gd name="connsiteX49" fmla="*/ 101175 w 601358"/>
                <a:gd name="connsiteY49" fmla="*/ 235908 h 494170"/>
                <a:gd name="connsiteX50" fmla="*/ 88461 w 601358"/>
                <a:gd name="connsiteY50" fmla="*/ 245994 h 494170"/>
                <a:gd name="connsiteX51" fmla="*/ 104353 w 601358"/>
                <a:gd name="connsiteY51" fmla="*/ 255893 h 494170"/>
                <a:gd name="connsiteX52" fmla="*/ 109588 w 601358"/>
                <a:gd name="connsiteY52" fmla="*/ 272702 h 494170"/>
                <a:gd name="connsiteX53" fmla="*/ 97622 w 601358"/>
                <a:gd name="connsiteY53" fmla="*/ 299784 h 494170"/>
                <a:gd name="connsiteX54" fmla="*/ 63034 w 601358"/>
                <a:gd name="connsiteY54" fmla="*/ 308936 h 494170"/>
                <a:gd name="connsiteX55" fmla="*/ 15172 w 601358"/>
                <a:gd name="connsiteY55" fmla="*/ 308936 h 494170"/>
                <a:gd name="connsiteX56" fmla="*/ 149810 w 601358"/>
                <a:gd name="connsiteY56" fmla="*/ 39940 h 494170"/>
                <a:gd name="connsiteX57" fmla="*/ 601358 w 601358"/>
                <a:gd name="connsiteY57" fmla="*/ 39940 h 494170"/>
                <a:gd name="connsiteX58" fmla="*/ 601358 w 601358"/>
                <a:gd name="connsiteY58" fmla="*/ 122149 h 494170"/>
                <a:gd name="connsiteX59" fmla="*/ 149810 w 601358"/>
                <a:gd name="connsiteY59" fmla="*/ 122149 h 494170"/>
                <a:gd name="connsiteX60" fmla="*/ 54420 w 601358"/>
                <a:gd name="connsiteY60" fmla="*/ 32498 h 494170"/>
                <a:gd name="connsiteX61" fmla="*/ 41703 w 601358"/>
                <a:gd name="connsiteY61" fmla="*/ 77324 h 494170"/>
                <a:gd name="connsiteX62" fmla="*/ 67698 w 601358"/>
                <a:gd name="connsiteY62" fmla="*/ 77324 h 494170"/>
                <a:gd name="connsiteX63" fmla="*/ 54981 w 601358"/>
                <a:gd name="connsiteY63" fmla="*/ 32498 h 494170"/>
                <a:gd name="connsiteX64" fmla="*/ 39459 w 601358"/>
                <a:gd name="connsiteY64" fmla="*/ 0 h 494170"/>
                <a:gd name="connsiteX65" fmla="*/ 69942 w 601358"/>
                <a:gd name="connsiteY65" fmla="*/ 0 h 494170"/>
                <a:gd name="connsiteX66" fmla="*/ 109588 w 601358"/>
                <a:gd name="connsiteY66" fmla="*/ 122149 h 494170"/>
                <a:gd name="connsiteX67" fmla="*/ 80975 w 601358"/>
                <a:gd name="connsiteY67" fmla="*/ 122149 h 494170"/>
                <a:gd name="connsiteX68" fmla="*/ 74056 w 601358"/>
                <a:gd name="connsiteY68" fmla="*/ 97122 h 494170"/>
                <a:gd name="connsiteX69" fmla="*/ 35532 w 601358"/>
                <a:gd name="connsiteY69" fmla="*/ 97122 h 494170"/>
                <a:gd name="connsiteX70" fmla="*/ 28613 w 601358"/>
                <a:gd name="connsiteY70" fmla="*/ 122149 h 494170"/>
                <a:gd name="connsiteX71" fmla="*/ 0 w 601358"/>
                <a:gd name="connsiteY71" fmla="*/ 122149 h 494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601358" h="494170">
                  <a:moveTo>
                    <a:pt x="149810" y="368705"/>
                  </a:moveTo>
                  <a:lnTo>
                    <a:pt x="601358" y="368705"/>
                  </a:lnTo>
                  <a:lnTo>
                    <a:pt x="601358" y="450843"/>
                  </a:lnTo>
                  <a:lnTo>
                    <a:pt x="149810" y="450843"/>
                  </a:lnTo>
                  <a:close/>
                  <a:moveTo>
                    <a:pt x="60226" y="368705"/>
                  </a:moveTo>
                  <a:cubicBezTo>
                    <a:pt x="75745" y="368705"/>
                    <a:pt x="87525" y="372439"/>
                    <a:pt x="95752" y="380094"/>
                  </a:cubicBezTo>
                  <a:cubicBezTo>
                    <a:pt x="103792" y="387935"/>
                    <a:pt x="108466" y="398764"/>
                    <a:pt x="109588" y="413141"/>
                  </a:cubicBezTo>
                  <a:lnTo>
                    <a:pt x="109401" y="413514"/>
                  </a:lnTo>
                  <a:lnTo>
                    <a:pt x="81728" y="413514"/>
                  </a:lnTo>
                  <a:cubicBezTo>
                    <a:pt x="81354" y="406046"/>
                    <a:pt x="79298" y="399885"/>
                    <a:pt x="76119" y="395964"/>
                  </a:cubicBezTo>
                  <a:cubicBezTo>
                    <a:pt x="72940" y="392043"/>
                    <a:pt x="67331" y="390363"/>
                    <a:pt x="59852" y="390363"/>
                  </a:cubicBezTo>
                  <a:cubicBezTo>
                    <a:pt x="53308" y="390363"/>
                    <a:pt x="47885" y="392977"/>
                    <a:pt x="44146" y="398204"/>
                  </a:cubicBezTo>
                  <a:cubicBezTo>
                    <a:pt x="40406" y="403432"/>
                    <a:pt x="37602" y="410153"/>
                    <a:pt x="37602" y="418555"/>
                  </a:cubicBezTo>
                  <a:lnTo>
                    <a:pt x="37602" y="444133"/>
                  </a:lnTo>
                  <a:cubicBezTo>
                    <a:pt x="37602" y="452535"/>
                    <a:pt x="40593" y="459630"/>
                    <a:pt x="44707" y="464857"/>
                  </a:cubicBezTo>
                  <a:cubicBezTo>
                    <a:pt x="48633" y="469899"/>
                    <a:pt x="55178" y="472699"/>
                    <a:pt x="62096" y="472699"/>
                  </a:cubicBezTo>
                  <a:cubicBezTo>
                    <a:pt x="69014" y="472699"/>
                    <a:pt x="73875" y="471205"/>
                    <a:pt x="76680" y="467471"/>
                  </a:cubicBezTo>
                  <a:cubicBezTo>
                    <a:pt x="79485" y="463924"/>
                    <a:pt x="81167" y="458323"/>
                    <a:pt x="81541" y="450855"/>
                  </a:cubicBezTo>
                  <a:lnTo>
                    <a:pt x="109214" y="450855"/>
                  </a:lnTo>
                  <a:lnTo>
                    <a:pt x="109401" y="450668"/>
                  </a:lnTo>
                  <a:cubicBezTo>
                    <a:pt x="108840" y="465044"/>
                    <a:pt x="104540" y="475313"/>
                    <a:pt x="96500" y="482968"/>
                  </a:cubicBezTo>
                  <a:cubicBezTo>
                    <a:pt x="88646" y="490436"/>
                    <a:pt x="77054" y="494170"/>
                    <a:pt x="61909" y="494170"/>
                  </a:cubicBezTo>
                  <a:cubicBezTo>
                    <a:pt x="46764" y="494170"/>
                    <a:pt x="34236" y="489689"/>
                    <a:pt x="24887" y="480354"/>
                  </a:cubicBezTo>
                  <a:cubicBezTo>
                    <a:pt x="15351" y="471019"/>
                    <a:pt x="10303" y="459070"/>
                    <a:pt x="10303" y="444133"/>
                  </a:cubicBezTo>
                  <a:lnTo>
                    <a:pt x="10303" y="418742"/>
                  </a:lnTo>
                  <a:cubicBezTo>
                    <a:pt x="10303" y="403992"/>
                    <a:pt x="15164" y="391856"/>
                    <a:pt x="24326" y="382521"/>
                  </a:cubicBezTo>
                  <a:cubicBezTo>
                    <a:pt x="33488" y="373186"/>
                    <a:pt x="45642" y="368705"/>
                    <a:pt x="60226" y="368705"/>
                  </a:cubicBezTo>
                  <a:close/>
                  <a:moveTo>
                    <a:pt x="42655" y="256640"/>
                  </a:moveTo>
                  <a:lnTo>
                    <a:pt x="42655" y="286523"/>
                  </a:lnTo>
                  <a:lnTo>
                    <a:pt x="63034" y="286523"/>
                  </a:lnTo>
                  <a:cubicBezTo>
                    <a:pt x="69204" y="286523"/>
                    <a:pt x="73691" y="285589"/>
                    <a:pt x="76683" y="283161"/>
                  </a:cubicBezTo>
                  <a:cubicBezTo>
                    <a:pt x="79674" y="280920"/>
                    <a:pt x="81170" y="277371"/>
                    <a:pt x="81170" y="272515"/>
                  </a:cubicBezTo>
                  <a:cubicBezTo>
                    <a:pt x="81170" y="267099"/>
                    <a:pt x="79861" y="263364"/>
                    <a:pt x="77430" y="260562"/>
                  </a:cubicBezTo>
                  <a:cubicBezTo>
                    <a:pt x="74813" y="257947"/>
                    <a:pt x="70513" y="256640"/>
                    <a:pt x="64717" y="256640"/>
                  </a:cubicBezTo>
                  <a:close/>
                  <a:moveTo>
                    <a:pt x="42655" y="209200"/>
                  </a:moveTo>
                  <a:lnTo>
                    <a:pt x="42655" y="236655"/>
                  </a:lnTo>
                  <a:lnTo>
                    <a:pt x="57612" y="236655"/>
                  </a:lnTo>
                  <a:cubicBezTo>
                    <a:pt x="64156" y="236655"/>
                    <a:pt x="68830" y="235908"/>
                    <a:pt x="72008" y="233480"/>
                  </a:cubicBezTo>
                  <a:cubicBezTo>
                    <a:pt x="75187" y="231052"/>
                    <a:pt x="76870" y="228250"/>
                    <a:pt x="76870" y="223768"/>
                  </a:cubicBezTo>
                  <a:cubicBezTo>
                    <a:pt x="76870" y="218538"/>
                    <a:pt x="75187" y="214803"/>
                    <a:pt x="72008" y="212562"/>
                  </a:cubicBezTo>
                  <a:cubicBezTo>
                    <a:pt x="68830" y="210134"/>
                    <a:pt x="63782" y="209200"/>
                    <a:pt x="57052" y="209200"/>
                  </a:cubicBezTo>
                  <a:close/>
                  <a:moveTo>
                    <a:pt x="149810" y="206757"/>
                  </a:moveTo>
                  <a:lnTo>
                    <a:pt x="601358" y="206757"/>
                  </a:lnTo>
                  <a:lnTo>
                    <a:pt x="601358" y="288895"/>
                  </a:lnTo>
                  <a:lnTo>
                    <a:pt x="149810" y="288895"/>
                  </a:lnTo>
                  <a:close/>
                  <a:moveTo>
                    <a:pt x="15172" y="186787"/>
                  </a:moveTo>
                  <a:lnTo>
                    <a:pt x="57052" y="186787"/>
                  </a:lnTo>
                  <a:cubicBezTo>
                    <a:pt x="72195" y="186787"/>
                    <a:pt x="84161" y="189589"/>
                    <a:pt x="92574" y="195192"/>
                  </a:cubicBezTo>
                  <a:cubicBezTo>
                    <a:pt x="101175" y="200795"/>
                    <a:pt x="105288" y="209200"/>
                    <a:pt x="105288" y="220406"/>
                  </a:cubicBezTo>
                  <a:cubicBezTo>
                    <a:pt x="105288" y="226196"/>
                    <a:pt x="103979" y="231239"/>
                    <a:pt x="101175" y="235908"/>
                  </a:cubicBezTo>
                  <a:cubicBezTo>
                    <a:pt x="98557" y="240391"/>
                    <a:pt x="94257" y="243753"/>
                    <a:pt x="88461" y="245994"/>
                  </a:cubicBezTo>
                  <a:cubicBezTo>
                    <a:pt x="95753" y="247675"/>
                    <a:pt x="100988" y="251037"/>
                    <a:pt x="104353" y="255893"/>
                  </a:cubicBezTo>
                  <a:cubicBezTo>
                    <a:pt x="107905" y="260749"/>
                    <a:pt x="109588" y="266352"/>
                    <a:pt x="109588" y="272702"/>
                  </a:cubicBezTo>
                  <a:cubicBezTo>
                    <a:pt x="109588" y="284656"/>
                    <a:pt x="105475" y="293621"/>
                    <a:pt x="97622" y="299784"/>
                  </a:cubicBezTo>
                  <a:cubicBezTo>
                    <a:pt x="89583" y="305761"/>
                    <a:pt x="77991" y="308936"/>
                    <a:pt x="63034" y="308936"/>
                  </a:cubicBezTo>
                  <a:lnTo>
                    <a:pt x="15172" y="308936"/>
                  </a:lnTo>
                  <a:close/>
                  <a:moveTo>
                    <a:pt x="149810" y="39940"/>
                  </a:moveTo>
                  <a:lnTo>
                    <a:pt x="601358" y="39940"/>
                  </a:lnTo>
                  <a:lnTo>
                    <a:pt x="601358" y="122149"/>
                  </a:lnTo>
                  <a:lnTo>
                    <a:pt x="149810" y="122149"/>
                  </a:lnTo>
                  <a:close/>
                  <a:moveTo>
                    <a:pt x="54420" y="32498"/>
                  </a:moveTo>
                  <a:lnTo>
                    <a:pt x="41703" y="77324"/>
                  </a:lnTo>
                  <a:lnTo>
                    <a:pt x="67698" y="77324"/>
                  </a:lnTo>
                  <a:lnTo>
                    <a:pt x="54981" y="32498"/>
                  </a:lnTo>
                  <a:close/>
                  <a:moveTo>
                    <a:pt x="39459" y="0"/>
                  </a:moveTo>
                  <a:lnTo>
                    <a:pt x="69942" y="0"/>
                  </a:lnTo>
                  <a:lnTo>
                    <a:pt x="109588" y="122149"/>
                  </a:lnTo>
                  <a:lnTo>
                    <a:pt x="80975" y="122149"/>
                  </a:lnTo>
                  <a:lnTo>
                    <a:pt x="74056" y="97122"/>
                  </a:lnTo>
                  <a:lnTo>
                    <a:pt x="35532" y="97122"/>
                  </a:lnTo>
                  <a:lnTo>
                    <a:pt x="28613" y="122149"/>
                  </a:lnTo>
                  <a:lnTo>
                    <a:pt x="0" y="12214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4764355" y="3518311"/>
            <a:ext cx="1203532" cy="1203532"/>
            <a:chOff x="4764355" y="3518311"/>
            <a:chExt cx="1203532" cy="1203532"/>
          </a:xfrm>
        </p:grpSpPr>
        <p:sp>
          <p:nvSpPr>
            <p:cNvPr id="10" name="菱形 9"/>
            <p:cNvSpPr/>
            <p:nvPr/>
          </p:nvSpPr>
          <p:spPr>
            <a:xfrm>
              <a:off x="4764355" y="3518311"/>
              <a:ext cx="1203532" cy="1203532"/>
            </a:xfrm>
            <a:prstGeom prst="diamond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571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381000" dist="381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50" name="椭圆 35"/>
            <p:cNvSpPr/>
            <p:nvPr/>
          </p:nvSpPr>
          <p:spPr>
            <a:xfrm>
              <a:off x="5161524" y="3915805"/>
              <a:ext cx="409194" cy="408546"/>
            </a:xfrm>
            <a:custGeom>
              <a:avLst/>
              <a:gdLst>
                <a:gd name="connsiteX0" fmla="*/ 0 w 602040"/>
                <a:gd name="connsiteY0" fmla="*/ 333352 h 601084"/>
                <a:gd name="connsiteX1" fmla="*/ 216576 w 602040"/>
                <a:gd name="connsiteY1" fmla="*/ 333352 h 601084"/>
                <a:gd name="connsiteX2" fmla="*/ 216576 w 602040"/>
                <a:gd name="connsiteY2" fmla="*/ 387890 h 601084"/>
                <a:gd name="connsiteX3" fmla="*/ 244393 w 602040"/>
                <a:gd name="connsiteY3" fmla="*/ 414663 h 601084"/>
                <a:gd name="connsiteX4" fmla="*/ 359635 w 602040"/>
                <a:gd name="connsiteY4" fmla="*/ 414663 h 601084"/>
                <a:gd name="connsiteX5" fmla="*/ 387452 w 602040"/>
                <a:gd name="connsiteY5" fmla="*/ 387890 h 601084"/>
                <a:gd name="connsiteX6" fmla="*/ 387452 w 602040"/>
                <a:gd name="connsiteY6" fmla="*/ 333352 h 601084"/>
                <a:gd name="connsiteX7" fmla="*/ 602040 w 602040"/>
                <a:gd name="connsiteY7" fmla="*/ 333352 h 601084"/>
                <a:gd name="connsiteX8" fmla="*/ 602040 w 602040"/>
                <a:gd name="connsiteY8" fmla="*/ 541588 h 601084"/>
                <a:gd name="connsiteX9" fmla="*/ 544419 w 602040"/>
                <a:gd name="connsiteY9" fmla="*/ 601084 h 601084"/>
                <a:gd name="connsiteX10" fmla="*/ 59608 w 602040"/>
                <a:gd name="connsiteY10" fmla="*/ 601084 h 601084"/>
                <a:gd name="connsiteX11" fmla="*/ 0 w 602040"/>
                <a:gd name="connsiteY11" fmla="*/ 541588 h 601084"/>
                <a:gd name="connsiteX12" fmla="*/ 276164 w 602040"/>
                <a:gd name="connsiteY12" fmla="*/ 246072 h 601084"/>
                <a:gd name="connsiteX13" fmla="*/ 325875 w 602040"/>
                <a:gd name="connsiteY13" fmla="*/ 246072 h 601084"/>
                <a:gd name="connsiteX14" fmla="*/ 333829 w 602040"/>
                <a:gd name="connsiteY14" fmla="*/ 253007 h 601084"/>
                <a:gd name="connsiteX15" fmla="*/ 333829 w 602040"/>
                <a:gd name="connsiteY15" fmla="*/ 355050 h 601084"/>
                <a:gd name="connsiteX16" fmla="*/ 325875 w 602040"/>
                <a:gd name="connsiteY16" fmla="*/ 362976 h 601084"/>
                <a:gd name="connsiteX17" fmla="*/ 276164 w 602040"/>
                <a:gd name="connsiteY17" fmla="*/ 362976 h 601084"/>
                <a:gd name="connsiteX18" fmla="*/ 268210 w 602040"/>
                <a:gd name="connsiteY18" fmla="*/ 355050 h 601084"/>
                <a:gd name="connsiteX19" fmla="*/ 268210 w 602040"/>
                <a:gd name="connsiteY19" fmla="*/ 253007 h 601084"/>
                <a:gd name="connsiteX20" fmla="*/ 276164 w 602040"/>
                <a:gd name="connsiteY20" fmla="*/ 246072 h 601084"/>
                <a:gd name="connsiteX21" fmla="*/ 203661 w 602040"/>
                <a:gd name="connsiteY21" fmla="*/ 77355 h 601084"/>
                <a:gd name="connsiteX22" fmla="*/ 183791 w 602040"/>
                <a:gd name="connsiteY22" fmla="*/ 97190 h 601084"/>
                <a:gd name="connsiteX23" fmla="*/ 183791 w 602040"/>
                <a:gd name="connsiteY23" fmla="*/ 130909 h 601084"/>
                <a:gd name="connsiteX24" fmla="*/ 420236 w 602040"/>
                <a:gd name="connsiteY24" fmla="*/ 130909 h 601084"/>
                <a:gd name="connsiteX25" fmla="*/ 420236 w 602040"/>
                <a:gd name="connsiteY25" fmla="*/ 97190 h 601084"/>
                <a:gd name="connsiteX26" fmla="*/ 400367 w 602040"/>
                <a:gd name="connsiteY26" fmla="*/ 77355 h 601084"/>
                <a:gd name="connsiteX27" fmla="*/ 203661 w 602040"/>
                <a:gd name="connsiteY27" fmla="*/ 0 h 601084"/>
                <a:gd name="connsiteX28" fmla="*/ 400367 w 602040"/>
                <a:gd name="connsiteY28" fmla="*/ 0 h 601084"/>
                <a:gd name="connsiteX29" fmla="*/ 497726 w 602040"/>
                <a:gd name="connsiteY29" fmla="*/ 97190 h 601084"/>
                <a:gd name="connsiteX30" fmla="*/ 497726 w 602040"/>
                <a:gd name="connsiteY30" fmla="*/ 130909 h 601084"/>
                <a:gd name="connsiteX31" fmla="*/ 544419 w 602040"/>
                <a:gd name="connsiteY31" fmla="*/ 130909 h 601084"/>
                <a:gd name="connsiteX32" fmla="*/ 602040 w 602040"/>
                <a:gd name="connsiteY32" fmla="*/ 190413 h 601084"/>
                <a:gd name="connsiteX33" fmla="*/ 602040 w 602040"/>
                <a:gd name="connsiteY33" fmla="*/ 266777 h 601084"/>
                <a:gd name="connsiteX34" fmla="*/ 387452 w 602040"/>
                <a:gd name="connsiteY34" fmla="*/ 266777 h 601084"/>
                <a:gd name="connsiteX35" fmla="*/ 387452 w 602040"/>
                <a:gd name="connsiteY35" fmla="*/ 221157 h 601084"/>
                <a:gd name="connsiteX36" fmla="*/ 359635 w 602040"/>
                <a:gd name="connsiteY36" fmla="*/ 193389 h 601084"/>
                <a:gd name="connsiteX37" fmla="*/ 244393 w 602040"/>
                <a:gd name="connsiteY37" fmla="*/ 193389 h 601084"/>
                <a:gd name="connsiteX38" fmla="*/ 216576 w 602040"/>
                <a:gd name="connsiteY38" fmla="*/ 221157 h 601084"/>
                <a:gd name="connsiteX39" fmla="*/ 216576 w 602040"/>
                <a:gd name="connsiteY39" fmla="*/ 266777 h 601084"/>
                <a:gd name="connsiteX40" fmla="*/ 0 w 602040"/>
                <a:gd name="connsiteY40" fmla="*/ 266777 h 601084"/>
                <a:gd name="connsiteX41" fmla="*/ 0 w 602040"/>
                <a:gd name="connsiteY41" fmla="*/ 190413 h 601084"/>
                <a:gd name="connsiteX42" fmla="*/ 59608 w 602040"/>
                <a:gd name="connsiteY42" fmla="*/ 130909 h 601084"/>
                <a:gd name="connsiteX43" fmla="*/ 106301 w 602040"/>
                <a:gd name="connsiteY43" fmla="*/ 130909 h 601084"/>
                <a:gd name="connsiteX44" fmla="*/ 106301 w 602040"/>
                <a:gd name="connsiteY44" fmla="*/ 97190 h 601084"/>
                <a:gd name="connsiteX45" fmla="*/ 203661 w 602040"/>
                <a:gd name="connsiteY45" fmla="*/ 0 h 60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602040" h="601084">
                  <a:moveTo>
                    <a:pt x="0" y="333352"/>
                  </a:moveTo>
                  <a:lnTo>
                    <a:pt x="216576" y="333352"/>
                  </a:lnTo>
                  <a:lnTo>
                    <a:pt x="216576" y="387890"/>
                  </a:lnTo>
                  <a:cubicBezTo>
                    <a:pt x="216576" y="402764"/>
                    <a:pt x="229491" y="414663"/>
                    <a:pt x="244393" y="414663"/>
                  </a:cubicBezTo>
                  <a:lnTo>
                    <a:pt x="359635" y="414663"/>
                  </a:lnTo>
                  <a:cubicBezTo>
                    <a:pt x="374537" y="414663"/>
                    <a:pt x="387452" y="402764"/>
                    <a:pt x="387452" y="387890"/>
                  </a:cubicBezTo>
                  <a:lnTo>
                    <a:pt x="387452" y="333352"/>
                  </a:lnTo>
                  <a:lnTo>
                    <a:pt x="602040" y="333352"/>
                  </a:lnTo>
                  <a:lnTo>
                    <a:pt x="602040" y="541588"/>
                  </a:lnTo>
                  <a:cubicBezTo>
                    <a:pt x="602040" y="574311"/>
                    <a:pt x="576210" y="601084"/>
                    <a:pt x="544419" y="601084"/>
                  </a:cubicBezTo>
                  <a:lnTo>
                    <a:pt x="59608" y="601084"/>
                  </a:lnTo>
                  <a:cubicBezTo>
                    <a:pt x="26824" y="601084"/>
                    <a:pt x="0" y="574311"/>
                    <a:pt x="0" y="541588"/>
                  </a:cubicBezTo>
                  <a:close/>
                  <a:moveTo>
                    <a:pt x="276164" y="246072"/>
                  </a:moveTo>
                  <a:lnTo>
                    <a:pt x="325875" y="246072"/>
                  </a:lnTo>
                  <a:cubicBezTo>
                    <a:pt x="329852" y="246072"/>
                    <a:pt x="333829" y="249044"/>
                    <a:pt x="333829" y="253007"/>
                  </a:cubicBezTo>
                  <a:lnTo>
                    <a:pt x="333829" y="355050"/>
                  </a:lnTo>
                  <a:cubicBezTo>
                    <a:pt x="333829" y="359013"/>
                    <a:pt x="329852" y="362976"/>
                    <a:pt x="325875" y="362976"/>
                  </a:cubicBezTo>
                  <a:lnTo>
                    <a:pt x="276164" y="362976"/>
                  </a:lnTo>
                  <a:cubicBezTo>
                    <a:pt x="272187" y="362976"/>
                    <a:pt x="268210" y="359013"/>
                    <a:pt x="268210" y="355050"/>
                  </a:cubicBezTo>
                  <a:lnTo>
                    <a:pt x="268210" y="253007"/>
                  </a:lnTo>
                  <a:cubicBezTo>
                    <a:pt x="268210" y="249044"/>
                    <a:pt x="272187" y="246072"/>
                    <a:pt x="276164" y="246072"/>
                  </a:cubicBezTo>
                  <a:close/>
                  <a:moveTo>
                    <a:pt x="203661" y="77355"/>
                  </a:moveTo>
                  <a:cubicBezTo>
                    <a:pt x="192732" y="77355"/>
                    <a:pt x="183791" y="86281"/>
                    <a:pt x="183791" y="97190"/>
                  </a:cubicBezTo>
                  <a:lnTo>
                    <a:pt x="183791" y="130909"/>
                  </a:lnTo>
                  <a:lnTo>
                    <a:pt x="420236" y="130909"/>
                  </a:lnTo>
                  <a:lnTo>
                    <a:pt x="420236" y="97190"/>
                  </a:lnTo>
                  <a:cubicBezTo>
                    <a:pt x="420236" y="86281"/>
                    <a:pt x="411295" y="77355"/>
                    <a:pt x="400367" y="77355"/>
                  </a:cubicBezTo>
                  <a:close/>
                  <a:moveTo>
                    <a:pt x="203661" y="0"/>
                  </a:moveTo>
                  <a:lnTo>
                    <a:pt x="400367" y="0"/>
                  </a:lnTo>
                  <a:cubicBezTo>
                    <a:pt x="454014" y="0"/>
                    <a:pt x="497726" y="43636"/>
                    <a:pt x="497726" y="97190"/>
                  </a:cubicBezTo>
                  <a:lnTo>
                    <a:pt x="497726" y="130909"/>
                  </a:lnTo>
                  <a:lnTo>
                    <a:pt x="544419" y="130909"/>
                  </a:lnTo>
                  <a:cubicBezTo>
                    <a:pt x="576210" y="130909"/>
                    <a:pt x="602040" y="157686"/>
                    <a:pt x="602040" y="190413"/>
                  </a:cubicBezTo>
                  <a:lnTo>
                    <a:pt x="602040" y="266777"/>
                  </a:lnTo>
                  <a:lnTo>
                    <a:pt x="387452" y="266777"/>
                  </a:lnTo>
                  <a:lnTo>
                    <a:pt x="387452" y="221157"/>
                  </a:lnTo>
                  <a:cubicBezTo>
                    <a:pt x="387452" y="205289"/>
                    <a:pt x="374537" y="193389"/>
                    <a:pt x="359635" y="193389"/>
                  </a:cubicBezTo>
                  <a:lnTo>
                    <a:pt x="244393" y="193389"/>
                  </a:lnTo>
                  <a:cubicBezTo>
                    <a:pt x="229491" y="193389"/>
                    <a:pt x="216576" y="205289"/>
                    <a:pt x="216576" y="221157"/>
                  </a:cubicBezTo>
                  <a:lnTo>
                    <a:pt x="216576" y="266777"/>
                  </a:lnTo>
                  <a:lnTo>
                    <a:pt x="0" y="266777"/>
                  </a:lnTo>
                  <a:lnTo>
                    <a:pt x="0" y="190413"/>
                  </a:lnTo>
                  <a:cubicBezTo>
                    <a:pt x="0" y="157686"/>
                    <a:pt x="26824" y="130909"/>
                    <a:pt x="59608" y="130909"/>
                  </a:cubicBezTo>
                  <a:lnTo>
                    <a:pt x="106301" y="130909"/>
                  </a:lnTo>
                  <a:lnTo>
                    <a:pt x="106301" y="97190"/>
                  </a:lnTo>
                  <a:cubicBezTo>
                    <a:pt x="106301" y="43636"/>
                    <a:pt x="149020" y="0"/>
                    <a:pt x="20366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  <p:pic>
        <p:nvPicPr>
          <p:cNvPr id="5" name="图片占位符 4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3" r="16693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9" descr="sit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" y="688340"/>
            <a:ext cx="12151360" cy="357124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4145" y="196850"/>
            <a:ext cx="1176337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14.site [saɪt ]n.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good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has been chosen for the new school.已为新学校选好了校址。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bar is built on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an ancient castle . 这家酒吧建在一个古代城堡的遗址上。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put up their tent at the camping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.他们在营地上搭起了帐篷。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a worker on a building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他在工地做过建筑工人。</a:t>
            </a: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web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网站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527935" y="10477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地点；位置；现场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727190" y="969010"/>
            <a:ext cx="48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坐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14870" y="1030605"/>
            <a:ext cx="12293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sat, sat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54870" y="103060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马鞍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鞍部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959600" y="18903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使就坐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448675" y="18903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座位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290810" y="189039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设置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设定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959600" y="269557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位置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地点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214870" y="345186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使位于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945370" y="345186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形势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527935" y="14909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住所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654935" y="22440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居民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613535" y="299148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总统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总裁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15.control [kən'trəʊl]vt.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&amp;.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n. 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智美例句：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Instead of letting circumstances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and defeat you, use them to push you into action so that you can change your present situation.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不要让生活控制或打败你，你要把压力变成动力去改变目前的处境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can do anything you decide to do. You can act to change and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your life; and the procedure, the process, is its own reward.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你可以做任何你决定的事，你可以采取行动改变或控制你的人生；而这程序、过程，本身就是报偿。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get a thorough understanding of oneself is to get a full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one's  life. Then one will find one's life full of color and flavor.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悟透了自己，才能把握住自己，你生活才会有滋有味！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3070" y="688340"/>
            <a:ext cx="106299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词根词缀：contr(相反)+rol(滚轮)：从反方向使滚轮停下来——控制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68875" y="10477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控制；管理；抑制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take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control of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Spain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took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Peru in the 16th century and ruled until 1821.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16世纪西班牙控制了秘鲁并统治到1821年。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 the night, they successfully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city.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在夜里他们成功控制了那座城镇。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can't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boat.这船我控制不了。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decided to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my life. 我决定控制自己的人生。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After his father died, he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took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company.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他父亲死后，他接管了公司。</a:t>
            </a: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16.official [ə'fɪʃl] adj.                                                      n.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officially adv.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156585" y="5586730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官方的；正式的; 公务的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44765" y="558673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政府官员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627630" y="6054090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官方地；正式地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76855" y="81280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控制; 接管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-23495"/>
            <a:ext cx="12172950" cy="690562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" name="图片 10" descr="fact填空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685" y="-35560"/>
            <a:ext cx="12308840" cy="69119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875270" y="28892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937115" y="28892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094345" y="106108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工厂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937115" y="106108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916545" y="180276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人造品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147300" y="180276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094345" y="257429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时尚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631805" y="257429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时尚的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875270" y="363791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办公室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9784080" y="3303905"/>
            <a:ext cx="2274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官方的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官员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784080" y="3825875"/>
            <a:ext cx="2274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军官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警官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7916545" y="493141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功绩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0325100" y="46742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特征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0325100" y="519620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打败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094345" y="60102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小说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249295" y="636905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影响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感动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103630" y="288925"/>
            <a:ext cx="1367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情感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爱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330960" y="91630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感人的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3663950" y="1951990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效果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影响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854835" y="170751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有效的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1769110" y="222948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高效的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3723005" y="299974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传染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769110" y="299974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传染的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3545205" y="372618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完美的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1769110" y="37261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完美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3663950" y="449516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缺陷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448050" y="519620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利润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3663950" y="591058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困难的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06375" y="43180"/>
            <a:ext cx="11793220" cy="644080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English is used as an _______ language in many countries.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英语是许多国家的官方语言。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college is not an ________ recognized English language school.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那所学院不是官方认可的英语学校。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President made a four-day_______ visit to Mexico.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总统到墨西哥进行了为期四天的正式访问。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title will be ________ given to me at a ceremony in London. (2016全国卷I）在伦敦举行的一个仪式上，这个头衔将正式授予给我。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grandfather is an 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army while his father is an ______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government. 他的爷爷是部队军官，而他的爸爸是政府官员。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15360" y="530860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15360" y="1656080"/>
            <a:ext cx="15068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officially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22215" y="2750820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05735" y="3863340"/>
            <a:ext cx="15068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officially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575050" y="4864735"/>
            <a:ext cx="11703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officer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817100" y="4864735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3" descr="recognize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5" y="1280795"/>
            <a:ext cx="12124055" cy="27514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recognise[ ˈrekəgnaɪz] vt.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recognition[rekəgˈnɪʃn] n.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recognise …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把……当做；承认…… 为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I___________ him as soon as he came into the room.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他一进屋我就认出了他。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97425" y="139700"/>
            <a:ext cx="30861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辨别出; 承认; 认可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03645" y="239585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974330" y="162623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201910" y="16262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知识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115935" y="239585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201910" y="245745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300085" y="31870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认出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认可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654030" y="319913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承认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认可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086735" y="172275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诊断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957830" y="2856230"/>
            <a:ext cx="15119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忽视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忽略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228090" y="259397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无知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075690" y="318706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无知的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899660" y="69723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承认;认可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316480" y="4032250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as/to be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26440" y="5160010"/>
            <a:ext cx="1796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recognised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3275" y="1749426"/>
            <a:ext cx="4572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9458" name="图片 2">
            <a:extLst>
              <a:ext uri="{FF2B5EF4-FFF2-40B4-BE49-F238E27FC236}">
                <a16:creationId xmlns:a16="http://schemas.microsoft.com/office/drawing/2014/main" id="{027A5259-9CE5-6C4E-A987-FEFA30554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2735263"/>
            <a:ext cx="2457451" cy="245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515" y="1749425"/>
            <a:ext cx="3900487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4500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1022806859"/>
      </p:ext>
    </p:extLst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passed close by me without a sign of ____________.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她与我擦肩而过,却没认出我.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Though they hadn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’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 met for many years, they ___________ each other at the first sight.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虽然他们多年没见面，他们第一眼就认出了对方。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doctor tried to get his work____________ in the medical circles.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这个医生试图让他的工作在医学圈内得到认可。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last, her father's work has received popular __________.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最后，她父亲的工作得到了大众的认可。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recognise Xi Jinping 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 a great leader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我们认为习近平是一位伟大的领袖。</a:t>
            </a: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684645" y="196850"/>
            <a:ext cx="18948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recognition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33945" y="1238250"/>
            <a:ext cx="1816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recognized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89245" y="2779395"/>
            <a:ext cx="1816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recognized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99985" y="3895725"/>
            <a:ext cx="18948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recognition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97985" y="5036820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as/to be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  <p:bldP spid="6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type [taɪp]n.                    vi. &amp; vt.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typist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[taɪp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How fast can you _____? 你打字有多快？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There are various______of the disease. 该疾病有各种类型。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Have you done this____ of work before?你以前做过这种活儿吗？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love these______of books.我喜欢这些种类的书籍。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women applied for the post of ______.</a:t>
            </a: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许多妇女应征这个打字员的职位。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785110" y="97155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类型; 种类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801360" y="9715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打字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157855" y="1837690"/>
            <a:ext cx="83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88640" y="2359660"/>
            <a:ext cx="972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types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274060" y="2881630"/>
            <a:ext cx="83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85035" y="3509010"/>
            <a:ext cx="972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types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442335" y="680720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打字员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12815" y="4030980"/>
            <a:ext cx="10318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typist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20" grpId="0"/>
      <p:bldP spid="4" grpId="0"/>
      <p:bldP spid="5" grpId="0"/>
      <p:bldP spid="6" grpId="0"/>
      <p:bldP spid="9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17780" y="83820"/>
            <a:ext cx="1220724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19.flight [flaɪt]n. </a:t>
            </a:r>
          </a:p>
          <a:p>
            <a:pPr marL="0" indent="0" algn="l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short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from Cusco takes you from the Andes into the Amazon rainforest.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从库斯科出发的短程航班带你从安第斯山脉到亚马逊雨林。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take four hours.这次航行要飞 4 个小时。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arrived just in time for my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London.我及时赶上了飞往伦敦的航班。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British Airlines is putting on an extra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London tomorrow.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英国航空公司明天将增加一班到伦敦的航班。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BA 4793 is now boarding at Gate 17.  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BA 4793航班现在正在17号登机口登机。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was more comfortable than I had expected. 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这次飞行比我预想的更舒服。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00960" y="8382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航班;航程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08355" y="675005"/>
            <a:ext cx="1057465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1. castle [ˈkɑ:sl] n.</a:t>
            </a: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8845" y="1258570"/>
            <a:ext cx="74980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破拆法：cast(抛掷)+le(了)   </a:t>
            </a:r>
          </a:p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助记：抛掷了的武器都被城堡挡了下来。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39895" y="67500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城堡;堡垒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4" name="图片 1" descr="cast填空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390" y="2466975"/>
            <a:ext cx="11792585" cy="40170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9599295" y="3641090"/>
            <a:ext cx="20548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投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掷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99295" y="4755515"/>
            <a:ext cx="20548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城堡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堡垒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785235" y="3057525"/>
            <a:ext cx="1244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广播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068830" y="4171950"/>
            <a:ext cx="25107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无家可归的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843530" y="5339080"/>
            <a:ext cx="25107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预测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预报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8" grpId="0"/>
      <p:bldP spid="14" grpId="0"/>
      <p:bldP spid="15" grpId="0"/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4950" y="83820"/>
            <a:ext cx="11721465" cy="9140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20.accommodation[əˌkɒməˈdeɪʃn]n. </a:t>
            </a: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From there, you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ll spend one day travelling by boat to your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the middle of the forest. 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从那里，你将花一天的时间乘船前往森林中央的住处。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Hotel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is included in the price of your holiday.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你度假的价款包括旅馆住宿在内。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First-class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is available on all flights.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所有班机都备有一等舱位。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and more travelers are looking for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accommodations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private homes.</a:t>
            </a: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愈来愈多的旅行者在寻找由私人住户提供的膳宿服务。</a:t>
            </a: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01055" y="8382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膳宿；住宿；住处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2895" y="553085"/>
            <a:ext cx="11586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词根词缀：ac(去)+com(共同)+mod(模式)+ation(名词后缀)：去用共同的模式招待——膳宿，住宿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4950" y="83820"/>
            <a:ext cx="1172146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21.unique [juˈni:k]adj.</a:t>
            </a: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	</a:t>
            </a: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then spend three days exploring the rainforest with a local guide and enjoying the plants and animals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the rainforest.然后,你可以花三天时间和当地导游一起探索热带雨林, 欣赏热带雨林独有的植物和动物。</a:t>
            </a:r>
          </a:p>
          <a:p>
            <a:pPr indent="0">
              <a:buNone/>
            </a:pP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Everyone's fingerprints are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每个人的指纹都是独一无二的。</a:t>
            </a:r>
          </a:p>
          <a:p>
            <a:pPr indent="0">
              <a:buNone/>
            </a:pP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Dollywood is one of the most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theme parks in the world.</a:t>
            </a:r>
          </a:p>
          <a:p>
            <a:pPr indent="0">
              <a:buNone/>
            </a:pP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多莱坞是世界上最独特的主题公园之一。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86200" y="83820"/>
            <a:ext cx="37973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唯一的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独特的; 特有的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pic>
        <p:nvPicPr>
          <p:cNvPr id="13" name="图片 13" descr="unique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667385"/>
            <a:ext cx="12185015" cy="3306445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4443730" y="205994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单一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42735" y="93027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单元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27795" y="93027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单一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一致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55460" y="185737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联合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团结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68180" y="15995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联合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568180" y="205994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团聚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重聚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211060" y="30016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宇宙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738995" y="275717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普遍的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通用的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9843135" y="32175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大学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437130" y="139700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统一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208405" y="209042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制服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121535" y="20904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一致的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208405" y="275717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唯一的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独特的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是某人/ 某地特有的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flower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 unique to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area. 这种花儿是这一地区特有的。</a:t>
            </a: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koala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 unique to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Australia. 树袋熊是澳大利亚特有的。</a:t>
            </a: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22.path [pɑ:θ ] n.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e.g.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They followed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to the village. 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他们顺着小路来到那个村子。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We walked along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, enjoying the natural scenery. 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我们沿着小路行走，欣赏着自然风光。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I saw our flight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would be over this famous mountain.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我看到我们的飞行路线要经过这座著名山峰。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Our country is on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to economic recovery. </a:t>
            </a: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我们的国家正走上经济复兴之路。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95275" y="83820"/>
            <a:ext cx="27412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 to sb. /sp.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36570" y="2176780"/>
            <a:ext cx="2730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小路; 路线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道路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23.destination[destɪˈne ɪʃn] n.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After reaching your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you will have a day to explore and be amazed by this ancient city.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到达目的地后，您将有一天的时间去探索，并对这座古城感到惊叹。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Spain is still our most popular holiday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西班牙仍是我们最喜爱的度假去处。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Life is a journey with an unknown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生活是一次不知目的的旅行.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check your baggage all the way through to its final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.你可以把行李直接托运到终点。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After many difficulties and dangers, we finally reached our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经过了许多艰难险阻之后, 我们终于到达了目的地.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47345" y="518160"/>
            <a:ext cx="110591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词根词缀：de(下)+stin(站=stand)+ation(名词后缀):下一个要站的地方</a:t>
            </a:r>
          </a:p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——目的地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794250" y="83820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目的地；终点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24.other than 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Inca builders cut stones to exact size so that nothing was needed to hold walls together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perfect fit of the stones.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印加建筑工人把石头切割成精确的尺寸，这样，除了石头的完美贴合之外，不需要任何东西来将墙壁固定在一起。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is nobody here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teacher.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这里除老师外再无别人。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have not studied foreign languages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English.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除了英语外，我没学过其他外语。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can't get there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by boat.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除了坐船,你无法去那里。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cannot do anything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say sorry to you.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我除了向你说声对不起，已经不知道该做些什么了。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37130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除…以外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4" descr="admire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" y="1036955"/>
            <a:ext cx="12197080" cy="299529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25.admire [ədˈmaɪə(r)]vt.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 [əd'ma ɪərɪŋ] adj.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admirable[ ˈædmərəbl] adj.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admiration [ˌædməˈreɪʃ n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]n.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66235" y="8382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欣赏；赞赏；钦佩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04800" y="51498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音意互通：我的妈呀     助记：我的妈呀，你做的事太令人钦佩了。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43905" y="22739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惊叹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00035" y="233553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99725" y="146304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9725" y="206121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499725" y="260731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194925" y="313055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爱慕者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崇拜者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735705" y="14630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镜子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735705" y="23355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333500" y="233553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奇迹般的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735705" y="31991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81100" y="319849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令人惊叹的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498340" y="4267835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赞赏的；钦佩的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528185" y="4695190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令人钦佩的; 值得赞扬的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582160" y="517906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欣赏；赞赏；钦佩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4295" y="83820"/>
            <a:ext cx="12085320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China and Japan have mid-autumn festivals, when people ________ the moon and in China, enjoy mooncakes. 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中国和日本都有中秋节，这时，人们会赏月。在中国，人们还品尝月饼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walked along the river, __________ the beautiful scenery. 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他沿河边走欣赏美丽的景色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Honesty is a quality that everyone ________.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诚实是人人都赞赏的品德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those who knew him admired him ____ his work. 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所有认识他的人都敬佩他所做的工作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school is widely ________ for its excellent teaching. 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这所学校教学优秀，远近称誉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gave her an _________ glance.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他向她投以钦慕的目光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was an __________ chairman</a:t>
            </a:r>
            <a:r>
              <a:rPr 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他是一位令人钦佩的主席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devotion to her work was __________.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她对工作的奉献精神可钦可佩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have great ___________ for her as a writer.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我十分钦佩她这位作家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endParaRPr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157970" y="83820"/>
            <a:ext cx="12623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327525" y="1397000"/>
            <a:ext cx="15855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95595" y="2166620"/>
            <a:ext cx="14008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admires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13120" y="2688590"/>
            <a:ext cx="6369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279775" y="3465195"/>
            <a:ext cx="14598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admired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34920" y="4377690"/>
            <a:ext cx="15855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804670" y="4789805"/>
            <a:ext cx="1743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06315" y="5202555"/>
            <a:ext cx="1743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075815" y="5629910"/>
            <a:ext cx="18815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26.architect [ˈɑ:kɪtekt ] n.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Lin Huiyin was not only a professor of Qinghua University but also a famous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林徽因不但是清华大学的教授，而且还是一位著名的建筑设计师。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new building was built from the design of a famous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这座新楼是根据一位著名建筑师的设计建成的。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 [ˈɑ:kɪtekt ʃə(r) ]n.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house is a textbook example of modern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这所房子是现代建筑设计典范。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interested in Roman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我对古罗马建筑风格感兴趣。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At first he studied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college. 起先，他在大学里学习建筑学。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08145" y="8382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建筑师，建筑设计师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77520" y="55308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词根词缀：archi(大师)+tect(铸造; 织造)：建筑的大师——建筑师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006340" y="383984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建筑设计；建筑学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27.brochure [ˈbrəʊʃə(r)] n. 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travel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旅游手册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about other package tours around Peru, contact us at tourinfo@travelperu.org. 想获得关于秘鲁其他包价旅游的更多资料手册，请与我们联系：tourinfo@travelperu.org。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 you have a sightseeing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for this town?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在这个镇上有观光手册吗 ?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hotel looked wonderful from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这家旅馆从广告手册上看很棒。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company culture is introduced in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在这个宣传册介绍了我们的公司文化。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51350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资料手册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09550" y="48133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音意相通：布鲁塞尔      助记：在布鲁塞尔旅游，你需要一本旅行手册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1086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28.package[ˈpækɪdʒ]n.                       vt.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一包/ 盒/ 袋</a:t>
            </a:r>
          </a:p>
          <a:p>
            <a:pPr indent="0">
              <a:buNone/>
            </a:pP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Fast-food robots will probably cook and________ food.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快餐机器人很可能会烹煮和包装食物。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Foods were already __________ and ready to be sent.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食物已包装好待运。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sat with the __________ on his knees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他坐着，将包裹放在腿上。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kind of _________ is very green.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这种包装盒很环保。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We're planning to go ___ a package tour to Japan. 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我们计划参加包价旅游去日本。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93795" y="83820"/>
            <a:ext cx="2078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包裹;包装盒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15595" y="52387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词根词缀：pack(包装)+age(名词后缀)：包裹，包装盒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58230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将…包装好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6720" y="911225"/>
            <a:ext cx="2078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package of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24930" y="1739900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451225" y="2595245"/>
            <a:ext cx="16249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20670" y="3451225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266315" y="4306570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590290" y="5223510"/>
            <a:ext cx="558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9745" y="203200"/>
            <a:ext cx="1126934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e.g.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Visitors to the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asked not to take photographs.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来城堡参观者不得拍照。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castles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were built on hilltops. 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多数城堡建在山顶上。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Every year a large number of tourists come to visit Windsor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which is beautiful.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每年都有大量的游客来参观美丽的温莎城堡。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My hut is my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Wind comes in, rain comes in, kings don't come in.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我的茅屋就是我的城堡，风能进，雨能进，国王不能进。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675" y="-30480"/>
            <a:ext cx="11793855" cy="8278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29.contact [ˈkɒntæ kt ]vt.                        n.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brochures about other package tours around Peru, _______ us at tourinfo@travelperu.org. 想获得关于秘鲁其他包价旅游的更多资料手册，请与我们联系：tourinfo@travelperu.org。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information , please _______ John Smith.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了解更多信息，请与约翰史密斯联系。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never _________ his children after he went to Australia.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他去了澳大利亚以后没联系他的孩子。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don't have much contact _____ my uncle.  我和叔叔很少联系。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is little contact ________ the two organizations.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这两个机构相互之间没有什么联系。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you kept ___ contact with your friends from college?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你和你大学里的朋友还保持联系吗？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She's _____ contact with her son. 她和儿子失去了联系。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finally _______ contact with her in Paris. 我最终在巴黎与她取得了联系。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065270" y="-3048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联络；联系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34340" y="42926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词根词缀：con(一起)+tact(接触)：接触到一起——联系。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491605" y="-3048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联系；接触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410700" y="796925"/>
            <a:ext cx="12884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737735" y="2109470"/>
            <a:ext cx="12884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93215" y="2908300"/>
            <a:ext cx="16440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contacted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64965" y="3816985"/>
            <a:ext cx="8540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49320" y="4215130"/>
            <a:ext cx="14268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between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461895" y="5042535"/>
            <a:ext cx="4794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74750" y="5955030"/>
            <a:ext cx="716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lost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449705" y="6381750"/>
            <a:ext cx="10121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1" descr="port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830" y="667385"/>
            <a:ext cx="12286615" cy="43434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30.transport [ˈtræ nspɔ:t]n.                        vt. [trænˈspɔ :t]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air/road transport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public transport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 goods/passengers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549775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交通；运输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68435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运输；运送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549775" y="2514600"/>
            <a:ext cx="17043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港口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搬运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82205" y="9309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港口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口岸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091170" y="158178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091170" y="25457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进口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490835" y="226949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618470" y="282638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重要性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091170" y="35312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护照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8091170" y="423672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报告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078355" y="123825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支持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872615" y="18916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运输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567815" y="25761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便携的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872615" y="328676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驱逐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165350" y="399161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搬运工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2870835" y="5567045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公共交通；公交车辆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3141980" y="5126355"/>
            <a:ext cx="17932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空运/ 路运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4549775" y="6054725"/>
            <a:ext cx="2415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运送货物/旅客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Most of us use public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go to work.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我们大多数人都乘公交车辆上班。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extra money could be spent on improving public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system.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多余的资金可以用于改善公共交通系统。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Mr Black was made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minister.	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布莱克先生被任命为交通部长。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oil to other countries. 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他们把石油运到别的国家。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Blood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transports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oxygen around the body.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血把氧气输送到全身。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185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31. hike [haɪk ]vi.                 vt.                      n.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go               远足；徒步旅行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hiker [ˈhaɪkə(r) ] n.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ate a quick lunch, drank some water, and began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他们匆匆地吃过午饭，喝了点水，然后就开始徒步旅行。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are going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the top of a mountain. 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他们打算徒步旅行到一座大山的顶端。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students planned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Rockies. 学生们计划去落基山脉远足。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went on a ten-mile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through the forest. 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他们做了一次穿越森林的十英里徒步旅行。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We'll go on 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next week. 我们下个星期会出去徒步旅行。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the weather's fine, we'll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go hiking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this weekend. 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如果天气好，我们这个周末就去远足。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Early in the morning,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hikers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pack everything that they will need for the day's hike.一大早，徒步旅行者们把当天旅行所需的一切都装进包里。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842895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徒步旅行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32020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去……远足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21195" y="83820"/>
            <a:ext cx="2434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远足;徒步旅行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02075" y="91313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远足者；徒步旅行者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341120" y="530225"/>
            <a:ext cx="11512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hiking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1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32. make up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be made up of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make up for	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Eleven players make up a football team. 11 个队员_______一个足球队。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Women make up 30 percent of the teachers of our school. 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我们学校女教师____30%。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isn’t telling the truth. He is just making the story.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他没说实话，他只是在____故事。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spent too much time making herself up. 她在______上花去了太多时间。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came back and they made up. 她回来了，他们______了。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football team is made up of eleven players. 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一个足球队____ 11 个成员______。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 should work harder to make up for the lost time. 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我们应当更加努力工作，以______损失的的时间。</a:t>
            </a: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42490" y="83820"/>
            <a:ext cx="516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组成；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编造；占比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；化妆；和好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061960" y="135572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094355" y="50990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由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……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709545" y="101092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弥补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887345" y="217106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占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597400" y="56388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弥补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823835" y="34721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化妆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061960" y="39116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和好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142490" y="481393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由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467860" y="48139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929380" y="307149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33. soldier /ˈsəʊldʒə (r)/ n.</a:t>
            </a: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brother is a brave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soldier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我的哥哥是一名勇敢的士兵。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智美例句：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Difficult only exists before the weak, but can not prevent the experienced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soldier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   困难只存在于弱者面前，挡不住久经考验的士兵。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34.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economy[ ɪˈkɒnəmi] n.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economy class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market economy </a:t>
            </a: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economic growth/cooperation/development/reform 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77995" y="83820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士兵; 军人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09550" y="4978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破拆法：sold(sold)+i(我)+er(人)   助记：士兵就是把自己卖给国家的人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277995" y="3038475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经济; 节约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0" y="353123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词根词缀：eco(家)+nom(管理)+y(名词后缀)：对家的管理——经济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18410" y="3922395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（客机）经济舱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34995" y="436816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市场经济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67345" y="4752340"/>
            <a:ext cx="40360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经济增长/合作/发展/改革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5" descr="eco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30" y="25400"/>
            <a:ext cx="12141200" cy="397573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093470" y="1704975"/>
            <a:ext cx="17043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786630" y="55816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40320" y="36576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16875" y="88773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17135" y="2402840"/>
            <a:ext cx="1960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经济；节约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245600" y="161734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经济上的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245600" y="2139315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节约的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245600" y="266128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经济学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245600" y="316801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经济学家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-8890" y="4001135"/>
            <a:ext cx="1223772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e.g.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Chinese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economy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grows at a rate of 10 percent every year. 中国经济每年增长10%。</a:t>
            </a: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It was a small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economy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to walk to work every day每天步行上班是一种小节约。</a:t>
            </a: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Coffee is the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economic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plants of this country. 咖啡是这个国家的经济作物。</a:t>
            </a: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signs of the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economic 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recovery are only just beginning. 经济复苏的迹象刚刚开始显现。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1755" y="83820"/>
            <a:ext cx="12027535" cy="6431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35. credit [ˈkredɪt] n.</a:t>
            </a: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one’s credit 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credit card </a:t>
            </a: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credit card </a:t>
            </a: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factory keeps up its good credit, so its products sell very well.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这家工厂保持着良好的______，所以产品销售很好。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Small companies can't get the credit they need. 小公司不能获得他们想要的_____了。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family was forced to live on credit from local merchants.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这家人不得不靠向当地商人______生活。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did the work well and got all the credit. 我们工作做得很好，得到了_____。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Students attend "short terms" in May and June to earn the credits required for graduation.学生在 5月和 6月参加“短期”课程，以获得毕业所需的______。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very convenient to pay ____ credit card. 用信用卡付款非常方便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92500" y="83820"/>
            <a:ext cx="35598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信用;借款; 称赞; 学分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09550" y="4978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词根词缀：cred(相信)+it(去)：去信任——信用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9550" y="92329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有了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才能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借款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上学，要获得老师的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称赞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就要拿到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学分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86355" y="131381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值得赞扬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20900" y="1758315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信用卡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475865" y="2200275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用信用卡支付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83660" y="444500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赊账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966325" y="371729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贷款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4" name="Title 6"/>
          <p:cNvSpPr txBox="1"/>
          <p:nvPr>
            <p:custDataLst>
              <p:tags r:id="rId2"/>
            </p:custDataLst>
          </p:nvPr>
        </p:nvSpPr>
        <p:spPr>
          <a:xfrm>
            <a:off x="3237865" y="3293745"/>
            <a:ext cx="1247140" cy="591820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600" b="1" spc="220">
                <a:ln w="3175">
                  <a:noFill/>
                  <a:prstDash val="dash"/>
                </a:ln>
                <a:solidFill>
                  <a:srgbClr val="7030A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信用</a:t>
            </a:r>
            <a:r>
              <a:rPr lang="zh-CN" altLang="en-US" sz="2600" spc="220">
                <a:ln w="3175">
                  <a:noFill/>
                  <a:prstDash val="dash"/>
                </a:ln>
                <a:solidFill>
                  <a:srgbClr val="7030A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488805" y="479806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称赞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411720" y="5558155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78885" y="5993130"/>
            <a:ext cx="5581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</a:t>
            </a:r>
            <a:r>
              <a:rPr lang="zh-CN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  <p:bldP spid="9" grpId="0"/>
      <p:bldP spid="14" grpId="0"/>
      <p:bldP spid="11" grpId="0"/>
      <p:bldP spid="12" grpId="0"/>
      <p:bldP spid="1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36.detail /ˈdi:te ɪl / n.                                           vt.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detail 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详细地</a:t>
            </a:r>
          </a:p>
          <a:p>
            <a:pPr indent="0">
              <a:buNone/>
            </a:pPr>
            <a:r>
              <a:rPr 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 the Tourist Information Bureau for more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了解详情请联系旅游信息处。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ignore small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while reading. 阅读过程中不要忽视了小的细节。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Please mark the main ideas and important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with a pen.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请用钢笔标出要点和重要细节。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man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detailed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us all the wonders he had seen in his travels.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那人向我们详述了他旅途所见之奇事。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Happiness hides in life’s small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If you are not looking, it becomes in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visible.  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快乐隐藏在生活的细节里，不留意就难以察觉。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described the accident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detail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她详细地叙述了那次事故。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87420" y="83820"/>
            <a:ext cx="3738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细节；详情；细微之处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09550" y="51625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破拆法：de(得)+tail(尾巴)：得到秋毫之末——细节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05090" y="8382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详述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0" y="914400"/>
            <a:ext cx="662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49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37.check in	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check out </a:t>
            </a:r>
          </a:p>
          <a:p>
            <a:pPr indent="0">
              <a:buNone/>
            </a:pP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I'll ring the hotel. I'll tell them we'll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tomorrow.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我来给旅馆打电话，通知他们我们明天入住。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want to stay at a hotel, you have to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你想住旅馆，就得办理登记手续。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Passengers must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the airport an hour before the plane leaves.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旅客们必须在飞机起飞前一小时到机场办理登机手续.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the Capital International Airport for a flight to America.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他在首都国际机场办好了登机手续，准备飞往美国。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When I got to the hotel, he had just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out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当我到达旅馆时，他刚退房走了。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packed and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out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of the hotel. 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他们收拾好东西，办理了退房手续。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Guests must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out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before noon, or they will be charged for the day.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旅客必须于中午前办清手续离开, 否则将收取全日费用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38045" y="83820"/>
            <a:ext cx="37084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(在旅馆、机场等) 登记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300605" y="49784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结账离开（旅馆等）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ply填空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" y="763270"/>
            <a:ext cx="12135485" cy="452818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508635" y="255905"/>
            <a:ext cx="105746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2. apply [əˈplaɪ] vi.            vt.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746750" y="25590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应用;涂抹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597400" y="2800985"/>
            <a:ext cx="17043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折叠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314565" y="1605280"/>
            <a:ext cx="1198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8513445" y="16052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0581005" y="219138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用具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器皿</a:t>
            </a:r>
            <a:endParaRPr lang="zh-CN" alt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962400" y="2559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581005" y="114490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70515" y="160528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314565" y="3691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利用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67315" y="286258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470515" y="34143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失业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052050" y="396621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雇主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0052050" y="443928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雇员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330960" y="114490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1590675" y="200342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回答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回复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1743075" y="279717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暗示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590675" y="3691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增加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繁殖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590675" y="443928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简单的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443865" y="5403215"/>
            <a:ext cx="111239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apply to sb. for sth. </a:t>
            </a: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apply sth to sth 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3962400" y="5403215"/>
            <a:ext cx="251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向某人申请... 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463925" y="5986780"/>
            <a:ext cx="4664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把某物应用于/涂抹在...上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1" grpId="0"/>
      <p:bldP spid="3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6" descr="request 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" y="580390"/>
            <a:ext cx="12118975" cy="39255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6800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38.request[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rɪ'kwest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]n.&amp;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vt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</a:p>
          <a:p>
            <a:pPr indent="0">
              <a:buNone/>
            </a:pPr>
            <a:r>
              <a:rPr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have any special __________ about your room, please contact the reception.</a:t>
            </a:r>
          </a:p>
          <a:p>
            <a:pPr indent="0">
              <a:buNone/>
            </a:pPr>
            <a:r>
              <a:rPr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如果您对您的房间有特殊的要求，清联系接待处</a:t>
            </a:r>
            <a:r>
              <a:rPr lang="zh-CN"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Finally they had to make a ________ for help. </a:t>
            </a:r>
            <a:r>
              <a:rPr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最后他们只好请求帮助</a:t>
            </a:r>
            <a:r>
              <a:rPr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went there _____ their request. </a:t>
            </a:r>
            <a:r>
              <a:rPr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他应邀前往</a:t>
            </a:r>
            <a:r>
              <a:rPr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endParaRPr sz="24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10075" y="83820"/>
            <a:ext cx="44196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(正式或礼貌的) 要求；请求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75555" y="889000"/>
            <a:ext cx="24130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 to do sth.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75555" y="1593850"/>
            <a:ext cx="28536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 sb. to do sth.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075555" y="2312670"/>
            <a:ext cx="44716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 (that) sb. (should) do sth.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75555" y="3004185"/>
            <a:ext cx="1944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one's quest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075555" y="3720465"/>
            <a:ext cx="26238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make a request for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212465" y="4891405"/>
            <a:ext cx="16764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request(s)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773805" y="562737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276475" y="5960745"/>
            <a:ext cx="478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woman came to the party _____ her friend's request.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应朋友的请求，这个妇女参加了聚会。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requested him ___________. 他们要求他离开。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Visitors are requested not ___________ here. 参观者请勿在此吸烟。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requested that help _________________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(send)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once. 他们请求立即施以援助。</a:t>
            </a: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39. view [vju:]n.                               vt.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one's view  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sea/ mountain view </a:t>
            </a: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I'd like a room with a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我想要一个可以观看风景的房间。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from the top of the hill was more beautiful. 从山顶远眺景色更美丽。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lake soon came into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. 那湖很快映入眼帘。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sun disappeared from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. 太阳看不见了。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should make your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views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known to your friend.你应该让你的朋友了解你的观点。</a:t>
            </a:r>
          </a:p>
          <a:p>
            <a:pPr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my view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was a waste of time. 依我看, 这是浪费时间。</a:t>
            </a:r>
          </a:p>
          <a:p>
            <a:pPr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my 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the greatest happiness lies in one's satisfaction with one's life.</a:t>
            </a: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在我看来, 最大的幸福在于人们对生活的满意程度。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354830" y="83820"/>
            <a:ext cx="478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16250" y="791845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leave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826510" y="1167130"/>
            <a:ext cx="15354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smoke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636645" y="1501775"/>
            <a:ext cx="2572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(should) be sent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09190" y="217741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视野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景色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看法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10150" y="2177415"/>
            <a:ext cx="1198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看;看待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026920" y="2565400"/>
            <a:ext cx="170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在某人看来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094990" y="2915285"/>
            <a:ext cx="1181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海/山景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7" descr="view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065" y="116205"/>
            <a:ext cx="12258040" cy="662559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704840" y="313690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309485" y="1322070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82965" y="13220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455275" y="5956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293350" y="132207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455275" y="202755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面试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455535" y="29679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访问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9483090" y="29679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68565" y="38938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568565" y="484695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9686290" y="484695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455535" y="577278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视力；幻像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230880" y="8616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264285" y="8616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230880" y="17824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934085" y="178244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3357245" y="275907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569085" y="275907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3230880" y="37204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645285" y="37204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583180" y="4549775"/>
            <a:ext cx="2087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前面的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83180" y="557149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录像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9550" y="83820"/>
            <a:ext cx="1179385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40.sight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saɪt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n.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sunset was a very beautiful ________. 那次落日真是一幅美景。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Great Wall is one of the most amazing ______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the world.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长城是世界上最惊奇的景象之一。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went out to see the _______ of Paris. 她去巴黎观光了。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bicycle came ______ sight on the road. 路上出现了一辆自行车。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waved until the car was _____ of sight.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我们一直挥着手，直到汽车驶出了我们的视野。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has very little sight ____ his right eye. 他右眼视力极弱。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sight is ________(fail), and I can't read any more.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我的视力在下降，看不了书了。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55265" y="83820"/>
            <a:ext cx="2730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景象; 视野; 视力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67655" y="509905"/>
            <a:ext cx="1018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71335" y="927100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sights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86200" y="1769745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sights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709545" y="2185670"/>
            <a:ext cx="8604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into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25340" y="2616200"/>
            <a:ext cx="7473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out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59530" y="3474085"/>
            <a:ext cx="5219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118995" y="3903980"/>
            <a:ext cx="12896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failing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5" descr="stand填空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0" y="544195"/>
            <a:ext cx="12179300" cy="407924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41.statue [ ˈstæ tʃu:] n.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03270" y="22225"/>
            <a:ext cx="170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雕塑；雕像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192010" y="229235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697720" y="8026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雕像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9596120" y="1424940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地位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697720" y="203390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状态；州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0358120" y="266192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环境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9868535" y="328993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例子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9697720" y="387731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立即的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紧急的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512060" y="108458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2512060" y="17278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障碍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637030" y="2353945"/>
            <a:ext cx="2164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不断的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484630" y="3032760"/>
            <a:ext cx="2392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遥远的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有距离的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2221230" y="359410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物质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本质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-24765" y="4623435"/>
            <a:ext cx="1226185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Each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has a different face, leading researchers to believe that each one is a copy of a real soldier.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每尊雕像都有一张不同的面孔，使得研究人员认为每尊雕像都是一个真实的士兵的复制品。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set up 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memory of him.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他们立了一座雕塑纪念他。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There is a bronze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the central park.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在中心花园有一座青铜像。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8755" y="4445"/>
            <a:ext cx="11793855" cy="6708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42.tomb [tu:m ] n.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than 700,000 people worked for nearly 40 years to build this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超过七十万人为建造这座坟墓工作了将近40年。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are more than 8,000 terracotta statues in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the Chinese Emperor Qinshihuang.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在中国皇帝秦始皇的陵墓里有8000 多个陶俑。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group of students placed a wreath at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the national hero.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一群学生在那位民族英雄墓前献上花圈。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43.unearth [ʌnˈɜ:θ] vt.	</a:t>
            </a:r>
          </a:p>
          <a:p>
            <a:pPr indent="0" fontAlgn="auto">
              <a:lnSpc>
                <a:spcPts val="3000"/>
              </a:lnSpc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statues fill only one part of the emperor's huge tomb, which still has not been completely unearthed.	</a:t>
            </a: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这些雕像只占巨大的秦始皇坟墓的一部分，坟墓还没有完全被挖掘出来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39110" y="444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坟墓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98755" y="39687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音意相通：土墓     助记：平原地区的坟墓基本上都是土墓。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24275" y="428688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挖掘；发掘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98755" y="470598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词根词缀：un(不)+earth(土壤)：不留在土壤中——挖掘。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8755" y="83820"/>
            <a:ext cx="1179385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have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unearthed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bones of an elephant which was 500,000 years old.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他们发掘出了一具大象骨骼，距今已有50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万年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Red diamonds have been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unearthed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here.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在这儿发掘了红钻石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endParaRPr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44.comment / ˈ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kɒ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ment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/n.                    vi.&amp;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endParaRPr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no comment 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comment/make comments on/upon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sth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e.g.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 your draft according to your partner's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根据同伴的评论修改你的草稿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Swap summaries with your partner and give each other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与同伴交换一下概述，并且互相作出评论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helpful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my work.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她对我的工作提出了有益的意见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</a:t>
            </a:r>
            <a:r>
              <a:rPr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 comments on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economic </a:t>
            </a:r>
            <a:r>
              <a:rPr sz="28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reform.他对经济改革作出了评论</a:t>
            </a:r>
            <a:r>
              <a:rPr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>
              <a:buNone/>
            </a:pPr>
            <a:endParaRPr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2120" y="1788795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议论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566420" y="22250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词根词缀：com(一起)+ment(mind)：把想法拿到一起——评论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49160" y="1788795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发表意见；评论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56840" y="265049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无可奉告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81470" y="3018155"/>
            <a:ext cx="4193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对……发表意见/作出评论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3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9390" y="551815"/>
            <a:ext cx="11793855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No comment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I don't know anything.无可奉告。我什么都不知道。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really can't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till you know the facts.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知道真相之前，不要发表任何意见。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How does the author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 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Peter Smith's new book? 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作者对皮特史密斯的新书有何评论？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 far, he has not made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on these reports.	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到目前为止，他仍未就这些报道发表评论。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don't really know so I can hardly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 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it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我不了解实情，所以我不能就此发表意见。</a:t>
            </a: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3275" y="1749426"/>
            <a:ext cx="4572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9458" name="图片 2">
            <a:extLst>
              <a:ext uri="{FF2B5EF4-FFF2-40B4-BE49-F238E27FC236}">
                <a16:creationId xmlns:a16="http://schemas.microsoft.com/office/drawing/2014/main" id="{027A5259-9CE5-6C4E-A987-FEFA30554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2735263"/>
            <a:ext cx="2457451" cy="245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515" y="1749425"/>
            <a:ext cx="3900487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4500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63808175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50495" y="71755"/>
            <a:ext cx="11891645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should ______ in person. 你应该当面申请。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may apply ______(join) the organization.他们可以申请加入该组织。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study abroad, you should _________ a visa first.要出国留学，你应该先申请签证。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only __________ one university and was accepted. 她只向一所大学提出申请并被录取了。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Don't forget ________(apply) sun cream. 不要忘记涂上防晒霜。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can apply theory ___ practice. 你可以把理论用于实践。</a:t>
            </a: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new technology ________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____(apply) to farming. 这项新技术已应用于农业。</a:t>
            </a: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324100" y="527685"/>
            <a:ext cx="1449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94990" y="1111250"/>
            <a:ext cx="1449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join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44465" y="2020570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 for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03730" y="2967355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applied to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458720" y="3949700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apply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193540" y="4452620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980180" y="4932680"/>
            <a:ext cx="58286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applied/has been applied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9745" y="203200"/>
            <a:ext cx="11269345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applied the cream____ her face and neck.</a:t>
            </a: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她把乳霜抹在脸和脖子上。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don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 take charge of shaping your own destiny, others will apply their agenda(计划,日程表) ___you.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你若不主动建构自己的命运，别人将会把他们的计划加诸在你身上。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Send a full CV with your job ___________. </a:t>
            </a: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寄上求职申请书和详尽的个人履历。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Since the 1970s many new ____________ have been found for me.   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从二十世纪七十年代起，我又被开发出了很多新的用途。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have learned the ___________ of new technology to teaching.   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我们学会了将新技术应用于教学上。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were over 500 __________ for the job. </a:t>
            </a: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对这份工作有超过500名申请人。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08830" y="203200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124700" y="1618615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89600" y="256159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02555" y="350012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07840" y="445516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31310" y="5400675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applicants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9745" y="203200"/>
            <a:ext cx="11269345" cy="6862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3.visa [ˈvi:zə] n.</a:t>
            </a:r>
          </a:p>
          <a:p>
            <a:pPr indent="0"/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a visa 申请签证</a:t>
            </a: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tourist/entry/exit visa </a:t>
            </a: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travel abroad, you 'll have to get a passport, and you'll also need a </a:t>
            </a: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visa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要出国旅游,你必须申办护照, 同时还需要有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签证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</a:p>
          <a:p>
            <a:pPr indent="0"/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4.rent [ rent] vt.                    vi.           n.</a:t>
            </a: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________(rent) a house with three other girls. 她和其她三个女孩合租一套房子。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________(rent) a car for the week and explored the area. 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我们租了一个星期的车游历这个地区。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rented rooms ______ university students.她把房间租给了大学生。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apartment rents ______ $500 a month. 这套房间每月租金为500 元。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worked to pay the _______ while I went to college. </a:t>
            </a: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在我读大学期间，她打工挣钱来付租金。</a:t>
            </a:r>
          </a:p>
          <a:p>
            <a:pPr indent="0"/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63875" y="2032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签证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9745" y="626110"/>
            <a:ext cx="85629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词根词缀：vis(看)+a(去)：去给别人看的东西——签证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9745" y="1011555"/>
            <a:ext cx="17748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 for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69055" y="1456055"/>
            <a:ext cx="32258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旅游/入境/出境签证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63875" y="313690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租用;出租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40325" y="31369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出租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27470" y="31369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租金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95070" y="3902710"/>
            <a:ext cx="11887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2830" y="4287520"/>
            <a:ext cx="1330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063875" y="5036185"/>
            <a:ext cx="716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475990" y="5384165"/>
            <a:ext cx="716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615690" y="5789930"/>
            <a:ext cx="1080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66065" y="294640"/>
            <a:ext cx="11659870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5.pack [pæk]vt.                  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行李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n.</a:t>
            </a: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                      一包；一盒；一群；一堆</a:t>
            </a: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pack (sth.)         将(东西)打包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装箱</a:t>
            </a:r>
          </a:p>
          <a:p>
            <a:pPr indent="0"/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练：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When I was 17, I _________ my bags and left home. 17岁时, 我背起行囊离开了家。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should _______ for the trip. 我该打包上路了。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You either pack ____ and go home, or keep fighting!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要不你就打包回家，要不就继续奋斗！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need to ________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____ my things into the suitcase very quickly.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我需要快速把这些东西放到手提箱里。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tea ______________ and sent to many different countries. 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茶叶被打包运往不同的国家。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put too many things into his _______. 他放太多的东西在他的包里。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told you____________ lies. 他对你说了一堆谎言。</a:t>
            </a: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We were first greeted with the barking by ___________ dogs, seven to be exact.</a:t>
            </a: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05735" y="29464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包装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收拾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927860" y="1131570"/>
            <a:ext cx="7778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89295" y="29464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纸包;一包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05735" y="1992630"/>
            <a:ext cx="1462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packed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86535" y="2362200"/>
            <a:ext cx="1462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513330" y="2703830"/>
            <a:ext cx="762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611630" y="3458845"/>
            <a:ext cx="226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pack/pack up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486535" y="4157345"/>
            <a:ext cx="226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packed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543425" y="4871720"/>
            <a:ext cx="1133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027555" y="523557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940425" y="557212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366395" y="758190"/>
            <a:ext cx="200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5" grpId="0"/>
      <p:bldP spid="4" grpId="0"/>
      <p:bldP spid="5" grpId="0"/>
      <p:bldP spid="6" grpId="0"/>
      <p:bldP spid="7" grpId="0"/>
      <p:bldP spid="11" grpId="0"/>
      <p:bldP spid="12" grpId="0"/>
      <p:bldP spid="19" grpId="0"/>
      <p:bldP spid="20" grpId="0"/>
      <p:bldP spid="23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RESET_TEXT_INDEX" val="0"/>
  <p:tag name="KSO_WM_UNIT_PRESET_TEXT_LEN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ext2_8*f*1"/>
  <p:tag name="KSO_WM_TEMPLATE_CATEGORY" val="OneParaText"/>
  <p:tag name="KSO_WM_TEMPLATE_INDEX" val="2"/>
  <p:tag name="KSO_WM_UNIT_LAYERLEVEL" val="1"/>
  <p:tag name="KSO_WM_TAG_VERSION" val="1.0"/>
  <p:tag name="KSO_WM_BEAUTIFY_FLAG" val="#wm#"/>
  <p:tag name="KSO_WM_UNIT_TEXTBOXSTYLE_GUID" val="{c00233ae-9d7e-42e4-91b7-234d2647cf6b}"/>
  <p:tag name="KSO_WM_UNIT_TEXTBOXSTYLE_INDEX" val="8"/>
  <p:tag name="KSO_WM_UNIT_TEXTBOXSTYLE_TYPE" val="OneParaTitl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包图主题2">
  <a:themeElements>
    <a:clrScheme name="自定义 10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8CC5"/>
      </a:accent1>
      <a:accent2>
        <a:srgbClr val="4C4676"/>
      </a:accent2>
      <a:accent3>
        <a:srgbClr val="298CC5"/>
      </a:accent3>
      <a:accent4>
        <a:srgbClr val="4C4676"/>
      </a:accent4>
      <a:accent5>
        <a:srgbClr val="298CC5"/>
      </a:accent5>
      <a:accent6>
        <a:srgbClr val="4C4676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5721</Words>
  <Application>Microsoft Macintosh PowerPoint</Application>
  <PresentationFormat>宽屏</PresentationFormat>
  <Paragraphs>1077</Paragraphs>
  <Slides>58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58</vt:i4>
      </vt:variant>
    </vt:vector>
  </HeadingPairs>
  <TitlesOfParts>
    <vt:vector size="66" baseType="lpstr">
      <vt:lpstr>华文新魏</vt:lpstr>
      <vt:lpstr>微软雅黑</vt:lpstr>
      <vt:lpstr>Arial</vt:lpstr>
      <vt:lpstr>Century Gothic</vt:lpstr>
      <vt:lpstr>HelveticaNeue</vt:lpstr>
      <vt:lpstr>Times New Roman</vt:lpstr>
      <vt:lpstr>Office 主题​​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nqdp</cp:lastModifiedBy>
  <cp:revision>144</cp:revision>
  <dcterms:created xsi:type="dcterms:W3CDTF">2019-06-19T02:08:00Z</dcterms:created>
  <dcterms:modified xsi:type="dcterms:W3CDTF">2019-09-16T09:47:45Z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2052-11.1.0.9069</vt:lpwstr>
  </property>
</Properties>
</file>