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632" r:id="rId4"/>
    <p:sldId id="258" r:id="rId5"/>
    <p:sldId id="286" r:id="rId6"/>
    <p:sldId id="265" r:id="rId7"/>
    <p:sldId id="283" r:id="rId8"/>
    <p:sldId id="267" r:id="rId9"/>
    <p:sldId id="633" r:id="rId10"/>
    <p:sldId id="284" r:id="rId11"/>
    <p:sldId id="269" r:id="rId12"/>
    <p:sldId id="287" r:id="rId13"/>
    <p:sldId id="272" r:id="rId14"/>
    <p:sldId id="263" r:id="rId15"/>
    <p:sldId id="281" r:id="rId16"/>
    <p:sldId id="280" r:id="rId17"/>
    <p:sldId id="634" r:id="rId18"/>
    <p:sldId id="26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30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>
      <p:cViewPr varScale="1">
        <p:scale>
          <a:sx n="98" d="100"/>
          <a:sy n="98" d="100"/>
        </p:scale>
        <p:origin x="20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47B7-9430-4C45-8C1E-F648091A2419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76F6E-F491-43A7-A9A4-B3F824C23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87E2DC4-88BA-4283-9988-0D5743B5D041}" type="datetimeFigureOut">
              <a:rPr lang="zh-CN" altLang="en-US"/>
              <a:t>2019/9/20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78651F-89C6-4153-84CF-0A77452AE91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AC6DD-983B-4B6A-9764-F28067C3291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5C15-017C-4673-A6D1-52AD425241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AAD4-FBD6-413D-B164-422D32970B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E916-4B03-4220-BFB6-EEC94742EE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L1353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E8EFF6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2130425"/>
            <a:ext cx="7772400" cy="1470025"/>
          </a:xfrm>
        </p:spPr>
        <p:txBody>
          <a:bodyPr lIns="91440" tIns="45720" rIns="91440" bIns="45720"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0813" y="3187700"/>
            <a:ext cx="6400800" cy="5508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zh-CN" altLang="en-US"/>
              <a:t>单击此处编辑母版副标题样式</a:t>
            </a:r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977AA9-C43F-4140-B738-651CBC0C9F4E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915B-06F0-4D5A-971B-7F1A75DB89FA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071A-931D-4E84-A870-A055B74BF302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A107-9BEE-4DAB-8688-D9658299533A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CB1B-171D-489A-9A5C-AFA0264D6D9D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AB94-0D59-4CB0-92F3-8DEB7C7C20AF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B33E-35B7-4BC6-B0DC-CFC22ABF8A9C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B4AD-773F-4854-B168-85BBED2BDE40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B828-0349-4D6D-8A62-5232D1A2FC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18DA-68CB-4ADD-B720-00324E1048E3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290D-FB70-4AFC-968A-013A1D09609F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"/>
            <a:ext cx="2057400" cy="6107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"/>
            <a:ext cx="6019800" cy="6107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F13A9-6ECF-411D-8E8A-CAC26DE51978}" type="slidenum">
              <a:rPr lang="en-GB" altLang="zh-CN"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Oval 228"/>
          <p:cNvSpPr>
            <a:spLocks noChangeArrowheads="1"/>
          </p:cNvSpPr>
          <p:nvPr/>
        </p:nvSpPr>
        <p:spPr bwMode="gray">
          <a:xfrm>
            <a:off x="1308100" y="469900"/>
            <a:ext cx="6032500" cy="60325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>
              <a:solidFill>
                <a:schemeClr val="accent2"/>
              </a:solidFill>
              <a:latin typeface="Verdana" panose="020B0604030504040204" pitchFamily="34" charset="0"/>
              <a:ea typeface="굴림" pitchFamily="50" charset="-127"/>
            </a:endParaRPr>
          </a:p>
        </p:txBody>
      </p:sp>
      <p:sp>
        <p:nvSpPr>
          <p:cNvPr id="4" name="Rectangle 226"/>
          <p:cNvSpPr>
            <a:spLocks noChangeArrowheads="1"/>
          </p:cNvSpPr>
          <p:nvPr/>
        </p:nvSpPr>
        <p:spPr bwMode="gray">
          <a:xfrm>
            <a:off x="0" y="3543300"/>
            <a:ext cx="9144000" cy="3314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" name="AutoShape 274"/>
          <p:cNvSpPr>
            <a:spLocks noChangeArrowheads="1"/>
          </p:cNvSpPr>
          <p:nvPr/>
        </p:nvSpPr>
        <p:spPr bwMode="gray">
          <a:xfrm>
            <a:off x="2879725" y="4373563"/>
            <a:ext cx="3432175" cy="2014537"/>
          </a:xfrm>
          <a:prstGeom prst="irregularSeal1">
            <a:avLst/>
          </a:prstGeom>
          <a:gradFill rotWithShape="1">
            <a:gsLst>
              <a:gs pos="0">
                <a:schemeClr val="folHlink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" name="Freeform 220"/>
          <p:cNvSpPr/>
          <p:nvPr/>
        </p:nvSpPr>
        <p:spPr bwMode="gray">
          <a:xfrm>
            <a:off x="2217738" y="2078038"/>
            <a:ext cx="2365375" cy="1595437"/>
          </a:xfrm>
          <a:custGeom>
            <a:avLst/>
            <a:gdLst/>
            <a:ahLst/>
            <a:cxnLst>
              <a:cxn ang="0">
                <a:pos x="504" y="860"/>
              </a:cxn>
              <a:cxn ang="0">
                <a:pos x="1276" y="512"/>
              </a:cxn>
              <a:cxn ang="0">
                <a:pos x="736" y="0"/>
              </a:cxn>
              <a:cxn ang="0">
                <a:pos x="0" y="344"/>
              </a:cxn>
              <a:cxn ang="0">
                <a:pos x="504" y="860"/>
              </a:cxn>
            </a:cxnLst>
            <a:rect l="0" t="0" r="r" b="b"/>
            <a:pathLst>
              <a:path w="1276" h="860">
                <a:moveTo>
                  <a:pt x="504" y="860"/>
                </a:moveTo>
                <a:lnTo>
                  <a:pt x="1276" y="512"/>
                </a:lnTo>
                <a:lnTo>
                  <a:pt x="736" y="0"/>
                </a:lnTo>
                <a:lnTo>
                  <a:pt x="0" y="344"/>
                </a:lnTo>
                <a:lnTo>
                  <a:pt x="504" y="86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Freeform 213"/>
          <p:cNvSpPr/>
          <p:nvPr/>
        </p:nvSpPr>
        <p:spPr bwMode="gray">
          <a:xfrm>
            <a:off x="3136900" y="3019425"/>
            <a:ext cx="2873375" cy="1338263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1056" y="236"/>
              </a:cxn>
              <a:cxn ang="0">
                <a:pos x="532" y="480"/>
              </a:cxn>
              <a:cxn ang="0">
                <a:pos x="0" y="236"/>
              </a:cxn>
              <a:cxn ang="0">
                <a:pos x="532" y="0"/>
              </a:cxn>
            </a:cxnLst>
            <a:rect l="0" t="0" r="r" b="b"/>
            <a:pathLst>
              <a:path w="1056" h="480">
                <a:moveTo>
                  <a:pt x="532" y="0"/>
                </a:moveTo>
                <a:lnTo>
                  <a:pt x="1056" y="236"/>
                </a:lnTo>
                <a:lnTo>
                  <a:pt x="532" y="480"/>
                </a:lnTo>
                <a:lnTo>
                  <a:pt x="0" y="236"/>
                </a:lnTo>
                <a:lnTo>
                  <a:pt x="532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gray">
          <a:xfrm flipV="1">
            <a:off x="4851400" y="2408238"/>
            <a:ext cx="1741488" cy="1757362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AutoShape 235"/>
          <p:cNvSpPr>
            <a:spLocks noChangeArrowheads="1"/>
          </p:cNvSpPr>
          <p:nvPr/>
        </p:nvSpPr>
        <p:spPr bwMode="gray">
          <a:xfrm rot="17447974">
            <a:off x="4230688" y="1951038"/>
            <a:ext cx="2470150" cy="450850"/>
          </a:xfrm>
          <a:prstGeom prst="rightArrow">
            <a:avLst>
              <a:gd name="adj1" fmla="val 29491"/>
              <a:gd name="adj2" fmla="val 136972"/>
            </a:avLst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AutoShape 276"/>
          <p:cNvSpPr>
            <a:spLocks noChangeArrowheads="1"/>
          </p:cNvSpPr>
          <p:nvPr/>
        </p:nvSpPr>
        <p:spPr bwMode="gray">
          <a:xfrm rot="4136757">
            <a:off x="1589088" y="2820988"/>
            <a:ext cx="4013200" cy="412750"/>
          </a:xfrm>
          <a:prstGeom prst="wave">
            <a:avLst>
              <a:gd name="adj1" fmla="val 20644"/>
              <a:gd name="adj2" fmla="val -1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1" name="AutoShape 275"/>
          <p:cNvSpPr>
            <a:spLocks noChangeArrowheads="1"/>
          </p:cNvSpPr>
          <p:nvPr/>
        </p:nvSpPr>
        <p:spPr bwMode="gray">
          <a:xfrm rot="2916132">
            <a:off x="1654175" y="2974976"/>
            <a:ext cx="2941637" cy="519112"/>
          </a:xfrm>
          <a:prstGeom prst="wave">
            <a:avLst>
              <a:gd name="adj1" fmla="val 20644"/>
              <a:gd name="adj2" fmla="val -1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Oval 215"/>
          <p:cNvSpPr>
            <a:spLocks noChangeArrowheads="1"/>
          </p:cNvSpPr>
          <p:nvPr/>
        </p:nvSpPr>
        <p:spPr bwMode="gray">
          <a:xfrm>
            <a:off x="3678238" y="3857625"/>
            <a:ext cx="1795462" cy="17954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3" name="Group 256"/>
          <p:cNvGrpSpPr/>
          <p:nvPr/>
        </p:nvGrpSpPr>
        <p:grpSpPr bwMode="auto">
          <a:xfrm>
            <a:off x="3824288" y="2800350"/>
            <a:ext cx="844550" cy="844550"/>
            <a:chOff x="2249" y="3268"/>
            <a:chExt cx="860" cy="860"/>
          </a:xfrm>
        </p:grpSpPr>
        <p:sp>
          <p:nvSpPr>
            <p:cNvPr id="14" name="Oval 257"/>
            <p:cNvSpPr>
              <a:spLocks noChangeArrowheads="1"/>
            </p:cNvSpPr>
            <p:nvPr userDrawn="1"/>
          </p:nvSpPr>
          <p:spPr bwMode="gray">
            <a:xfrm>
              <a:off x="2249" y="3268"/>
              <a:ext cx="860" cy="860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Oval 258"/>
            <p:cNvSpPr>
              <a:spLocks noChangeArrowheads="1"/>
            </p:cNvSpPr>
            <p:nvPr userDrawn="1"/>
          </p:nvSpPr>
          <p:spPr bwMode="gray">
            <a:xfrm>
              <a:off x="2487" y="3544"/>
              <a:ext cx="475" cy="47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Oval 259"/>
            <p:cNvSpPr>
              <a:spLocks noChangeArrowheads="1"/>
            </p:cNvSpPr>
            <p:nvPr userDrawn="1"/>
          </p:nvSpPr>
          <p:spPr bwMode="gray">
            <a:xfrm rot="-2566439">
              <a:off x="2322" y="3401"/>
              <a:ext cx="360" cy="2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7" name="AutoShape 237"/>
          <p:cNvSpPr>
            <a:spLocks noChangeArrowheads="1"/>
          </p:cNvSpPr>
          <p:nvPr/>
        </p:nvSpPr>
        <p:spPr bwMode="gray">
          <a:xfrm rot="19656775" flipV="1">
            <a:off x="3371850" y="3762375"/>
            <a:ext cx="2024063" cy="758825"/>
          </a:xfrm>
          <a:prstGeom prst="curvedDownArrow">
            <a:avLst>
              <a:gd name="adj1" fmla="val 62090"/>
              <a:gd name="adj2" fmla="val 97902"/>
              <a:gd name="adj3" fmla="val 33333"/>
            </a:avLst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8" name="Group 270"/>
          <p:cNvGrpSpPr/>
          <p:nvPr/>
        </p:nvGrpSpPr>
        <p:grpSpPr bwMode="auto">
          <a:xfrm>
            <a:off x="5081588" y="2114550"/>
            <a:ext cx="1187450" cy="1187450"/>
            <a:chOff x="3377" y="1332"/>
            <a:chExt cx="748" cy="748"/>
          </a:xfrm>
        </p:grpSpPr>
        <p:sp>
          <p:nvSpPr>
            <p:cNvPr id="19" name="Oval 262"/>
            <p:cNvSpPr>
              <a:spLocks noChangeArrowheads="1"/>
            </p:cNvSpPr>
            <p:nvPr userDrawn="1"/>
          </p:nvSpPr>
          <p:spPr bwMode="gray">
            <a:xfrm>
              <a:off x="3377" y="1332"/>
              <a:ext cx="748" cy="74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Oval 263"/>
            <p:cNvSpPr>
              <a:spLocks noChangeArrowheads="1"/>
            </p:cNvSpPr>
            <p:nvPr userDrawn="1"/>
          </p:nvSpPr>
          <p:spPr bwMode="gray">
            <a:xfrm>
              <a:off x="3583" y="1574"/>
              <a:ext cx="414" cy="41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Oval 264"/>
            <p:cNvSpPr>
              <a:spLocks noChangeArrowheads="1"/>
            </p:cNvSpPr>
            <p:nvPr userDrawn="1"/>
          </p:nvSpPr>
          <p:spPr bwMode="gray">
            <a:xfrm rot="-2566439">
              <a:off x="3440" y="1448"/>
              <a:ext cx="314" cy="17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2" name="Group 277"/>
          <p:cNvGrpSpPr/>
          <p:nvPr/>
        </p:nvGrpSpPr>
        <p:grpSpPr bwMode="auto">
          <a:xfrm>
            <a:off x="3470275" y="230188"/>
            <a:ext cx="1949450" cy="1949450"/>
            <a:chOff x="2058" y="145"/>
            <a:chExt cx="1228" cy="1228"/>
          </a:xfrm>
        </p:grpSpPr>
        <p:sp>
          <p:nvSpPr>
            <p:cNvPr id="23" name="Oval 253"/>
            <p:cNvSpPr>
              <a:spLocks noChangeArrowheads="1"/>
            </p:cNvSpPr>
            <p:nvPr userDrawn="1"/>
          </p:nvSpPr>
          <p:spPr bwMode="gray">
            <a:xfrm>
              <a:off x="2058" y="145"/>
              <a:ext cx="1228" cy="122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Oval 269"/>
            <p:cNvSpPr>
              <a:spLocks noChangeArrowheads="1"/>
            </p:cNvSpPr>
            <p:nvPr userDrawn="1"/>
          </p:nvSpPr>
          <p:spPr bwMode="gray">
            <a:xfrm>
              <a:off x="2074" y="153"/>
              <a:ext cx="1196" cy="119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5" name="Text Box 29"/>
          <p:cNvSpPr txBox="1">
            <a:spLocks noChangeArrowheads="1"/>
          </p:cNvSpPr>
          <p:nvPr/>
        </p:nvSpPr>
        <p:spPr bwMode="gray">
          <a:xfrm>
            <a:off x="3886200" y="1023938"/>
            <a:ext cx="11842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>
                <a:solidFill>
                  <a:schemeClr val="folHlink"/>
                </a:solidFill>
                <a:latin typeface="Lucida Sans Unicode" panose="020B0602030504020204" pitchFamily="34" charset="0"/>
                <a:ea typeface="굴림" pitchFamily="50" charset="-127"/>
              </a:rPr>
              <a:t>LOGO</a:t>
            </a:r>
          </a:p>
        </p:txBody>
      </p:sp>
      <p:sp>
        <p:nvSpPr>
          <p:cNvPr id="26" name="Freeform 216"/>
          <p:cNvSpPr/>
          <p:nvPr/>
        </p:nvSpPr>
        <p:spPr bwMode="gray">
          <a:xfrm>
            <a:off x="4573588" y="3667125"/>
            <a:ext cx="1431925" cy="2149475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0" y="720"/>
              </a:cxn>
              <a:cxn ang="0">
                <a:pos x="504" y="488"/>
              </a:cxn>
              <a:cxn ang="0">
                <a:pos x="504" y="0"/>
              </a:cxn>
              <a:cxn ang="0">
                <a:pos x="0" y="232"/>
              </a:cxn>
            </a:cxnLst>
            <a:rect l="0" t="0" r="r" b="b"/>
            <a:pathLst>
              <a:path w="504" h="720">
                <a:moveTo>
                  <a:pt x="0" y="232"/>
                </a:moveTo>
                <a:lnTo>
                  <a:pt x="0" y="720"/>
                </a:lnTo>
                <a:lnTo>
                  <a:pt x="504" y="488"/>
                </a:lnTo>
                <a:lnTo>
                  <a:pt x="504" y="0"/>
                </a:lnTo>
                <a:lnTo>
                  <a:pt x="0" y="232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7" name="Freeform 217"/>
          <p:cNvSpPr/>
          <p:nvPr/>
        </p:nvSpPr>
        <p:spPr bwMode="gray">
          <a:xfrm flipH="1">
            <a:off x="3148013" y="3667125"/>
            <a:ext cx="1433512" cy="2149475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0" y="720"/>
              </a:cxn>
              <a:cxn ang="0">
                <a:pos x="504" y="488"/>
              </a:cxn>
              <a:cxn ang="0">
                <a:pos x="504" y="0"/>
              </a:cxn>
              <a:cxn ang="0">
                <a:pos x="0" y="232"/>
              </a:cxn>
            </a:cxnLst>
            <a:rect l="0" t="0" r="r" b="b"/>
            <a:pathLst>
              <a:path w="504" h="720">
                <a:moveTo>
                  <a:pt x="0" y="232"/>
                </a:moveTo>
                <a:lnTo>
                  <a:pt x="0" y="720"/>
                </a:lnTo>
                <a:lnTo>
                  <a:pt x="504" y="488"/>
                </a:lnTo>
                <a:lnTo>
                  <a:pt x="504" y="0"/>
                </a:lnTo>
                <a:lnTo>
                  <a:pt x="0" y="23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8" name="Rectangle 25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6553200" y="6553200"/>
            <a:ext cx="2133600" cy="1524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7A1D7904-D73A-4D4F-8F74-3030F502FA5F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C69F-1088-48C8-B3CF-BEF575F306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C921-4178-4F11-94EF-666F6BD8D3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355E-0827-42F3-B023-0D89434ABC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A8D9-3447-4EBD-A7F0-E57459A224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1AB5-DBA2-4DE2-A9F4-C6B59739F4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A6F0-C3FC-4F47-8BE5-9037A2D56C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1E29-0527-4F7D-831C-86E33E4EEA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38DB155-4D2C-4E14-AE6F-F5D2ABAA78D6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42380" y="123825"/>
            <a:ext cx="2678430" cy="866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AL13531-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19050"/>
            <a:ext cx="6940550" cy="5302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GB" altLang="zh-CN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D2504FF-92CF-4736-9078-64041C437972}" type="slidenum">
              <a:rPr lang="en-GB" altLang="zh-CN"/>
              <a:t>‹#›</a:t>
            </a:fld>
            <a:endParaRPr lang="en-GB" altLang="zh-CN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42380" y="123825"/>
            <a:ext cx="2678430" cy="866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Rectangle 34"/>
          <p:cNvSpPr>
            <a:spLocks noChangeArrowheads="1"/>
          </p:cNvSpPr>
          <p:nvPr userDrawn="1"/>
        </p:nvSpPr>
        <p:spPr bwMode="gray">
          <a:xfrm>
            <a:off x="0" y="0"/>
            <a:ext cx="5740400" cy="9271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075" name="Group 37"/>
          <p:cNvGrpSpPr/>
          <p:nvPr userDrawn="1"/>
        </p:nvGrpSpPr>
        <p:grpSpPr bwMode="auto">
          <a:xfrm>
            <a:off x="0" y="6565900"/>
            <a:ext cx="9144000" cy="292100"/>
            <a:chOff x="0" y="2832"/>
            <a:chExt cx="5760" cy="1488"/>
          </a:xfrm>
        </p:grpSpPr>
        <p:sp>
          <p:nvSpPr>
            <p:cNvPr id="12324" name="Rectangle 36"/>
            <p:cNvSpPr>
              <a:spLocks noChangeArrowheads="1"/>
            </p:cNvSpPr>
            <p:nvPr userDrawn="1"/>
          </p:nvSpPr>
          <p:spPr bwMode="gray">
            <a:xfrm>
              <a:off x="0" y="2832"/>
              <a:ext cx="5760" cy="14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23" name="Rectangle 35"/>
            <p:cNvSpPr>
              <a:spLocks noChangeArrowheads="1"/>
            </p:cNvSpPr>
            <p:nvPr userDrawn="1"/>
          </p:nvSpPr>
          <p:spPr bwMode="gray">
            <a:xfrm>
              <a:off x="312" y="2832"/>
              <a:ext cx="5168" cy="14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925" y="6565900"/>
            <a:ext cx="25146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Your site here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248400" y="6540500"/>
            <a:ext cx="28956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12321" name="Rectangle 33"/>
          <p:cNvSpPr>
            <a:spLocks noChangeArrowheads="1"/>
          </p:cNvSpPr>
          <p:nvPr userDrawn="1"/>
        </p:nvSpPr>
        <p:spPr bwMode="gray">
          <a:xfrm>
            <a:off x="2286000" y="0"/>
            <a:ext cx="6858000" cy="9271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079" name="Group 61"/>
          <p:cNvGrpSpPr/>
          <p:nvPr userDrawn="1"/>
        </p:nvGrpSpPr>
        <p:grpSpPr bwMode="auto">
          <a:xfrm>
            <a:off x="8040688" y="50800"/>
            <a:ext cx="1103312" cy="1087438"/>
            <a:chOff x="1397" y="1309"/>
            <a:chExt cx="2389" cy="2355"/>
          </a:xfrm>
        </p:grpSpPr>
        <p:sp>
          <p:nvSpPr>
            <p:cNvPr id="12344" name="Freeform 56"/>
            <p:cNvSpPr/>
            <p:nvPr userDrawn="1"/>
          </p:nvSpPr>
          <p:spPr bwMode="gray">
            <a:xfrm>
              <a:off x="1397" y="1309"/>
              <a:ext cx="1488" cy="1004"/>
            </a:xfrm>
            <a:custGeom>
              <a:avLst/>
              <a:gdLst/>
              <a:ahLst/>
              <a:cxnLst>
                <a:cxn ang="0">
                  <a:pos x="504" y="860"/>
                </a:cxn>
                <a:cxn ang="0">
                  <a:pos x="1276" y="512"/>
                </a:cxn>
                <a:cxn ang="0">
                  <a:pos x="736" y="0"/>
                </a:cxn>
                <a:cxn ang="0">
                  <a:pos x="0" y="344"/>
                </a:cxn>
                <a:cxn ang="0">
                  <a:pos x="504" y="860"/>
                </a:cxn>
              </a:cxnLst>
              <a:rect l="0" t="0" r="r" b="b"/>
              <a:pathLst>
                <a:path w="1276" h="860">
                  <a:moveTo>
                    <a:pt x="504" y="860"/>
                  </a:moveTo>
                  <a:lnTo>
                    <a:pt x="1276" y="512"/>
                  </a:lnTo>
                  <a:lnTo>
                    <a:pt x="736" y="0"/>
                  </a:lnTo>
                  <a:lnTo>
                    <a:pt x="0" y="344"/>
                  </a:lnTo>
                  <a:lnTo>
                    <a:pt x="504" y="86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45" name="Freeform 57"/>
            <p:cNvSpPr/>
            <p:nvPr userDrawn="1"/>
          </p:nvSpPr>
          <p:spPr bwMode="gray">
            <a:xfrm>
              <a:off x="1974" y="1900"/>
              <a:ext cx="1812" cy="846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1056" y="236"/>
                </a:cxn>
                <a:cxn ang="0">
                  <a:pos x="532" y="480"/>
                </a:cxn>
                <a:cxn ang="0">
                  <a:pos x="0" y="236"/>
                </a:cxn>
                <a:cxn ang="0">
                  <a:pos x="532" y="0"/>
                </a:cxn>
              </a:cxnLst>
              <a:rect l="0" t="0" r="r" b="b"/>
              <a:pathLst>
                <a:path w="1056" h="480">
                  <a:moveTo>
                    <a:pt x="532" y="0"/>
                  </a:moveTo>
                  <a:lnTo>
                    <a:pt x="1056" y="236"/>
                  </a:lnTo>
                  <a:lnTo>
                    <a:pt x="532" y="480"/>
                  </a:lnTo>
                  <a:lnTo>
                    <a:pt x="0" y="236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46" name="Oval 58"/>
            <p:cNvSpPr>
              <a:spLocks noChangeArrowheads="1"/>
            </p:cNvSpPr>
            <p:nvPr userDrawn="1"/>
          </p:nvSpPr>
          <p:spPr bwMode="gray">
            <a:xfrm>
              <a:off x="2318" y="2430"/>
              <a:ext cx="1131" cy="113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47" name="Freeform 59"/>
            <p:cNvSpPr/>
            <p:nvPr userDrawn="1"/>
          </p:nvSpPr>
          <p:spPr bwMode="gray">
            <a:xfrm>
              <a:off x="2882" y="2309"/>
              <a:ext cx="901" cy="135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720"/>
                </a:cxn>
                <a:cxn ang="0">
                  <a:pos x="504" y="488"/>
                </a:cxn>
                <a:cxn ang="0">
                  <a:pos x="504" y="0"/>
                </a:cxn>
                <a:cxn ang="0">
                  <a:pos x="0" y="232"/>
                </a:cxn>
              </a:cxnLst>
              <a:rect l="0" t="0" r="r" b="b"/>
              <a:pathLst>
                <a:path w="504" h="720">
                  <a:moveTo>
                    <a:pt x="0" y="232"/>
                  </a:moveTo>
                  <a:lnTo>
                    <a:pt x="0" y="720"/>
                  </a:lnTo>
                  <a:lnTo>
                    <a:pt x="504" y="488"/>
                  </a:lnTo>
                  <a:lnTo>
                    <a:pt x="504" y="0"/>
                  </a:lnTo>
                  <a:lnTo>
                    <a:pt x="0" y="23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48" name="Freeform 60"/>
            <p:cNvSpPr/>
            <p:nvPr userDrawn="1"/>
          </p:nvSpPr>
          <p:spPr bwMode="gray">
            <a:xfrm flipH="1">
              <a:off x="1981" y="2309"/>
              <a:ext cx="904" cy="135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720"/>
                </a:cxn>
                <a:cxn ang="0">
                  <a:pos x="504" y="488"/>
                </a:cxn>
                <a:cxn ang="0">
                  <a:pos x="504" y="0"/>
                </a:cxn>
                <a:cxn ang="0">
                  <a:pos x="0" y="232"/>
                </a:cxn>
              </a:cxnLst>
              <a:rect l="0" t="0" r="r" b="b"/>
              <a:pathLst>
                <a:path w="504" h="720">
                  <a:moveTo>
                    <a:pt x="0" y="232"/>
                  </a:moveTo>
                  <a:lnTo>
                    <a:pt x="0" y="720"/>
                  </a:lnTo>
                  <a:lnTo>
                    <a:pt x="504" y="488"/>
                  </a:lnTo>
                  <a:lnTo>
                    <a:pt x="504" y="0"/>
                  </a:lnTo>
                  <a:lnTo>
                    <a:pt x="0" y="23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080" name="Group 62"/>
          <p:cNvGrpSpPr/>
          <p:nvPr userDrawn="1"/>
        </p:nvGrpSpPr>
        <p:grpSpPr bwMode="auto">
          <a:xfrm>
            <a:off x="8434388" y="298450"/>
            <a:ext cx="265112" cy="265113"/>
            <a:chOff x="2249" y="3268"/>
            <a:chExt cx="860" cy="860"/>
          </a:xfrm>
        </p:grpSpPr>
        <p:sp>
          <p:nvSpPr>
            <p:cNvPr id="12351" name="Oval 63"/>
            <p:cNvSpPr>
              <a:spLocks noChangeArrowheads="1"/>
            </p:cNvSpPr>
            <p:nvPr userDrawn="1"/>
          </p:nvSpPr>
          <p:spPr bwMode="gray">
            <a:xfrm>
              <a:off x="2249" y="3268"/>
              <a:ext cx="860" cy="860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52" name="Oval 64"/>
            <p:cNvSpPr>
              <a:spLocks noChangeArrowheads="1"/>
            </p:cNvSpPr>
            <p:nvPr userDrawn="1"/>
          </p:nvSpPr>
          <p:spPr bwMode="gray">
            <a:xfrm>
              <a:off x="2486" y="3546"/>
              <a:ext cx="474" cy="47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53" name="Oval 65"/>
            <p:cNvSpPr>
              <a:spLocks noChangeArrowheads="1"/>
            </p:cNvSpPr>
            <p:nvPr userDrawn="1"/>
          </p:nvSpPr>
          <p:spPr bwMode="gray">
            <a:xfrm rot="-2566439">
              <a:off x="2321" y="3402"/>
              <a:ext cx="360" cy="20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081" name="Group 66"/>
          <p:cNvGrpSpPr/>
          <p:nvPr userDrawn="1"/>
        </p:nvGrpSpPr>
        <p:grpSpPr bwMode="auto">
          <a:xfrm>
            <a:off x="8728075" y="12700"/>
            <a:ext cx="390525" cy="390525"/>
            <a:chOff x="3377" y="1332"/>
            <a:chExt cx="748" cy="748"/>
          </a:xfrm>
        </p:grpSpPr>
        <p:sp>
          <p:nvSpPr>
            <p:cNvPr id="12355" name="Oval 67"/>
            <p:cNvSpPr>
              <a:spLocks noChangeArrowheads="1"/>
            </p:cNvSpPr>
            <p:nvPr userDrawn="1"/>
          </p:nvSpPr>
          <p:spPr bwMode="gray">
            <a:xfrm>
              <a:off x="3377" y="1332"/>
              <a:ext cx="748" cy="74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56" name="Oval 68"/>
            <p:cNvSpPr>
              <a:spLocks noChangeArrowheads="1"/>
            </p:cNvSpPr>
            <p:nvPr userDrawn="1"/>
          </p:nvSpPr>
          <p:spPr bwMode="gray">
            <a:xfrm>
              <a:off x="3584" y="1575"/>
              <a:ext cx="414" cy="41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57" name="Oval 69"/>
            <p:cNvSpPr>
              <a:spLocks noChangeArrowheads="1"/>
            </p:cNvSpPr>
            <p:nvPr userDrawn="1"/>
          </p:nvSpPr>
          <p:spPr bwMode="gray">
            <a:xfrm rot="-2566439">
              <a:off x="3441" y="1448"/>
              <a:ext cx="313" cy="17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42380" y="123825"/>
            <a:ext cx="2678430" cy="866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956" y="2169320"/>
            <a:ext cx="3429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2908698"/>
            <a:ext cx="18430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637" y="2169319"/>
            <a:ext cx="2925365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375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80295683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702050" y="4445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071538" y="2214554"/>
            <a:ext cx="7559675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 algn="just">
              <a:lnSpc>
                <a:spcPts val="3200"/>
              </a:lnSpc>
              <a:spcBef>
                <a:spcPts val="1800"/>
              </a:spcBef>
            </a:pPr>
            <a:r>
              <a:rPr lang="zh-CN" altLang="en-US" sz="2800" b="1" dirty="0"/>
              <a:t>自主学习法   </a:t>
            </a:r>
            <a:r>
              <a:rPr lang="en-US" altLang="zh-CN" sz="2800" b="1" dirty="0"/>
              <a:t>+  </a:t>
            </a:r>
            <a:r>
              <a:rPr lang="zh-CN" altLang="en-US" sz="2800" b="1" dirty="0"/>
              <a:t>小组合作法</a:t>
            </a: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571472" y="1000108"/>
            <a:ext cx="300595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400" b="1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六、</a:t>
            </a:r>
            <a:r>
              <a:rPr lang="zh-CN" altLang="en-US" sz="4400" b="1" u="sng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说学法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35150" y="3117871"/>
            <a:ext cx="90646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输入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6325" y="3189309"/>
            <a:ext cx="90646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/>
              <a:t>输出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35150" y="3759209"/>
            <a:ext cx="906017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实物</a:t>
            </a:r>
            <a:endParaRPr lang="en-US" altLang="zh-CN" sz="2800" b="1" dirty="0"/>
          </a:p>
          <a:p>
            <a:r>
              <a:rPr lang="zh-CN" altLang="en-US" sz="2800" b="1" dirty="0"/>
              <a:t>图片</a:t>
            </a:r>
            <a:endParaRPr lang="en-US" altLang="zh-CN" sz="2800" b="1" dirty="0"/>
          </a:p>
          <a:p>
            <a:r>
              <a:rPr lang="zh-CN" altLang="en-US" sz="2800" b="1" dirty="0"/>
              <a:t>视频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98" y="3760797"/>
            <a:ext cx="9060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讨论</a:t>
            </a:r>
            <a:endParaRPr lang="en-US" altLang="zh-CN" sz="2800" b="1" dirty="0"/>
          </a:p>
          <a:p>
            <a:r>
              <a:rPr lang="zh-CN" altLang="en-US" sz="2800" b="1" dirty="0"/>
              <a:t>语段</a:t>
            </a:r>
            <a:endParaRPr lang="en-US" altLang="zh-CN" sz="2800" b="1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851275" y="3760797"/>
            <a:ext cx="906017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连线</a:t>
            </a:r>
            <a:endParaRPr lang="en-US" altLang="zh-CN" sz="2800" b="1" dirty="0"/>
          </a:p>
          <a:p>
            <a:r>
              <a:rPr lang="zh-CN" altLang="en-US" sz="2800" b="1" dirty="0"/>
              <a:t>填表</a:t>
            </a:r>
            <a:endParaRPr lang="en-US" altLang="zh-CN" sz="2800" b="1" dirty="0"/>
          </a:p>
          <a:p>
            <a:r>
              <a:rPr lang="zh-CN" altLang="en-US" sz="2800" b="1" dirty="0"/>
              <a:t>选择</a:t>
            </a:r>
            <a:endParaRPr lang="en-US" altLang="zh-CN" sz="2800" b="1" dirty="0"/>
          </a:p>
          <a:p>
            <a:r>
              <a:rPr lang="zh-CN" altLang="en-US" sz="2800" b="1" dirty="0"/>
              <a:t>问答</a:t>
            </a:r>
          </a:p>
        </p:txBody>
      </p:sp>
      <p:sp>
        <p:nvSpPr>
          <p:cNvPr id="13" name="右箭头 12"/>
          <p:cNvSpPr/>
          <p:nvPr/>
        </p:nvSpPr>
        <p:spPr>
          <a:xfrm>
            <a:off x="2771775" y="2973409"/>
            <a:ext cx="3384550" cy="8461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</a:rPr>
              <a:t>内  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58888"/>
            <a:ext cx="8229600" cy="54832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七、</a:t>
            </a:r>
            <a:r>
              <a:rPr lang="zh-CN" altLang="en-US" sz="4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说教学过程</a:t>
            </a:r>
            <a:endParaRPr lang="zh-CN" altLang="en-US" sz="4400" u="sng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 hangingPunct="1">
              <a:lnSpc>
                <a:spcPts val="3200"/>
              </a:lnSpc>
              <a:spcBef>
                <a:spcPts val="180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		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pic>
        <p:nvPicPr>
          <p:cNvPr id="4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630613" y="10795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1110" y="2571744"/>
            <a:ext cx="2236510" cy="707886"/>
          </a:xfrm>
          <a:prstGeom prst="rect">
            <a:avLst/>
          </a:prstGeom>
          <a:noFill/>
          <a:ln w="28575">
            <a:solidFill>
              <a:srgbClr val="1305CD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1305CD"/>
                </a:solidFill>
              </a:rPr>
              <a:t>学习目标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3929058" y="3357562"/>
            <a:ext cx="928694" cy="785818"/>
          </a:xfrm>
          <a:prstGeom prst="straightConnector1">
            <a:avLst/>
          </a:prstGeom>
          <a:ln w="57150">
            <a:solidFill>
              <a:srgbClr val="1305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00846" y="4214818"/>
            <a:ext cx="2242922" cy="707886"/>
          </a:xfrm>
          <a:prstGeom prst="rect">
            <a:avLst/>
          </a:prstGeom>
          <a:noFill/>
          <a:ln w="28575">
            <a:solidFill>
              <a:srgbClr val="1305CD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1305CD"/>
                </a:solidFill>
              </a:rPr>
              <a:t>教学活动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7"/>
          <p:cNvSpPr>
            <a:spLocks noChangeArrowheads="1"/>
          </p:cNvSpPr>
          <p:nvPr/>
        </p:nvSpPr>
        <p:spPr bwMode="gray">
          <a:xfrm rot="1198404">
            <a:off x="1223873" y="1820860"/>
            <a:ext cx="5576888" cy="3128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19050">
            <a:solidFill>
              <a:schemeClr val="accent2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15363" name="Oval 18"/>
          <p:cNvSpPr>
            <a:spLocks noChangeArrowheads="1"/>
          </p:cNvSpPr>
          <p:nvPr/>
        </p:nvSpPr>
        <p:spPr bwMode="gray">
          <a:xfrm rot="1198404">
            <a:off x="1890679" y="2298453"/>
            <a:ext cx="4946650" cy="279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ysDot"/>
            <a:round/>
          </a:ln>
        </p:spPr>
        <p:txBody>
          <a:bodyPr wrap="none" anchor="ctr"/>
          <a:lstStyle/>
          <a:p>
            <a:pPr algn="ctr"/>
            <a:r>
              <a:rPr lang="en-US" altLang="zh-CN" sz="4400" b="1" dirty="0">
                <a:latin typeface="Verdana" panose="020B0604030504040204" pitchFamily="34" charset="0"/>
              </a:rPr>
              <a:t>Reading</a:t>
            </a:r>
            <a:endParaRPr lang="zh-CN" altLang="en-US" sz="4400" b="1" dirty="0">
              <a:solidFill>
                <a:srgbClr val="1305C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gray">
          <a:xfrm>
            <a:off x="3071770" y="1000107"/>
            <a:ext cx="2486030" cy="185580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lt"/>
                <a:ea typeface="+mn-ea"/>
              </a:rPr>
              <a:t>Step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  </a:t>
            </a:r>
            <a:r>
              <a:rPr lang="zh-CN" altLang="en-US" sz="2800" b="1" u="sng" dirty="0">
                <a:latin typeface="+mn-lt"/>
                <a:ea typeface="+mn-ea"/>
              </a:rPr>
              <a:t>略读</a:t>
            </a:r>
            <a:r>
              <a:rPr lang="zh-CN" altLang="en-US" sz="2800" b="1" dirty="0">
                <a:latin typeface="+mn-lt"/>
                <a:ea typeface="+mn-ea"/>
              </a:rPr>
              <a:t>，</a:t>
            </a:r>
            <a:endParaRPr lang="en-US" altLang="zh-CN" sz="2800" b="1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lt"/>
                <a:ea typeface="+mn-ea"/>
              </a:rPr>
              <a:t>  </a:t>
            </a:r>
            <a:r>
              <a:rPr lang="zh-CN" altLang="en-US" sz="2800" b="1" u="sng" dirty="0">
                <a:latin typeface="+mn-lt"/>
                <a:ea typeface="+mn-ea"/>
              </a:rPr>
              <a:t>细读</a:t>
            </a:r>
            <a:r>
              <a:rPr lang="zh-CN" altLang="en-US" sz="2800" b="1" dirty="0">
                <a:latin typeface="+mn-lt"/>
                <a:ea typeface="+mn-ea"/>
              </a:rPr>
              <a:t>，</a:t>
            </a:r>
            <a:endParaRPr lang="en-US" altLang="zh-CN" sz="2800" b="1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u="sng" dirty="0">
                <a:latin typeface="+mn-lt"/>
                <a:ea typeface="+mn-ea"/>
              </a:rPr>
              <a:t>研读</a:t>
            </a:r>
            <a:endParaRPr lang="en-US" sz="2800" b="1" u="sng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n-ea"/>
              </a:rPr>
              <a:t>(12mins)</a:t>
            </a:r>
            <a:endParaRPr lang="en-US" altLang="ko-KR" sz="2400" b="1" dirty="0">
              <a:latin typeface="Verdana" panose="020B0604030504040204" pitchFamily="34" charset="0"/>
              <a:ea typeface="굴림" pitchFamily="50" charset="-127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gray">
          <a:xfrm>
            <a:off x="325404" y="1416048"/>
            <a:ext cx="2343150" cy="23764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</a:ln>
          <a:effectLst>
            <a:outerShdw dist="35921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Verdana" panose="020B0604030504040204" pitchFamily="34" charset="0"/>
                <a:ea typeface="굴림" pitchFamily="50" charset="-127"/>
              </a:rPr>
              <a:t>Step1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u="sng" dirty="0">
                <a:latin typeface="Verdana" panose="020B0604030504040204" pitchFamily="34" charset="0"/>
                <a:ea typeface="굴림" pitchFamily="50" charset="-127"/>
              </a:rPr>
              <a:t>实物，视频</a:t>
            </a:r>
            <a:endParaRPr lang="en-US" altLang="zh-CN" sz="3200" b="1" u="sng" dirty="0">
              <a:latin typeface="Verdana" panose="020B0604030504040204" pitchFamily="34" charset="0"/>
              <a:ea typeface="굴림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Verdana" panose="020B0604030504040204" pitchFamily="34" charset="0"/>
                <a:ea typeface="굴림" pitchFamily="50" charset="-127"/>
              </a:rPr>
              <a:t>（ </a:t>
            </a:r>
            <a:r>
              <a:rPr lang="en-US" altLang="zh-CN" sz="2400" b="1" dirty="0">
                <a:latin typeface="Verdana" panose="020B0604030504040204" pitchFamily="34" charset="0"/>
                <a:ea typeface="굴림" pitchFamily="50" charset="-127"/>
              </a:rPr>
              <a:t>5 mins</a:t>
            </a:r>
            <a:r>
              <a:rPr lang="zh-CN" altLang="en-US" sz="2400" b="1" dirty="0">
                <a:latin typeface="Verdana" panose="020B0604030504040204" pitchFamily="34" charset="0"/>
                <a:ea typeface="굴림" pitchFamily="50" charset="-127"/>
              </a:rPr>
              <a:t>）</a:t>
            </a:r>
            <a:endParaRPr lang="en-US" altLang="ko-KR" sz="2400" b="1" dirty="0">
              <a:latin typeface="Verdana" panose="020B0604030504040204" pitchFamily="34" charset="0"/>
              <a:ea typeface="굴림" pitchFamily="50" charset="-127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gray">
          <a:xfrm>
            <a:off x="5818154" y="3357562"/>
            <a:ext cx="2343150" cy="13573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</a:rPr>
              <a:t>Step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u="sng" dirty="0">
                <a:latin typeface="+mn-lt"/>
                <a:ea typeface="+mn-ea"/>
              </a:rPr>
              <a:t>发表观点</a:t>
            </a:r>
            <a:endParaRPr lang="en-US" altLang="zh-CN" sz="3200" b="1" u="sng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n-ea"/>
              </a:rPr>
              <a:t>(15mins)</a:t>
            </a:r>
            <a:endParaRPr lang="en-US" altLang="ko-KR" sz="2400" b="1" dirty="0">
              <a:latin typeface="Verdana" panose="020B0604030504040204" pitchFamily="34" charset="0"/>
              <a:ea typeface="굴림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857628"/>
            <a:ext cx="3857620" cy="24776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1305CD"/>
                </a:solidFill>
              </a:rPr>
              <a:t>设计意图：</a:t>
            </a:r>
            <a:endParaRPr lang="en-US" altLang="zh-CN" sz="2000" b="1" dirty="0">
              <a:solidFill>
                <a:srgbClr val="1305CD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激趣。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实物导入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amber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，让学生对其外貌有最直观的了解。并通过视频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The Amber Room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抓住学生的眼球，激发学生想走进琥珀屋去了解这一文化遗迹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715040" y="928670"/>
            <a:ext cx="3357554" cy="24776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设计意图：</a:t>
            </a:r>
            <a:endParaRPr lang="en-US" altLang="zh-CN" sz="2000" b="1" dirty="0">
              <a:solidFill>
                <a:srgbClr val="1305C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获取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英语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文本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训练阅读技能。通过创设有意义的任务活动，引导学生独立思考，小组合作，相互交流，从而获得知识、技能和情感体验。</a:t>
            </a:r>
            <a:endParaRPr lang="zh-CN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3372" y="4714884"/>
            <a:ext cx="5000660" cy="20621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设计意图：</a:t>
            </a:r>
            <a:endParaRPr lang="en-US" altLang="zh-CN" sz="2000" b="1" dirty="0">
              <a:solidFill>
                <a:srgbClr val="1305C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运用知识，提升思维能力和创造力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以及文化意识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以“是否该重建琥珀屋”为话题，陈述自己对遗失的文化遗迹重建问题的观点，让学生更乐于接触中外文化，更乐于表达自己的看法。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055904" y="77908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sz="40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gray">
          <a:xfrm>
            <a:off x="5786446" y="3357562"/>
            <a:ext cx="2343150" cy="13573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Step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u="sng" dirty="0">
                <a:solidFill>
                  <a:srgbClr val="FF0000"/>
                </a:solidFill>
                <a:latin typeface="+mn-lt"/>
                <a:ea typeface="+mn-ea"/>
              </a:rPr>
              <a:t>发表观点</a:t>
            </a:r>
            <a:endParaRPr lang="en-US" altLang="zh-CN" sz="3200" b="1" u="sng" dirty="0">
              <a:solidFill>
                <a:srgbClr val="FF0000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(15mins)</a:t>
            </a:r>
            <a:endParaRPr lang="en-US" altLang="ko-KR" sz="2400" b="1" dirty="0">
              <a:solidFill>
                <a:srgbClr val="FF0000"/>
              </a:solidFill>
              <a:latin typeface="Verdana" panose="020B0604030504040204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  <p:bldP spid="68623" grpId="0" animBg="1"/>
      <p:bldP spid="68624" grpId="0" animBg="1"/>
      <p:bldP spid="10" grpId="0" animBg="1"/>
      <p:bldP spid="1536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214313" y="642938"/>
            <a:ext cx="6215062" cy="5483225"/>
          </a:xfrm>
        </p:spPr>
        <p:txBody>
          <a:bodyPr/>
          <a:lstStyle/>
          <a:p>
            <a:pPr algn="just" eaLnBrk="1" hangingPunct="1">
              <a:lnSpc>
                <a:spcPts val="3000"/>
              </a:lnSpc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4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42938" y="1001713"/>
          <a:ext cx="7745486" cy="5450929"/>
        </p:xfrm>
        <a:graphic>
          <a:graphicData uri="http://schemas.openxmlformats.org/drawingml/2006/table">
            <a:tbl>
              <a:tblPr/>
              <a:tblGrid>
                <a:gridCol w="774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50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4400" b="1" kern="1200" dirty="0">
                          <a:solidFill>
                            <a:srgbClr val="1305C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八、</a:t>
                      </a:r>
                      <a:r>
                        <a:rPr lang="zh-CN" altLang="zh-CN" sz="4400" b="1" u="sng" kern="0" dirty="0">
                          <a:solidFill>
                            <a:srgbClr val="1305C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说板书设计</a:t>
                      </a:r>
                      <a:endParaRPr lang="zh-CN" altLang="zh-CN" sz="4400" u="sng" kern="100" dirty="0">
                        <a:solidFill>
                          <a:srgbClr val="1305C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11188" y="2444750"/>
          <a:ext cx="8208912" cy="3000396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03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solidFill>
                          <a:schemeClr val="bg1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r>
                        <a:rPr lang="en-US" altLang="zh-CN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endParaRPr lang="en-US" altLang="zh-CN" sz="2800" b="0" kern="100" dirty="0">
                        <a:solidFill>
                          <a:schemeClr val="bg1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394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3341688" y="142852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257174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     </a:t>
            </a:r>
            <a:r>
              <a:rPr lang="en-US" altLang="zh-CN" sz="2400" dirty="0">
                <a:solidFill>
                  <a:schemeClr val="bg1"/>
                </a:solidFill>
              </a:rPr>
              <a:t>Unit 2  Cultural Relics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In Search Of The Amber Room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3857628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   1. building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2.gift            3.wonder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4.loss          5.rebuilding      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0800000" flipV="1">
            <a:off x="3357554" y="3786190"/>
            <a:ext cx="1285884" cy="5000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43438" y="3786190"/>
            <a:ext cx="1428760" cy="4286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 flipH="1" flipV="1">
            <a:off x="2862250" y="4781560"/>
            <a:ext cx="1000132" cy="95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 flipH="1" flipV="1">
            <a:off x="4148134" y="4781560"/>
            <a:ext cx="1000132" cy="95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 flipH="1" flipV="1">
            <a:off x="5541175" y="4745841"/>
            <a:ext cx="1071570" cy="95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357554" y="5286388"/>
            <a:ext cx="271464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357554" y="4786322"/>
            <a:ext cx="271464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357554" y="4286256"/>
            <a:ext cx="271464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214313" y="642938"/>
            <a:ext cx="6215062" cy="5483225"/>
          </a:xfrm>
        </p:spPr>
        <p:txBody>
          <a:bodyPr/>
          <a:lstStyle/>
          <a:p>
            <a:pPr algn="just" eaLnBrk="1" hangingPunct="1">
              <a:lnSpc>
                <a:spcPts val="3000"/>
              </a:lnSpc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3000"/>
              </a:lnSpc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4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27088" y="1484313"/>
          <a:ext cx="7500990" cy="3929090"/>
        </p:xfrm>
        <a:graphic>
          <a:graphicData uri="http://schemas.openxmlformats.org/drawingml/2006/table">
            <a:tbl>
              <a:tblPr/>
              <a:tblGrid>
                <a:gridCol w="750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9090">
                <a:tc>
                  <a:txBody>
                    <a:bodyPr/>
                    <a:lstStyle/>
                    <a:p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在导入环节，观看实物、图片，欣赏视频活动，学生会很感兴趣，而且很直观，整体难度并不大，学生应该是比较享受的。</a:t>
                      </a:r>
                      <a:endParaRPr lang="en-US" altLang="zh-CN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15" name="矩形 6"/>
          <p:cNvSpPr>
            <a:spLocks noChangeArrowheads="1"/>
          </p:cNvSpPr>
          <p:nvPr/>
        </p:nvSpPr>
        <p:spPr bwMode="auto">
          <a:xfrm>
            <a:off x="887413" y="620713"/>
            <a:ext cx="751039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1305CD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九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40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教学实施过程中的问题预设</a:t>
            </a:r>
          </a:p>
        </p:txBody>
      </p:sp>
      <p:sp>
        <p:nvSpPr>
          <p:cNvPr id="8" name="矩形 7"/>
          <p:cNvSpPr/>
          <p:nvPr/>
        </p:nvSpPr>
        <p:spPr>
          <a:xfrm>
            <a:off x="3500105" y="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17417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28662" y="3071810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   </a:t>
            </a:r>
            <a:r>
              <a:rPr lang="en-US" altLang="en-US" sz="2800" b="1" dirty="0">
                <a:latin typeface="+mn-lt"/>
                <a:ea typeface="+mn-ea"/>
              </a:rPr>
              <a:t>②</a:t>
            </a:r>
            <a:r>
              <a:rPr lang="zh-CN" altLang="en-US" sz="2800" b="1" dirty="0">
                <a:latin typeface="+mn-lt"/>
                <a:ea typeface="+mn-ea"/>
              </a:rPr>
              <a:t>在阅读文章的过程中，学生对文本</a:t>
            </a:r>
            <a:r>
              <a:rPr lang="en-US" altLang="en-US" sz="2800" b="1" dirty="0">
                <a:latin typeface="+mn-lt"/>
                <a:ea typeface="+mn-ea"/>
              </a:rPr>
              <a:t>“In Search Of The Amber Room”</a:t>
            </a:r>
            <a:r>
              <a:rPr lang="zh-CN" altLang="en-US" sz="2800" b="1" dirty="0">
                <a:latin typeface="+mn-lt"/>
                <a:ea typeface="+mn-ea"/>
              </a:rPr>
              <a:t>应该是期待的，但对文章的理解和作者意图的深挖，还是有一定难度的。</a:t>
            </a:r>
          </a:p>
          <a:p>
            <a:endParaRPr 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928662" y="5000636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   </a:t>
            </a:r>
            <a:r>
              <a:rPr lang="en-US" altLang="en-US" sz="2800" b="1" dirty="0">
                <a:latin typeface="+mn-lt"/>
                <a:ea typeface="+mn-ea"/>
              </a:rPr>
              <a:t>③</a:t>
            </a:r>
            <a:r>
              <a:rPr lang="zh-CN" altLang="en-US" sz="2800" b="1" dirty="0">
                <a:latin typeface="+mn-lt"/>
                <a:ea typeface="+mn-ea"/>
              </a:rPr>
              <a:t>在最后的活动中，学生将接受最大的考验：书面表达。估计需要老师在活动中给予指导和帮助。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956" y="2169320"/>
            <a:ext cx="3429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2908698"/>
            <a:ext cx="18430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637" y="2169319"/>
            <a:ext cx="2925365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375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365376759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>
          <a:xfrm>
            <a:off x="0" y="6500813"/>
            <a:ext cx="9144000" cy="35718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方正行楷简体" pitchFamily="2" charset="-122"/>
                <a:ea typeface="方正行楷简体" pitchFamily="2" charset="-122"/>
              </a:rPr>
              <a:t>重庆市为明学校</a:t>
            </a:r>
            <a:endParaRPr lang="en-US" altLang="ko-KR" sz="2400" b="1" dirty="0">
              <a:latin typeface="方正行楷简体" pitchFamily="2" charset="-122"/>
              <a:ea typeface="方正行楷简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319963" y="6513513"/>
            <a:ext cx="1824037" cy="344487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矩形 6"/>
          <p:cNvSpPr/>
          <p:nvPr/>
        </p:nvSpPr>
        <p:spPr>
          <a:xfrm>
            <a:off x="928662" y="1428736"/>
            <a:ext cx="717376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dirty="0">
                <a:ln w="19050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굴림" pitchFamily="50" charset="-127"/>
              </a:rPr>
              <a:t>Thank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dirty="0">
                <a:ln w="19050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굴림" pitchFamily="50" charset="-127"/>
              </a:rPr>
              <a:t>for listening</a:t>
            </a:r>
            <a:endParaRPr lang="zh-CN" altLang="en-US" sz="8800" b="1" dirty="0">
              <a:ln w="19050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500188"/>
            <a:ext cx="9144000" cy="4071937"/>
          </a:xfrm>
          <a:prstGeom prst="rect">
            <a:avLst/>
          </a:prstGeom>
          <a:solidFill>
            <a:srgbClr val="3399FF">
              <a:alpha val="50980"/>
            </a:srgb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0"/>
            <a:ext cx="8032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FFFF99"/>
                </a:solidFill>
                <a:ea typeface="隶书" panose="02010509060101010101" pitchFamily="49" charset="-122"/>
              </a:rPr>
              <a:t>说</a:t>
            </a:r>
            <a:endParaRPr lang="en-US" altLang="zh-CN" sz="4800" b="1">
              <a:solidFill>
                <a:srgbClr val="FFFF99"/>
              </a:solidFill>
              <a:ea typeface="隶书" panose="02010509060101010101" pitchFamily="49" charset="-122"/>
            </a:endParaRPr>
          </a:p>
          <a:p>
            <a:r>
              <a:rPr lang="zh-CN" altLang="en-US" sz="4800" b="1">
                <a:solidFill>
                  <a:srgbClr val="FFFF99"/>
                </a:solidFill>
                <a:ea typeface="隶书" panose="02010509060101010101" pitchFamily="49" charset="-122"/>
              </a:rPr>
              <a:t>课</a:t>
            </a: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57188" y="3143250"/>
            <a:ext cx="80772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148064" y="6165304"/>
            <a:ext cx="3456384" cy="692696"/>
          </a:xfrm>
          <a:prstGeom prst="roundRect">
            <a:avLst/>
          </a:prstGeom>
          <a:solidFill>
            <a:srgbClr val="1305CD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重庆市为明学校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61198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>
                <a:ln w="9525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高中英语 </a:t>
            </a:r>
          </a:p>
        </p:txBody>
      </p:sp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1077945" y="2581343"/>
            <a:ext cx="8137525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>
              <a:spcBef>
                <a:spcPts val="12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说课课型： 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Reading</a:t>
            </a:r>
          </a:p>
          <a:p>
            <a:pPr indent="266700">
              <a:spcBef>
                <a:spcPts val="12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说课课题： </a:t>
            </a: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Cultural Relics--</a:t>
            </a:r>
          </a:p>
          <a:p>
            <a:pPr indent="266700">
              <a:spcBef>
                <a:spcPts val="1200"/>
              </a:spcBef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    In Search Of The Amber Room 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266700">
              <a:spcBef>
                <a:spcPts val="1200"/>
              </a:spcBef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教师姓名：</a:t>
            </a: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王丹妮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16013" y="0"/>
            <a:ext cx="6940550" cy="908050"/>
          </a:xfrm>
        </p:spPr>
        <p:txBody>
          <a:bodyPr/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目      录</a:t>
            </a:r>
          </a:p>
        </p:txBody>
      </p:sp>
      <p:sp>
        <p:nvSpPr>
          <p:cNvPr id="7172" name="内容占位符 4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3754438" cy="3889375"/>
          </a:xfrm>
          <a:ln>
            <a:solidFill>
              <a:schemeClr val="accent1"/>
            </a:solidFill>
            <a:prstDash val="sysDot"/>
          </a:ln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1…….</a:t>
            </a:r>
            <a:r>
              <a:rPr lang="zh-CN" altLang="en-US" sz="4000" b="1" dirty="0">
                <a:solidFill>
                  <a:schemeClr val="tx1"/>
                </a:solidFill>
                <a:ea typeface="宋体" panose="02010600030101010101" pitchFamily="2" charset="-122"/>
              </a:rPr>
              <a:t>课标解读</a:t>
            </a:r>
            <a:endParaRPr lang="en-US" altLang="zh-CN" sz="4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4000" b="1" noProof="1">
                <a:solidFill>
                  <a:schemeClr val="tx1"/>
                </a:solidFill>
              </a:rPr>
              <a:t>2……….</a:t>
            </a:r>
            <a:r>
              <a:rPr lang="zh-CN" altLang="en-US" sz="4000" b="1" noProof="1">
                <a:solidFill>
                  <a:schemeClr val="tx1"/>
                </a:solidFill>
              </a:rPr>
              <a:t>说教材</a:t>
            </a:r>
            <a:endParaRPr lang="zh-CN" altLang="zh-CN" sz="4000" b="1" noProof="1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3……….</a:t>
            </a:r>
            <a:r>
              <a:rPr lang="zh-CN" altLang="en-US" sz="4000" b="1" dirty="0">
                <a:solidFill>
                  <a:schemeClr val="tx1"/>
                </a:solidFill>
                <a:ea typeface="宋体" panose="02010600030101010101" pitchFamily="2" charset="-122"/>
              </a:rPr>
              <a:t>说学情</a:t>
            </a:r>
          </a:p>
          <a:p>
            <a:pPr>
              <a:buFontTx/>
              <a:buNone/>
            </a:pPr>
            <a:r>
              <a:rPr lang="en-US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4….</a:t>
            </a:r>
            <a:r>
              <a:rPr lang="zh-CN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说学习目标</a:t>
            </a:r>
            <a:endParaRPr lang="en-US" altLang="zh-CN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  （重点</a:t>
            </a:r>
            <a:r>
              <a:rPr lang="en-US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.</a:t>
            </a:r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难点）</a:t>
            </a:r>
            <a:endParaRPr lang="en-US" altLang="zh-CN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7173" name="内容占位符 5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84613" cy="3889375"/>
          </a:xfrm>
          <a:ln>
            <a:solidFill>
              <a:schemeClr val="accent1"/>
            </a:solidFill>
            <a:prstDash val="sysDot"/>
          </a:ln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5………..</a:t>
            </a:r>
            <a:r>
              <a:rPr lang="zh-CN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说教法</a:t>
            </a:r>
            <a:endParaRPr lang="en-US" altLang="zh-CN" sz="4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6………..</a:t>
            </a:r>
            <a:r>
              <a:rPr lang="zh-CN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说学法</a:t>
            </a:r>
            <a:endParaRPr lang="en-US" altLang="zh-CN" sz="4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7…..</a:t>
            </a:r>
            <a:r>
              <a:rPr lang="zh-CN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说教学过程</a:t>
            </a:r>
            <a:endParaRPr lang="en-US" altLang="zh-CN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8…..</a:t>
            </a:r>
            <a:r>
              <a:rPr lang="zh-CN" altLang="zh-CN" sz="4000" b="1" dirty="0">
                <a:solidFill>
                  <a:schemeClr val="tx1"/>
                </a:solidFill>
                <a:ea typeface="宋体" panose="02010600030101010101" pitchFamily="2" charset="-122"/>
              </a:rPr>
              <a:t>说板书设计</a:t>
            </a:r>
            <a:endParaRPr lang="en-US" altLang="zh-CN" sz="4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9..……</a:t>
            </a:r>
            <a:r>
              <a:rPr lang="zh-CN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问题预测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440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6850" y="692150"/>
            <a:ext cx="5438775" cy="936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CN" altLang="en-US" sz="4800" b="1" noProof="1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zh-CN" altLang="zh-CN" sz="4800" b="1" noProof="1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4800" b="1" noProof="1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课标</a:t>
            </a:r>
            <a:r>
              <a:rPr lang="zh-CN" altLang="zh-CN" sz="4800" b="1" noProof="1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4800" b="1" noProof="1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解读</a:t>
            </a:r>
            <a:endParaRPr lang="zh-CN" altLang="zh-CN" sz="4800" b="1" noProof="1">
              <a:solidFill>
                <a:srgbClr val="1305C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7" name="标题 7"/>
          <p:cNvSpPr>
            <a:spLocks noGrp="1"/>
          </p:cNvSpPr>
          <p:nvPr>
            <p:ph type="title"/>
          </p:nvPr>
        </p:nvSpPr>
        <p:spPr>
          <a:xfrm>
            <a:off x="1093788" y="19050"/>
            <a:ext cx="6940550" cy="673100"/>
          </a:xfrm>
        </p:spPr>
        <p:txBody>
          <a:bodyPr/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Reading</a:t>
            </a:r>
            <a:endParaRPr lang="zh-CN" altLang="en-US" sz="4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r="4707"/>
          <a:stretch>
            <a:fillRect/>
          </a:stretch>
        </p:blipFill>
        <p:spPr bwMode="auto">
          <a:xfrm>
            <a:off x="0" y="765175"/>
            <a:ext cx="2916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36625" y="3068638"/>
            <a:ext cx="1292225" cy="187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3600" b="1" spc="-300" noProof="1"/>
              <a:t>核心素养英语学科</a:t>
            </a:r>
            <a:endParaRPr lang="zh-CN" altLang="zh-CN" sz="3600" b="1" spc="-300" noProof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13113" y="1844675"/>
            <a:ext cx="17272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语言能力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13113" y="3284538"/>
            <a:ext cx="17272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文化意识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13113" y="4508500"/>
            <a:ext cx="17272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思维品质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30575" y="5589588"/>
            <a:ext cx="1709738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学习能力</a:t>
            </a:r>
          </a:p>
        </p:txBody>
      </p:sp>
      <p:sp>
        <p:nvSpPr>
          <p:cNvPr id="16" name="左中括号 15"/>
          <p:cNvSpPr/>
          <p:nvPr/>
        </p:nvSpPr>
        <p:spPr>
          <a:xfrm>
            <a:off x="2736850" y="2060575"/>
            <a:ext cx="503238" cy="374491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2232025" y="40767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36850" y="3573463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736850" y="4797425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16736" y="1489766"/>
            <a:ext cx="1098536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听、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说、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</a:rPr>
              <a:t>读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</a:rPr>
              <a:t>写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</a:rPr>
              <a:t>看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143240" y="1643050"/>
            <a:ext cx="214314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42875"/>
            <a:ext cx="6940550" cy="530225"/>
          </a:xfrm>
        </p:spPr>
        <p:txBody>
          <a:bodyPr/>
          <a:lstStyle/>
          <a:p>
            <a:pPr algn="ctr" eaLnBrk="1" hangingPunct="1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Reading</a:t>
            </a:r>
            <a:endParaRPr lang="en-US" altLang="zh-CN" sz="4800" b="1" noProof="1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286750" cy="5429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4800" b="1" noProof="1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二、说教材</a:t>
            </a:r>
            <a:endParaRPr lang="en-US" altLang="zh-CN" sz="4800" b="1" dirty="0">
              <a:solidFill>
                <a:srgbClr val="1305C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 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	</a:t>
            </a: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►</a:t>
            </a:r>
            <a:r>
              <a:rPr lang="zh-CN" altLang="en-US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主要内容：</a:t>
            </a:r>
            <a:r>
              <a:rPr lang="en-US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（话题：文化遗迹）</a:t>
            </a:r>
            <a:r>
              <a:rPr lang="zh-CN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介绍了俄罗斯稀世珍宝“琥珀屋”的有关史实。</a:t>
            </a:r>
            <a:endParaRPr lang="en-US" altLang="zh-CN" b="1" dirty="0">
              <a:solidFill>
                <a:schemeClr val="tx1"/>
              </a:solidFill>
              <a:latin typeface="方正楷体简体" pitchFamily="2" charset="-122"/>
              <a:ea typeface="方正楷体简体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 	►</a:t>
            </a:r>
            <a:r>
              <a:rPr lang="zh-CN" altLang="en-US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语篇结构：</a:t>
            </a:r>
            <a:r>
              <a:rPr lang="zh-CN" altLang="zh-CN" b="1" u="sng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时间</a:t>
            </a:r>
            <a:r>
              <a:rPr lang="zh-CN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与</a:t>
            </a:r>
            <a:r>
              <a:rPr lang="zh-CN" altLang="zh-CN" b="1" u="sng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人物</a:t>
            </a:r>
            <a:endParaRPr lang="en-US" altLang="zh-CN" b="1" u="sng" dirty="0">
              <a:solidFill>
                <a:schemeClr val="tx1"/>
              </a:solidFill>
              <a:latin typeface="方正楷体简体" pitchFamily="2" charset="-122"/>
              <a:ea typeface="方正楷体简体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	►</a:t>
            </a:r>
            <a:r>
              <a:rPr lang="zh-CN" altLang="en-US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语言特征：</a:t>
            </a:r>
            <a:r>
              <a:rPr lang="zh-CN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篇幅较长，生字词较多</a:t>
            </a:r>
            <a:r>
              <a:rPr lang="zh-CN" altLang="en-US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文中从句较长，</a:t>
            </a:r>
            <a:r>
              <a:rPr lang="zh-CN" altLang="en-US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 b="1" dirty="0">
                <a:solidFill>
                  <a:schemeClr val="tx1"/>
                </a:solidFill>
                <a:latin typeface="方正楷体简体" pitchFamily="2" charset="-122"/>
                <a:ea typeface="方正楷体简体" pitchFamily="2" charset="-122"/>
                <a:cs typeface="Times New Roman" panose="02020603050405020304" pitchFamily="18" charset="0"/>
              </a:rPr>
              <a:t>阅读的难点</a:t>
            </a:r>
            <a:endParaRPr lang="zh-CN" b="1" dirty="0">
              <a:latin typeface="方正楷体简体" pitchFamily="2" charset="-122"/>
              <a:ea typeface="方正楷体简体" pitchFamily="2" charset="-122"/>
              <a:cs typeface="Times New Roman" panose="02020603050405020304" pitchFamily="18" charset="0"/>
            </a:endParaRPr>
          </a:p>
          <a:p>
            <a:pPr algn="just" eaLnBrk="1">
              <a:lnSpc>
                <a:spcPts val="2700"/>
              </a:lnSpc>
              <a:spcBef>
                <a:spcPts val="875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endParaRPr lang="en-US" altLang="zh-CN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b="1" noProof="1"/>
          </a:p>
          <a:p>
            <a:pPr eaLnBrk="1" hangingPunct="1"/>
            <a:endParaRPr lang="en-US" altLang="zh-CN" b="1" noProof="1"/>
          </a:p>
          <a:p>
            <a:pPr eaLnBrk="1" hangingPunct="1"/>
            <a:endParaRPr lang="en-US" altLang="zh-CN" b="1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42875"/>
            <a:ext cx="6940550" cy="530225"/>
          </a:xfrm>
        </p:spPr>
        <p:txBody>
          <a:bodyPr/>
          <a:lstStyle/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Reading</a:t>
            </a:r>
            <a:endParaRPr lang="en-US" altLang="zh-CN" b="1" noProof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87399"/>
            <a:ext cx="8640762" cy="92708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b="1" dirty="0">
                <a:ea typeface="宋体" panose="02010600030101010101" pitchFamily="2" charset="-122"/>
              </a:rPr>
              <a:t>  </a:t>
            </a:r>
            <a:r>
              <a:rPr lang="zh-CN" altLang="en-US" sz="4800" b="1" dirty="0">
                <a:solidFill>
                  <a:srgbClr val="1305CD"/>
                </a:solidFill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zh-CN" altLang="en-US" sz="4800" b="1" u="sng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说学情</a:t>
            </a:r>
            <a:endParaRPr lang="zh-CN" altLang="en-US" sz="4800" u="sng" dirty="0">
              <a:solidFill>
                <a:srgbClr val="1305C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		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lnSpc>
                <a:spcPts val="2700"/>
              </a:lnSpc>
              <a:spcBef>
                <a:spcPts val="2400"/>
              </a:spcBef>
              <a:buFontTx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	            </a:t>
            </a:r>
          </a:p>
          <a:p>
            <a:pPr algn="ctr" eaLnBrk="1" hangingPunct="1">
              <a:lnSpc>
                <a:spcPts val="2700"/>
              </a:lnSpc>
              <a:spcBef>
                <a:spcPts val="240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ctr" eaLnBrk="1" hangingPunct="1">
              <a:lnSpc>
                <a:spcPts val="2700"/>
              </a:lnSpc>
              <a:spcBef>
                <a:spcPts val="240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chemeClr val="tx1"/>
                </a:solidFill>
                <a:ea typeface="宋体" panose="02010600030101010101" pitchFamily="2" charset="-122"/>
              </a:rPr>
              <a:t>高一</a:t>
            </a: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ea typeface="宋体" panose="02010600030101010101" pitchFamily="2" charset="-122"/>
              </a:rPr>
              <a:t>班 </a:t>
            </a:r>
            <a:endParaRPr lang="en-US" altLang="zh-CN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 hangingPunct="1">
              <a:lnSpc>
                <a:spcPts val="2700"/>
              </a:lnSpc>
              <a:buFontTx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				</a:t>
            </a:r>
            <a:endParaRPr lang="en-US" sz="2400" b="1" noProof="1"/>
          </a:p>
        </p:txBody>
      </p:sp>
      <p:sp>
        <p:nvSpPr>
          <p:cNvPr id="6" name="矩形 5"/>
          <p:cNvSpPr/>
          <p:nvPr/>
        </p:nvSpPr>
        <p:spPr>
          <a:xfrm>
            <a:off x="142845" y="2539553"/>
            <a:ext cx="3714776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已掌握较好的语言技能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有好奇心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喜欢讨论，合作，发表自己的意见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7818" y="2610990"/>
            <a:ext cx="3571900" cy="239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态度情感价值观正在形成期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已了解本单元话题词汇和相关背景知识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956" y="2169320"/>
            <a:ext cx="3429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5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2908698"/>
            <a:ext cx="18430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637" y="2169319"/>
            <a:ext cx="2925365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375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70491897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42875"/>
            <a:ext cx="6940550" cy="530225"/>
          </a:xfrm>
        </p:spPr>
        <p:txBody>
          <a:bodyPr/>
          <a:lstStyle/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Reading</a:t>
            </a:r>
            <a:endParaRPr lang="en-US" altLang="zh-CN" b="1" noProof="1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692170"/>
            <a:ext cx="8750331" cy="5594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</a:t>
            </a:r>
            <a:r>
              <a:rPr lang="zh-CN" altLang="en-US" sz="4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说目标</a:t>
            </a:r>
            <a:r>
              <a:rPr lang="en-US" altLang="zh-CN" sz="4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800" dirty="0">
                <a:ea typeface="宋体" panose="02010600030101010101" pitchFamily="2" charset="-122"/>
              </a:rPr>
              <a:t>       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</a:rPr>
              <a:t>►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学生通过阅读标题，观看图片和视频来预测文章大意，并略</a:t>
            </a:r>
            <a:endParaRPr lang="en-US" altLang="zh-CN" sz="2400" b="1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读文本，正确获取文章大意和每段内容。</a:t>
            </a:r>
            <a:r>
              <a:rPr lang="en-US" altLang="zh-CN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95%</a:t>
            </a:r>
            <a:r>
              <a:rPr lang="zh-CN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左右的学生能完成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►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学生通过找读、细读和研读可以勾勒出琥珀屋令人惊叹的历 </a:t>
            </a:r>
            <a:endParaRPr lang="en-US" altLang="zh-CN" sz="2400" b="1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史，快速准确地分析国家之间的关系。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8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75%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左右的学生是能跟上节奏，准确分析。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►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学生通过阅读全文和讨论，在教师的引导下认识到和平的重</a:t>
            </a:r>
            <a:endParaRPr lang="en-US" altLang="zh-CN" sz="2400" b="1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要性</a:t>
            </a:r>
            <a:r>
              <a:rPr lang="en-US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并激发学生对文物的热爱。同时，加深对文化遗迹的理</a:t>
            </a:r>
            <a:endParaRPr lang="en-US" altLang="zh-CN" sz="2400" b="1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400" b="1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解与认识。</a:t>
            </a:r>
            <a:endParaRPr lang="en-US" altLang="zh-CN" sz="2400" b="1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全部小组能创设语段，</a:t>
            </a:r>
            <a:r>
              <a:rPr lang="en-US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2-3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组的段落能有思想，有创新，</a:t>
            </a:r>
            <a:endParaRPr lang="en-US" altLang="zh-CN" sz="24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有意义，基本达到新高考关于书面表达的考题要求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eaLnBrk="1" hangingPunct="1">
              <a:lnSpc>
                <a:spcPts val="4400"/>
              </a:lnSpc>
              <a:buFontTx/>
              <a:buNone/>
              <a:defRPr/>
            </a:pP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Tx/>
              <a:buNone/>
              <a:defRPr/>
            </a:pPr>
            <a:endParaRPr lang="zh-CN" altLang="zh-CN" sz="2800" b="1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  <a:defRPr/>
            </a:pPr>
            <a:endParaRPr lang="zh-CN" altLang="zh-CN" sz="2800" dirty="0">
              <a:ea typeface="宋体" panose="02010600030101010101" pitchFamily="2" charset="-122"/>
            </a:endParaRPr>
          </a:p>
          <a:p>
            <a:pPr algn="just" eaLnBrk="1">
              <a:lnSpc>
                <a:spcPts val="2700"/>
              </a:lnSpc>
              <a:spcBef>
                <a:spcPts val="875"/>
              </a:spcBef>
              <a:buFontTx/>
              <a:buNone/>
              <a:defRPr/>
            </a:pPr>
            <a:r>
              <a:rPr lang="en-US" altLang="zh-CN" sz="1800" b="1" dirty="0">
                <a:ea typeface="宋体" panose="02010600030101010101" pitchFamily="2" charset="-122"/>
              </a:rPr>
              <a:t>             </a:t>
            </a:r>
            <a:endParaRPr lang="en-US" altLang="zh-CN" b="1" noProof="1"/>
          </a:p>
          <a:p>
            <a:pPr eaLnBrk="1" hangingPunct="1">
              <a:defRPr/>
            </a:pPr>
            <a:endParaRPr lang="en-US" altLang="zh-CN" b="1" noProof="1"/>
          </a:p>
          <a:p>
            <a:pPr eaLnBrk="1" hangingPunct="1">
              <a:defRPr/>
            </a:pPr>
            <a:endParaRPr lang="en-US" altLang="zh-CN" b="1" noProof="1"/>
          </a:p>
          <a:p>
            <a:pPr eaLnBrk="1" hangingPunct="1">
              <a:defRPr/>
            </a:pPr>
            <a:endParaRPr lang="en-US" altLang="zh-CN" b="1" noProof="1"/>
          </a:p>
        </p:txBody>
      </p:sp>
      <p:sp>
        <p:nvSpPr>
          <p:cNvPr id="6" name="矩形 5"/>
          <p:cNvSpPr/>
          <p:nvPr/>
        </p:nvSpPr>
        <p:spPr>
          <a:xfrm>
            <a:off x="6286512" y="2071678"/>
            <a:ext cx="1779654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------ </a:t>
            </a:r>
            <a:r>
              <a:rPr lang="zh-CN" altLang="en-US" sz="28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2198" y="3429000"/>
            <a:ext cx="1526380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sz="24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------ </a:t>
            </a:r>
            <a:r>
              <a:rPr lang="zh-CN" altLang="en-US" sz="24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00364" y="5214950"/>
            <a:ext cx="1526380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sz="24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------ </a:t>
            </a:r>
            <a:r>
              <a:rPr lang="zh-CN" altLang="en-US" sz="24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48097" y="3429000"/>
            <a:ext cx="1167307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sz="24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&amp;  </a:t>
            </a:r>
            <a:r>
              <a:rPr lang="zh-CN" altLang="en-US" sz="24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214282" y="790572"/>
            <a:ext cx="8543956" cy="22098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</a:pPr>
            <a:r>
              <a:rPr lang="zh-CN" altLang="en-US" sz="4400" b="1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五、</a:t>
            </a:r>
            <a:r>
              <a:rPr lang="zh-CN" altLang="en-US" sz="4400" b="1" u="sng" dirty="0">
                <a:solidFill>
                  <a:srgbClr val="1305CD"/>
                </a:solidFill>
                <a:latin typeface="微软雅黑" panose="020B0503020204020204" charset="-122"/>
                <a:ea typeface="微软雅黑" panose="020B0503020204020204" charset="-122"/>
              </a:rPr>
              <a:t>说教法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eaLnBrk="1">
              <a:spcBef>
                <a:spcPts val="600"/>
              </a:spcBef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以教材</a:t>
            </a:r>
            <a:r>
              <a:rPr lang="zh-CN" altLang="en-US" sz="2800" b="1" u="sng" dirty="0">
                <a:solidFill>
                  <a:schemeClr val="tx1"/>
                </a:solidFill>
                <a:ea typeface="宋体" panose="02010600030101010101" pitchFamily="2" charset="-122"/>
              </a:rPr>
              <a:t>文本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为载体、</a:t>
            </a:r>
            <a:r>
              <a:rPr lang="zh-CN" altLang="en-US" sz="2800" b="1" u="sng" dirty="0">
                <a:solidFill>
                  <a:schemeClr val="tx1"/>
                </a:solidFill>
                <a:ea typeface="宋体" panose="02010600030101010101" pitchFamily="2" charset="-122"/>
              </a:rPr>
              <a:t>活动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为导向，</a:t>
            </a:r>
            <a:r>
              <a:rPr lang="en-US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看、读、写</a:t>
            </a:r>
            <a:r>
              <a:rPr lang="en-US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综合技能的整合。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spcBef>
                <a:spcPts val="600"/>
              </a:spcBef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教师在活动前、中、后都有搭桥、帮助、评价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spcBef>
                <a:spcPts val="600"/>
              </a:spcBef>
              <a:buFontTx/>
              <a:buNone/>
            </a:pP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spcBef>
                <a:spcPts val="600"/>
              </a:spcBef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任务型语言教学法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spcBef>
                <a:spcPts val="600"/>
              </a:spcBef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（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based Language Teaching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）</a:t>
            </a:r>
            <a:endParaRPr lang="en-US" altLang="zh-CN" sz="24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spcBef>
                <a:spcPts val="600"/>
              </a:spcBef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合作学习教学法</a:t>
            </a:r>
            <a:endParaRPr lang="en-US" altLang="zh-CN" sz="28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spcBef>
                <a:spcPts val="60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Cooperative Learning Whole Language Teaching)</a:t>
            </a:r>
          </a:p>
          <a:p>
            <a:pPr algn="just" eaLnBrk="1">
              <a:spcBef>
                <a:spcPts val="600"/>
              </a:spcBef>
            </a:pP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   情感激励教学法</a:t>
            </a:r>
            <a:endParaRPr lang="en-US" altLang="zh-CN" sz="28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spcBef>
                <a:spcPts val="60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（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Affective Motivation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>
              <a:spcBef>
                <a:spcPts val="600"/>
              </a:spcBef>
              <a:buFontTx/>
              <a:buNone/>
            </a:pP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just" eaLnBrk="1">
              <a:lnSpc>
                <a:spcPct val="150000"/>
              </a:lnSpc>
              <a:spcBef>
                <a:spcPts val="240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     </a:t>
            </a:r>
          </a:p>
          <a:p>
            <a:pPr>
              <a:buFontTx/>
              <a:buNone/>
            </a:pPr>
            <a:endParaRPr lang="zh-CN" altLang="en-US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13316" name="Picture 4" descr="Untitled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702050" y="4445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3318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38" y="44450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5" descr="Untitled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75" y="261938"/>
            <a:ext cx="81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stract-health">
  <a:themeElements>
    <a:clrScheme name="Office 主题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62A41"/>
      </a:accent1>
      <a:accent2>
        <a:srgbClr val="217BB2"/>
      </a:accent2>
      <a:accent3>
        <a:srgbClr val="FFFFFF"/>
      </a:accent3>
      <a:accent4>
        <a:srgbClr val="000000"/>
      </a:accent4>
      <a:accent5>
        <a:srgbClr val="AAACB0"/>
      </a:accent5>
      <a:accent6>
        <a:srgbClr val="1D6FA1"/>
      </a:accent6>
      <a:hlink>
        <a:srgbClr val="0C3E5C"/>
      </a:hlink>
      <a:folHlink>
        <a:srgbClr val="D90D49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D6FA1"/>
        </a:accent6>
        <a:hlink>
          <a:srgbClr val="0C3E5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A41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1D6FA1"/>
        </a:accent6>
        <a:hlink>
          <a:srgbClr val="0C3E5C"/>
        </a:hlink>
        <a:folHlink>
          <a:srgbClr val="D90D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ndora's  box">
  <a:themeElements>
    <a:clrScheme name="Pandora's  box 1">
      <a:dk1>
        <a:srgbClr val="000000"/>
      </a:dk1>
      <a:lt1>
        <a:srgbClr val="FFFFFF"/>
      </a:lt1>
      <a:dk2>
        <a:srgbClr val="BC9A0A"/>
      </a:dk2>
      <a:lt2>
        <a:srgbClr val="B2B2B2"/>
      </a:lt2>
      <a:accent1>
        <a:srgbClr val="896F0F"/>
      </a:accent1>
      <a:accent2>
        <a:srgbClr val="F7DD6D"/>
      </a:accent2>
      <a:accent3>
        <a:srgbClr val="FFFFFF"/>
      </a:accent3>
      <a:accent4>
        <a:srgbClr val="000000"/>
      </a:accent4>
      <a:accent5>
        <a:srgbClr val="C4BBAA"/>
      </a:accent5>
      <a:accent6>
        <a:srgbClr val="E0C862"/>
      </a:accent6>
      <a:hlink>
        <a:srgbClr val="0066FF"/>
      </a:hlink>
      <a:folHlink>
        <a:srgbClr val="000099"/>
      </a:folHlink>
    </a:clrScheme>
    <a:fontScheme name="Pandora's  bo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andora's  box 1">
        <a:dk1>
          <a:srgbClr val="000000"/>
        </a:dk1>
        <a:lt1>
          <a:srgbClr val="FFFFFF"/>
        </a:lt1>
        <a:dk2>
          <a:srgbClr val="BC9A0A"/>
        </a:dk2>
        <a:lt2>
          <a:srgbClr val="B2B2B2"/>
        </a:lt2>
        <a:accent1>
          <a:srgbClr val="896F0F"/>
        </a:accent1>
        <a:accent2>
          <a:srgbClr val="F7DD6D"/>
        </a:accent2>
        <a:accent3>
          <a:srgbClr val="FFFFFF"/>
        </a:accent3>
        <a:accent4>
          <a:srgbClr val="000000"/>
        </a:accent4>
        <a:accent5>
          <a:srgbClr val="C4BBAA"/>
        </a:accent5>
        <a:accent6>
          <a:srgbClr val="E0C862"/>
        </a:accent6>
        <a:hlink>
          <a:srgbClr val="0066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dora's  box 2">
        <a:dk1>
          <a:srgbClr val="000000"/>
        </a:dk1>
        <a:lt1>
          <a:srgbClr val="FFFFFF"/>
        </a:lt1>
        <a:dk2>
          <a:srgbClr val="BC9A0A"/>
        </a:dk2>
        <a:lt2>
          <a:srgbClr val="DDDDDD"/>
        </a:lt2>
        <a:accent1>
          <a:srgbClr val="896F0F"/>
        </a:accent1>
        <a:accent2>
          <a:srgbClr val="F7DD6D"/>
        </a:accent2>
        <a:accent3>
          <a:srgbClr val="FFFFFF"/>
        </a:accent3>
        <a:accent4>
          <a:srgbClr val="000000"/>
        </a:accent4>
        <a:accent5>
          <a:srgbClr val="C4BBAA"/>
        </a:accent5>
        <a:accent6>
          <a:srgbClr val="E0C862"/>
        </a:accent6>
        <a:hlink>
          <a:srgbClr val="00AC00"/>
        </a:hlink>
        <a:folHlink>
          <a:srgbClr val="004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dora's  box 3">
        <a:dk1>
          <a:srgbClr val="000000"/>
        </a:dk1>
        <a:lt1>
          <a:srgbClr val="FFFFFF"/>
        </a:lt1>
        <a:dk2>
          <a:srgbClr val="BC9A0A"/>
        </a:dk2>
        <a:lt2>
          <a:srgbClr val="DDDDDD"/>
        </a:lt2>
        <a:accent1>
          <a:srgbClr val="896F0F"/>
        </a:accent1>
        <a:accent2>
          <a:srgbClr val="F7DD6D"/>
        </a:accent2>
        <a:accent3>
          <a:srgbClr val="FFFFFF"/>
        </a:accent3>
        <a:accent4>
          <a:srgbClr val="000000"/>
        </a:accent4>
        <a:accent5>
          <a:srgbClr val="C4BBAA"/>
        </a:accent5>
        <a:accent6>
          <a:srgbClr val="E0C862"/>
        </a:accent6>
        <a:hlink>
          <a:srgbClr val="CC69E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954</Words>
  <Application>Microsoft Macintosh PowerPoint</Application>
  <PresentationFormat>全屏显示(4:3)</PresentationFormat>
  <Paragraphs>175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方正楷体简体</vt:lpstr>
      <vt:lpstr>方正行楷简体</vt:lpstr>
      <vt:lpstr>仿宋_GB2312</vt:lpstr>
      <vt:lpstr>华文隶书</vt:lpstr>
      <vt:lpstr>华文新魏</vt:lpstr>
      <vt:lpstr>华文行楷</vt:lpstr>
      <vt:lpstr>微软雅黑</vt:lpstr>
      <vt:lpstr>Arial</vt:lpstr>
      <vt:lpstr>Calibri</vt:lpstr>
      <vt:lpstr>HelveticaNeue</vt:lpstr>
      <vt:lpstr>Lucida Sans Unicode</vt:lpstr>
      <vt:lpstr>Times New Roman</vt:lpstr>
      <vt:lpstr>Verdana</vt:lpstr>
      <vt:lpstr>Wingdings</vt:lpstr>
      <vt:lpstr>模板</vt:lpstr>
      <vt:lpstr>abstract-health</vt:lpstr>
      <vt:lpstr>Pandora's  box</vt:lpstr>
      <vt:lpstr>PowerPoint 演示文稿</vt:lpstr>
      <vt:lpstr>PowerPoint 演示文稿</vt:lpstr>
      <vt:lpstr>目      录</vt:lpstr>
      <vt:lpstr>Reading</vt:lpstr>
      <vt:lpstr>Reading</vt:lpstr>
      <vt:lpstr>Reading</vt:lpstr>
      <vt:lpstr>PowerPoint 演示文稿</vt:lpstr>
      <vt:lpstr>Reading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nqdp</cp:lastModifiedBy>
  <cp:revision>237</cp:revision>
  <dcterms:created xsi:type="dcterms:W3CDTF">2019-09-18T07:18:56Z</dcterms:created>
  <dcterms:modified xsi:type="dcterms:W3CDTF">2019-09-20T05:40:35Z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