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632" r:id="rId2"/>
    <p:sldId id="260" r:id="rId3"/>
    <p:sldId id="256" r:id="rId4"/>
    <p:sldId id="258" r:id="rId5"/>
    <p:sldId id="259" r:id="rId6"/>
    <p:sldId id="261" r:id="rId7"/>
    <p:sldId id="262" r:id="rId8"/>
    <p:sldId id="266" r:id="rId9"/>
    <p:sldId id="275" r:id="rId10"/>
    <p:sldId id="633" r:id="rId11"/>
    <p:sldId id="276" r:id="rId12"/>
    <p:sldId id="277" r:id="rId13"/>
    <p:sldId id="283" r:id="rId14"/>
    <p:sldId id="289" r:id="rId15"/>
    <p:sldId id="292" r:id="rId16"/>
    <p:sldId id="284" r:id="rId17"/>
    <p:sldId id="307" r:id="rId18"/>
    <p:sldId id="295" r:id="rId19"/>
    <p:sldId id="298" r:id="rId20"/>
    <p:sldId id="306" r:id="rId21"/>
    <p:sldId id="299" r:id="rId22"/>
    <p:sldId id="304" r:id="rId23"/>
    <p:sldId id="310" r:id="rId24"/>
    <p:sldId id="634" r:id="rId25"/>
    <p:sldId id="309" r:id="rId2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9"/>
  </p:normalViewPr>
  <p:slideViewPr>
    <p:cSldViewPr>
      <p:cViewPr varScale="1">
        <p:scale>
          <a:sx n="98" d="100"/>
          <a:sy n="98" d="100"/>
        </p:scale>
        <p:origin x="2040"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2019/9/20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2019/9/20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2019/9/20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2019/9/20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2019/9/20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2019/9/20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2019/9/20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pic>
        <p:nvPicPr>
          <p:cNvPr id="7" name="图片 6" descr="水印"/>
          <p:cNvPicPr>
            <a:picLocks noChangeAspect="1"/>
          </p:cNvPicPr>
          <p:nvPr userDrawn="1"/>
        </p:nvPicPr>
        <p:blipFill>
          <a:blip r:embed="rId13"/>
          <a:stretch>
            <a:fillRect/>
          </a:stretch>
        </p:blipFill>
        <p:spPr>
          <a:xfrm>
            <a:off x="6468745" y="132715"/>
            <a:ext cx="2518410" cy="81470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a:extLst>
              <a:ext uri="{FF2B5EF4-FFF2-40B4-BE49-F238E27FC236}">
                <a16:creationId xmlns:a16="http://schemas.microsoft.com/office/drawing/2014/main" id="{1BB92BAB-C431-F540-9ACE-54691F2BD83A}"/>
              </a:ext>
            </a:extLst>
          </p:cNvPr>
          <p:cNvSpPr>
            <a:spLocks noChangeArrowheads="1"/>
          </p:cNvSpPr>
          <p:nvPr/>
        </p:nvSpPr>
        <p:spPr bwMode="auto">
          <a:xfrm>
            <a:off x="2308622" y="2484835"/>
            <a:ext cx="2571750" cy="21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1688"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1688" b="1">
              <a:solidFill>
                <a:srgbClr val="FF0000"/>
              </a:solidFill>
              <a:latin typeface="HelveticaNeue" panose="02000503000000020004" pitchFamily="2" charset="0"/>
            </a:endParaRPr>
          </a:p>
          <a:p>
            <a:pPr eaLnBrk="1" hangingPunct="1">
              <a:spcBef>
                <a:spcPct val="0"/>
              </a:spcBef>
              <a:buFontTx/>
              <a:buNone/>
              <a:defRPr/>
            </a:pPr>
            <a:endParaRPr lang="en-US" altLang="zh-CN" sz="1688" b="1">
              <a:solidFill>
                <a:srgbClr val="FF0000"/>
              </a:solidFill>
              <a:latin typeface="HelveticaNeue" panose="02000503000000020004" pitchFamily="2" charset="0"/>
            </a:endParaRPr>
          </a:p>
          <a:p>
            <a:pPr eaLnBrk="1" hangingPunct="1">
              <a:spcBef>
                <a:spcPct val="0"/>
              </a:spcBef>
              <a:buFontTx/>
              <a:buNone/>
              <a:defRPr/>
            </a:pPr>
            <a:r>
              <a:rPr lang="zh-CN" altLang="en-US" sz="1688" b="1">
                <a:solidFill>
                  <a:srgbClr val="FF0000"/>
                </a:solidFill>
                <a:latin typeface="HelveticaNeue" panose="02000503000000020004" pitchFamily="2" charset="0"/>
              </a:rPr>
              <a:t>更多教学资源请关注</a:t>
            </a:r>
            <a:endParaRPr lang="en-US" altLang="zh-CN" sz="1688" b="1">
              <a:solidFill>
                <a:srgbClr val="FF0000"/>
              </a:solidFill>
              <a:latin typeface="HelveticaNeue" panose="02000503000000020004" pitchFamily="2" charset="0"/>
            </a:endParaRPr>
          </a:p>
          <a:p>
            <a:pPr eaLnBrk="1" hangingPunct="1">
              <a:spcBef>
                <a:spcPct val="0"/>
              </a:spcBef>
              <a:buFontTx/>
              <a:buNone/>
              <a:defRPr/>
            </a:pPr>
            <a:r>
              <a:rPr lang="zh-CN" altLang="en-US" sz="1688" b="1">
                <a:solidFill>
                  <a:srgbClr val="FF0000"/>
                </a:solidFill>
                <a:latin typeface="HelveticaNeue" panose="02000503000000020004" pitchFamily="2" charset="0"/>
              </a:rPr>
              <a:t>公众号：溯恩高中英语</a:t>
            </a:r>
          </a:p>
        </p:txBody>
      </p:sp>
      <p:pic>
        <p:nvPicPr>
          <p:cNvPr id="14338" name="图片 2">
            <a:extLst>
              <a:ext uri="{FF2B5EF4-FFF2-40B4-BE49-F238E27FC236}">
                <a16:creationId xmlns:a16="http://schemas.microsoft.com/office/drawing/2014/main" id="{A715AD06-8A92-AF40-9696-D7BE330D3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513" y="3038475"/>
            <a:ext cx="1382316" cy="138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a:extLst>
              <a:ext uri="{FF2B5EF4-FFF2-40B4-BE49-F238E27FC236}">
                <a16:creationId xmlns:a16="http://schemas.microsoft.com/office/drawing/2014/main" id="{5CFC9920-D99F-9042-81D2-C7CE9D821070}"/>
              </a:ext>
            </a:extLst>
          </p:cNvPr>
          <p:cNvSpPr>
            <a:spLocks noChangeArrowheads="1"/>
          </p:cNvSpPr>
          <p:nvPr/>
        </p:nvSpPr>
        <p:spPr bwMode="auto">
          <a:xfrm>
            <a:off x="4949428" y="2484836"/>
            <a:ext cx="2194322" cy="48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2531" b="1">
                <a:latin typeface="华文新魏" panose="02010800040101010101" pitchFamily="2" charset="-122"/>
              </a:rPr>
              <a:t>知识产权声明</a:t>
            </a:r>
          </a:p>
        </p:txBody>
      </p:sp>
    </p:spTree>
    <p:extLst>
      <p:ext uri="{BB962C8B-B14F-4D97-AF65-F5344CB8AC3E}">
        <p14:creationId xmlns:p14="http://schemas.microsoft.com/office/powerpoint/2010/main" val="2268835891"/>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a:extLst>
              <a:ext uri="{FF2B5EF4-FFF2-40B4-BE49-F238E27FC236}">
                <a16:creationId xmlns:a16="http://schemas.microsoft.com/office/drawing/2014/main" id="{1BB92BAB-C431-F540-9ACE-54691F2BD83A}"/>
              </a:ext>
            </a:extLst>
          </p:cNvPr>
          <p:cNvSpPr>
            <a:spLocks noChangeArrowheads="1"/>
          </p:cNvSpPr>
          <p:nvPr/>
        </p:nvSpPr>
        <p:spPr bwMode="auto">
          <a:xfrm>
            <a:off x="2308622" y="2484835"/>
            <a:ext cx="2571750" cy="21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1688"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1688" b="1">
              <a:solidFill>
                <a:srgbClr val="FF0000"/>
              </a:solidFill>
              <a:latin typeface="HelveticaNeue" panose="02000503000000020004" pitchFamily="2" charset="0"/>
            </a:endParaRPr>
          </a:p>
          <a:p>
            <a:pPr eaLnBrk="1" hangingPunct="1">
              <a:spcBef>
                <a:spcPct val="0"/>
              </a:spcBef>
              <a:buFontTx/>
              <a:buNone/>
              <a:defRPr/>
            </a:pPr>
            <a:endParaRPr lang="en-US" altLang="zh-CN" sz="1688" b="1">
              <a:solidFill>
                <a:srgbClr val="FF0000"/>
              </a:solidFill>
              <a:latin typeface="HelveticaNeue" panose="02000503000000020004" pitchFamily="2" charset="0"/>
            </a:endParaRPr>
          </a:p>
          <a:p>
            <a:pPr eaLnBrk="1" hangingPunct="1">
              <a:spcBef>
                <a:spcPct val="0"/>
              </a:spcBef>
              <a:buFontTx/>
              <a:buNone/>
              <a:defRPr/>
            </a:pPr>
            <a:r>
              <a:rPr lang="zh-CN" altLang="en-US" sz="1688" b="1">
                <a:solidFill>
                  <a:srgbClr val="FF0000"/>
                </a:solidFill>
                <a:latin typeface="HelveticaNeue" panose="02000503000000020004" pitchFamily="2" charset="0"/>
              </a:rPr>
              <a:t>更多教学资源请关注</a:t>
            </a:r>
            <a:endParaRPr lang="en-US" altLang="zh-CN" sz="1688" b="1">
              <a:solidFill>
                <a:srgbClr val="FF0000"/>
              </a:solidFill>
              <a:latin typeface="HelveticaNeue" panose="02000503000000020004" pitchFamily="2" charset="0"/>
            </a:endParaRPr>
          </a:p>
          <a:p>
            <a:pPr eaLnBrk="1" hangingPunct="1">
              <a:spcBef>
                <a:spcPct val="0"/>
              </a:spcBef>
              <a:buFontTx/>
              <a:buNone/>
              <a:defRPr/>
            </a:pPr>
            <a:r>
              <a:rPr lang="zh-CN" altLang="en-US" sz="1688" b="1">
                <a:solidFill>
                  <a:srgbClr val="FF0000"/>
                </a:solidFill>
                <a:latin typeface="HelveticaNeue" panose="02000503000000020004" pitchFamily="2" charset="0"/>
              </a:rPr>
              <a:t>公众号：溯恩高中英语</a:t>
            </a:r>
          </a:p>
        </p:txBody>
      </p:sp>
      <p:pic>
        <p:nvPicPr>
          <p:cNvPr id="14338" name="图片 2">
            <a:extLst>
              <a:ext uri="{FF2B5EF4-FFF2-40B4-BE49-F238E27FC236}">
                <a16:creationId xmlns:a16="http://schemas.microsoft.com/office/drawing/2014/main" id="{A715AD06-8A92-AF40-9696-D7BE330D3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513" y="3038475"/>
            <a:ext cx="1382316" cy="138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a:extLst>
              <a:ext uri="{FF2B5EF4-FFF2-40B4-BE49-F238E27FC236}">
                <a16:creationId xmlns:a16="http://schemas.microsoft.com/office/drawing/2014/main" id="{5CFC9920-D99F-9042-81D2-C7CE9D821070}"/>
              </a:ext>
            </a:extLst>
          </p:cNvPr>
          <p:cNvSpPr>
            <a:spLocks noChangeArrowheads="1"/>
          </p:cNvSpPr>
          <p:nvPr/>
        </p:nvSpPr>
        <p:spPr bwMode="auto">
          <a:xfrm>
            <a:off x="4949428" y="2484836"/>
            <a:ext cx="2194322" cy="48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2531" b="1">
                <a:latin typeface="华文新魏" panose="02010800040101010101" pitchFamily="2" charset="-122"/>
              </a:rPr>
              <a:t>知识产权声明</a:t>
            </a:r>
          </a:p>
        </p:txBody>
      </p:sp>
    </p:spTree>
    <p:extLst>
      <p:ext uri="{BB962C8B-B14F-4D97-AF65-F5344CB8AC3E}">
        <p14:creationId xmlns:p14="http://schemas.microsoft.com/office/powerpoint/2010/main" val="153141383"/>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0188" y="214326"/>
            <a:ext cx="6715150" cy="707886"/>
          </a:xfrm>
          <a:prstGeom prst="rect">
            <a:avLst/>
          </a:prstGeom>
          <a:solidFill>
            <a:srgbClr val="FFFF00"/>
          </a:solidFill>
        </p:spPr>
        <p:txBody>
          <a:bodyPr wrap="square">
            <a:spAutoFit/>
          </a:bodyPr>
          <a:lstStyle/>
          <a:p>
            <a:pPr>
              <a:defRPr/>
            </a:pPr>
            <a:r>
              <a:rPr lang="en-US" altLang="zh-CN" sz="4000" dirty="0">
                <a:solidFill>
                  <a:schemeClr val="accent6"/>
                </a:solidFill>
                <a:ea typeface="方正姚体" panose="02010601030101010101" pitchFamily="2" charset="-122"/>
              </a:rPr>
              <a:t>A letter to an architecture</a:t>
            </a:r>
            <a:endParaRPr lang="zh-CN" altLang="en-US" sz="4000" dirty="0">
              <a:solidFill>
                <a:schemeClr val="accent6"/>
              </a:solidFill>
              <a:ea typeface="方正姚体" panose="02010601030101010101" pitchFamily="2" charset="-122"/>
            </a:endParaRPr>
          </a:p>
        </p:txBody>
      </p:sp>
      <p:sp>
        <p:nvSpPr>
          <p:cNvPr id="3" name="内容占位符 2"/>
          <p:cNvSpPr>
            <a:spLocks noGrp="1"/>
          </p:cNvSpPr>
          <p:nvPr/>
        </p:nvSpPr>
        <p:spPr bwMode="auto">
          <a:xfrm>
            <a:off x="0" y="928683"/>
            <a:ext cx="8229600" cy="714375"/>
          </a:xfrm>
          <a:prstGeom prst="rect">
            <a:avLst/>
          </a:prstGeom>
          <a:noFill/>
          <a:ln w="9525">
            <a:noFill/>
            <a:miter lim="800000"/>
          </a:ln>
        </p:spPr>
        <p:txBody>
          <a:bodyPr/>
          <a:lstStyle/>
          <a:p>
            <a:pPr>
              <a:spcBef>
                <a:spcPct val="20000"/>
              </a:spcBef>
              <a:buFont typeface="Arial" panose="020B0604020202020204" pitchFamily="34" charset="0"/>
              <a:buNone/>
            </a:pPr>
            <a:r>
              <a:rPr lang="en-US" altLang="zh-CN" sz="2800" b="1" dirty="0">
                <a:solidFill>
                  <a:srgbClr val="6600CC"/>
                </a:solidFill>
                <a:latin typeface="Arial" panose="020B0604020202020204" pitchFamily="34" charset="0"/>
              </a:rPr>
              <a:t>Task 1: Skim the heading of the letter.</a:t>
            </a:r>
          </a:p>
          <a:p>
            <a:pPr>
              <a:spcBef>
                <a:spcPct val="20000"/>
              </a:spcBef>
              <a:buFont typeface="Arial" panose="020B0604020202020204" pitchFamily="34" charset="0"/>
              <a:buNone/>
            </a:pPr>
            <a:endParaRPr lang="en-US" altLang="zh-CN" sz="3200" b="1" dirty="0">
              <a:solidFill>
                <a:srgbClr val="6600CC"/>
              </a:solidFill>
              <a:latin typeface="Arial" panose="020B0604020202020204" pitchFamily="34" charset="0"/>
            </a:endParaRPr>
          </a:p>
          <a:p>
            <a:pPr>
              <a:spcBef>
                <a:spcPct val="20000"/>
              </a:spcBef>
              <a:buFont typeface="Arial" panose="020B0604020202020204" pitchFamily="34" charset="0"/>
              <a:buNone/>
            </a:pPr>
            <a:endParaRPr lang="en-US" altLang="zh-CN" sz="3200" b="1" dirty="0">
              <a:solidFill>
                <a:srgbClr val="6600CC"/>
              </a:solidFill>
              <a:latin typeface="Arial" panose="020B0604020202020204" pitchFamily="34" charset="0"/>
            </a:endParaRPr>
          </a:p>
        </p:txBody>
      </p:sp>
      <p:sp>
        <p:nvSpPr>
          <p:cNvPr id="4" name="TextBox 3"/>
          <p:cNvSpPr txBox="1">
            <a:spLocks noChangeArrowheads="1"/>
          </p:cNvSpPr>
          <p:nvPr/>
        </p:nvSpPr>
        <p:spPr bwMode="auto">
          <a:xfrm>
            <a:off x="214313" y="1500201"/>
            <a:ext cx="8715375" cy="1384995"/>
          </a:xfrm>
          <a:prstGeom prst="rect">
            <a:avLst/>
          </a:prstGeom>
          <a:noFill/>
          <a:ln w="9525">
            <a:noFill/>
            <a:miter lim="800000"/>
          </a:ln>
        </p:spPr>
        <p:txBody>
          <a:bodyPr>
            <a:spAutoFit/>
          </a:bodyPr>
          <a:lstStyle/>
          <a:p>
            <a:pPr marL="514350" indent="-514350">
              <a:buFont typeface="Arial" panose="020B0604020202020204" pitchFamily="34" charset="0"/>
              <a:buAutoNum type="arabicParenBoth"/>
            </a:pPr>
            <a:r>
              <a:rPr lang="en-US" altLang="zh-CN" sz="2800" dirty="0"/>
              <a:t>__________ wrote the letter.</a:t>
            </a:r>
          </a:p>
          <a:p>
            <a:pPr marL="514350" indent="-514350">
              <a:buFont typeface="Arial" panose="020B0604020202020204" pitchFamily="34" charset="0"/>
              <a:buAutoNum type="arabicParenBoth"/>
            </a:pPr>
            <a:r>
              <a:rPr lang="en-US" altLang="zh-CN" sz="2800" dirty="0"/>
              <a:t>To _____________ the letter is.</a:t>
            </a:r>
          </a:p>
          <a:p>
            <a:pPr marL="514350" indent="-514350">
              <a:buFont typeface="Arial" panose="020B0604020202020204" pitchFamily="34" charset="0"/>
              <a:buAutoNum type="arabicParenBoth"/>
            </a:pPr>
            <a:r>
              <a:rPr lang="en-US" altLang="zh-CN" sz="2800" dirty="0"/>
              <a:t> Ms Sanders is a chief _________ of ________ design.</a:t>
            </a:r>
          </a:p>
        </p:txBody>
      </p:sp>
      <p:sp>
        <p:nvSpPr>
          <p:cNvPr id="5" name="矩形 7"/>
          <p:cNvSpPr>
            <a:spLocks noChangeArrowheads="1"/>
          </p:cNvSpPr>
          <p:nvPr/>
        </p:nvSpPr>
        <p:spPr bwMode="auto">
          <a:xfrm>
            <a:off x="0" y="2786058"/>
            <a:ext cx="9144000" cy="954107"/>
          </a:xfrm>
          <a:prstGeom prst="rect">
            <a:avLst/>
          </a:prstGeom>
          <a:noFill/>
          <a:ln w="9525">
            <a:noFill/>
            <a:miter lim="800000"/>
          </a:ln>
        </p:spPr>
        <p:txBody>
          <a:bodyPr>
            <a:spAutoFit/>
          </a:bodyPr>
          <a:lstStyle/>
          <a:p>
            <a:pPr>
              <a:buFont typeface="Arial" panose="020B0604020202020204" pitchFamily="34" charset="0"/>
              <a:buNone/>
            </a:pPr>
            <a:r>
              <a:rPr lang="en-US" altLang="zh-CN" sz="2800" b="1" dirty="0">
                <a:solidFill>
                  <a:srgbClr val="6600CC"/>
                </a:solidFill>
                <a:latin typeface="Arial" panose="020B0604020202020204" pitchFamily="34" charset="0"/>
              </a:rPr>
              <a:t>Task 2: Skim the first and last paragraph of the letter to get the main idea. </a:t>
            </a:r>
          </a:p>
        </p:txBody>
      </p:sp>
      <p:sp>
        <p:nvSpPr>
          <p:cNvPr id="6" name="TextBox 8"/>
          <p:cNvSpPr txBox="1">
            <a:spLocks noChangeArrowheads="1"/>
          </p:cNvSpPr>
          <p:nvPr/>
        </p:nvSpPr>
        <p:spPr bwMode="auto">
          <a:xfrm>
            <a:off x="0" y="3714752"/>
            <a:ext cx="9144000" cy="954088"/>
          </a:xfrm>
          <a:prstGeom prst="rect">
            <a:avLst/>
          </a:prstGeom>
          <a:noFill/>
          <a:ln w="9525">
            <a:noFill/>
            <a:miter lim="800000"/>
          </a:ln>
        </p:spPr>
        <p:txBody>
          <a:bodyPr>
            <a:spAutoFit/>
          </a:bodyPr>
          <a:lstStyle/>
          <a:p>
            <a:r>
              <a:rPr lang="en-US" altLang="zh-CN" sz="2800" dirty="0"/>
              <a:t>This is a letter of _______ to the architecture of a new cinema </a:t>
            </a:r>
            <a:r>
              <a:rPr lang="en-US" altLang="zh-CN" sz="2800" dirty="0">
                <a:solidFill>
                  <a:srgbClr val="FF0000"/>
                </a:solidFill>
              </a:rPr>
              <a:t>for the benefit of </a:t>
            </a:r>
            <a:r>
              <a:rPr lang="en-US" altLang="zh-CN" sz="2800" dirty="0"/>
              <a:t>_______customers to enjoy it </a:t>
            </a:r>
            <a:r>
              <a:rPr lang="en-US" altLang="zh-CN" sz="2800" dirty="0">
                <a:solidFill>
                  <a:srgbClr val="FF0000"/>
                </a:solidFill>
              </a:rPr>
              <a:t>with dignity</a:t>
            </a:r>
            <a:r>
              <a:rPr lang="en-US" altLang="zh-CN" sz="2800" dirty="0"/>
              <a:t>.</a:t>
            </a:r>
            <a:endParaRPr lang="zh-CN" altLang="en-US" sz="2800" dirty="0"/>
          </a:p>
        </p:txBody>
      </p:sp>
      <p:sp>
        <p:nvSpPr>
          <p:cNvPr id="7" name="TextBox 6"/>
          <p:cNvSpPr txBox="1">
            <a:spLocks noChangeArrowheads="1"/>
          </p:cNvSpPr>
          <p:nvPr/>
        </p:nvSpPr>
        <p:spPr bwMode="auto">
          <a:xfrm>
            <a:off x="0" y="4857760"/>
            <a:ext cx="8858250" cy="954107"/>
          </a:xfrm>
          <a:prstGeom prst="rect">
            <a:avLst/>
          </a:prstGeom>
          <a:noFill/>
          <a:ln w="9525">
            <a:noFill/>
            <a:miter lim="800000"/>
          </a:ln>
        </p:spPr>
        <p:txBody>
          <a:bodyPr>
            <a:spAutoFit/>
          </a:bodyPr>
          <a:lstStyle/>
          <a:p>
            <a:pPr marL="342900" indent="-342900"/>
            <a:r>
              <a:rPr lang="en-US" altLang="zh-CN" sz="2800" b="1" dirty="0">
                <a:solidFill>
                  <a:srgbClr val="0000CC"/>
                </a:solidFill>
                <a:latin typeface="Arial Unicode MS" pitchFamily="34" charset="-122"/>
                <a:ea typeface="Arial Unicode MS" pitchFamily="34" charset="-122"/>
                <a:cs typeface="Arial Unicode MS" pitchFamily="34" charset="-122"/>
              </a:rPr>
              <a:t>Task3</a:t>
            </a:r>
            <a:r>
              <a:rPr lang="zh-CN" altLang="en-US" sz="2800" b="1" dirty="0">
                <a:solidFill>
                  <a:srgbClr val="0000CC"/>
                </a:solidFill>
                <a:latin typeface="Arial Unicode MS" pitchFamily="34" charset="-122"/>
                <a:ea typeface="Arial Unicode MS" pitchFamily="34" charset="-122"/>
                <a:cs typeface="Arial Unicode MS" pitchFamily="34" charset="-122"/>
              </a:rPr>
              <a:t>：</a:t>
            </a:r>
            <a:r>
              <a:rPr lang="en-US" altLang="zh-CN" sz="2800" b="1" dirty="0">
                <a:solidFill>
                  <a:srgbClr val="0000CC"/>
                </a:solidFill>
                <a:latin typeface="Arial Unicode MS" pitchFamily="34" charset="-122"/>
                <a:ea typeface="Arial Unicode MS" pitchFamily="34" charset="-122"/>
                <a:cs typeface="Arial Unicode MS" pitchFamily="34" charset="-122"/>
              </a:rPr>
              <a:t>Alice Major advised the architect to consider   ____ things.</a:t>
            </a:r>
          </a:p>
        </p:txBody>
      </p:sp>
      <p:sp>
        <p:nvSpPr>
          <p:cNvPr id="8" name="TextBox 7"/>
          <p:cNvSpPr txBox="1"/>
          <p:nvPr/>
        </p:nvSpPr>
        <p:spPr>
          <a:xfrm>
            <a:off x="785786" y="1428736"/>
            <a:ext cx="2012089" cy="523220"/>
          </a:xfrm>
          <a:prstGeom prst="rect">
            <a:avLst/>
          </a:prstGeom>
          <a:noFill/>
        </p:spPr>
        <p:txBody>
          <a:bodyPr wrap="none" rtlCol="0">
            <a:spAutoFit/>
          </a:bodyPr>
          <a:lstStyle/>
          <a:p>
            <a:r>
              <a:rPr lang="en-US" altLang="zh-CN" sz="2800" dirty="0">
                <a:solidFill>
                  <a:srgbClr val="FF0000"/>
                </a:solidFill>
              </a:rPr>
              <a:t>Alice   Major</a:t>
            </a:r>
            <a:endParaRPr lang="zh-CN" altLang="en-US" sz="2800" dirty="0">
              <a:solidFill>
                <a:srgbClr val="FF0000"/>
              </a:solidFill>
            </a:endParaRPr>
          </a:p>
        </p:txBody>
      </p:sp>
      <p:sp>
        <p:nvSpPr>
          <p:cNvPr id="9" name="TextBox 8"/>
          <p:cNvSpPr txBox="1"/>
          <p:nvPr/>
        </p:nvSpPr>
        <p:spPr>
          <a:xfrm>
            <a:off x="1428728" y="1928802"/>
            <a:ext cx="1949829" cy="523220"/>
          </a:xfrm>
          <a:prstGeom prst="rect">
            <a:avLst/>
          </a:prstGeom>
          <a:noFill/>
        </p:spPr>
        <p:txBody>
          <a:bodyPr wrap="none" rtlCol="0">
            <a:spAutoFit/>
          </a:bodyPr>
          <a:lstStyle/>
          <a:p>
            <a:r>
              <a:rPr lang="en-US" altLang="zh-CN" sz="2800" dirty="0">
                <a:solidFill>
                  <a:srgbClr val="FF0000"/>
                </a:solidFill>
              </a:rPr>
              <a:t>Ms Slanders</a:t>
            </a:r>
            <a:endParaRPr lang="zh-CN" altLang="en-US" sz="2800" dirty="0">
              <a:solidFill>
                <a:srgbClr val="FF0000"/>
              </a:solidFill>
            </a:endParaRPr>
          </a:p>
        </p:txBody>
      </p:sp>
      <p:sp>
        <p:nvSpPr>
          <p:cNvPr id="10" name="TextBox 9"/>
          <p:cNvSpPr txBox="1"/>
          <p:nvPr/>
        </p:nvSpPr>
        <p:spPr>
          <a:xfrm>
            <a:off x="3929058" y="2357430"/>
            <a:ext cx="1465979" cy="523220"/>
          </a:xfrm>
          <a:prstGeom prst="rect">
            <a:avLst/>
          </a:prstGeom>
          <a:noFill/>
        </p:spPr>
        <p:txBody>
          <a:bodyPr wrap="none" rtlCol="0">
            <a:spAutoFit/>
          </a:bodyPr>
          <a:lstStyle/>
          <a:p>
            <a:r>
              <a:rPr lang="en-US" altLang="zh-CN" sz="2800" dirty="0">
                <a:solidFill>
                  <a:srgbClr val="FF0000"/>
                </a:solidFill>
              </a:rPr>
              <a:t>architect</a:t>
            </a:r>
            <a:endParaRPr lang="zh-CN" altLang="en-US" sz="2800" dirty="0">
              <a:solidFill>
                <a:srgbClr val="FF0000"/>
              </a:solidFill>
            </a:endParaRPr>
          </a:p>
        </p:txBody>
      </p:sp>
      <p:sp>
        <p:nvSpPr>
          <p:cNvPr id="11" name="TextBox 10"/>
          <p:cNvSpPr txBox="1"/>
          <p:nvPr/>
        </p:nvSpPr>
        <p:spPr>
          <a:xfrm>
            <a:off x="6072198" y="2285992"/>
            <a:ext cx="1244251" cy="523220"/>
          </a:xfrm>
          <a:prstGeom prst="rect">
            <a:avLst/>
          </a:prstGeom>
          <a:noFill/>
        </p:spPr>
        <p:txBody>
          <a:bodyPr wrap="square" rtlCol="0">
            <a:spAutoFit/>
          </a:bodyPr>
          <a:lstStyle/>
          <a:p>
            <a:r>
              <a:rPr lang="en-US" altLang="zh-CN" sz="2800" dirty="0">
                <a:solidFill>
                  <a:srgbClr val="FF0000"/>
                </a:solidFill>
              </a:rPr>
              <a:t>cinema</a:t>
            </a:r>
            <a:endParaRPr lang="zh-CN" altLang="en-US" sz="2800" dirty="0">
              <a:solidFill>
                <a:srgbClr val="FF0000"/>
              </a:solidFill>
            </a:endParaRPr>
          </a:p>
        </p:txBody>
      </p:sp>
      <p:sp>
        <p:nvSpPr>
          <p:cNvPr id="12" name="TextBox 11"/>
          <p:cNvSpPr txBox="1"/>
          <p:nvPr/>
        </p:nvSpPr>
        <p:spPr>
          <a:xfrm>
            <a:off x="2643174" y="3643314"/>
            <a:ext cx="1119217" cy="523220"/>
          </a:xfrm>
          <a:prstGeom prst="rect">
            <a:avLst/>
          </a:prstGeom>
          <a:noFill/>
        </p:spPr>
        <p:txBody>
          <a:bodyPr wrap="none" rtlCol="0">
            <a:spAutoFit/>
          </a:bodyPr>
          <a:lstStyle/>
          <a:p>
            <a:r>
              <a:rPr lang="en-US" altLang="zh-CN" sz="2800" dirty="0">
                <a:solidFill>
                  <a:srgbClr val="FF0000"/>
                </a:solidFill>
              </a:rPr>
              <a:t>advice</a:t>
            </a:r>
            <a:endParaRPr lang="zh-CN" altLang="en-US" sz="2800" dirty="0">
              <a:solidFill>
                <a:srgbClr val="FF0000"/>
              </a:solidFill>
            </a:endParaRPr>
          </a:p>
        </p:txBody>
      </p:sp>
      <p:sp>
        <p:nvSpPr>
          <p:cNvPr id="13" name="TextBox 12"/>
          <p:cNvSpPr txBox="1"/>
          <p:nvPr/>
        </p:nvSpPr>
        <p:spPr>
          <a:xfrm>
            <a:off x="2571736" y="4143380"/>
            <a:ext cx="1487908" cy="523220"/>
          </a:xfrm>
          <a:prstGeom prst="rect">
            <a:avLst/>
          </a:prstGeom>
          <a:noFill/>
        </p:spPr>
        <p:txBody>
          <a:bodyPr wrap="none" rtlCol="0">
            <a:spAutoFit/>
          </a:bodyPr>
          <a:lstStyle/>
          <a:p>
            <a:r>
              <a:rPr lang="en-US" altLang="zh-CN" sz="2800" dirty="0">
                <a:solidFill>
                  <a:srgbClr val="FF0000"/>
                </a:solidFill>
              </a:rPr>
              <a:t>disabled </a:t>
            </a:r>
            <a:endParaRPr lang="zh-CN" altLang="en-US" sz="2800" dirty="0">
              <a:solidFill>
                <a:srgbClr val="FF0000"/>
              </a:solidFill>
            </a:endParaRPr>
          </a:p>
        </p:txBody>
      </p:sp>
      <p:sp>
        <p:nvSpPr>
          <p:cNvPr id="14" name="TextBox 13"/>
          <p:cNvSpPr txBox="1"/>
          <p:nvPr/>
        </p:nvSpPr>
        <p:spPr>
          <a:xfrm>
            <a:off x="2246430" y="5286388"/>
            <a:ext cx="793487" cy="523220"/>
          </a:xfrm>
          <a:prstGeom prst="rect">
            <a:avLst/>
          </a:prstGeom>
          <a:noFill/>
        </p:spPr>
        <p:txBody>
          <a:bodyPr wrap="none" rtlCol="0">
            <a:spAutoFit/>
          </a:bodyPr>
          <a:lstStyle/>
          <a:p>
            <a:r>
              <a:rPr lang="en-US" altLang="zh-CN" sz="2800" dirty="0">
                <a:solidFill>
                  <a:srgbClr val="FF0000"/>
                </a:solidFill>
              </a:rPr>
              <a:t>five </a:t>
            </a:r>
            <a:endParaRPr lang="zh-CN" alt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5"/>
          <p:cNvSpPr>
            <a:spLocks noChangeArrowheads="1"/>
          </p:cNvSpPr>
          <p:nvPr/>
        </p:nvSpPr>
        <p:spPr bwMode="auto">
          <a:xfrm>
            <a:off x="0" y="142875"/>
            <a:ext cx="9144000" cy="523875"/>
          </a:xfrm>
          <a:prstGeom prst="rect">
            <a:avLst/>
          </a:prstGeom>
          <a:noFill/>
          <a:ln w="9525">
            <a:noFill/>
            <a:miter lim="800000"/>
          </a:ln>
        </p:spPr>
        <p:txBody>
          <a:bodyPr>
            <a:spAutoFit/>
          </a:bodyPr>
          <a:lstStyle/>
          <a:p>
            <a:pPr>
              <a:spcBef>
                <a:spcPct val="30000"/>
              </a:spcBef>
            </a:pPr>
            <a:r>
              <a:rPr lang="en-US" altLang="zh-CN" sz="2800" b="1" dirty="0">
                <a:latin typeface="Times New Roman" panose="02020603050405020304" pitchFamily="18" charset="0"/>
              </a:rPr>
              <a:t>List the suggestions the writer put forward.</a:t>
            </a:r>
          </a:p>
        </p:txBody>
      </p:sp>
      <p:sp>
        <p:nvSpPr>
          <p:cNvPr id="3" name="矩形 2"/>
          <p:cNvSpPr/>
          <p:nvPr/>
        </p:nvSpPr>
        <p:spPr>
          <a:xfrm>
            <a:off x="142875" y="642938"/>
            <a:ext cx="8215313" cy="2246312"/>
          </a:xfrm>
          <a:prstGeom prst="rect">
            <a:avLst/>
          </a:prstGeom>
        </p:spPr>
        <p:txBody>
          <a:bodyPr>
            <a:spAutoFit/>
          </a:bodyPr>
          <a:lstStyle/>
          <a:p>
            <a:pPr eaLnBrk="0" hangingPunct="0">
              <a:defRPr/>
            </a:pPr>
            <a:r>
              <a:rPr lang="en-US" altLang="zh-CN" sz="2800" i="1" dirty="0">
                <a:solidFill>
                  <a:srgbClr val="FF0000"/>
                </a:solidFill>
                <a:latin typeface="Times New Roman" panose="02020603050405020304" pitchFamily="18" charset="0"/>
                <a:ea typeface="方正姚体" panose="02010601030101010101" pitchFamily="2" charset="-122"/>
                <a:cs typeface="Times New Roman" panose="02020603050405020304" pitchFamily="18" charset="0"/>
              </a:rPr>
              <a:t>1  Adequate access for wheelchairs. </a:t>
            </a:r>
            <a:r>
              <a:rPr lang="en-US" altLang="zh-CN" sz="2800" dirty="0">
                <a:latin typeface="Times New Roman" panose="02020603050405020304" pitchFamily="18" charset="0"/>
                <a:ea typeface="方正姚体" panose="02010601030101010101" pitchFamily="2" charset="-122"/>
                <a:cs typeface="Times New Roman" panose="02020603050405020304" pitchFamily="18" charset="0"/>
              </a:rPr>
              <a:t>…</a:t>
            </a:r>
            <a:endParaRPr lang="en-US" altLang="zh-CN" sz="2800" dirty="0">
              <a:ea typeface="方正姚体" panose="02010601030101010101" pitchFamily="2" charset="-122"/>
            </a:endParaRPr>
          </a:p>
          <a:p>
            <a:pPr eaLnBrk="0" hangingPunct="0">
              <a:defRPr/>
            </a:pPr>
            <a:r>
              <a:rPr lang="en-US" altLang="zh-CN" sz="2800" i="1" dirty="0">
                <a:solidFill>
                  <a:srgbClr val="FF0000"/>
                </a:solidFill>
                <a:latin typeface="Times New Roman" panose="02020603050405020304" pitchFamily="18" charset="0"/>
                <a:ea typeface="方正姚体" panose="02010601030101010101" pitchFamily="2" charset="-122"/>
                <a:cs typeface="Times New Roman" panose="02020603050405020304" pitchFamily="18" charset="0"/>
              </a:rPr>
              <a:t>2  Earphones for people who have trouble hearing.</a:t>
            </a:r>
            <a:r>
              <a:rPr lang="en-US" altLang="zh-CN" sz="2800" dirty="0">
                <a:latin typeface="Times New Roman" panose="02020603050405020304" pitchFamily="18" charset="0"/>
                <a:ea typeface="方正姚体" panose="02010601030101010101" pitchFamily="2" charset="-122"/>
                <a:cs typeface="Times New Roman" panose="02020603050405020304" pitchFamily="18" charset="0"/>
              </a:rPr>
              <a:t> …</a:t>
            </a:r>
            <a:endParaRPr lang="en-US" altLang="zh-CN" sz="2800" dirty="0">
              <a:ea typeface="方正姚体" panose="02010601030101010101" pitchFamily="2" charset="-122"/>
            </a:endParaRPr>
          </a:p>
          <a:p>
            <a:pPr eaLnBrk="0" hangingPunct="0">
              <a:defRPr/>
            </a:pPr>
            <a:r>
              <a:rPr lang="en-US" altLang="zh-CN" sz="2800" i="1" dirty="0">
                <a:solidFill>
                  <a:srgbClr val="FF0000"/>
                </a:solidFill>
                <a:latin typeface="Times New Roman" panose="02020603050405020304" pitchFamily="18" charset="0"/>
                <a:ea typeface="方正姚体" panose="02010601030101010101" pitchFamily="2" charset="-122"/>
                <a:cs typeface="Times New Roman" panose="02020603050405020304" pitchFamily="18" charset="0"/>
              </a:rPr>
              <a:t>3  Raised seating. </a:t>
            </a:r>
            <a:r>
              <a:rPr lang="en-US" altLang="zh-CN" sz="2800" dirty="0">
                <a:latin typeface="Times New Roman" panose="02020603050405020304" pitchFamily="18" charset="0"/>
                <a:ea typeface="方正姚体" panose="02010601030101010101" pitchFamily="2" charset="-122"/>
                <a:cs typeface="Times New Roman" panose="02020603050405020304" pitchFamily="18" charset="0"/>
              </a:rPr>
              <a:t>…</a:t>
            </a:r>
            <a:endParaRPr lang="en-US" altLang="zh-CN" sz="2800" dirty="0">
              <a:ea typeface="方正姚体" panose="02010601030101010101" pitchFamily="2" charset="-122"/>
            </a:endParaRPr>
          </a:p>
          <a:p>
            <a:pPr eaLnBrk="0" hangingPunct="0">
              <a:defRPr/>
            </a:pPr>
            <a:r>
              <a:rPr lang="en-US" altLang="zh-CN" sz="2800" i="1" dirty="0">
                <a:solidFill>
                  <a:srgbClr val="FF0000"/>
                </a:solidFill>
                <a:latin typeface="Times New Roman" panose="02020603050405020304" pitchFamily="18" charset="0"/>
                <a:ea typeface="方正姚体" panose="02010601030101010101" pitchFamily="2" charset="-122"/>
                <a:cs typeface="Times New Roman" panose="02020603050405020304" pitchFamily="18" charset="0"/>
              </a:rPr>
              <a:t>4 Toilets.</a:t>
            </a:r>
            <a:r>
              <a:rPr lang="en-US" altLang="zh-CN" sz="2800" i="1" dirty="0">
                <a:latin typeface="Times New Roman" panose="02020603050405020304" pitchFamily="18" charset="0"/>
                <a:ea typeface="方正姚体" panose="02010601030101010101" pitchFamily="2" charset="-122"/>
                <a:cs typeface="Times New Roman" panose="02020603050405020304" pitchFamily="18" charset="0"/>
              </a:rPr>
              <a:t>…</a:t>
            </a:r>
            <a:endParaRPr lang="en-US" altLang="zh-CN" sz="2800" dirty="0">
              <a:ea typeface="方正姚体" panose="02010601030101010101" pitchFamily="2" charset="-122"/>
            </a:endParaRPr>
          </a:p>
          <a:p>
            <a:pPr marL="514350" indent="-514350" eaLnBrk="0" hangingPunct="0">
              <a:defRPr/>
            </a:pPr>
            <a:r>
              <a:rPr lang="en-US" altLang="zh-CN" sz="2800" i="1" dirty="0">
                <a:solidFill>
                  <a:srgbClr val="FF0000"/>
                </a:solidFill>
                <a:latin typeface="Times New Roman" panose="02020603050405020304" pitchFamily="18" charset="0"/>
                <a:ea typeface="方正姚体" panose="02010601030101010101" pitchFamily="2" charset="-122"/>
                <a:cs typeface="Times New Roman" panose="02020603050405020304" pitchFamily="18" charset="0"/>
              </a:rPr>
              <a:t>5 Car parking.</a:t>
            </a:r>
            <a:r>
              <a:rPr lang="en-US" altLang="zh-CN" sz="2800" dirty="0">
                <a:latin typeface="Times New Roman" panose="02020603050405020304" pitchFamily="18" charset="0"/>
                <a:ea typeface="方正姚体" panose="02010601030101010101" pitchFamily="2" charset="-122"/>
                <a:cs typeface="Times New Roman" panose="02020603050405020304" pitchFamily="18" charset="0"/>
              </a:rPr>
              <a:t> …</a:t>
            </a:r>
            <a:endParaRPr lang="zh-CN" altLang="en-US" sz="2800" dirty="0"/>
          </a:p>
        </p:txBody>
      </p:sp>
      <p:sp>
        <p:nvSpPr>
          <p:cNvPr id="4" name="矩形 6"/>
          <p:cNvSpPr>
            <a:spLocks noChangeArrowheads="1"/>
          </p:cNvSpPr>
          <p:nvPr/>
        </p:nvSpPr>
        <p:spPr bwMode="auto">
          <a:xfrm>
            <a:off x="142875" y="2928938"/>
            <a:ext cx="9001125" cy="1384300"/>
          </a:xfrm>
          <a:prstGeom prst="rect">
            <a:avLst/>
          </a:prstGeom>
          <a:noFill/>
          <a:ln w="9525">
            <a:noFill/>
            <a:miter lim="800000"/>
          </a:ln>
        </p:spPr>
        <p:txBody>
          <a:bodyPr>
            <a:spAutoFit/>
          </a:bodyPr>
          <a:lstStyle/>
          <a:p>
            <a:r>
              <a:rPr lang="en-US" altLang="zh-CN" sz="2800" b="1" i="1" dirty="0">
                <a:solidFill>
                  <a:srgbClr val="000066"/>
                </a:solidFill>
                <a:latin typeface="Times New Roman" panose="02020603050405020304" pitchFamily="18" charset="0"/>
              </a:rPr>
              <a:t>(Look at the words in italics at the beginning of each of the numbered paragraphs and think why the writer </a:t>
            </a:r>
            <a:r>
              <a:rPr lang="en-US" altLang="zh-CN" sz="2800" dirty="0">
                <a:solidFill>
                  <a:srgbClr val="FF0000"/>
                </a:solidFill>
                <a:ea typeface="方正姚体" panose="02010601030101010101" pitchFamily="2" charset="-122"/>
              </a:rPr>
              <a:t>numbered her suggestions and used italics</a:t>
            </a:r>
            <a:r>
              <a:rPr lang="en-US" altLang="zh-CN" sz="2800" b="1" i="1" dirty="0">
                <a:solidFill>
                  <a:srgbClr val="000066"/>
                </a:solidFill>
                <a:latin typeface="Times New Roman" panose="02020603050405020304" pitchFamily="18" charset="0"/>
              </a:rPr>
              <a:t>)</a:t>
            </a:r>
          </a:p>
        </p:txBody>
      </p:sp>
      <p:sp>
        <p:nvSpPr>
          <p:cNvPr id="5" name="文本框 52226"/>
          <p:cNvSpPr txBox="1">
            <a:spLocks noChangeArrowheads="1"/>
          </p:cNvSpPr>
          <p:nvPr/>
        </p:nvSpPr>
        <p:spPr bwMode="auto">
          <a:xfrm>
            <a:off x="142875" y="4329113"/>
            <a:ext cx="8786813" cy="1171575"/>
          </a:xfrm>
          <a:prstGeom prst="rect">
            <a:avLst/>
          </a:prstGeom>
          <a:noFill/>
          <a:ln w="9525">
            <a:noFill/>
            <a:miter lim="800000"/>
          </a:ln>
        </p:spPr>
        <p:txBody>
          <a:bodyPr wrap="none"/>
          <a:lstStyle/>
          <a:p>
            <a:pPr marL="342900" indent="-342900"/>
            <a:r>
              <a:rPr lang="en-US" altLang="zh-CN" sz="2800" dirty="0">
                <a:latin typeface="Times New Roman" panose="02020603050405020304" pitchFamily="18" charset="0"/>
                <a:ea typeface="楷体_GB2312" pitchFamily="49" charset="-122"/>
              </a:rPr>
              <a:t>to organize the ideas and to make it easier for the reader</a:t>
            </a:r>
          </a:p>
          <a:p>
            <a:pPr marL="342900" indent="-342900"/>
            <a:r>
              <a:rPr lang="en-US" altLang="zh-CN" sz="2800" dirty="0">
                <a:latin typeface="Times New Roman" panose="02020603050405020304" pitchFamily="18" charset="0"/>
                <a:ea typeface="楷体_GB2312" pitchFamily="49" charset="-122"/>
              </a:rPr>
              <a:t>(architect) to understand and remember the five suggestions.</a:t>
            </a:r>
          </a:p>
        </p:txBody>
      </p:sp>
      <p:sp>
        <p:nvSpPr>
          <p:cNvPr id="6" name="TextBox 7"/>
          <p:cNvSpPr txBox="1">
            <a:spLocks noChangeArrowheads="1"/>
          </p:cNvSpPr>
          <p:nvPr/>
        </p:nvSpPr>
        <p:spPr bwMode="auto">
          <a:xfrm>
            <a:off x="0" y="5500688"/>
            <a:ext cx="7929563" cy="1077912"/>
          </a:xfrm>
          <a:prstGeom prst="rect">
            <a:avLst/>
          </a:prstGeom>
          <a:noFill/>
          <a:ln w="9525">
            <a:noFill/>
            <a:miter lim="800000"/>
          </a:ln>
        </p:spPr>
        <p:txBody>
          <a:bodyPr>
            <a:spAutoFit/>
          </a:bodyPr>
          <a:lstStyle/>
          <a:p>
            <a:r>
              <a:rPr lang="en-US" altLang="zh-CN" sz="3200" dirty="0">
                <a:solidFill>
                  <a:srgbClr val="0000CC"/>
                </a:solidFill>
                <a:ea typeface="方正姚体" panose="02010601030101010101" pitchFamily="2" charset="-122"/>
              </a:rPr>
              <a:t>Tip1: Make your suggestions clear and easy to get by numbering and emphasizing them.</a:t>
            </a:r>
            <a:endParaRPr lang="zh-CN" altLang="en-US" sz="3200" dirty="0">
              <a:solidFill>
                <a:srgbClr val="0000CC"/>
              </a:solidFill>
              <a:ea typeface="方正姚体" panose="02010601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0" y="-214338"/>
            <a:ext cx="6429388" cy="1079500"/>
          </a:xfrm>
          <a:prstGeom prst="horizontalScroll">
            <a:avLst>
              <a:gd name="adj" fmla="val 12500"/>
            </a:avLst>
          </a:prstGeom>
          <a:solidFill>
            <a:schemeClr val="accent2"/>
          </a:solidFill>
          <a:ln w="9525">
            <a:solidFill>
              <a:schemeClr val="accent2"/>
            </a:solidFill>
            <a:round/>
          </a:ln>
        </p:spPr>
        <p:txBody>
          <a:bodyPr wrap="none" anchor="ctr"/>
          <a:lstStyle/>
          <a:p>
            <a:endParaRPr lang="zh-CN" altLang="en-US"/>
          </a:p>
        </p:txBody>
      </p:sp>
      <p:sp>
        <p:nvSpPr>
          <p:cNvPr id="6" name="Rectangle 4"/>
          <p:cNvSpPr>
            <a:spLocks noGrp="1" noChangeArrowheads="1"/>
          </p:cNvSpPr>
          <p:nvPr/>
        </p:nvSpPr>
        <p:spPr bwMode="auto">
          <a:xfrm>
            <a:off x="142844" y="142852"/>
            <a:ext cx="6357950" cy="593725"/>
          </a:xfrm>
          <a:prstGeom prst="rect">
            <a:avLst/>
          </a:prstGeom>
          <a:noFill/>
          <a:ln w="9525">
            <a:noFill/>
            <a:miter lim="800000"/>
          </a:ln>
        </p:spPr>
        <p:txBody>
          <a:bodyPr lIns="90170" tIns="46990" rIns="90170" bIns="46990" anchor="b"/>
          <a:lstStyle/>
          <a:p>
            <a:pPr>
              <a:lnSpc>
                <a:spcPct val="90000"/>
              </a:lnSpc>
            </a:pPr>
            <a:r>
              <a:rPr lang="zh-CN" altLang="en-US" sz="2800" b="1" dirty="0">
                <a:solidFill>
                  <a:schemeClr val="bg1"/>
                </a:solidFill>
                <a:latin typeface="Comic Sans MS" panose="030F0702030302020204" pitchFamily="66" charset="0"/>
                <a:ea typeface="幼圆" panose="02010509060101010101" pitchFamily="49" charset="-122"/>
              </a:rPr>
              <a:t>Read for writing strategies</a:t>
            </a:r>
            <a:r>
              <a:rPr lang="en-US" altLang="zh-CN" sz="2800" b="1" dirty="0">
                <a:solidFill>
                  <a:schemeClr val="bg1"/>
                </a:solidFill>
                <a:latin typeface="Comic Sans MS" panose="030F0702030302020204" pitchFamily="66" charset="0"/>
                <a:ea typeface="幼圆" panose="02010509060101010101" pitchFamily="49" charset="-122"/>
              </a:rPr>
              <a:t>:para1</a:t>
            </a:r>
            <a:endParaRPr lang="zh-CN" altLang="en-US" sz="2800" b="1" dirty="0">
              <a:solidFill>
                <a:schemeClr val="bg1"/>
              </a:solidFill>
              <a:latin typeface="Comic Sans MS" panose="030F0702030302020204" pitchFamily="66" charset="0"/>
              <a:ea typeface="幼圆" panose="02010509060101010101" pitchFamily="49" charset="-122"/>
            </a:endParaRPr>
          </a:p>
        </p:txBody>
      </p:sp>
      <p:sp>
        <p:nvSpPr>
          <p:cNvPr id="7" name="Rectangle 7"/>
          <p:cNvSpPr>
            <a:spLocks noChangeArrowheads="1"/>
          </p:cNvSpPr>
          <p:nvPr/>
        </p:nvSpPr>
        <p:spPr bwMode="auto">
          <a:xfrm>
            <a:off x="0" y="928670"/>
            <a:ext cx="9144000" cy="3046988"/>
          </a:xfrm>
          <a:prstGeom prst="rect">
            <a:avLst/>
          </a:prstGeom>
          <a:noFill/>
          <a:ln w="9525">
            <a:noFill/>
            <a:miter lim="800000"/>
          </a:ln>
        </p:spPr>
        <p:txBody>
          <a:bodyPr anchor="ctr">
            <a:spAutoFit/>
          </a:bodyPr>
          <a:lstStyle/>
          <a:p>
            <a:pPr eaLnBrk="0" hangingPunct="0"/>
            <a:r>
              <a:rPr lang="en-US" altLang="zh-CN" sz="3200" dirty="0">
                <a:latin typeface="Times New Roman" panose="02020603050405020304" pitchFamily="18" charset="0"/>
                <a:ea typeface="方正姚体" panose="02010601030101010101" pitchFamily="2" charset="-122"/>
                <a:cs typeface="Times New Roman" panose="02020603050405020304" pitchFamily="18" charset="0"/>
              </a:rPr>
              <a:t>    I read in the newspaper today that you are to be the architect for the new </a:t>
            </a:r>
            <a:r>
              <a:rPr lang="en-US" altLang="zh-CN" sz="3200" dirty="0" err="1">
                <a:latin typeface="Times New Roman" panose="02020603050405020304" pitchFamily="18" charset="0"/>
                <a:ea typeface="方正姚体" panose="02010601030101010101" pitchFamily="2" charset="-122"/>
                <a:cs typeface="Times New Roman" panose="02020603050405020304" pitchFamily="18" charset="0"/>
              </a:rPr>
              <a:t>Bankstown</a:t>
            </a:r>
            <a:r>
              <a:rPr lang="en-US" altLang="zh-CN" sz="3200" dirty="0">
                <a:latin typeface="Times New Roman" panose="02020603050405020304" pitchFamily="18" charset="0"/>
                <a:ea typeface="方正姚体" panose="02010601030101010101" pitchFamily="2" charset="-122"/>
                <a:cs typeface="Times New Roman" panose="02020603050405020304" pitchFamily="18" charset="0"/>
              </a:rPr>
              <a:t> cinema. I hope you will not mind me writing to ask if you have thought about the needs of disabled customers. In particular</a:t>
            </a:r>
          </a:p>
          <a:p>
            <a:pPr eaLnBrk="0" hangingPunct="0"/>
            <a:r>
              <a:rPr lang="en-US" altLang="zh-CN" sz="3200" dirty="0">
                <a:latin typeface="Times New Roman" panose="02020603050405020304" pitchFamily="18" charset="0"/>
                <a:ea typeface="方正姚体" panose="02010601030101010101" pitchFamily="2" charset="-122"/>
                <a:cs typeface="Times New Roman" panose="02020603050405020304" pitchFamily="18" charset="0"/>
              </a:rPr>
              <a:t>I wonder if you have considered the following things:</a:t>
            </a:r>
            <a:endParaRPr lang="en-US" altLang="zh-CN" sz="3200" dirty="0">
              <a:ea typeface="方正姚体" panose="02010601030101010101" pitchFamily="2" charset="-122"/>
              <a:cs typeface="Times New Roman" panose="02020603050405020304" pitchFamily="18" charset="0"/>
            </a:endParaRPr>
          </a:p>
          <a:p>
            <a:pPr eaLnBrk="0" hangingPunct="0"/>
            <a:endParaRPr lang="en-US" altLang="zh-CN" sz="3200" dirty="0">
              <a:ea typeface="方正姚体" panose="02010601030101010101" pitchFamily="2" charset="-122"/>
              <a:cs typeface="Times New Roman" panose="02020603050405020304" pitchFamily="18" charset="0"/>
            </a:endParaRPr>
          </a:p>
        </p:txBody>
      </p:sp>
      <p:sp>
        <p:nvSpPr>
          <p:cNvPr id="8" name="文本框 52227"/>
          <p:cNvSpPr txBox="1">
            <a:spLocks noChangeArrowheads="1"/>
          </p:cNvSpPr>
          <p:nvPr/>
        </p:nvSpPr>
        <p:spPr bwMode="auto">
          <a:xfrm>
            <a:off x="0" y="3643314"/>
            <a:ext cx="8858280" cy="1066800"/>
          </a:xfrm>
          <a:prstGeom prst="rect">
            <a:avLst/>
          </a:prstGeom>
          <a:noFill/>
          <a:ln w="9525">
            <a:noFill/>
            <a:miter lim="800000"/>
          </a:ln>
        </p:spPr>
        <p:txBody>
          <a:bodyPr wrap="none"/>
          <a:lstStyle/>
          <a:p>
            <a:pPr marL="342900" indent="-342900"/>
            <a:r>
              <a:rPr lang="en-US" altLang="zh-CN" sz="2800" b="1" dirty="0">
                <a:latin typeface="Times New Roman" panose="02020603050405020304" pitchFamily="18" charset="0"/>
              </a:rPr>
              <a:t>What is the purpose of the first paragraph of the letter?</a:t>
            </a:r>
          </a:p>
        </p:txBody>
      </p:sp>
      <p:sp>
        <p:nvSpPr>
          <p:cNvPr id="10" name="Rectangle 13"/>
          <p:cNvSpPr>
            <a:spLocks noChangeArrowheads="1"/>
          </p:cNvSpPr>
          <p:nvPr/>
        </p:nvSpPr>
        <p:spPr bwMode="auto">
          <a:xfrm>
            <a:off x="6858000" y="1428736"/>
            <a:ext cx="2286000" cy="571500"/>
          </a:xfrm>
          <a:prstGeom prst="rect">
            <a:avLst/>
          </a:prstGeom>
          <a:solidFill>
            <a:srgbClr val="0000FF"/>
          </a:solidFill>
          <a:ln w="9525">
            <a:solidFill>
              <a:schemeClr val="tx1"/>
            </a:solidFill>
            <a:miter lim="800000"/>
          </a:ln>
        </p:spPr>
        <p:txBody>
          <a:bodyPr wrap="none" anchor="ctr"/>
          <a:lstStyle/>
          <a:p>
            <a:pPr algn="ctr"/>
            <a:r>
              <a:rPr lang="en-US" altLang="zh-CN" sz="2400" b="1" dirty="0">
                <a:solidFill>
                  <a:schemeClr val="bg1"/>
                </a:solidFill>
                <a:latin typeface="Comic Sans MS" panose="030F0702030302020204" pitchFamily="66" charset="0"/>
                <a:ea typeface="方正姚体" panose="02010601030101010101" pitchFamily="2" charset="-122"/>
              </a:rPr>
              <a:t>I hope you</a:t>
            </a:r>
          </a:p>
        </p:txBody>
      </p:sp>
      <p:sp>
        <p:nvSpPr>
          <p:cNvPr id="11" name="Rectangle 13"/>
          <p:cNvSpPr>
            <a:spLocks noChangeArrowheads="1"/>
          </p:cNvSpPr>
          <p:nvPr/>
        </p:nvSpPr>
        <p:spPr bwMode="auto">
          <a:xfrm>
            <a:off x="0" y="2000240"/>
            <a:ext cx="5572125" cy="571500"/>
          </a:xfrm>
          <a:prstGeom prst="rect">
            <a:avLst/>
          </a:prstGeom>
          <a:solidFill>
            <a:srgbClr val="0000FF"/>
          </a:solidFill>
          <a:ln w="9525">
            <a:solidFill>
              <a:schemeClr val="tx1"/>
            </a:solidFill>
            <a:miter lim="800000"/>
          </a:ln>
        </p:spPr>
        <p:txBody>
          <a:bodyPr wrap="none" anchor="ctr"/>
          <a:lstStyle/>
          <a:p>
            <a:pPr algn="ctr"/>
            <a:r>
              <a:rPr lang="en-US" altLang="zh-CN" sz="2400" b="1" dirty="0">
                <a:solidFill>
                  <a:schemeClr val="bg1"/>
                </a:solidFill>
                <a:latin typeface="Comic Sans MS" panose="030F0702030302020204" pitchFamily="66" charset="0"/>
                <a:ea typeface="方正姚体" panose="02010601030101010101" pitchFamily="2" charset="-122"/>
              </a:rPr>
              <a:t>will not mind me writing to ask if</a:t>
            </a:r>
          </a:p>
        </p:txBody>
      </p:sp>
      <p:sp>
        <p:nvSpPr>
          <p:cNvPr id="12" name="Rectangle 13"/>
          <p:cNvSpPr>
            <a:spLocks noChangeArrowheads="1"/>
          </p:cNvSpPr>
          <p:nvPr/>
        </p:nvSpPr>
        <p:spPr bwMode="auto">
          <a:xfrm>
            <a:off x="0" y="2928934"/>
            <a:ext cx="1857375" cy="571500"/>
          </a:xfrm>
          <a:prstGeom prst="rect">
            <a:avLst/>
          </a:prstGeom>
          <a:solidFill>
            <a:srgbClr val="0000FF"/>
          </a:solidFill>
          <a:ln w="9525">
            <a:solidFill>
              <a:schemeClr val="tx1"/>
            </a:solidFill>
            <a:miter lim="800000"/>
          </a:ln>
        </p:spPr>
        <p:txBody>
          <a:bodyPr wrap="none" anchor="ctr"/>
          <a:lstStyle/>
          <a:p>
            <a:pPr algn="ctr"/>
            <a:r>
              <a:rPr lang="en-US" altLang="zh-CN" sz="2400" b="1" dirty="0">
                <a:solidFill>
                  <a:schemeClr val="bg1"/>
                </a:solidFill>
                <a:latin typeface="Comic Sans MS" panose="030F0702030302020204" pitchFamily="66" charset="0"/>
                <a:ea typeface="方正姚体" panose="02010601030101010101" pitchFamily="2" charset="-122"/>
              </a:rPr>
              <a:t>I wonder if</a:t>
            </a:r>
          </a:p>
        </p:txBody>
      </p:sp>
      <p:sp>
        <p:nvSpPr>
          <p:cNvPr id="13" name="TextBox 12"/>
          <p:cNvSpPr txBox="1">
            <a:spLocks noChangeArrowheads="1"/>
          </p:cNvSpPr>
          <p:nvPr/>
        </p:nvSpPr>
        <p:spPr bwMode="auto">
          <a:xfrm>
            <a:off x="0" y="5643563"/>
            <a:ext cx="8858250" cy="1077218"/>
          </a:xfrm>
          <a:prstGeom prst="rect">
            <a:avLst/>
          </a:prstGeom>
          <a:noFill/>
          <a:ln w="9525">
            <a:noFill/>
            <a:miter lim="800000"/>
          </a:ln>
        </p:spPr>
        <p:txBody>
          <a:bodyPr>
            <a:spAutoFit/>
          </a:bodyPr>
          <a:lstStyle/>
          <a:p>
            <a:r>
              <a:rPr lang="en-US" altLang="zh-CN" sz="3200" dirty="0">
                <a:solidFill>
                  <a:schemeClr val="accent1"/>
                </a:solidFill>
                <a:ea typeface="方正姚体" panose="02010601030101010101" pitchFamily="2" charset="-122"/>
              </a:rPr>
              <a:t>Tip2:use polite forms to encourage the readers to take the ideas seriously.</a:t>
            </a:r>
            <a:endParaRPr lang="zh-CN" altLang="en-US" sz="3200" dirty="0">
              <a:solidFill>
                <a:schemeClr val="accent1"/>
              </a:solidFill>
              <a:ea typeface="方正姚体" panose="02010601030101010101" pitchFamily="2" charset="-122"/>
            </a:endParaRPr>
          </a:p>
        </p:txBody>
      </p:sp>
      <p:sp>
        <p:nvSpPr>
          <p:cNvPr id="14" name="Text Box 4"/>
          <p:cNvSpPr txBox="1">
            <a:spLocks noChangeArrowheads="1"/>
          </p:cNvSpPr>
          <p:nvPr/>
        </p:nvSpPr>
        <p:spPr bwMode="auto">
          <a:xfrm>
            <a:off x="0" y="4143380"/>
            <a:ext cx="9858412" cy="1384995"/>
          </a:xfrm>
          <a:prstGeom prst="rect">
            <a:avLst/>
          </a:prstGeom>
          <a:noFill/>
          <a:ln w="9525">
            <a:noFill/>
            <a:miter lim="800000"/>
          </a:ln>
        </p:spPr>
        <p:txBody>
          <a:bodyPr wrap="square">
            <a:spAutoFit/>
          </a:bodyPr>
          <a:lstStyle/>
          <a:p>
            <a:r>
              <a:rPr lang="zh-CN" altLang="en-US" sz="2800" b="1" dirty="0"/>
              <a:t>★ To give the </a:t>
            </a:r>
            <a:r>
              <a:rPr lang="zh-CN" altLang="en-US" sz="2800" b="1" dirty="0">
                <a:sym typeface="Arial" panose="020B0604020202020204" pitchFamily="34" charset="0"/>
              </a:rPr>
              <a:t>________ </a:t>
            </a:r>
            <a:r>
              <a:rPr lang="zh-CN" altLang="en-US" sz="2800" b="1" dirty="0"/>
              <a:t>of writing the letter</a:t>
            </a:r>
          </a:p>
          <a:p>
            <a:r>
              <a:rPr lang="zh-CN" altLang="en-US" sz="2800" b="1" dirty="0"/>
              <a:t>★ ask the architect to consider the needs of </a:t>
            </a:r>
            <a:endParaRPr lang="en-US" altLang="zh-CN" sz="2800" b="1" dirty="0"/>
          </a:p>
          <a:p>
            <a:r>
              <a:rPr lang="en-US" altLang="zh-CN" sz="2800" b="1" dirty="0">
                <a:solidFill>
                  <a:srgbClr val="FF0000"/>
                </a:solidFill>
              </a:rPr>
              <a:t>         </a:t>
            </a:r>
            <a:r>
              <a:rPr lang="zh-CN" altLang="en-US" sz="2800" b="1" dirty="0">
                <a:solidFill>
                  <a:srgbClr val="FF0000"/>
                </a:solidFill>
              </a:rPr>
              <a:t>disabled </a:t>
            </a:r>
            <a:r>
              <a:rPr lang="zh-CN" altLang="en-US" sz="2800" b="1" dirty="0"/>
              <a:t>customers</a:t>
            </a:r>
          </a:p>
        </p:txBody>
      </p:sp>
      <p:sp>
        <p:nvSpPr>
          <p:cNvPr id="15" name="Text Box 6"/>
          <p:cNvSpPr txBox="1">
            <a:spLocks noChangeArrowheads="1"/>
          </p:cNvSpPr>
          <p:nvPr/>
        </p:nvSpPr>
        <p:spPr bwMode="auto">
          <a:xfrm>
            <a:off x="2000232" y="4000504"/>
            <a:ext cx="1619250" cy="517525"/>
          </a:xfrm>
          <a:prstGeom prst="rect">
            <a:avLst/>
          </a:prstGeom>
          <a:noFill/>
          <a:ln w="9525">
            <a:noFill/>
            <a:miter lim="800000"/>
          </a:ln>
        </p:spPr>
        <p:txBody>
          <a:bodyPr>
            <a:spAutoFit/>
          </a:bodyPr>
          <a:lstStyle/>
          <a:p>
            <a:r>
              <a:rPr lang="zh-CN" altLang="en-US" sz="2800" b="1" dirty="0">
                <a:solidFill>
                  <a:srgbClr val="FF0066"/>
                </a:solidFill>
              </a:rPr>
              <a:t>purpose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15"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8"/>
          <p:cNvSpPr>
            <a:spLocks noChangeArrowheads="1"/>
          </p:cNvSpPr>
          <p:nvPr/>
        </p:nvSpPr>
        <p:spPr bwMode="auto">
          <a:xfrm>
            <a:off x="0" y="-214338"/>
            <a:ext cx="9001156" cy="1079500"/>
          </a:xfrm>
          <a:prstGeom prst="horizontalScroll">
            <a:avLst>
              <a:gd name="adj" fmla="val 12500"/>
            </a:avLst>
          </a:prstGeom>
          <a:solidFill>
            <a:schemeClr val="hlink"/>
          </a:solidFill>
          <a:ln w="9525">
            <a:solidFill>
              <a:schemeClr val="tx1"/>
            </a:solidFill>
            <a:round/>
          </a:ln>
        </p:spPr>
        <p:txBody>
          <a:bodyPr wrap="none" anchor="ctr"/>
          <a:lstStyle/>
          <a:p>
            <a:r>
              <a:rPr lang="en-US" altLang="zh-CN" sz="2800" b="1" dirty="0">
                <a:solidFill>
                  <a:schemeClr val="bg1"/>
                </a:solidFill>
              </a:rPr>
              <a:t>Skimming </a:t>
            </a:r>
            <a:r>
              <a:rPr lang="zh-CN" altLang="en-US" sz="2800" b="1" dirty="0">
                <a:solidFill>
                  <a:schemeClr val="bg1"/>
                </a:solidFill>
              </a:rPr>
              <a:t> for </a:t>
            </a:r>
            <a:r>
              <a:rPr lang="en-US" altLang="zh-CN" sz="2800" b="1" dirty="0">
                <a:solidFill>
                  <a:schemeClr val="bg1"/>
                </a:solidFill>
              </a:rPr>
              <a:t>information and </a:t>
            </a:r>
            <a:r>
              <a:rPr lang="zh-CN" altLang="en-US" sz="2800" b="1" dirty="0">
                <a:solidFill>
                  <a:schemeClr val="bg1"/>
                </a:solidFill>
              </a:rPr>
              <a:t>writing strategies</a:t>
            </a:r>
            <a:r>
              <a:rPr lang="en-US" altLang="zh-CN" sz="2800" b="1" dirty="0">
                <a:solidFill>
                  <a:schemeClr val="bg1"/>
                </a:solidFill>
              </a:rPr>
              <a:t>(para2-6)</a:t>
            </a:r>
            <a:endParaRPr lang="zh-CN" altLang="en-US" sz="2800" dirty="0"/>
          </a:p>
        </p:txBody>
      </p:sp>
      <p:sp>
        <p:nvSpPr>
          <p:cNvPr id="3" name="Rectangle 1"/>
          <p:cNvSpPr>
            <a:spLocks noChangeArrowheads="1"/>
          </p:cNvSpPr>
          <p:nvPr/>
        </p:nvSpPr>
        <p:spPr bwMode="auto">
          <a:xfrm>
            <a:off x="0" y="642938"/>
            <a:ext cx="9001125" cy="3170237"/>
          </a:xfrm>
          <a:prstGeom prst="rect">
            <a:avLst/>
          </a:prstGeom>
          <a:noFill/>
          <a:ln w="9525">
            <a:noFill/>
            <a:miter lim="800000"/>
          </a:ln>
        </p:spPr>
        <p:txBody>
          <a:bodyPr anchor="ctr">
            <a:spAutoFit/>
          </a:bodyPr>
          <a:lstStyle/>
          <a:p>
            <a:pPr eaLnBrk="0" hangingPunct="0"/>
            <a:r>
              <a:rPr lang="en-US" altLang="zh-CN" sz="32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1  Adequate access for wheelchairs. </a:t>
            </a:r>
            <a:r>
              <a:rPr lang="en-US" altLang="zh-CN" sz="2800" dirty="0">
                <a:solidFill>
                  <a:schemeClr val="accent1"/>
                </a:solidFill>
                <a:latin typeface="Times New Roman" panose="02020603050405020304" pitchFamily="18" charset="0"/>
                <a:cs typeface="Times New Roman" panose="02020603050405020304" pitchFamily="18" charset="0"/>
              </a:rPr>
              <a:t>It would be handy to have lifts to all parts of the cinema. The buttons in the lifts should be easy for a person in a wheelchair to reach, and the doors be wide enough to enter.</a:t>
            </a:r>
            <a:r>
              <a:rPr lang="en-US" altLang="zh-CN" sz="2800" dirty="0">
                <a:solidFill>
                  <a:srgbClr val="FF0000"/>
                </a:solidFill>
                <a:latin typeface="Times New Roman" panose="02020603050405020304" pitchFamily="18" charset="0"/>
                <a:cs typeface="Times New Roman" panose="02020603050405020304" pitchFamily="18" charset="0"/>
              </a:rPr>
              <a:t> In some cinemas, the lifts are at the back of the cinema in cold, unattractive  places. As disabled people have to use the lifts, this makes them feel they are not as important as other customers.</a:t>
            </a:r>
            <a:endParaRPr lang="en-US" altLang="zh-CN" sz="2800" dirty="0">
              <a:solidFill>
                <a:srgbClr val="FF0000"/>
              </a:solidFill>
            </a:endParaRPr>
          </a:p>
        </p:txBody>
      </p:sp>
      <p:sp>
        <p:nvSpPr>
          <p:cNvPr id="4" name="圆角矩形标注3 154"/>
          <p:cNvSpPr/>
          <p:nvPr/>
        </p:nvSpPr>
        <p:spPr bwMode="auto">
          <a:xfrm rot="21480000" flipV="1">
            <a:off x="6286512" y="3357562"/>
            <a:ext cx="2016760" cy="1079500"/>
          </a:xfrm>
          <a:custGeom>
            <a:avLst/>
            <a:gdLst>
              <a:gd name="T0" fmla="*/ 153754 w 935330"/>
              <a:gd name="T1" fmla="*/ 0 h 460000"/>
              <a:gd name="T2" fmla="*/ 781576 w 935330"/>
              <a:gd name="T3" fmla="*/ 0 h 460000"/>
              <a:gd name="T4" fmla="*/ 935330 w 935330"/>
              <a:gd name="T5" fmla="*/ 153754 h 460000"/>
              <a:gd name="T6" fmla="*/ 781576 w 935330"/>
              <a:gd name="T7" fmla="*/ 307508 h 460000"/>
              <a:gd name="T8" fmla="*/ 295997 w 935330"/>
              <a:gd name="T9" fmla="*/ 307508 h 460000"/>
              <a:gd name="T10" fmla="*/ 99282 w 935330"/>
              <a:gd name="T11" fmla="*/ 460000 h 460000"/>
              <a:gd name="T12" fmla="*/ 209707 w 935330"/>
              <a:gd name="T13" fmla="*/ 307508 h 460000"/>
              <a:gd name="T14" fmla="*/ 153754 w 935330"/>
              <a:gd name="T15" fmla="*/ 307508 h 460000"/>
              <a:gd name="T16" fmla="*/ 0 w 935330"/>
              <a:gd name="T17" fmla="*/ 153754 h 460000"/>
              <a:gd name="T18" fmla="*/ 153754 w 935330"/>
              <a:gd name="T19" fmla="*/ 0 h 46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5330"/>
              <a:gd name="T31" fmla="*/ 0 h 460000"/>
              <a:gd name="T32" fmla="*/ 935330 w 935330"/>
              <a:gd name="T33" fmla="*/ 460000 h 46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5330" h="460000">
                <a:moveTo>
                  <a:pt x="153754" y="0"/>
                </a:moveTo>
                <a:lnTo>
                  <a:pt x="781576" y="0"/>
                </a:lnTo>
                <a:cubicBezTo>
                  <a:pt x="866492" y="0"/>
                  <a:pt x="935330" y="68838"/>
                  <a:pt x="935330" y="153754"/>
                </a:cubicBezTo>
                <a:cubicBezTo>
                  <a:pt x="935330" y="238670"/>
                  <a:pt x="866492" y="307508"/>
                  <a:pt x="781576" y="307508"/>
                </a:cubicBezTo>
                <a:lnTo>
                  <a:pt x="295997" y="307508"/>
                </a:lnTo>
                <a:lnTo>
                  <a:pt x="99282" y="460000"/>
                </a:lnTo>
                <a:lnTo>
                  <a:pt x="209707" y="307508"/>
                </a:lnTo>
                <a:lnTo>
                  <a:pt x="153754" y="307508"/>
                </a:lnTo>
                <a:cubicBezTo>
                  <a:pt x="68838" y="307508"/>
                  <a:pt x="0" y="238670"/>
                  <a:pt x="0" y="153754"/>
                </a:cubicBezTo>
                <a:cubicBezTo>
                  <a:pt x="0" y="68838"/>
                  <a:pt x="68838" y="0"/>
                  <a:pt x="153754" y="0"/>
                </a:cubicBezTo>
                <a:close/>
              </a:path>
            </a:pathLst>
          </a:custGeom>
          <a:solidFill>
            <a:srgbClr val="9F0C4B"/>
          </a:solidFill>
          <a:ln w="9525" cap="flat" cmpd="sng">
            <a:solidFill>
              <a:schemeClr val="tx1"/>
            </a:solidFill>
            <a:round/>
          </a:ln>
        </p:spPr>
        <p:txBody>
          <a:bodyPr lIns="180000" tIns="0" rIns="180000" bIns="540000" anchor="ctr"/>
          <a:lstStyle/>
          <a:p>
            <a:endParaRPr lang="zh-CN" altLang="en-US"/>
          </a:p>
        </p:txBody>
      </p:sp>
      <p:sp>
        <p:nvSpPr>
          <p:cNvPr id="5" name="Text Box 17"/>
          <p:cNvSpPr txBox="1">
            <a:spLocks noChangeArrowheads="1"/>
          </p:cNvSpPr>
          <p:nvPr/>
        </p:nvSpPr>
        <p:spPr bwMode="auto">
          <a:xfrm rot="21480000">
            <a:off x="6623168" y="3830637"/>
            <a:ext cx="1603880" cy="457200"/>
          </a:xfrm>
          <a:prstGeom prst="rect">
            <a:avLst/>
          </a:prstGeom>
          <a:noFill/>
          <a:ln w="9525">
            <a:noFill/>
            <a:miter lim="800000"/>
          </a:ln>
        </p:spPr>
        <p:txBody>
          <a:bodyPr>
            <a:spAutoFit/>
          </a:bodyPr>
          <a:lstStyle/>
          <a:p>
            <a:r>
              <a:rPr lang="zh-CN" altLang="en-US" sz="2400" b="1" dirty="0">
                <a:solidFill>
                  <a:srgbClr val="FFFF00"/>
                </a:solidFill>
                <a:sym typeface="Arial" panose="020B0604020202020204" pitchFamily="34" charset="0"/>
              </a:rPr>
              <a:t>problem</a:t>
            </a:r>
          </a:p>
        </p:txBody>
      </p:sp>
      <p:sp>
        <p:nvSpPr>
          <p:cNvPr id="6" name="Text Box 4"/>
          <p:cNvSpPr txBox="1">
            <a:spLocks noChangeArrowheads="1"/>
          </p:cNvSpPr>
          <p:nvPr/>
        </p:nvSpPr>
        <p:spPr bwMode="auto">
          <a:xfrm>
            <a:off x="5715008" y="1214422"/>
            <a:ext cx="3111500" cy="584200"/>
          </a:xfrm>
          <a:prstGeom prst="rect">
            <a:avLst/>
          </a:prstGeom>
          <a:noFill/>
          <a:ln w="9525" algn="ctr">
            <a:noFill/>
            <a:miter lim="800000"/>
          </a:ln>
        </p:spPr>
        <p:txBody>
          <a:bodyPr>
            <a:spAutoFit/>
          </a:bodyPr>
          <a:lstStyle/>
          <a:p>
            <a:pPr algn="ctr">
              <a:spcBef>
                <a:spcPct val="50000"/>
              </a:spcBef>
            </a:pPr>
            <a:r>
              <a:rPr lang="en-US" altLang="zh-CN" sz="3200" b="1" dirty="0">
                <a:solidFill>
                  <a:srgbClr val="FF0000"/>
                </a:solidFill>
                <a:latin typeface="Rockwell" panose="02060603020205020403" pitchFamily="18" charset="0"/>
              </a:rPr>
              <a:t>Solutions!!!</a:t>
            </a:r>
          </a:p>
        </p:txBody>
      </p:sp>
      <p:sp>
        <p:nvSpPr>
          <p:cNvPr id="7" name="矩形 9"/>
          <p:cNvSpPr>
            <a:spLocks noChangeArrowheads="1"/>
          </p:cNvSpPr>
          <p:nvPr/>
        </p:nvSpPr>
        <p:spPr bwMode="auto">
          <a:xfrm>
            <a:off x="0" y="4286250"/>
            <a:ext cx="9001125" cy="2246313"/>
          </a:xfrm>
          <a:prstGeom prst="rect">
            <a:avLst/>
          </a:prstGeom>
          <a:noFill/>
          <a:ln w="9525">
            <a:noFill/>
            <a:miter lim="800000"/>
          </a:ln>
        </p:spPr>
        <p:txBody>
          <a:bodyPr>
            <a:spAutoFit/>
          </a:bodyPr>
          <a:lstStyle/>
          <a:p>
            <a:r>
              <a:rPr lang="en-US" altLang="zh-CN" sz="2800" dirty="0">
                <a:latin typeface="Times New Roman" panose="02020603050405020304" pitchFamily="18" charset="0"/>
                <a:cs typeface="Times New Roman" panose="02020603050405020304" pitchFamily="18" charset="0"/>
              </a:rPr>
              <a:t>2  Earphones for people who have trouble hearing. </a:t>
            </a:r>
            <a:r>
              <a:rPr lang="en-US" altLang="zh-CN" sz="2800" dirty="0">
                <a:solidFill>
                  <a:schemeClr val="accent1"/>
                </a:solidFill>
                <a:latin typeface="Times New Roman" panose="02020603050405020304" pitchFamily="18" charset="0"/>
                <a:cs typeface="Times New Roman" panose="02020603050405020304" pitchFamily="18" charset="0"/>
              </a:rPr>
              <a:t>It would help to fit sets of earphones to all seats, not just to some of them. </a:t>
            </a:r>
            <a:r>
              <a:rPr lang="en-US" altLang="zh-CN" sz="2800" dirty="0">
                <a:latin typeface="Times New Roman" panose="02020603050405020304" pitchFamily="18" charset="0"/>
                <a:cs typeface="Times New Roman" panose="02020603050405020304" pitchFamily="18" charset="0"/>
              </a:rPr>
              <a:t>This would allow </a:t>
            </a:r>
            <a:r>
              <a:rPr lang="en-US" altLang="zh-CN" sz="2800" dirty="0">
                <a:solidFill>
                  <a:srgbClr val="FF0000"/>
                </a:solidFill>
                <a:latin typeface="Times New Roman" panose="02020603050405020304" pitchFamily="18" charset="0"/>
                <a:cs typeface="Times New Roman" panose="02020603050405020304" pitchFamily="18" charset="0"/>
              </a:rPr>
              <a:t>hearing-impaired</a:t>
            </a:r>
            <a:r>
              <a:rPr lang="en-US" altLang="zh-CN" sz="2800" dirty="0">
                <a:latin typeface="Times New Roman" panose="02020603050405020304" pitchFamily="18" charset="0"/>
                <a:cs typeface="Times New Roman" panose="02020603050405020304" pitchFamily="18" charset="0"/>
              </a:rPr>
              <a:t> customers to enjoy the company of their hearing friends rather than having to sit in a special area.</a:t>
            </a:r>
            <a:endParaRPr lang="zh-CN" altLang="en-US" sz="2800" dirty="0"/>
          </a:p>
        </p:txBody>
      </p:sp>
      <p:cxnSp>
        <p:nvCxnSpPr>
          <p:cNvPr id="8" name="直接连接符 7"/>
          <p:cNvCxnSpPr/>
          <p:nvPr/>
        </p:nvCxnSpPr>
        <p:spPr>
          <a:xfrm>
            <a:off x="1000100" y="5643578"/>
            <a:ext cx="242889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7572396" y="5643578"/>
            <a:ext cx="114300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42844" y="6072206"/>
            <a:ext cx="2000264" cy="15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云形标注 10"/>
          <p:cNvSpPr/>
          <p:nvPr/>
        </p:nvSpPr>
        <p:spPr>
          <a:xfrm>
            <a:off x="4214810" y="6072206"/>
            <a:ext cx="3929090" cy="61264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 Box 17"/>
          <p:cNvSpPr txBox="1">
            <a:spLocks noChangeArrowheads="1"/>
          </p:cNvSpPr>
          <p:nvPr/>
        </p:nvSpPr>
        <p:spPr bwMode="auto">
          <a:xfrm rot="21480000">
            <a:off x="5293870" y="6171493"/>
            <a:ext cx="1603880" cy="457200"/>
          </a:xfrm>
          <a:prstGeom prst="rect">
            <a:avLst/>
          </a:prstGeom>
          <a:noFill/>
          <a:ln w="9525">
            <a:noFill/>
            <a:miter lim="800000"/>
          </a:ln>
        </p:spPr>
        <p:txBody>
          <a:bodyPr>
            <a:spAutoFit/>
          </a:bodyPr>
          <a:lstStyle/>
          <a:p>
            <a:r>
              <a:rPr lang="en-US" altLang="zh-CN" sz="2400" b="1" dirty="0">
                <a:solidFill>
                  <a:srgbClr val="FFFF00"/>
                </a:solidFill>
                <a:sym typeface="Arial" panose="020B0604020202020204" pitchFamily="34" charset="0"/>
              </a:rPr>
              <a:t>benefit</a:t>
            </a:r>
            <a:endParaRPr lang="zh-CN" altLang="en-US" sz="2400" b="1" dirty="0">
              <a:solidFill>
                <a:srgbClr val="FFFF00"/>
              </a:solidFill>
              <a:sym typeface="Arial" panose="020B0604020202020204" pitchFamily="34" charset="0"/>
            </a:endParaRPr>
          </a:p>
        </p:txBody>
      </p:sp>
      <p:sp>
        <p:nvSpPr>
          <p:cNvPr id="13" name="Text Box 4"/>
          <p:cNvSpPr txBox="1">
            <a:spLocks noChangeArrowheads="1"/>
          </p:cNvSpPr>
          <p:nvPr/>
        </p:nvSpPr>
        <p:spPr bwMode="auto">
          <a:xfrm>
            <a:off x="3428992" y="4714884"/>
            <a:ext cx="3111500" cy="584200"/>
          </a:xfrm>
          <a:prstGeom prst="rect">
            <a:avLst/>
          </a:prstGeom>
          <a:noFill/>
          <a:ln w="9525" algn="ctr">
            <a:noFill/>
            <a:miter lim="800000"/>
          </a:ln>
        </p:spPr>
        <p:txBody>
          <a:bodyPr>
            <a:spAutoFit/>
          </a:bodyPr>
          <a:lstStyle/>
          <a:p>
            <a:pPr algn="ctr">
              <a:spcBef>
                <a:spcPct val="50000"/>
              </a:spcBef>
            </a:pPr>
            <a:r>
              <a:rPr lang="en-US" altLang="zh-CN" sz="3200" b="1" dirty="0">
                <a:solidFill>
                  <a:srgbClr val="FF0000"/>
                </a:solidFill>
                <a:latin typeface="Rockwell" panose="02060603020205020403" pitchFamily="18" charset="0"/>
              </a:rPr>
              <a:t>Solutions!!!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1" grpId="0" animBg="1"/>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0"/>
            <a:ext cx="9144000" cy="2308324"/>
          </a:xfrm>
          <a:prstGeom prst="rect">
            <a:avLst/>
          </a:prstGeom>
          <a:noFill/>
          <a:ln w="9525">
            <a:noFill/>
            <a:miter lim="800000"/>
          </a:ln>
        </p:spPr>
        <p:txBody>
          <a:bodyPr wrap="square" anchor="ctr">
            <a:spAutoFit/>
          </a:bodyPr>
          <a:lstStyle/>
          <a:p>
            <a:pPr eaLnBrk="0" hangingPunct="0"/>
            <a:r>
              <a:rPr lang="en-US" altLang="zh-CN" sz="32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3  Raised seating. </a:t>
            </a:r>
            <a:r>
              <a:rPr lang="en-US" altLang="zh-CN" sz="2800" dirty="0">
                <a:solidFill>
                  <a:srgbClr val="FF0000"/>
                </a:solidFill>
                <a:latin typeface="Times New Roman" panose="02020603050405020304" pitchFamily="18" charset="0"/>
                <a:cs typeface="Times New Roman" panose="02020603050405020304" pitchFamily="18" charset="0"/>
              </a:rPr>
              <a:t>People who are short cannot always see the screen. </a:t>
            </a:r>
            <a:r>
              <a:rPr lang="en-US" altLang="zh-CN" sz="2800" dirty="0">
                <a:solidFill>
                  <a:schemeClr val="tx2">
                    <a:lumMod val="60000"/>
                    <a:lumOff val="40000"/>
                  </a:schemeClr>
                </a:solidFill>
                <a:latin typeface="Times New Roman" panose="02020603050405020304" pitchFamily="18" charset="0"/>
                <a:cs typeface="Times New Roman" panose="02020603050405020304" pitchFamily="18" charset="0"/>
              </a:rPr>
              <a:t>So I'd like to suggest that the seats at the back be placed higher than those at the front so that everyone can see the screen easily. Perhaps there could be a space at the end of each row for people in wheelchairs to sit next to their friends.</a:t>
            </a:r>
            <a:endParaRPr lang="en-US" altLang="zh-CN" sz="2800" dirty="0">
              <a:solidFill>
                <a:schemeClr val="tx2">
                  <a:lumMod val="60000"/>
                  <a:lumOff val="40000"/>
                </a:schemeClr>
              </a:solidFill>
            </a:endParaRPr>
          </a:p>
        </p:txBody>
      </p:sp>
      <p:sp>
        <p:nvSpPr>
          <p:cNvPr id="3" name="Rectangle 2"/>
          <p:cNvSpPr>
            <a:spLocks noChangeArrowheads="1"/>
          </p:cNvSpPr>
          <p:nvPr/>
        </p:nvSpPr>
        <p:spPr bwMode="auto">
          <a:xfrm>
            <a:off x="0" y="2357430"/>
            <a:ext cx="8786813" cy="523875"/>
          </a:xfrm>
          <a:prstGeom prst="rect">
            <a:avLst/>
          </a:prstGeom>
          <a:noFill/>
          <a:ln w="9525">
            <a:noFill/>
            <a:miter lim="800000"/>
          </a:ln>
        </p:spPr>
        <p:txBody>
          <a:bodyPr anchor="ctr">
            <a:spAutoFit/>
          </a:bodyPr>
          <a:lstStyle/>
          <a:p>
            <a:pPr eaLnBrk="0" hangingPunct="0"/>
            <a:r>
              <a:rPr lang="en-US" altLang="zh-CN" sz="2800" dirty="0">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 </a:t>
            </a:r>
            <a:r>
              <a:rPr lang="en-US" altLang="zh-CN" sz="2800" b="1" dirty="0" err="1">
                <a:latin typeface="Times New Roman" panose="02020603050405020304" pitchFamily="18" charset="0"/>
                <a:cs typeface="Times New Roman" panose="02020603050405020304" pitchFamily="18" charset="0"/>
              </a:rPr>
              <a:t>Problem+solution</a:t>
            </a:r>
            <a:endParaRPr lang="en-US" altLang="zh-CN" sz="2800" b="1" dirty="0"/>
          </a:p>
        </p:txBody>
      </p:sp>
      <p:sp>
        <p:nvSpPr>
          <p:cNvPr id="4" name="Rectangle 1"/>
          <p:cNvSpPr>
            <a:spLocks noChangeArrowheads="1"/>
          </p:cNvSpPr>
          <p:nvPr/>
        </p:nvSpPr>
        <p:spPr bwMode="auto">
          <a:xfrm>
            <a:off x="0" y="3000372"/>
            <a:ext cx="8929688" cy="3108543"/>
          </a:xfrm>
          <a:prstGeom prst="rect">
            <a:avLst/>
          </a:prstGeom>
          <a:noFill/>
          <a:ln w="9525">
            <a:noFill/>
            <a:miter lim="800000"/>
          </a:ln>
        </p:spPr>
        <p:txBody>
          <a:bodyPr anchor="ctr">
            <a:spAutoFit/>
          </a:bodyPr>
          <a:lstStyle/>
          <a:p>
            <a:pPr eaLnBrk="0" hangingPunct="0"/>
            <a:r>
              <a:rPr lang="en-US" altLang="zh-CN" sz="2800" dirty="0">
                <a:latin typeface="Times New Roman" panose="02020603050405020304" pitchFamily="18" charset="0"/>
                <a:cs typeface="Times New Roman" panose="02020603050405020304" pitchFamily="18" charset="0"/>
              </a:rPr>
              <a:t>4 Toilets. For disabled customers </a:t>
            </a:r>
            <a:r>
              <a:rPr lang="en-US" altLang="zh-CN" sz="2800" dirty="0">
                <a:solidFill>
                  <a:schemeClr val="tx2">
                    <a:lumMod val="60000"/>
                    <a:lumOff val="40000"/>
                  </a:schemeClr>
                </a:solidFill>
                <a:latin typeface="Times New Roman" panose="02020603050405020304" pitchFamily="18" charset="0"/>
                <a:cs typeface="Times New Roman" panose="02020603050405020304" pitchFamily="18" charset="0"/>
              </a:rPr>
              <a:t>it would be more convenient to place the toilets near the entrance to the cinema. </a:t>
            </a:r>
            <a:r>
              <a:rPr lang="en-US" altLang="zh-CN" sz="2800" dirty="0">
                <a:solidFill>
                  <a:srgbClr val="FF0000"/>
                </a:solidFill>
                <a:latin typeface="Times New Roman" panose="02020603050405020304" pitchFamily="18" charset="0"/>
                <a:cs typeface="Times New Roman" panose="02020603050405020304" pitchFamily="18" charset="0"/>
              </a:rPr>
              <a:t>It can be difficult if the only disabled toilet is in the basement a long way from where the film is showing. </a:t>
            </a:r>
            <a:r>
              <a:rPr lang="en-US" altLang="zh-CN" sz="2800" dirty="0">
                <a:solidFill>
                  <a:schemeClr val="tx2">
                    <a:lumMod val="60000"/>
                    <a:lumOff val="40000"/>
                  </a:schemeClr>
                </a:solidFill>
                <a:latin typeface="Times New Roman" panose="02020603050405020304" pitchFamily="18" charset="0"/>
                <a:cs typeface="Times New Roman" panose="02020603050405020304" pitchFamily="18" charset="0"/>
              </a:rPr>
              <a:t>And if the doors could be opened outwards, disabled customers would be very happy.</a:t>
            </a:r>
            <a:endParaRPr lang="en-US" altLang="zh-CN" sz="2800" dirty="0">
              <a:solidFill>
                <a:schemeClr val="tx2">
                  <a:lumMod val="60000"/>
                  <a:lumOff val="40000"/>
                </a:schemeClr>
              </a:solidFill>
            </a:endParaRPr>
          </a:p>
          <a:p>
            <a:pPr eaLnBrk="0" hangingPunct="0"/>
            <a:r>
              <a:rPr lang="en-US" altLang="zh-CN" sz="2800" dirty="0">
                <a:latin typeface="Times New Roman" panose="02020603050405020304" pitchFamily="18" charset="0"/>
                <a:cs typeface="Times New Roman" panose="02020603050405020304" pitchFamily="18" charset="0"/>
              </a:rPr>
              <a:t> </a:t>
            </a:r>
            <a:endParaRPr lang="en-US" altLang="zh-CN" sz="2800" dirty="0">
              <a:solidFill>
                <a:schemeClr val="tx2">
                  <a:lumMod val="60000"/>
                  <a:lumOff val="40000"/>
                </a:schemeClr>
              </a:solidFill>
            </a:endParaRPr>
          </a:p>
        </p:txBody>
      </p:sp>
      <p:sp>
        <p:nvSpPr>
          <p:cNvPr id="5" name="TextBox 4"/>
          <p:cNvSpPr txBox="1"/>
          <p:nvPr/>
        </p:nvSpPr>
        <p:spPr>
          <a:xfrm>
            <a:off x="142844" y="5929330"/>
            <a:ext cx="4976234" cy="584775"/>
          </a:xfrm>
          <a:prstGeom prst="rect">
            <a:avLst/>
          </a:prstGeom>
          <a:noFill/>
        </p:spPr>
        <p:txBody>
          <a:bodyPr wrap="none" rtlCol="0">
            <a:spAutoFit/>
          </a:bodyPr>
          <a:lstStyle/>
          <a:p>
            <a:r>
              <a:rPr lang="en-US" altLang="zh-CN" sz="3200" b="1" dirty="0"/>
              <a:t>Solution1+reason+solution2</a:t>
            </a:r>
            <a:endParaRPr lang="zh-CN" alt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571480"/>
            <a:ext cx="9001125" cy="1815882"/>
          </a:xfrm>
          <a:prstGeom prst="rect">
            <a:avLst/>
          </a:prstGeom>
          <a:noFill/>
          <a:ln w="9525">
            <a:noFill/>
            <a:miter lim="800000"/>
          </a:ln>
        </p:spPr>
        <p:txBody>
          <a:bodyPr anchor="ctr">
            <a:spAutoFit/>
          </a:bodyPr>
          <a:lstStyle/>
          <a:p>
            <a:pPr eaLnBrk="0" hangingPunct="0"/>
            <a:r>
              <a:rPr lang="en-US" altLang="zh-CN" sz="2800" dirty="0">
                <a:latin typeface="Times New Roman" panose="02020603050405020304" pitchFamily="18" charset="0"/>
                <a:cs typeface="Times New Roman" panose="02020603050405020304" pitchFamily="18" charset="0"/>
              </a:rPr>
              <a:t> 5  Car parking. Of course, there are usually spaces </a:t>
            </a:r>
            <a:r>
              <a:rPr lang="en-US" altLang="zh-CN" sz="2800" dirty="0">
                <a:solidFill>
                  <a:srgbClr val="FF0000"/>
                </a:solidFill>
                <a:latin typeface="Times New Roman" panose="02020603050405020304" pitchFamily="18" charset="0"/>
                <a:cs typeface="Times New Roman" panose="02020603050405020304" pitchFamily="18" charset="0"/>
              </a:rPr>
              <a:t>specially reserved </a:t>
            </a:r>
            <a:r>
              <a:rPr lang="en-US" altLang="zh-CN" sz="2800" dirty="0">
                <a:latin typeface="Times New Roman" panose="02020603050405020304" pitchFamily="18" charset="0"/>
                <a:cs typeface="Times New Roman" panose="02020603050405020304" pitchFamily="18" charset="0"/>
              </a:rPr>
              <a:t>for disabled and elderly drivers. If they are close to the cinema entrance and/or exit, it is easier for disabled people to get to film </a:t>
            </a:r>
            <a:r>
              <a:rPr lang="en-US" altLang="zh-CN" sz="2800" dirty="0">
                <a:solidFill>
                  <a:srgbClr val="FF0000"/>
                </a:solidFill>
                <a:latin typeface="Times New Roman" panose="02020603050405020304" pitchFamily="18" charset="0"/>
                <a:cs typeface="Times New Roman" panose="02020603050405020304" pitchFamily="18" charset="0"/>
              </a:rPr>
              <a:t>in comfort</a:t>
            </a:r>
            <a:r>
              <a:rPr lang="en-US" altLang="zh-CN" sz="2800" dirty="0">
                <a:latin typeface="Times New Roman" panose="02020603050405020304" pitchFamily="18" charset="0"/>
                <a:cs typeface="Times New Roman" panose="02020603050405020304" pitchFamily="18" charset="0"/>
              </a:rPr>
              <a:t>.</a:t>
            </a:r>
            <a:endParaRPr lang="en-US" altLang="zh-CN" sz="2800" dirty="0"/>
          </a:p>
        </p:txBody>
      </p:sp>
      <p:sp>
        <p:nvSpPr>
          <p:cNvPr id="3" name="TextBox 7"/>
          <p:cNvSpPr txBox="1">
            <a:spLocks noChangeArrowheads="1"/>
          </p:cNvSpPr>
          <p:nvPr/>
        </p:nvSpPr>
        <p:spPr bwMode="auto">
          <a:xfrm>
            <a:off x="142844" y="5288340"/>
            <a:ext cx="9001156" cy="1077218"/>
          </a:xfrm>
          <a:prstGeom prst="rect">
            <a:avLst/>
          </a:prstGeom>
          <a:noFill/>
          <a:ln w="9525">
            <a:noFill/>
            <a:miter lim="800000"/>
          </a:ln>
        </p:spPr>
        <p:txBody>
          <a:bodyPr wrap="square">
            <a:spAutoFit/>
          </a:bodyPr>
          <a:lstStyle/>
          <a:p>
            <a:r>
              <a:rPr lang="en-US" altLang="zh-CN" sz="3200" dirty="0">
                <a:solidFill>
                  <a:srgbClr val="0000CC"/>
                </a:solidFill>
                <a:ea typeface="方正姚体" panose="02010601030101010101" pitchFamily="2" charset="-122"/>
              </a:rPr>
              <a:t>Tip3:to give your suggestions by presenting </a:t>
            </a:r>
            <a:r>
              <a:rPr lang="en-US" altLang="zh-CN" sz="3200" dirty="0">
                <a:solidFill>
                  <a:srgbClr val="FF0000"/>
                </a:solidFill>
                <a:ea typeface="方正姚体" panose="02010601030101010101" pitchFamily="2" charset="-122"/>
              </a:rPr>
              <a:t>problems</a:t>
            </a:r>
            <a:r>
              <a:rPr lang="en-US" altLang="zh-CN" sz="3200" dirty="0">
                <a:solidFill>
                  <a:srgbClr val="0000CC"/>
                </a:solidFill>
                <a:ea typeface="方正姚体" panose="02010601030101010101" pitchFamily="2" charset="-122"/>
              </a:rPr>
              <a:t>, providing </a:t>
            </a:r>
            <a:r>
              <a:rPr lang="en-US" altLang="zh-CN" sz="3200" dirty="0">
                <a:solidFill>
                  <a:srgbClr val="FF0000"/>
                </a:solidFill>
                <a:ea typeface="方正姚体" panose="02010601030101010101" pitchFamily="2" charset="-122"/>
              </a:rPr>
              <a:t>solutions</a:t>
            </a:r>
            <a:r>
              <a:rPr lang="en-US" altLang="zh-CN" sz="3200" dirty="0">
                <a:solidFill>
                  <a:srgbClr val="0000CC"/>
                </a:solidFill>
                <a:ea typeface="方正姚体" panose="02010601030101010101" pitchFamily="2" charset="-122"/>
              </a:rPr>
              <a:t> or talking about the </a:t>
            </a:r>
            <a:r>
              <a:rPr lang="en-US" altLang="zh-CN" sz="3200" dirty="0">
                <a:solidFill>
                  <a:srgbClr val="FF0000"/>
                </a:solidFill>
                <a:ea typeface="方正姚体" panose="02010601030101010101" pitchFamily="2" charset="-122"/>
              </a:rPr>
              <a:t>benefits</a:t>
            </a:r>
            <a:r>
              <a:rPr lang="en-US" altLang="zh-CN" sz="3200" dirty="0">
                <a:solidFill>
                  <a:srgbClr val="0000CC"/>
                </a:solidFill>
                <a:ea typeface="方正姚体" panose="02010601030101010101" pitchFamily="2" charset="-122"/>
              </a:rPr>
              <a:t>. </a:t>
            </a:r>
            <a:endParaRPr lang="zh-CN" altLang="en-US" sz="3200" dirty="0">
              <a:solidFill>
                <a:srgbClr val="0000CC"/>
              </a:solidFill>
              <a:ea typeface="方正姚体" panose="02010601030101010101" pitchFamily="2" charset="-122"/>
            </a:endParaRPr>
          </a:p>
        </p:txBody>
      </p:sp>
      <p:sp>
        <p:nvSpPr>
          <p:cNvPr id="4" name="TextBox 3"/>
          <p:cNvSpPr txBox="1"/>
          <p:nvPr/>
        </p:nvSpPr>
        <p:spPr>
          <a:xfrm>
            <a:off x="357158" y="2571744"/>
            <a:ext cx="5045164" cy="584775"/>
          </a:xfrm>
          <a:prstGeom prst="rect">
            <a:avLst/>
          </a:prstGeom>
          <a:noFill/>
        </p:spPr>
        <p:txBody>
          <a:bodyPr wrap="none" rtlCol="0">
            <a:spAutoFit/>
          </a:bodyPr>
          <a:lstStyle/>
          <a:p>
            <a:r>
              <a:rPr lang="en-US" altLang="zh-CN" sz="3200" b="1" dirty="0"/>
              <a:t>Solution1+solution2+bebefit</a:t>
            </a:r>
            <a:endParaRPr lang="zh-CN" alt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0" y="0"/>
          <a:ext cx="9144000" cy="7215206"/>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143000">
                <a:tc>
                  <a:txBody>
                    <a:bodyPr/>
                    <a:lstStyle/>
                    <a:p>
                      <a:r>
                        <a:rPr lang="en-US" altLang="zh-CN" sz="4000" dirty="0"/>
                        <a:t>items</a:t>
                      </a:r>
                      <a:endParaRPr lang="zh-CN" altLang="en-US" sz="4000" dirty="0"/>
                    </a:p>
                  </a:txBody>
                  <a:tcPr/>
                </a:tc>
                <a:tc>
                  <a:txBody>
                    <a:bodyPr/>
                    <a:lstStyle/>
                    <a:p>
                      <a:r>
                        <a:rPr lang="en-US" altLang="zh-CN" sz="4000" dirty="0"/>
                        <a:t>suggestions</a:t>
                      </a:r>
                      <a:endParaRPr lang="zh-CN" altLang="en-US" sz="4000" dirty="0"/>
                    </a:p>
                  </a:txBody>
                  <a:tcPr/>
                </a:tc>
                <a:extLst>
                  <a:ext uri="{0D108BD9-81ED-4DB2-BD59-A6C34878D82A}">
                    <a16:rowId xmlns:a16="http://schemas.microsoft.com/office/drawing/2014/main" val="10000"/>
                  </a:ext>
                </a:extLst>
              </a:tr>
              <a:tr h="1785934">
                <a:tc>
                  <a:txBody>
                    <a:bodyPr/>
                    <a:lstStyle/>
                    <a:p>
                      <a:r>
                        <a:rPr lang="en-US" altLang="zh-CN" sz="3200" dirty="0"/>
                        <a:t>__________________for wheelchairs</a:t>
                      </a:r>
                      <a:endParaRPr lang="zh-CN" altLang="en-US" sz="3200" dirty="0"/>
                    </a:p>
                  </a:txBody>
                  <a:tcPr/>
                </a:tc>
                <a:tc>
                  <a:txBody>
                    <a:bodyPr/>
                    <a:lstStyle/>
                    <a:p>
                      <a:endParaRPr lang="zh-CN" altLang="en-US" dirty="0"/>
                    </a:p>
                    <a:p>
                      <a:endParaRPr lang="zh-CN" altLang="en-US" dirty="0"/>
                    </a:p>
                  </a:txBody>
                  <a:tcPr/>
                </a:tc>
                <a:extLst>
                  <a:ext uri="{0D108BD9-81ED-4DB2-BD59-A6C34878D82A}">
                    <a16:rowId xmlns:a16="http://schemas.microsoft.com/office/drawing/2014/main" val="10001"/>
                  </a:ext>
                </a:extLst>
              </a:tr>
              <a:tr h="1000132">
                <a:tc>
                  <a:txBody>
                    <a:bodyPr/>
                    <a:lstStyle/>
                    <a:p>
                      <a:r>
                        <a:rPr lang="en-US" altLang="zh-CN" sz="3200" dirty="0"/>
                        <a:t>Earphones for _______</a:t>
                      </a:r>
                      <a:r>
                        <a:rPr lang="en-US" altLang="zh-CN" sz="3200" baseline="0" dirty="0"/>
                        <a:t> </a:t>
                      </a:r>
                      <a:r>
                        <a:rPr lang="en-US" altLang="zh-CN" sz="3200" dirty="0"/>
                        <a:t>_____________customers</a:t>
                      </a:r>
                      <a:endParaRPr lang="zh-CN" altLang="en-US" sz="3200" dirty="0"/>
                    </a:p>
                  </a:txBody>
                  <a:tcPr/>
                </a:tc>
                <a:tc>
                  <a:txBody>
                    <a:bodyPr/>
                    <a:lstStyle/>
                    <a:p>
                      <a:endParaRPr lang="zh-CN" altLang="en-US" dirty="0">
                        <a:solidFill>
                          <a:schemeClr val="tx1"/>
                        </a:solidFill>
                      </a:endParaRPr>
                    </a:p>
                  </a:txBody>
                  <a:tcPr/>
                </a:tc>
                <a:extLst>
                  <a:ext uri="{0D108BD9-81ED-4DB2-BD59-A6C34878D82A}">
                    <a16:rowId xmlns:a16="http://schemas.microsoft.com/office/drawing/2014/main" val="10002"/>
                  </a:ext>
                </a:extLst>
              </a:tr>
              <a:tr h="1219216">
                <a:tc>
                  <a:txBody>
                    <a:bodyPr/>
                    <a:lstStyle/>
                    <a:p>
                      <a:r>
                        <a:rPr lang="en-US" altLang="zh-CN" sz="3200" dirty="0"/>
                        <a:t>  ____________seating</a:t>
                      </a:r>
                      <a:endParaRPr lang="zh-CN" altLang="en-US" sz="3200" dirty="0"/>
                    </a:p>
                  </a:txBody>
                  <a:tcPr/>
                </a:tc>
                <a:tc>
                  <a:txBody>
                    <a:bodyPr/>
                    <a:lstStyle/>
                    <a:p>
                      <a:endParaRPr lang="zh-CN" altLang="en-US" dirty="0"/>
                    </a:p>
                  </a:txBody>
                  <a:tcPr/>
                </a:tc>
                <a:extLst>
                  <a:ext uri="{0D108BD9-81ED-4DB2-BD59-A6C34878D82A}">
                    <a16:rowId xmlns:a16="http://schemas.microsoft.com/office/drawing/2014/main" val="10003"/>
                  </a:ext>
                </a:extLst>
              </a:tr>
              <a:tr h="857256">
                <a:tc>
                  <a:txBody>
                    <a:bodyPr/>
                    <a:lstStyle/>
                    <a:p>
                      <a:r>
                        <a:rPr lang="en-US" altLang="zh-CN" sz="3200" dirty="0"/>
                        <a:t>         Toilets</a:t>
                      </a:r>
                      <a:endParaRPr lang="zh-CN" altLang="en-US" sz="3200" dirty="0"/>
                    </a:p>
                  </a:txBody>
                  <a:tcPr/>
                </a:tc>
                <a:tc>
                  <a:txBody>
                    <a:bodyPr/>
                    <a:lstStyle/>
                    <a:p>
                      <a:endParaRPr lang="zh-CN" altLang="en-US" dirty="0">
                        <a:solidFill>
                          <a:srgbClr val="FF0000"/>
                        </a:solidFill>
                      </a:endParaRPr>
                    </a:p>
                  </a:txBody>
                  <a:tcPr/>
                </a:tc>
                <a:extLst>
                  <a:ext uri="{0D108BD9-81ED-4DB2-BD59-A6C34878D82A}">
                    <a16:rowId xmlns:a16="http://schemas.microsoft.com/office/drawing/2014/main" val="10004"/>
                  </a:ext>
                </a:extLst>
              </a:tr>
              <a:tr h="1143000">
                <a:tc>
                  <a:txBody>
                    <a:bodyPr/>
                    <a:lstStyle/>
                    <a:p>
                      <a:r>
                        <a:rPr lang="en-US" altLang="zh-CN" sz="3200" dirty="0"/>
                        <a:t>     Car parking </a:t>
                      </a:r>
                      <a:endParaRPr lang="zh-CN" altLang="en-US" sz="3200" dirty="0"/>
                    </a:p>
                  </a:txBody>
                  <a:tcPr/>
                </a:tc>
                <a:tc>
                  <a:txBody>
                    <a:bodyPr/>
                    <a:lstStyle/>
                    <a:p>
                      <a:endParaRPr lang="en-US" altLang="zh-CN"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bl>
          </a:graphicData>
        </a:graphic>
      </p:graphicFrame>
      <p:sp>
        <p:nvSpPr>
          <p:cNvPr id="3" name="TextBox 2"/>
          <p:cNvSpPr txBox="1">
            <a:spLocks noChangeArrowheads="1"/>
          </p:cNvSpPr>
          <p:nvPr/>
        </p:nvSpPr>
        <p:spPr bwMode="auto">
          <a:xfrm>
            <a:off x="285750" y="1071563"/>
            <a:ext cx="2700611" cy="523220"/>
          </a:xfrm>
          <a:prstGeom prst="rect">
            <a:avLst/>
          </a:prstGeom>
          <a:noFill/>
          <a:ln w="9525">
            <a:noFill/>
            <a:miter lim="800000"/>
          </a:ln>
        </p:spPr>
        <p:txBody>
          <a:bodyPr wrap="none">
            <a:spAutoFit/>
          </a:bodyPr>
          <a:lstStyle/>
          <a:p>
            <a:r>
              <a:rPr lang="en-US" altLang="zh-CN" sz="2800" dirty="0">
                <a:solidFill>
                  <a:srgbClr val="FF0000"/>
                </a:solidFill>
                <a:ea typeface="方正姚体" panose="02010601030101010101" pitchFamily="2" charset="-122"/>
              </a:rPr>
              <a:t>Adequate access </a:t>
            </a:r>
            <a:endParaRPr lang="zh-CN" altLang="en-US" sz="2800" dirty="0">
              <a:solidFill>
                <a:srgbClr val="FF0000"/>
              </a:solidFill>
              <a:ea typeface="方正姚体" panose="02010601030101010101" pitchFamily="2" charset="-122"/>
            </a:endParaRPr>
          </a:p>
        </p:txBody>
      </p:sp>
      <p:sp>
        <p:nvSpPr>
          <p:cNvPr id="4" name="TextBox 3"/>
          <p:cNvSpPr txBox="1"/>
          <p:nvPr/>
        </p:nvSpPr>
        <p:spPr>
          <a:xfrm>
            <a:off x="4572000" y="1142984"/>
            <a:ext cx="4572000" cy="1754326"/>
          </a:xfrm>
          <a:prstGeom prst="rect">
            <a:avLst/>
          </a:prstGeom>
          <a:noFill/>
        </p:spPr>
        <p:txBody>
          <a:bodyPr wrap="square" rtlCol="0">
            <a:spAutoFit/>
          </a:bodyPr>
          <a:lstStyle/>
          <a:p>
            <a:r>
              <a:rPr lang="zh-CN" altLang="en-US" dirty="0"/>
              <a:t>●</a:t>
            </a:r>
            <a:r>
              <a:rPr lang="en-US" altLang="zh-CN" dirty="0"/>
              <a:t>lifts: </a:t>
            </a:r>
            <a:r>
              <a:rPr lang="en-US" altLang="zh-CN" dirty="0">
                <a:solidFill>
                  <a:srgbClr val="FF0000"/>
                </a:solidFill>
              </a:rPr>
              <a:t>It would be handy to …</a:t>
            </a:r>
          </a:p>
          <a:p>
            <a:r>
              <a:rPr lang="zh-CN" altLang="en-US" dirty="0"/>
              <a:t>●</a:t>
            </a:r>
            <a:r>
              <a:rPr lang="en-US" altLang="zh-CN" dirty="0"/>
              <a:t>the buttons in the lifts: </a:t>
            </a:r>
            <a:r>
              <a:rPr lang="en-US" altLang="zh-CN" dirty="0">
                <a:solidFill>
                  <a:srgbClr val="FF0000"/>
                </a:solidFill>
              </a:rPr>
              <a:t>should be</a:t>
            </a:r>
            <a:r>
              <a:rPr lang="en-US" altLang="zh-CN" dirty="0"/>
              <a:t> easy for… to reach</a:t>
            </a:r>
          </a:p>
          <a:p>
            <a:r>
              <a:rPr lang="zh-CN" altLang="en-US" dirty="0"/>
              <a:t>●</a:t>
            </a:r>
            <a:r>
              <a:rPr lang="en-US" altLang="zh-CN" dirty="0"/>
              <a:t>the doors: wide enough to enter</a:t>
            </a:r>
          </a:p>
          <a:p>
            <a:r>
              <a:rPr lang="zh-CN" altLang="en-US" dirty="0"/>
              <a:t>●</a:t>
            </a:r>
            <a:r>
              <a:rPr lang="en-US" altLang="zh-CN" dirty="0"/>
              <a:t>location of the lifts: should not be in cold, </a:t>
            </a:r>
            <a:r>
              <a:rPr lang="en-US" altLang="zh-CN" dirty="0">
                <a:solidFill>
                  <a:srgbClr val="FF0000"/>
                </a:solidFill>
              </a:rPr>
              <a:t>unattractive</a:t>
            </a:r>
            <a:r>
              <a:rPr lang="en-US" altLang="zh-CN" dirty="0"/>
              <a:t> places</a:t>
            </a:r>
            <a:endParaRPr lang="zh-CN" altLang="en-US" dirty="0"/>
          </a:p>
        </p:txBody>
      </p:sp>
      <p:sp>
        <p:nvSpPr>
          <p:cNvPr id="5" name="TextBox 3"/>
          <p:cNvSpPr txBox="1">
            <a:spLocks noChangeArrowheads="1"/>
          </p:cNvSpPr>
          <p:nvPr/>
        </p:nvSpPr>
        <p:spPr bwMode="auto">
          <a:xfrm>
            <a:off x="0" y="3357562"/>
            <a:ext cx="2786050" cy="523220"/>
          </a:xfrm>
          <a:prstGeom prst="rect">
            <a:avLst/>
          </a:prstGeom>
          <a:noFill/>
          <a:ln w="9525">
            <a:noFill/>
            <a:miter lim="800000"/>
          </a:ln>
        </p:spPr>
        <p:txBody>
          <a:bodyPr wrap="square">
            <a:spAutoFit/>
          </a:bodyPr>
          <a:lstStyle/>
          <a:p>
            <a:r>
              <a:rPr lang="en-US" altLang="zh-CN" sz="2800" dirty="0">
                <a:solidFill>
                  <a:srgbClr val="FF0000"/>
                </a:solidFill>
                <a:ea typeface="方正姚体" panose="02010601030101010101" pitchFamily="2" charset="-122"/>
              </a:rPr>
              <a:t>hearing-impaired</a:t>
            </a:r>
            <a:endParaRPr lang="zh-CN" altLang="en-US" sz="2800" dirty="0">
              <a:solidFill>
                <a:srgbClr val="FF0000"/>
              </a:solidFill>
              <a:ea typeface="方正姚体" panose="02010601030101010101" pitchFamily="2" charset="-122"/>
            </a:endParaRPr>
          </a:p>
        </p:txBody>
      </p:sp>
      <p:sp>
        <p:nvSpPr>
          <p:cNvPr id="6" name="TextBox 5"/>
          <p:cNvSpPr txBox="1"/>
          <p:nvPr/>
        </p:nvSpPr>
        <p:spPr>
          <a:xfrm>
            <a:off x="4643438" y="3000372"/>
            <a:ext cx="4214810" cy="646331"/>
          </a:xfrm>
          <a:prstGeom prst="rect">
            <a:avLst/>
          </a:prstGeom>
          <a:noFill/>
        </p:spPr>
        <p:txBody>
          <a:bodyPr wrap="square" rtlCol="0">
            <a:spAutoFit/>
          </a:bodyPr>
          <a:lstStyle/>
          <a:p>
            <a:r>
              <a:rPr lang="en-US" altLang="zh-CN" dirty="0">
                <a:solidFill>
                  <a:srgbClr val="FF0000"/>
                </a:solidFill>
              </a:rPr>
              <a:t>It would help to fit </a:t>
            </a:r>
            <a:r>
              <a:rPr lang="en-US" altLang="zh-CN" dirty="0"/>
              <a:t>sets of earphones to all seats </a:t>
            </a:r>
            <a:r>
              <a:rPr lang="en-US" altLang="zh-CN" dirty="0">
                <a:solidFill>
                  <a:srgbClr val="FF0000"/>
                </a:solidFill>
              </a:rPr>
              <a:t>to enjoy the company of their friends</a:t>
            </a:r>
            <a:r>
              <a:rPr lang="en-US" altLang="zh-CN" dirty="0"/>
              <a:t>.</a:t>
            </a:r>
            <a:endParaRPr lang="zh-CN" altLang="en-US" dirty="0"/>
          </a:p>
        </p:txBody>
      </p:sp>
      <p:sp>
        <p:nvSpPr>
          <p:cNvPr id="7" name="TextBox 6"/>
          <p:cNvSpPr txBox="1"/>
          <p:nvPr/>
        </p:nvSpPr>
        <p:spPr>
          <a:xfrm>
            <a:off x="571472" y="4000504"/>
            <a:ext cx="1308371" cy="584775"/>
          </a:xfrm>
          <a:prstGeom prst="rect">
            <a:avLst/>
          </a:prstGeom>
          <a:noFill/>
        </p:spPr>
        <p:txBody>
          <a:bodyPr wrap="none" rtlCol="0">
            <a:spAutoFit/>
          </a:bodyPr>
          <a:lstStyle/>
          <a:p>
            <a:r>
              <a:rPr lang="en-US" altLang="zh-CN" sz="3200" dirty="0">
                <a:solidFill>
                  <a:srgbClr val="FF0000"/>
                </a:solidFill>
              </a:rPr>
              <a:t>Raised</a:t>
            </a:r>
            <a:endParaRPr lang="zh-CN" altLang="en-US" sz="3200" dirty="0">
              <a:solidFill>
                <a:srgbClr val="FF0000"/>
              </a:solidFill>
            </a:endParaRPr>
          </a:p>
        </p:txBody>
      </p:sp>
      <p:sp>
        <p:nvSpPr>
          <p:cNvPr id="8" name="TextBox 7"/>
          <p:cNvSpPr txBox="1"/>
          <p:nvPr/>
        </p:nvSpPr>
        <p:spPr>
          <a:xfrm>
            <a:off x="4643438" y="4000504"/>
            <a:ext cx="4500562" cy="1477328"/>
          </a:xfrm>
          <a:prstGeom prst="rect">
            <a:avLst/>
          </a:prstGeom>
          <a:noFill/>
        </p:spPr>
        <p:txBody>
          <a:bodyPr wrap="square" rtlCol="0">
            <a:spAutoFit/>
          </a:bodyPr>
          <a:lstStyle/>
          <a:p>
            <a:r>
              <a:rPr lang="zh-CN" altLang="en-US" dirty="0"/>
              <a:t>●</a:t>
            </a:r>
            <a:r>
              <a:rPr lang="en-US" altLang="zh-CN" dirty="0">
                <a:latin typeface="Times New Roman" panose="02020603050405020304" pitchFamily="18" charset="0"/>
                <a:cs typeface="Times New Roman" panose="02020603050405020304" pitchFamily="18" charset="0"/>
              </a:rPr>
              <a:t>seats at the back :</a:t>
            </a:r>
            <a:r>
              <a:rPr lang="en-US" altLang="zh-CN" dirty="0">
                <a:solidFill>
                  <a:srgbClr val="FF0000"/>
                </a:solidFill>
                <a:latin typeface="Times New Roman" panose="02020603050405020304" pitchFamily="18" charset="0"/>
                <a:cs typeface="Times New Roman" panose="02020603050405020304" pitchFamily="18" charset="0"/>
              </a:rPr>
              <a:t>be placed higher </a:t>
            </a:r>
            <a:r>
              <a:rPr lang="en-US" altLang="zh-CN" dirty="0">
                <a:latin typeface="Times New Roman" panose="02020603050405020304" pitchFamily="18" charset="0"/>
                <a:cs typeface="Times New Roman" panose="02020603050405020304" pitchFamily="18" charset="0"/>
              </a:rPr>
              <a:t>than those at the front </a:t>
            </a:r>
          </a:p>
          <a:p>
            <a:r>
              <a:rPr lang="zh-CN" altLang="en-US" dirty="0"/>
              <a:t>●</a:t>
            </a:r>
            <a:r>
              <a:rPr lang="en-US" altLang="zh-CN" dirty="0">
                <a:latin typeface="Times New Roman" panose="02020603050405020304" pitchFamily="18" charset="0"/>
                <a:cs typeface="Times New Roman" panose="02020603050405020304" pitchFamily="18" charset="0"/>
              </a:rPr>
              <a:t>a space at the end of each row :to sit next to their friends</a:t>
            </a:r>
            <a:endParaRPr lang="zh-CN" altLang="en-US" dirty="0"/>
          </a:p>
          <a:p>
            <a:endParaRPr lang="zh-CN" altLang="en-US" dirty="0"/>
          </a:p>
        </p:txBody>
      </p:sp>
      <p:sp>
        <p:nvSpPr>
          <p:cNvPr id="9" name="TextBox 8"/>
          <p:cNvSpPr txBox="1"/>
          <p:nvPr/>
        </p:nvSpPr>
        <p:spPr>
          <a:xfrm>
            <a:off x="4572000" y="5286388"/>
            <a:ext cx="4429156" cy="923330"/>
          </a:xfrm>
          <a:prstGeom prst="rect">
            <a:avLst/>
          </a:prstGeom>
          <a:noFill/>
        </p:spPr>
        <p:txBody>
          <a:bodyPr wrap="square" rtlCol="0">
            <a:spAutoFit/>
          </a:bodyPr>
          <a:lstStyle/>
          <a:p>
            <a:r>
              <a:rPr lang="zh-CN" altLang="en-US" dirty="0"/>
              <a:t>●</a:t>
            </a:r>
            <a:r>
              <a:rPr lang="en-US" altLang="zh-CN" dirty="0"/>
              <a:t>location: </a:t>
            </a:r>
            <a:r>
              <a:rPr lang="en-US" altLang="zh-CN" dirty="0">
                <a:latin typeface="Times New Roman" panose="02020603050405020304" pitchFamily="18" charset="0"/>
                <a:cs typeface="Times New Roman" panose="02020603050405020304" pitchFamily="18" charset="0"/>
              </a:rPr>
              <a:t>to place the toilets </a:t>
            </a:r>
            <a:r>
              <a:rPr lang="en-US" altLang="zh-CN" dirty="0">
                <a:solidFill>
                  <a:srgbClr val="FF0000"/>
                </a:solidFill>
                <a:latin typeface="Times New Roman" panose="02020603050405020304" pitchFamily="18" charset="0"/>
                <a:cs typeface="Times New Roman" panose="02020603050405020304" pitchFamily="18" charset="0"/>
              </a:rPr>
              <a:t>near the entrance to </a:t>
            </a:r>
            <a:r>
              <a:rPr lang="en-US" altLang="zh-CN" dirty="0">
                <a:latin typeface="Times New Roman" panose="02020603050405020304" pitchFamily="18" charset="0"/>
                <a:cs typeface="Times New Roman" panose="02020603050405020304" pitchFamily="18" charset="0"/>
              </a:rPr>
              <a:t>the cinema</a:t>
            </a:r>
            <a:endParaRPr lang="en-US" altLang="zh-CN" dirty="0"/>
          </a:p>
          <a:p>
            <a:r>
              <a:rPr lang="zh-CN" altLang="en-US" dirty="0"/>
              <a:t>●</a:t>
            </a:r>
            <a:r>
              <a:rPr lang="en-US" altLang="zh-CN" dirty="0">
                <a:latin typeface="Times New Roman" panose="02020603050405020304" pitchFamily="18" charset="0"/>
                <a:cs typeface="Times New Roman" panose="02020603050405020304" pitchFamily="18" charset="0"/>
              </a:rPr>
              <a:t>the doors :</a:t>
            </a:r>
            <a:r>
              <a:rPr lang="en-US" altLang="zh-CN" dirty="0">
                <a:solidFill>
                  <a:srgbClr val="FF0000"/>
                </a:solidFill>
                <a:latin typeface="Times New Roman" panose="02020603050405020304" pitchFamily="18" charset="0"/>
                <a:cs typeface="Times New Roman" panose="02020603050405020304" pitchFamily="18" charset="0"/>
              </a:rPr>
              <a:t>outwards</a:t>
            </a:r>
            <a:endParaRPr lang="zh-CN" altLang="en-US" dirty="0"/>
          </a:p>
        </p:txBody>
      </p:sp>
      <p:sp>
        <p:nvSpPr>
          <p:cNvPr id="11" name="TextBox 10"/>
          <p:cNvSpPr txBox="1"/>
          <p:nvPr/>
        </p:nvSpPr>
        <p:spPr>
          <a:xfrm>
            <a:off x="4572000" y="6215082"/>
            <a:ext cx="4572000" cy="923330"/>
          </a:xfrm>
          <a:prstGeom prst="rect">
            <a:avLst/>
          </a:prstGeom>
          <a:noFill/>
        </p:spPr>
        <p:txBody>
          <a:bodyPr wrap="square" rtlCol="0">
            <a:spAutoFit/>
          </a:bodyPr>
          <a:lstStyle/>
          <a:p>
            <a:r>
              <a:rPr lang="zh-CN" altLang="en-US" dirty="0"/>
              <a:t>●</a:t>
            </a:r>
            <a:r>
              <a:rPr lang="en-US" altLang="zh-CN" dirty="0">
                <a:solidFill>
                  <a:srgbClr val="FF0000"/>
                </a:solidFill>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spaces: </a:t>
            </a:r>
            <a:r>
              <a:rPr lang="en-US" altLang="zh-CN" dirty="0">
                <a:solidFill>
                  <a:srgbClr val="FF0000"/>
                </a:solidFill>
                <a:latin typeface="Times New Roman" panose="02020603050405020304" pitchFamily="18" charset="0"/>
                <a:cs typeface="Times New Roman" panose="02020603050405020304" pitchFamily="18" charset="0"/>
              </a:rPr>
              <a:t>specially reserved</a:t>
            </a:r>
            <a:endParaRPr lang="en-US" altLang="zh-CN" dirty="0">
              <a:latin typeface="Times New Roman" panose="02020603050405020304" pitchFamily="18" charset="0"/>
              <a:cs typeface="Times New Roman" panose="02020603050405020304" pitchFamily="18" charset="0"/>
            </a:endParaRPr>
          </a:p>
          <a:p>
            <a:r>
              <a:rPr lang="zh-CN" altLang="en-US" dirty="0"/>
              <a:t>●</a:t>
            </a:r>
            <a:r>
              <a:rPr lang="en-US" altLang="zh-CN" dirty="0"/>
              <a:t>location: </a:t>
            </a:r>
            <a:r>
              <a:rPr lang="en-US" altLang="zh-CN" dirty="0">
                <a:latin typeface="Times New Roman" panose="02020603050405020304" pitchFamily="18" charset="0"/>
                <a:cs typeface="Times New Roman" panose="02020603050405020304" pitchFamily="18" charset="0"/>
              </a:rPr>
              <a:t>close to the cinema entrance and/or exit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5" grpId="0"/>
      <p:bldP spid="6" grpId="0"/>
      <p:bldP spid="7" grpId="0"/>
      <p:bldP spid="8" grpId="0"/>
      <p:bldP spid="9"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rrowheads="1"/>
          </p:cNvSpPr>
          <p:nvPr/>
        </p:nvSpPr>
        <p:spPr bwMode="auto">
          <a:xfrm>
            <a:off x="0" y="-142900"/>
            <a:ext cx="5179981" cy="1079500"/>
          </a:xfrm>
          <a:prstGeom prst="horizontalScroll">
            <a:avLst>
              <a:gd name="adj" fmla="val 12500"/>
            </a:avLst>
          </a:prstGeom>
          <a:solidFill>
            <a:schemeClr val="accent2"/>
          </a:solidFill>
          <a:ln w="9525">
            <a:solidFill>
              <a:schemeClr val="accent2"/>
            </a:solidFill>
            <a:round/>
          </a:ln>
        </p:spPr>
        <p:txBody>
          <a:bodyPr wrap="none" anchor="ctr"/>
          <a:lstStyle/>
          <a:p>
            <a:r>
              <a:rPr lang="zh-CN" altLang="en-US" sz="2800" b="1" dirty="0">
                <a:solidFill>
                  <a:schemeClr val="bg1"/>
                </a:solidFill>
                <a:latin typeface="Comic Sans MS" panose="030F0702030302020204" pitchFamily="66" charset="0"/>
                <a:ea typeface="幼圆" panose="02010509060101010101" pitchFamily="49" charset="-122"/>
              </a:rPr>
              <a:t>Read for writing strategies</a:t>
            </a:r>
            <a:r>
              <a:rPr lang="en-US" altLang="zh-CN" sz="2800" b="1" dirty="0">
                <a:solidFill>
                  <a:schemeClr val="bg1"/>
                </a:solidFill>
                <a:latin typeface="Comic Sans MS" panose="030F0702030302020204" pitchFamily="66" charset="0"/>
                <a:ea typeface="幼圆" panose="02010509060101010101" pitchFamily="49" charset="-122"/>
              </a:rPr>
              <a:t>:</a:t>
            </a:r>
            <a:endParaRPr lang="zh-CN" altLang="en-US" sz="2800" dirty="0"/>
          </a:p>
        </p:txBody>
      </p:sp>
      <p:sp>
        <p:nvSpPr>
          <p:cNvPr id="7" name="Rectangle 2"/>
          <p:cNvSpPr txBox="1">
            <a:spLocks noChangeArrowheads="1"/>
          </p:cNvSpPr>
          <p:nvPr/>
        </p:nvSpPr>
        <p:spPr>
          <a:xfrm>
            <a:off x="180942" y="785794"/>
            <a:ext cx="8963058" cy="593725"/>
          </a:xfrm>
          <a:prstGeom prst="rect">
            <a:avLst/>
          </a:prstGeom>
        </p:spPr>
        <p:txBody>
          <a:bodyPr/>
          <a:lstStyle/>
          <a:p>
            <a:pPr algn="ctr">
              <a:defRPr/>
            </a:pPr>
            <a:r>
              <a:rPr lang="en-US" altLang="zh-CN" sz="2800" kern="0" dirty="0">
                <a:solidFill>
                  <a:schemeClr val="tx2"/>
                </a:solidFill>
                <a:latin typeface="+mj-lt"/>
                <a:ea typeface="+mj-ea"/>
                <a:cs typeface="+mj-cs"/>
              </a:rPr>
              <a:t>Read 5 suggestions again and f</a:t>
            </a:r>
            <a:r>
              <a:rPr lang="zh-CN" altLang="en-US" sz="2800" kern="0" dirty="0">
                <a:solidFill>
                  <a:schemeClr val="tx2"/>
                </a:solidFill>
                <a:latin typeface="+mj-lt"/>
                <a:ea typeface="+mj-ea"/>
                <a:cs typeface="+mj-cs"/>
              </a:rPr>
              <a:t>ind some more polite forms.</a:t>
            </a:r>
          </a:p>
        </p:txBody>
      </p:sp>
      <p:sp>
        <p:nvSpPr>
          <p:cNvPr id="8" name="Rectangle 3"/>
          <p:cNvSpPr txBox="1">
            <a:spLocks noChangeArrowheads="1"/>
          </p:cNvSpPr>
          <p:nvPr/>
        </p:nvSpPr>
        <p:spPr>
          <a:xfrm>
            <a:off x="142844" y="928670"/>
            <a:ext cx="8318500" cy="4572021"/>
          </a:xfrm>
          <a:prstGeom prst="rect">
            <a:avLst/>
          </a:prstGeom>
        </p:spPr>
        <p:txBody>
          <a:bodyPr/>
          <a:lstStyle/>
          <a:p>
            <a:pPr>
              <a:lnSpc>
                <a:spcPct val="70000"/>
              </a:lnSpc>
              <a:spcBef>
                <a:spcPct val="20000"/>
              </a:spcBef>
              <a:buFont typeface="Webdings" panose="05030102010509060703" pitchFamily="18" charset="2"/>
              <a:buNone/>
              <a:defRPr/>
            </a:pPr>
            <a:endParaRPr lang="zh-CN" altLang="en-US" sz="2400" b="1" kern="0" dirty="0">
              <a:latin typeface="+mn-lt"/>
              <a:ea typeface="+mn-ea"/>
              <a:sym typeface="Arial" panose="020B0604020202020204" pitchFamily="34" charset="0"/>
            </a:endParaRPr>
          </a:p>
          <a:p>
            <a:pPr marL="342900" indent="-342900">
              <a:spcBef>
                <a:spcPct val="20000"/>
              </a:spcBef>
              <a:buFontTx/>
              <a:buChar char="•"/>
              <a:defRPr/>
            </a:pPr>
            <a:r>
              <a:rPr lang="zh-CN" altLang="en-US" sz="2800" b="1" kern="0" dirty="0">
                <a:solidFill>
                  <a:srgbClr val="FF0066"/>
                </a:solidFill>
                <a:latin typeface="+mn-lt"/>
                <a:ea typeface="+mn-ea"/>
                <a:sym typeface="Arial" panose="020B0604020202020204" pitchFamily="34" charset="0"/>
              </a:rPr>
              <a:t>It would be handy to </a:t>
            </a:r>
            <a:r>
              <a:rPr lang="zh-CN" altLang="en-US" sz="2800" b="1" kern="0" dirty="0">
                <a:latin typeface="+mn-lt"/>
                <a:ea typeface="+mn-ea"/>
                <a:sym typeface="Arial" panose="020B0604020202020204" pitchFamily="34" charset="0"/>
              </a:rPr>
              <a:t>have lifts to all parts of the cinema. </a:t>
            </a:r>
            <a:endParaRPr lang="en-US" sz="2800" b="1" kern="0" dirty="0">
              <a:latin typeface="+mn-lt"/>
              <a:ea typeface="+mn-ea"/>
              <a:sym typeface="Arial" panose="020B0604020202020204" pitchFamily="34" charset="0"/>
            </a:endParaRPr>
          </a:p>
          <a:p>
            <a:pPr marL="342900" indent="-342900">
              <a:spcBef>
                <a:spcPct val="20000"/>
              </a:spcBef>
              <a:buFontTx/>
              <a:buChar char="•"/>
              <a:defRPr/>
            </a:pPr>
            <a:r>
              <a:rPr lang="zh-CN" altLang="en-US" sz="2800" b="1" kern="0" dirty="0">
                <a:solidFill>
                  <a:srgbClr val="FF0066"/>
                </a:solidFill>
                <a:latin typeface="+mn-lt"/>
                <a:ea typeface="+mn-ea"/>
              </a:rPr>
              <a:t>It would help to </a:t>
            </a:r>
            <a:r>
              <a:rPr lang="zh-CN" altLang="en-US" sz="2800" b="1" kern="0" dirty="0">
                <a:latin typeface="+mn-lt"/>
                <a:ea typeface="+mn-ea"/>
                <a:sym typeface="Arial" panose="020B0604020202020204" pitchFamily="34" charset="0"/>
              </a:rPr>
              <a:t>fit sets of earphones to all seats...</a:t>
            </a:r>
            <a:endParaRPr lang="en-US" sz="2800" b="1" kern="0" dirty="0">
              <a:latin typeface="+mn-lt"/>
              <a:ea typeface="+mn-ea"/>
              <a:sym typeface="Arial" panose="020B0604020202020204" pitchFamily="34" charset="0"/>
            </a:endParaRPr>
          </a:p>
          <a:p>
            <a:pPr marL="342900" indent="-342900">
              <a:spcBef>
                <a:spcPct val="20000"/>
              </a:spcBef>
              <a:buFontTx/>
              <a:buChar char="•"/>
              <a:defRPr/>
            </a:pPr>
            <a:r>
              <a:rPr lang="en-US" sz="2800" b="1" kern="0" dirty="0">
                <a:solidFill>
                  <a:srgbClr val="FF0066"/>
                </a:solidFill>
                <a:latin typeface="+mn-lt"/>
                <a:ea typeface="+mn-ea"/>
              </a:rPr>
              <a:t>So I’d like to suggest that </a:t>
            </a:r>
            <a:r>
              <a:rPr lang="en-US" sz="2800" b="1" kern="0" dirty="0">
                <a:latin typeface="+mn-lt"/>
                <a:ea typeface="+mn-ea"/>
                <a:sym typeface="Arial" panose="020B0604020202020204" pitchFamily="34" charset="0"/>
              </a:rPr>
              <a:t>the seats at the back be placed higher than those at the front …</a:t>
            </a:r>
          </a:p>
          <a:p>
            <a:pPr marL="342900" indent="-342900">
              <a:spcBef>
                <a:spcPct val="20000"/>
              </a:spcBef>
              <a:buFontTx/>
              <a:buChar char="•"/>
              <a:defRPr/>
            </a:pPr>
            <a:r>
              <a:rPr lang="en-US" sz="2800" b="1" kern="0" dirty="0">
                <a:latin typeface="+mn-lt"/>
                <a:ea typeface="+mn-ea"/>
                <a:sym typeface="Arial" panose="020B0604020202020204" pitchFamily="34" charset="0"/>
              </a:rPr>
              <a:t>For disabled customers </a:t>
            </a:r>
            <a:r>
              <a:rPr lang="en-US" sz="2800" b="1" kern="0" dirty="0">
                <a:solidFill>
                  <a:srgbClr val="FF0066"/>
                </a:solidFill>
                <a:latin typeface="+mn-lt"/>
                <a:ea typeface="+mn-ea"/>
                <a:sym typeface="Arial" panose="020B0604020202020204" pitchFamily="34" charset="0"/>
              </a:rPr>
              <a:t>it would be more convenient to</a:t>
            </a:r>
            <a:r>
              <a:rPr lang="en-US" sz="2800" b="1" kern="0" dirty="0">
                <a:latin typeface="+mn-lt"/>
                <a:ea typeface="+mn-ea"/>
              </a:rPr>
              <a:t> </a:t>
            </a:r>
            <a:r>
              <a:rPr lang="en-US" sz="2800" b="1" kern="0" dirty="0">
                <a:latin typeface="+mn-lt"/>
                <a:ea typeface="+mn-ea"/>
                <a:sym typeface="Arial" panose="020B0604020202020204" pitchFamily="34" charset="0"/>
              </a:rPr>
              <a:t>place the toilets near…</a:t>
            </a:r>
          </a:p>
          <a:p>
            <a:pPr marL="342900" indent="-342900">
              <a:spcBef>
                <a:spcPct val="20000"/>
              </a:spcBef>
              <a:buFontTx/>
              <a:buChar char="•"/>
              <a:defRPr/>
            </a:pPr>
            <a:r>
              <a:rPr lang="en-US" sz="2800" b="1" kern="0" dirty="0">
                <a:latin typeface="+mn-lt"/>
                <a:ea typeface="+mn-ea"/>
                <a:sym typeface="Arial" panose="020B0604020202020204" pitchFamily="34" charset="0"/>
              </a:rPr>
              <a:t>And if the doors</a:t>
            </a:r>
            <a:r>
              <a:rPr lang="en-US" sz="2800" b="1" kern="0" dirty="0">
                <a:latin typeface="+mn-lt"/>
                <a:ea typeface="+mn-ea"/>
              </a:rPr>
              <a:t> </a:t>
            </a:r>
            <a:r>
              <a:rPr lang="en-US" sz="2800" b="1" kern="0" dirty="0">
                <a:solidFill>
                  <a:srgbClr val="FF0066"/>
                </a:solidFill>
                <a:latin typeface="+mn-lt"/>
                <a:ea typeface="+mn-ea"/>
                <a:sym typeface="Arial" panose="020B0604020202020204" pitchFamily="34" charset="0"/>
              </a:rPr>
              <a:t>could </a:t>
            </a:r>
            <a:r>
              <a:rPr lang="en-US" sz="2800" b="1" kern="0" dirty="0">
                <a:latin typeface="+mn-lt"/>
                <a:ea typeface="+mn-ea"/>
                <a:sym typeface="Arial" panose="020B0604020202020204" pitchFamily="34" charset="0"/>
              </a:rPr>
              <a:t>be opened outwards, disabled customers</a:t>
            </a:r>
            <a:r>
              <a:rPr lang="en-US" sz="2800" b="1" kern="0" dirty="0">
                <a:latin typeface="+mn-lt"/>
                <a:ea typeface="+mn-ea"/>
              </a:rPr>
              <a:t> </a:t>
            </a:r>
            <a:r>
              <a:rPr lang="en-US" sz="2800" b="1" kern="0" dirty="0">
                <a:solidFill>
                  <a:srgbClr val="FF0066"/>
                </a:solidFill>
                <a:latin typeface="+mn-lt"/>
                <a:ea typeface="+mn-ea"/>
                <a:sym typeface="Arial" panose="020B0604020202020204" pitchFamily="34" charset="0"/>
              </a:rPr>
              <a:t>would</a:t>
            </a:r>
            <a:r>
              <a:rPr lang="en-US" sz="2800" b="1" kern="0" dirty="0">
                <a:solidFill>
                  <a:srgbClr val="FF0066"/>
                </a:solidFill>
                <a:latin typeface="+mn-lt"/>
                <a:ea typeface="+mn-ea"/>
              </a:rPr>
              <a:t> </a:t>
            </a:r>
            <a:r>
              <a:rPr lang="en-US" sz="2800" b="1" kern="0" dirty="0">
                <a:latin typeface="+mn-lt"/>
                <a:ea typeface="+mn-ea"/>
                <a:sym typeface="Arial" panose="020B0604020202020204" pitchFamily="34" charset="0"/>
              </a:rPr>
              <a:t>be very happy.</a:t>
            </a:r>
          </a:p>
          <a:p>
            <a:pPr marL="342900" indent="-342900">
              <a:spcBef>
                <a:spcPct val="20000"/>
              </a:spcBef>
              <a:buFontTx/>
              <a:buChar char="•"/>
              <a:defRPr/>
            </a:pPr>
            <a:r>
              <a:rPr lang="en-US" altLang="zh-CN" sz="2800" b="1" dirty="0">
                <a:latin typeface="Times New Roman" panose="02020603050405020304" pitchFamily="18" charset="0"/>
                <a:cs typeface="Times New Roman" panose="02020603050405020304" pitchFamily="18" charset="0"/>
              </a:rPr>
              <a:t>If they are close to the cinema entrance and/or exit, </a:t>
            </a:r>
            <a:r>
              <a:rPr lang="en-US" altLang="zh-CN" sz="2800" b="1" dirty="0">
                <a:solidFill>
                  <a:srgbClr val="FF0000"/>
                </a:solidFill>
                <a:latin typeface="Times New Roman" panose="02020603050405020304" pitchFamily="18" charset="0"/>
                <a:cs typeface="Times New Roman" panose="02020603050405020304" pitchFamily="18" charset="0"/>
              </a:rPr>
              <a:t>it is easier for </a:t>
            </a:r>
            <a:r>
              <a:rPr lang="en-US" altLang="zh-CN" sz="2800" b="1" dirty="0">
                <a:latin typeface="Times New Roman" panose="02020603050405020304" pitchFamily="18" charset="0"/>
                <a:cs typeface="Times New Roman" panose="02020603050405020304" pitchFamily="18" charset="0"/>
              </a:rPr>
              <a:t>disabled people to get to film in comfort.</a:t>
            </a:r>
            <a:endParaRPr lang="en-US" sz="2800" b="1" kern="0" dirty="0">
              <a:latin typeface="+mn-lt"/>
              <a:ea typeface="+mn-ea"/>
              <a:sym typeface="Arial" panose="020B0604020202020204" pitchFamily="34" charset="0"/>
            </a:endParaRPr>
          </a:p>
          <a:p>
            <a:pPr marL="342900" indent="-342900">
              <a:lnSpc>
                <a:spcPct val="70000"/>
              </a:lnSpc>
              <a:spcBef>
                <a:spcPct val="20000"/>
              </a:spcBef>
              <a:defRPr/>
            </a:pPr>
            <a:endParaRPr lang="en-US" sz="2800" b="1" kern="0" dirty="0">
              <a:latin typeface="+mn-lt"/>
              <a:ea typeface="+mn-ea"/>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horizont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linds(horizontal)">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linds(horizontal)">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blinds(horizontal)">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blinds(horizontal)">
                                      <p:cBhvr>
                                        <p:cTn id="3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0" y="-142900"/>
            <a:ext cx="5179981" cy="1079500"/>
          </a:xfrm>
          <a:prstGeom prst="horizontalScroll">
            <a:avLst>
              <a:gd name="adj" fmla="val 12500"/>
            </a:avLst>
          </a:prstGeom>
          <a:solidFill>
            <a:schemeClr val="accent2"/>
          </a:solidFill>
          <a:ln w="9525">
            <a:solidFill>
              <a:schemeClr val="accent2"/>
            </a:solidFill>
            <a:round/>
          </a:ln>
        </p:spPr>
        <p:txBody>
          <a:bodyPr wrap="none" anchor="ctr"/>
          <a:lstStyle/>
          <a:p>
            <a:r>
              <a:rPr lang="zh-CN" altLang="en-US" sz="2800" b="1" dirty="0">
                <a:solidFill>
                  <a:schemeClr val="bg1"/>
                </a:solidFill>
                <a:latin typeface="Comic Sans MS" panose="030F0702030302020204" pitchFamily="66" charset="0"/>
                <a:ea typeface="幼圆" panose="02010509060101010101" pitchFamily="49" charset="-122"/>
              </a:rPr>
              <a:t>Read for writing strategies</a:t>
            </a:r>
            <a:r>
              <a:rPr lang="en-US" altLang="zh-CN" sz="2800" b="1" dirty="0">
                <a:solidFill>
                  <a:schemeClr val="bg1"/>
                </a:solidFill>
                <a:latin typeface="Comic Sans MS" panose="030F0702030302020204" pitchFamily="66" charset="0"/>
                <a:ea typeface="幼圆" panose="02010509060101010101" pitchFamily="49" charset="-122"/>
              </a:rPr>
              <a:t>:</a:t>
            </a:r>
            <a:endParaRPr lang="zh-CN" altLang="en-US" sz="2800" dirty="0"/>
          </a:p>
        </p:txBody>
      </p:sp>
      <p:sp>
        <p:nvSpPr>
          <p:cNvPr id="3" name="矩形 1"/>
          <p:cNvSpPr>
            <a:spLocks noChangeArrowheads="1"/>
          </p:cNvSpPr>
          <p:nvPr/>
        </p:nvSpPr>
        <p:spPr bwMode="auto">
          <a:xfrm>
            <a:off x="0" y="642918"/>
            <a:ext cx="9144000" cy="3170099"/>
          </a:xfrm>
          <a:prstGeom prst="rect">
            <a:avLst/>
          </a:prstGeom>
          <a:noFill/>
          <a:ln w="9525">
            <a:noFill/>
            <a:miter lim="800000"/>
          </a:ln>
        </p:spPr>
        <p:txBody>
          <a:bodyPr wrap="square">
            <a:spAutoFit/>
          </a:bodyPr>
          <a:lstStyle/>
          <a:p>
            <a:r>
              <a:rPr lang="en-US" altLang="zh-CN" sz="3200" dirty="0">
                <a:ea typeface="方正姚体" panose="02010601030101010101" pitchFamily="2" charset="-122"/>
              </a:rPr>
              <a:t>    </a:t>
            </a:r>
            <a:r>
              <a:rPr lang="en-US" altLang="zh-CN" sz="2800" dirty="0">
                <a:ea typeface="方正姚体" panose="02010601030101010101" pitchFamily="2" charset="-122"/>
              </a:rPr>
              <a:t>Thank you for reading my letter</a:t>
            </a:r>
            <a:r>
              <a:rPr lang="en-US" altLang="zh-CN" sz="2800" dirty="0">
                <a:solidFill>
                  <a:srgbClr val="FF0000"/>
                </a:solidFill>
                <a:ea typeface="方正姚体" panose="02010601030101010101" pitchFamily="2" charset="-122"/>
              </a:rPr>
              <a:t>. I hope my suggestions will meet with your approval. </a:t>
            </a:r>
            <a:r>
              <a:rPr lang="en-US" altLang="zh-CN" sz="2800" dirty="0">
                <a:ea typeface="方正姚体" panose="02010601030101010101" pitchFamily="2" charset="-122"/>
              </a:rPr>
              <a:t>Disabled  people should have the same opportunities as able-bodied people to enjoy the cinema and to do so </a:t>
            </a:r>
            <a:r>
              <a:rPr lang="en-US" altLang="zh-CN" sz="2800" dirty="0">
                <a:solidFill>
                  <a:srgbClr val="FF0000"/>
                </a:solidFill>
                <a:ea typeface="方正姚体" panose="02010601030101010101" pitchFamily="2" charset="-122"/>
              </a:rPr>
              <a:t>with dignity</a:t>
            </a:r>
            <a:r>
              <a:rPr lang="en-US" altLang="zh-CN" sz="2800" dirty="0">
                <a:ea typeface="方正姚体" panose="02010601030101010101" pitchFamily="2" charset="-122"/>
              </a:rPr>
              <a:t>. I am sure many people will praise your cinema if you design it with good access for disabled people. It will also make the cinema owners happy if more people go as they will make higher profits! </a:t>
            </a:r>
            <a:endParaRPr lang="zh-CN" altLang="en-US" sz="2800" dirty="0">
              <a:ea typeface="方正姚体" panose="02010601030101010101" pitchFamily="2" charset="-122"/>
            </a:endParaRPr>
          </a:p>
        </p:txBody>
      </p:sp>
      <p:sp>
        <p:nvSpPr>
          <p:cNvPr id="4" name="TextBox 2"/>
          <p:cNvSpPr txBox="1">
            <a:spLocks noChangeArrowheads="1"/>
          </p:cNvSpPr>
          <p:nvPr/>
        </p:nvSpPr>
        <p:spPr bwMode="auto">
          <a:xfrm>
            <a:off x="0" y="3857628"/>
            <a:ext cx="9358346" cy="523220"/>
          </a:xfrm>
          <a:prstGeom prst="rect">
            <a:avLst/>
          </a:prstGeom>
          <a:noFill/>
          <a:ln w="9525">
            <a:noFill/>
            <a:miter lim="800000"/>
          </a:ln>
        </p:spPr>
        <p:txBody>
          <a:bodyPr wrap="square">
            <a:spAutoFit/>
          </a:bodyPr>
          <a:lstStyle/>
          <a:p>
            <a:r>
              <a:rPr lang="en-US" altLang="zh-CN" sz="2800" b="1" dirty="0">
                <a:ea typeface="方正姚体" panose="02010601030101010101" pitchFamily="2" charset="-122"/>
              </a:rPr>
              <a:t>1.What is the purpose of the last paragraph of the letter?</a:t>
            </a:r>
            <a:endParaRPr lang="zh-CN" altLang="en-US" sz="2800" b="1" dirty="0">
              <a:ea typeface="方正姚体" panose="02010601030101010101" pitchFamily="2" charset="-122"/>
            </a:endParaRPr>
          </a:p>
        </p:txBody>
      </p:sp>
      <p:sp>
        <p:nvSpPr>
          <p:cNvPr id="5" name="文本框 53251"/>
          <p:cNvSpPr txBox="1">
            <a:spLocks noChangeArrowheads="1"/>
          </p:cNvSpPr>
          <p:nvPr/>
        </p:nvSpPr>
        <p:spPr bwMode="auto">
          <a:xfrm>
            <a:off x="0" y="5072074"/>
            <a:ext cx="9572660" cy="1214446"/>
          </a:xfrm>
          <a:prstGeom prst="rect">
            <a:avLst/>
          </a:prstGeom>
          <a:noFill/>
          <a:ln w="9525">
            <a:noFill/>
            <a:miter lim="800000"/>
          </a:ln>
        </p:spPr>
        <p:txBody>
          <a:bodyPr wrap="none"/>
          <a:lstStyle/>
          <a:p>
            <a:pPr marL="342900" indent="-342900"/>
            <a:endParaRPr lang="en-US" altLang="zh-CN" sz="2800" b="1" dirty="0">
              <a:latin typeface="Times New Roman" panose="02020603050405020304" pitchFamily="18" charset="0"/>
              <a:ea typeface="楷体_GB2312" pitchFamily="49" charset="-122"/>
            </a:endParaRPr>
          </a:p>
        </p:txBody>
      </p:sp>
      <p:sp>
        <p:nvSpPr>
          <p:cNvPr id="6" name="TextBox 6"/>
          <p:cNvSpPr txBox="1">
            <a:spLocks noChangeArrowheads="1"/>
          </p:cNvSpPr>
          <p:nvPr/>
        </p:nvSpPr>
        <p:spPr bwMode="auto">
          <a:xfrm>
            <a:off x="0" y="5857893"/>
            <a:ext cx="9265678" cy="584775"/>
          </a:xfrm>
          <a:prstGeom prst="rect">
            <a:avLst/>
          </a:prstGeom>
          <a:noFill/>
          <a:ln w="9525">
            <a:noFill/>
            <a:miter lim="800000"/>
          </a:ln>
        </p:spPr>
        <p:txBody>
          <a:bodyPr wrap="square">
            <a:spAutoFit/>
          </a:bodyPr>
          <a:lstStyle/>
          <a:p>
            <a:r>
              <a:rPr lang="en-US" altLang="zh-CN" sz="3200" b="1" dirty="0">
                <a:ea typeface="方正姚体" panose="02010601030101010101" pitchFamily="2" charset="-122"/>
              </a:rPr>
              <a:t>2.Besides the disabled, who will also benefit from it? </a:t>
            </a:r>
            <a:endParaRPr lang="zh-CN" altLang="en-US" sz="3200" b="1" dirty="0">
              <a:ea typeface="方正姚体" panose="02010601030101010101" pitchFamily="2" charset="-122"/>
            </a:endParaRPr>
          </a:p>
        </p:txBody>
      </p:sp>
      <p:sp>
        <p:nvSpPr>
          <p:cNvPr id="7" name="Rectangle 13"/>
          <p:cNvSpPr>
            <a:spLocks noChangeArrowheads="1"/>
          </p:cNvSpPr>
          <p:nvPr/>
        </p:nvSpPr>
        <p:spPr bwMode="auto">
          <a:xfrm>
            <a:off x="3857620" y="1071546"/>
            <a:ext cx="2500312" cy="571500"/>
          </a:xfrm>
          <a:prstGeom prst="rect">
            <a:avLst/>
          </a:prstGeom>
          <a:solidFill>
            <a:srgbClr val="0000FF"/>
          </a:solidFill>
          <a:ln w="9525">
            <a:solidFill>
              <a:schemeClr val="tx1"/>
            </a:solidFill>
            <a:miter lim="800000"/>
          </a:ln>
        </p:spPr>
        <p:txBody>
          <a:bodyPr wrap="none" anchor="ctr"/>
          <a:lstStyle/>
          <a:p>
            <a:pPr algn="ctr"/>
            <a:r>
              <a:rPr lang="en-US" altLang="zh-CN" sz="2400" b="1" dirty="0">
                <a:solidFill>
                  <a:schemeClr val="bg1"/>
                </a:solidFill>
                <a:latin typeface="Comic Sans MS" panose="030F0702030302020204" pitchFamily="66" charset="0"/>
                <a:ea typeface="方正姚体" panose="02010601030101010101" pitchFamily="2" charset="-122"/>
              </a:rPr>
              <a:t>Disabled people</a:t>
            </a:r>
          </a:p>
        </p:txBody>
      </p:sp>
      <p:sp>
        <p:nvSpPr>
          <p:cNvPr id="8" name="Rectangle 13"/>
          <p:cNvSpPr>
            <a:spLocks noChangeArrowheads="1"/>
          </p:cNvSpPr>
          <p:nvPr/>
        </p:nvSpPr>
        <p:spPr bwMode="auto">
          <a:xfrm>
            <a:off x="0" y="2285992"/>
            <a:ext cx="3000375" cy="571500"/>
          </a:xfrm>
          <a:prstGeom prst="rect">
            <a:avLst/>
          </a:prstGeom>
          <a:solidFill>
            <a:srgbClr val="0000FF"/>
          </a:solidFill>
          <a:ln w="9525">
            <a:solidFill>
              <a:schemeClr val="tx1"/>
            </a:solidFill>
            <a:miter lim="800000"/>
          </a:ln>
        </p:spPr>
        <p:txBody>
          <a:bodyPr wrap="none" anchor="ctr"/>
          <a:lstStyle/>
          <a:p>
            <a:pPr algn="ctr"/>
            <a:r>
              <a:rPr lang="en-US" altLang="zh-CN" sz="2400" b="1" dirty="0">
                <a:solidFill>
                  <a:schemeClr val="bg1"/>
                </a:solidFill>
                <a:latin typeface="Comic Sans MS" panose="030F0702030302020204" pitchFamily="66" charset="0"/>
                <a:ea typeface="方正姚体" panose="02010601030101010101" pitchFamily="2" charset="-122"/>
              </a:rPr>
              <a:t>praise your cinema</a:t>
            </a:r>
          </a:p>
        </p:txBody>
      </p:sp>
      <p:sp>
        <p:nvSpPr>
          <p:cNvPr id="9" name="Rectangle 13"/>
          <p:cNvSpPr>
            <a:spLocks noChangeArrowheads="1"/>
          </p:cNvSpPr>
          <p:nvPr/>
        </p:nvSpPr>
        <p:spPr bwMode="auto">
          <a:xfrm>
            <a:off x="4857752" y="2786058"/>
            <a:ext cx="2786062" cy="571500"/>
          </a:xfrm>
          <a:prstGeom prst="rect">
            <a:avLst/>
          </a:prstGeom>
          <a:solidFill>
            <a:srgbClr val="0000FF"/>
          </a:solidFill>
          <a:ln w="9525">
            <a:solidFill>
              <a:schemeClr val="tx1"/>
            </a:solidFill>
            <a:miter lim="800000"/>
          </a:ln>
        </p:spPr>
        <p:txBody>
          <a:bodyPr wrap="none" anchor="ctr"/>
          <a:lstStyle/>
          <a:p>
            <a:pPr algn="ctr"/>
            <a:r>
              <a:rPr lang="en-US" altLang="zh-CN" sz="2400" b="1" dirty="0">
                <a:solidFill>
                  <a:schemeClr val="bg1"/>
                </a:solidFill>
                <a:latin typeface="Comic Sans MS" panose="030F0702030302020204" pitchFamily="66" charset="0"/>
                <a:ea typeface="方正姚体" panose="02010601030101010101" pitchFamily="2" charset="-122"/>
              </a:rPr>
              <a:t>the cinema owners</a:t>
            </a:r>
          </a:p>
        </p:txBody>
      </p:sp>
      <p:sp>
        <p:nvSpPr>
          <p:cNvPr id="10" name="Text Box 5"/>
          <p:cNvSpPr txBox="1">
            <a:spLocks noChangeArrowheads="1"/>
          </p:cNvSpPr>
          <p:nvPr/>
        </p:nvSpPr>
        <p:spPr bwMode="auto">
          <a:xfrm>
            <a:off x="0" y="4357694"/>
            <a:ext cx="9144000" cy="1846659"/>
          </a:xfrm>
          <a:prstGeom prst="rect">
            <a:avLst/>
          </a:prstGeom>
          <a:noFill/>
          <a:ln w="9525">
            <a:noFill/>
            <a:miter lim="800000"/>
          </a:ln>
        </p:spPr>
        <p:txBody>
          <a:bodyPr wrap="square">
            <a:spAutoFit/>
          </a:bodyPr>
          <a:lstStyle/>
          <a:p>
            <a:pPr marL="342900" indent="-342900"/>
            <a:r>
              <a:rPr lang="zh-CN" altLang="en-US" sz="2800" b="1" dirty="0">
                <a:sym typeface="Arial" panose="020B0604020202020204" pitchFamily="34" charset="0"/>
              </a:rPr>
              <a:t>To __________ t</a:t>
            </a:r>
            <a:r>
              <a:rPr lang="zh-CN" altLang="en-US" sz="2800" b="1" dirty="0"/>
              <a:t>he architect to adopt her suggestions</a:t>
            </a:r>
            <a:r>
              <a:rPr lang="en-US" altLang="zh-CN" sz="2800" b="1" dirty="0">
                <a:solidFill>
                  <a:srgbClr val="FF0000"/>
                </a:solidFill>
                <a:latin typeface="Times New Roman" panose="02020603050405020304" pitchFamily="18" charset="0"/>
              </a:rPr>
              <a:t> </a:t>
            </a:r>
            <a:r>
              <a:rPr lang="en-US" altLang="zh-CN" sz="2800" b="1" dirty="0">
                <a:solidFill>
                  <a:srgbClr val="FF0000"/>
                </a:solidFill>
                <a:latin typeface="Times New Roman" panose="02020603050405020304" pitchFamily="18" charset="0"/>
                <a:ea typeface="楷体_GB2312" pitchFamily="49" charset="-122"/>
              </a:rPr>
              <a:t>in a polite way </a:t>
            </a:r>
            <a:r>
              <a:rPr lang="en-US" altLang="zh-CN" sz="2800" b="1" dirty="0">
                <a:latin typeface="Times New Roman" panose="02020603050405020304" pitchFamily="18" charset="0"/>
                <a:ea typeface="楷体_GB2312" pitchFamily="49" charset="-122"/>
              </a:rPr>
              <a:t>and to put forward some </a:t>
            </a:r>
            <a:r>
              <a:rPr lang="en-US" altLang="zh-CN" sz="2800" b="1" dirty="0">
                <a:solidFill>
                  <a:srgbClr val="FF0000"/>
                </a:solidFill>
                <a:latin typeface="Times New Roman" panose="02020603050405020304" pitchFamily="18" charset="0"/>
                <a:ea typeface="楷体_GB2312" pitchFamily="49" charset="-122"/>
              </a:rPr>
              <a:t>reasons </a:t>
            </a:r>
            <a:r>
              <a:rPr lang="en-US" altLang="zh-CN" sz="2800" b="1" dirty="0">
                <a:latin typeface="Times New Roman" panose="02020603050405020304" pitchFamily="18" charset="0"/>
                <a:ea typeface="楷体_GB2312" pitchFamily="49" charset="-122"/>
              </a:rPr>
              <a:t>why the architect should consider the writer’s suggestions.</a:t>
            </a:r>
          </a:p>
          <a:p>
            <a:endParaRPr lang="zh-CN" altLang="en-US" sz="3000" dirty="0"/>
          </a:p>
        </p:txBody>
      </p:sp>
      <p:sp>
        <p:nvSpPr>
          <p:cNvPr id="11" name="Text Box 7"/>
          <p:cNvSpPr txBox="1">
            <a:spLocks noChangeArrowheads="1"/>
          </p:cNvSpPr>
          <p:nvPr/>
        </p:nvSpPr>
        <p:spPr bwMode="auto">
          <a:xfrm>
            <a:off x="571472" y="4286256"/>
            <a:ext cx="1943100" cy="519113"/>
          </a:xfrm>
          <a:prstGeom prst="rect">
            <a:avLst/>
          </a:prstGeom>
          <a:noFill/>
          <a:ln w="9525">
            <a:noFill/>
            <a:miter lim="800000"/>
          </a:ln>
        </p:spPr>
        <p:txBody>
          <a:bodyPr>
            <a:spAutoFit/>
          </a:bodyPr>
          <a:lstStyle/>
          <a:p>
            <a:r>
              <a:rPr lang="zh-CN" altLang="en-US" sz="2800" b="1" dirty="0">
                <a:solidFill>
                  <a:srgbClr val="FF0066"/>
                </a:solidFill>
              </a:rPr>
              <a:t>persuade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bldLvl="0" autoUpdateAnimBg="0"/>
      <p:bldP spid="11" grpId="0" bldLvl="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p:cNvSpPr>
            <a:spLocks noChangeArrowheads="1" noChangeShapeType="1"/>
          </p:cNvSpPr>
          <p:nvPr/>
        </p:nvSpPr>
        <p:spPr bwMode="auto">
          <a:xfrm>
            <a:off x="2339975" y="836613"/>
            <a:ext cx="3962400" cy="1066800"/>
          </a:xfrm>
          <a:prstGeom prst="rect">
            <a:avLst/>
          </a:prstGeom>
        </p:spPr>
        <p:txBody>
          <a:bodyPr wrap="none" fromWordArt="1">
            <a:prstTxWarp prst="textPlain">
              <a:avLst>
                <a:gd name="adj" fmla="val 50000"/>
              </a:avLst>
            </a:prstTxWarp>
          </a:bodyPr>
          <a:lstStyle/>
          <a:p>
            <a:pPr algn="ctr"/>
            <a:r>
              <a:rPr lang="en-US" altLang="zh-CN" sz="3600" b="1" kern="10">
                <a:ln w="12700">
                  <a:solidFill>
                    <a:srgbClr val="EAEAEA"/>
                  </a:solidFill>
                  <a:round/>
                </a:ln>
                <a:solidFill>
                  <a:srgbClr val="FF0000"/>
                </a:solidFill>
                <a:effectLst>
                  <a:outerShdw dist="35921" dir="2700000" sy="50000" kx="2115830" algn="bl" rotWithShape="0">
                    <a:srgbClr val="C0C0C0">
                      <a:alpha val="79999"/>
                    </a:srgbClr>
                  </a:outerShdw>
                </a:effectLst>
                <a:latin typeface="Comic Sans MS" panose="030F0702030302020204"/>
              </a:rPr>
              <a:t>Unit 1</a:t>
            </a:r>
            <a:endParaRPr lang="zh-CN" altLang="en-US" sz="3600" b="1" kern="10">
              <a:ln w="12700">
                <a:solidFill>
                  <a:srgbClr val="EAEAEA"/>
                </a:solidFill>
                <a:round/>
              </a:ln>
              <a:solidFill>
                <a:srgbClr val="FF0000"/>
              </a:solidFill>
              <a:effectLst>
                <a:outerShdw dist="35921" dir="2700000" sy="50000" kx="2115830" algn="bl" rotWithShape="0">
                  <a:srgbClr val="C0C0C0">
                    <a:alpha val="79999"/>
                  </a:srgbClr>
                </a:outerShdw>
              </a:effectLst>
              <a:latin typeface="Comic Sans MS" panose="030F0702030302020204"/>
            </a:endParaRPr>
          </a:p>
        </p:txBody>
      </p:sp>
      <p:sp>
        <p:nvSpPr>
          <p:cNvPr id="2051" name="WordArt 3"/>
          <p:cNvSpPr>
            <a:spLocks noChangeArrowheads="1" noChangeShapeType="1"/>
          </p:cNvSpPr>
          <p:nvPr/>
        </p:nvSpPr>
        <p:spPr bwMode="auto">
          <a:xfrm>
            <a:off x="1428750" y="2643188"/>
            <a:ext cx="5029200" cy="1219200"/>
          </a:xfrm>
          <a:prstGeom prst="rect">
            <a:avLst/>
          </a:prstGeom>
        </p:spPr>
        <p:txBody>
          <a:bodyPr wrap="none" fromWordArt="1">
            <a:prstTxWarp prst="textFadeUp">
              <a:avLst>
                <a:gd name="adj" fmla="val 9991"/>
              </a:avLst>
            </a:prstTxWarp>
          </a:bodyPr>
          <a:lstStyle/>
          <a:p>
            <a:pPr algn="ctr"/>
            <a:r>
              <a:rPr lang="en-US" altLang="zh-CN" sz="9600" kern="10">
                <a:ln w="50800">
                  <a:solidFill>
                    <a:srgbClr val="0000FF"/>
                  </a:solidFill>
                  <a:round/>
                </a:ln>
                <a:solidFill>
                  <a:srgbClr val="6600FF"/>
                </a:solidFill>
                <a:effectLst>
                  <a:outerShdw dist="35921" dir="2700000" sy="50000" rotWithShape="0">
                    <a:srgbClr val="875B0D">
                      <a:alpha val="70000"/>
                    </a:srgbClr>
                  </a:outerShdw>
                </a:effectLst>
                <a:latin typeface="宋体" panose="02010600030101010101" pitchFamily="2" charset="-122"/>
                <a:ea typeface="宋体" panose="02010600030101010101" pitchFamily="2" charset="-122"/>
              </a:rPr>
              <a:t>Living Well</a:t>
            </a:r>
            <a:endParaRPr lang="zh-CN" altLang="en-US" sz="9600" kern="10">
              <a:ln w="50800">
                <a:solidFill>
                  <a:srgbClr val="0000FF"/>
                </a:solidFill>
                <a:round/>
              </a:ln>
              <a:solidFill>
                <a:srgbClr val="6600FF"/>
              </a:solidFill>
              <a:effectLst>
                <a:outerShdw dist="35921" dir="2700000" sy="50000" rotWithShape="0">
                  <a:srgbClr val="875B0D">
                    <a:alpha val="70000"/>
                  </a:srgbClr>
                </a:outerShdw>
              </a:effectLst>
              <a:latin typeface="宋体" panose="02010600030101010101" pitchFamily="2" charset="-122"/>
              <a:ea typeface="宋体" panose="02010600030101010101" pitchFamily="2" charset="-122"/>
            </a:endParaRPr>
          </a:p>
        </p:txBody>
      </p:sp>
      <p:sp>
        <p:nvSpPr>
          <p:cNvPr id="2052" name="TextBox 3"/>
          <p:cNvSpPr txBox="1">
            <a:spLocks noChangeArrowheads="1"/>
          </p:cNvSpPr>
          <p:nvPr/>
        </p:nvSpPr>
        <p:spPr bwMode="auto">
          <a:xfrm>
            <a:off x="0" y="4343400"/>
            <a:ext cx="9144000" cy="1077913"/>
          </a:xfrm>
          <a:prstGeom prst="rect">
            <a:avLst/>
          </a:prstGeom>
          <a:noFill/>
          <a:ln w="9525">
            <a:noFill/>
            <a:miter lim="800000"/>
          </a:ln>
        </p:spPr>
        <p:txBody>
          <a:bodyPr>
            <a:spAutoFit/>
          </a:bodyPr>
          <a:lstStyle/>
          <a:p>
            <a:r>
              <a:rPr lang="en-US" altLang="zh-CN" sz="3200">
                <a:solidFill>
                  <a:srgbClr val="FF0000"/>
                </a:solidFill>
                <a:ea typeface="方正姚体" panose="02010601030101010101" pitchFamily="2" charset="-122"/>
              </a:rPr>
              <a:t>Living</a:t>
            </a:r>
            <a:r>
              <a:rPr lang="zh-CN" altLang="en-US" sz="3200">
                <a:solidFill>
                  <a:srgbClr val="FF0000"/>
                </a:solidFill>
                <a:ea typeface="方正姚体" panose="02010601030101010101" pitchFamily="2" charset="-122"/>
              </a:rPr>
              <a:t> </a:t>
            </a:r>
            <a:r>
              <a:rPr lang="en-US" altLang="zh-CN" sz="3200">
                <a:solidFill>
                  <a:srgbClr val="FF0000"/>
                </a:solidFill>
                <a:ea typeface="方正姚体" panose="02010601030101010101" pitchFamily="2" charset="-122"/>
              </a:rPr>
              <a:t>well means enjoying the same rights and the same opportunities for a good life.</a:t>
            </a:r>
            <a:endParaRPr lang="zh-CN" altLang="en-US" sz="3200">
              <a:solidFill>
                <a:srgbClr val="FF0000"/>
              </a:solidFill>
              <a:ea typeface="方正姚体" panose="02010601030101010101" pitchFamily="2" charset="-122"/>
            </a:endParaRPr>
          </a:p>
        </p:txBody>
      </p:sp>
      <p:pic>
        <p:nvPicPr>
          <p:cNvPr id="2053" name="图片 4" descr="001fac08d73e4d07877450377f4ee1e7 (1).png"/>
          <p:cNvPicPr>
            <a:picLocks noChangeAspect="1"/>
          </p:cNvPicPr>
          <p:nvPr/>
        </p:nvPicPr>
        <p:blipFill>
          <a:blip r:embed="rId2"/>
          <a:srcRect/>
          <a:stretch>
            <a:fillRect/>
          </a:stretch>
        </p:blipFill>
        <p:spPr bwMode="auto">
          <a:xfrm>
            <a:off x="6429375" y="0"/>
            <a:ext cx="2908300" cy="4572000"/>
          </a:xfrm>
          <a:prstGeom prst="rect">
            <a:avLst/>
          </a:prstGeom>
          <a:noFill/>
          <a:ln w="9525">
            <a:noFill/>
            <a:miter lim="800000"/>
            <a:headEnd/>
            <a:tailEnd/>
          </a:ln>
        </p:spPr>
      </p:pic>
      <p:pic>
        <p:nvPicPr>
          <p:cNvPr id="2054" name="图片 5" descr="855a6ce42e244339afbd13d1de74bab3.png"/>
          <p:cNvPicPr>
            <a:picLocks noChangeAspect="1"/>
          </p:cNvPicPr>
          <p:nvPr/>
        </p:nvPicPr>
        <p:blipFill>
          <a:blip r:embed="rId3"/>
          <a:srcRect/>
          <a:stretch>
            <a:fillRect/>
          </a:stretch>
        </p:blipFill>
        <p:spPr bwMode="auto">
          <a:xfrm>
            <a:off x="4929188" y="4857750"/>
            <a:ext cx="3929062" cy="1857375"/>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linds(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u=3701227139,376408032&amp;fm=26&amp;gp=0.jpg"/>
          <p:cNvPicPr>
            <a:picLocks noChangeAspect="1"/>
          </p:cNvPicPr>
          <p:nvPr/>
        </p:nvPicPr>
        <p:blipFill>
          <a:blip r:embed="rId2"/>
          <a:srcRect/>
          <a:stretch>
            <a:fillRect/>
          </a:stretch>
        </p:blipFill>
        <p:spPr bwMode="auto">
          <a:xfrm>
            <a:off x="0" y="0"/>
            <a:ext cx="3175000" cy="2381250"/>
          </a:xfrm>
          <a:prstGeom prst="rect">
            <a:avLst/>
          </a:prstGeom>
          <a:noFill/>
          <a:ln w="9525">
            <a:noFill/>
            <a:miter lim="800000"/>
            <a:headEnd/>
            <a:tailEnd/>
          </a:ln>
        </p:spPr>
      </p:pic>
      <p:grpSp>
        <p:nvGrpSpPr>
          <p:cNvPr id="4" name="Group 2"/>
          <p:cNvGrpSpPr/>
          <p:nvPr/>
        </p:nvGrpSpPr>
        <p:grpSpPr bwMode="auto">
          <a:xfrm>
            <a:off x="571472" y="4000504"/>
            <a:ext cx="7599362" cy="1208087"/>
            <a:chOff x="388" y="164"/>
            <a:chExt cx="4736" cy="960"/>
          </a:xfrm>
        </p:grpSpPr>
        <p:sp>
          <p:nvSpPr>
            <p:cNvPr id="5" name="Rectangle 3"/>
            <p:cNvSpPr>
              <a:spLocks noChangeArrowheads="1"/>
            </p:cNvSpPr>
            <p:nvPr/>
          </p:nvSpPr>
          <p:spPr bwMode="auto">
            <a:xfrm rot="-450729">
              <a:off x="388" y="664"/>
              <a:ext cx="1522" cy="460"/>
            </a:xfrm>
            <a:prstGeom prst="rect">
              <a:avLst/>
            </a:prstGeom>
            <a:noFill/>
            <a:ln w="9525">
              <a:noFill/>
              <a:miter lim="800000"/>
            </a:ln>
          </p:spPr>
          <p:txBody>
            <a:bodyPr>
              <a:spAutoFit/>
            </a:bodyPr>
            <a:lstStyle/>
            <a:p>
              <a:r>
                <a:rPr kumimoji="0" lang="en-US" altLang="zh-CN" sz="3200" b="1" dirty="0">
                  <a:solidFill>
                    <a:srgbClr val="0000FF"/>
                  </a:solidFill>
                  <a:latin typeface="Times New Roman" panose="02020603050405020304" pitchFamily="18" charset="0"/>
                </a:rPr>
                <a:t>How to write</a:t>
              </a:r>
            </a:p>
          </p:txBody>
        </p:sp>
        <p:grpSp>
          <p:nvGrpSpPr>
            <p:cNvPr id="6" name="Group 4"/>
            <p:cNvGrpSpPr/>
            <p:nvPr/>
          </p:nvGrpSpPr>
          <p:grpSpPr bwMode="auto">
            <a:xfrm rot="-458264">
              <a:off x="1886" y="164"/>
              <a:ext cx="3238" cy="696"/>
              <a:chOff x="1472" y="255"/>
              <a:chExt cx="2512" cy="958"/>
            </a:xfrm>
          </p:grpSpPr>
          <p:pic>
            <p:nvPicPr>
              <p:cNvPr id="7" name="Picture 5" descr="MCj02995570000[1]"/>
              <p:cNvPicPr>
                <a:picLocks noChangeAspect="1" noChangeArrowheads="1"/>
              </p:cNvPicPr>
              <p:nvPr/>
            </p:nvPicPr>
            <p:blipFill>
              <a:blip r:embed="rId3"/>
              <a:srcRect/>
              <a:stretch>
                <a:fillRect/>
              </a:stretch>
            </p:blipFill>
            <p:spPr bwMode="auto">
              <a:xfrm>
                <a:off x="2835" y="255"/>
                <a:ext cx="1149" cy="814"/>
              </a:xfrm>
              <a:prstGeom prst="rect">
                <a:avLst/>
              </a:prstGeom>
              <a:noFill/>
              <a:ln w="9525">
                <a:noFill/>
                <a:miter lim="800000"/>
                <a:headEnd/>
                <a:tailEnd/>
              </a:ln>
            </p:spPr>
          </p:pic>
          <p:sp>
            <p:nvSpPr>
              <p:cNvPr id="8" name="Text Box 6"/>
              <p:cNvSpPr txBox="1">
                <a:spLocks noChangeArrowheads="1"/>
              </p:cNvSpPr>
              <p:nvPr/>
            </p:nvSpPr>
            <p:spPr bwMode="auto">
              <a:xfrm>
                <a:off x="1472" y="568"/>
                <a:ext cx="1935" cy="645"/>
              </a:xfrm>
              <a:prstGeom prst="rect">
                <a:avLst/>
              </a:prstGeom>
              <a:noFill/>
              <a:ln w="9525">
                <a:solidFill>
                  <a:schemeClr val="tx1"/>
                </a:solidFill>
                <a:miter lim="800000"/>
              </a:ln>
            </p:spPr>
            <p:txBody>
              <a:bodyPr>
                <a:spAutoFit/>
              </a:bodyPr>
              <a:lstStyle/>
              <a:p>
                <a:r>
                  <a:rPr kumimoji="0" lang="en-US" altLang="zh-CN" sz="3200" b="1" dirty="0">
                    <a:solidFill>
                      <a:srgbClr val="9900CC"/>
                    </a:solidFill>
                    <a:latin typeface="Times New Roman" panose="02020603050405020304" pitchFamily="18" charset="0"/>
                  </a:rPr>
                  <a:t>a letter of advice</a:t>
                </a:r>
              </a:p>
            </p:txBody>
          </p:sp>
        </p:grpSp>
      </p:grpSp>
      <p:sp>
        <p:nvSpPr>
          <p:cNvPr id="9" name="TextBox 8"/>
          <p:cNvSpPr txBox="1"/>
          <p:nvPr/>
        </p:nvSpPr>
        <p:spPr>
          <a:xfrm>
            <a:off x="857224" y="5357826"/>
            <a:ext cx="6551858" cy="584775"/>
          </a:xfrm>
          <a:prstGeom prst="rect">
            <a:avLst/>
          </a:prstGeom>
          <a:noFill/>
        </p:spPr>
        <p:txBody>
          <a:bodyPr wrap="none" rtlCol="0">
            <a:spAutoFit/>
          </a:bodyPr>
          <a:lstStyle/>
          <a:p>
            <a:r>
              <a:rPr lang="en-US" altLang="zh-CN" sz="3200" dirty="0">
                <a:solidFill>
                  <a:srgbClr val="FF0000"/>
                </a:solidFill>
              </a:rPr>
              <a:t>Outline &amp;three tips learnt in this class </a:t>
            </a:r>
            <a:endParaRPr lang="zh-CN" altLang="en-US" sz="3200" dirty="0">
              <a:solidFill>
                <a:srgbClr val="FF0000"/>
              </a:solidFill>
            </a:endParaRPr>
          </a:p>
        </p:txBody>
      </p:sp>
      <p:sp>
        <p:nvSpPr>
          <p:cNvPr id="12" name="TextBox 11"/>
          <p:cNvSpPr txBox="1"/>
          <p:nvPr/>
        </p:nvSpPr>
        <p:spPr>
          <a:xfrm>
            <a:off x="1785918" y="857232"/>
            <a:ext cx="7072362" cy="4062651"/>
          </a:xfrm>
          <a:prstGeom prst="rect">
            <a:avLst/>
          </a:prstGeom>
          <a:noFill/>
        </p:spPr>
        <p:txBody>
          <a:bodyPr wrap="square" rtlCol="0">
            <a:spAutoFit/>
          </a:bodyPr>
          <a:lstStyle/>
          <a:p>
            <a:r>
              <a:rPr lang="zh-CN" altLang="en-US" dirty="0"/>
              <a:t>        </a:t>
            </a:r>
            <a:r>
              <a:rPr lang="zh-CN" altLang="en-US" sz="2800" dirty="0"/>
              <a:t>假设你是高三（</a:t>
            </a:r>
            <a:r>
              <a:rPr lang="en-US" altLang="zh-CN" sz="2800" dirty="0"/>
              <a:t>1</a:t>
            </a:r>
            <a:r>
              <a:rPr lang="zh-CN" altLang="en-US" sz="2800" dirty="0"/>
              <a:t>）班李华，就学校校园内垃圾分类的做法用英语给校长写一封建议信。信中应包含以下内容：</a:t>
            </a:r>
            <a:endParaRPr lang="en-US" altLang="zh-CN" sz="2800" dirty="0"/>
          </a:p>
          <a:p>
            <a:r>
              <a:rPr lang="en-US" altLang="zh-CN" sz="2800" dirty="0"/>
              <a:t>1.</a:t>
            </a:r>
            <a:r>
              <a:rPr lang="zh-CN" altLang="en-US" sz="2800" dirty="0"/>
              <a:t>说明写信目的  </a:t>
            </a:r>
            <a:endParaRPr lang="en-US" altLang="zh-CN" sz="2800" dirty="0"/>
          </a:p>
          <a:p>
            <a:r>
              <a:rPr lang="en-US" altLang="zh-CN" sz="2800" dirty="0"/>
              <a:t>2.</a:t>
            </a:r>
            <a:r>
              <a:rPr lang="zh-CN" altLang="en-US" sz="2800" dirty="0"/>
              <a:t>对校园里垃圾分类现状简要评述  </a:t>
            </a:r>
            <a:endParaRPr lang="en-US" altLang="zh-CN" sz="2800" dirty="0"/>
          </a:p>
          <a:p>
            <a:r>
              <a:rPr lang="en-US" altLang="zh-CN" sz="2800" dirty="0"/>
              <a:t>3.</a:t>
            </a:r>
            <a:r>
              <a:rPr lang="zh-CN" altLang="en-US" sz="2800" dirty="0"/>
              <a:t>提出建议</a:t>
            </a:r>
            <a:endParaRPr lang="en-US" altLang="zh-CN" sz="2800" dirty="0"/>
          </a:p>
          <a:p>
            <a:endParaRPr lang="en-US" altLang="zh-CN" dirty="0"/>
          </a:p>
          <a:p>
            <a:endParaRPr lang="en-US" altLang="zh-CN" dirty="0"/>
          </a:p>
          <a:p>
            <a:endParaRPr lang="en-US" altLang="zh-CN" dirty="0"/>
          </a:p>
          <a:p>
            <a:endParaRPr lang="en-US" altLang="zh-CN" dirty="0"/>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文本框 58369"/>
          <p:cNvSpPr txBox="1">
            <a:spLocks noChangeArrowheads="1"/>
          </p:cNvSpPr>
          <p:nvPr/>
        </p:nvSpPr>
        <p:spPr bwMode="auto">
          <a:xfrm>
            <a:off x="0" y="0"/>
            <a:ext cx="9144000" cy="642918"/>
          </a:xfrm>
          <a:prstGeom prst="rect">
            <a:avLst/>
          </a:prstGeom>
          <a:noFill/>
          <a:ln w="9525">
            <a:noFill/>
            <a:miter lim="800000"/>
          </a:ln>
        </p:spPr>
        <p:txBody>
          <a:bodyPr wrap="none"/>
          <a:lstStyle/>
          <a:p>
            <a:pPr>
              <a:spcBef>
                <a:spcPct val="5000"/>
              </a:spcBef>
            </a:pPr>
            <a:r>
              <a:rPr lang="en-US" altLang="zh-CN" sz="3200" b="1" dirty="0">
                <a:solidFill>
                  <a:srgbClr val="000066"/>
                </a:solidFill>
              </a:rPr>
              <a:t>Review the form of a suggestion letter.</a:t>
            </a:r>
          </a:p>
          <a:p>
            <a:pPr>
              <a:spcBef>
                <a:spcPct val="5000"/>
              </a:spcBef>
            </a:pPr>
            <a:endParaRPr lang="en-US" altLang="zh-CN" sz="2800" dirty="0">
              <a:latin typeface="Times New Roman" panose="02020603050405020304" pitchFamily="18" charset="0"/>
            </a:endParaRPr>
          </a:p>
        </p:txBody>
      </p:sp>
      <p:graphicFrame>
        <p:nvGraphicFramePr>
          <p:cNvPr id="3" name="表格 2"/>
          <p:cNvGraphicFramePr>
            <a:graphicFrameLocks noGrp="1"/>
          </p:cNvGraphicFramePr>
          <p:nvPr/>
        </p:nvGraphicFramePr>
        <p:xfrm>
          <a:off x="0" y="785794"/>
          <a:ext cx="9001156" cy="5081016"/>
        </p:xfrm>
        <a:graphic>
          <a:graphicData uri="http://schemas.openxmlformats.org/drawingml/2006/table">
            <a:tbl>
              <a:tblPr firstRow="1" bandRow="1">
                <a:tableStyleId>{5C22544A-7EE6-4342-B048-85BDC9FD1C3A}</a:tableStyleId>
              </a:tblPr>
              <a:tblGrid>
                <a:gridCol w="2714612">
                  <a:extLst>
                    <a:ext uri="{9D8B030D-6E8A-4147-A177-3AD203B41FA5}">
                      <a16:colId xmlns:a16="http://schemas.microsoft.com/office/drawing/2014/main" val="20000"/>
                    </a:ext>
                  </a:extLst>
                </a:gridCol>
                <a:gridCol w="6286544">
                  <a:extLst>
                    <a:ext uri="{9D8B030D-6E8A-4147-A177-3AD203B41FA5}">
                      <a16:colId xmlns:a16="http://schemas.microsoft.com/office/drawing/2014/main" val="20001"/>
                    </a:ext>
                  </a:extLst>
                </a:gridCol>
              </a:tblGrid>
              <a:tr h="370840">
                <a:tc>
                  <a:txBody>
                    <a:bodyPr/>
                    <a:lstStyle/>
                    <a:p>
                      <a:r>
                        <a:rPr lang="en-US" altLang="zh-CN" sz="2800" b="1" dirty="0">
                          <a:solidFill>
                            <a:srgbClr val="FF0000"/>
                          </a:solidFill>
                          <a:latin typeface="Times New Roman" panose="02020603050405020304" pitchFamily="18" charset="0"/>
                        </a:rPr>
                        <a:t>Greeting:</a:t>
                      </a:r>
                      <a:r>
                        <a:rPr lang="en-US" altLang="zh-CN" sz="2800" b="1" dirty="0">
                          <a:latin typeface="Times New Roman" panose="02020603050405020304" pitchFamily="18" charset="0"/>
                        </a:rPr>
                        <a:t> </a:t>
                      </a:r>
                      <a:endParaRPr lang="zh-CN" alt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800" b="1" dirty="0">
                          <a:latin typeface="Times New Roman" panose="02020603050405020304" pitchFamily="18" charset="0"/>
                        </a:rPr>
                        <a:t>The greeting ends with a comma. </a:t>
                      </a:r>
                    </a:p>
                    <a:p>
                      <a:endParaRPr lang="zh-CN" altLang="en-US" sz="2800" dirty="0"/>
                    </a:p>
                  </a:txBody>
                  <a:tcPr/>
                </a:tc>
                <a:extLst>
                  <a:ext uri="{0D108BD9-81ED-4DB2-BD59-A6C34878D82A}">
                    <a16:rowId xmlns:a16="http://schemas.microsoft.com/office/drawing/2014/main" val="10000"/>
                  </a:ext>
                </a:extLst>
              </a:tr>
              <a:tr h="370840">
                <a:tc>
                  <a:txBody>
                    <a:bodyPr/>
                    <a:lstStyle/>
                    <a:p>
                      <a:r>
                        <a:rPr lang="en-US" altLang="zh-CN" sz="2800" b="1" dirty="0">
                          <a:solidFill>
                            <a:srgbClr val="FF0000"/>
                          </a:solidFill>
                          <a:latin typeface="Times New Roman" panose="02020603050405020304" pitchFamily="18" charset="0"/>
                        </a:rPr>
                        <a:t>Body:</a:t>
                      </a:r>
                      <a:r>
                        <a:rPr lang="en-US" altLang="zh-CN" sz="2800" b="1" dirty="0">
                          <a:latin typeface="Times New Roman" panose="02020603050405020304" pitchFamily="18" charset="0"/>
                        </a:rPr>
                        <a:t> </a:t>
                      </a:r>
                      <a:endParaRPr lang="zh-CN" alt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800" b="1" dirty="0">
                          <a:latin typeface="Times New Roman" panose="02020603050405020304" pitchFamily="18" charset="0"/>
                        </a:rPr>
                        <a:t>1st part: </a:t>
                      </a:r>
                      <a:r>
                        <a:rPr lang="en-US" altLang="zh-CN" sz="2800" dirty="0">
                          <a:ea typeface="方正姚体" panose="02010601030101010101" pitchFamily="2" charset="-122"/>
                        </a:rPr>
                        <a:t>the purpose of writing</a:t>
                      </a:r>
                    </a:p>
                    <a:p>
                      <a:pPr>
                        <a:spcBef>
                          <a:spcPct val="5000"/>
                        </a:spcBef>
                      </a:pPr>
                      <a:r>
                        <a:rPr lang="en-US" altLang="zh-CN" sz="2800" b="1" dirty="0">
                          <a:latin typeface="Times New Roman" panose="02020603050405020304" pitchFamily="18" charset="0"/>
                        </a:rPr>
                        <a:t>2nd part</a:t>
                      </a:r>
                      <a:r>
                        <a:rPr lang="zh-CN" altLang="en-US" sz="2800" b="1" dirty="0">
                          <a:latin typeface="Times New Roman" panose="02020603050405020304" pitchFamily="18" charset="0"/>
                        </a:rPr>
                        <a:t>：</a:t>
                      </a:r>
                      <a:r>
                        <a:rPr lang="en-US" altLang="zh-CN" sz="2800" dirty="0">
                          <a:ea typeface="方正姚体" panose="02010601030101010101" pitchFamily="2" charset="-122"/>
                        </a:rPr>
                        <a:t>suggestions way and put forward</a:t>
                      </a:r>
                      <a:r>
                        <a:rPr lang="en-US" altLang="zh-CN" sz="2800" baseline="0" dirty="0">
                          <a:ea typeface="方正姚体" panose="02010601030101010101" pitchFamily="2" charset="-122"/>
                        </a:rPr>
                        <a:t> </a:t>
                      </a:r>
                      <a:r>
                        <a:rPr lang="en-US" altLang="zh-CN" sz="2800" dirty="0">
                          <a:ea typeface="方正姚体" panose="02010601030101010101" pitchFamily="2" charset="-122"/>
                        </a:rPr>
                        <a:t>reasons for your suggestions</a:t>
                      </a:r>
                      <a:endParaRPr lang="en-US" altLang="zh-CN" sz="2800" b="1" dirty="0">
                        <a:latin typeface="Times New Roman" panose="02020603050405020304" pitchFamily="18" charset="0"/>
                      </a:endParaRPr>
                    </a:p>
                    <a:p>
                      <a:r>
                        <a:rPr lang="en-US" altLang="zh-CN" sz="2800" b="1" dirty="0">
                          <a:latin typeface="Times New Roman" panose="02020603050405020304" pitchFamily="18" charset="0"/>
                        </a:rPr>
                        <a:t>3rd part:  </a:t>
                      </a:r>
                      <a:r>
                        <a:rPr lang="en-US" altLang="zh-CN" sz="2800" dirty="0">
                          <a:ea typeface="方正姚体" panose="02010601030101010101" pitchFamily="2" charset="-122"/>
                        </a:rPr>
                        <a:t>finish writing in a polite way</a:t>
                      </a:r>
                      <a:endParaRPr lang="zh-CN" altLang="en-US" sz="2800" dirty="0"/>
                    </a:p>
                  </a:txBody>
                  <a:tcPr/>
                </a:tc>
                <a:extLst>
                  <a:ext uri="{0D108BD9-81ED-4DB2-BD59-A6C34878D82A}">
                    <a16:rowId xmlns:a16="http://schemas.microsoft.com/office/drawing/2014/main" val="10001"/>
                  </a:ext>
                </a:extLst>
              </a:tr>
              <a:tr h="370840">
                <a:tc>
                  <a:txBody>
                    <a:bodyPr/>
                    <a:lstStyle/>
                    <a:p>
                      <a:r>
                        <a:rPr lang="en-US" altLang="zh-CN" sz="2800" b="1" dirty="0">
                          <a:solidFill>
                            <a:srgbClr val="FF0000"/>
                          </a:solidFill>
                          <a:latin typeface="Times New Roman" panose="02020603050405020304" pitchFamily="18" charset="0"/>
                        </a:rPr>
                        <a:t>Complimentary</a:t>
                      </a:r>
                      <a:r>
                        <a:rPr lang="en-US" altLang="zh-CN" sz="2800" b="1" dirty="0">
                          <a:solidFill>
                            <a:srgbClr val="FF3300"/>
                          </a:solidFill>
                          <a:latin typeface="Times New Roman" panose="02020603050405020304" pitchFamily="18" charset="0"/>
                        </a:rPr>
                        <a:t> </a:t>
                      </a:r>
                      <a:r>
                        <a:rPr lang="en-US" altLang="zh-CN" sz="2800" b="1" dirty="0">
                          <a:solidFill>
                            <a:srgbClr val="FF0000"/>
                          </a:solidFill>
                          <a:latin typeface="Times New Roman" panose="02020603050405020304" pitchFamily="18" charset="0"/>
                        </a:rPr>
                        <a:t>close:</a:t>
                      </a:r>
                      <a:r>
                        <a:rPr lang="en-US" altLang="zh-CN" sz="2800" b="1" dirty="0">
                          <a:latin typeface="Times New Roman" panose="02020603050405020304" pitchFamily="18" charset="0"/>
                        </a:rPr>
                        <a:t> </a:t>
                      </a:r>
                      <a:endParaRPr lang="zh-CN" altLang="en-US" sz="2800" dirty="0"/>
                    </a:p>
                  </a:txBody>
                  <a:tcPr/>
                </a:tc>
                <a:tc>
                  <a:txBody>
                    <a:bodyPr/>
                    <a:lstStyle/>
                    <a:p>
                      <a:pPr>
                        <a:spcBef>
                          <a:spcPct val="5000"/>
                        </a:spcBef>
                      </a:pPr>
                      <a:r>
                        <a:rPr lang="en-US" altLang="zh-CN" sz="2800" b="1" dirty="0">
                          <a:latin typeface="Times New Roman" panose="02020603050405020304" pitchFamily="18" charset="0"/>
                        </a:rPr>
                        <a:t>begins with a capital letter and ends with a comma.</a:t>
                      </a:r>
                    </a:p>
                    <a:p>
                      <a:r>
                        <a:rPr lang="en-US" altLang="zh-CN" sz="2800" dirty="0"/>
                        <a:t>(Yours sincerely/faithfully)</a:t>
                      </a:r>
                      <a:endParaRPr lang="zh-CN" altLang="en-US" sz="2800" dirty="0"/>
                    </a:p>
                  </a:txBody>
                  <a:tcPr/>
                </a:tc>
                <a:extLst>
                  <a:ext uri="{0D108BD9-81ED-4DB2-BD59-A6C34878D82A}">
                    <a16:rowId xmlns:a16="http://schemas.microsoft.com/office/drawing/2014/main" val="10002"/>
                  </a:ext>
                </a:extLst>
              </a:tr>
              <a:tr h="370840">
                <a:tc>
                  <a:txBody>
                    <a:bodyPr/>
                    <a:lstStyle/>
                    <a:p>
                      <a:r>
                        <a:rPr lang="en-US" altLang="zh-CN" sz="2800" b="1" dirty="0">
                          <a:solidFill>
                            <a:srgbClr val="FF0000"/>
                          </a:solidFill>
                          <a:latin typeface="Times New Roman" panose="02020603050405020304" pitchFamily="18" charset="0"/>
                        </a:rPr>
                        <a:t>Signature:</a:t>
                      </a:r>
                      <a:r>
                        <a:rPr lang="en-US" altLang="zh-CN" sz="2800" b="1" dirty="0">
                          <a:latin typeface="Times New Roman" panose="02020603050405020304" pitchFamily="18" charset="0"/>
                        </a:rPr>
                        <a:t> </a:t>
                      </a:r>
                      <a:endParaRPr lang="zh-CN" alt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800" b="1" dirty="0">
                          <a:latin typeface="Times New Roman" panose="02020603050405020304" pitchFamily="18" charset="0"/>
                        </a:rPr>
                        <a:t>your name</a:t>
                      </a:r>
                      <a:endParaRPr lang="zh-CN" altLang="en-US" sz="2800" dirty="0"/>
                    </a:p>
                    <a:p>
                      <a:endParaRPr lang="zh-CN" altLang="en-US" sz="2800" dirty="0"/>
                    </a:p>
                  </a:txBody>
                  <a:tcPr/>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http://www.kings.uwo.ca/kings/assets/Image/academics/ml/writePlace/quill.jpg"/>
          <p:cNvPicPr>
            <a:picLocks noChangeAspect="1" noChangeArrowheads="1"/>
          </p:cNvPicPr>
          <p:nvPr/>
        </p:nvPicPr>
        <p:blipFill>
          <a:blip r:embed="rId2"/>
          <a:srcRect/>
          <a:stretch>
            <a:fillRect/>
          </a:stretch>
        </p:blipFill>
        <p:spPr bwMode="auto">
          <a:xfrm>
            <a:off x="3348038" y="2852738"/>
            <a:ext cx="5543550" cy="3714750"/>
          </a:xfrm>
          <a:prstGeom prst="rect">
            <a:avLst/>
          </a:prstGeom>
          <a:noFill/>
          <a:ln w="9525">
            <a:noFill/>
            <a:miter lim="800000"/>
            <a:headEnd/>
            <a:tailEnd/>
          </a:ln>
        </p:spPr>
      </p:pic>
      <p:cxnSp>
        <p:nvCxnSpPr>
          <p:cNvPr id="5" name="直接连接符 4"/>
          <p:cNvCxnSpPr/>
          <p:nvPr/>
        </p:nvCxnSpPr>
        <p:spPr bwMode="auto">
          <a:xfrm>
            <a:off x="468313" y="2492375"/>
            <a:ext cx="8351837"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 name="TextBox 5"/>
          <p:cNvSpPr txBox="1"/>
          <p:nvPr/>
        </p:nvSpPr>
        <p:spPr>
          <a:xfrm>
            <a:off x="1476375" y="1412875"/>
            <a:ext cx="6015038" cy="1016000"/>
          </a:xfrm>
          <a:prstGeom prst="rect">
            <a:avLst/>
          </a:prstGeom>
          <a:noFill/>
        </p:spPr>
        <p:txBody>
          <a:bodyPr wrap="none">
            <a:spAutoFit/>
          </a:bodyPr>
          <a:lstStyle/>
          <a:p>
            <a:pPr>
              <a:defRPr/>
            </a:pPr>
            <a:r>
              <a:rPr lang="en-US" altLang="zh-CN" sz="6000" dirty="0">
                <a:latin typeface="+mj-lt"/>
                <a:ea typeface="方正姚体" panose="02010601030101010101" pitchFamily="2" charset="-122"/>
              </a:rPr>
              <a:t>Get ready to write!</a:t>
            </a:r>
            <a:endParaRPr lang="zh-CN" altLang="en-US" sz="6000" dirty="0">
              <a:latin typeface="+mj-lt"/>
              <a:ea typeface="方正姚体" panose="02010601030101010101" pitchFamily="2" charset="-122"/>
            </a:endParaRPr>
          </a:p>
        </p:txBody>
      </p:sp>
    </p:spTree>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9144000" cy="7294305"/>
          </a:xfrm>
          <a:prstGeom prst="rect">
            <a:avLst/>
          </a:prstGeom>
        </p:spPr>
        <p:txBody>
          <a:bodyPr wrap="square">
            <a:spAutoFit/>
          </a:bodyPr>
          <a:lstStyle/>
          <a:p>
            <a:r>
              <a:rPr lang="en-US" sz="2600" dirty="0"/>
              <a:t>Dear Mr. Headmaster, </a:t>
            </a:r>
            <a:endParaRPr lang="zh-CN" altLang="en-US" sz="2600" dirty="0"/>
          </a:p>
          <a:p>
            <a:r>
              <a:rPr lang="en-US" sz="2600" dirty="0"/>
              <a:t>    I am Li </a:t>
            </a:r>
            <a:r>
              <a:rPr lang="en-US" sz="2600" dirty="0" err="1"/>
              <a:t>Hua</a:t>
            </a:r>
            <a:r>
              <a:rPr lang="en-US" sz="2600" dirty="0"/>
              <a:t>, a student from Class 1, Senior Ⅲ. </a:t>
            </a:r>
            <a:r>
              <a:rPr lang="en-US" sz="2600" dirty="0">
                <a:solidFill>
                  <a:srgbClr val="FF0000"/>
                </a:solidFill>
              </a:rPr>
              <a:t>I am writing to draw your attention to garbage classification </a:t>
            </a:r>
            <a:r>
              <a:rPr lang="en-US" sz="2600" dirty="0"/>
              <a:t>in our school. We produce a large amount of rubbish every day</a:t>
            </a:r>
            <a:r>
              <a:rPr lang="en-US" sz="2600" dirty="0">
                <a:solidFill>
                  <a:srgbClr val="FF0000"/>
                </a:solidFill>
              </a:rPr>
              <a:t>, however, </a:t>
            </a:r>
            <a:r>
              <a:rPr lang="en-US" sz="2600" dirty="0"/>
              <a:t> fewer students pay attention to its classification.</a:t>
            </a:r>
          </a:p>
          <a:p>
            <a:r>
              <a:rPr lang="en-US" sz="2600" dirty="0">
                <a:solidFill>
                  <a:srgbClr val="FF0000"/>
                </a:solidFill>
              </a:rPr>
              <a:t>    I wonder if </a:t>
            </a:r>
            <a:r>
              <a:rPr lang="en-US" sz="2600" dirty="0"/>
              <a:t>the school could place more dustbins around and set up specific signs for recyclable or unrecyclable waste. </a:t>
            </a:r>
            <a:r>
              <a:rPr lang="en-US" sz="2600" dirty="0">
                <a:solidFill>
                  <a:srgbClr val="FF0000"/>
                </a:solidFill>
              </a:rPr>
              <a:t>Meanwhile, </a:t>
            </a:r>
            <a:r>
              <a:rPr lang="en-US" sz="2600" dirty="0"/>
              <a:t>students should be encouraged to develop good habits to voluntarily differentiate recyclable rubbish from unrecyclable rubbish in a reasonable way</a:t>
            </a:r>
            <a:r>
              <a:rPr lang="en-US" sz="2600" dirty="0">
                <a:solidFill>
                  <a:srgbClr val="FF0000"/>
                </a:solidFill>
              </a:rPr>
              <a:t>, which is vital to </a:t>
            </a:r>
            <a:r>
              <a:rPr lang="en-US" sz="2600" dirty="0"/>
              <a:t>create an environmental friendly campus. I believe that, </a:t>
            </a:r>
            <a:r>
              <a:rPr lang="en-US" sz="2600" dirty="0">
                <a:solidFill>
                  <a:srgbClr val="FF0000"/>
                </a:solidFill>
              </a:rPr>
              <a:t>with the joint efforts of</a:t>
            </a:r>
            <a:r>
              <a:rPr lang="en-US" sz="2600" dirty="0"/>
              <a:t> both teachers and students, our school will become a more enjoyable place in the near future. </a:t>
            </a:r>
          </a:p>
          <a:p>
            <a:r>
              <a:rPr lang="en-US" sz="2600" dirty="0"/>
              <a:t>   Thank you for reading my letter. </a:t>
            </a:r>
            <a:r>
              <a:rPr lang="en-US" sz="2600" dirty="0">
                <a:solidFill>
                  <a:srgbClr val="FF0000"/>
                </a:solidFill>
              </a:rPr>
              <a:t>I do hope my suggestion will meet with your approval. </a:t>
            </a:r>
          </a:p>
          <a:p>
            <a:r>
              <a:rPr lang="en-US" sz="2600" dirty="0"/>
              <a:t>                                                                        Yours faithfully,</a:t>
            </a:r>
          </a:p>
          <a:p>
            <a:r>
              <a:rPr lang="en-US" sz="2600" dirty="0"/>
              <a:t>                                                                              Li </a:t>
            </a:r>
            <a:r>
              <a:rPr lang="en-US" sz="2600" dirty="0" err="1"/>
              <a:t>Hua</a:t>
            </a:r>
            <a:r>
              <a:rPr lang="en-US" sz="2600" dirty="0"/>
              <a:t> </a:t>
            </a:r>
            <a:endParaRPr lang="zh-CN" altLang="en-US" sz="2600" dirty="0"/>
          </a:p>
          <a:p>
            <a:endParaRPr lang="en-US" sz="2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a:extLst>
              <a:ext uri="{FF2B5EF4-FFF2-40B4-BE49-F238E27FC236}">
                <a16:creationId xmlns:a16="http://schemas.microsoft.com/office/drawing/2014/main" id="{1BB92BAB-C431-F540-9ACE-54691F2BD83A}"/>
              </a:ext>
            </a:extLst>
          </p:cNvPr>
          <p:cNvSpPr>
            <a:spLocks noChangeArrowheads="1"/>
          </p:cNvSpPr>
          <p:nvPr/>
        </p:nvSpPr>
        <p:spPr bwMode="auto">
          <a:xfrm>
            <a:off x="2308622" y="2484835"/>
            <a:ext cx="2571750" cy="21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1688"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1688" b="1">
              <a:solidFill>
                <a:srgbClr val="FF0000"/>
              </a:solidFill>
              <a:latin typeface="HelveticaNeue" panose="02000503000000020004" pitchFamily="2" charset="0"/>
            </a:endParaRPr>
          </a:p>
          <a:p>
            <a:pPr eaLnBrk="1" hangingPunct="1">
              <a:spcBef>
                <a:spcPct val="0"/>
              </a:spcBef>
              <a:buFontTx/>
              <a:buNone/>
              <a:defRPr/>
            </a:pPr>
            <a:endParaRPr lang="en-US" altLang="zh-CN" sz="1688" b="1">
              <a:solidFill>
                <a:srgbClr val="FF0000"/>
              </a:solidFill>
              <a:latin typeface="HelveticaNeue" panose="02000503000000020004" pitchFamily="2" charset="0"/>
            </a:endParaRPr>
          </a:p>
          <a:p>
            <a:pPr eaLnBrk="1" hangingPunct="1">
              <a:spcBef>
                <a:spcPct val="0"/>
              </a:spcBef>
              <a:buFontTx/>
              <a:buNone/>
              <a:defRPr/>
            </a:pPr>
            <a:r>
              <a:rPr lang="zh-CN" altLang="en-US" sz="1688" b="1">
                <a:solidFill>
                  <a:srgbClr val="FF0000"/>
                </a:solidFill>
                <a:latin typeface="HelveticaNeue" panose="02000503000000020004" pitchFamily="2" charset="0"/>
              </a:rPr>
              <a:t>更多教学资源请关注</a:t>
            </a:r>
            <a:endParaRPr lang="en-US" altLang="zh-CN" sz="1688" b="1">
              <a:solidFill>
                <a:srgbClr val="FF0000"/>
              </a:solidFill>
              <a:latin typeface="HelveticaNeue" panose="02000503000000020004" pitchFamily="2" charset="0"/>
            </a:endParaRPr>
          </a:p>
          <a:p>
            <a:pPr eaLnBrk="1" hangingPunct="1">
              <a:spcBef>
                <a:spcPct val="0"/>
              </a:spcBef>
              <a:buFontTx/>
              <a:buNone/>
              <a:defRPr/>
            </a:pPr>
            <a:r>
              <a:rPr lang="zh-CN" altLang="en-US" sz="1688" b="1">
                <a:solidFill>
                  <a:srgbClr val="FF0000"/>
                </a:solidFill>
                <a:latin typeface="HelveticaNeue" panose="02000503000000020004" pitchFamily="2" charset="0"/>
              </a:rPr>
              <a:t>公众号：溯恩高中英语</a:t>
            </a:r>
          </a:p>
        </p:txBody>
      </p:sp>
      <p:pic>
        <p:nvPicPr>
          <p:cNvPr id="14338" name="图片 2">
            <a:extLst>
              <a:ext uri="{FF2B5EF4-FFF2-40B4-BE49-F238E27FC236}">
                <a16:creationId xmlns:a16="http://schemas.microsoft.com/office/drawing/2014/main" id="{A715AD06-8A92-AF40-9696-D7BE330D3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513" y="3038475"/>
            <a:ext cx="1382316" cy="138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a:extLst>
              <a:ext uri="{FF2B5EF4-FFF2-40B4-BE49-F238E27FC236}">
                <a16:creationId xmlns:a16="http://schemas.microsoft.com/office/drawing/2014/main" id="{5CFC9920-D99F-9042-81D2-C7CE9D821070}"/>
              </a:ext>
            </a:extLst>
          </p:cNvPr>
          <p:cNvSpPr>
            <a:spLocks noChangeArrowheads="1"/>
          </p:cNvSpPr>
          <p:nvPr/>
        </p:nvSpPr>
        <p:spPr bwMode="auto">
          <a:xfrm>
            <a:off x="4949428" y="2484836"/>
            <a:ext cx="2194322" cy="48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2531" b="1">
                <a:latin typeface="华文新魏" panose="02010800040101010101" pitchFamily="2" charset="-122"/>
              </a:rPr>
              <a:t>知识产权声明</a:t>
            </a:r>
          </a:p>
        </p:txBody>
      </p:sp>
    </p:spTree>
    <p:extLst>
      <p:ext uri="{BB962C8B-B14F-4D97-AF65-F5344CB8AC3E}">
        <p14:creationId xmlns:p14="http://schemas.microsoft.com/office/powerpoint/2010/main" val="558585323"/>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457200" y="1600201"/>
            <a:ext cx="8229600" cy="3328998"/>
          </a:xfrm>
        </p:spPr>
        <p:txBody>
          <a:bodyPr/>
          <a:lstStyle/>
          <a:p>
            <a:pPr eaLnBrk="1" hangingPunct="1">
              <a:buFont typeface="Wingdings" panose="05000000000000000000" pitchFamily="2" charset="2"/>
              <a:buChar char="Ø"/>
            </a:pPr>
            <a:r>
              <a:rPr lang="zh-CN" altLang="en-US" sz="3200" b="1" dirty="0"/>
              <a:t>Review what </a:t>
            </a:r>
            <a:r>
              <a:rPr lang="en-US" altLang="zh-CN" b="1" dirty="0"/>
              <a:t>you</a:t>
            </a:r>
            <a:r>
              <a:rPr lang="zh-CN" altLang="en-US" sz="3200" b="1" dirty="0"/>
              <a:t> have learnt today. </a:t>
            </a:r>
          </a:p>
          <a:p>
            <a:pPr eaLnBrk="1" hangingPunct="1">
              <a:buFont typeface="Wingdings" panose="05000000000000000000" pitchFamily="2" charset="2"/>
              <a:buChar char="Ø"/>
            </a:pPr>
            <a:r>
              <a:rPr lang="zh-CN" altLang="en-US" sz="3200" b="1" dirty="0"/>
              <a:t>Polish your writing and compare notes with your classmates. </a:t>
            </a:r>
          </a:p>
        </p:txBody>
      </p:sp>
      <p:sp>
        <p:nvSpPr>
          <p:cNvPr id="21507" name="AutoShape 3"/>
          <p:cNvSpPr>
            <a:spLocks noChangeArrowheads="1"/>
          </p:cNvSpPr>
          <p:nvPr/>
        </p:nvSpPr>
        <p:spPr bwMode="auto">
          <a:xfrm>
            <a:off x="539750" y="260350"/>
            <a:ext cx="2592388" cy="865188"/>
          </a:xfrm>
          <a:prstGeom prst="horizontalScroll">
            <a:avLst>
              <a:gd name="adj" fmla="val 12500"/>
            </a:avLst>
          </a:prstGeom>
          <a:solidFill>
            <a:schemeClr val="hlink"/>
          </a:solidFill>
          <a:ln w="9525">
            <a:solidFill>
              <a:schemeClr val="tx1"/>
            </a:solidFill>
            <a:round/>
          </a:ln>
        </p:spPr>
        <p:txBody>
          <a:bodyPr wrap="none" anchor="ctr"/>
          <a:lstStyle/>
          <a:p>
            <a:endParaRPr lang="zh-CN" altLang="en-US"/>
          </a:p>
        </p:txBody>
      </p:sp>
      <p:sp>
        <p:nvSpPr>
          <p:cNvPr id="21508" name="Text Box 4"/>
          <p:cNvSpPr txBox="1">
            <a:spLocks noChangeArrowheads="1"/>
          </p:cNvSpPr>
          <p:nvPr/>
        </p:nvSpPr>
        <p:spPr bwMode="auto">
          <a:xfrm>
            <a:off x="900113" y="404813"/>
            <a:ext cx="2447925" cy="582612"/>
          </a:xfrm>
          <a:prstGeom prst="rect">
            <a:avLst/>
          </a:prstGeom>
          <a:noFill/>
          <a:ln w="9525">
            <a:noFill/>
            <a:miter lim="800000"/>
          </a:ln>
        </p:spPr>
        <p:txBody>
          <a:bodyPr lIns="90170" tIns="46990" rIns="90170" bIns="46990">
            <a:spAutoFit/>
          </a:bodyPr>
          <a:lstStyle/>
          <a:p>
            <a:pPr>
              <a:spcBef>
                <a:spcPct val="50000"/>
              </a:spcBef>
            </a:pPr>
            <a:r>
              <a:rPr lang="zh-CN" altLang="en-US" sz="3200" b="1">
                <a:solidFill>
                  <a:srgbClr val="FFFFFF"/>
                </a:solidFill>
                <a:latin typeface="Times New Roman" panose="02020603050405020304" pitchFamily="18" charset="0"/>
              </a:rPr>
              <a:t>Homework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descr="timg (2).jpg"/>
          <p:cNvPicPr>
            <a:picLocks noChangeAspect="1"/>
          </p:cNvPicPr>
          <p:nvPr/>
        </p:nvPicPr>
        <p:blipFill>
          <a:blip r:embed="rId2"/>
          <a:srcRect/>
          <a:stretch>
            <a:fillRect/>
          </a:stretch>
        </p:blipFill>
        <p:spPr bwMode="auto">
          <a:xfrm>
            <a:off x="571472" y="214290"/>
            <a:ext cx="3590925" cy="3786188"/>
          </a:xfrm>
          <a:prstGeom prst="rect">
            <a:avLst/>
          </a:prstGeom>
          <a:noFill/>
          <a:ln w="9525">
            <a:noFill/>
            <a:miter lim="800000"/>
            <a:headEnd/>
            <a:tailEnd/>
          </a:ln>
        </p:spPr>
      </p:pic>
      <p:sp>
        <p:nvSpPr>
          <p:cNvPr id="5" name="WordArt 8"/>
          <p:cNvSpPr>
            <a:spLocks noChangeArrowheads="1" noChangeShapeType="1" noTextEdit="1"/>
          </p:cNvSpPr>
          <p:nvPr/>
        </p:nvSpPr>
        <p:spPr bwMode="auto">
          <a:xfrm>
            <a:off x="4356100" y="404813"/>
            <a:ext cx="3384550" cy="1033462"/>
          </a:xfrm>
          <a:prstGeom prst="rect">
            <a:avLst/>
          </a:prstGeom>
        </p:spPr>
        <p:txBody>
          <a:bodyPr wrap="none" fromWordArt="1">
            <a:prstTxWarp prst="textFadeUp">
              <a:avLst>
                <a:gd name="adj" fmla="val 9991"/>
              </a:avLst>
            </a:prstTxWarp>
          </a:bodyPr>
          <a:lstStyle/>
          <a:p>
            <a:pPr algn="ctr"/>
            <a:r>
              <a:rPr lang="en-US" altLang="zh-CN" sz="3600" kern="10" dirty="0">
                <a:ln w="50800">
                  <a:solidFill>
                    <a:srgbClr val="FF0000"/>
                  </a:solidFill>
                  <a:round/>
                </a:ln>
                <a:solidFill>
                  <a:srgbClr val="800000"/>
                </a:solidFill>
                <a:effectLst>
                  <a:outerShdw dist="35921" dir="2700000" sy="50000" rotWithShape="0">
                    <a:srgbClr val="875B0D">
                      <a:alpha val="70000"/>
                    </a:srgbClr>
                  </a:outerShdw>
                </a:effectLst>
                <a:latin typeface="宋体" panose="02010600030101010101" pitchFamily="2" charset="-122"/>
                <a:ea typeface="宋体" panose="02010600030101010101" pitchFamily="2" charset="-122"/>
              </a:rPr>
              <a:t>problems</a:t>
            </a:r>
            <a:endParaRPr lang="zh-CN" altLang="en-US" sz="3600" kern="10" dirty="0">
              <a:ln w="50800">
                <a:solidFill>
                  <a:srgbClr val="FF0000"/>
                </a:solidFill>
                <a:round/>
              </a:ln>
              <a:solidFill>
                <a:srgbClr val="800000"/>
              </a:solidFill>
              <a:effectLst>
                <a:outerShdw dist="35921" dir="2700000" sy="50000" rotWithShape="0">
                  <a:srgbClr val="875B0D">
                    <a:alpha val="70000"/>
                  </a:srgbClr>
                </a:outerShdw>
              </a:effectLst>
              <a:latin typeface="宋体" panose="02010600030101010101" pitchFamily="2" charset="-122"/>
              <a:ea typeface="宋体" panose="02010600030101010101" pitchFamily="2" charset="-122"/>
            </a:endParaRPr>
          </a:p>
        </p:txBody>
      </p:sp>
      <p:sp>
        <p:nvSpPr>
          <p:cNvPr id="6" name="Text Box 4"/>
          <p:cNvSpPr txBox="1">
            <a:spLocks noChangeArrowheads="1"/>
          </p:cNvSpPr>
          <p:nvPr/>
        </p:nvSpPr>
        <p:spPr bwMode="auto">
          <a:xfrm>
            <a:off x="571472" y="4143380"/>
            <a:ext cx="5183187" cy="914400"/>
          </a:xfrm>
          <a:prstGeom prst="rect">
            <a:avLst/>
          </a:prstGeom>
          <a:noFill/>
          <a:ln w="9525" algn="ctr">
            <a:noFill/>
            <a:miter lim="800000"/>
          </a:ln>
        </p:spPr>
        <p:txBody>
          <a:bodyPr>
            <a:spAutoFit/>
          </a:bodyPr>
          <a:lstStyle/>
          <a:p>
            <a:pPr algn="ctr">
              <a:spcBef>
                <a:spcPct val="50000"/>
              </a:spcBef>
            </a:pPr>
            <a:r>
              <a:rPr lang="en-US" altLang="zh-CN" sz="5400" b="1" dirty="0">
                <a:solidFill>
                  <a:srgbClr val="FF0000"/>
                </a:solidFill>
                <a:latin typeface="Rockwell" panose="02060603020205020403" pitchFamily="18" charset="0"/>
              </a:rPr>
              <a:t>Solutions</a:t>
            </a:r>
          </a:p>
        </p:txBody>
      </p:sp>
      <p:pic>
        <p:nvPicPr>
          <p:cNvPr id="7" name="Picture 7" descr="blindperson"/>
          <p:cNvPicPr>
            <a:picLocks noChangeAspect="1" noChangeArrowheads="1"/>
          </p:cNvPicPr>
          <p:nvPr/>
        </p:nvPicPr>
        <p:blipFill>
          <a:blip r:embed="rId3"/>
          <a:srcRect/>
          <a:stretch>
            <a:fillRect/>
          </a:stretch>
        </p:blipFill>
        <p:spPr bwMode="auto">
          <a:xfrm>
            <a:off x="5572132" y="2000240"/>
            <a:ext cx="2214578" cy="421484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5" descr="6567fa9b14f14050afb0ee004f9177e8.png"/>
          <p:cNvPicPr>
            <a:picLocks noChangeAspect="1"/>
          </p:cNvPicPr>
          <p:nvPr/>
        </p:nvPicPr>
        <p:blipFill>
          <a:blip r:embed="rId2"/>
          <a:srcRect/>
          <a:stretch>
            <a:fillRect/>
          </a:stretch>
        </p:blipFill>
        <p:spPr bwMode="auto">
          <a:xfrm>
            <a:off x="0" y="0"/>
            <a:ext cx="3929063" cy="2643188"/>
          </a:xfrm>
          <a:prstGeom prst="rect">
            <a:avLst/>
          </a:prstGeom>
          <a:noFill/>
          <a:ln w="9525">
            <a:noFill/>
            <a:miter lim="800000"/>
            <a:headEnd/>
            <a:tailEnd/>
          </a:ln>
        </p:spPr>
      </p:pic>
      <p:sp>
        <p:nvSpPr>
          <p:cNvPr id="3" name="TextBox 6"/>
          <p:cNvSpPr txBox="1">
            <a:spLocks noChangeArrowheads="1"/>
          </p:cNvSpPr>
          <p:nvPr/>
        </p:nvSpPr>
        <p:spPr bwMode="auto">
          <a:xfrm>
            <a:off x="0" y="2714625"/>
            <a:ext cx="5429256" cy="584775"/>
          </a:xfrm>
          <a:prstGeom prst="rect">
            <a:avLst/>
          </a:prstGeom>
          <a:noFill/>
          <a:ln w="9525">
            <a:noFill/>
            <a:miter lim="800000"/>
          </a:ln>
        </p:spPr>
        <p:txBody>
          <a:bodyPr wrap="square">
            <a:spAutoFit/>
          </a:bodyPr>
          <a:lstStyle/>
          <a:p>
            <a:r>
              <a:rPr lang="en-US" altLang="zh-CN" sz="3200" dirty="0"/>
              <a:t>The bank is not </a:t>
            </a:r>
            <a:r>
              <a:rPr lang="en-US" altLang="zh-CN" sz="3200" dirty="0">
                <a:solidFill>
                  <a:srgbClr val="FF0000"/>
                </a:solidFill>
              </a:rPr>
              <a:t>accessible.</a:t>
            </a:r>
            <a:endParaRPr lang="zh-CN" altLang="en-US" sz="3200" dirty="0">
              <a:solidFill>
                <a:srgbClr val="FF0000"/>
              </a:solidFill>
            </a:endParaRPr>
          </a:p>
        </p:txBody>
      </p:sp>
      <p:sp>
        <p:nvSpPr>
          <p:cNvPr id="4" name="Text Box 4"/>
          <p:cNvSpPr txBox="1">
            <a:spLocks noChangeArrowheads="1"/>
          </p:cNvSpPr>
          <p:nvPr/>
        </p:nvSpPr>
        <p:spPr bwMode="auto">
          <a:xfrm>
            <a:off x="0" y="3286125"/>
            <a:ext cx="3611563" cy="584200"/>
          </a:xfrm>
          <a:prstGeom prst="rect">
            <a:avLst/>
          </a:prstGeom>
          <a:noFill/>
          <a:ln w="9525" algn="ctr">
            <a:noFill/>
            <a:miter lim="800000"/>
          </a:ln>
        </p:spPr>
        <p:txBody>
          <a:bodyPr>
            <a:spAutoFit/>
          </a:bodyPr>
          <a:lstStyle/>
          <a:p>
            <a:pPr algn="ctr">
              <a:spcBef>
                <a:spcPct val="50000"/>
              </a:spcBef>
            </a:pPr>
            <a:r>
              <a:rPr lang="en-US" altLang="zh-CN" sz="3200" b="1" dirty="0">
                <a:solidFill>
                  <a:srgbClr val="FF0000"/>
                </a:solidFill>
                <a:latin typeface="Rockwell" panose="02060603020205020403" pitchFamily="18" charset="0"/>
              </a:rPr>
              <a:t>Solutions!!!</a:t>
            </a:r>
          </a:p>
        </p:txBody>
      </p:sp>
      <p:pic>
        <p:nvPicPr>
          <p:cNvPr id="5" name="图片 4" descr="3b592fa125b64b64a0a3dfca6449da44.jpeg"/>
          <p:cNvPicPr>
            <a:picLocks noChangeAspect="1"/>
          </p:cNvPicPr>
          <p:nvPr/>
        </p:nvPicPr>
        <p:blipFill>
          <a:blip r:embed="rId3"/>
          <a:srcRect/>
          <a:stretch>
            <a:fillRect/>
          </a:stretch>
        </p:blipFill>
        <p:spPr bwMode="auto">
          <a:xfrm>
            <a:off x="6143636" y="500042"/>
            <a:ext cx="2214562" cy="2786062"/>
          </a:xfrm>
          <a:prstGeom prst="rect">
            <a:avLst/>
          </a:prstGeom>
          <a:noFill/>
          <a:ln w="9525">
            <a:noFill/>
            <a:miter lim="800000"/>
            <a:headEnd/>
            <a:tailEnd/>
          </a:ln>
        </p:spPr>
      </p:pic>
      <p:pic>
        <p:nvPicPr>
          <p:cNvPr id="6" name="图片 4" descr="ppp.png"/>
          <p:cNvPicPr>
            <a:picLocks noChangeAspect="1"/>
          </p:cNvPicPr>
          <p:nvPr/>
        </p:nvPicPr>
        <p:blipFill>
          <a:blip r:embed="rId4"/>
          <a:srcRect/>
          <a:stretch>
            <a:fillRect/>
          </a:stretch>
        </p:blipFill>
        <p:spPr bwMode="auto">
          <a:xfrm>
            <a:off x="5715008" y="2714620"/>
            <a:ext cx="2786063" cy="2643185"/>
          </a:xfrm>
          <a:prstGeom prst="rect">
            <a:avLst/>
          </a:prstGeom>
          <a:noFill/>
          <a:ln w="9525">
            <a:noFill/>
            <a:miter lim="800000"/>
            <a:headEnd/>
            <a:tailEnd/>
          </a:ln>
        </p:spPr>
      </p:pic>
      <p:pic>
        <p:nvPicPr>
          <p:cNvPr id="7" name="图片 12" descr="staff_1024.jpg"/>
          <p:cNvPicPr>
            <a:picLocks noChangeAspect="1"/>
          </p:cNvPicPr>
          <p:nvPr/>
        </p:nvPicPr>
        <p:blipFill>
          <a:blip r:embed="rId5"/>
          <a:srcRect/>
          <a:stretch>
            <a:fillRect/>
          </a:stretch>
        </p:blipFill>
        <p:spPr bwMode="auto">
          <a:xfrm>
            <a:off x="4000496" y="500043"/>
            <a:ext cx="2151062" cy="2143140"/>
          </a:xfrm>
          <a:prstGeom prst="rect">
            <a:avLst/>
          </a:prstGeom>
          <a:noFill/>
          <a:ln w="9525">
            <a:noFill/>
            <a:miter lim="800000"/>
            <a:headEnd/>
            <a:tailEnd/>
          </a:ln>
        </p:spPr>
      </p:pic>
      <p:pic>
        <p:nvPicPr>
          <p:cNvPr id="8" name="图片 7" descr="timg (1).jpg"/>
          <p:cNvPicPr>
            <a:picLocks noChangeAspect="1"/>
          </p:cNvPicPr>
          <p:nvPr/>
        </p:nvPicPr>
        <p:blipFill>
          <a:blip r:embed="rId6"/>
          <a:srcRect/>
          <a:stretch>
            <a:fillRect/>
          </a:stretch>
        </p:blipFill>
        <p:spPr bwMode="auto">
          <a:xfrm>
            <a:off x="6500827" y="3929066"/>
            <a:ext cx="2643174" cy="2928934"/>
          </a:xfrm>
          <a:prstGeom prst="rect">
            <a:avLst/>
          </a:prstGeom>
          <a:noFill/>
          <a:ln w="9525">
            <a:noFill/>
            <a:miter lim="800000"/>
            <a:headEnd/>
            <a:tailEnd/>
          </a:ln>
        </p:spPr>
      </p:pic>
      <p:sp>
        <p:nvSpPr>
          <p:cNvPr id="9" name="TextBox 3"/>
          <p:cNvSpPr txBox="1">
            <a:spLocks noChangeArrowheads="1"/>
          </p:cNvSpPr>
          <p:nvPr/>
        </p:nvSpPr>
        <p:spPr bwMode="auto">
          <a:xfrm>
            <a:off x="0" y="3714751"/>
            <a:ext cx="8143900" cy="3046988"/>
          </a:xfrm>
          <a:prstGeom prst="rect">
            <a:avLst/>
          </a:prstGeom>
          <a:noFill/>
          <a:ln w="9525">
            <a:noFill/>
            <a:miter lim="800000"/>
          </a:ln>
        </p:spPr>
        <p:txBody>
          <a:bodyPr wrap="square">
            <a:spAutoFit/>
          </a:bodyPr>
          <a:lstStyle/>
          <a:p>
            <a:r>
              <a:rPr lang="en-US" altLang="zh-CN" sz="3200" dirty="0">
                <a:ea typeface="方正姚体" panose="02010601030101010101" pitchFamily="2" charset="-122"/>
              </a:rPr>
              <a:t>▲Doors wide enough to  enter</a:t>
            </a:r>
          </a:p>
          <a:p>
            <a:r>
              <a:rPr lang="en-US" altLang="zh-CN" sz="3200" dirty="0">
                <a:solidFill>
                  <a:schemeClr val="tx2"/>
                </a:solidFill>
                <a:ea typeface="方正姚体" panose="02010601030101010101" pitchFamily="2" charset="-122"/>
              </a:rPr>
              <a:t>(</a:t>
            </a:r>
            <a:r>
              <a:rPr lang="en-US" altLang="zh-CN" sz="3200" dirty="0">
                <a:solidFill>
                  <a:srgbClr val="FF0000"/>
                </a:solidFill>
                <a:ea typeface="方正姚体" panose="02010601030101010101" pitchFamily="2" charset="-122"/>
              </a:rPr>
              <a:t>adequate  access for wheelchairs</a:t>
            </a:r>
            <a:r>
              <a:rPr lang="en-US" altLang="zh-CN" sz="3200" dirty="0">
                <a:ea typeface="方正姚体" panose="02010601030101010101" pitchFamily="2" charset="-122"/>
              </a:rPr>
              <a:t>)</a:t>
            </a:r>
          </a:p>
          <a:p>
            <a:endParaRPr lang="en-US" altLang="zh-CN" sz="3200" dirty="0">
              <a:ea typeface="方正姚体" panose="02010601030101010101" pitchFamily="2" charset="-122"/>
            </a:endParaRPr>
          </a:p>
          <a:p>
            <a:endParaRPr lang="en-US" altLang="zh-CN" sz="3200" dirty="0">
              <a:ea typeface="方正姚体" panose="02010601030101010101" pitchFamily="2" charset="-122"/>
            </a:endParaRPr>
          </a:p>
          <a:p>
            <a:endParaRPr lang="en-US" altLang="zh-CN" sz="3200" dirty="0">
              <a:ea typeface="方正姚体" panose="02010601030101010101" pitchFamily="2" charset="-122"/>
            </a:endParaRPr>
          </a:p>
          <a:p>
            <a:endParaRPr lang="zh-CN" altLang="en-US" sz="3200" dirty="0">
              <a:ea typeface="方正姚体" panose="02010601030101010101" pitchFamily="2" charset="-122"/>
            </a:endParaRPr>
          </a:p>
        </p:txBody>
      </p:sp>
      <p:sp>
        <p:nvSpPr>
          <p:cNvPr id="10" name="矩形 15"/>
          <p:cNvSpPr>
            <a:spLocks noChangeArrowheads="1"/>
          </p:cNvSpPr>
          <p:nvPr/>
        </p:nvSpPr>
        <p:spPr bwMode="auto">
          <a:xfrm>
            <a:off x="0" y="4857760"/>
            <a:ext cx="5143500" cy="584200"/>
          </a:xfrm>
          <a:prstGeom prst="rect">
            <a:avLst/>
          </a:prstGeom>
          <a:noFill/>
          <a:ln w="9525">
            <a:noFill/>
            <a:miter lim="800000"/>
          </a:ln>
        </p:spPr>
        <p:txBody>
          <a:bodyPr>
            <a:spAutoFit/>
          </a:bodyPr>
          <a:lstStyle/>
          <a:p>
            <a:r>
              <a:rPr lang="en-US" altLang="zh-CN" sz="3200" dirty="0">
                <a:ea typeface="方正姚体" panose="02010601030101010101" pitchFamily="2" charset="-122"/>
              </a:rPr>
              <a:t>▲ Buttons easy to reach</a:t>
            </a:r>
          </a:p>
        </p:txBody>
      </p:sp>
      <p:sp>
        <p:nvSpPr>
          <p:cNvPr id="11" name="矩形 17"/>
          <p:cNvSpPr>
            <a:spLocks noChangeArrowheads="1"/>
          </p:cNvSpPr>
          <p:nvPr/>
        </p:nvSpPr>
        <p:spPr bwMode="auto">
          <a:xfrm>
            <a:off x="0" y="5643563"/>
            <a:ext cx="5143500" cy="584200"/>
          </a:xfrm>
          <a:prstGeom prst="rect">
            <a:avLst/>
          </a:prstGeom>
          <a:noFill/>
          <a:ln w="9525">
            <a:noFill/>
            <a:miter lim="800000"/>
          </a:ln>
        </p:spPr>
        <p:txBody>
          <a:bodyPr>
            <a:spAutoFit/>
          </a:bodyPr>
          <a:lstStyle/>
          <a:p>
            <a:r>
              <a:rPr lang="en-US" altLang="zh-CN" sz="3200" dirty="0">
                <a:ea typeface="方正姚体" panose="02010601030101010101" pitchFamily="2" charset="-122"/>
              </a:rPr>
              <a:t>▲ Doors opened </a:t>
            </a:r>
            <a:r>
              <a:rPr lang="en-US" altLang="zh-CN" sz="3200" dirty="0">
                <a:solidFill>
                  <a:srgbClr val="FF0000"/>
                </a:solidFill>
                <a:ea typeface="方正姚体" panose="02010601030101010101" pitchFamily="2" charset="-122"/>
              </a:rPr>
              <a:t>outwards</a:t>
            </a:r>
          </a:p>
        </p:txBody>
      </p:sp>
      <p:sp>
        <p:nvSpPr>
          <p:cNvPr id="12" name="矩形 17"/>
          <p:cNvSpPr>
            <a:spLocks noChangeArrowheads="1"/>
          </p:cNvSpPr>
          <p:nvPr/>
        </p:nvSpPr>
        <p:spPr bwMode="auto">
          <a:xfrm>
            <a:off x="0" y="6143625"/>
            <a:ext cx="7143750" cy="584200"/>
          </a:xfrm>
          <a:prstGeom prst="rect">
            <a:avLst/>
          </a:prstGeom>
          <a:noFill/>
          <a:ln w="9525">
            <a:noFill/>
            <a:miter lim="800000"/>
          </a:ln>
        </p:spPr>
        <p:txBody>
          <a:bodyPr>
            <a:spAutoFit/>
          </a:bodyPr>
          <a:lstStyle/>
          <a:p>
            <a:r>
              <a:rPr lang="en-US" altLang="zh-CN" sz="3200" dirty="0">
                <a:ea typeface="方正姚体" panose="02010601030101010101" pitchFamily="2" charset="-122"/>
              </a:rPr>
              <a:t>▲ Lifts(give </a:t>
            </a:r>
            <a:r>
              <a:rPr lang="en-US" altLang="zh-CN" sz="3200" dirty="0">
                <a:solidFill>
                  <a:srgbClr val="FF0000"/>
                </a:solidFill>
                <a:ea typeface="方正姚体" panose="02010601030101010101" pitchFamily="2" charset="-122"/>
              </a:rPr>
              <a:t>barrier free access</a:t>
            </a:r>
            <a:r>
              <a:rPr lang="en-US" altLang="zh-CN" sz="3200" dirty="0">
                <a:ea typeface="方正姚体" panose="02010601030101010101" pitchFamily="2" charset="-122"/>
              </a:rPr>
              <a:t>/where?)</a:t>
            </a:r>
          </a:p>
        </p:txBody>
      </p:sp>
      <p:sp>
        <p:nvSpPr>
          <p:cNvPr id="13" name="TextBox 1"/>
          <p:cNvSpPr txBox="1">
            <a:spLocks noChangeArrowheads="1"/>
          </p:cNvSpPr>
          <p:nvPr/>
        </p:nvSpPr>
        <p:spPr bwMode="auto">
          <a:xfrm>
            <a:off x="3929063" y="0"/>
            <a:ext cx="5160962" cy="646113"/>
          </a:xfrm>
          <a:prstGeom prst="rect">
            <a:avLst/>
          </a:prstGeom>
          <a:noFill/>
          <a:ln w="9525">
            <a:noFill/>
            <a:miter lim="800000"/>
          </a:ln>
        </p:spPr>
        <p:txBody>
          <a:bodyPr wrap="none">
            <a:spAutoFit/>
          </a:bodyPr>
          <a:lstStyle/>
          <a:p>
            <a:r>
              <a:rPr lang="en-US" altLang="zh-CN" sz="3600" b="1" dirty="0">
                <a:ea typeface="方正姚体" panose="02010601030101010101" pitchFamily="2" charset="-122"/>
              </a:rPr>
              <a:t>Push To Open Door System</a:t>
            </a:r>
            <a:endParaRPr lang="zh-CN" altLang="en-US" sz="3600" b="1" dirty="0">
              <a:ea typeface="方正姚体" panose="02010601030101010101" pitchFamily="2" charset="-122"/>
            </a:endParaRPr>
          </a:p>
        </p:txBody>
      </p:sp>
      <p:sp>
        <p:nvSpPr>
          <p:cNvPr id="14" name="WordArt 8"/>
          <p:cNvSpPr>
            <a:spLocks noChangeArrowheads="1" noChangeShapeType="1" noTextEdit="1"/>
          </p:cNvSpPr>
          <p:nvPr/>
        </p:nvSpPr>
        <p:spPr bwMode="auto">
          <a:xfrm>
            <a:off x="214313" y="1857375"/>
            <a:ext cx="3384550" cy="785807"/>
          </a:xfrm>
          <a:prstGeom prst="rect">
            <a:avLst/>
          </a:prstGeom>
        </p:spPr>
        <p:txBody>
          <a:bodyPr wrap="none" fromWordArt="1">
            <a:prstTxWarp prst="textFadeUp">
              <a:avLst>
                <a:gd name="adj" fmla="val 9991"/>
              </a:avLst>
            </a:prstTxWarp>
          </a:bodyPr>
          <a:lstStyle/>
          <a:p>
            <a:pPr algn="ctr"/>
            <a:r>
              <a:rPr lang="en-US" altLang="zh-CN" sz="3600" kern="10" dirty="0">
                <a:ln w="50800">
                  <a:solidFill>
                    <a:srgbClr val="FF0000"/>
                  </a:solidFill>
                  <a:round/>
                </a:ln>
                <a:solidFill>
                  <a:srgbClr val="800000"/>
                </a:solidFill>
                <a:effectLst>
                  <a:outerShdw dist="35921" dir="2700000" sy="50000" rotWithShape="0">
                    <a:srgbClr val="875B0D">
                      <a:alpha val="70000"/>
                    </a:srgbClr>
                  </a:outerShdw>
                </a:effectLst>
                <a:latin typeface="宋体" panose="02010600030101010101" pitchFamily="2" charset="-122"/>
                <a:ea typeface="宋体" panose="02010600030101010101" pitchFamily="2" charset="-122"/>
              </a:rPr>
              <a:t>problems</a:t>
            </a:r>
            <a:endParaRPr lang="zh-CN" altLang="en-US" sz="3600" kern="10" dirty="0">
              <a:ln w="50800">
                <a:solidFill>
                  <a:srgbClr val="FF0000"/>
                </a:solidFill>
                <a:round/>
              </a:ln>
              <a:solidFill>
                <a:srgbClr val="800000"/>
              </a:solidFill>
              <a:effectLst>
                <a:outerShdw dist="35921" dir="2700000" sy="50000" rotWithShape="0">
                  <a:srgbClr val="875B0D">
                    <a:alpha val="70000"/>
                  </a:srgbClr>
                </a:outerShdw>
              </a:effectLst>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par>
                          <p:cTn id="33" fill="hold">
                            <p:stCondLst>
                              <p:cond delay="500"/>
                            </p:stCondLst>
                            <p:childTnLst>
                              <p:par>
                                <p:cTn id="34" presetID="3" presetClass="entr" presetSubtype="1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linds(horizont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linds(horizontal)">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1"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linds(horizontal)">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P spid="10" grpId="0"/>
      <p:bldP spid="11" grpId="0"/>
      <p:bldP spid="12" grpId="0"/>
      <p:bldP spid="13" grpId="0"/>
      <p:bldP spid="13" grpId="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7"/>
          <p:cNvSpPr>
            <a:spLocks noChangeArrowheads="1"/>
          </p:cNvSpPr>
          <p:nvPr/>
        </p:nvSpPr>
        <p:spPr bwMode="auto">
          <a:xfrm>
            <a:off x="0" y="0"/>
            <a:ext cx="8379025" cy="707886"/>
          </a:xfrm>
          <a:prstGeom prst="rect">
            <a:avLst/>
          </a:prstGeom>
          <a:noFill/>
          <a:ln w="9525">
            <a:noFill/>
            <a:miter lim="800000"/>
          </a:ln>
        </p:spPr>
        <p:txBody>
          <a:bodyPr wrap="none">
            <a:spAutoFit/>
          </a:bodyPr>
          <a:lstStyle/>
          <a:p>
            <a:r>
              <a:rPr lang="en-US" altLang="zh-CN" sz="4000" b="1" dirty="0">
                <a:ea typeface="方正姚体" panose="02010601030101010101" pitchFamily="2" charset="-122"/>
              </a:rPr>
              <a:t>no obstacle facilities—the blind tracks </a:t>
            </a:r>
            <a:endParaRPr lang="zh-CN" altLang="en-US" sz="4000" b="1" dirty="0">
              <a:ea typeface="方正姚体" panose="02010601030101010101" pitchFamily="2" charset="-122"/>
            </a:endParaRPr>
          </a:p>
        </p:txBody>
      </p:sp>
      <p:pic>
        <p:nvPicPr>
          <p:cNvPr id="4" name="图片 6" descr="不便利的残疾人通道.jpg"/>
          <p:cNvPicPr>
            <a:picLocks noChangeAspect="1"/>
          </p:cNvPicPr>
          <p:nvPr/>
        </p:nvPicPr>
        <p:blipFill>
          <a:blip r:embed="rId2"/>
          <a:srcRect/>
          <a:stretch>
            <a:fillRect/>
          </a:stretch>
        </p:blipFill>
        <p:spPr bwMode="auto">
          <a:xfrm>
            <a:off x="0" y="714375"/>
            <a:ext cx="2643188" cy="2357438"/>
          </a:xfrm>
          <a:prstGeom prst="rect">
            <a:avLst/>
          </a:prstGeom>
          <a:noFill/>
          <a:ln w="9525">
            <a:noFill/>
            <a:miter lim="800000"/>
            <a:headEnd/>
            <a:tailEnd/>
          </a:ln>
        </p:spPr>
      </p:pic>
      <p:pic>
        <p:nvPicPr>
          <p:cNvPr id="5" name="图片 7" descr="07ff08c5b9924dec8649d77185589bf7.png"/>
          <p:cNvPicPr>
            <a:picLocks noChangeAspect="1"/>
          </p:cNvPicPr>
          <p:nvPr/>
        </p:nvPicPr>
        <p:blipFill>
          <a:blip r:embed="rId3"/>
          <a:srcRect/>
          <a:stretch>
            <a:fillRect/>
          </a:stretch>
        </p:blipFill>
        <p:spPr bwMode="auto">
          <a:xfrm>
            <a:off x="3714750" y="642938"/>
            <a:ext cx="2540000" cy="2238375"/>
          </a:xfrm>
          <a:prstGeom prst="rect">
            <a:avLst/>
          </a:prstGeom>
          <a:noFill/>
          <a:ln w="9525">
            <a:noFill/>
            <a:miter lim="800000"/>
            <a:headEnd/>
            <a:tailEnd/>
          </a:ln>
        </p:spPr>
      </p:pic>
      <p:pic>
        <p:nvPicPr>
          <p:cNvPr id="6" name="图片 8" descr="7564acf68fa145beb560e0e544dd71d9.png"/>
          <p:cNvPicPr>
            <a:picLocks noChangeAspect="1"/>
          </p:cNvPicPr>
          <p:nvPr/>
        </p:nvPicPr>
        <p:blipFill>
          <a:blip r:embed="rId4"/>
          <a:srcRect/>
          <a:stretch>
            <a:fillRect/>
          </a:stretch>
        </p:blipFill>
        <p:spPr bwMode="auto">
          <a:xfrm>
            <a:off x="3643313" y="2214563"/>
            <a:ext cx="2432050" cy="2214562"/>
          </a:xfrm>
          <a:prstGeom prst="rect">
            <a:avLst/>
          </a:prstGeom>
          <a:noFill/>
          <a:ln w="9525">
            <a:noFill/>
            <a:miter lim="800000"/>
            <a:headEnd/>
            <a:tailEnd/>
          </a:ln>
        </p:spPr>
      </p:pic>
      <p:pic>
        <p:nvPicPr>
          <p:cNvPr id="7" name="图片 9" descr="ff105a8a0ae8433a97efb9e228334725.png"/>
          <p:cNvPicPr>
            <a:picLocks noChangeAspect="1"/>
          </p:cNvPicPr>
          <p:nvPr/>
        </p:nvPicPr>
        <p:blipFill>
          <a:blip r:embed="rId5"/>
          <a:srcRect/>
          <a:stretch>
            <a:fillRect/>
          </a:stretch>
        </p:blipFill>
        <p:spPr bwMode="auto">
          <a:xfrm>
            <a:off x="2000250" y="785813"/>
            <a:ext cx="2286000" cy="2357437"/>
          </a:xfrm>
          <a:prstGeom prst="rect">
            <a:avLst/>
          </a:prstGeom>
          <a:noFill/>
          <a:ln w="9525">
            <a:noFill/>
            <a:miter lim="800000"/>
            <a:headEnd/>
            <a:tailEnd/>
          </a:ln>
        </p:spPr>
      </p:pic>
      <p:pic>
        <p:nvPicPr>
          <p:cNvPr id="8" name="图片 10" descr="b2593a653c474b3cac9c33352165569f.jpeg"/>
          <p:cNvPicPr>
            <a:picLocks noChangeAspect="1"/>
          </p:cNvPicPr>
          <p:nvPr/>
        </p:nvPicPr>
        <p:blipFill>
          <a:blip r:embed="rId6"/>
          <a:srcRect/>
          <a:stretch>
            <a:fillRect/>
          </a:stretch>
        </p:blipFill>
        <p:spPr bwMode="auto">
          <a:xfrm>
            <a:off x="6215063" y="714375"/>
            <a:ext cx="2928937" cy="5929313"/>
          </a:xfrm>
          <a:prstGeom prst="rect">
            <a:avLst/>
          </a:prstGeom>
          <a:noFill/>
          <a:ln w="9525">
            <a:noFill/>
            <a:miter lim="800000"/>
            <a:headEnd/>
            <a:tailEnd/>
          </a:ln>
        </p:spPr>
      </p:pic>
      <p:sp>
        <p:nvSpPr>
          <p:cNvPr id="9" name="WordArt 8"/>
          <p:cNvSpPr>
            <a:spLocks noChangeArrowheads="1" noChangeShapeType="1" noTextEdit="1"/>
          </p:cNvSpPr>
          <p:nvPr/>
        </p:nvSpPr>
        <p:spPr bwMode="auto">
          <a:xfrm>
            <a:off x="0" y="3214688"/>
            <a:ext cx="3384550" cy="1033462"/>
          </a:xfrm>
          <a:prstGeom prst="rect">
            <a:avLst/>
          </a:prstGeom>
        </p:spPr>
        <p:txBody>
          <a:bodyPr wrap="none" fromWordArt="1">
            <a:prstTxWarp prst="textFadeUp">
              <a:avLst>
                <a:gd name="adj" fmla="val 9991"/>
              </a:avLst>
            </a:prstTxWarp>
          </a:bodyPr>
          <a:lstStyle/>
          <a:p>
            <a:pPr algn="ctr"/>
            <a:r>
              <a:rPr lang="en-US" altLang="zh-CN" sz="3600" kern="10" dirty="0">
                <a:ln w="50800">
                  <a:solidFill>
                    <a:srgbClr val="FF0000"/>
                  </a:solidFill>
                  <a:round/>
                </a:ln>
                <a:solidFill>
                  <a:srgbClr val="800000"/>
                </a:solidFill>
                <a:effectLst>
                  <a:outerShdw dist="35921" dir="2700000" sy="50000" rotWithShape="0">
                    <a:srgbClr val="875B0D">
                      <a:alpha val="70000"/>
                    </a:srgbClr>
                  </a:outerShdw>
                </a:effectLst>
                <a:latin typeface="宋体" panose="02010600030101010101" pitchFamily="2" charset="-122"/>
                <a:ea typeface="宋体" panose="02010600030101010101" pitchFamily="2" charset="-122"/>
              </a:rPr>
              <a:t>problems</a:t>
            </a:r>
            <a:endParaRPr lang="zh-CN" altLang="en-US" sz="3600" kern="10" dirty="0">
              <a:ln w="50800">
                <a:solidFill>
                  <a:srgbClr val="FF0000"/>
                </a:solidFill>
                <a:round/>
              </a:ln>
              <a:solidFill>
                <a:srgbClr val="800000"/>
              </a:solidFill>
              <a:effectLst>
                <a:outerShdw dist="35921" dir="2700000" sy="50000" rotWithShape="0">
                  <a:srgbClr val="875B0D">
                    <a:alpha val="70000"/>
                  </a:srgbClr>
                </a:outerShdw>
              </a:effectLst>
              <a:latin typeface="宋体" panose="02010600030101010101" pitchFamily="2" charset="-122"/>
              <a:ea typeface="宋体" panose="02010600030101010101" pitchFamily="2" charset="-122"/>
            </a:endParaRPr>
          </a:p>
        </p:txBody>
      </p:sp>
      <p:sp>
        <p:nvSpPr>
          <p:cNvPr id="10" name="TextBox 9"/>
          <p:cNvSpPr txBox="1">
            <a:spLocks noChangeArrowheads="1"/>
          </p:cNvSpPr>
          <p:nvPr/>
        </p:nvSpPr>
        <p:spPr bwMode="auto">
          <a:xfrm>
            <a:off x="0" y="4303713"/>
            <a:ext cx="6643688" cy="1231106"/>
          </a:xfrm>
          <a:prstGeom prst="rect">
            <a:avLst/>
          </a:prstGeom>
          <a:noFill/>
          <a:ln w="9525">
            <a:noFill/>
            <a:miter lim="800000"/>
          </a:ln>
        </p:spPr>
        <p:txBody>
          <a:bodyPr>
            <a:spAutoFit/>
          </a:bodyPr>
          <a:lstStyle/>
          <a:p>
            <a:r>
              <a:rPr lang="en-US" altLang="zh-CN" sz="2800" dirty="0"/>
              <a:t>Roads </a:t>
            </a:r>
            <a:r>
              <a:rPr lang="en-US" altLang="zh-CN" sz="2800" b="1" dirty="0"/>
              <a:t>are blocked </a:t>
            </a:r>
            <a:r>
              <a:rPr lang="en-US" altLang="zh-CN" sz="2800" dirty="0"/>
              <a:t>and </a:t>
            </a:r>
            <a:r>
              <a:rPr lang="en-US" altLang="zh-CN" sz="2800" b="1" dirty="0"/>
              <a:t>not wide enough</a:t>
            </a:r>
          </a:p>
          <a:p>
            <a:r>
              <a:rPr lang="en-US" altLang="zh-CN" sz="2800" b="1" dirty="0"/>
              <a:t> </a:t>
            </a:r>
            <a:r>
              <a:rPr lang="en-US" altLang="zh-CN" sz="2800" dirty="0"/>
              <a:t>for a wheel to go through</a:t>
            </a:r>
          </a:p>
          <a:p>
            <a:endParaRPr lang="en-US" altLang="zh-CN" dirty="0"/>
          </a:p>
        </p:txBody>
      </p:sp>
      <p:sp>
        <p:nvSpPr>
          <p:cNvPr id="11" name="Text Box 4"/>
          <p:cNvSpPr txBox="1">
            <a:spLocks noChangeArrowheads="1"/>
          </p:cNvSpPr>
          <p:nvPr/>
        </p:nvSpPr>
        <p:spPr bwMode="auto">
          <a:xfrm>
            <a:off x="0" y="5357813"/>
            <a:ext cx="3111500" cy="584200"/>
          </a:xfrm>
          <a:prstGeom prst="rect">
            <a:avLst/>
          </a:prstGeom>
          <a:noFill/>
          <a:ln w="9525" algn="ctr">
            <a:noFill/>
            <a:miter lim="800000"/>
          </a:ln>
        </p:spPr>
        <p:txBody>
          <a:bodyPr>
            <a:spAutoFit/>
          </a:bodyPr>
          <a:lstStyle/>
          <a:p>
            <a:pPr algn="ctr">
              <a:spcBef>
                <a:spcPct val="50000"/>
              </a:spcBef>
            </a:pPr>
            <a:r>
              <a:rPr lang="en-US" altLang="zh-CN" sz="3200" b="1" dirty="0">
                <a:solidFill>
                  <a:srgbClr val="FF0000"/>
                </a:solidFill>
                <a:latin typeface="Rockwell" panose="02060603020205020403" pitchFamily="18" charset="0"/>
              </a:rPr>
              <a:t>Solutions!!!</a:t>
            </a:r>
          </a:p>
        </p:txBody>
      </p:sp>
      <p:sp>
        <p:nvSpPr>
          <p:cNvPr id="12" name="TextBox 6"/>
          <p:cNvSpPr txBox="1">
            <a:spLocks noChangeArrowheads="1"/>
          </p:cNvSpPr>
          <p:nvPr/>
        </p:nvSpPr>
        <p:spPr bwMode="auto">
          <a:xfrm>
            <a:off x="0" y="6000750"/>
            <a:ext cx="4000496" cy="523875"/>
          </a:xfrm>
          <a:prstGeom prst="rect">
            <a:avLst/>
          </a:prstGeom>
          <a:noFill/>
          <a:ln w="9525">
            <a:noFill/>
            <a:miter lim="800000"/>
          </a:ln>
        </p:spPr>
        <p:txBody>
          <a:bodyPr wrap="square">
            <a:spAutoFit/>
          </a:bodyPr>
          <a:lstStyle/>
          <a:p>
            <a:r>
              <a:rPr lang="en-US" altLang="zh-CN" sz="2800" dirty="0">
                <a:ea typeface="方正姚体" panose="02010601030101010101" pitchFamily="2" charset="-122"/>
              </a:rPr>
              <a:t>▲ </a:t>
            </a:r>
            <a:r>
              <a:rPr lang="en-US" altLang="zh-CN" sz="2800" dirty="0">
                <a:solidFill>
                  <a:srgbClr val="FF0000"/>
                </a:solidFill>
                <a:ea typeface="方正姚体" panose="02010601030101010101" pitchFamily="2" charset="-122"/>
              </a:rPr>
              <a:t>barrier-free</a:t>
            </a:r>
            <a:endParaRPr lang="zh-CN" altLang="en-US" sz="2800" dirty="0">
              <a:solidFill>
                <a:srgbClr val="FF0000"/>
              </a:solidFill>
              <a:ea typeface="方正姚体" panose="02010601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linds(horizont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14313" y="285750"/>
            <a:ext cx="3611562" cy="584200"/>
          </a:xfrm>
          <a:prstGeom prst="rect">
            <a:avLst/>
          </a:prstGeom>
          <a:noFill/>
          <a:ln w="9525" algn="ctr">
            <a:noFill/>
            <a:miter lim="800000"/>
          </a:ln>
        </p:spPr>
        <p:txBody>
          <a:bodyPr>
            <a:spAutoFit/>
          </a:bodyPr>
          <a:lstStyle/>
          <a:p>
            <a:pPr algn="ctr">
              <a:spcBef>
                <a:spcPct val="50000"/>
              </a:spcBef>
            </a:pPr>
            <a:r>
              <a:rPr lang="en-US" altLang="zh-CN" sz="3200" b="1" dirty="0">
                <a:solidFill>
                  <a:srgbClr val="FF0000"/>
                </a:solidFill>
                <a:latin typeface="Rockwell" panose="02060603020205020403" pitchFamily="18" charset="0"/>
              </a:rPr>
              <a:t>Solutions!!!</a:t>
            </a:r>
          </a:p>
        </p:txBody>
      </p:sp>
      <p:sp>
        <p:nvSpPr>
          <p:cNvPr id="3" name="矩形 3"/>
          <p:cNvSpPr>
            <a:spLocks noChangeArrowheads="1"/>
          </p:cNvSpPr>
          <p:nvPr/>
        </p:nvSpPr>
        <p:spPr bwMode="auto">
          <a:xfrm>
            <a:off x="142875" y="928688"/>
            <a:ext cx="9144000" cy="584200"/>
          </a:xfrm>
          <a:prstGeom prst="rect">
            <a:avLst/>
          </a:prstGeom>
          <a:noFill/>
          <a:ln w="9525">
            <a:noFill/>
            <a:miter lim="800000"/>
          </a:ln>
        </p:spPr>
        <p:txBody>
          <a:bodyPr>
            <a:spAutoFit/>
          </a:bodyPr>
          <a:lstStyle/>
          <a:p>
            <a:r>
              <a:rPr lang="en-US" altLang="zh-CN" sz="3200" b="1" dirty="0">
                <a:ea typeface="方正姚体" panose="02010601030101010101" pitchFamily="2" charset="-122"/>
              </a:rPr>
              <a:t>Wheelchair Accessible Route System</a:t>
            </a:r>
            <a:r>
              <a:rPr lang="zh-CN" altLang="en-US" sz="3200" b="1" dirty="0">
                <a:ea typeface="方正姚体" panose="02010601030101010101" pitchFamily="2" charset="-122"/>
              </a:rPr>
              <a:t> </a:t>
            </a:r>
            <a:r>
              <a:rPr lang="en-US" altLang="zh-CN" sz="3200" b="1" dirty="0">
                <a:ea typeface="方正姚体" panose="02010601030101010101" pitchFamily="2" charset="-122"/>
              </a:rPr>
              <a:t>(</a:t>
            </a:r>
            <a:r>
              <a:rPr lang="zh-CN" altLang="en-US" sz="3200" b="1" dirty="0">
                <a:ea typeface="方正姚体" panose="02010601030101010101" pitchFamily="2" charset="-122"/>
              </a:rPr>
              <a:t>轮椅通道</a:t>
            </a:r>
            <a:r>
              <a:rPr lang="en-US" altLang="zh-CN" sz="3200" b="1" dirty="0">
                <a:ea typeface="方正姚体" panose="02010601030101010101" pitchFamily="2" charset="-122"/>
              </a:rPr>
              <a:t>)</a:t>
            </a:r>
            <a:endParaRPr lang="zh-CN" altLang="en-US" sz="3200" b="1" dirty="0">
              <a:ea typeface="方正姚体" panose="02010601030101010101" pitchFamily="2" charset="-122"/>
            </a:endParaRPr>
          </a:p>
        </p:txBody>
      </p:sp>
      <p:pic>
        <p:nvPicPr>
          <p:cNvPr id="4" name="图片 1" descr="1438048686390341_large.jpg"/>
          <p:cNvPicPr>
            <a:picLocks noChangeAspect="1"/>
          </p:cNvPicPr>
          <p:nvPr/>
        </p:nvPicPr>
        <p:blipFill>
          <a:blip r:embed="rId2"/>
          <a:srcRect/>
          <a:stretch>
            <a:fillRect/>
          </a:stretch>
        </p:blipFill>
        <p:spPr bwMode="auto">
          <a:xfrm>
            <a:off x="214313" y="1714500"/>
            <a:ext cx="4930775" cy="3810000"/>
          </a:xfrm>
          <a:prstGeom prst="rect">
            <a:avLst/>
          </a:prstGeom>
          <a:noFill/>
          <a:ln w="9525">
            <a:noFill/>
            <a:miter lim="800000"/>
            <a:headEnd/>
            <a:tailEnd/>
          </a:ln>
        </p:spPr>
      </p:pic>
      <p:pic>
        <p:nvPicPr>
          <p:cNvPr id="5" name="图片 5" descr="ddddd.png"/>
          <p:cNvPicPr>
            <a:picLocks noChangeAspect="1"/>
          </p:cNvPicPr>
          <p:nvPr/>
        </p:nvPicPr>
        <p:blipFill>
          <a:blip r:embed="rId3"/>
          <a:srcRect/>
          <a:stretch>
            <a:fillRect/>
          </a:stretch>
        </p:blipFill>
        <p:spPr bwMode="auto">
          <a:xfrm>
            <a:off x="5072063" y="1857375"/>
            <a:ext cx="3643312" cy="3357563"/>
          </a:xfrm>
          <a:prstGeom prst="rect">
            <a:avLst/>
          </a:prstGeom>
          <a:noFill/>
          <a:ln w="9525">
            <a:noFill/>
            <a:miter lim="800000"/>
            <a:headEnd/>
            <a:tailEnd/>
          </a:ln>
        </p:spPr>
      </p:pic>
      <p:sp>
        <p:nvSpPr>
          <p:cNvPr id="6" name="TextBox 5"/>
          <p:cNvSpPr txBox="1">
            <a:spLocks noChangeArrowheads="1"/>
          </p:cNvSpPr>
          <p:nvPr/>
        </p:nvSpPr>
        <p:spPr bwMode="auto">
          <a:xfrm>
            <a:off x="0" y="5534025"/>
            <a:ext cx="9144000" cy="1077913"/>
          </a:xfrm>
          <a:prstGeom prst="rect">
            <a:avLst/>
          </a:prstGeom>
          <a:noFill/>
          <a:ln w="9525">
            <a:noFill/>
            <a:miter lim="800000"/>
          </a:ln>
        </p:spPr>
        <p:txBody>
          <a:bodyPr>
            <a:spAutoFit/>
          </a:bodyPr>
          <a:lstStyle/>
          <a:p>
            <a:r>
              <a:rPr lang="en-US" altLang="zh-CN" sz="3200" dirty="0">
                <a:ea typeface="方正姚体" panose="02010601030101010101" pitchFamily="2" charset="-122"/>
              </a:rPr>
              <a:t>▲ </a:t>
            </a:r>
            <a:r>
              <a:rPr lang="en-US" altLang="zh-CN" sz="3200" dirty="0"/>
              <a:t>Bridge plate and wheelchair ramps are designed to provide </a:t>
            </a:r>
            <a:r>
              <a:rPr lang="en-US" altLang="zh-CN" sz="3200" dirty="0">
                <a:solidFill>
                  <a:srgbClr val="FF0000"/>
                </a:solidFill>
              </a:rPr>
              <a:t>adequate access </a:t>
            </a:r>
            <a:r>
              <a:rPr lang="en-US" altLang="zh-CN" sz="3200" dirty="0"/>
              <a:t>for wheelchairs users</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0" y="0"/>
            <a:ext cx="5221301" cy="584775"/>
          </a:xfrm>
          <a:prstGeom prst="rect">
            <a:avLst/>
          </a:prstGeom>
          <a:noFill/>
          <a:ln w="9525">
            <a:noFill/>
            <a:miter lim="800000"/>
          </a:ln>
        </p:spPr>
        <p:txBody>
          <a:bodyPr wrap="none">
            <a:spAutoFit/>
          </a:bodyPr>
          <a:lstStyle/>
          <a:p>
            <a:r>
              <a:rPr lang="en-US" altLang="zh-CN" sz="3200" b="1" dirty="0">
                <a:ea typeface="方正姚体" panose="02010601030101010101" pitchFamily="2" charset="-122"/>
              </a:rPr>
              <a:t>HANDICAPPED parking places</a:t>
            </a:r>
            <a:endParaRPr lang="zh-CN" altLang="en-US" sz="3200" b="1" dirty="0">
              <a:ea typeface="方正姚体" panose="02010601030101010101" pitchFamily="2" charset="-122"/>
            </a:endParaRPr>
          </a:p>
        </p:txBody>
      </p:sp>
      <p:pic>
        <p:nvPicPr>
          <p:cNvPr id="3" name="图片 3" descr="timg (1).jpg"/>
          <p:cNvPicPr>
            <a:picLocks noChangeAspect="1"/>
          </p:cNvPicPr>
          <p:nvPr/>
        </p:nvPicPr>
        <p:blipFill>
          <a:blip r:embed="rId2"/>
          <a:srcRect/>
          <a:stretch>
            <a:fillRect/>
          </a:stretch>
        </p:blipFill>
        <p:spPr bwMode="auto">
          <a:xfrm>
            <a:off x="3500438" y="714375"/>
            <a:ext cx="4143375" cy="2000250"/>
          </a:xfrm>
          <a:prstGeom prst="rect">
            <a:avLst/>
          </a:prstGeom>
          <a:noFill/>
          <a:ln w="9525">
            <a:noFill/>
            <a:miter lim="800000"/>
            <a:headEnd/>
            <a:tailEnd/>
          </a:ln>
        </p:spPr>
      </p:pic>
      <p:pic>
        <p:nvPicPr>
          <p:cNvPr id="4" name="图片 3" descr="ac37f42940044b40aa1be847e8662f56.png"/>
          <p:cNvPicPr>
            <a:picLocks noChangeAspect="1"/>
          </p:cNvPicPr>
          <p:nvPr/>
        </p:nvPicPr>
        <p:blipFill>
          <a:blip r:embed="rId3"/>
          <a:srcRect/>
          <a:stretch>
            <a:fillRect/>
          </a:stretch>
        </p:blipFill>
        <p:spPr bwMode="auto">
          <a:xfrm>
            <a:off x="0" y="642938"/>
            <a:ext cx="3060700" cy="4000500"/>
          </a:xfrm>
          <a:prstGeom prst="rect">
            <a:avLst/>
          </a:prstGeom>
          <a:noFill/>
          <a:ln w="9525">
            <a:noFill/>
            <a:miter lim="800000"/>
            <a:headEnd/>
            <a:tailEnd/>
          </a:ln>
        </p:spPr>
      </p:pic>
      <p:pic>
        <p:nvPicPr>
          <p:cNvPr id="5" name="Picture 8" descr="20069230551827470"/>
          <p:cNvPicPr>
            <a:picLocks noChangeAspect="1" noChangeArrowheads="1"/>
          </p:cNvPicPr>
          <p:nvPr/>
        </p:nvPicPr>
        <p:blipFill>
          <a:blip r:embed="rId4"/>
          <a:srcRect/>
          <a:stretch>
            <a:fillRect/>
          </a:stretch>
        </p:blipFill>
        <p:spPr bwMode="auto">
          <a:xfrm>
            <a:off x="0" y="4572000"/>
            <a:ext cx="6286500" cy="2071688"/>
          </a:xfrm>
          <a:prstGeom prst="rect">
            <a:avLst/>
          </a:prstGeom>
          <a:noFill/>
          <a:ln w="9525">
            <a:noFill/>
            <a:miter lim="800000"/>
            <a:headEnd/>
            <a:tailEnd/>
          </a:ln>
        </p:spPr>
      </p:pic>
      <p:sp>
        <p:nvSpPr>
          <p:cNvPr id="6" name="TextBox 9"/>
          <p:cNvSpPr txBox="1">
            <a:spLocks noChangeArrowheads="1"/>
          </p:cNvSpPr>
          <p:nvPr/>
        </p:nvSpPr>
        <p:spPr bwMode="auto">
          <a:xfrm>
            <a:off x="3143240" y="2786063"/>
            <a:ext cx="6357982" cy="1569660"/>
          </a:xfrm>
          <a:prstGeom prst="rect">
            <a:avLst/>
          </a:prstGeom>
          <a:noFill/>
          <a:ln w="9525">
            <a:noFill/>
            <a:miter lim="800000"/>
          </a:ln>
        </p:spPr>
        <p:txBody>
          <a:bodyPr wrap="square">
            <a:spAutoFit/>
          </a:bodyPr>
          <a:lstStyle/>
          <a:p>
            <a:r>
              <a:rPr lang="en-US" altLang="zh-CN" sz="3200" dirty="0"/>
              <a:t>They are kept </a:t>
            </a:r>
            <a:r>
              <a:rPr lang="en-US" altLang="zh-CN" sz="3200" dirty="0">
                <a:solidFill>
                  <a:srgbClr val="FF0000"/>
                </a:solidFill>
              </a:rPr>
              <a:t>ONLY</a:t>
            </a:r>
            <a:r>
              <a:rPr lang="en-US" altLang="zh-CN" sz="3200" dirty="0"/>
              <a:t> for the disabled=They are </a:t>
            </a:r>
            <a:r>
              <a:rPr lang="en-US" altLang="zh-CN" sz="3200" dirty="0">
                <a:solidFill>
                  <a:srgbClr val="FF0000"/>
                </a:solidFill>
              </a:rPr>
              <a:t>reserved</a:t>
            </a:r>
            <a:r>
              <a:rPr lang="en-US" altLang="zh-CN" sz="3200" dirty="0"/>
              <a:t> for people with disabilities </a:t>
            </a:r>
            <a:r>
              <a:rPr lang="en-US" altLang="zh-CN" sz="3200" dirty="0">
                <a:solidFill>
                  <a:srgbClr val="FF0000"/>
                </a:solidFill>
              </a:rPr>
              <a:t>in particular</a:t>
            </a:r>
            <a:endParaRPr lang="zh-CN" altLang="en-US" sz="3200" dirty="0">
              <a:solidFill>
                <a:srgbClr val="FF0000"/>
              </a:solidFill>
            </a:endParaRPr>
          </a:p>
        </p:txBody>
      </p:sp>
      <p:sp>
        <p:nvSpPr>
          <p:cNvPr id="7" name="WordArt 8"/>
          <p:cNvSpPr>
            <a:spLocks noChangeArrowheads="1" noChangeShapeType="1" noTextEdit="1"/>
          </p:cNvSpPr>
          <p:nvPr/>
        </p:nvSpPr>
        <p:spPr bwMode="auto">
          <a:xfrm>
            <a:off x="0" y="3214688"/>
            <a:ext cx="2643174" cy="1033462"/>
          </a:xfrm>
          <a:prstGeom prst="rect">
            <a:avLst/>
          </a:prstGeom>
        </p:spPr>
        <p:txBody>
          <a:bodyPr wrap="none" fromWordArt="1">
            <a:prstTxWarp prst="textFadeUp">
              <a:avLst>
                <a:gd name="adj" fmla="val 9991"/>
              </a:avLst>
            </a:prstTxWarp>
          </a:bodyPr>
          <a:lstStyle/>
          <a:p>
            <a:pPr algn="ctr"/>
            <a:r>
              <a:rPr lang="en-US" altLang="zh-CN" sz="3600" kern="10" dirty="0">
                <a:ln w="50800">
                  <a:solidFill>
                    <a:srgbClr val="FF0000"/>
                  </a:solidFill>
                  <a:round/>
                </a:ln>
                <a:solidFill>
                  <a:srgbClr val="800000"/>
                </a:solidFill>
                <a:effectLst>
                  <a:outerShdw dist="35921" dir="2700000" sy="50000" rotWithShape="0">
                    <a:srgbClr val="875B0D">
                      <a:alpha val="70000"/>
                    </a:srgbClr>
                  </a:outerShdw>
                </a:effectLst>
                <a:latin typeface="宋体" panose="02010600030101010101" pitchFamily="2" charset="-122"/>
                <a:ea typeface="宋体" panose="02010600030101010101" pitchFamily="2" charset="-122"/>
              </a:rPr>
              <a:t>problems</a:t>
            </a:r>
            <a:endParaRPr lang="zh-CN" altLang="en-US" sz="3600" kern="10" dirty="0">
              <a:ln w="50800">
                <a:solidFill>
                  <a:srgbClr val="FF0000"/>
                </a:solidFill>
                <a:round/>
              </a:ln>
              <a:solidFill>
                <a:srgbClr val="800000"/>
              </a:solidFill>
              <a:effectLst>
                <a:outerShdw dist="35921" dir="2700000" sy="50000" rotWithShape="0">
                  <a:srgbClr val="875B0D">
                    <a:alpha val="70000"/>
                  </a:srgbClr>
                </a:outerShdw>
              </a:effectLst>
              <a:latin typeface="宋体" panose="02010600030101010101" pitchFamily="2" charset="-122"/>
              <a:ea typeface="宋体" panose="02010600030101010101" pitchFamily="2" charset="-122"/>
            </a:endParaRPr>
          </a:p>
        </p:txBody>
      </p:sp>
      <p:sp>
        <p:nvSpPr>
          <p:cNvPr id="8" name="文本框 40967"/>
          <p:cNvSpPr txBox="1">
            <a:spLocks noChangeArrowheads="1"/>
          </p:cNvSpPr>
          <p:nvPr/>
        </p:nvSpPr>
        <p:spPr bwMode="auto">
          <a:xfrm>
            <a:off x="6357938" y="5357813"/>
            <a:ext cx="2786062" cy="1200150"/>
          </a:xfrm>
          <a:prstGeom prst="rect">
            <a:avLst/>
          </a:prstGeom>
          <a:solidFill>
            <a:srgbClr val="FFFF99"/>
          </a:solidFill>
          <a:ln w="9525">
            <a:noFill/>
            <a:miter lim="800000"/>
          </a:ln>
        </p:spPr>
        <p:txBody>
          <a:bodyPr>
            <a:spAutoFit/>
          </a:bodyPr>
          <a:lstStyle/>
          <a:p>
            <a:pPr>
              <a:spcBef>
                <a:spcPct val="50000"/>
              </a:spcBef>
            </a:pPr>
            <a:r>
              <a:rPr lang="en-US" altLang="zh-CN" sz="3200" b="1" dirty="0">
                <a:latin typeface="Times New Roman" panose="02020603050405020304" pitchFamily="18" charset="0"/>
              </a:rPr>
              <a:t>drive-in</a:t>
            </a:r>
            <a:r>
              <a:rPr lang="en-US" altLang="zh-CN" dirty="0"/>
              <a:t> </a:t>
            </a:r>
            <a:r>
              <a:rPr lang="en-US" altLang="zh-CN" sz="3200" b="1" dirty="0">
                <a:latin typeface="Times New Roman" panose="02020603050405020304" pitchFamily="18" charset="0"/>
              </a:rPr>
              <a:t>theatre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图片 5" descr="timg.jpg"/>
          <p:cNvPicPr>
            <a:picLocks noChangeAspect="1"/>
          </p:cNvPicPr>
          <p:nvPr/>
        </p:nvPicPr>
        <p:blipFill>
          <a:blip r:embed="rId2"/>
          <a:srcRect/>
          <a:stretch>
            <a:fillRect/>
          </a:stretch>
        </p:blipFill>
        <p:spPr bwMode="auto">
          <a:xfrm>
            <a:off x="0" y="1571625"/>
            <a:ext cx="9144000" cy="3071813"/>
          </a:xfrm>
          <a:prstGeom prst="rect">
            <a:avLst/>
          </a:prstGeom>
          <a:noFill/>
          <a:ln w="9525">
            <a:noFill/>
            <a:miter lim="800000"/>
            <a:headEnd/>
            <a:tailEnd/>
          </a:ln>
        </p:spPr>
      </p:pic>
      <p:sp>
        <p:nvSpPr>
          <p:cNvPr id="8196" name="TextBox 4"/>
          <p:cNvSpPr txBox="1">
            <a:spLocks noChangeArrowheads="1"/>
          </p:cNvSpPr>
          <p:nvPr/>
        </p:nvSpPr>
        <p:spPr bwMode="auto">
          <a:xfrm>
            <a:off x="0" y="214313"/>
            <a:ext cx="8572500" cy="1077218"/>
          </a:xfrm>
          <a:prstGeom prst="rect">
            <a:avLst/>
          </a:prstGeom>
          <a:noFill/>
          <a:ln w="9525">
            <a:noFill/>
            <a:miter lim="800000"/>
          </a:ln>
        </p:spPr>
        <p:txBody>
          <a:bodyPr>
            <a:spAutoFit/>
          </a:bodyPr>
          <a:lstStyle/>
          <a:p>
            <a:r>
              <a:rPr lang="en-US" altLang="zh-CN" sz="3200" dirty="0">
                <a:ea typeface="方正姚体" panose="02010601030101010101" pitchFamily="2" charset="-122"/>
              </a:rPr>
              <a:t>What other problems might people with walking difficulties have in a cinema? </a:t>
            </a:r>
            <a:endParaRPr lang="zh-CN" altLang="en-US" sz="3200" dirty="0">
              <a:ea typeface="方正姚体" panose="02010601030101010101" pitchFamily="2" charset="-122"/>
            </a:endParaRPr>
          </a:p>
        </p:txBody>
      </p:sp>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941a671f2654ee691e77f3dc7e08fef.png"/>
          <p:cNvPicPr>
            <a:picLocks noChangeAspect="1"/>
          </p:cNvPicPr>
          <p:nvPr/>
        </p:nvPicPr>
        <p:blipFill>
          <a:blip r:embed="rId2"/>
          <a:srcRect/>
          <a:stretch>
            <a:fillRect/>
          </a:stretch>
        </p:blipFill>
        <p:spPr bwMode="auto">
          <a:xfrm>
            <a:off x="4500562" y="928670"/>
            <a:ext cx="3500462" cy="4143404"/>
          </a:xfrm>
          <a:prstGeom prst="rect">
            <a:avLst/>
          </a:prstGeom>
          <a:noFill/>
          <a:ln w="9525">
            <a:noFill/>
            <a:miter lim="800000"/>
            <a:headEnd/>
            <a:tailEnd/>
          </a:ln>
        </p:spPr>
      </p:pic>
      <p:pic>
        <p:nvPicPr>
          <p:cNvPr id="3" name="Picture 17" descr="cesuo1"/>
          <p:cNvPicPr>
            <a:picLocks noChangeAspect="1" noChangeArrowheads="1"/>
          </p:cNvPicPr>
          <p:nvPr/>
        </p:nvPicPr>
        <p:blipFill>
          <a:blip r:embed="rId3"/>
          <a:srcRect/>
          <a:stretch>
            <a:fillRect/>
          </a:stretch>
        </p:blipFill>
        <p:spPr bwMode="auto">
          <a:xfrm>
            <a:off x="214282" y="428604"/>
            <a:ext cx="3259145" cy="3211514"/>
          </a:xfrm>
          <a:prstGeom prst="rect">
            <a:avLst/>
          </a:prstGeom>
          <a:noFill/>
          <a:ln w="9525">
            <a:solidFill>
              <a:srgbClr val="FF0000"/>
            </a:solidFill>
            <a:miter lim="800000"/>
            <a:headEnd/>
            <a:tailEnd/>
          </a:ln>
        </p:spPr>
      </p:pic>
      <p:sp>
        <p:nvSpPr>
          <p:cNvPr id="4" name="WordArt 8"/>
          <p:cNvSpPr>
            <a:spLocks noChangeArrowheads="1" noChangeShapeType="1" noTextEdit="1"/>
          </p:cNvSpPr>
          <p:nvPr/>
        </p:nvSpPr>
        <p:spPr bwMode="auto">
          <a:xfrm>
            <a:off x="0" y="3571876"/>
            <a:ext cx="3384550" cy="1033462"/>
          </a:xfrm>
          <a:prstGeom prst="rect">
            <a:avLst/>
          </a:prstGeom>
        </p:spPr>
        <p:txBody>
          <a:bodyPr wrap="none" fromWordArt="1">
            <a:prstTxWarp prst="textFadeUp">
              <a:avLst>
                <a:gd name="adj" fmla="val 9991"/>
              </a:avLst>
            </a:prstTxWarp>
          </a:bodyPr>
          <a:lstStyle/>
          <a:p>
            <a:pPr algn="ctr"/>
            <a:r>
              <a:rPr lang="en-US" altLang="zh-CN" sz="3600" kern="10" dirty="0">
                <a:ln w="50800">
                  <a:solidFill>
                    <a:srgbClr val="FF0000"/>
                  </a:solidFill>
                  <a:round/>
                </a:ln>
                <a:solidFill>
                  <a:srgbClr val="800000"/>
                </a:solidFill>
                <a:effectLst>
                  <a:outerShdw dist="35921" dir="2700000" sy="50000" rotWithShape="0">
                    <a:srgbClr val="875B0D">
                      <a:alpha val="70000"/>
                    </a:srgbClr>
                  </a:outerShdw>
                </a:effectLst>
                <a:latin typeface="宋体" panose="02010600030101010101" pitchFamily="2" charset="-122"/>
                <a:ea typeface="宋体" panose="02010600030101010101" pitchFamily="2" charset="-122"/>
              </a:rPr>
              <a:t>problems</a:t>
            </a:r>
            <a:endParaRPr lang="zh-CN" altLang="en-US" sz="3600" kern="10" dirty="0">
              <a:ln w="50800">
                <a:solidFill>
                  <a:srgbClr val="FF0000"/>
                </a:solidFill>
                <a:round/>
              </a:ln>
              <a:solidFill>
                <a:srgbClr val="800000"/>
              </a:solidFill>
              <a:effectLst>
                <a:outerShdw dist="35921" dir="2700000" sy="50000" rotWithShape="0">
                  <a:srgbClr val="875B0D">
                    <a:alpha val="70000"/>
                  </a:srgbClr>
                </a:outerShdw>
              </a:effectLst>
              <a:latin typeface="宋体" panose="02010600030101010101" pitchFamily="2" charset="-122"/>
              <a:ea typeface="宋体" panose="02010600030101010101" pitchFamily="2" charset="-122"/>
            </a:endParaRPr>
          </a:p>
        </p:txBody>
      </p:sp>
      <p:sp>
        <p:nvSpPr>
          <p:cNvPr id="5" name="矩形 17"/>
          <p:cNvSpPr>
            <a:spLocks noChangeArrowheads="1"/>
          </p:cNvSpPr>
          <p:nvPr/>
        </p:nvSpPr>
        <p:spPr bwMode="auto">
          <a:xfrm>
            <a:off x="0" y="5643563"/>
            <a:ext cx="6286512" cy="584775"/>
          </a:xfrm>
          <a:prstGeom prst="rect">
            <a:avLst/>
          </a:prstGeom>
          <a:noFill/>
          <a:ln w="9525">
            <a:noFill/>
            <a:miter lim="800000"/>
          </a:ln>
        </p:spPr>
        <p:txBody>
          <a:bodyPr wrap="square">
            <a:spAutoFit/>
          </a:bodyPr>
          <a:lstStyle/>
          <a:p>
            <a:r>
              <a:rPr lang="en-US" altLang="zh-CN" sz="3200" dirty="0">
                <a:ea typeface="方正姚体" panose="02010601030101010101" pitchFamily="2" charset="-122"/>
              </a:rPr>
              <a:t>▲ Doors </a:t>
            </a:r>
            <a:r>
              <a:rPr lang="en-US" altLang="zh-CN" sz="3200" dirty="0">
                <a:solidFill>
                  <a:srgbClr val="FF0000"/>
                </a:solidFill>
                <a:ea typeface="方正姚体" panose="02010601030101010101" pitchFamily="2" charset="-122"/>
              </a:rPr>
              <a:t>not </a:t>
            </a:r>
            <a:r>
              <a:rPr lang="en-US" altLang="zh-CN" sz="3200" dirty="0">
                <a:ea typeface="方正姚体" panose="02010601030101010101" pitchFamily="2" charset="-122"/>
              </a:rPr>
              <a:t>opened </a:t>
            </a:r>
            <a:r>
              <a:rPr lang="en-US" altLang="zh-CN" sz="3200" dirty="0">
                <a:solidFill>
                  <a:srgbClr val="FF0000"/>
                </a:solidFill>
                <a:ea typeface="方正姚体" panose="02010601030101010101" pitchFamily="2" charset="-122"/>
              </a:rPr>
              <a:t>outwards</a:t>
            </a:r>
          </a:p>
        </p:txBody>
      </p:sp>
      <p:sp>
        <p:nvSpPr>
          <p:cNvPr id="6" name="矩形 17"/>
          <p:cNvSpPr>
            <a:spLocks noChangeArrowheads="1"/>
          </p:cNvSpPr>
          <p:nvPr/>
        </p:nvSpPr>
        <p:spPr bwMode="auto">
          <a:xfrm>
            <a:off x="0" y="5000636"/>
            <a:ext cx="5143500" cy="584200"/>
          </a:xfrm>
          <a:prstGeom prst="rect">
            <a:avLst/>
          </a:prstGeom>
          <a:noFill/>
          <a:ln w="9525">
            <a:noFill/>
            <a:miter lim="800000"/>
          </a:ln>
        </p:spPr>
        <p:txBody>
          <a:bodyPr>
            <a:spAutoFit/>
          </a:bodyPr>
          <a:lstStyle/>
          <a:p>
            <a:r>
              <a:rPr lang="en-US" altLang="zh-CN" sz="3200" dirty="0">
                <a:ea typeface="方正姚体" panose="02010601030101010101" pitchFamily="2" charset="-122"/>
              </a:rPr>
              <a:t>▲ no room for a wheelchair</a:t>
            </a:r>
            <a:endParaRPr lang="en-US" altLang="zh-CN" sz="3200" dirty="0">
              <a:solidFill>
                <a:srgbClr val="FF0000"/>
              </a:solidFill>
              <a:ea typeface="方正姚体" panose="02010601030101010101" pitchFamily="2" charset="-122"/>
            </a:endParaRPr>
          </a:p>
        </p:txBody>
      </p:sp>
      <p:sp>
        <p:nvSpPr>
          <p:cNvPr id="7" name="矩形 6"/>
          <p:cNvSpPr>
            <a:spLocks noChangeArrowheads="1"/>
          </p:cNvSpPr>
          <p:nvPr/>
        </p:nvSpPr>
        <p:spPr bwMode="auto">
          <a:xfrm>
            <a:off x="3857620" y="142852"/>
            <a:ext cx="5072098" cy="707886"/>
          </a:xfrm>
          <a:prstGeom prst="rect">
            <a:avLst/>
          </a:prstGeom>
          <a:noFill/>
          <a:ln w="9525">
            <a:noFill/>
            <a:miter lim="800000"/>
          </a:ln>
        </p:spPr>
        <p:txBody>
          <a:bodyPr wrap="square">
            <a:spAutoFit/>
          </a:bodyPr>
          <a:lstStyle/>
          <a:p>
            <a:r>
              <a:rPr lang="en-US" altLang="zh-CN" sz="4000" b="1" dirty="0">
                <a:ea typeface="方正姚体" panose="02010601030101010101" pitchFamily="2" charset="-122"/>
              </a:rPr>
              <a:t>(Restroom for Disabled)</a:t>
            </a:r>
            <a:endParaRPr lang="zh-CN" altLang="en-US" sz="4000" b="1" dirty="0">
              <a:ea typeface="方正姚体" panose="02010601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1736</Words>
  <Application>Microsoft Macintosh PowerPoint</Application>
  <PresentationFormat>全屏显示(4:3)</PresentationFormat>
  <Paragraphs>172</Paragraphs>
  <Slides>25</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25</vt:i4>
      </vt:variant>
    </vt:vector>
  </HeadingPairs>
  <TitlesOfParts>
    <vt:vector size="38" baseType="lpstr">
      <vt:lpstr>方正姚体</vt:lpstr>
      <vt:lpstr>Arial Unicode MS</vt:lpstr>
      <vt:lpstr>华文新魏</vt:lpstr>
      <vt:lpstr>宋体</vt:lpstr>
      <vt:lpstr>Arial</vt:lpstr>
      <vt:lpstr>Calibri</vt:lpstr>
      <vt:lpstr>Comic Sans MS</vt:lpstr>
      <vt:lpstr>HelveticaNeue</vt:lpstr>
      <vt:lpstr>Rockwell</vt:lpstr>
      <vt:lpstr>Times New Roman</vt:lpstr>
      <vt:lpstr>Webdings</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miss gao</dc:creator>
  <cp:lastModifiedBy>nqdp</cp:lastModifiedBy>
  <cp:revision>66</cp:revision>
  <dcterms:created xsi:type="dcterms:W3CDTF">2019-09-04T00:36:00Z</dcterms:created>
  <dcterms:modified xsi:type="dcterms:W3CDTF">2019-09-20T03:07:56Z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2052-11.1.0.8597</vt:lpwstr>
  </property>
</Properties>
</file>