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handoutMasterIdLst>
    <p:handoutMasterId r:id="rId24"/>
  </p:handoutMasterIdLst>
  <p:sldIdLst>
    <p:sldId id="632" r:id="rId2"/>
    <p:sldId id="317" r:id="rId3"/>
    <p:sldId id="321" r:id="rId4"/>
    <p:sldId id="343" r:id="rId5"/>
    <p:sldId id="333" r:id="rId6"/>
    <p:sldId id="315" r:id="rId7"/>
    <p:sldId id="335" r:id="rId8"/>
    <p:sldId id="337" r:id="rId9"/>
    <p:sldId id="633" r:id="rId10"/>
    <p:sldId id="338" r:id="rId11"/>
    <p:sldId id="340" r:id="rId12"/>
    <p:sldId id="341" r:id="rId13"/>
    <p:sldId id="344" r:id="rId14"/>
    <p:sldId id="368" r:id="rId15"/>
    <p:sldId id="346" r:id="rId16"/>
    <p:sldId id="345" r:id="rId17"/>
    <p:sldId id="348" r:id="rId18"/>
    <p:sldId id="349" r:id="rId19"/>
    <p:sldId id="351" r:id="rId20"/>
    <p:sldId id="634" r:id="rId21"/>
    <p:sldId id="352" r:id="rId22"/>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4">
          <p15:clr>
            <a:srgbClr val="A4A3A4"/>
          </p15:clr>
        </p15:guide>
        <p15:guide id="2" pos="299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19"/>
  </p:normalViewPr>
  <p:slideViewPr>
    <p:cSldViewPr>
      <p:cViewPr varScale="1">
        <p:scale>
          <a:sx n="98" d="100"/>
          <a:sy n="98" d="100"/>
        </p:scale>
        <p:origin x="2040" y="200"/>
      </p:cViewPr>
      <p:guideLst>
        <p:guide orient="horz" pos="2174"/>
        <p:guide pos="2994"/>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dministrator\Desktop\102&#29677;&#32423;&#20107;&#21153;\&#12304;&#21487;&#25171;&#21360;&#12305;102&#29677;&#25104;&#32489;.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800" b="0" i="0" u="none" strike="noStrike" kern="1200" spc="0" baseline="0">
                <a:solidFill>
                  <a:schemeClr val="tx1">
                    <a:lumMod val="65000"/>
                    <a:lumOff val="35000"/>
                  </a:schemeClr>
                </a:solidFill>
                <a:latin typeface="+mn-lt"/>
                <a:ea typeface="+mn-ea"/>
                <a:cs typeface="+mn-cs"/>
              </a:defRPr>
            </a:pPr>
            <a:r>
              <a:rPr lang="en-US" altLang="zh-CN" sz="1800" b="1">
                <a:solidFill>
                  <a:schemeClr val="tx1"/>
                </a:solidFill>
              </a:rPr>
              <a:t>Number of countries in which this </a:t>
            </a:r>
          </a:p>
          <a:p>
            <a:pPr defTabSz="914400">
              <a:defRPr sz="1800"/>
            </a:pPr>
            <a:r>
              <a:rPr lang="en-US" altLang="zh-CN" sz="1800" b="1">
                <a:solidFill>
                  <a:schemeClr val="tx1"/>
                </a:solidFill>
              </a:rPr>
              <a:t>language is spoken</a:t>
            </a:r>
          </a:p>
        </c:rich>
      </c:tx>
      <c:layout>
        <c:manualLayout>
          <c:xMode val="edge"/>
          <c:yMode val="edge"/>
          <c:x val="0.27127659574468099"/>
          <c:y val="8.4724950884086398E-3"/>
        </c:manualLayout>
      </c:layout>
      <c:overlay val="0"/>
      <c:spPr>
        <a:noFill/>
        <a:ln>
          <a:noFill/>
        </a:ln>
        <a:effectLst/>
      </c:spPr>
      <c:txPr>
        <a:bodyPr rot="0" spcFirstLastPara="0" vertOverflow="ellipsis" vert="horz" wrap="square" anchor="ctr" anchorCtr="1"/>
        <a:lstStyle/>
        <a:p>
          <a:pPr defTabSz="914400">
            <a:defRPr lang="zh-CN" sz="18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col"/>
        <c:grouping val="clustered"/>
        <c:varyColors val="0"/>
        <c:ser>
          <c:idx val="0"/>
          <c:order val="0"/>
          <c:spPr>
            <a:solidFill>
              <a:schemeClr val="accent1"/>
            </a:solidFill>
            <a:ln>
              <a:noFill/>
            </a:ln>
            <a:effectLst/>
          </c:spPr>
          <c:invertIfNegative val="0"/>
          <c:cat>
            <c:strRef>
              <c:f>'[【可打印】102班成绩.xlsx]102'!$M$5:$M$15</c:f>
              <c:strCache>
                <c:ptCount val="11"/>
                <c:pt idx="0">
                  <c:v>English</c:v>
                </c:pt>
                <c:pt idx="1">
                  <c:v>Arabic</c:v>
                </c:pt>
                <c:pt idx="2">
                  <c:v>French</c:v>
                </c:pt>
                <c:pt idx="3">
                  <c:v>Chinese</c:v>
                </c:pt>
                <c:pt idx="4">
                  <c:v>Spanish</c:v>
                </c:pt>
                <c:pt idx="5">
                  <c:v>Persian</c:v>
                </c:pt>
                <c:pt idx="6">
                  <c:v>German</c:v>
                </c:pt>
                <c:pt idx="7">
                  <c:v>Russian</c:v>
                </c:pt>
                <c:pt idx="8">
                  <c:v>Bahasa</c:v>
                </c:pt>
                <c:pt idx="9">
                  <c:v>Italian</c:v>
                </c:pt>
                <c:pt idx="10">
                  <c:v>Turkish</c:v>
                </c:pt>
              </c:strCache>
            </c:strRef>
          </c:cat>
          <c:val>
            <c:numRef>
              <c:f>'[【可打印】102班成绩.xlsx]102'!$N$5:$N$15</c:f>
              <c:numCache>
                <c:formatCode>General</c:formatCode>
                <c:ptCount val="11"/>
                <c:pt idx="0">
                  <c:v>110</c:v>
                </c:pt>
                <c:pt idx="1">
                  <c:v>60</c:v>
                </c:pt>
                <c:pt idx="2">
                  <c:v>51</c:v>
                </c:pt>
                <c:pt idx="3">
                  <c:v>33</c:v>
                </c:pt>
                <c:pt idx="4">
                  <c:v>31</c:v>
                </c:pt>
                <c:pt idx="5">
                  <c:v>29</c:v>
                </c:pt>
                <c:pt idx="6">
                  <c:v>18</c:v>
                </c:pt>
                <c:pt idx="7">
                  <c:v>16</c:v>
                </c:pt>
                <c:pt idx="8">
                  <c:v>13</c:v>
                </c:pt>
                <c:pt idx="9">
                  <c:v>11</c:v>
                </c:pt>
                <c:pt idx="10">
                  <c:v>8</c:v>
                </c:pt>
              </c:numCache>
            </c:numRef>
          </c:val>
          <c:extLst>
            <c:ext xmlns:c16="http://schemas.microsoft.com/office/drawing/2014/chart" uri="{C3380CC4-5D6E-409C-BE32-E72D297353CC}">
              <c16:uniqueId val="{00000000-EE5B-BC49-8A33-362EDB2B4520}"/>
            </c:ext>
          </c:extLst>
        </c:ser>
        <c:dLbls>
          <c:showLegendKey val="0"/>
          <c:showVal val="0"/>
          <c:showCatName val="0"/>
          <c:showSerName val="0"/>
          <c:showPercent val="0"/>
          <c:showBubbleSize val="0"/>
        </c:dLbls>
        <c:gapWidth val="219"/>
        <c:overlap val="-27"/>
        <c:axId val="120570442"/>
        <c:axId val="684398949"/>
      </c:barChart>
      <c:catAx>
        <c:axId val="12057044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1400" b="0" i="0" u="none" strike="noStrike" kern="1200" baseline="0">
                <a:solidFill>
                  <a:schemeClr val="tx1"/>
                </a:solidFill>
                <a:latin typeface="+mn-lt"/>
                <a:ea typeface="+mn-ea"/>
                <a:cs typeface="+mn-cs"/>
              </a:defRPr>
            </a:pPr>
            <a:endParaRPr lang="zh-CN"/>
          </a:p>
        </c:txPr>
        <c:crossAx val="684398949"/>
        <c:crosses val="autoZero"/>
        <c:auto val="1"/>
        <c:lblAlgn val="ctr"/>
        <c:lblOffset val="100"/>
        <c:noMultiLvlLbl val="0"/>
      </c:catAx>
      <c:valAx>
        <c:axId val="68439894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crossAx val="120570442"/>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2019/9/26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913D49-4144-4B72-9A55-5D4D462A4173}" type="datetimeFigureOut">
              <a:rPr lang="zh-CN" altLang="en-US" smtClean="0"/>
              <a:t>2019/9/26</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C3791A-11BE-444D-AF53-C46868E963E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DC3791A-11BE-444D-AF53-C46868E963ED}" type="slidenum">
              <a:rPr lang="zh-CN" altLang="en-US" smtClean="0"/>
              <a:t>2</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DC3791A-11BE-444D-AF53-C46868E963ED}" type="slidenum">
              <a:rPr lang="zh-CN" altLang="en-US" smtClean="0"/>
              <a:t>12</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DC3791A-11BE-444D-AF53-C46868E963ED}" type="slidenum">
              <a:rPr lang="zh-CN" altLang="en-US" smtClean="0"/>
              <a:t>13</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DC3791A-11BE-444D-AF53-C46868E963ED}" type="slidenum">
              <a:rPr lang="zh-CN" altLang="en-US" smtClean="0"/>
              <a:t>14</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DC3791A-11BE-444D-AF53-C46868E963ED}" type="slidenum">
              <a:rPr lang="zh-CN" altLang="en-US" smtClean="0"/>
              <a:t>15</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DC3791A-11BE-444D-AF53-C46868E963ED}" type="slidenum">
              <a:rPr lang="zh-CN" altLang="en-US" smtClean="0"/>
              <a:t>16</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DC3791A-11BE-444D-AF53-C46868E963ED}" type="slidenum">
              <a:rPr lang="zh-CN" altLang="en-US" smtClean="0"/>
              <a:t>17</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DC3791A-11BE-444D-AF53-C46868E963ED}" type="slidenum">
              <a:rPr lang="zh-CN" altLang="en-US" smtClean="0"/>
              <a:t>18</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DC3791A-11BE-444D-AF53-C46868E963ED}" type="slidenum">
              <a:rPr lang="zh-CN" altLang="en-US" smtClean="0"/>
              <a:t>19</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DC3791A-11BE-444D-AF53-C46868E963ED}" type="slidenum">
              <a:rPr lang="zh-CN" altLang="en-US" smtClean="0"/>
              <a:t>21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DC3791A-11BE-444D-AF53-C46868E963ED}" type="slidenum">
              <a:rPr lang="zh-CN" altLang="en-US" smtClean="0"/>
              <a:t>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DC3791A-11BE-444D-AF53-C46868E963ED}" type="slidenum">
              <a:rPr lang="zh-CN" altLang="en-US" smtClean="0"/>
              <a:t>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DC3791A-11BE-444D-AF53-C46868E963ED}" type="slidenum">
              <a:rPr lang="zh-CN" altLang="en-US" smtClean="0"/>
              <a:t>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DC3791A-11BE-444D-AF53-C46868E963ED}" type="slidenum">
              <a:rPr lang="zh-CN" altLang="en-US" smtClean="0"/>
              <a:t>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DC3791A-11BE-444D-AF53-C46868E963ED}" type="slidenum">
              <a:rPr lang="zh-CN" altLang="en-US" smtClean="0"/>
              <a:t>7</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DC3791A-11BE-444D-AF53-C46868E963ED}" type="slidenum">
              <a:rPr lang="zh-CN" altLang="en-US" smtClean="0"/>
              <a:t>8</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DC3791A-11BE-444D-AF53-C46868E963ED}" type="slidenum">
              <a:rPr lang="zh-CN" altLang="en-US" smtClean="0"/>
              <a:t>10</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DC3791A-11BE-444D-AF53-C46868E963ED}" type="slidenum">
              <a:rPr lang="zh-CN" altLang="en-US" smtClean="0"/>
              <a:t>11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2019/9/26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2019/9/26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2019/9/26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2019/9/26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2019/9/26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2019/9/26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2019/9/26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2019/9/26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2019/9/26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2019/9/26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2019/9/26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2019/9/26</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pic>
        <p:nvPicPr>
          <p:cNvPr id="7" name="图片 6" descr="水印"/>
          <p:cNvPicPr>
            <a:picLocks noChangeAspect="1"/>
          </p:cNvPicPr>
          <p:nvPr userDrawn="1"/>
        </p:nvPicPr>
        <p:blipFill>
          <a:blip r:embed="rId13"/>
          <a:stretch>
            <a:fillRect/>
          </a:stretch>
        </p:blipFill>
        <p:spPr>
          <a:xfrm>
            <a:off x="6939280" y="133350"/>
            <a:ext cx="2030730" cy="65722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6.emf"/><Relationship Id="rId4" Type="http://schemas.openxmlformats.org/officeDocument/2006/relationships/image" Target="../media/image15.e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a:extLst>
              <a:ext uri="{FF2B5EF4-FFF2-40B4-BE49-F238E27FC236}">
                <a16:creationId xmlns:a16="http://schemas.microsoft.com/office/drawing/2014/main" id="{1BB92BAB-C431-F540-9ACE-54691F2BD83A}"/>
              </a:ext>
            </a:extLst>
          </p:cNvPr>
          <p:cNvSpPr>
            <a:spLocks noChangeArrowheads="1"/>
          </p:cNvSpPr>
          <p:nvPr/>
        </p:nvSpPr>
        <p:spPr bwMode="auto">
          <a:xfrm>
            <a:off x="1554956" y="2169319"/>
            <a:ext cx="34290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225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2250" b="1">
              <a:solidFill>
                <a:srgbClr val="FF0000"/>
              </a:solidFill>
              <a:latin typeface="HelveticaNeue" panose="02000503000000020004" pitchFamily="2" charset="0"/>
            </a:endParaRPr>
          </a:p>
          <a:p>
            <a:pPr eaLnBrk="1" hangingPunct="1">
              <a:spcBef>
                <a:spcPct val="0"/>
              </a:spcBef>
              <a:buFontTx/>
              <a:buNone/>
            </a:pPr>
            <a:endParaRPr lang="en-US" altLang="zh-CN" sz="2250" b="1">
              <a:solidFill>
                <a:srgbClr val="FF0000"/>
              </a:solidFill>
              <a:latin typeface="HelveticaNeue" panose="02000503000000020004" pitchFamily="2" charset="0"/>
            </a:endParaRPr>
          </a:p>
          <a:p>
            <a:pPr eaLnBrk="1" hangingPunct="1">
              <a:spcBef>
                <a:spcPct val="0"/>
              </a:spcBef>
              <a:buFontTx/>
              <a:buNone/>
            </a:pPr>
            <a:r>
              <a:rPr lang="zh-CN" altLang="en-US" sz="2250" b="1">
                <a:solidFill>
                  <a:srgbClr val="FF0000"/>
                </a:solidFill>
                <a:latin typeface="HelveticaNeue" panose="02000503000000020004" pitchFamily="2" charset="0"/>
              </a:rPr>
              <a:t>更多教学资源请关注</a:t>
            </a:r>
            <a:endParaRPr lang="en-US" altLang="zh-CN" sz="2250" b="1">
              <a:solidFill>
                <a:srgbClr val="FF0000"/>
              </a:solidFill>
              <a:latin typeface="HelveticaNeue" panose="02000503000000020004" pitchFamily="2" charset="0"/>
            </a:endParaRPr>
          </a:p>
          <a:p>
            <a:pPr eaLnBrk="1" hangingPunct="1">
              <a:spcBef>
                <a:spcPct val="0"/>
              </a:spcBef>
              <a:buFontTx/>
              <a:buNone/>
            </a:pPr>
            <a:r>
              <a:rPr lang="zh-CN" altLang="en-US" sz="2250" b="1">
                <a:solidFill>
                  <a:srgbClr val="FF0000"/>
                </a:solidFill>
                <a:latin typeface="HelveticaNeue" panose="02000503000000020004" pitchFamily="2" charset="0"/>
              </a:rPr>
              <a:t>公众号：溯恩高中英语</a:t>
            </a:r>
          </a:p>
        </p:txBody>
      </p:sp>
      <p:pic>
        <p:nvPicPr>
          <p:cNvPr id="19458" name="图片 2">
            <a:extLst>
              <a:ext uri="{FF2B5EF4-FFF2-40B4-BE49-F238E27FC236}">
                <a16:creationId xmlns:a16="http://schemas.microsoft.com/office/drawing/2014/main" id="{027A5259-9CE5-6C4E-A987-FEFA30554F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7350" y="2908697"/>
            <a:ext cx="1843088" cy="184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a:extLst>
              <a:ext uri="{FF2B5EF4-FFF2-40B4-BE49-F238E27FC236}">
                <a16:creationId xmlns:a16="http://schemas.microsoft.com/office/drawing/2014/main" id="{5CFC9920-D99F-9042-81D2-C7CE9D821070}"/>
              </a:ext>
            </a:extLst>
          </p:cNvPr>
          <p:cNvSpPr>
            <a:spLocks noChangeArrowheads="1"/>
          </p:cNvSpPr>
          <p:nvPr/>
        </p:nvSpPr>
        <p:spPr bwMode="auto">
          <a:xfrm>
            <a:off x="5075637" y="2169319"/>
            <a:ext cx="2925365" cy="611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3375" b="1">
                <a:latin typeface="华文新魏" panose="02010800040101010101" pitchFamily="2" charset="-122"/>
              </a:rPr>
              <a:t>知识产权声明</a:t>
            </a:r>
          </a:p>
        </p:txBody>
      </p:sp>
    </p:spTree>
    <p:extLst>
      <p:ext uri="{BB962C8B-B14F-4D97-AF65-F5344CB8AC3E}">
        <p14:creationId xmlns:p14="http://schemas.microsoft.com/office/powerpoint/2010/main" val="3097829043"/>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73380" y="255270"/>
            <a:ext cx="2941320" cy="638175"/>
          </a:xfrm>
          <a:prstGeom prst="rect">
            <a:avLst/>
          </a:prstGeom>
          <a:gradFill>
            <a:gsLst>
              <a:gs pos="10000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a:solidFill>
                  <a:schemeClr val="tx1"/>
                </a:solidFill>
              </a:rPr>
              <a:t>While-reading </a:t>
            </a:r>
          </a:p>
        </p:txBody>
      </p:sp>
      <p:sp>
        <p:nvSpPr>
          <p:cNvPr id="5" name="矩形 4"/>
          <p:cNvSpPr/>
          <p:nvPr/>
        </p:nvSpPr>
        <p:spPr>
          <a:xfrm>
            <a:off x="356870" y="1272540"/>
            <a:ext cx="4671060" cy="6502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3000" b="1">
                <a:solidFill>
                  <a:srgbClr val="C00000"/>
                </a:solidFill>
                <a:latin typeface="Times New Roman" panose="02020603050405020304" charset="0"/>
                <a:cs typeface="Times New Roman" panose="02020603050405020304" charset="0"/>
              </a:rPr>
              <a:t>About 17th to 18th century</a:t>
            </a:r>
          </a:p>
        </p:txBody>
      </p:sp>
      <p:sp>
        <p:nvSpPr>
          <p:cNvPr id="12" name="文本框 11"/>
          <p:cNvSpPr txBox="1"/>
          <p:nvPr/>
        </p:nvSpPr>
        <p:spPr>
          <a:xfrm>
            <a:off x="356870" y="2294255"/>
            <a:ext cx="4877435" cy="1076325"/>
          </a:xfrm>
          <a:prstGeom prst="rect">
            <a:avLst/>
          </a:prstGeom>
          <a:solidFill>
            <a:schemeClr val="tx2">
              <a:lumMod val="20000"/>
              <a:lumOff val="80000"/>
            </a:schemeClr>
          </a:solidFill>
          <a:ln w="25400" cmpd="sng">
            <a:solidFill>
              <a:schemeClr val="accent1">
                <a:lumMod val="75000"/>
              </a:schemeClr>
            </a:solidFill>
            <a:prstDash val="solid"/>
          </a:ln>
        </p:spPr>
        <p:txBody>
          <a:bodyPr wrap="square" rtlCol="0">
            <a:spAutoFit/>
          </a:bodyPr>
          <a:lstStyle/>
          <a:p>
            <a:pPr fontAlgn="auto">
              <a:lnSpc>
                <a:spcPct val="100000"/>
              </a:lnSpc>
            </a:pPr>
            <a:r>
              <a:rPr lang="en-US" sz="3200" b="1">
                <a:latin typeface="+mj-lt"/>
                <a:cs typeface="+mj-lt"/>
                <a:sym typeface="+mn-ea"/>
              </a:rPr>
              <a:t>    The language was spoken in America and Australia . </a:t>
            </a:r>
            <a:endParaRPr lang="en-US" sz="3200" b="1">
              <a:solidFill>
                <a:schemeClr val="tx1"/>
              </a:solidFill>
              <a:latin typeface="+mj-lt"/>
              <a:cs typeface="+mj-lt"/>
              <a:sym typeface="+mn-ea"/>
            </a:endParaRPr>
          </a:p>
        </p:txBody>
      </p:sp>
      <p:sp>
        <p:nvSpPr>
          <p:cNvPr id="8" name="文本框 7"/>
          <p:cNvSpPr txBox="1"/>
          <p:nvPr/>
        </p:nvSpPr>
        <p:spPr>
          <a:xfrm>
            <a:off x="301625" y="3801110"/>
            <a:ext cx="8154670" cy="2061210"/>
          </a:xfrm>
          <a:prstGeom prst="rect">
            <a:avLst/>
          </a:prstGeom>
          <a:solidFill>
            <a:schemeClr val="bg2">
              <a:lumMod val="90000"/>
            </a:schemeClr>
          </a:solidFill>
          <a:ln w="25400" cmpd="sng">
            <a:noFill/>
            <a:prstDash val="solid"/>
          </a:ln>
        </p:spPr>
        <p:txBody>
          <a:bodyPr wrap="square" rtlCol="0">
            <a:spAutoFit/>
          </a:bodyPr>
          <a:lstStyle/>
          <a:p>
            <a:pPr fontAlgn="auto">
              <a:lnSpc>
                <a:spcPct val="100000"/>
              </a:lnSpc>
            </a:pPr>
            <a:r>
              <a:rPr lang="en-US" sz="3200" b="1">
                <a:latin typeface="+mj-lt"/>
                <a:cs typeface="+mj-lt"/>
                <a:sym typeface="+mn-ea"/>
              </a:rPr>
              <a:t>    </a:t>
            </a:r>
            <a:r>
              <a:rPr lang="en-US" sz="3200" b="1">
                <a:solidFill>
                  <a:srgbClr val="FF0000"/>
                </a:solidFill>
                <a:latin typeface="+mj-lt"/>
                <a:cs typeface="+mj-lt"/>
                <a:sym typeface="+mn-ea"/>
              </a:rPr>
              <a:t>British Puritans</a:t>
            </a:r>
            <a:r>
              <a:rPr lang="en-US" sz="3200" b="1">
                <a:latin typeface="+mj-lt"/>
                <a:cs typeface="+mj-lt"/>
                <a:sym typeface="+mn-ea"/>
              </a:rPr>
              <a:t> (</a:t>
            </a:r>
            <a:r>
              <a:rPr lang="zh-CN" altLang="en-US" sz="3200" b="1">
                <a:latin typeface="+mj-lt"/>
                <a:cs typeface="+mj-lt"/>
                <a:sym typeface="+mn-ea"/>
              </a:rPr>
              <a:t>清教徒</a:t>
            </a:r>
            <a:r>
              <a:rPr lang="en-US" sz="3200" b="1">
                <a:latin typeface="+mj-lt"/>
                <a:cs typeface="+mj-lt"/>
                <a:sym typeface="+mn-ea"/>
              </a:rPr>
              <a:t>) couldn't stand the rule of </a:t>
            </a:r>
            <a:r>
              <a:rPr lang="en-US" sz="3200" b="1">
                <a:solidFill>
                  <a:srgbClr val="FF0000"/>
                </a:solidFill>
                <a:latin typeface="+mj-lt"/>
                <a:cs typeface="+mj-lt"/>
                <a:sym typeface="+mn-ea"/>
              </a:rPr>
              <a:t>Catholics</a:t>
            </a:r>
            <a:r>
              <a:rPr lang="en-US" sz="3200" b="1">
                <a:latin typeface="+mj-lt"/>
                <a:cs typeface="+mj-lt"/>
                <a:sym typeface="+mn-ea"/>
              </a:rPr>
              <a:t> (</a:t>
            </a:r>
            <a:r>
              <a:rPr lang="zh-CN" sz="3200" b="1">
                <a:latin typeface="+mj-lt"/>
                <a:cs typeface="+mj-lt"/>
                <a:sym typeface="+mn-ea"/>
              </a:rPr>
              <a:t>天主教徒</a:t>
            </a:r>
            <a:r>
              <a:rPr lang="en-US" sz="3200" b="1">
                <a:latin typeface="+mj-lt"/>
                <a:cs typeface="+mj-lt"/>
                <a:sym typeface="+mn-ea"/>
              </a:rPr>
              <a:t>), so they took ships to America, the most famous of which is the May Flower.</a:t>
            </a:r>
            <a:endParaRPr lang="en-US" altLang="zh-CN" sz="3200" b="1">
              <a:latin typeface="+mj-lt"/>
              <a:cs typeface="+mj-lt"/>
              <a:sym typeface="+mn-ea"/>
            </a:endParaRPr>
          </a:p>
        </p:txBody>
      </p:sp>
      <p:pic>
        <p:nvPicPr>
          <p:cNvPr id="4" name="图片 3"/>
          <p:cNvPicPr>
            <a:picLocks noChangeAspect="1"/>
          </p:cNvPicPr>
          <p:nvPr/>
        </p:nvPicPr>
        <p:blipFill>
          <a:blip r:embed="rId3"/>
          <a:stretch>
            <a:fillRect/>
          </a:stretch>
        </p:blipFill>
        <p:spPr>
          <a:xfrm>
            <a:off x="5694680" y="706755"/>
            <a:ext cx="2285365" cy="2806700"/>
          </a:xfrm>
          <a:prstGeom prst="rect">
            <a:avLst/>
          </a:prstGeom>
        </p:spPr>
      </p:pic>
      <p:sp>
        <p:nvSpPr>
          <p:cNvPr id="6" name="流程图: 可选过程 5"/>
          <p:cNvSpPr/>
          <p:nvPr/>
        </p:nvSpPr>
        <p:spPr>
          <a:xfrm rot="20520000">
            <a:off x="3550920" y="3169285"/>
            <a:ext cx="3096260" cy="1296670"/>
          </a:xfrm>
          <a:prstGeom prst="flowChartAlternateProcess">
            <a:avLst/>
          </a:prstGeom>
          <a:gradFill>
            <a:gsLst>
              <a:gs pos="10000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600">
                <a:latin typeface="Arial Black" panose="020B0A04020102020204" charset="0"/>
                <a:cs typeface="Arial Black" panose="020B0A04020102020204" charset="0"/>
              </a:rPr>
              <a:t>Religion</a:t>
            </a:r>
          </a:p>
        </p:txBody>
      </p:sp>
      <p:sp>
        <p:nvSpPr>
          <p:cNvPr id="3" name="矩形 2"/>
          <p:cNvSpPr/>
          <p:nvPr/>
        </p:nvSpPr>
        <p:spPr>
          <a:xfrm>
            <a:off x="373380" y="255270"/>
            <a:ext cx="4577080" cy="638175"/>
          </a:xfrm>
          <a:prstGeom prst="rect">
            <a:avLst/>
          </a:prstGeom>
          <a:gradFill>
            <a:gsLst>
              <a:gs pos="10000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a:solidFill>
                  <a:schemeClr val="tx1"/>
                </a:solidFill>
              </a:rPr>
              <a:t>Information &amp; Culture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12" grpId="0" bldLvl="0" animBg="1"/>
      <p:bldP spid="8" grpId="0" bldLvl="0" animBg="1"/>
      <p:bldP spid="6"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rcRect l="18971" t="10502" r="17059" b="12844"/>
          <a:stretch>
            <a:fillRect/>
          </a:stretch>
        </p:blipFill>
        <p:spPr>
          <a:xfrm>
            <a:off x="5966460" y="810895"/>
            <a:ext cx="2400300" cy="2868930"/>
          </a:xfrm>
          <a:prstGeom prst="rect">
            <a:avLst/>
          </a:prstGeom>
        </p:spPr>
      </p:pic>
      <p:sp>
        <p:nvSpPr>
          <p:cNvPr id="2" name="矩形 1"/>
          <p:cNvSpPr/>
          <p:nvPr/>
        </p:nvSpPr>
        <p:spPr>
          <a:xfrm>
            <a:off x="373380" y="255270"/>
            <a:ext cx="2941320" cy="638175"/>
          </a:xfrm>
          <a:prstGeom prst="rect">
            <a:avLst/>
          </a:prstGeom>
          <a:gradFill>
            <a:gsLst>
              <a:gs pos="10000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a:solidFill>
                  <a:schemeClr val="tx1"/>
                </a:solidFill>
              </a:rPr>
              <a:t>While-reading </a:t>
            </a:r>
          </a:p>
        </p:txBody>
      </p:sp>
      <p:sp>
        <p:nvSpPr>
          <p:cNvPr id="5" name="矩形 4"/>
          <p:cNvSpPr/>
          <p:nvPr/>
        </p:nvSpPr>
        <p:spPr>
          <a:xfrm>
            <a:off x="702945" y="1268730"/>
            <a:ext cx="3503295" cy="6502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3000" b="1">
                <a:solidFill>
                  <a:srgbClr val="C00000"/>
                </a:solidFill>
                <a:latin typeface="Times New Roman" panose="02020603050405020304" charset="0"/>
                <a:cs typeface="Times New Roman" panose="02020603050405020304" charset="0"/>
              </a:rPr>
              <a:t>By the 19th century</a:t>
            </a:r>
          </a:p>
        </p:txBody>
      </p:sp>
      <p:sp>
        <p:nvSpPr>
          <p:cNvPr id="12" name="文本框 11"/>
          <p:cNvSpPr txBox="1"/>
          <p:nvPr/>
        </p:nvSpPr>
        <p:spPr>
          <a:xfrm>
            <a:off x="319405" y="2294255"/>
            <a:ext cx="4951095" cy="1568450"/>
          </a:xfrm>
          <a:prstGeom prst="rect">
            <a:avLst/>
          </a:prstGeom>
          <a:solidFill>
            <a:schemeClr val="tx2">
              <a:lumMod val="20000"/>
              <a:lumOff val="80000"/>
            </a:schemeClr>
          </a:solidFill>
          <a:ln w="25400" cmpd="sng">
            <a:solidFill>
              <a:schemeClr val="accent1">
                <a:lumMod val="75000"/>
              </a:schemeClr>
            </a:solidFill>
            <a:prstDash val="solid"/>
          </a:ln>
        </p:spPr>
        <p:txBody>
          <a:bodyPr wrap="square" rtlCol="0">
            <a:spAutoFit/>
          </a:bodyPr>
          <a:lstStyle/>
          <a:p>
            <a:pPr fontAlgn="auto">
              <a:lnSpc>
                <a:spcPct val="100000"/>
              </a:lnSpc>
            </a:pPr>
            <a:r>
              <a:rPr lang="en-US" sz="3200" b="1">
                <a:latin typeface="+mj-lt"/>
                <a:cs typeface="+mj-lt"/>
                <a:sym typeface="+mn-ea"/>
              </a:rPr>
              <a:t>    The language was settled and two big changes in spelling happened. </a:t>
            </a:r>
            <a:endParaRPr lang="en-US" sz="3200" b="1">
              <a:solidFill>
                <a:schemeClr val="tx1"/>
              </a:solidFill>
              <a:latin typeface="+mj-lt"/>
              <a:cs typeface="+mj-lt"/>
              <a:sym typeface="+mn-ea"/>
            </a:endParaRPr>
          </a:p>
        </p:txBody>
      </p:sp>
      <p:sp>
        <p:nvSpPr>
          <p:cNvPr id="8" name="文本框 7"/>
          <p:cNvSpPr txBox="1"/>
          <p:nvPr/>
        </p:nvSpPr>
        <p:spPr>
          <a:xfrm>
            <a:off x="319405" y="4204335"/>
            <a:ext cx="8154670" cy="1568450"/>
          </a:xfrm>
          <a:prstGeom prst="rect">
            <a:avLst/>
          </a:prstGeom>
          <a:solidFill>
            <a:schemeClr val="bg2">
              <a:lumMod val="90000"/>
            </a:schemeClr>
          </a:solidFill>
          <a:ln w="25400" cmpd="sng">
            <a:noFill/>
            <a:prstDash val="solid"/>
          </a:ln>
        </p:spPr>
        <p:txBody>
          <a:bodyPr wrap="square" rtlCol="0">
            <a:spAutoFit/>
          </a:bodyPr>
          <a:lstStyle/>
          <a:p>
            <a:pPr fontAlgn="auto">
              <a:lnSpc>
                <a:spcPct val="100000"/>
              </a:lnSpc>
            </a:pPr>
            <a:r>
              <a:rPr lang="en-US" sz="3200" b="1">
                <a:latin typeface="+mj-lt"/>
                <a:cs typeface="+mj-lt"/>
                <a:sym typeface="+mn-ea"/>
              </a:rPr>
              <a:t>    </a:t>
            </a:r>
            <a:r>
              <a:rPr lang="en-US" sz="3200" b="1">
                <a:solidFill>
                  <a:srgbClr val="FF0000"/>
                </a:solidFill>
                <a:latin typeface="+mj-lt"/>
                <a:cs typeface="+mj-lt"/>
                <a:sym typeface="+mn-ea"/>
              </a:rPr>
              <a:t>Samuel Jahnson</a:t>
            </a:r>
            <a:r>
              <a:rPr lang="en-US" sz="3200" b="1">
                <a:latin typeface="+mj-lt"/>
                <a:cs typeface="+mj-lt"/>
                <a:sym typeface="+mn-ea"/>
              </a:rPr>
              <a:t> wrote a dictionary and </a:t>
            </a:r>
            <a:r>
              <a:rPr lang="en-US" sz="3200" b="1">
                <a:solidFill>
                  <a:srgbClr val="FF0000"/>
                </a:solidFill>
                <a:latin typeface="+mj-lt"/>
                <a:cs typeface="+mj-lt"/>
                <a:sym typeface="+mn-ea"/>
              </a:rPr>
              <a:t>Noah Webster</a:t>
            </a:r>
            <a:r>
              <a:rPr lang="en-US" sz="3200" b="1">
                <a:latin typeface="+mj-lt"/>
                <a:cs typeface="+mj-lt"/>
                <a:sym typeface="+mn-ea"/>
              </a:rPr>
              <a:t> wrote </a:t>
            </a:r>
            <a:r>
              <a:rPr lang="en-US" sz="3200" b="1" i="1">
                <a:latin typeface="+mj-lt"/>
                <a:cs typeface="+mj-lt"/>
                <a:sym typeface="+mn-ea"/>
              </a:rPr>
              <a:t>The American Dictionary of the English Language</a:t>
            </a:r>
            <a:r>
              <a:rPr lang="en-US" sz="3200" b="1">
                <a:latin typeface="+mj-lt"/>
                <a:cs typeface="+mj-lt"/>
                <a:sym typeface="+mn-ea"/>
              </a:rPr>
              <a:t>.</a:t>
            </a:r>
            <a:endParaRPr lang="en-US" altLang="zh-CN" sz="3200" b="1">
              <a:latin typeface="+mj-lt"/>
              <a:cs typeface="+mj-lt"/>
              <a:sym typeface="+mn-ea"/>
            </a:endParaRPr>
          </a:p>
        </p:txBody>
      </p:sp>
      <p:sp>
        <p:nvSpPr>
          <p:cNvPr id="6" name="流程图: 可选过程 5"/>
          <p:cNvSpPr/>
          <p:nvPr/>
        </p:nvSpPr>
        <p:spPr>
          <a:xfrm rot="20520000">
            <a:off x="2672715" y="3300095"/>
            <a:ext cx="3170555" cy="1296670"/>
          </a:xfrm>
          <a:prstGeom prst="flowChartAlternateProcess">
            <a:avLst/>
          </a:prstGeom>
          <a:gradFill>
            <a:gsLst>
              <a:gs pos="10000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600">
                <a:latin typeface="Arial Black" panose="020B0A04020102020204" charset="0"/>
                <a:cs typeface="Arial Black" panose="020B0A04020102020204" charset="0"/>
              </a:rPr>
              <a:t>Scholars</a:t>
            </a:r>
          </a:p>
        </p:txBody>
      </p:sp>
      <p:sp>
        <p:nvSpPr>
          <p:cNvPr id="4" name="矩形 3"/>
          <p:cNvSpPr/>
          <p:nvPr/>
        </p:nvSpPr>
        <p:spPr>
          <a:xfrm>
            <a:off x="373380" y="255270"/>
            <a:ext cx="4577080" cy="638175"/>
          </a:xfrm>
          <a:prstGeom prst="rect">
            <a:avLst/>
          </a:prstGeom>
          <a:gradFill>
            <a:gsLst>
              <a:gs pos="10000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a:solidFill>
                  <a:schemeClr val="tx1"/>
                </a:solidFill>
              </a:rPr>
              <a:t>Information &amp; Culture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12" grpId="0" bldLvl="0" animBg="1"/>
      <p:bldP spid="8" grpId="0" bldLvl="0" animBg="1"/>
      <p:bldP spid="6"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73380" y="255270"/>
            <a:ext cx="2941320" cy="638175"/>
          </a:xfrm>
          <a:prstGeom prst="rect">
            <a:avLst/>
          </a:prstGeom>
          <a:gradFill>
            <a:gsLst>
              <a:gs pos="10000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a:solidFill>
                  <a:schemeClr val="tx1"/>
                </a:solidFill>
              </a:rPr>
              <a:t>While-reading </a:t>
            </a:r>
          </a:p>
        </p:txBody>
      </p:sp>
      <p:sp>
        <p:nvSpPr>
          <p:cNvPr id="5" name="矩形 4"/>
          <p:cNvSpPr/>
          <p:nvPr/>
        </p:nvSpPr>
        <p:spPr>
          <a:xfrm>
            <a:off x="941705" y="1293495"/>
            <a:ext cx="2160270" cy="6502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000" b="1">
                <a:solidFill>
                  <a:srgbClr val="C00000"/>
                </a:solidFill>
                <a:latin typeface="Times New Roman" panose="02020603050405020304" charset="0"/>
                <a:cs typeface="Times New Roman" panose="02020603050405020304" charset="0"/>
              </a:rPr>
              <a:t>Nowadays</a:t>
            </a:r>
          </a:p>
        </p:txBody>
      </p:sp>
      <p:sp>
        <p:nvSpPr>
          <p:cNvPr id="12" name="文本框 11"/>
          <p:cNvSpPr txBox="1"/>
          <p:nvPr/>
        </p:nvSpPr>
        <p:spPr>
          <a:xfrm>
            <a:off x="319405" y="2294255"/>
            <a:ext cx="4951095" cy="1568450"/>
          </a:xfrm>
          <a:prstGeom prst="rect">
            <a:avLst/>
          </a:prstGeom>
          <a:solidFill>
            <a:schemeClr val="tx2">
              <a:lumMod val="20000"/>
              <a:lumOff val="80000"/>
            </a:schemeClr>
          </a:solidFill>
          <a:ln w="25400" cmpd="sng">
            <a:solidFill>
              <a:schemeClr val="accent1">
                <a:lumMod val="75000"/>
              </a:schemeClr>
            </a:solidFill>
            <a:prstDash val="solid"/>
          </a:ln>
        </p:spPr>
        <p:txBody>
          <a:bodyPr wrap="square" rtlCol="0">
            <a:spAutoFit/>
          </a:bodyPr>
          <a:lstStyle/>
          <a:p>
            <a:pPr fontAlgn="auto">
              <a:lnSpc>
                <a:spcPct val="100000"/>
              </a:lnSpc>
            </a:pPr>
            <a:r>
              <a:rPr lang="en-US" sz="3200" b="1">
                <a:latin typeface="+mj-lt"/>
                <a:cs typeface="+mj-lt"/>
                <a:sym typeface="+mn-ea"/>
              </a:rPr>
              <a:t>    The language spoken as a foreign or second language in South Asia. </a:t>
            </a:r>
            <a:endParaRPr lang="en-US" sz="3200" b="1">
              <a:solidFill>
                <a:schemeClr val="tx1"/>
              </a:solidFill>
              <a:latin typeface="+mj-lt"/>
              <a:cs typeface="+mj-lt"/>
              <a:sym typeface="+mn-ea"/>
            </a:endParaRPr>
          </a:p>
        </p:txBody>
      </p:sp>
      <p:sp>
        <p:nvSpPr>
          <p:cNvPr id="8" name="文本框 7"/>
          <p:cNvSpPr txBox="1"/>
          <p:nvPr/>
        </p:nvSpPr>
        <p:spPr>
          <a:xfrm>
            <a:off x="319405" y="4204335"/>
            <a:ext cx="8154670" cy="1568450"/>
          </a:xfrm>
          <a:prstGeom prst="rect">
            <a:avLst/>
          </a:prstGeom>
          <a:solidFill>
            <a:schemeClr val="bg2">
              <a:lumMod val="90000"/>
            </a:schemeClr>
          </a:solidFill>
          <a:ln w="25400" cmpd="sng">
            <a:noFill/>
            <a:prstDash val="solid"/>
          </a:ln>
        </p:spPr>
        <p:txBody>
          <a:bodyPr wrap="square" rtlCol="0">
            <a:spAutoFit/>
          </a:bodyPr>
          <a:lstStyle/>
          <a:p>
            <a:pPr fontAlgn="auto">
              <a:lnSpc>
                <a:spcPct val="100000"/>
              </a:lnSpc>
            </a:pPr>
            <a:r>
              <a:rPr lang="en-US" sz="3200" b="1">
                <a:latin typeface="+mj-lt"/>
                <a:cs typeface="+mj-lt"/>
                <a:sym typeface="+mn-ea"/>
              </a:rPr>
              <a:t>    India and South Africa was </a:t>
            </a:r>
            <a:r>
              <a:rPr lang="en-US" sz="3200" b="1">
                <a:solidFill>
                  <a:srgbClr val="FF0000"/>
                </a:solidFill>
                <a:latin typeface="+mj-lt"/>
                <a:cs typeface="+mj-lt"/>
                <a:sym typeface="+mn-ea"/>
              </a:rPr>
              <a:t>governed</a:t>
            </a:r>
            <a:r>
              <a:rPr lang="en-US" sz="3200" b="1">
                <a:latin typeface="+mj-lt"/>
                <a:cs typeface="+mj-lt"/>
                <a:sym typeface="+mn-ea"/>
              </a:rPr>
              <a:t> by Britain and Malaysia as well as Singapore are </a:t>
            </a:r>
            <a:r>
              <a:rPr lang="en-US" sz="3200" b="1">
                <a:solidFill>
                  <a:srgbClr val="FF0000"/>
                </a:solidFill>
                <a:latin typeface="+mj-lt"/>
                <a:cs typeface="+mj-lt"/>
                <a:sym typeface="+mn-ea"/>
              </a:rPr>
              <a:t>influenced</a:t>
            </a:r>
            <a:r>
              <a:rPr lang="en-US" sz="3200" b="1">
                <a:latin typeface="+mj-lt"/>
                <a:cs typeface="+mj-lt"/>
                <a:sym typeface="+mn-ea"/>
              </a:rPr>
              <a:t> by the Western World.</a:t>
            </a:r>
            <a:endParaRPr lang="en-US" altLang="zh-CN" sz="3200" b="1">
              <a:latin typeface="+mj-lt"/>
              <a:cs typeface="+mj-lt"/>
              <a:sym typeface="+mn-ea"/>
            </a:endParaRPr>
          </a:p>
        </p:txBody>
      </p:sp>
      <p:pic>
        <p:nvPicPr>
          <p:cNvPr id="4" name="图片 3"/>
          <p:cNvPicPr>
            <a:picLocks noChangeAspect="1"/>
          </p:cNvPicPr>
          <p:nvPr/>
        </p:nvPicPr>
        <p:blipFill>
          <a:blip r:embed="rId3"/>
          <a:stretch>
            <a:fillRect/>
          </a:stretch>
        </p:blipFill>
        <p:spPr>
          <a:xfrm>
            <a:off x="5373370" y="893445"/>
            <a:ext cx="3305175" cy="2908935"/>
          </a:xfrm>
          <a:prstGeom prst="rect">
            <a:avLst/>
          </a:prstGeom>
        </p:spPr>
      </p:pic>
      <p:sp>
        <p:nvSpPr>
          <p:cNvPr id="6" name="流程图: 可选过程 5"/>
          <p:cNvSpPr/>
          <p:nvPr/>
        </p:nvSpPr>
        <p:spPr>
          <a:xfrm rot="20520000">
            <a:off x="2303780" y="2851150"/>
            <a:ext cx="4186555" cy="1541145"/>
          </a:xfrm>
          <a:prstGeom prst="flowChartAlternateProcess">
            <a:avLst/>
          </a:prstGeom>
          <a:gradFill>
            <a:gsLst>
              <a:gs pos="10000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600">
                <a:latin typeface="Arial Black" panose="020B0A04020102020204" charset="0"/>
                <a:cs typeface="Arial Black" panose="020B0A04020102020204" charset="0"/>
              </a:rPr>
              <a:t>Politics &amp; Economy</a:t>
            </a:r>
          </a:p>
        </p:txBody>
      </p:sp>
      <p:sp>
        <p:nvSpPr>
          <p:cNvPr id="3" name="矩形 2"/>
          <p:cNvSpPr/>
          <p:nvPr/>
        </p:nvSpPr>
        <p:spPr>
          <a:xfrm>
            <a:off x="373380" y="255270"/>
            <a:ext cx="4577080" cy="638175"/>
          </a:xfrm>
          <a:prstGeom prst="rect">
            <a:avLst/>
          </a:prstGeom>
          <a:gradFill>
            <a:gsLst>
              <a:gs pos="10000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a:solidFill>
                  <a:schemeClr val="tx1"/>
                </a:solidFill>
              </a:rPr>
              <a:t>Information &amp; Culture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12" grpId="0" bldLvl="0" animBg="1"/>
      <p:bldP spid="8" grpId="0" bldLvl="0" animBg="1"/>
      <p:bldP spid="6"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73380" y="183515"/>
            <a:ext cx="3046095" cy="638175"/>
          </a:xfrm>
          <a:prstGeom prst="rect">
            <a:avLst/>
          </a:prstGeom>
          <a:gradFill>
            <a:gsLst>
              <a:gs pos="10000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a:solidFill>
                  <a:schemeClr val="tx1"/>
                </a:solidFill>
              </a:rPr>
              <a:t>Driving Factors </a:t>
            </a:r>
          </a:p>
        </p:txBody>
      </p:sp>
      <p:sp>
        <p:nvSpPr>
          <p:cNvPr id="7" name="流程图: 可选过程 6"/>
          <p:cNvSpPr/>
          <p:nvPr/>
        </p:nvSpPr>
        <p:spPr>
          <a:xfrm>
            <a:off x="2990215" y="1044575"/>
            <a:ext cx="2495550" cy="1058545"/>
          </a:xfrm>
          <a:prstGeom prst="flowChartAlternateProcess">
            <a:avLst/>
          </a:prstGeom>
          <a:gradFill>
            <a:gsLst>
              <a:gs pos="10000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a:latin typeface="Arial Black" panose="020B0A04020102020204" charset="0"/>
                <a:cs typeface="Arial Black" panose="020B0A04020102020204" charset="0"/>
              </a:rPr>
              <a:t>Politics</a:t>
            </a:r>
          </a:p>
        </p:txBody>
      </p:sp>
      <p:sp>
        <p:nvSpPr>
          <p:cNvPr id="8" name="流程图: 可选过程 7"/>
          <p:cNvSpPr/>
          <p:nvPr/>
        </p:nvSpPr>
        <p:spPr>
          <a:xfrm>
            <a:off x="1377315" y="2249170"/>
            <a:ext cx="2544445" cy="1058545"/>
          </a:xfrm>
          <a:prstGeom prst="flowChartAlternateProcess">
            <a:avLst/>
          </a:prstGeom>
          <a:gradFill>
            <a:gsLst>
              <a:gs pos="10000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a:latin typeface="Arial Black" panose="020B0A04020102020204" charset="0"/>
                <a:cs typeface="Arial Black" panose="020B0A04020102020204" charset="0"/>
              </a:rPr>
              <a:t>Religion</a:t>
            </a:r>
          </a:p>
        </p:txBody>
      </p:sp>
      <p:sp>
        <p:nvSpPr>
          <p:cNvPr id="9" name="流程图: 可选过程 8"/>
          <p:cNvSpPr/>
          <p:nvPr/>
        </p:nvSpPr>
        <p:spPr>
          <a:xfrm>
            <a:off x="679450" y="3583940"/>
            <a:ext cx="2740660" cy="1058545"/>
          </a:xfrm>
          <a:prstGeom prst="flowChartAlternateProcess">
            <a:avLst/>
          </a:prstGeom>
          <a:gradFill>
            <a:gsLst>
              <a:gs pos="10000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a:latin typeface="Arial Black" panose="020B0A04020102020204" charset="0"/>
                <a:cs typeface="Arial Black" panose="020B0A04020102020204" charset="0"/>
              </a:rPr>
              <a:t>Scholars</a:t>
            </a:r>
          </a:p>
        </p:txBody>
      </p:sp>
      <p:sp>
        <p:nvSpPr>
          <p:cNvPr id="10" name="流程图: 可选过程 9"/>
          <p:cNvSpPr/>
          <p:nvPr/>
        </p:nvSpPr>
        <p:spPr>
          <a:xfrm>
            <a:off x="1297940" y="4933950"/>
            <a:ext cx="2963545" cy="1058545"/>
          </a:xfrm>
          <a:prstGeom prst="flowChartAlternateProcess">
            <a:avLst/>
          </a:prstGeom>
          <a:gradFill>
            <a:gsLst>
              <a:gs pos="10000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a:latin typeface="Arial Black" panose="020B0A04020102020204" charset="0"/>
                <a:cs typeface="Arial Black" panose="020B0A04020102020204" charset="0"/>
              </a:rPr>
              <a:t>Economy</a:t>
            </a:r>
          </a:p>
        </p:txBody>
      </p:sp>
      <p:sp>
        <p:nvSpPr>
          <p:cNvPr id="11" name="流程图: 可选过程 10"/>
          <p:cNvSpPr/>
          <p:nvPr/>
        </p:nvSpPr>
        <p:spPr>
          <a:xfrm>
            <a:off x="4591050" y="5287645"/>
            <a:ext cx="1294130" cy="1058545"/>
          </a:xfrm>
          <a:prstGeom prst="flowChartAlternateProcess">
            <a:avLst/>
          </a:prstGeom>
          <a:gradFill>
            <a:gsLst>
              <a:gs pos="10000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a:latin typeface="Arial Black" panose="020B0A04020102020204" charset="0"/>
                <a:cs typeface="Arial Black" panose="020B0A04020102020204" charset="0"/>
              </a:rPr>
              <a:t>…</a:t>
            </a:r>
          </a:p>
        </p:txBody>
      </p:sp>
      <p:cxnSp>
        <p:nvCxnSpPr>
          <p:cNvPr id="13" name="直接箭头连接符 12"/>
          <p:cNvCxnSpPr/>
          <p:nvPr/>
        </p:nvCxnSpPr>
        <p:spPr>
          <a:xfrm>
            <a:off x="5485765" y="1574165"/>
            <a:ext cx="1174115" cy="1854835"/>
          </a:xfrm>
          <a:prstGeom prst="straightConnector1">
            <a:avLst/>
          </a:prstGeom>
          <a:ln w="12700" cmpd="sng">
            <a:solidFill>
              <a:schemeClr val="accent1">
                <a:shade val="50000"/>
              </a:schemeClr>
            </a:solidFill>
            <a:prstDash val="dashDot"/>
            <a:tailEnd type="arrow"/>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a:stCxn id="8" idx="3"/>
          </p:cNvCxnSpPr>
          <p:nvPr/>
        </p:nvCxnSpPr>
        <p:spPr>
          <a:xfrm>
            <a:off x="3921760" y="2778760"/>
            <a:ext cx="2738120" cy="650240"/>
          </a:xfrm>
          <a:prstGeom prst="straightConnector1">
            <a:avLst/>
          </a:prstGeom>
          <a:ln w="12700" cmpd="sng">
            <a:solidFill>
              <a:schemeClr val="accent1">
                <a:shade val="50000"/>
              </a:schemeClr>
            </a:solidFill>
            <a:prstDash val="dashDot"/>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a:stCxn id="9" idx="3"/>
          </p:cNvCxnSpPr>
          <p:nvPr/>
        </p:nvCxnSpPr>
        <p:spPr>
          <a:xfrm flipV="1">
            <a:off x="3420110" y="3429000"/>
            <a:ext cx="3312160" cy="684530"/>
          </a:xfrm>
          <a:prstGeom prst="straightConnector1">
            <a:avLst/>
          </a:prstGeom>
          <a:ln w="12700" cmpd="sng">
            <a:solidFill>
              <a:schemeClr val="accent1">
                <a:shade val="50000"/>
              </a:schemeClr>
            </a:solidFill>
            <a:prstDash val="dashDot"/>
            <a:tailEnd type="arrow"/>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a:stCxn id="10" idx="3"/>
          </p:cNvCxnSpPr>
          <p:nvPr/>
        </p:nvCxnSpPr>
        <p:spPr>
          <a:xfrm flipV="1">
            <a:off x="4261485" y="3429000"/>
            <a:ext cx="2398395" cy="2034540"/>
          </a:xfrm>
          <a:prstGeom prst="straightConnector1">
            <a:avLst/>
          </a:prstGeom>
          <a:ln w="12700" cmpd="sng">
            <a:solidFill>
              <a:schemeClr val="accent1">
                <a:shade val="50000"/>
              </a:schemeClr>
            </a:solidFill>
            <a:prstDash val="dashDot"/>
            <a:tailEnd type="arrow"/>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a:stCxn id="11" idx="3"/>
          </p:cNvCxnSpPr>
          <p:nvPr/>
        </p:nvCxnSpPr>
        <p:spPr>
          <a:xfrm flipV="1">
            <a:off x="5885180" y="3429000"/>
            <a:ext cx="774700" cy="2388235"/>
          </a:xfrm>
          <a:prstGeom prst="straightConnector1">
            <a:avLst/>
          </a:prstGeom>
          <a:ln w="12700" cmpd="sng">
            <a:solidFill>
              <a:schemeClr val="accent1">
                <a:shade val="50000"/>
              </a:schemeClr>
            </a:solidFill>
            <a:prstDash val="dashDot"/>
            <a:tailEnd type="arrow"/>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6659880" y="2180590"/>
            <a:ext cx="2052320" cy="2496820"/>
          </a:xfrm>
          <a:prstGeom prst="rect">
            <a:avLst/>
          </a:prstGeom>
          <a:solidFill>
            <a:schemeClr val="accent3">
              <a:lumMod val="40000"/>
              <a:lumOff val="6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a:solidFill>
                  <a:schemeClr val="tx1"/>
                </a:solidFill>
                <a:latin typeface="Times New Roman" panose="02020603050405020304" charset="0"/>
                <a:cs typeface="Times New Roman" panose="02020603050405020304" charset="0"/>
              </a:rPr>
              <a:t>The Road to Modern English</a:t>
            </a:r>
          </a:p>
        </p:txBody>
      </p:sp>
      <p:sp>
        <p:nvSpPr>
          <p:cNvPr id="12" name="文本框 11"/>
          <p:cNvSpPr txBox="1"/>
          <p:nvPr/>
        </p:nvSpPr>
        <p:spPr>
          <a:xfrm>
            <a:off x="319405" y="2180590"/>
            <a:ext cx="8392795" cy="2553335"/>
          </a:xfrm>
          <a:prstGeom prst="rect">
            <a:avLst/>
          </a:prstGeom>
          <a:solidFill>
            <a:schemeClr val="tx2">
              <a:lumMod val="20000"/>
              <a:lumOff val="80000"/>
            </a:schemeClr>
          </a:solidFill>
          <a:ln w="25400" cmpd="sng">
            <a:solidFill>
              <a:schemeClr val="accent1">
                <a:lumMod val="75000"/>
              </a:schemeClr>
            </a:solidFill>
            <a:prstDash val="solid"/>
          </a:ln>
        </p:spPr>
        <p:txBody>
          <a:bodyPr wrap="square" rtlCol="0">
            <a:spAutoFit/>
          </a:bodyPr>
          <a:lstStyle/>
          <a:p>
            <a:pPr fontAlgn="auto">
              <a:lnSpc>
                <a:spcPct val="100000"/>
              </a:lnSpc>
            </a:pPr>
            <a:r>
              <a:rPr lang="en-US" sz="3200" b="1">
                <a:latin typeface="+mj-lt"/>
                <a:cs typeface="+mj-lt"/>
                <a:sym typeface="+mn-ea"/>
              </a:rPr>
              <a:t>    After the 21th century, other factors, like </a:t>
            </a:r>
            <a:r>
              <a:rPr lang="en-US" sz="3200" b="1" u="sng">
                <a:solidFill>
                  <a:srgbClr val="FF0000"/>
                </a:solidFill>
                <a:latin typeface="+mj-lt"/>
                <a:cs typeface="+mj-lt"/>
                <a:sym typeface="+mn-ea"/>
              </a:rPr>
              <a:t>technology</a:t>
            </a:r>
            <a:r>
              <a:rPr lang="en-US" sz="3200" b="1">
                <a:latin typeface="+mj-lt"/>
                <a:cs typeface="+mj-lt"/>
                <a:sym typeface="+mn-ea"/>
              </a:rPr>
              <a:t>, have great influence on the development of English, especially its vocabulary, which is shown by words such as </a:t>
            </a:r>
            <a:r>
              <a:rPr lang="en-US" sz="3200" b="1">
                <a:solidFill>
                  <a:srgbClr val="C00000"/>
                </a:solidFill>
                <a:latin typeface="+mj-lt"/>
                <a:cs typeface="+mj-lt"/>
                <a:sym typeface="+mn-ea"/>
              </a:rPr>
              <a:t>“telephone”, “Internet”, “computer”</a:t>
            </a:r>
            <a:r>
              <a:rPr lang="en-US" sz="3200" b="1">
                <a:latin typeface="+mj-lt"/>
                <a:cs typeface="+mj-lt"/>
                <a:sym typeface="+mn-ea"/>
              </a:rPr>
              <a:t> and so on.</a:t>
            </a:r>
            <a:endParaRPr lang="en-US" sz="3200" b="1">
              <a:solidFill>
                <a:schemeClr val="tx1"/>
              </a:solidFill>
              <a:latin typeface="+mj-lt"/>
              <a:cs typeface="+mj-lt"/>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linds(horizontal)">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linds(horizontal)">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9" grpId="0" bldLvl="0" animBg="1"/>
      <p:bldP spid="10" grpId="0" bldLvl="0" animBg="1"/>
      <p:bldP spid="11" grpId="0" bldLvl="0" animBg="1"/>
      <p:bldP spid="18" grpId="0" bldLvl="0" animBg="1"/>
      <p:bldP spid="12"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57835" y="2213610"/>
            <a:ext cx="8227695" cy="5765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3000" b="1">
                <a:solidFill>
                  <a:srgbClr val="C00000"/>
                </a:solidFill>
                <a:latin typeface="Times New Roman" panose="02020603050405020304" charset="0"/>
                <a:cs typeface="Times New Roman" panose="02020603050405020304" charset="0"/>
              </a:rPr>
              <a:t>Uncertain/Not sure</a:t>
            </a:r>
          </a:p>
        </p:txBody>
      </p:sp>
      <p:sp>
        <p:nvSpPr>
          <p:cNvPr id="4" name="文本框 3"/>
          <p:cNvSpPr txBox="1"/>
          <p:nvPr/>
        </p:nvSpPr>
        <p:spPr>
          <a:xfrm>
            <a:off x="289560" y="470535"/>
            <a:ext cx="8663940" cy="1743075"/>
          </a:xfrm>
          <a:prstGeom prst="rect">
            <a:avLst/>
          </a:prstGeom>
          <a:noFill/>
        </p:spPr>
        <p:txBody>
          <a:bodyPr wrap="square" rtlCol="0">
            <a:spAutoFit/>
          </a:bodyPr>
          <a:lstStyle/>
          <a:p>
            <a:pPr fontAlgn="auto">
              <a:lnSpc>
                <a:spcPts val="5200"/>
              </a:lnSpc>
            </a:pPr>
            <a:endParaRPr lang="en-US" sz="3600" b="1">
              <a:solidFill>
                <a:schemeClr val="tx1"/>
              </a:solidFill>
              <a:sym typeface="+mn-ea"/>
            </a:endParaRPr>
          </a:p>
          <a:p>
            <a:pPr fontAlgn="auto">
              <a:lnSpc>
                <a:spcPct val="100000"/>
              </a:lnSpc>
            </a:pPr>
            <a:r>
              <a:rPr lang="en-US" sz="3200" b="1">
                <a:solidFill>
                  <a:schemeClr val="tx1"/>
                </a:solidFill>
                <a:sym typeface="+mn-ea"/>
              </a:rPr>
              <a:t>3. How does the writer feel about Chinese English   </a:t>
            </a:r>
          </a:p>
          <a:p>
            <a:pPr fontAlgn="auto">
              <a:lnSpc>
                <a:spcPct val="100000"/>
              </a:lnSpc>
            </a:pPr>
            <a:r>
              <a:rPr lang="en-US" sz="3200" b="1">
                <a:solidFill>
                  <a:schemeClr val="tx1"/>
                </a:solidFill>
                <a:sym typeface="+mn-ea"/>
              </a:rPr>
              <a:t>    developing its own identity??</a:t>
            </a:r>
          </a:p>
        </p:txBody>
      </p:sp>
      <p:sp>
        <p:nvSpPr>
          <p:cNvPr id="2" name="文本框 1"/>
          <p:cNvSpPr txBox="1"/>
          <p:nvPr/>
        </p:nvSpPr>
        <p:spPr>
          <a:xfrm>
            <a:off x="373380" y="2932430"/>
            <a:ext cx="8663940" cy="993775"/>
          </a:xfrm>
          <a:prstGeom prst="rect">
            <a:avLst/>
          </a:prstGeom>
          <a:noFill/>
        </p:spPr>
        <p:txBody>
          <a:bodyPr wrap="square" rtlCol="0">
            <a:spAutoFit/>
          </a:bodyPr>
          <a:lstStyle/>
          <a:p>
            <a:pPr fontAlgn="auto">
              <a:lnSpc>
                <a:spcPts val="5200"/>
              </a:lnSpc>
            </a:pPr>
            <a:r>
              <a:rPr lang="en-US" sz="3200" b="1">
                <a:solidFill>
                  <a:schemeClr val="tx1"/>
                </a:solidFill>
                <a:sym typeface="+mn-ea"/>
              </a:rPr>
              <a:t>4. How do you understand “</a:t>
            </a:r>
            <a:r>
              <a:rPr lang="en-US" sz="3200" b="1">
                <a:solidFill>
                  <a:srgbClr val="FF0000"/>
                </a:solidFill>
                <a:sym typeface="+mn-ea"/>
              </a:rPr>
              <a:t>Only time will tell</a:t>
            </a:r>
            <a:r>
              <a:rPr lang="en-US" sz="3200" b="1">
                <a:solidFill>
                  <a:schemeClr val="tx1"/>
                </a:solidFill>
                <a:sym typeface="+mn-ea"/>
              </a:rPr>
              <a:t>”?</a:t>
            </a:r>
          </a:p>
          <a:p>
            <a:pPr fontAlgn="auto">
              <a:lnSpc>
                <a:spcPts val="1840"/>
              </a:lnSpc>
            </a:pPr>
            <a:r>
              <a:rPr lang="en-US" sz="3200" b="1">
                <a:solidFill>
                  <a:schemeClr val="tx1"/>
                </a:solidFill>
                <a:sym typeface="+mn-ea"/>
              </a:rPr>
              <a:t>  </a:t>
            </a:r>
          </a:p>
        </p:txBody>
      </p:sp>
      <p:sp>
        <p:nvSpPr>
          <p:cNvPr id="6" name="矩形 5"/>
          <p:cNvSpPr/>
          <p:nvPr/>
        </p:nvSpPr>
        <p:spPr>
          <a:xfrm>
            <a:off x="373380" y="255270"/>
            <a:ext cx="2941320" cy="638175"/>
          </a:xfrm>
          <a:prstGeom prst="rect">
            <a:avLst/>
          </a:prstGeom>
          <a:gradFill>
            <a:gsLst>
              <a:gs pos="10000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a:solidFill>
                  <a:schemeClr val="tx1"/>
                </a:solidFill>
              </a:rPr>
              <a:t>While-reading </a:t>
            </a:r>
          </a:p>
        </p:txBody>
      </p:sp>
      <p:sp>
        <p:nvSpPr>
          <p:cNvPr id="7" name="矩形 6"/>
          <p:cNvSpPr/>
          <p:nvPr/>
        </p:nvSpPr>
        <p:spPr>
          <a:xfrm>
            <a:off x="457835" y="3880485"/>
            <a:ext cx="8227695" cy="20999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3000" b="1">
                <a:solidFill>
                  <a:schemeClr val="tx1"/>
                </a:solidFill>
                <a:latin typeface="Times New Roman" panose="02020603050405020304" charset="0"/>
                <a:cs typeface="Times New Roman" panose="02020603050405020304" charset="0"/>
                <a:sym typeface="+mn-ea"/>
              </a:rPr>
              <a:t>▪</a:t>
            </a:r>
            <a:r>
              <a:rPr lang="en-US" altLang="zh-CN" sz="3000" b="1">
                <a:solidFill>
                  <a:srgbClr val="C00000"/>
                </a:solidFill>
                <a:latin typeface="Times New Roman" panose="02020603050405020304" charset="0"/>
                <a:cs typeface="Times New Roman" panose="02020603050405020304" charset="0"/>
              </a:rPr>
              <a:t>It's hard to know whether Chinese English will </a:t>
            </a:r>
          </a:p>
          <a:p>
            <a:pPr algn="l"/>
            <a:r>
              <a:rPr lang="en-US" altLang="zh-CN" sz="3000" b="1">
                <a:solidFill>
                  <a:srgbClr val="C00000"/>
                </a:solidFill>
                <a:latin typeface="Times New Roman" panose="02020603050405020304" charset="0"/>
                <a:cs typeface="Times New Roman" panose="02020603050405020304" charset="0"/>
              </a:rPr>
              <a:t>    develop its own identity.</a:t>
            </a:r>
          </a:p>
          <a:p>
            <a:pPr algn="l"/>
            <a:r>
              <a:rPr lang="en-US" altLang="zh-CN" sz="3000" b="1">
                <a:solidFill>
                  <a:schemeClr val="tx1"/>
                </a:solidFill>
                <a:latin typeface="Times New Roman" panose="02020603050405020304" charset="0"/>
                <a:cs typeface="Times New Roman" panose="02020603050405020304" charset="0"/>
                <a:sym typeface="+mn-ea"/>
              </a:rPr>
              <a:t>▪It remains to be seen whether Chinese English </a:t>
            </a:r>
          </a:p>
          <a:p>
            <a:pPr algn="l"/>
            <a:r>
              <a:rPr lang="en-US" altLang="zh-CN" sz="3000" b="1">
                <a:solidFill>
                  <a:schemeClr val="tx1"/>
                </a:solidFill>
                <a:latin typeface="Times New Roman" panose="02020603050405020304" charset="0"/>
                <a:cs typeface="Times New Roman" panose="02020603050405020304" charset="0"/>
                <a:sym typeface="+mn-ea"/>
              </a:rPr>
              <a:t>    will develop its own identity.</a:t>
            </a:r>
            <a:endParaRPr lang="en-US" altLang="zh-CN" sz="3000" b="1">
              <a:solidFill>
                <a:srgbClr val="C00000"/>
              </a:solidFill>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7"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73380" y="1870710"/>
            <a:ext cx="8227695" cy="104521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3000" b="1">
                <a:solidFill>
                  <a:schemeClr val="tx1"/>
                </a:solidFill>
                <a:latin typeface="Times New Roman" panose="02020603050405020304" charset="0"/>
                <a:cs typeface="Times New Roman" panose="02020603050405020304" charset="0"/>
              </a:rPr>
              <a:t>▪</a:t>
            </a:r>
            <a:r>
              <a:rPr lang="en-US" altLang="zh-CN" sz="3000" b="1">
                <a:solidFill>
                  <a:srgbClr val="C00000"/>
                </a:solidFill>
                <a:latin typeface="Times New Roman" panose="02020603050405020304" charset="0"/>
                <a:cs typeface="Times New Roman" panose="02020603050405020304" charset="0"/>
              </a:rPr>
              <a:t>Exposition  </a:t>
            </a:r>
          </a:p>
          <a:p>
            <a:pPr algn="l"/>
            <a:r>
              <a:rPr lang="en-US" altLang="zh-CN" sz="3000" b="1">
                <a:solidFill>
                  <a:schemeClr val="tx1"/>
                </a:solidFill>
                <a:latin typeface="Times New Roman" panose="02020603050405020304" charset="0"/>
                <a:cs typeface="Times New Roman" panose="02020603050405020304" charset="0"/>
              </a:rPr>
              <a:t>▪</a:t>
            </a:r>
            <a:r>
              <a:rPr lang="en-US" altLang="zh-CN" sz="3000" b="1">
                <a:solidFill>
                  <a:schemeClr val="tx1">
                    <a:lumMod val="85000"/>
                    <a:lumOff val="15000"/>
                  </a:schemeClr>
                </a:solidFill>
                <a:latin typeface="Times New Roman" panose="02020603050405020304" charset="0"/>
                <a:cs typeface="Times New Roman" panose="02020603050405020304" charset="0"/>
              </a:rPr>
              <a:t>To </a:t>
            </a:r>
            <a:r>
              <a:rPr lang="en-US" altLang="zh-CN" sz="3000" b="1">
                <a:solidFill>
                  <a:srgbClr val="FF0000"/>
                </a:solidFill>
                <a:latin typeface="Times New Roman" panose="02020603050405020304" charset="0"/>
                <a:cs typeface="Times New Roman" panose="02020603050405020304" charset="0"/>
              </a:rPr>
              <a:t>inform</a:t>
            </a:r>
            <a:r>
              <a:rPr lang="en-US" altLang="zh-CN" sz="3000" b="1">
                <a:solidFill>
                  <a:schemeClr val="tx1">
                    <a:lumMod val="85000"/>
                    <a:lumOff val="15000"/>
                  </a:schemeClr>
                </a:solidFill>
                <a:latin typeface="Times New Roman" panose="02020603050405020304" charset="0"/>
                <a:cs typeface="Times New Roman" panose="02020603050405020304" charset="0"/>
              </a:rPr>
              <a:t> readers the development of English</a:t>
            </a:r>
          </a:p>
        </p:txBody>
      </p:sp>
      <p:sp>
        <p:nvSpPr>
          <p:cNvPr id="4" name="文本框 3"/>
          <p:cNvSpPr txBox="1"/>
          <p:nvPr/>
        </p:nvSpPr>
        <p:spPr>
          <a:xfrm>
            <a:off x="289560" y="470535"/>
            <a:ext cx="8663940" cy="1250315"/>
          </a:xfrm>
          <a:prstGeom prst="rect">
            <a:avLst/>
          </a:prstGeom>
          <a:noFill/>
        </p:spPr>
        <p:txBody>
          <a:bodyPr wrap="square" rtlCol="0">
            <a:spAutoFit/>
          </a:bodyPr>
          <a:lstStyle/>
          <a:p>
            <a:pPr fontAlgn="auto">
              <a:lnSpc>
                <a:spcPts val="5200"/>
              </a:lnSpc>
            </a:pPr>
            <a:endParaRPr lang="en-US" sz="3600" b="1">
              <a:solidFill>
                <a:schemeClr val="tx1"/>
              </a:solidFill>
              <a:sym typeface="+mn-ea"/>
            </a:endParaRPr>
          </a:p>
          <a:p>
            <a:pPr fontAlgn="auto">
              <a:lnSpc>
                <a:spcPct val="100000"/>
              </a:lnSpc>
            </a:pPr>
            <a:r>
              <a:rPr lang="en-US" sz="3200" b="1">
                <a:solidFill>
                  <a:schemeClr val="tx1"/>
                </a:solidFill>
                <a:sym typeface="+mn-ea"/>
              </a:rPr>
              <a:t>1. What's the text type and what's the purpose?</a:t>
            </a:r>
          </a:p>
        </p:txBody>
      </p:sp>
      <p:sp>
        <p:nvSpPr>
          <p:cNvPr id="3" name="矩形 2"/>
          <p:cNvSpPr/>
          <p:nvPr/>
        </p:nvSpPr>
        <p:spPr>
          <a:xfrm>
            <a:off x="344805" y="222250"/>
            <a:ext cx="3813175" cy="638175"/>
          </a:xfrm>
          <a:prstGeom prst="rect">
            <a:avLst/>
          </a:prstGeom>
          <a:gradFill>
            <a:gsLst>
              <a:gs pos="10000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a:solidFill>
                  <a:schemeClr val="tx1"/>
                </a:solidFill>
              </a:rPr>
              <a:t>Structural Analysis </a:t>
            </a:r>
          </a:p>
        </p:txBody>
      </p:sp>
      <p:sp>
        <p:nvSpPr>
          <p:cNvPr id="2" name="文本框 1"/>
          <p:cNvSpPr txBox="1"/>
          <p:nvPr/>
        </p:nvSpPr>
        <p:spPr>
          <a:xfrm>
            <a:off x="273050" y="2463165"/>
            <a:ext cx="8663940" cy="4231005"/>
          </a:xfrm>
          <a:prstGeom prst="rect">
            <a:avLst/>
          </a:prstGeom>
          <a:noFill/>
        </p:spPr>
        <p:txBody>
          <a:bodyPr wrap="square" rtlCol="0">
            <a:spAutoFit/>
          </a:bodyPr>
          <a:lstStyle/>
          <a:p>
            <a:pPr fontAlgn="auto">
              <a:lnSpc>
                <a:spcPts val="5200"/>
              </a:lnSpc>
            </a:pPr>
            <a:endParaRPr lang="en-US" sz="3600" b="1">
              <a:solidFill>
                <a:schemeClr val="tx1"/>
              </a:solidFill>
              <a:sym typeface="+mn-ea"/>
            </a:endParaRPr>
          </a:p>
          <a:p>
            <a:pPr fontAlgn="auto">
              <a:lnSpc>
                <a:spcPct val="100000"/>
              </a:lnSpc>
            </a:pPr>
            <a:r>
              <a:rPr lang="en-US" sz="3200" b="1">
                <a:solidFill>
                  <a:schemeClr val="tx1"/>
                </a:solidFill>
                <a:sym typeface="+mn-ea"/>
              </a:rPr>
              <a:t>2. How does the author clarify the development </a:t>
            </a:r>
          </a:p>
          <a:p>
            <a:pPr fontAlgn="auto">
              <a:lnSpc>
                <a:spcPct val="100000"/>
              </a:lnSpc>
            </a:pPr>
            <a:r>
              <a:rPr lang="en-US" sz="3200" b="1">
                <a:solidFill>
                  <a:schemeClr val="tx1"/>
                </a:solidFill>
                <a:sym typeface="+mn-ea"/>
              </a:rPr>
              <a:t>    of English?</a:t>
            </a:r>
          </a:p>
          <a:p>
            <a:pPr fontAlgn="auto">
              <a:lnSpc>
                <a:spcPct val="100000"/>
              </a:lnSpc>
            </a:pPr>
            <a:endParaRPr lang="en-US" sz="1000" b="1">
              <a:solidFill>
                <a:schemeClr val="tx1"/>
              </a:solidFill>
              <a:sym typeface="+mn-ea"/>
            </a:endParaRPr>
          </a:p>
          <a:p>
            <a:pPr fontAlgn="auto">
              <a:lnSpc>
                <a:spcPct val="100000"/>
              </a:lnSpc>
            </a:pPr>
            <a:r>
              <a:rPr lang="en-US" sz="3200" b="1">
                <a:solidFill>
                  <a:schemeClr val="accent4">
                    <a:lumMod val="75000"/>
                  </a:schemeClr>
                </a:solidFill>
                <a:latin typeface="+mj-lt"/>
                <a:cs typeface="+mj-lt"/>
                <a:sym typeface="+mn-ea"/>
              </a:rPr>
              <a:t>    →By listing numbers.</a:t>
            </a:r>
          </a:p>
          <a:p>
            <a:pPr fontAlgn="auto">
              <a:lnSpc>
                <a:spcPct val="100000"/>
              </a:lnSpc>
            </a:pPr>
            <a:r>
              <a:rPr lang="en-US" sz="3200" b="1">
                <a:solidFill>
                  <a:schemeClr val="accent4">
                    <a:lumMod val="75000"/>
                  </a:schemeClr>
                </a:solidFill>
                <a:latin typeface="+mj-lt"/>
                <a:cs typeface="+mj-lt"/>
                <a:sym typeface="+mn-ea"/>
              </a:rPr>
              <a:t>    →By giving examples.</a:t>
            </a:r>
          </a:p>
          <a:p>
            <a:pPr fontAlgn="auto">
              <a:lnSpc>
                <a:spcPct val="100000"/>
              </a:lnSpc>
            </a:pPr>
            <a:r>
              <a:rPr lang="en-US" sz="3200" b="1">
                <a:solidFill>
                  <a:schemeClr val="accent4">
                    <a:lumMod val="75000"/>
                  </a:schemeClr>
                </a:solidFill>
                <a:latin typeface="+mj-lt"/>
                <a:cs typeface="+mj-lt"/>
                <a:sym typeface="+mn-ea"/>
              </a:rPr>
              <a:t>    →By making contrast.</a:t>
            </a:r>
          </a:p>
          <a:p>
            <a:pPr fontAlgn="auto">
              <a:lnSpc>
                <a:spcPct val="100000"/>
              </a:lnSpc>
            </a:pPr>
            <a:r>
              <a:rPr lang="en-US" sz="3200" b="1">
                <a:solidFill>
                  <a:schemeClr val="accent4">
                    <a:lumMod val="75000"/>
                  </a:schemeClr>
                </a:solidFill>
                <a:latin typeface="+mj-lt"/>
                <a:cs typeface="+mj-lt"/>
                <a:sym typeface="+mn-ea"/>
              </a:rPr>
              <a:t>    →By analyzing cause and effect.</a:t>
            </a:r>
          </a:p>
          <a:p>
            <a:pPr fontAlgn="auto">
              <a:lnSpc>
                <a:spcPts val="2840"/>
              </a:lnSpc>
            </a:pPr>
            <a:r>
              <a:rPr lang="en-US" sz="3200" b="1">
                <a:solidFill>
                  <a:schemeClr val="accent4">
                    <a:lumMod val="75000"/>
                  </a:schemeClr>
                </a:solidFill>
                <a:latin typeface="+mj-lt"/>
                <a:cs typeface="+mj-lt"/>
                <a:sym typeface="+mn-ea"/>
              </a:rPr>
              <a:t>    ...</a:t>
            </a:r>
            <a:endParaRPr lang="en-US" sz="3200" b="1">
              <a:solidFill>
                <a:schemeClr val="tx1"/>
              </a:solidFill>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 calcmode="lin" valueType="num">
                                      <p:cBhvr additive="base">
                                        <p:cTn id="16"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 calcmode="lin" valueType="num">
                                      <p:cBhvr additive="base">
                                        <p:cTn id="22"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 calcmode="lin" valueType="num">
                                      <p:cBhvr additive="base">
                                        <p:cTn id="26"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
                                            <p:txEl>
                                              <p:pRg st="5" end="5"/>
                                            </p:txEl>
                                          </p:spTgt>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2">
                                            <p:txEl>
                                              <p:pRg st="6" end="6"/>
                                            </p:txEl>
                                          </p:spTgt>
                                        </p:tgtEl>
                                        <p:attrNameLst>
                                          <p:attrName>style.visibility</p:attrName>
                                        </p:attrNameLst>
                                      </p:cBhvr>
                                      <p:to>
                                        <p:strVal val="visible"/>
                                      </p:to>
                                    </p:set>
                                    <p:anim calcmode="lin" valueType="num">
                                      <p:cBhvr additive="base">
                                        <p:cTn id="30"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
                                            <p:txEl>
                                              <p:pRg st="6" end="6"/>
                                            </p:txEl>
                                          </p:spTgt>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2">
                                            <p:txEl>
                                              <p:pRg st="7" end="7"/>
                                            </p:txEl>
                                          </p:spTgt>
                                        </p:tgtEl>
                                        <p:attrNameLst>
                                          <p:attrName>style.visibility</p:attrName>
                                        </p:attrNameLst>
                                      </p:cBhvr>
                                      <p:to>
                                        <p:strVal val="visible"/>
                                      </p:to>
                                    </p:set>
                                    <p:anim calcmode="lin" valueType="num">
                                      <p:cBhvr additive="base">
                                        <p:cTn id="34"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2">
                                            <p:txEl>
                                              <p:pRg st="7" end="7"/>
                                            </p:txEl>
                                          </p:spTgt>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2">
                                            <p:txEl>
                                              <p:pRg st="8" end="8"/>
                                            </p:txEl>
                                          </p:spTgt>
                                        </p:tgtEl>
                                        <p:attrNameLst>
                                          <p:attrName>style.visibility</p:attrName>
                                        </p:attrNameLst>
                                      </p:cBhvr>
                                      <p:to>
                                        <p:strVal val="visible"/>
                                      </p:to>
                                    </p:set>
                                    <p:anim calcmode="lin" valueType="num">
                                      <p:cBhvr additive="base">
                                        <p:cTn id="38"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82245" y="107950"/>
            <a:ext cx="8663940" cy="6875145"/>
          </a:xfrm>
          <a:prstGeom prst="rect">
            <a:avLst/>
          </a:prstGeom>
          <a:noFill/>
        </p:spPr>
        <p:txBody>
          <a:bodyPr wrap="square" rtlCol="0">
            <a:spAutoFit/>
          </a:bodyPr>
          <a:lstStyle/>
          <a:p>
            <a:pPr fontAlgn="auto">
              <a:lnSpc>
                <a:spcPts val="2300"/>
              </a:lnSpc>
            </a:pPr>
            <a:r>
              <a:rPr lang="en-US" sz="2200" b="1">
                <a:solidFill>
                  <a:schemeClr val="tx1"/>
                </a:solidFill>
                <a:sym typeface="+mn-ea"/>
              </a:rPr>
              <a:t>       </a:t>
            </a:r>
            <a:r>
              <a:rPr lang="en-US" sz="2200" b="1">
                <a:solidFill>
                  <a:srgbClr val="C00000"/>
                </a:solidFill>
                <a:sym typeface="+mn-ea"/>
              </a:rPr>
              <a:t> </a:t>
            </a:r>
            <a:r>
              <a:rPr lang="en-US" sz="2000" b="1">
                <a:solidFill>
                  <a:srgbClr val="C00000"/>
                </a:solidFill>
                <a:sym typeface="+mn-ea"/>
              </a:rPr>
              <a:t>So why has English changed over time? Actually all languages change and develop when cultures meet and communicate with each other. </a:t>
            </a:r>
            <a:r>
              <a:rPr lang="en-US" sz="2000">
                <a:solidFill>
                  <a:schemeClr val="tx1"/>
                </a:solidFill>
                <a:sym typeface="+mn-ea"/>
              </a:rPr>
              <a:t>At fist the English spoken in England between about AD 450 and 1150 was very different from the English spoken today. It was base more on German than the English we speak at present. Then gradually between about AD 500 and 1150, English became less like German because those who ruled England spoke first Danish and later French. These new settlers enriched the English language and especially its vocabulary. So by the 1600’s Shakespeare was able to make use of a wider vocabulary than ever before. In 1620 some British settlers moved to America. Later in the 18th century some British people were taken to Australia to. English began to be spoken in both countries. </a:t>
            </a:r>
          </a:p>
          <a:p>
            <a:pPr fontAlgn="auto">
              <a:lnSpc>
                <a:spcPts val="2300"/>
              </a:lnSpc>
            </a:pPr>
            <a:r>
              <a:rPr lang="en-US" sz="2000">
                <a:solidFill>
                  <a:schemeClr val="tx1"/>
                </a:solidFill>
                <a:sym typeface="+mn-ea"/>
              </a:rPr>
              <a:t>        Finally by the 19th century the language was settled. At that time two big changes in English spelling happened: first Samuel Johnson wrote his dictionary and later Noah Webster wrote The American Dictionary of the English language. The latter gave a separate identity to American English spelling.  </a:t>
            </a:r>
          </a:p>
          <a:p>
            <a:pPr fontAlgn="auto">
              <a:lnSpc>
                <a:spcPts val="2300"/>
              </a:lnSpc>
            </a:pPr>
            <a:r>
              <a:rPr lang="en-US" sz="2000">
                <a:solidFill>
                  <a:schemeClr val="tx1"/>
                </a:solidFill>
                <a:sym typeface="+mn-ea"/>
              </a:rPr>
              <a:t>        English now is also spoken as a foreign or second language in South Asia. For example, India has a very large number of fluent English speakers because Britain ruled India from 1765 to 1947. During that time English became the language for government and education. English is also spoken in Singapore and Malaysia and countries in Africa such as South Africa. Today the number of people learning English in China is increasing rapidly. In fact, China may have the largest number of English learners. Will Chinese English develop its own identity? Only time will tell.</a:t>
            </a:r>
          </a:p>
          <a:p>
            <a:pPr fontAlgn="auto">
              <a:lnSpc>
                <a:spcPts val="2300"/>
              </a:lnSpc>
            </a:pPr>
            <a:endParaRPr lang="en-US" sz="2000">
              <a:solidFill>
                <a:schemeClr val="tx1"/>
              </a:solidFill>
              <a:sym typeface="+mn-ea"/>
            </a:endParaRPr>
          </a:p>
        </p:txBody>
      </p:sp>
      <p:sp>
        <p:nvSpPr>
          <p:cNvPr id="2" name="文本框 1"/>
          <p:cNvSpPr txBox="1"/>
          <p:nvPr/>
        </p:nvSpPr>
        <p:spPr>
          <a:xfrm>
            <a:off x="182245" y="107950"/>
            <a:ext cx="8663940" cy="6875145"/>
          </a:xfrm>
          <a:prstGeom prst="rect">
            <a:avLst/>
          </a:prstGeom>
          <a:noFill/>
        </p:spPr>
        <p:txBody>
          <a:bodyPr wrap="square" rtlCol="0">
            <a:spAutoFit/>
          </a:bodyPr>
          <a:lstStyle/>
          <a:p>
            <a:pPr fontAlgn="auto">
              <a:lnSpc>
                <a:spcPts val="2300"/>
              </a:lnSpc>
            </a:pPr>
            <a:r>
              <a:rPr lang="en-US" sz="2200" b="1">
                <a:solidFill>
                  <a:schemeClr val="tx1"/>
                </a:solidFill>
                <a:sym typeface="+mn-ea"/>
              </a:rPr>
              <a:t>       </a:t>
            </a:r>
            <a:r>
              <a:rPr lang="en-US" sz="2200" b="1">
                <a:solidFill>
                  <a:srgbClr val="C00000"/>
                </a:solidFill>
                <a:sym typeface="+mn-ea"/>
              </a:rPr>
              <a:t> </a:t>
            </a:r>
            <a:r>
              <a:rPr lang="en-US" sz="2000" b="1">
                <a:solidFill>
                  <a:srgbClr val="C00000"/>
                </a:solidFill>
                <a:sym typeface="+mn-ea"/>
              </a:rPr>
              <a:t>So why has English changed over time? Actually all languages change and develop when cultures meet and communicate with each other. </a:t>
            </a:r>
            <a:r>
              <a:rPr lang="en-US" sz="2000">
                <a:solidFill>
                  <a:schemeClr val="tx1"/>
                </a:solidFill>
                <a:sym typeface="+mn-ea"/>
              </a:rPr>
              <a:t>At fist the English spoken in England </a:t>
            </a:r>
            <a:r>
              <a:rPr lang="en-US" sz="2000" b="1" u="sng">
                <a:solidFill>
                  <a:srgbClr val="C00000"/>
                </a:solidFill>
                <a:sym typeface="+mn-ea"/>
              </a:rPr>
              <a:t>between about AD 450 and 1150</a:t>
            </a:r>
            <a:r>
              <a:rPr lang="en-US" sz="2000">
                <a:solidFill>
                  <a:schemeClr val="tx1"/>
                </a:solidFill>
                <a:sym typeface="+mn-ea"/>
              </a:rPr>
              <a:t> was very different from the English spoken today. It was base more on German than the English we speak at present. Then gradually </a:t>
            </a:r>
            <a:r>
              <a:rPr lang="en-US" sz="2000" b="1" u="sng">
                <a:solidFill>
                  <a:srgbClr val="C00000"/>
                </a:solidFill>
                <a:sym typeface="+mn-ea"/>
              </a:rPr>
              <a:t>between about AD 500 and 1150</a:t>
            </a:r>
            <a:r>
              <a:rPr lang="en-US" sz="2000">
                <a:solidFill>
                  <a:schemeClr val="tx1"/>
                </a:solidFill>
                <a:sym typeface="+mn-ea"/>
              </a:rPr>
              <a:t>, English became less like German because those who ruled England spoke first Danish and later French. These new settlers enriched the English language and especially its vocabulary. So by the 1600’s Shakespeare was able to make use of a wider vocabulary than ever before. </a:t>
            </a:r>
            <a:r>
              <a:rPr lang="en-US" sz="2000" b="1" u="sng">
                <a:solidFill>
                  <a:srgbClr val="C00000"/>
                </a:solidFill>
                <a:sym typeface="+mn-ea"/>
              </a:rPr>
              <a:t>In 1620</a:t>
            </a:r>
            <a:r>
              <a:rPr lang="en-US" sz="2000">
                <a:solidFill>
                  <a:schemeClr val="tx1"/>
                </a:solidFill>
                <a:sym typeface="+mn-ea"/>
              </a:rPr>
              <a:t> some British settlers moved to America. Later</a:t>
            </a:r>
            <a:r>
              <a:rPr lang="en-US" sz="2000" b="1" u="sng">
                <a:solidFill>
                  <a:srgbClr val="C00000"/>
                </a:solidFill>
                <a:sym typeface="+mn-ea"/>
              </a:rPr>
              <a:t> in the 18th century</a:t>
            </a:r>
            <a:r>
              <a:rPr lang="en-US" sz="2000">
                <a:solidFill>
                  <a:schemeClr val="tx1"/>
                </a:solidFill>
                <a:sym typeface="+mn-ea"/>
              </a:rPr>
              <a:t> some British people were taken to Australia to. English began to be spoken in both countries. </a:t>
            </a:r>
          </a:p>
          <a:p>
            <a:pPr fontAlgn="auto">
              <a:lnSpc>
                <a:spcPts val="2300"/>
              </a:lnSpc>
            </a:pPr>
            <a:r>
              <a:rPr lang="en-US" sz="2000">
                <a:solidFill>
                  <a:schemeClr val="tx1"/>
                </a:solidFill>
                <a:sym typeface="+mn-ea"/>
              </a:rPr>
              <a:t>        Finally </a:t>
            </a:r>
            <a:r>
              <a:rPr lang="en-US" sz="2000" b="1" u="sng">
                <a:solidFill>
                  <a:srgbClr val="C00000"/>
                </a:solidFill>
                <a:sym typeface="+mn-ea"/>
              </a:rPr>
              <a:t>by the 19th century</a:t>
            </a:r>
            <a:r>
              <a:rPr lang="en-US" sz="2000">
                <a:solidFill>
                  <a:schemeClr val="tx1"/>
                </a:solidFill>
                <a:sym typeface="+mn-ea"/>
              </a:rPr>
              <a:t> the language was settled. At that time two big changes in English spelling happened: first Samuel Johnson wrote his dictionary and later Noah Webster wrote The American Dictionary of the English language. The latter gave a separate identity to American English spelling.  </a:t>
            </a:r>
          </a:p>
          <a:p>
            <a:pPr fontAlgn="auto">
              <a:lnSpc>
                <a:spcPts val="2300"/>
              </a:lnSpc>
            </a:pPr>
            <a:r>
              <a:rPr lang="en-US" sz="2000">
                <a:solidFill>
                  <a:schemeClr val="tx1"/>
                </a:solidFill>
                <a:sym typeface="+mn-ea"/>
              </a:rPr>
              <a:t>        English </a:t>
            </a:r>
            <a:r>
              <a:rPr lang="en-US" sz="2000" b="1" u="sng">
                <a:solidFill>
                  <a:srgbClr val="C00000"/>
                </a:solidFill>
                <a:sym typeface="+mn-ea"/>
              </a:rPr>
              <a:t>now </a:t>
            </a:r>
            <a:r>
              <a:rPr lang="en-US" sz="2000">
                <a:solidFill>
                  <a:schemeClr val="tx1"/>
                </a:solidFill>
                <a:sym typeface="+mn-ea"/>
              </a:rPr>
              <a:t>is also spoken as a foreign or second language in South Asia. For example, India has a very large number of fluent English speakers because Britain ruled India from 1765 to 1947. During that time English became the language for government and education. English is also spoken in Singapore and Malaysia and countries in Africa such as South Africa. Today the number of people learning English in China is increasing rapidly. In fact, China may have the largest number of English learners. Will Chinese English develop its own identity? Only time will tell.</a:t>
            </a:r>
          </a:p>
          <a:p>
            <a:pPr fontAlgn="auto">
              <a:lnSpc>
                <a:spcPts val="2300"/>
              </a:lnSpc>
            </a:pPr>
            <a:endParaRPr lang="en-US" sz="2000">
              <a:solidFill>
                <a:schemeClr val="tx1"/>
              </a:solidFill>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73380" y="2301240"/>
            <a:ext cx="8227695" cy="55181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3000" b="1">
                <a:solidFill>
                  <a:srgbClr val="C00000"/>
                </a:solidFill>
                <a:latin typeface="Times New Roman" panose="02020603050405020304" charset="0"/>
                <a:cs typeface="Times New Roman" panose="02020603050405020304" charset="0"/>
              </a:rPr>
              <a:t>▪By giving a series of events or stages  </a:t>
            </a:r>
            <a:endParaRPr lang="en-US" altLang="zh-CN" sz="3000" b="1">
              <a:solidFill>
                <a:schemeClr val="tx1">
                  <a:lumMod val="85000"/>
                  <a:lumOff val="15000"/>
                </a:schemeClr>
              </a:solidFill>
              <a:latin typeface="Times New Roman" panose="02020603050405020304" charset="0"/>
              <a:cs typeface="Times New Roman" panose="02020603050405020304" charset="0"/>
            </a:endParaRPr>
          </a:p>
        </p:txBody>
      </p:sp>
      <p:sp>
        <p:nvSpPr>
          <p:cNvPr id="4" name="文本框 3"/>
          <p:cNvSpPr txBox="1"/>
          <p:nvPr/>
        </p:nvSpPr>
        <p:spPr>
          <a:xfrm>
            <a:off x="289560" y="470535"/>
            <a:ext cx="8663940" cy="2235200"/>
          </a:xfrm>
          <a:prstGeom prst="rect">
            <a:avLst/>
          </a:prstGeom>
          <a:noFill/>
        </p:spPr>
        <p:txBody>
          <a:bodyPr wrap="square" rtlCol="0">
            <a:spAutoFit/>
          </a:bodyPr>
          <a:lstStyle/>
          <a:p>
            <a:pPr fontAlgn="auto">
              <a:lnSpc>
                <a:spcPts val="5200"/>
              </a:lnSpc>
            </a:pPr>
            <a:endParaRPr lang="en-US" sz="3600" b="1">
              <a:solidFill>
                <a:schemeClr val="tx1"/>
              </a:solidFill>
              <a:sym typeface="+mn-ea"/>
            </a:endParaRPr>
          </a:p>
          <a:p>
            <a:pPr fontAlgn="auto">
              <a:lnSpc>
                <a:spcPct val="100000"/>
              </a:lnSpc>
            </a:pPr>
            <a:r>
              <a:rPr lang="en-US" sz="3200" b="1">
                <a:solidFill>
                  <a:schemeClr val="tx1"/>
                </a:solidFill>
                <a:sym typeface="+mn-ea"/>
              </a:rPr>
              <a:t>2. </a:t>
            </a:r>
            <a:r>
              <a:rPr lang="en-US" sz="3200" b="1">
                <a:sym typeface="+mn-ea"/>
              </a:rPr>
              <a:t>How does the author clarify the development </a:t>
            </a:r>
            <a:endParaRPr lang="en-US" sz="3200" b="1">
              <a:solidFill>
                <a:schemeClr val="tx1"/>
              </a:solidFill>
              <a:sym typeface="+mn-ea"/>
            </a:endParaRPr>
          </a:p>
          <a:p>
            <a:pPr fontAlgn="auto">
              <a:lnSpc>
                <a:spcPct val="100000"/>
              </a:lnSpc>
            </a:pPr>
            <a:r>
              <a:rPr lang="en-US" sz="3200" b="1">
                <a:sym typeface="+mn-ea"/>
              </a:rPr>
              <a:t>    of English?</a:t>
            </a:r>
            <a:endParaRPr lang="en-US" sz="3200" b="1">
              <a:solidFill>
                <a:schemeClr val="tx1"/>
              </a:solidFill>
              <a:sym typeface="+mn-ea"/>
            </a:endParaRPr>
          </a:p>
          <a:p>
            <a:pPr fontAlgn="auto">
              <a:lnSpc>
                <a:spcPct val="100000"/>
              </a:lnSpc>
            </a:pPr>
            <a:endParaRPr lang="en-US" sz="3200" b="1">
              <a:solidFill>
                <a:schemeClr val="tx1"/>
              </a:solidFill>
              <a:sym typeface="+mn-ea"/>
            </a:endParaRPr>
          </a:p>
        </p:txBody>
      </p:sp>
      <p:sp>
        <p:nvSpPr>
          <p:cNvPr id="3" name="矩形 2"/>
          <p:cNvSpPr/>
          <p:nvPr/>
        </p:nvSpPr>
        <p:spPr>
          <a:xfrm>
            <a:off x="344805" y="222250"/>
            <a:ext cx="3813175" cy="638175"/>
          </a:xfrm>
          <a:prstGeom prst="rect">
            <a:avLst/>
          </a:prstGeom>
          <a:gradFill>
            <a:gsLst>
              <a:gs pos="10000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a:solidFill>
                  <a:schemeClr val="tx1"/>
                </a:solidFill>
              </a:rPr>
              <a:t>Structural Analysis </a:t>
            </a:r>
          </a:p>
        </p:txBody>
      </p:sp>
      <p:sp>
        <p:nvSpPr>
          <p:cNvPr id="8" name="矩形 7"/>
          <p:cNvSpPr/>
          <p:nvPr/>
        </p:nvSpPr>
        <p:spPr>
          <a:xfrm>
            <a:off x="22860" y="948690"/>
            <a:ext cx="8928735" cy="3384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3"/>
          <a:srcRect l="7133" t="3772" r="3697" b="8761"/>
          <a:stretch>
            <a:fillRect/>
          </a:stretch>
        </p:blipFill>
        <p:spPr>
          <a:xfrm rot="16200000">
            <a:off x="2703830" y="46990"/>
            <a:ext cx="2997835" cy="5060315"/>
          </a:xfrm>
          <a:prstGeom prst="rect">
            <a:avLst/>
          </a:prstGeom>
        </p:spPr>
      </p:pic>
      <p:pic>
        <p:nvPicPr>
          <p:cNvPr id="7" name="图片 6"/>
          <p:cNvPicPr>
            <a:picLocks noChangeAspect="1"/>
          </p:cNvPicPr>
          <p:nvPr/>
        </p:nvPicPr>
        <p:blipFill>
          <a:blip r:embed="rId4"/>
          <a:srcRect l="8228" r="1024"/>
          <a:stretch>
            <a:fillRect/>
          </a:stretch>
        </p:blipFill>
        <p:spPr>
          <a:xfrm rot="16200000">
            <a:off x="3340100" y="1043940"/>
            <a:ext cx="2294255" cy="84651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8"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62890" y="-154940"/>
            <a:ext cx="8663940" cy="1917065"/>
          </a:xfrm>
          <a:prstGeom prst="rect">
            <a:avLst/>
          </a:prstGeom>
          <a:noFill/>
        </p:spPr>
        <p:txBody>
          <a:bodyPr wrap="square" rtlCol="0">
            <a:spAutoFit/>
          </a:bodyPr>
          <a:lstStyle/>
          <a:p>
            <a:pPr fontAlgn="auto">
              <a:lnSpc>
                <a:spcPts val="5200"/>
              </a:lnSpc>
            </a:pPr>
            <a:endParaRPr lang="en-US" sz="3600" b="1">
              <a:solidFill>
                <a:schemeClr val="tx1"/>
              </a:solidFill>
              <a:sym typeface="+mn-ea"/>
            </a:endParaRPr>
          </a:p>
          <a:p>
            <a:pPr fontAlgn="auto">
              <a:lnSpc>
                <a:spcPts val="5200"/>
              </a:lnSpc>
            </a:pPr>
            <a:endParaRPr lang="en-US" sz="3600" b="1">
              <a:solidFill>
                <a:schemeClr val="tx1"/>
              </a:solidFill>
              <a:sym typeface="+mn-ea"/>
            </a:endParaRPr>
          </a:p>
          <a:p>
            <a:pPr fontAlgn="auto">
              <a:lnSpc>
                <a:spcPct val="100000"/>
              </a:lnSpc>
            </a:pPr>
            <a:endParaRPr lang="en-US" sz="3200" b="1">
              <a:solidFill>
                <a:schemeClr val="tx1"/>
              </a:solidFill>
              <a:sym typeface="+mn-ea"/>
            </a:endParaRPr>
          </a:p>
        </p:txBody>
      </p:sp>
      <p:sp>
        <p:nvSpPr>
          <p:cNvPr id="3" name="矩形 2"/>
          <p:cNvSpPr/>
          <p:nvPr/>
        </p:nvSpPr>
        <p:spPr>
          <a:xfrm>
            <a:off x="272415" y="320675"/>
            <a:ext cx="2571750" cy="638175"/>
          </a:xfrm>
          <a:prstGeom prst="rect">
            <a:avLst/>
          </a:prstGeom>
          <a:gradFill>
            <a:gsLst>
              <a:gs pos="10000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a:solidFill>
                  <a:schemeClr val="tx1"/>
                </a:solidFill>
              </a:rPr>
              <a:t>Post-reading</a:t>
            </a:r>
          </a:p>
        </p:txBody>
      </p:sp>
      <p:sp>
        <p:nvSpPr>
          <p:cNvPr id="6" name="文本框 5"/>
          <p:cNvSpPr txBox="1"/>
          <p:nvPr/>
        </p:nvSpPr>
        <p:spPr>
          <a:xfrm>
            <a:off x="408940" y="4842510"/>
            <a:ext cx="8565515" cy="1291590"/>
          </a:xfrm>
          <a:prstGeom prst="rect">
            <a:avLst/>
          </a:prstGeom>
          <a:solidFill>
            <a:schemeClr val="bg2">
              <a:lumMod val="90000"/>
            </a:schemeClr>
          </a:solidFill>
          <a:ln w="25400" cmpd="sng">
            <a:noFill/>
            <a:prstDash val="solid"/>
          </a:ln>
        </p:spPr>
        <p:txBody>
          <a:bodyPr wrap="square" rtlCol="0">
            <a:spAutoFit/>
          </a:bodyPr>
          <a:lstStyle/>
          <a:p>
            <a:pPr fontAlgn="auto">
              <a:lnSpc>
                <a:spcPct val="100000"/>
              </a:lnSpc>
            </a:pPr>
            <a:r>
              <a:rPr lang="en-US" sz="2600" b="1">
                <a:solidFill>
                  <a:schemeClr val="tx1"/>
                </a:solidFill>
                <a:latin typeface="+mj-lt"/>
                <a:cs typeface="+mj-lt"/>
                <a:sym typeface="+mn-ea"/>
              </a:rPr>
              <a:t>    According to linguists, there are about 6500 to 7000 kinds of languages around the world, 10 of which are the most spoken. </a:t>
            </a:r>
          </a:p>
        </p:txBody>
      </p:sp>
      <p:pic>
        <p:nvPicPr>
          <p:cNvPr id="8" name="图片 7"/>
          <p:cNvPicPr>
            <a:picLocks noChangeAspect="1"/>
          </p:cNvPicPr>
          <p:nvPr/>
        </p:nvPicPr>
        <p:blipFill>
          <a:blip r:embed="rId3"/>
          <a:srcRect t="13638" b="13717"/>
          <a:stretch>
            <a:fillRect/>
          </a:stretch>
        </p:blipFill>
        <p:spPr>
          <a:xfrm>
            <a:off x="652145" y="1042670"/>
            <a:ext cx="7543165" cy="3500755"/>
          </a:xfrm>
          <a:prstGeom prst="rect">
            <a:avLst/>
          </a:prstGeom>
        </p:spPr>
      </p:pic>
      <p:sp>
        <p:nvSpPr>
          <p:cNvPr id="10" name="矩形 9"/>
          <p:cNvSpPr/>
          <p:nvPr/>
        </p:nvSpPr>
        <p:spPr>
          <a:xfrm>
            <a:off x="361315" y="4842510"/>
            <a:ext cx="8613775" cy="1291590"/>
          </a:xfrm>
          <a:prstGeom prst="rect">
            <a:avLst/>
          </a:prstGeom>
          <a:gradFill>
            <a:gsLst>
              <a:gs pos="10000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3200" b="1">
                <a:solidFill>
                  <a:schemeClr val="tx1"/>
                </a:solidFill>
              </a:rPr>
              <a:t>1. What influence will these global languages </a:t>
            </a:r>
          </a:p>
          <a:p>
            <a:pPr algn="l"/>
            <a:r>
              <a:rPr lang="en-US" altLang="zh-CN" sz="3200" b="1">
                <a:solidFill>
                  <a:schemeClr val="tx1"/>
                </a:solidFill>
              </a:rPr>
              <a:t>    have on other less widely-used languages?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0"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62890" y="-154940"/>
            <a:ext cx="8663940" cy="1917065"/>
          </a:xfrm>
          <a:prstGeom prst="rect">
            <a:avLst/>
          </a:prstGeom>
          <a:noFill/>
        </p:spPr>
        <p:txBody>
          <a:bodyPr wrap="square" rtlCol="0">
            <a:spAutoFit/>
          </a:bodyPr>
          <a:lstStyle/>
          <a:p>
            <a:pPr fontAlgn="auto">
              <a:lnSpc>
                <a:spcPts val="5200"/>
              </a:lnSpc>
            </a:pPr>
            <a:endParaRPr lang="en-US" sz="3600" b="1">
              <a:solidFill>
                <a:schemeClr val="tx1"/>
              </a:solidFill>
              <a:sym typeface="+mn-ea"/>
            </a:endParaRPr>
          </a:p>
          <a:p>
            <a:pPr fontAlgn="auto">
              <a:lnSpc>
                <a:spcPts val="5200"/>
              </a:lnSpc>
            </a:pPr>
            <a:endParaRPr lang="en-US" sz="3600" b="1">
              <a:solidFill>
                <a:schemeClr val="tx1"/>
              </a:solidFill>
              <a:sym typeface="+mn-ea"/>
            </a:endParaRPr>
          </a:p>
          <a:p>
            <a:pPr fontAlgn="auto">
              <a:lnSpc>
                <a:spcPct val="100000"/>
              </a:lnSpc>
            </a:pPr>
            <a:endParaRPr lang="en-US" sz="3200" b="1">
              <a:solidFill>
                <a:schemeClr val="tx1"/>
              </a:solidFill>
              <a:sym typeface="+mn-ea"/>
            </a:endParaRPr>
          </a:p>
        </p:txBody>
      </p:sp>
      <p:pic>
        <p:nvPicPr>
          <p:cNvPr id="4" name="图片 3"/>
          <p:cNvPicPr>
            <a:picLocks noChangeAspect="1"/>
          </p:cNvPicPr>
          <p:nvPr/>
        </p:nvPicPr>
        <p:blipFill>
          <a:blip r:embed="rId3"/>
          <a:stretch>
            <a:fillRect/>
          </a:stretch>
        </p:blipFill>
        <p:spPr>
          <a:xfrm>
            <a:off x="-12700" y="17145"/>
            <a:ext cx="9156065" cy="4956175"/>
          </a:xfrm>
          <a:prstGeom prst="rect">
            <a:avLst/>
          </a:prstGeom>
        </p:spPr>
      </p:pic>
      <p:pic>
        <p:nvPicPr>
          <p:cNvPr id="5" name="图片 4"/>
          <p:cNvPicPr>
            <a:picLocks noChangeAspect="1"/>
          </p:cNvPicPr>
          <p:nvPr/>
        </p:nvPicPr>
        <p:blipFill>
          <a:blip r:embed="rId4"/>
          <a:stretch>
            <a:fillRect/>
          </a:stretch>
        </p:blipFill>
        <p:spPr>
          <a:xfrm>
            <a:off x="1677670" y="4973320"/>
            <a:ext cx="6012815" cy="1895475"/>
          </a:xfrm>
          <a:prstGeom prst="rect">
            <a:avLst/>
          </a:prstGeom>
        </p:spPr>
      </p:pic>
      <p:pic>
        <p:nvPicPr>
          <p:cNvPr id="9" name="图片 8"/>
          <p:cNvPicPr>
            <a:picLocks noChangeAspect="1"/>
          </p:cNvPicPr>
          <p:nvPr/>
        </p:nvPicPr>
        <p:blipFill>
          <a:blip r:embed="rId5"/>
          <a:srcRect t="5099"/>
          <a:stretch>
            <a:fillRect/>
          </a:stretch>
        </p:blipFill>
        <p:spPr>
          <a:xfrm>
            <a:off x="16510" y="-51435"/>
            <a:ext cx="9156065" cy="69202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052195" y="4956810"/>
            <a:ext cx="8474710" cy="758190"/>
          </a:xfrm>
          <a:prstGeom prst="rect">
            <a:avLst/>
          </a:prstGeom>
          <a:noFill/>
        </p:spPr>
        <p:txBody>
          <a:bodyPr wrap="square" rtlCol="0">
            <a:spAutoFit/>
          </a:bodyPr>
          <a:lstStyle/>
          <a:p>
            <a:pPr fontAlgn="auto">
              <a:lnSpc>
                <a:spcPts val="5200"/>
              </a:lnSpc>
            </a:pPr>
            <a:r>
              <a:rPr lang="en-US" sz="4800" b="1">
                <a:solidFill>
                  <a:schemeClr val="tx1"/>
                </a:solidFill>
                <a:latin typeface="+mj-lt"/>
                <a:cs typeface="+mj-lt"/>
                <a:sym typeface="+mn-ea"/>
              </a:rPr>
              <a:t>The Road to Modern English</a:t>
            </a:r>
          </a:p>
        </p:txBody>
      </p:sp>
      <p:pic>
        <p:nvPicPr>
          <p:cNvPr id="2" name="图片 1"/>
          <p:cNvPicPr>
            <a:picLocks noChangeAspect="1"/>
          </p:cNvPicPr>
          <p:nvPr/>
        </p:nvPicPr>
        <p:blipFill>
          <a:blip r:embed="rId3"/>
          <a:stretch>
            <a:fillRect/>
          </a:stretch>
        </p:blipFill>
        <p:spPr>
          <a:xfrm>
            <a:off x="1465580" y="643890"/>
            <a:ext cx="5940425" cy="40005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a:extLst>
              <a:ext uri="{FF2B5EF4-FFF2-40B4-BE49-F238E27FC236}">
                <a16:creationId xmlns:a16="http://schemas.microsoft.com/office/drawing/2014/main" id="{1BB92BAB-C431-F540-9ACE-54691F2BD83A}"/>
              </a:ext>
            </a:extLst>
          </p:cNvPr>
          <p:cNvSpPr>
            <a:spLocks noChangeArrowheads="1"/>
          </p:cNvSpPr>
          <p:nvPr/>
        </p:nvSpPr>
        <p:spPr bwMode="auto">
          <a:xfrm>
            <a:off x="1554956" y="2169319"/>
            <a:ext cx="34290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225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2250" b="1">
              <a:solidFill>
                <a:srgbClr val="FF0000"/>
              </a:solidFill>
              <a:latin typeface="HelveticaNeue" panose="02000503000000020004" pitchFamily="2" charset="0"/>
            </a:endParaRPr>
          </a:p>
          <a:p>
            <a:pPr eaLnBrk="1" hangingPunct="1">
              <a:spcBef>
                <a:spcPct val="0"/>
              </a:spcBef>
              <a:buFontTx/>
              <a:buNone/>
            </a:pPr>
            <a:endParaRPr lang="en-US" altLang="zh-CN" sz="2250" b="1">
              <a:solidFill>
                <a:srgbClr val="FF0000"/>
              </a:solidFill>
              <a:latin typeface="HelveticaNeue" panose="02000503000000020004" pitchFamily="2" charset="0"/>
            </a:endParaRPr>
          </a:p>
          <a:p>
            <a:pPr eaLnBrk="1" hangingPunct="1">
              <a:spcBef>
                <a:spcPct val="0"/>
              </a:spcBef>
              <a:buFontTx/>
              <a:buNone/>
            </a:pPr>
            <a:r>
              <a:rPr lang="zh-CN" altLang="en-US" sz="2250" b="1">
                <a:solidFill>
                  <a:srgbClr val="FF0000"/>
                </a:solidFill>
                <a:latin typeface="HelveticaNeue" panose="02000503000000020004" pitchFamily="2" charset="0"/>
              </a:rPr>
              <a:t>更多教学资源请关注</a:t>
            </a:r>
            <a:endParaRPr lang="en-US" altLang="zh-CN" sz="2250" b="1">
              <a:solidFill>
                <a:srgbClr val="FF0000"/>
              </a:solidFill>
              <a:latin typeface="HelveticaNeue" panose="02000503000000020004" pitchFamily="2" charset="0"/>
            </a:endParaRPr>
          </a:p>
          <a:p>
            <a:pPr eaLnBrk="1" hangingPunct="1">
              <a:spcBef>
                <a:spcPct val="0"/>
              </a:spcBef>
              <a:buFontTx/>
              <a:buNone/>
            </a:pPr>
            <a:r>
              <a:rPr lang="zh-CN" altLang="en-US" sz="2250" b="1">
                <a:solidFill>
                  <a:srgbClr val="FF0000"/>
                </a:solidFill>
                <a:latin typeface="HelveticaNeue" panose="02000503000000020004" pitchFamily="2" charset="0"/>
              </a:rPr>
              <a:t>公众号：溯恩高中英语</a:t>
            </a:r>
          </a:p>
        </p:txBody>
      </p:sp>
      <p:pic>
        <p:nvPicPr>
          <p:cNvPr id="19458" name="图片 2">
            <a:extLst>
              <a:ext uri="{FF2B5EF4-FFF2-40B4-BE49-F238E27FC236}">
                <a16:creationId xmlns:a16="http://schemas.microsoft.com/office/drawing/2014/main" id="{027A5259-9CE5-6C4E-A987-FEFA30554F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7350" y="2908697"/>
            <a:ext cx="1843088" cy="184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a:extLst>
              <a:ext uri="{FF2B5EF4-FFF2-40B4-BE49-F238E27FC236}">
                <a16:creationId xmlns:a16="http://schemas.microsoft.com/office/drawing/2014/main" id="{5CFC9920-D99F-9042-81D2-C7CE9D821070}"/>
              </a:ext>
            </a:extLst>
          </p:cNvPr>
          <p:cNvSpPr>
            <a:spLocks noChangeArrowheads="1"/>
          </p:cNvSpPr>
          <p:nvPr/>
        </p:nvSpPr>
        <p:spPr bwMode="auto">
          <a:xfrm>
            <a:off x="5075637" y="2169319"/>
            <a:ext cx="2925365" cy="611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3375" b="1">
                <a:latin typeface="华文新魏" panose="02010800040101010101" pitchFamily="2" charset="-122"/>
              </a:rPr>
              <a:t>知识产权声明</a:t>
            </a:r>
          </a:p>
        </p:txBody>
      </p:sp>
    </p:spTree>
    <p:extLst>
      <p:ext uri="{BB962C8B-B14F-4D97-AF65-F5344CB8AC3E}">
        <p14:creationId xmlns:p14="http://schemas.microsoft.com/office/powerpoint/2010/main" val="2503395754"/>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rcRect b="9138"/>
          <a:stretch>
            <a:fillRect/>
          </a:stretch>
        </p:blipFill>
        <p:spPr>
          <a:xfrm>
            <a:off x="34290" y="19685"/>
            <a:ext cx="3727450" cy="6819265"/>
          </a:xfrm>
          <a:prstGeom prst="rect">
            <a:avLst/>
          </a:prstGeom>
        </p:spPr>
      </p:pic>
      <p:sp>
        <p:nvSpPr>
          <p:cNvPr id="2" name="文本框 1"/>
          <p:cNvSpPr txBox="1"/>
          <p:nvPr/>
        </p:nvSpPr>
        <p:spPr>
          <a:xfrm>
            <a:off x="262890" y="-154940"/>
            <a:ext cx="8663940" cy="1917065"/>
          </a:xfrm>
          <a:prstGeom prst="rect">
            <a:avLst/>
          </a:prstGeom>
          <a:noFill/>
        </p:spPr>
        <p:txBody>
          <a:bodyPr wrap="square" rtlCol="0">
            <a:spAutoFit/>
          </a:bodyPr>
          <a:lstStyle/>
          <a:p>
            <a:pPr fontAlgn="auto">
              <a:lnSpc>
                <a:spcPts val="5200"/>
              </a:lnSpc>
            </a:pPr>
            <a:endParaRPr lang="en-US" sz="3600" b="1">
              <a:solidFill>
                <a:schemeClr val="tx1"/>
              </a:solidFill>
              <a:sym typeface="+mn-ea"/>
            </a:endParaRPr>
          </a:p>
          <a:p>
            <a:pPr fontAlgn="auto">
              <a:lnSpc>
                <a:spcPts val="5200"/>
              </a:lnSpc>
            </a:pPr>
            <a:endParaRPr lang="en-US" sz="3600" b="1">
              <a:solidFill>
                <a:schemeClr val="tx1"/>
              </a:solidFill>
              <a:sym typeface="+mn-ea"/>
            </a:endParaRPr>
          </a:p>
          <a:p>
            <a:pPr fontAlgn="auto">
              <a:lnSpc>
                <a:spcPct val="100000"/>
              </a:lnSpc>
            </a:pPr>
            <a:endParaRPr lang="en-US" sz="3200" b="1">
              <a:solidFill>
                <a:schemeClr val="tx1"/>
              </a:solidFill>
              <a:sym typeface="+mn-ea"/>
            </a:endParaRPr>
          </a:p>
        </p:txBody>
      </p:sp>
      <p:sp>
        <p:nvSpPr>
          <p:cNvPr id="5" name="矩形 4"/>
          <p:cNvSpPr/>
          <p:nvPr/>
        </p:nvSpPr>
        <p:spPr>
          <a:xfrm>
            <a:off x="4024630" y="231140"/>
            <a:ext cx="4676775" cy="2205355"/>
          </a:xfrm>
          <a:prstGeom prst="rect">
            <a:avLst/>
          </a:prstGeom>
          <a:gradFill>
            <a:gsLst>
              <a:gs pos="10000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3200" b="1">
                <a:solidFill>
                  <a:schemeClr val="tx1"/>
                </a:solidFill>
              </a:rPr>
              <a:t>2. How could we protect </a:t>
            </a:r>
          </a:p>
          <a:p>
            <a:pPr algn="l"/>
            <a:r>
              <a:rPr lang="en-US" altLang="zh-CN" sz="3200" b="1">
                <a:solidFill>
                  <a:schemeClr val="tx1"/>
                </a:solidFill>
              </a:rPr>
              <a:t>    the dying languages to </a:t>
            </a:r>
          </a:p>
          <a:p>
            <a:pPr algn="l"/>
            <a:r>
              <a:rPr lang="en-US" altLang="zh-CN" sz="3200" b="1">
                <a:solidFill>
                  <a:schemeClr val="tx1"/>
                </a:solidFill>
              </a:rPr>
              <a:t>    promote language </a:t>
            </a:r>
          </a:p>
          <a:p>
            <a:pPr algn="l"/>
            <a:r>
              <a:rPr lang="en-US" altLang="zh-CN" sz="3200" b="1">
                <a:solidFill>
                  <a:schemeClr val="tx1"/>
                </a:solidFill>
              </a:rPr>
              <a:t>    diversity (</a:t>
            </a:r>
            <a:r>
              <a:rPr lang="zh-CN" altLang="en-US" sz="3200" b="1">
                <a:solidFill>
                  <a:schemeClr val="tx1"/>
                </a:solidFill>
              </a:rPr>
              <a:t>多元化</a:t>
            </a:r>
            <a:r>
              <a:rPr lang="en-US" altLang="zh-CN" sz="3200" b="1">
                <a:solidFill>
                  <a:schemeClr val="tx1"/>
                </a:solidFill>
              </a:rPr>
              <a:t>)?</a:t>
            </a:r>
          </a:p>
        </p:txBody>
      </p:sp>
      <p:sp>
        <p:nvSpPr>
          <p:cNvPr id="7" name="文本框 6"/>
          <p:cNvSpPr txBox="1"/>
          <p:nvPr/>
        </p:nvSpPr>
        <p:spPr>
          <a:xfrm>
            <a:off x="4024630" y="2749550"/>
            <a:ext cx="5033010" cy="2797175"/>
          </a:xfrm>
          <a:prstGeom prst="rect">
            <a:avLst/>
          </a:prstGeom>
          <a:solidFill>
            <a:schemeClr val="tx2">
              <a:lumMod val="20000"/>
              <a:lumOff val="80000"/>
            </a:schemeClr>
          </a:solidFill>
          <a:ln w="25400" cmpd="sng">
            <a:solidFill>
              <a:schemeClr val="accent1">
                <a:lumMod val="75000"/>
              </a:schemeClr>
            </a:solidFill>
            <a:prstDash val="solid"/>
          </a:ln>
        </p:spPr>
        <p:txBody>
          <a:bodyPr wrap="square" rtlCol="0">
            <a:spAutoFit/>
          </a:bodyPr>
          <a:lstStyle/>
          <a:p>
            <a:pPr fontAlgn="auto">
              <a:lnSpc>
                <a:spcPct val="110000"/>
              </a:lnSpc>
            </a:pPr>
            <a:r>
              <a:rPr lang="en-US" sz="3200" b="1">
                <a:latin typeface="Calibri" panose="020F0502020204030204" charset="0"/>
                <a:cs typeface="Calibri" panose="020F0502020204030204" charset="0"/>
                <a:sym typeface="+mn-ea"/>
              </a:rPr>
              <a:t>▪ set up organizations</a:t>
            </a:r>
          </a:p>
          <a:p>
            <a:pPr fontAlgn="auto">
              <a:lnSpc>
                <a:spcPct val="110000"/>
              </a:lnSpc>
            </a:pPr>
            <a:r>
              <a:rPr lang="en-US" sz="3200" b="1">
                <a:latin typeface="Calibri" panose="020F0502020204030204" charset="0"/>
                <a:cs typeface="Calibri" panose="020F0502020204030204" charset="0"/>
                <a:sym typeface="+mn-ea"/>
              </a:rPr>
              <a:t>▪ teach at an early age</a:t>
            </a:r>
          </a:p>
          <a:p>
            <a:pPr fontAlgn="auto">
              <a:lnSpc>
                <a:spcPct val="110000"/>
              </a:lnSpc>
            </a:pPr>
            <a:r>
              <a:rPr lang="en-US" sz="3200" b="1">
                <a:latin typeface="Calibri" panose="020F0502020204030204" charset="0"/>
                <a:cs typeface="Calibri" panose="020F0502020204030204" charset="0"/>
                <a:sym typeface="+mn-ea"/>
              </a:rPr>
              <a:t>▪ document dying languages</a:t>
            </a:r>
          </a:p>
          <a:p>
            <a:pPr fontAlgn="auto">
              <a:lnSpc>
                <a:spcPct val="110000"/>
              </a:lnSpc>
            </a:pPr>
            <a:r>
              <a:rPr lang="en-US" sz="3200" b="1">
                <a:latin typeface="Calibri" panose="020F0502020204030204" charset="0"/>
                <a:cs typeface="Calibri" panose="020F0502020204030204" charset="0"/>
                <a:sym typeface="+mn-ea"/>
              </a:rPr>
              <a:t>▪ promote public awareness</a:t>
            </a:r>
          </a:p>
          <a:p>
            <a:pPr fontAlgn="auto">
              <a:lnSpc>
                <a:spcPct val="110000"/>
              </a:lnSpc>
            </a:pPr>
            <a:r>
              <a:rPr lang="en-US" sz="3200" b="1">
                <a:latin typeface="Calibri" panose="020F0502020204030204" charset="0"/>
                <a:cs typeface="Calibri" panose="020F0502020204030204" charset="0"/>
                <a:sym typeface="+mn-ea"/>
              </a:rPr>
              <a:t>▪ ...</a:t>
            </a:r>
            <a:endParaRPr lang="en-US" sz="3200" b="1">
              <a:solidFill>
                <a:schemeClr val="tx1"/>
              </a:solidFill>
              <a:latin typeface="+mj-lt"/>
              <a:cs typeface="+mj-lt"/>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62890" y="-154940"/>
            <a:ext cx="8663940" cy="2409825"/>
          </a:xfrm>
          <a:prstGeom prst="rect">
            <a:avLst/>
          </a:prstGeom>
          <a:noFill/>
        </p:spPr>
        <p:txBody>
          <a:bodyPr wrap="square" rtlCol="0">
            <a:spAutoFit/>
          </a:bodyPr>
          <a:lstStyle/>
          <a:p>
            <a:pPr fontAlgn="auto">
              <a:lnSpc>
                <a:spcPts val="5200"/>
              </a:lnSpc>
            </a:pPr>
            <a:endParaRPr lang="en-US" sz="3600" b="1">
              <a:solidFill>
                <a:schemeClr val="tx1"/>
              </a:solidFill>
              <a:sym typeface="+mn-ea"/>
            </a:endParaRPr>
          </a:p>
          <a:p>
            <a:pPr fontAlgn="auto">
              <a:lnSpc>
                <a:spcPts val="5200"/>
              </a:lnSpc>
            </a:pPr>
            <a:endParaRPr lang="en-US" sz="3600" b="1">
              <a:solidFill>
                <a:schemeClr val="tx1"/>
              </a:solidFill>
              <a:sym typeface="+mn-ea"/>
            </a:endParaRPr>
          </a:p>
          <a:p>
            <a:pPr fontAlgn="auto">
              <a:lnSpc>
                <a:spcPct val="100000"/>
              </a:lnSpc>
            </a:pPr>
            <a:r>
              <a:rPr lang="en-US" sz="3200" b="1">
                <a:solidFill>
                  <a:schemeClr val="tx1"/>
                </a:solidFill>
                <a:sym typeface="+mn-ea"/>
              </a:rPr>
              <a:t>1. Why do you learn English? What's the benefit </a:t>
            </a:r>
          </a:p>
          <a:p>
            <a:pPr fontAlgn="auto">
              <a:lnSpc>
                <a:spcPct val="100000"/>
              </a:lnSpc>
            </a:pPr>
            <a:r>
              <a:rPr lang="en-US" sz="3200" b="1">
                <a:solidFill>
                  <a:schemeClr val="tx1"/>
                </a:solidFill>
                <a:sym typeface="+mn-ea"/>
              </a:rPr>
              <a:t>    of learning a foreign language? </a:t>
            </a:r>
          </a:p>
        </p:txBody>
      </p:sp>
      <p:sp>
        <p:nvSpPr>
          <p:cNvPr id="3" name="矩形 2"/>
          <p:cNvSpPr/>
          <p:nvPr/>
        </p:nvSpPr>
        <p:spPr>
          <a:xfrm>
            <a:off x="272415" y="320675"/>
            <a:ext cx="2571750" cy="638175"/>
          </a:xfrm>
          <a:prstGeom prst="rect">
            <a:avLst/>
          </a:prstGeom>
          <a:gradFill>
            <a:gsLst>
              <a:gs pos="10000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a:solidFill>
                  <a:schemeClr val="tx1"/>
                </a:solidFill>
              </a:rPr>
              <a:t>Warming-up</a:t>
            </a:r>
          </a:p>
        </p:txBody>
      </p:sp>
      <p:sp>
        <p:nvSpPr>
          <p:cNvPr id="7" name="文本框 6"/>
          <p:cNvSpPr txBox="1"/>
          <p:nvPr/>
        </p:nvSpPr>
        <p:spPr>
          <a:xfrm>
            <a:off x="543560" y="2358390"/>
            <a:ext cx="8663940" cy="3425190"/>
          </a:xfrm>
          <a:prstGeom prst="rect">
            <a:avLst/>
          </a:prstGeom>
          <a:noFill/>
        </p:spPr>
        <p:txBody>
          <a:bodyPr wrap="square" rtlCol="0">
            <a:spAutoFit/>
          </a:bodyPr>
          <a:lstStyle/>
          <a:p>
            <a:pPr fontAlgn="auto">
              <a:lnSpc>
                <a:spcPts val="5200"/>
              </a:lnSpc>
            </a:pPr>
            <a:r>
              <a:rPr lang="en-US" sz="3200" b="1">
                <a:solidFill>
                  <a:schemeClr val="tx1"/>
                </a:solidFill>
                <a:latin typeface="Calibri" panose="020F0502020204030204" charset="0"/>
                <a:cs typeface="Calibri" panose="020F0502020204030204" charset="0"/>
                <a:sym typeface="+mn-ea"/>
              </a:rPr>
              <a:t>▪ Culture</a:t>
            </a:r>
          </a:p>
          <a:p>
            <a:pPr fontAlgn="auto">
              <a:lnSpc>
                <a:spcPts val="5200"/>
              </a:lnSpc>
            </a:pPr>
            <a:r>
              <a:rPr lang="en-US" sz="3200" b="1">
                <a:latin typeface="Calibri" panose="020F0502020204030204" charset="0"/>
                <a:cs typeface="Calibri" panose="020F0502020204030204" charset="0"/>
                <a:sym typeface="+mn-ea"/>
              </a:rPr>
              <a:t>▪ E</a:t>
            </a:r>
            <a:r>
              <a:rPr lang="en-US" sz="3200" b="1">
                <a:solidFill>
                  <a:schemeClr val="tx1"/>
                </a:solidFill>
                <a:latin typeface="Calibri" panose="020F0502020204030204" charset="0"/>
                <a:cs typeface="Calibri" panose="020F0502020204030204" charset="0"/>
                <a:sym typeface="+mn-ea"/>
              </a:rPr>
              <a:t>ducation</a:t>
            </a:r>
          </a:p>
          <a:p>
            <a:pPr fontAlgn="auto">
              <a:lnSpc>
                <a:spcPts val="5200"/>
              </a:lnSpc>
            </a:pPr>
            <a:r>
              <a:rPr lang="en-US" sz="3200" b="1">
                <a:latin typeface="Calibri" panose="020F0502020204030204" charset="0"/>
                <a:cs typeface="Calibri" panose="020F0502020204030204" charset="0"/>
                <a:sym typeface="+mn-ea"/>
              </a:rPr>
              <a:t>▪ </a:t>
            </a:r>
            <a:r>
              <a:rPr lang="en-US" sz="3200" b="1">
                <a:solidFill>
                  <a:schemeClr val="tx1"/>
                </a:solidFill>
                <a:latin typeface="Calibri" panose="020F0502020204030204" charset="0"/>
                <a:cs typeface="Calibri" panose="020F0502020204030204" charset="0"/>
                <a:sym typeface="+mn-ea"/>
              </a:rPr>
              <a:t>Social interaction</a:t>
            </a:r>
          </a:p>
          <a:p>
            <a:pPr fontAlgn="auto">
              <a:lnSpc>
                <a:spcPts val="5200"/>
              </a:lnSpc>
            </a:pPr>
            <a:r>
              <a:rPr lang="en-US" sz="3200" b="1">
                <a:latin typeface="Calibri" panose="020F0502020204030204" charset="0"/>
                <a:cs typeface="Calibri" panose="020F0502020204030204" charset="0"/>
                <a:sym typeface="+mn-ea"/>
              </a:rPr>
              <a:t>▪ Personal development</a:t>
            </a:r>
          </a:p>
          <a:p>
            <a:pPr fontAlgn="auto">
              <a:lnSpc>
                <a:spcPts val="5200"/>
              </a:lnSpc>
            </a:pPr>
            <a:r>
              <a:rPr lang="en-US" sz="3200" b="1">
                <a:latin typeface="Calibri" panose="020F0502020204030204" charset="0"/>
                <a:cs typeface="Calibri" panose="020F0502020204030204" charset="0"/>
                <a:sym typeface="+mn-ea"/>
              </a:rPr>
              <a:t>▪ Employment prospect</a:t>
            </a:r>
            <a:r>
              <a:rPr lang="en-US" sz="3200" b="1">
                <a:solidFill>
                  <a:schemeClr val="tx1"/>
                </a:solidFill>
                <a:sym typeface="+mn-ea"/>
              </a:rPr>
              <a:t> </a:t>
            </a:r>
          </a:p>
        </p:txBody>
      </p:sp>
      <p:sp>
        <p:nvSpPr>
          <p:cNvPr id="12" name="文本框 11"/>
          <p:cNvSpPr txBox="1"/>
          <p:nvPr/>
        </p:nvSpPr>
        <p:spPr>
          <a:xfrm>
            <a:off x="503555" y="2445385"/>
            <a:ext cx="8136255" cy="3338195"/>
          </a:xfrm>
          <a:prstGeom prst="rect">
            <a:avLst/>
          </a:prstGeom>
          <a:solidFill>
            <a:schemeClr val="tx2">
              <a:lumMod val="20000"/>
              <a:lumOff val="80000"/>
            </a:schemeClr>
          </a:solidFill>
          <a:ln w="25400" cmpd="sng">
            <a:solidFill>
              <a:schemeClr val="accent1">
                <a:lumMod val="75000"/>
              </a:schemeClr>
            </a:solidFill>
            <a:prstDash val="solid"/>
          </a:ln>
        </p:spPr>
        <p:txBody>
          <a:bodyPr wrap="square" rtlCol="0">
            <a:spAutoFit/>
          </a:bodyPr>
          <a:lstStyle/>
          <a:p>
            <a:pPr fontAlgn="auto">
              <a:lnSpc>
                <a:spcPct val="110000"/>
              </a:lnSpc>
            </a:pPr>
            <a:r>
              <a:rPr lang="en-US" sz="3200" b="1">
                <a:latin typeface="Calibri" panose="020F0502020204030204" charset="0"/>
                <a:cs typeface="Calibri" panose="020F0502020204030204" charset="0"/>
                <a:sym typeface="+mn-ea"/>
              </a:rPr>
              <a:t>▪ have deep insight into another culture</a:t>
            </a:r>
          </a:p>
          <a:p>
            <a:pPr fontAlgn="auto">
              <a:lnSpc>
                <a:spcPct val="110000"/>
              </a:lnSpc>
            </a:pPr>
            <a:r>
              <a:rPr lang="en-US" sz="3200" b="1">
                <a:latin typeface="Calibri" panose="020F0502020204030204" charset="0"/>
                <a:cs typeface="Calibri" panose="020F0502020204030204" charset="0"/>
                <a:sym typeface="+mn-ea"/>
              </a:rPr>
              <a:t>▪ reach out to others and form new friendship</a:t>
            </a:r>
          </a:p>
          <a:p>
            <a:pPr fontAlgn="auto">
              <a:lnSpc>
                <a:spcPct val="110000"/>
              </a:lnSpc>
            </a:pPr>
            <a:r>
              <a:rPr lang="en-US" sz="3200" b="1">
                <a:latin typeface="Calibri" panose="020F0502020204030204" charset="0"/>
                <a:cs typeface="Calibri" panose="020F0502020204030204" charset="0"/>
                <a:sym typeface="+mn-ea"/>
              </a:rPr>
              <a:t>▪ communicate with people worldwide</a:t>
            </a:r>
          </a:p>
          <a:p>
            <a:pPr fontAlgn="auto">
              <a:lnSpc>
                <a:spcPct val="110000"/>
              </a:lnSpc>
            </a:pPr>
            <a:r>
              <a:rPr lang="en-US" sz="3200" b="1">
                <a:latin typeface="Calibri" panose="020F0502020204030204" charset="0"/>
                <a:cs typeface="Calibri" panose="020F0502020204030204" charset="0"/>
                <a:sym typeface="+mn-ea"/>
              </a:rPr>
              <a:t>▪ open up a whole new dimension in education</a:t>
            </a:r>
          </a:p>
          <a:p>
            <a:pPr fontAlgn="auto">
              <a:lnSpc>
                <a:spcPct val="110000"/>
              </a:lnSpc>
            </a:pPr>
            <a:r>
              <a:rPr lang="en-US" sz="3200" b="1">
                <a:latin typeface="Calibri" panose="020F0502020204030204" charset="0"/>
                <a:cs typeface="Calibri" panose="020F0502020204030204" charset="0"/>
                <a:sym typeface="+mn-ea"/>
              </a:rPr>
              <a:t>▪ contribute to intellectual growth</a:t>
            </a:r>
          </a:p>
          <a:p>
            <a:pPr fontAlgn="auto">
              <a:lnSpc>
                <a:spcPct val="110000"/>
              </a:lnSpc>
            </a:pPr>
            <a:r>
              <a:rPr lang="en-US" sz="3200" b="1">
                <a:latin typeface="Calibri" panose="020F0502020204030204" charset="0"/>
                <a:cs typeface="Calibri" panose="020F0502020204030204" charset="0"/>
                <a:sym typeface="+mn-ea"/>
              </a:rPr>
              <a:t>▪ increase job opportunities in careers</a:t>
            </a:r>
            <a:endParaRPr lang="en-US" sz="3200" b="1">
              <a:solidFill>
                <a:schemeClr val="tx1"/>
              </a:solidFill>
              <a:latin typeface="+mj-lt"/>
              <a:cs typeface="+mj-lt"/>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07645" y="5668010"/>
            <a:ext cx="8663940" cy="758190"/>
          </a:xfrm>
          <a:prstGeom prst="rect">
            <a:avLst/>
          </a:prstGeom>
          <a:noFill/>
        </p:spPr>
        <p:txBody>
          <a:bodyPr wrap="square" rtlCol="0">
            <a:spAutoFit/>
          </a:bodyPr>
          <a:lstStyle/>
          <a:p>
            <a:pPr fontAlgn="auto">
              <a:lnSpc>
                <a:spcPts val="5200"/>
              </a:lnSpc>
            </a:pPr>
            <a:r>
              <a:rPr lang="en-US" sz="3200" b="1">
                <a:solidFill>
                  <a:schemeClr val="tx1"/>
                </a:solidFill>
                <a:sym typeface="+mn-ea"/>
              </a:rPr>
              <a:t>2. What does this graph tell you? </a:t>
            </a:r>
          </a:p>
        </p:txBody>
      </p:sp>
      <p:graphicFrame>
        <p:nvGraphicFramePr>
          <p:cNvPr id="22" name="图表 21"/>
          <p:cNvGraphicFramePr/>
          <p:nvPr/>
        </p:nvGraphicFramePr>
        <p:xfrm>
          <a:off x="180340" y="496570"/>
          <a:ext cx="8729345" cy="5171440"/>
        </p:xfrm>
        <a:graphic>
          <a:graphicData uri="http://schemas.openxmlformats.org/drawingml/2006/chart">
            <c:chart xmlns:c="http://schemas.openxmlformats.org/drawingml/2006/chart" xmlns:r="http://schemas.openxmlformats.org/officeDocument/2006/relationships" r:id="rId3"/>
          </a:graphicData>
        </a:graphic>
      </p:graphicFrame>
      <p:sp>
        <p:nvSpPr>
          <p:cNvPr id="8" name="矩形 7"/>
          <p:cNvSpPr/>
          <p:nvPr/>
        </p:nvSpPr>
        <p:spPr>
          <a:xfrm>
            <a:off x="180340" y="5788025"/>
            <a:ext cx="8473440" cy="638175"/>
          </a:xfrm>
          <a:prstGeom prst="rect">
            <a:avLst/>
          </a:prstGeom>
          <a:gradFill>
            <a:gsLst>
              <a:gs pos="10000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a:solidFill>
                  <a:schemeClr val="tx1"/>
                </a:solidFill>
              </a:rPr>
              <a:t>English has become a </a:t>
            </a:r>
            <a:r>
              <a:rPr lang="en-US" altLang="zh-CN" sz="3600" b="1">
                <a:solidFill>
                  <a:srgbClr val="FF0000"/>
                </a:solidFill>
              </a:rPr>
              <a:t>global</a:t>
            </a:r>
            <a:r>
              <a:rPr lang="en-US" altLang="zh-CN" sz="3600" b="1">
                <a:solidFill>
                  <a:schemeClr val="tx1"/>
                </a:solidFill>
              </a:rPr>
              <a:t> language. </a:t>
            </a:r>
          </a:p>
        </p:txBody>
      </p:sp>
      <p:sp>
        <p:nvSpPr>
          <p:cNvPr id="2" name="文本框 1"/>
          <p:cNvSpPr txBox="1"/>
          <p:nvPr/>
        </p:nvSpPr>
        <p:spPr>
          <a:xfrm>
            <a:off x="90170" y="-138430"/>
            <a:ext cx="8663940" cy="1250315"/>
          </a:xfrm>
          <a:prstGeom prst="rect">
            <a:avLst/>
          </a:prstGeom>
          <a:noFill/>
        </p:spPr>
        <p:txBody>
          <a:bodyPr wrap="square" rtlCol="0">
            <a:spAutoFit/>
          </a:bodyPr>
          <a:lstStyle/>
          <a:p>
            <a:pPr fontAlgn="auto">
              <a:lnSpc>
                <a:spcPts val="5200"/>
              </a:lnSpc>
            </a:pPr>
            <a:endParaRPr lang="en-US" sz="3600" b="1">
              <a:solidFill>
                <a:schemeClr val="tx1"/>
              </a:solidFill>
              <a:sym typeface="+mn-ea"/>
            </a:endParaRPr>
          </a:p>
          <a:p>
            <a:pPr fontAlgn="auto">
              <a:lnSpc>
                <a:spcPct val="100000"/>
              </a:lnSpc>
            </a:pPr>
            <a:r>
              <a:rPr lang="en-US" sz="3200" b="1">
                <a:solidFill>
                  <a:schemeClr val="tx1"/>
                </a:solidFill>
                <a:sym typeface="+mn-ea"/>
              </a:rPr>
              <a:t> </a:t>
            </a:r>
          </a:p>
        </p:txBody>
      </p:sp>
      <p:sp>
        <p:nvSpPr>
          <p:cNvPr id="3" name="矩形 2"/>
          <p:cNvSpPr/>
          <p:nvPr/>
        </p:nvSpPr>
        <p:spPr>
          <a:xfrm>
            <a:off x="90170" y="5426710"/>
            <a:ext cx="8664575" cy="999490"/>
          </a:xfrm>
          <a:prstGeom prst="rect">
            <a:avLst/>
          </a:prstGeom>
          <a:gradFill>
            <a:gsLst>
              <a:gs pos="10000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lnSpc>
                <a:spcPct val="100000"/>
              </a:lnSpc>
            </a:pPr>
            <a:r>
              <a:rPr lang="en-US" sz="3000" b="1">
                <a:solidFill>
                  <a:schemeClr val="tx1"/>
                </a:solidFill>
                <a:sym typeface="+mn-ea"/>
              </a:rPr>
              <a:t>3. According to Paragraph 2, could native English </a:t>
            </a:r>
          </a:p>
          <a:p>
            <a:pPr fontAlgn="auto">
              <a:lnSpc>
                <a:spcPct val="100000"/>
              </a:lnSpc>
            </a:pPr>
            <a:r>
              <a:rPr lang="en-US" sz="3000" b="1">
                <a:solidFill>
                  <a:schemeClr val="tx1"/>
                </a:solidFill>
                <a:sym typeface="+mn-ea"/>
              </a:rPr>
              <a:t>    speakers understand each other?</a:t>
            </a:r>
            <a:endParaRPr lang="en-US" altLang="zh-CN" sz="3000" b="1">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3"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rcRect l="1070"/>
          <a:stretch>
            <a:fillRect/>
          </a:stretch>
        </p:blipFill>
        <p:spPr>
          <a:xfrm>
            <a:off x="20320" y="108585"/>
            <a:ext cx="8803640" cy="6674485"/>
          </a:xfrm>
          <a:prstGeom prst="rect">
            <a:avLst/>
          </a:prstGeom>
        </p:spPr>
      </p:pic>
      <p:pic>
        <p:nvPicPr>
          <p:cNvPr id="6" name="图片 5"/>
          <p:cNvPicPr>
            <a:picLocks noChangeAspect="1"/>
          </p:cNvPicPr>
          <p:nvPr/>
        </p:nvPicPr>
        <p:blipFill>
          <a:blip r:embed="rId4"/>
          <a:stretch>
            <a:fillRect/>
          </a:stretch>
        </p:blipFill>
        <p:spPr>
          <a:xfrm>
            <a:off x="6683375" y="3794125"/>
            <a:ext cx="2140585" cy="3054985"/>
          </a:xfrm>
          <a:prstGeom prst="rect">
            <a:avLst/>
          </a:prstGeom>
        </p:spPr>
      </p:pic>
      <p:sp>
        <p:nvSpPr>
          <p:cNvPr id="8" name="矩形 7"/>
          <p:cNvSpPr/>
          <p:nvPr/>
        </p:nvSpPr>
        <p:spPr>
          <a:xfrm>
            <a:off x="522605" y="1395730"/>
            <a:ext cx="1165225" cy="4070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rgbClr val="C00000"/>
                </a:solidFill>
              </a:rPr>
              <a:t>You are</a:t>
            </a:r>
          </a:p>
        </p:txBody>
      </p:sp>
      <p:sp>
        <p:nvSpPr>
          <p:cNvPr id="9" name="矩形 8"/>
          <p:cNvSpPr/>
          <p:nvPr/>
        </p:nvSpPr>
        <p:spPr>
          <a:xfrm>
            <a:off x="2640330" y="988695"/>
            <a:ext cx="704850" cy="4070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rgbClr val="C00000"/>
                </a:solidFill>
              </a:rPr>
              <a:t>you</a:t>
            </a:r>
          </a:p>
        </p:txBody>
      </p:sp>
      <p:sp>
        <p:nvSpPr>
          <p:cNvPr id="10" name="矩形 9"/>
          <p:cNvSpPr/>
          <p:nvPr/>
        </p:nvSpPr>
        <p:spPr>
          <a:xfrm>
            <a:off x="3134995" y="2056130"/>
            <a:ext cx="685800" cy="4070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a:solidFill>
                  <a:srgbClr val="C00000"/>
                </a:solidFill>
              </a:rPr>
              <a:t>have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linds(horizontal)">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P spid="10"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73380" y="1798955"/>
            <a:ext cx="8227695" cy="104521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3000" b="1">
                <a:solidFill>
                  <a:srgbClr val="C00000"/>
                </a:solidFill>
                <a:latin typeface="Times New Roman" panose="02020603050405020304" charset="0"/>
                <a:cs typeface="Times New Roman" panose="02020603050405020304" charset="0"/>
              </a:rPr>
              <a:t>Actually all languages change and develop when </a:t>
            </a:r>
            <a:r>
              <a:rPr lang="en-US" altLang="zh-CN" sz="3000" b="1">
                <a:solidFill>
                  <a:srgbClr val="00B050"/>
                </a:solidFill>
                <a:latin typeface="Times New Roman" panose="02020603050405020304" charset="0"/>
                <a:cs typeface="Times New Roman" panose="02020603050405020304" charset="0"/>
              </a:rPr>
              <a:t>cultures</a:t>
            </a:r>
            <a:r>
              <a:rPr lang="en-US" altLang="zh-CN" sz="3000" b="1">
                <a:solidFill>
                  <a:srgbClr val="C00000"/>
                </a:solidFill>
                <a:latin typeface="Times New Roman" panose="02020603050405020304" charset="0"/>
                <a:cs typeface="Times New Roman" panose="02020603050405020304" charset="0"/>
              </a:rPr>
              <a:t> meet and communicate with each other</a:t>
            </a:r>
          </a:p>
        </p:txBody>
      </p:sp>
      <p:sp>
        <p:nvSpPr>
          <p:cNvPr id="4" name="文本框 3"/>
          <p:cNvSpPr txBox="1"/>
          <p:nvPr/>
        </p:nvSpPr>
        <p:spPr>
          <a:xfrm>
            <a:off x="289560" y="470535"/>
            <a:ext cx="8663940" cy="1250315"/>
          </a:xfrm>
          <a:prstGeom prst="rect">
            <a:avLst/>
          </a:prstGeom>
          <a:noFill/>
        </p:spPr>
        <p:txBody>
          <a:bodyPr wrap="square" rtlCol="0">
            <a:spAutoFit/>
          </a:bodyPr>
          <a:lstStyle/>
          <a:p>
            <a:pPr fontAlgn="auto">
              <a:lnSpc>
                <a:spcPts val="5200"/>
              </a:lnSpc>
            </a:pPr>
            <a:endParaRPr lang="en-US" sz="3600" b="1">
              <a:solidFill>
                <a:schemeClr val="tx1"/>
              </a:solidFill>
              <a:sym typeface="+mn-ea"/>
            </a:endParaRPr>
          </a:p>
          <a:p>
            <a:pPr fontAlgn="auto">
              <a:lnSpc>
                <a:spcPct val="100000"/>
              </a:lnSpc>
            </a:pPr>
            <a:r>
              <a:rPr lang="en-US" sz="3200" b="1">
                <a:solidFill>
                  <a:schemeClr val="tx1"/>
                </a:solidFill>
                <a:sym typeface="+mn-ea"/>
              </a:rPr>
              <a:t>1. Why has English changed over time?</a:t>
            </a:r>
          </a:p>
        </p:txBody>
      </p:sp>
      <p:sp>
        <p:nvSpPr>
          <p:cNvPr id="2" name="文本框 1"/>
          <p:cNvSpPr txBox="1"/>
          <p:nvPr/>
        </p:nvSpPr>
        <p:spPr>
          <a:xfrm>
            <a:off x="344805" y="2463165"/>
            <a:ext cx="8663940" cy="3456305"/>
          </a:xfrm>
          <a:prstGeom prst="rect">
            <a:avLst/>
          </a:prstGeom>
          <a:noFill/>
        </p:spPr>
        <p:txBody>
          <a:bodyPr wrap="square" rtlCol="0">
            <a:spAutoFit/>
          </a:bodyPr>
          <a:lstStyle/>
          <a:p>
            <a:pPr fontAlgn="auto">
              <a:lnSpc>
                <a:spcPts val="5200"/>
              </a:lnSpc>
            </a:pPr>
            <a:endParaRPr lang="en-US" sz="3600" b="1">
              <a:solidFill>
                <a:schemeClr val="tx1"/>
              </a:solidFill>
              <a:sym typeface="+mn-ea"/>
            </a:endParaRPr>
          </a:p>
          <a:p>
            <a:pPr fontAlgn="auto">
              <a:lnSpc>
                <a:spcPct val="100000"/>
              </a:lnSpc>
            </a:pPr>
            <a:r>
              <a:rPr lang="en-US" sz="3200" b="1">
                <a:solidFill>
                  <a:schemeClr val="tx1"/>
                </a:solidFill>
                <a:sym typeface="+mn-ea"/>
              </a:rPr>
              <a:t>2. Read Paragraph 3-5, figure out how English </a:t>
            </a:r>
          </a:p>
          <a:p>
            <a:pPr fontAlgn="auto">
              <a:lnSpc>
                <a:spcPct val="100000"/>
              </a:lnSpc>
            </a:pPr>
            <a:r>
              <a:rPr lang="en-US" sz="3200" b="1">
                <a:solidFill>
                  <a:schemeClr val="tx1"/>
                </a:solidFill>
                <a:sym typeface="+mn-ea"/>
              </a:rPr>
              <a:t>    changed over time.</a:t>
            </a:r>
          </a:p>
          <a:p>
            <a:pPr fontAlgn="auto">
              <a:lnSpc>
                <a:spcPts val="1840"/>
              </a:lnSpc>
            </a:pPr>
            <a:endParaRPr lang="en-US" sz="3200" b="1">
              <a:solidFill>
                <a:schemeClr val="tx1"/>
              </a:solidFill>
              <a:sym typeface="+mn-ea"/>
            </a:endParaRPr>
          </a:p>
          <a:p>
            <a:pPr fontAlgn="auto">
              <a:lnSpc>
                <a:spcPct val="100000"/>
              </a:lnSpc>
            </a:pPr>
            <a:r>
              <a:rPr lang="en-US" sz="3200" b="1">
                <a:solidFill>
                  <a:schemeClr val="tx1"/>
                </a:solidFill>
                <a:sym typeface="+mn-ea"/>
              </a:rPr>
              <a:t>  (1) </a:t>
            </a:r>
            <a:r>
              <a:rPr lang="en-US" sz="3200" b="1">
                <a:solidFill>
                  <a:srgbClr val="FF0000"/>
                </a:solidFill>
                <a:sym typeface="+mn-ea"/>
              </a:rPr>
              <a:t>When</a:t>
            </a:r>
            <a:r>
              <a:rPr lang="en-US" sz="3200" b="1">
                <a:solidFill>
                  <a:schemeClr val="tx1"/>
                </a:solidFill>
                <a:sym typeface="+mn-ea"/>
              </a:rPr>
              <a:t> did the changes happen?</a:t>
            </a:r>
          </a:p>
          <a:p>
            <a:pPr fontAlgn="auto">
              <a:lnSpc>
                <a:spcPct val="100000"/>
              </a:lnSpc>
            </a:pPr>
            <a:r>
              <a:rPr lang="en-US" sz="3200" b="1">
                <a:solidFill>
                  <a:schemeClr val="tx1"/>
                </a:solidFill>
                <a:sym typeface="+mn-ea"/>
              </a:rPr>
              <a:t>  (2) What's </a:t>
            </a:r>
            <a:r>
              <a:rPr lang="en-US" sz="3200" b="1">
                <a:solidFill>
                  <a:srgbClr val="FF0000"/>
                </a:solidFill>
                <a:sym typeface="+mn-ea"/>
              </a:rPr>
              <a:t>special</a:t>
            </a:r>
            <a:r>
              <a:rPr lang="en-US" sz="3200" b="1">
                <a:solidFill>
                  <a:schemeClr val="tx1"/>
                </a:solidFill>
                <a:sym typeface="+mn-ea"/>
              </a:rPr>
              <a:t> about English at that time?</a:t>
            </a:r>
          </a:p>
          <a:p>
            <a:pPr fontAlgn="auto">
              <a:lnSpc>
                <a:spcPct val="100000"/>
              </a:lnSpc>
            </a:pPr>
            <a:r>
              <a:rPr lang="en-US" sz="3200" b="1">
                <a:solidFill>
                  <a:schemeClr val="tx1"/>
                </a:solidFill>
                <a:sym typeface="+mn-ea"/>
              </a:rPr>
              <a:t>  (3) What's the </a:t>
            </a:r>
            <a:r>
              <a:rPr lang="en-US" sz="3200" b="1">
                <a:solidFill>
                  <a:srgbClr val="FF0000"/>
                </a:solidFill>
                <a:sym typeface="+mn-ea"/>
              </a:rPr>
              <a:t>driving factor</a:t>
            </a:r>
            <a:r>
              <a:rPr lang="en-US" sz="3200" b="1">
                <a:solidFill>
                  <a:schemeClr val="tx1"/>
                </a:solidFill>
                <a:sym typeface="+mn-ea"/>
              </a:rPr>
              <a:t> behind the change?</a:t>
            </a:r>
          </a:p>
        </p:txBody>
      </p:sp>
      <p:sp>
        <p:nvSpPr>
          <p:cNvPr id="6" name="矩形 5"/>
          <p:cNvSpPr/>
          <p:nvPr/>
        </p:nvSpPr>
        <p:spPr>
          <a:xfrm>
            <a:off x="373380" y="255270"/>
            <a:ext cx="2941320" cy="638175"/>
          </a:xfrm>
          <a:prstGeom prst="rect">
            <a:avLst/>
          </a:prstGeom>
          <a:gradFill>
            <a:gsLst>
              <a:gs pos="10000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a:solidFill>
                  <a:schemeClr val="tx1"/>
                </a:solidFill>
              </a:rPr>
              <a:t>While-reading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 calcmode="lin" valueType="num">
                                      <p:cBhvr additive="base">
                                        <p:cTn id="16"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 calcmode="lin" valueType="num">
                                      <p:cBhvr additive="base">
                                        <p:cTn id="22"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 calcmode="lin" valueType="num">
                                      <p:cBhvr additive="base">
                                        <p:cTn id="28"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2">
                                            <p:txEl>
                                              <p:pRg st="6" end="6"/>
                                            </p:txEl>
                                          </p:spTgt>
                                        </p:tgtEl>
                                        <p:attrNameLst>
                                          <p:attrName>style.visibility</p:attrName>
                                        </p:attrNameLst>
                                      </p:cBhvr>
                                      <p:to>
                                        <p:strVal val="visible"/>
                                      </p:to>
                                    </p:set>
                                    <p:anim calcmode="lin" valueType="num">
                                      <p:cBhvr additive="base">
                                        <p:cTn id="34"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73380" y="255270"/>
            <a:ext cx="2941320" cy="638175"/>
          </a:xfrm>
          <a:prstGeom prst="rect">
            <a:avLst/>
          </a:prstGeom>
          <a:gradFill>
            <a:gsLst>
              <a:gs pos="10000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a:solidFill>
                  <a:schemeClr val="tx1"/>
                </a:solidFill>
              </a:rPr>
              <a:t>While-reading </a:t>
            </a:r>
          </a:p>
        </p:txBody>
      </p:sp>
      <p:sp>
        <p:nvSpPr>
          <p:cNvPr id="5" name="矩形 4"/>
          <p:cNvSpPr/>
          <p:nvPr/>
        </p:nvSpPr>
        <p:spPr>
          <a:xfrm>
            <a:off x="356870" y="1200785"/>
            <a:ext cx="4210685" cy="6502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3000" b="1">
                <a:solidFill>
                  <a:srgbClr val="C00000"/>
                </a:solidFill>
                <a:latin typeface="Times New Roman" panose="02020603050405020304" charset="0"/>
                <a:cs typeface="Times New Roman" panose="02020603050405020304" charset="0"/>
              </a:rPr>
              <a:t>About AD 450 and 1150</a:t>
            </a:r>
          </a:p>
        </p:txBody>
      </p:sp>
      <p:sp>
        <p:nvSpPr>
          <p:cNvPr id="12" name="文本框 11"/>
          <p:cNvSpPr txBox="1"/>
          <p:nvPr/>
        </p:nvSpPr>
        <p:spPr>
          <a:xfrm>
            <a:off x="356870" y="2078990"/>
            <a:ext cx="4194175" cy="1568450"/>
          </a:xfrm>
          <a:prstGeom prst="rect">
            <a:avLst/>
          </a:prstGeom>
          <a:solidFill>
            <a:schemeClr val="tx2">
              <a:lumMod val="20000"/>
              <a:lumOff val="80000"/>
            </a:schemeClr>
          </a:solidFill>
          <a:ln w="25400" cmpd="sng">
            <a:solidFill>
              <a:schemeClr val="accent1">
                <a:lumMod val="75000"/>
              </a:schemeClr>
            </a:solidFill>
            <a:prstDash val="solid"/>
          </a:ln>
        </p:spPr>
        <p:txBody>
          <a:bodyPr wrap="square" rtlCol="0">
            <a:spAutoFit/>
          </a:bodyPr>
          <a:lstStyle/>
          <a:p>
            <a:pPr fontAlgn="auto">
              <a:lnSpc>
                <a:spcPct val="100000"/>
              </a:lnSpc>
            </a:pPr>
            <a:r>
              <a:rPr lang="en-US" sz="3200" b="1">
                <a:latin typeface="+mj-lt"/>
                <a:cs typeface="+mj-lt"/>
                <a:sym typeface="+mn-ea"/>
              </a:rPr>
              <a:t>    The language was based more on German than modern English. </a:t>
            </a:r>
            <a:endParaRPr lang="en-US" sz="3200" b="1">
              <a:solidFill>
                <a:schemeClr val="tx1"/>
              </a:solidFill>
              <a:latin typeface="+mj-lt"/>
              <a:cs typeface="+mj-lt"/>
              <a:sym typeface="+mn-ea"/>
            </a:endParaRPr>
          </a:p>
        </p:txBody>
      </p:sp>
      <p:sp>
        <p:nvSpPr>
          <p:cNvPr id="8" name="文本框 7"/>
          <p:cNvSpPr txBox="1"/>
          <p:nvPr/>
        </p:nvSpPr>
        <p:spPr>
          <a:xfrm>
            <a:off x="301625" y="3914775"/>
            <a:ext cx="8154670" cy="2553335"/>
          </a:xfrm>
          <a:prstGeom prst="rect">
            <a:avLst/>
          </a:prstGeom>
          <a:solidFill>
            <a:schemeClr val="bg2">
              <a:lumMod val="90000"/>
            </a:schemeClr>
          </a:solidFill>
          <a:ln w="25400" cmpd="sng">
            <a:noFill/>
            <a:prstDash val="solid"/>
          </a:ln>
        </p:spPr>
        <p:txBody>
          <a:bodyPr wrap="square" rtlCol="0">
            <a:spAutoFit/>
          </a:bodyPr>
          <a:lstStyle/>
          <a:p>
            <a:pPr fontAlgn="auto">
              <a:lnSpc>
                <a:spcPct val="100000"/>
              </a:lnSpc>
            </a:pPr>
            <a:r>
              <a:rPr lang="en-US" sz="3200" b="1">
                <a:latin typeface="+mj-lt"/>
                <a:cs typeface="+mj-lt"/>
                <a:sym typeface="+mn-ea"/>
              </a:rPr>
              <a:t>    Germanic tribes started to flooding in like </a:t>
            </a:r>
            <a:r>
              <a:rPr lang="en-US" sz="3200" b="1">
                <a:solidFill>
                  <a:srgbClr val="FF0000"/>
                </a:solidFill>
                <a:latin typeface="+mj-lt"/>
                <a:cs typeface="+mj-lt"/>
                <a:sym typeface="+mn-ea"/>
              </a:rPr>
              <a:t>the Angles and the Saxons</a:t>
            </a:r>
            <a:r>
              <a:rPr lang="en-US" sz="3200" b="1">
                <a:latin typeface="+mj-lt"/>
                <a:cs typeface="+mj-lt"/>
                <a:sym typeface="+mn-ea"/>
              </a:rPr>
              <a:t>. They brought about many new vocab into daily life like “woman”, Four days of the week were named in honor of Anglo-Saxon gods.</a:t>
            </a:r>
          </a:p>
        </p:txBody>
      </p:sp>
      <p:pic>
        <p:nvPicPr>
          <p:cNvPr id="9" name="图片 8"/>
          <p:cNvPicPr>
            <a:picLocks noChangeAspect="1"/>
          </p:cNvPicPr>
          <p:nvPr/>
        </p:nvPicPr>
        <p:blipFill>
          <a:blip r:embed="rId3"/>
          <a:stretch>
            <a:fillRect/>
          </a:stretch>
        </p:blipFill>
        <p:spPr>
          <a:xfrm>
            <a:off x="5415280" y="476250"/>
            <a:ext cx="2571115" cy="3171190"/>
          </a:xfrm>
          <a:prstGeom prst="rect">
            <a:avLst/>
          </a:prstGeom>
        </p:spPr>
      </p:pic>
      <p:sp>
        <p:nvSpPr>
          <p:cNvPr id="10" name="流程图: 可选过程 9"/>
          <p:cNvSpPr/>
          <p:nvPr/>
        </p:nvSpPr>
        <p:spPr>
          <a:xfrm rot="20520000">
            <a:off x="3023870" y="3029585"/>
            <a:ext cx="3096260" cy="1296670"/>
          </a:xfrm>
          <a:prstGeom prst="flowChartAlternateProcess">
            <a:avLst/>
          </a:prstGeom>
          <a:gradFill>
            <a:gsLst>
              <a:gs pos="10000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600">
                <a:latin typeface="Arial Black" panose="020B0A04020102020204" charset="0"/>
                <a:cs typeface="Arial Black" panose="020B0A04020102020204" charset="0"/>
              </a:rPr>
              <a:t>Politics</a:t>
            </a:r>
          </a:p>
        </p:txBody>
      </p:sp>
      <p:sp>
        <p:nvSpPr>
          <p:cNvPr id="3" name="矩形 2"/>
          <p:cNvSpPr/>
          <p:nvPr/>
        </p:nvSpPr>
        <p:spPr>
          <a:xfrm>
            <a:off x="373380" y="255270"/>
            <a:ext cx="4577080" cy="638175"/>
          </a:xfrm>
          <a:prstGeom prst="rect">
            <a:avLst/>
          </a:prstGeom>
          <a:gradFill>
            <a:gsLst>
              <a:gs pos="10000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a:solidFill>
                  <a:schemeClr val="tx1"/>
                </a:solidFill>
              </a:rPr>
              <a:t>Information &amp; Culture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12" grpId="0" bldLvl="0" animBg="1"/>
      <p:bldP spid="8" grpId="0" bldLvl="0" animBg="1"/>
      <p:bldP spid="10"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73380" y="255270"/>
            <a:ext cx="2941320" cy="638175"/>
          </a:xfrm>
          <a:prstGeom prst="rect">
            <a:avLst/>
          </a:prstGeom>
          <a:gradFill>
            <a:gsLst>
              <a:gs pos="10000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a:solidFill>
                  <a:schemeClr val="tx1"/>
                </a:solidFill>
              </a:rPr>
              <a:t>While-reading </a:t>
            </a:r>
          </a:p>
        </p:txBody>
      </p:sp>
      <p:sp>
        <p:nvSpPr>
          <p:cNvPr id="5" name="矩形 4"/>
          <p:cNvSpPr/>
          <p:nvPr/>
        </p:nvSpPr>
        <p:spPr>
          <a:xfrm>
            <a:off x="356870" y="1200785"/>
            <a:ext cx="4210685" cy="6502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3000" b="1">
                <a:solidFill>
                  <a:srgbClr val="C00000"/>
                </a:solidFill>
                <a:latin typeface="Times New Roman" panose="02020603050405020304" charset="0"/>
                <a:cs typeface="Times New Roman" panose="02020603050405020304" charset="0"/>
              </a:rPr>
              <a:t>About AD 800 and 1150</a:t>
            </a:r>
          </a:p>
        </p:txBody>
      </p:sp>
      <p:sp>
        <p:nvSpPr>
          <p:cNvPr id="12" name="文本框 11"/>
          <p:cNvSpPr txBox="1"/>
          <p:nvPr/>
        </p:nvSpPr>
        <p:spPr>
          <a:xfrm>
            <a:off x="356870" y="2078990"/>
            <a:ext cx="4375150" cy="1568450"/>
          </a:xfrm>
          <a:prstGeom prst="rect">
            <a:avLst/>
          </a:prstGeom>
          <a:solidFill>
            <a:schemeClr val="tx2">
              <a:lumMod val="20000"/>
              <a:lumOff val="80000"/>
            </a:schemeClr>
          </a:solidFill>
          <a:ln w="25400" cmpd="sng">
            <a:solidFill>
              <a:schemeClr val="accent1">
                <a:lumMod val="75000"/>
              </a:schemeClr>
            </a:solidFill>
            <a:prstDash val="solid"/>
          </a:ln>
        </p:spPr>
        <p:txBody>
          <a:bodyPr wrap="square" rtlCol="0">
            <a:spAutoFit/>
          </a:bodyPr>
          <a:lstStyle/>
          <a:p>
            <a:pPr fontAlgn="auto">
              <a:lnSpc>
                <a:spcPct val="100000"/>
              </a:lnSpc>
            </a:pPr>
            <a:r>
              <a:rPr lang="en-US" sz="3200" b="1">
                <a:latin typeface="+mj-lt"/>
                <a:cs typeface="+mj-lt"/>
                <a:sym typeface="+mn-ea"/>
              </a:rPr>
              <a:t>    The language was greatly enriched, especially its vocabulary. </a:t>
            </a:r>
            <a:endParaRPr lang="en-US" sz="3200" b="1">
              <a:solidFill>
                <a:schemeClr val="tx1"/>
              </a:solidFill>
              <a:latin typeface="+mj-lt"/>
              <a:cs typeface="+mj-lt"/>
              <a:sym typeface="+mn-ea"/>
            </a:endParaRPr>
          </a:p>
        </p:txBody>
      </p:sp>
      <p:sp>
        <p:nvSpPr>
          <p:cNvPr id="8" name="文本框 7"/>
          <p:cNvSpPr txBox="1"/>
          <p:nvPr/>
        </p:nvSpPr>
        <p:spPr>
          <a:xfrm>
            <a:off x="301625" y="3914775"/>
            <a:ext cx="8154670" cy="2553335"/>
          </a:xfrm>
          <a:prstGeom prst="rect">
            <a:avLst/>
          </a:prstGeom>
          <a:solidFill>
            <a:schemeClr val="bg2">
              <a:lumMod val="90000"/>
            </a:schemeClr>
          </a:solidFill>
          <a:ln w="25400" cmpd="sng">
            <a:noFill/>
            <a:prstDash val="solid"/>
          </a:ln>
        </p:spPr>
        <p:txBody>
          <a:bodyPr wrap="square" rtlCol="0">
            <a:spAutoFit/>
          </a:bodyPr>
          <a:lstStyle/>
          <a:p>
            <a:pPr fontAlgn="auto">
              <a:lnSpc>
                <a:spcPct val="100000"/>
              </a:lnSpc>
            </a:pPr>
            <a:r>
              <a:rPr lang="en-US" sz="3200" b="1">
                <a:latin typeface="+mj-lt"/>
                <a:cs typeface="+mj-lt"/>
                <a:sym typeface="+mn-ea"/>
              </a:rPr>
              <a:t>    About AD 800, Britain was invaded by the </a:t>
            </a:r>
            <a:r>
              <a:rPr lang="en-US" sz="3200" b="1">
                <a:solidFill>
                  <a:srgbClr val="FF0000"/>
                </a:solidFill>
                <a:latin typeface="+mj-lt"/>
                <a:cs typeface="+mj-lt"/>
                <a:sym typeface="+mn-ea"/>
              </a:rPr>
              <a:t>Vikings </a:t>
            </a:r>
            <a:r>
              <a:rPr lang="en-US" sz="3200" b="1">
                <a:latin typeface="+mj-lt"/>
                <a:cs typeface="+mj-lt"/>
                <a:sym typeface="+mn-ea"/>
              </a:rPr>
              <a:t>(“die”, “drag”) and later in 1066 </a:t>
            </a:r>
            <a:r>
              <a:rPr lang="en-US" sz="3200" b="1">
                <a:solidFill>
                  <a:srgbClr val="FF0000"/>
                </a:solidFill>
                <a:latin typeface="+mj-lt"/>
                <a:cs typeface="+mj-lt"/>
                <a:sym typeface="+mn-ea"/>
              </a:rPr>
              <a:t>William the Conqueror </a:t>
            </a:r>
            <a:r>
              <a:rPr lang="en-US" sz="3200" b="1">
                <a:latin typeface="+mj-lt"/>
                <a:cs typeface="+mj-lt"/>
                <a:sym typeface="+mn-ea"/>
              </a:rPr>
              <a:t>invaded Britain and brought French into the language (“justice”, “beef”) .</a:t>
            </a:r>
          </a:p>
        </p:txBody>
      </p:sp>
      <p:pic>
        <p:nvPicPr>
          <p:cNvPr id="3" name="图片 2"/>
          <p:cNvPicPr>
            <a:picLocks noChangeAspect="1"/>
          </p:cNvPicPr>
          <p:nvPr/>
        </p:nvPicPr>
        <p:blipFill>
          <a:blip r:embed="rId3"/>
          <a:srcRect b="8154"/>
          <a:stretch>
            <a:fillRect/>
          </a:stretch>
        </p:blipFill>
        <p:spPr>
          <a:xfrm>
            <a:off x="5084445" y="367030"/>
            <a:ext cx="3571240" cy="3280410"/>
          </a:xfrm>
          <a:prstGeom prst="rect">
            <a:avLst/>
          </a:prstGeom>
        </p:spPr>
      </p:pic>
      <p:sp>
        <p:nvSpPr>
          <p:cNvPr id="4" name="流程图: 可选过程 3"/>
          <p:cNvSpPr/>
          <p:nvPr/>
        </p:nvSpPr>
        <p:spPr>
          <a:xfrm rot="20520000">
            <a:off x="3023870" y="2988310"/>
            <a:ext cx="3096260" cy="1296670"/>
          </a:xfrm>
          <a:prstGeom prst="flowChartAlternateProcess">
            <a:avLst/>
          </a:prstGeom>
          <a:gradFill>
            <a:gsLst>
              <a:gs pos="10000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600">
                <a:latin typeface="Arial Black" panose="020B0A04020102020204" charset="0"/>
                <a:cs typeface="Arial Black" panose="020B0A04020102020204" charset="0"/>
              </a:rPr>
              <a:t>Politics</a:t>
            </a:r>
          </a:p>
        </p:txBody>
      </p:sp>
      <p:sp>
        <p:nvSpPr>
          <p:cNvPr id="6" name="矩形 5"/>
          <p:cNvSpPr/>
          <p:nvPr/>
        </p:nvSpPr>
        <p:spPr>
          <a:xfrm>
            <a:off x="373380" y="255270"/>
            <a:ext cx="4577080" cy="638175"/>
          </a:xfrm>
          <a:prstGeom prst="rect">
            <a:avLst/>
          </a:prstGeom>
          <a:gradFill>
            <a:gsLst>
              <a:gs pos="10000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a:solidFill>
                  <a:schemeClr val="tx1"/>
                </a:solidFill>
              </a:rPr>
              <a:t>Information &amp; Culture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12" grpId="0" bldLvl="0" animBg="1"/>
      <p:bldP spid="8" grpId="0" bldLvl="0" animBg="1"/>
      <p:bldP spid="4"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a:extLst>
              <a:ext uri="{FF2B5EF4-FFF2-40B4-BE49-F238E27FC236}">
                <a16:creationId xmlns:a16="http://schemas.microsoft.com/office/drawing/2014/main" id="{1BB92BAB-C431-F540-9ACE-54691F2BD83A}"/>
              </a:ext>
            </a:extLst>
          </p:cNvPr>
          <p:cNvSpPr>
            <a:spLocks noChangeArrowheads="1"/>
          </p:cNvSpPr>
          <p:nvPr/>
        </p:nvSpPr>
        <p:spPr bwMode="auto">
          <a:xfrm>
            <a:off x="1554956" y="2169319"/>
            <a:ext cx="34290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225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2250" b="1">
              <a:solidFill>
                <a:srgbClr val="FF0000"/>
              </a:solidFill>
              <a:latin typeface="HelveticaNeue" panose="02000503000000020004" pitchFamily="2" charset="0"/>
            </a:endParaRPr>
          </a:p>
          <a:p>
            <a:pPr eaLnBrk="1" hangingPunct="1">
              <a:spcBef>
                <a:spcPct val="0"/>
              </a:spcBef>
              <a:buFontTx/>
              <a:buNone/>
            </a:pPr>
            <a:endParaRPr lang="en-US" altLang="zh-CN" sz="2250" b="1">
              <a:solidFill>
                <a:srgbClr val="FF0000"/>
              </a:solidFill>
              <a:latin typeface="HelveticaNeue" panose="02000503000000020004" pitchFamily="2" charset="0"/>
            </a:endParaRPr>
          </a:p>
          <a:p>
            <a:pPr eaLnBrk="1" hangingPunct="1">
              <a:spcBef>
                <a:spcPct val="0"/>
              </a:spcBef>
              <a:buFontTx/>
              <a:buNone/>
            </a:pPr>
            <a:r>
              <a:rPr lang="zh-CN" altLang="en-US" sz="2250" b="1">
                <a:solidFill>
                  <a:srgbClr val="FF0000"/>
                </a:solidFill>
                <a:latin typeface="HelveticaNeue" panose="02000503000000020004" pitchFamily="2" charset="0"/>
              </a:rPr>
              <a:t>更多教学资源请关注</a:t>
            </a:r>
            <a:endParaRPr lang="en-US" altLang="zh-CN" sz="2250" b="1">
              <a:solidFill>
                <a:srgbClr val="FF0000"/>
              </a:solidFill>
              <a:latin typeface="HelveticaNeue" panose="02000503000000020004" pitchFamily="2" charset="0"/>
            </a:endParaRPr>
          </a:p>
          <a:p>
            <a:pPr eaLnBrk="1" hangingPunct="1">
              <a:spcBef>
                <a:spcPct val="0"/>
              </a:spcBef>
              <a:buFontTx/>
              <a:buNone/>
            </a:pPr>
            <a:r>
              <a:rPr lang="zh-CN" altLang="en-US" sz="2250" b="1">
                <a:solidFill>
                  <a:srgbClr val="FF0000"/>
                </a:solidFill>
                <a:latin typeface="HelveticaNeue" panose="02000503000000020004" pitchFamily="2" charset="0"/>
              </a:rPr>
              <a:t>公众号：溯恩高中英语</a:t>
            </a:r>
          </a:p>
        </p:txBody>
      </p:sp>
      <p:pic>
        <p:nvPicPr>
          <p:cNvPr id="19458" name="图片 2">
            <a:extLst>
              <a:ext uri="{FF2B5EF4-FFF2-40B4-BE49-F238E27FC236}">
                <a16:creationId xmlns:a16="http://schemas.microsoft.com/office/drawing/2014/main" id="{027A5259-9CE5-6C4E-A987-FEFA30554F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7350" y="2908697"/>
            <a:ext cx="1843088" cy="184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a:extLst>
              <a:ext uri="{FF2B5EF4-FFF2-40B4-BE49-F238E27FC236}">
                <a16:creationId xmlns:a16="http://schemas.microsoft.com/office/drawing/2014/main" id="{5CFC9920-D99F-9042-81D2-C7CE9D821070}"/>
              </a:ext>
            </a:extLst>
          </p:cNvPr>
          <p:cNvSpPr>
            <a:spLocks noChangeArrowheads="1"/>
          </p:cNvSpPr>
          <p:nvPr/>
        </p:nvSpPr>
        <p:spPr bwMode="auto">
          <a:xfrm>
            <a:off x="5075637" y="2169319"/>
            <a:ext cx="2925365" cy="611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3375" b="1">
                <a:latin typeface="华文新魏" panose="02010800040101010101" pitchFamily="2" charset="-122"/>
              </a:rPr>
              <a:t>知识产权声明</a:t>
            </a:r>
          </a:p>
        </p:txBody>
      </p:sp>
    </p:spTree>
    <p:extLst>
      <p:ext uri="{BB962C8B-B14F-4D97-AF65-F5344CB8AC3E}">
        <p14:creationId xmlns:p14="http://schemas.microsoft.com/office/powerpoint/2010/main" val="1894003712"/>
      </p:ext>
    </p:extLst>
  </p:cSld>
  <p:clrMapOvr>
    <a:masterClrMapping/>
  </p:clrMapOvr>
  <p:transition spd="med">
    <p:fade/>
  </p:transition>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1518</Words>
  <Application>Microsoft Macintosh PowerPoint</Application>
  <PresentationFormat>全屏显示(4:3)</PresentationFormat>
  <Paragraphs>162</Paragraphs>
  <Slides>21</Slides>
  <Notes>18</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21</vt:i4>
      </vt:variant>
    </vt:vector>
  </HeadingPairs>
  <TitlesOfParts>
    <vt:vector size="28" baseType="lpstr">
      <vt:lpstr>华文新魏</vt:lpstr>
      <vt:lpstr>Arial</vt:lpstr>
      <vt:lpstr>Arial Black</vt:lpstr>
      <vt:lpstr>Calibri</vt:lpstr>
      <vt:lpstr>HelveticaNeue</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Reading-Main idea1</dc:title>
  <dc:creator>Administrator</dc:creator>
  <cp:lastModifiedBy>nqdp</cp:lastModifiedBy>
  <cp:revision>299</cp:revision>
  <dcterms:created xsi:type="dcterms:W3CDTF">2017-02-15T06:20:00Z</dcterms:created>
  <dcterms:modified xsi:type="dcterms:W3CDTF">2019-09-26T00:57:08Z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2052-11.1.0.8597</vt:lpwstr>
  </property>
</Properties>
</file>