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632" r:id="rId2"/>
    <p:sldId id="261" r:id="rId3"/>
    <p:sldId id="263" r:id="rId4"/>
    <p:sldId id="269" r:id="rId5"/>
    <p:sldId id="272" r:id="rId6"/>
    <p:sldId id="271" r:id="rId7"/>
    <p:sldId id="275" r:id="rId8"/>
    <p:sldId id="274" r:id="rId9"/>
    <p:sldId id="270" r:id="rId10"/>
    <p:sldId id="277" r:id="rId11"/>
    <p:sldId id="276" r:id="rId12"/>
    <p:sldId id="633" r:id="rId13"/>
    <p:sldId id="273" r:id="rId14"/>
    <p:sldId id="278" r:id="rId15"/>
    <p:sldId id="279" r:id="rId16"/>
    <p:sldId id="282" r:id="rId17"/>
    <p:sldId id="260" r:id="rId18"/>
    <p:sldId id="283" r:id="rId19"/>
    <p:sldId id="281" r:id="rId20"/>
    <p:sldId id="265" r:id="rId21"/>
    <p:sldId id="266" r:id="rId22"/>
    <p:sldId id="285" r:id="rId23"/>
    <p:sldId id="267" r:id="rId24"/>
    <p:sldId id="268" r:id="rId25"/>
    <p:sldId id="634" r:id="rId26"/>
    <p:sldId id="284" r:id="rId2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19"/>
  </p:normalViewPr>
  <p:slideViewPr>
    <p:cSldViewPr>
      <p:cViewPr varScale="1">
        <p:scale>
          <a:sx n="98" d="100"/>
          <a:sy n="98" d="100"/>
        </p:scale>
        <p:origin x="2040"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4876BA-AB12-42A2-AC7B-DF6C4B58121D}" type="datetimeFigureOut">
              <a:rPr lang="zh-CN" altLang="en-US" smtClean="0"/>
              <a:t>2019/9/27</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2AD65A-7C77-4F21-844B-1652BAB6A101}" type="slidenum">
              <a:rPr lang="zh-CN" altLang="en-US" smtClean="0"/>
              <a:t>‹#›</a:t>
            </a:fld>
            <a:endParaRPr lang="zh-CN" altLang="en-US"/>
          </a:p>
        </p:txBody>
      </p:sp>
    </p:spTree>
    <p:extLst>
      <p:ext uri="{BB962C8B-B14F-4D97-AF65-F5344CB8AC3E}">
        <p14:creationId xmlns:p14="http://schemas.microsoft.com/office/powerpoint/2010/main" val="1986377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D2AD65A-7C77-4F21-844B-1652BAB6A101}" type="slidenum">
              <a:rPr lang="zh-CN" altLang="en-US" smtClean="0"/>
              <a:t>19</a:t>
            </a:fld>
            <a:endParaRPr lang="zh-CN" altLang="en-US"/>
          </a:p>
        </p:txBody>
      </p:sp>
    </p:spTree>
    <p:extLst>
      <p:ext uri="{BB962C8B-B14F-4D97-AF65-F5344CB8AC3E}">
        <p14:creationId xmlns:p14="http://schemas.microsoft.com/office/powerpoint/2010/main" val="2506218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2019/9/27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2019/9/27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2019/9/27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2019/9/27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2019/9/27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2019/9/27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2019/9/27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5.jfif"/><Relationship Id="rId1" Type="http://schemas.openxmlformats.org/officeDocument/2006/relationships/slideLayout" Target="../slideLayouts/slideLayout2.xml"/><Relationship Id="rId4" Type="http://schemas.openxmlformats.org/officeDocument/2006/relationships/image" Target="../media/image15.jfif"/></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5.jfi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5.jfi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5.jfi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fif"/><Relationship Id="rId2" Type="http://schemas.openxmlformats.org/officeDocument/2006/relationships/image" Target="../media/image5.jfi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fif"/><Relationship Id="rId2" Type="http://schemas.openxmlformats.org/officeDocument/2006/relationships/image" Target="../media/image5.jfif"/><Relationship Id="rId1" Type="http://schemas.openxmlformats.org/officeDocument/2006/relationships/slideLayout" Target="../slideLayouts/slideLayout2.xml"/><Relationship Id="rId4" Type="http://schemas.openxmlformats.org/officeDocument/2006/relationships/image" Target="../media/image30.jfif"/></Relationships>
</file>

<file path=ppt/slides/_rels/slide22.xml.rels><?xml version="1.0" encoding="UTF-8" standalone="yes"?>
<Relationships xmlns="http://schemas.openxmlformats.org/package/2006/relationships"><Relationship Id="rId3" Type="http://schemas.openxmlformats.org/officeDocument/2006/relationships/image" Target="../media/image31.jfif"/><Relationship Id="rId2" Type="http://schemas.openxmlformats.org/officeDocument/2006/relationships/image" Target="../media/image5.jfif"/><Relationship Id="rId1" Type="http://schemas.openxmlformats.org/officeDocument/2006/relationships/slideLayout" Target="../slideLayouts/slideLayout2.xml"/><Relationship Id="rId4" Type="http://schemas.openxmlformats.org/officeDocument/2006/relationships/image" Target="../media/image32.jfif"/></Relationships>
</file>

<file path=ppt/slides/_rels/slide23.xml.rels><?xml version="1.0" encoding="UTF-8" standalone="yes"?>
<Relationships xmlns="http://schemas.openxmlformats.org/package/2006/relationships"><Relationship Id="rId3" Type="http://schemas.openxmlformats.org/officeDocument/2006/relationships/image" Target="../media/image33.jfif"/><Relationship Id="rId2" Type="http://schemas.openxmlformats.org/officeDocument/2006/relationships/image" Target="../media/image5.jf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jf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jf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image" Target="../media/image5.jfi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image" Target="../media/image5.jf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fif"/><Relationship Id="rId4" Type="http://schemas.openxmlformats.org/officeDocument/2006/relationships/image" Target="../media/image11.jfif"/></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f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a:extLst>
              <a:ext uri="{FF2B5EF4-FFF2-40B4-BE49-F238E27FC236}">
                <a16:creationId xmlns:a16="http://schemas.microsoft.com/office/drawing/2014/main" id="{1BB92BAB-C431-F540-9ACE-54691F2BD83A}"/>
              </a:ext>
            </a:extLst>
          </p:cNvPr>
          <p:cNvSpPr>
            <a:spLocks noChangeArrowheads="1"/>
          </p:cNvSpPr>
          <p:nvPr/>
        </p:nvSpPr>
        <p:spPr bwMode="auto">
          <a:xfrm>
            <a:off x="1554956" y="2169319"/>
            <a:ext cx="3429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25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2250" b="1">
              <a:solidFill>
                <a:srgbClr val="FF0000"/>
              </a:solidFill>
              <a:latin typeface="HelveticaNeue" panose="02000503000000020004" pitchFamily="2" charset="0"/>
            </a:endParaRPr>
          </a:p>
          <a:p>
            <a:pPr eaLnBrk="1" hangingPunct="1">
              <a:spcBef>
                <a:spcPct val="0"/>
              </a:spcBef>
              <a:buFontTx/>
              <a:buNone/>
            </a:pPr>
            <a:endParaRPr lang="en-US" altLang="zh-CN" sz="2250" b="1">
              <a:solidFill>
                <a:srgbClr val="FF0000"/>
              </a:solidFill>
              <a:latin typeface="HelveticaNeue" panose="02000503000000020004" pitchFamily="2" charset="0"/>
            </a:endParaRPr>
          </a:p>
          <a:p>
            <a:pPr eaLnBrk="1" hangingPunct="1">
              <a:spcBef>
                <a:spcPct val="0"/>
              </a:spcBef>
              <a:buFontTx/>
              <a:buNone/>
            </a:pPr>
            <a:r>
              <a:rPr lang="zh-CN" altLang="en-US" sz="2250" b="1">
                <a:solidFill>
                  <a:srgbClr val="FF0000"/>
                </a:solidFill>
                <a:latin typeface="HelveticaNeue" panose="02000503000000020004" pitchFamily="2" charset="0"/>
              </a:rPr>
              <a:t>更多教学资源请关注</a:t>
            </a:r>
            <a:endParaRPr lang="en-US" altLang="zh-CN" sz="2250" b="1">
              <a:solidFill>
                <a:srgbClr val="FF0000"/>
              </a:solidFill>
              <a:latin typeface="HelveticaNeue" panose="02000503000000020004" pitchFamily="2" charset="0"/>
            </a:endParaRPr>
          </a:p>
          <a:p>
            <a:pPr eaLnBrk="1" hangingPunct="1">
              <a:spcBef>
                <a:spcPct val="0"/>
              </a:spcBef>
              <a:buFontTx/>
              <a:buNone/>
            </a:pPr>
            <a:r>
              <a:rPr lang="zh-CN" altLang="en-US" sz="2250" b="1">
                <a:solidFill>
                  <a:srgbClr val="FF0000"/>
                </a:solidFill>
                <a:latin typeface="HelveticaNeue" panose="02000503000000020004" pitchFamily="2" charset="0"/>
              </a:rPr>
              <a:t>公众号：溯恩高中英语</a:t>
            </a:r>
          </a:p>
        </p:txBody>
      </p:sp>
      <p:pic>
        <p:nvPicPr>
          <p:cNvPr id="19458" name="图片 2">
            <a:extLst>
              <a:ext uri="{FF2B5EF4-FFF2-40B4-BE49-F238E27FC236}">
                <a16:creationId xmlns:a16="http://schemas.microsoft.com/office/drawing/2014/main" id="{027A5259-9CE5-6C4E-A987-FEFA30554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7350" y="2908697"/>
            <a:ext cx="1843088"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a:extLst>
              <a:ext uri="{FF2B5EF4-FFF2-40B4-BE49-F238E27FC236}">
                <a16:creationId xmlns:a16="http://schemas.microsoft.com/office/drawing/2014/main" id="{5CFC9920-D99F-9042-81D2-C7CE9D821070}"/>
              </a:ext>
            </a:extLst>
          </p:cNvPr>
          <p:cNvSpPr>
            <a:spLocks noChangeArrowheads="1"/>
          </p:cNvSpPr>
          <p:nvPr/>
        </p:nvSpPr>
        <p:spPr bwMode="auto">
          <a:xfrm>
            <a:off x="5075637" y="2169319"/>
            <a:ext cx="2925365" cy="61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3375" b="1">
                <a:latin typeface="华文新魏" panose="02010800040101010101" pitchFamily="2" charset="-122"/>
              </a:rPr>
              <a:t>知识产权声明</a:t>
            </a:r>
          </a:p>
        </p:txBody>
      </p:sp>
    </p:spTree>
    <p:extLst>
      <p:ext uri="{BB962C8B-B14F-4D97-AF65-F5344CB8AC3E}">
        <p14:creationId xmlns:p14="http://schemas.microsoft.com/office/powerpoint/2010/main" val="3744808393"/>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308692"/>
          </a:xfrm>
          <a:prstGeom prst="rect">
            <a:avLst/>
          </a:prstGeom>
        </p:spPr>
      </p:pic>
      <p:sp>
        <p:nvSpPr>
          <p:cNvPr id="3" name="内容占位符 2"/>
          <p:cNvSpPr>
            <a:spLocks noGrp="1"/>
          </p:cNvSpPr>
          <p:nvPr>
            <p:ph idx="1"/>
          </p:nvPr>
        </p:nvSpPr>
        <p:spPr>
          <a:xfrm>
            <a:off x="375681" y="863741"/>
            <a:ext cx="8229600" cy="4525963"/>
          </a:xfrm>
        </p:spPr>
        <p:txBody>
          <a:bodyPr/>
          <a:lstStyle/>
          <a:p>
            <a:r>
              <a:rPr lang="en-US" altLang="zh-CN" dirty="0">
                <a:solidFill>
                  <a:schemeClr val="accent3">
                    <a:lumMod val="20000"/>
                    <a:lumOff val="80000"/>
                  </a:schemeClr>
                </a:solidFill>
              </a:rPr>
              <a:t>The movie, Mao Zedong 1949, hit domestic theaters on Sept 20. The cast comprises five veteran actors best known for playing political leaders in movies and TV dramas. </a:t>
            </a:r>
            <a:endParaRPr lang="zh-CN" altLang="en-US" dirty="0">
              <a:solidFill>
                <a:schemeClr val="accent3">
                  <a:lumMod val="20000"/>
                  <a:lumOff val="80000"/>
                </a:schemeClr>
              </a:solidFill>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3356992"/>
            <a:ext cx="4022392" cy="2520280"/>
          </a:xfrm>
          <a:prstGeom prst="rect">
            <a:avLst/>
          </a:prstGeom>
          <a:ln>
            <a:noFill/>
          </a:ln>
          <a:effectLst>
            <a:softEdge rad="112500"/>
          </a:effectLst>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7624" y="2996952"/>
            <a:ext cx="2190081" cy="33296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28774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308692"/>
          </a:xfrm>
          <a:prstGeom prst="rect">
            <a:avLst/>
          </a:prstGeom>
        </p:spPr>
      </p:pic>
      <p:sp>
        <p:nvSpPr>
          <p:cNvPr id="4" name="内容占位符 3"/>
          <p:cNvSpPr>
            <a:spLocks noGrp="1"/>
          </p:cNvSpPr>
          <p:nvPr>
            <p:ph idx="1"/>
          </p:nvPr>
        </p:nvSpPr>
        <p:spPr>
          <a:xfrm>
            <a:off x="323528" y="476672"/>
            <a:ext cx="8229600" cy="4525963"/>
          </a:xfrm>
        </p:spPr>
        <p:txBody>
          <a:bodyPr>
            <a:normAutofit/>
          </a:bodyPr>
          <a:lstStyle/>
          <a:p>
            <a:r>
              <a:rPr lang="en-US" altLang="zh-CN" sz="2800" b="1" dirty="0">
                <a:solidFill>
                  <a:schemeClr val="accent3">
                    <a:lumMod val="20000"/>
                    <a:lumOff val="80000"/>
                  </a:schemeClr>
                </a:solidFill>
                <a:latin typeface="华文新魏" pitchFamily="2" charset="-122"/>
                <a:ea typeface="华文新魏" pitchFamily="2" charset="-122"/>
              </a:rPr>
              <a:t>A highlight: the founding ceremony sequences near the end of the film is restored color footage that the crew purchased from Russia, says executive producer and director Huang </a:t>
            </a:r>
            <a:r>
              <a:rPr lang="en-US" altLang="zh-CN" sz="2800" b="1" dirty="0" err="1">
                <a:solidFill>
                  <a:schemeClr val="accent3">
                    <a:lumMod val="20000"/>
                    <a:lumOff val="80000"/>
                  </a:schemeClr>
                </a:solidFill>
                <a:latin typeface="华文新魏" pitchFamily="2" charset="-122"/>
                <a:ea typeface="华文新魏" pitchFamily="2" charset="-122"/>
              </a:rPr>
              <a:t>Jianxin</a:t>
            </a:r>
            <a:r>
              <a:rPr lang="en-US" altLang="zh-CN" sz="2800" b="1" dirty="0">
                <a:solidFill>
                  <a:schemeClr val="accent3">
                    <a:lumMod val="20000"/>
                    <a:lumOff val="80000"/>
                  </a:schemeClr>
                </a:solidFill>
                <a:latin typeface="华文新魏" pitchFamily="2" charset="-122"/>
                <a:ea typeface="华文新魏" pitchFamily="2" charset="-122"/>
              </a:rPr>
              <a:t> in a recent interview</a:t>
            </a:r>
          </a:p>
          <a:p>
            <a:r>
              <a:rPr lang="en-US" altLang="zh-CN" sz="2800" b="1" dirty="0">
                <a:solidFill>
                  <a:schemeClr val="accent3">
                    <a:lumMod val="20000"/>
                    <a:lumOff val="80000"/>
                  </a:schemeClr>
                </a:solidFill>
                <a:latin typeface="华文楷体" pitchFamily="2" charset="-122"/>
                <a:ea typeface="华文楷体" pitchFamily="2" charset="-122"/>
              </a:rPr>
              <a:t>.</a:t>
            </a:r>
            <a:r>
              <a:rPr lang="zh-CN" altLang="en-US" sz="2800" b="1" dirty="0">
                <a:solidFill>
                  <a:schemeClr val="accent3">
                    <a:lumMod val="20000"/>
                    <a:lumOff val="80000"/>
                  </a:schemeClr>
                </a:solidFill>
                <a:latin typeface="华文楷体" pitchFamily="2" charset="-122"/>
                <a:ea typeface="华文楷体" pitchFamily="2" charset="-122"/>
              </a:rPr>
              <a:t>该片导演和监制黄建新表示，电影一大亮点是，影片末尾开国大典的片段色彩还原了剧组从俄罗斯购买的珍贵录像。</a:t>
            </a: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4077071"/>
            <a:ext cx="3312368" cy="1934423"/>
          </a:xfrm>
          <a:prstGeom prst="rect">
            <a:avLst/>
          </a:prstGeom>
          <a:ln>
            <a:noFill/>
          </a:ln>
          <a:effectLst>
            <a:softEdge rad="112500"/>
          </a:effectLst>
        </p:spPr>
      </p:pic>
      <p:pic>
        <p:nvPicPr>
          <p:cNvPr id="7" name="图片 6" descr="水印"/>
          <p:cNvPicPr>
            <a:picLocks noChangeAspect="1"/>
          </p:cNvPicPr>
          <p:nvPr/>
        </p:nvPicPr>
        <p:blipFill>
          <a:blip r:embed="rId4"/>
          <a:stretch>
            <a:fillRect/>
          </a:stretch>
        </p:blipFill>
        <p:spPr>
          <a:xfrm>
            <a:off x="1187624" y="5682881"/>
            <a:ext cx="2030730" cy="657225"/>
          </a:xfrm>
          <a:prstGeom prst="rect">
            <a:avLst/>
          </a:prstGeom>
        </p:spPr>
      </p:pic>
    </p:spTree>
    <p:extLst>
      <p:ext uri="{BB962C8B-B14F-4D97-AF65-F5344CB8AC3E}">
        <p14:creationId xmlns:p14="http://schemas.microsoft.com/office/powerpoint/2010/main" val="49634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a:extLst>
              <a:ext uri="{FF2B5EF4-FFF2-40B4-BE49-F238E27FC236}">
                <a16:creationId xmlns:a16="http://schemas.microsoft.com/office/drawing/2014/main" id="{1BB92BAB-C431-F540-9ACE-54691F2BD83A}"/>
              </a:ext>
            </a:extLst>
          </p:cNvPr>
          <p:cNvSpPr>
            <a:spLocks noChangeArrowheads="1"/>
          </p:cNvSpPr>
          <p:nvPr/>
        </p:nvSpPr>
        <p:spPr bwMode="auto">
          <a:xfrm>
            <a:off x="1554956" y="2169319"/>
            <a:ext cx="3429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25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2250" b="1">
              <a:solidFill>
                <a:srgbClr val="FF0000"/>
              </a:solidFill>
              <a:latin typeface="HelveticaNeue" panose="02000503000000020004" pitchFamily="2" charset="0"/>
            </a:endParaRPr>
          </a:p>
          <a:p>
            <a:pPr eaLnBrk="1" hangingPunct="1">
              <a:spcBef>
                <a:spcPct val="0"/>
              </a:spcBef>
              <a:buFontTx/>
              <a:buNone/>
            </a:pPr>
            <a:endParaRPr lang="en-US" altLang="zh-CN" sz="2250" b="1">
              <a:solidFill>
                <a:srgbClr val="FF0000"/>
              </a:solidFill>
              <a:latin typeface="HelveticaNeue" panose="02000503000000020004" pitchFamily="2" charset="0"/>
            </a:endParaRPr>
          </a:p>
          <a:p>
            <a:pPr eaLnBrk="1" hangingPunct="1">
              <a:spcBef>
                <a:spcPct val="0"/>
              </a:spcBef>
              <a:buFontTx/>
              <a:buNone/>
            </a:pPr>
            <a:r>
              <a:rPr lang="zh-CN" altLang="en-US" sz="2250" b="1">
                <a:solidFill>
                  <a:srgbClr val="FF0000"/>
                </a:solidFill>
                <a:latin typeface="HelveticaNeue" panose="02000503000000020004" pitchFamily="2" charset="0"/>
              </a:rPr>
              <a:t>更多教学资源请关注</a:t>
            </a:r>
            <a:endParaRPr lang="en-US" altLang="zh-CN" sz="2250" b="1">
              <a:solidFill>
                <a:srgbClr val="FF0000"/>
              </a:solidFill>
              <a:latin typeface="HelveticaNeue" panose="02000503000000020004" pitchFamily="2" charset="0"/>
            </a:endParaRPr>
          </a:p>
          <a:p>
            <a:pPr eaLnBrk="1" hangingPunct="1">
              <a:spcBef>
                <a:spcPct val="0"/>
              </a:spcBef>
              <a:buFontTx/>
              <a:buNone/>
            </a:pPr>
            <a:r>
              <a:rPr lang="zh-CN" altLang="en-US" sz="2250" b="1">
                <a:solidFill>
                  <a:srgbClr val="FF0000"/>
                </a:solidFill>
                <a:latin typeface="HelveticaNeue" panose="02000503000000020004" pitchFamily="2" charset="0"/>
              </a:rPr>
              <a:t>公众号：溯恩高中英语</a:t>
            </a:r>
          </a:p>
        </p:txBody>
      </p:sp>
      <p:pic>
        <p:nvPicPr>
          <p:cNvPr id="19458" name="图片 2">
            <a:extLst>
              <a:ext uri="{FF2B5EF4-FFF2-40B4-BE49-F238E27FC236}">
                <a16:creationId xmlns:a16="http://schemas.microsoft.com/office/drawing/2014/main" id="{027A5259-9CE5-6C4E-A987-FEFA30554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7350" y="2908697"/>
            <a:ext cx="1843088"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a:extLst>
              <a:ext uri="{FF2B5EF4-FFF2-40B4-BE49-F238E27FC236}">
                <a16:creationId xmlns:a16="http://schemas.microsoft.com/office/drawing/2014/main" id="{5CFC9920-D99F-9042-81D2-C7CE9D821070}"/>
              </a:ext>
            </a:extLst>
          </p:cNvPr>
          <p:cNvSpPr>
            <a:spLocks noChangeArrowheads="1"/>
          </p:cNvSpPr>
          <p:nvPr/>
        </p:nvSpPr>
        <p:spPr bwMode="auto">
          <a:xfrm>
            <a:off x="5075637" y="2169319"/>
            <a:ext cx="2925365" cy="61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3375" b="1">
                <a:latin typeface="华文新魏" panose="02010800040101010101" pitchFamily="2" charset="-122"/>
              </a:rPr>
              <a:t>知识产权声明</a:t>
            </a:r>
          </a:p>
        </p:txBody>
      </p:sp>
    </p:spTree>
    <p:extLst>
      <p:ext uri="{BB962C8B-B14F-4D97-AF65-F5344CB8AC3E}">
        <p14:creationId xmlns:p14="http://schemas.microsoft.com/office/powerpoint/2010/main" val="2760469688"/>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28" y="-1"/>
            <a:ext cx="4833500" cy="6840635"/>
          </a:xfr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1231" y="0"/>
            <a:ext cx="4775200" cy="6840635"/>
          </a:xfrm>
          <a:prstGeom prst="rect">
            <a:avLst/>
          </a:prstGeom>
        </p:spPr>
      </p:pic>
    </p:spTree>
    <p:extLst>
      <p:ext uri="{BB962C8B-B14F-4D97-AF65-F5344CB8AC3E}">
        <p14:creationId xmlns:p14="http://schemas.microsoft.com/office/powerpoint/2010/main" val="3948077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353316"/>
          </a:xfrm>
          <a:prstGeom prst="rect">
            <a:avLst/>
          </a:prstGeom>
        </p:spPr>
      </p:pic>
      <p:sp>
        <p:nvSpPr>
          <p:cNvPr id="3" name="内容占位符 2"/>
          <p:cNvSpPr>
            <a:spLocks noGrp="1"/>
          </p:cNvSpPr>
          <p:nvPr>
            <p:ph idx="1"/>
          </p:nvPr>
        </p:nvSpPr>
        <p:spPr>
          <a:xfrm>
            <a:off x="323528" y="764704"/>
            <a:ext cx="8229600" cy="4525963"/>
          </a:xfrm>
        </p:spPr>
        <p:txBody>
          <a:bodyPr/>
          <a:lstStyle/>
          <a:p>
            <a:pPr marL="0" indent="0">
              <a:buNone/>
            </a:pPr>
            <a:r>
              <a:rPr lang="en-US" altLang="zh-CN" b="1" dirty="0">
                <a:solidFill>
                  <a:schemeClr val="accent3">
                    <a:lumMod val="20000"/>
                    <a:lumOff val="80000"/>
                  </a:schemeClr>
                </a:solidFill>
              </a:rPr>
              <a:t>Speaking about how he laid his hands on the footage, Huang says he happened to hear that a person has watched the color clip on his smartphone, so he assigned two teams to go to Russia to find the four-minute footage that was shot by former Soviet Union photographers. The footage was restored by a Chinese company, which transformed it into 4K ultra high-definition version.</a:t>
            </a:r>
            <a:endParaRPr lang="zh-CN" altLang="en-US" b="1" dirty="0">
              <a:solidFill>
                <a:schemeClr val="accent3">
                  <a:lumMod val="20000"/>
                  <a:lumOff val="80000"/>
                </a:schemeClr>
              </a:solidFill>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3" y="4941168"/>
            <a:ext cx="2959233" cy="1728192"/>
          </a:xfrm>
          <a:prstGeom prst="rect">
            <a:avLst/>
          </a:prstGeom>
          <a:ln>
            <a:noFill/>
          </a:ln>
          <a:effectLst>
            <a:softEdge rad="112500"/>
          </a:effectLst>
        </p:spPr>
      </p:pic>
      <p:pic>
        <p:nvPicPr>
          <p:cNvPr id="6" name="图片 5" descr="水印"/>
          <p:cNvPicPr>
            <a:picLocks noChangeAspect="1"/>
          </p:cNvPicPr>
          <p:nvPr/>
        </p:nvPicPr>
        <p:blipFill>
          <a:blip r:embed="rId4"/>
          <a:stretch>
            <a:fillRect/>
          </a:stretch>
        </p:blipFill>
        <p:spPr>
          <a:xfrm>
            <a:off x="611560" y="5312874"/>
            <a:ext cx="2030730" cy="657225"/>
          </a:xfrm>
          <a:prstGeom prst="rect">
            <a:avLst/>
          </a:prstGeom>
        </p:spPr>
      </p:pic>
    </p:spTree>
    <p:extLst>
      <p:ext uri="{BB962C8B-B14F-4D97-AF65-F5344CB8AC3E}">
        <p14:creationId xmlns:p14="http://schemas.microsoft.com/office/powerpoint/2010/main" val="3374464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641348"/>
          </a:xfrm>
          <a:prstGeom prst="rect">
            <a:avLst/>
          </a:prstGeom>
        </p:spPr>
      </p:pic>
      <p:sp>
        <p:nvSpPr>
          <p:cNvPr id="3" name="内容占位符 2"/>
          <p:cNvSpPr>
            <a:spLocks noGrp="1"/>
          </p:cNvSpPr>
          <p:nvPr>
            <p:ph idx="1"/>
          </p:nvPr>
        </p:nvSpPr>
        <p:spPr>
          <a:xfrm>
            <a:off x="457200" y="332656"/>
            <a:ext cx="8229600" cy="4525963"/>
          </a:xfrm>
        </p:spPr>
        <p:txBody>
          <a:bodyPr>
            <a:normAutofit fontScale="92500" lnSpcReduction="10000"/>
          </a:bodyPr>
          <a:lstStyle/>
          <a:p>
            <a:endParaRPr lang="zh-CN" altLang="en-US" sz="2800" b="1" dirty="0">
              <a:solidFill>
                <a:schemeClr val="accent3">
                  <a:lumMod val="20000"/>
                  <a:lumOff val="80000"/>
                </a:schemeClr>
              </a:solidFill>
              <a:latin typeface="华文新魏" pitchFamily="2" charset="-122"/>
              <a:ea typeface="华文新魏" pitchFamily="2" charset="-122"/>
            </a:endParaRPr>
          </a:p>
          <a:p>
            <a:pPr marL="0" indent="0">
              <a:buNone/>
            </a:pPr>
            <a:r>
              <a:rPr lang="en-US" altLang="zh-CN" sz="2800" b="1" dirty="0">
                <a:solidFill>
                  <a:schemeClr val="accent3">
                    <a:lumMod val="20000"/>
                    <a:lumOff val="80000"/>
                  </a:schemeClr>
                </a:solidFill>
                <a:latin typeface="华文新魏" pitchFamily="2" charset="-122"/>
                <a:ea typeface="华文新魏" pitchFamily="2" charset="-122"/>
              </a:rPr>
              <a:t>Chinese </a:t>
            </a:r>
            <a:r>
              <a:rPr lang="en-US" altLang="zh-CN" sz="2800" b="1" dirty="0" err="1">
                <a:solidFill>
                  <a:schemeClr val="accent3">
                    <a:lumMod val="20000"/>
                    <a:lumOff val="80000"/>
                  </a:schemeClr>
                </a:solidFill>
                <a:latin typeface="华文新魏" pitchFamily="2" charset="-122"/>
                <a:ea typeface="华文新魏" pitchFamily="2" charset="-122"/>
              </a:rPr>
              <a:t>netizens</a:t>
            </a:r>
            <a:r>
              <a:rPr lang="en-US" altLang="zh-CN" sz="2800" b="1" dirty="0">
                <a:solidFill>
                  <a:schemeClr val="accent3">
                    <a:lumMod val="20000"/>
                    <a:lumOff val="80000"/>
                  </a:schemeClr>
                </a:solidFill>
                <a:latin typeface="华文新魏" pitchFamily="2" charset="-122"/>
                <a:ea typeface="华文新魏" pitchFamily="2" charset="-122"/>
              </a:rPr>
              <a:t> hailed the six-episode Russian documentary on the founding of New China seven decades ago as a "precious gift" to the 70th anniversary of the founding of the </a:t>
            </a:r>
            <a:r>
              <a:rPr lang="en-US" altLang="zh-CN" sz="2800" b="1" dirty="0" err="1">
                <a:solidFill>
                  <a:schemeClr val="accent3">
                    <a:lumMod val="20000"/>
                    <a:lumOff val="80000"/>
                  </a:schemeClr>
                </a:solidFill>
                <a:latin typeface="华文新魏" pitchFamily="2" charset="-122"/>
                <a:ea typeface="华文新魏" pitchFamily="2" charset="-122"/>
              </a:rPr>
              <a:t>the</a:t>
            </a:r>
            <a:r>
              <a:rPr lang="en-US" altLang="zh-CN" sz="2800" b="1" dirty="0">
                <a:solidFill>
                  <a:schemeClr val="accent3">
                    <a:lumMod val="20000"/>
                    <a:lumOff val="80000"/>
                  </a:schemeClr>
                </a:solidFill>
                <a:latin typeface="华文新魏" pitchFamily="2" charset="-122"/>
                <a:ea typeface="华文新魏" pitchFamily="2" charset="-122"/>
              </a:rPr>
              <a:t> People's Republic of China (PRC) and the establishment of diplomatic relations between the two countries. </a:t>
            </a:r>
          </a:p>
          <a:p>
            <a:pPr marL="0" indent="0">
              <a:buNone/>
            </a:pPr>
            <a:endParaRPr lang="en-US" altLang="zh-CN" sz="2800" b="1" dirty="0">
              <a:solidFill>
                <a:schemeClr val="accent3">
                  <a:lumMod val="20000"/>
                  <a:lumOff val="80000"/>
                </a:schemeClr>
              </a:solidFill>
              <a:latin typeface="华文新魏" pitchFamily="2" charset="-122"/>
              <a:ea typeface="华文新魏" pitchFamily="2" charset="-122"/>
            </a:endParaRPr>
          </a:p>
          <a:p>
            <a:pPr marL="0" indent="0">
              <a:buNone/>
            </a:pPr>
            <a:r>
              <a:rPr lang="zh-CN" altLang="en-US" sz="2800" b="1" dirty="0">
                <a:solidFill>
                  <a:schemeClr val="accent3">
                    <a:lumMod val="20000"/>
                    <a:lumOff val="80000"/>
                  </a:schemeClr>
                </a:solidFill>
                <a:latin typeface="华文新魏" pitchFamily="2" charset="-122"/>
                <a:ea typeface="华文新魏" pitchFamily="2" charset="-122"/>
              </a:rPr>
              <a:t>许多中国网友称赞这部记录新中国成立的</a:t>
            </a:r>
            <a:r>
              <a:rPr lang="en-US" altLang="zh-CN" sz="2800" b="1" dirty="0">
                <a:solidFill>
                  <a:schemeClr val="accent3">
                    <a:lumMod val="20000"/>
                    <a:lumOff val="80000"/>
                  </a:schemeClr>
                </a:solidFill>
                <a:latin typeface="华文新魏" pitchFamily="2" charset="-122"/>
                <a:ea typeface="华文新魏" pitchFamily="2" charset="-122"/>
              </a:rPr>
              <a:t>6</a:t>
            </a:r>
            <a:r>
              <a:rPr lang="zh-CN" altLang="en-US" sz="2800" b="1" dirty="0">
                <a:solidFill>
                  <a:schemeClr val="accent3">
                    <a:lumMod val="20000"/>
                    <a:lumOff val="80000"/>
                  </a:schemeClr>
                </a:solidFill>
                <a:latin typeface="华文新魏" pitchFamily="2" charset="-122"/>
                <a:ea typeface="华文新魏" pitchFamily="2" charset="-122"/>
              </a:rPr>
              <a:t>集俄罗斯纪录片是一份献给新中国成立</a:t>
            </a:r>
            <a:r>
              <a:rPr lang="en-US" altLang="zh-CN" sz="2800" b="1" dirty="0">
                <a:solidFill>
                  <a:schemeClr val="accent3">
                    <a:lumMod val="20000"/>
                    <a:lumOff val="80000"/>
                  </a:schemeClr>
                </a:solidFill>
                <a:latin typeface="华文新魏" pitchFamily="2" charset="-122"/>
                <a:ea typeface="华文新魏" pitchFamily="2" charset="-122"/>
              </a:rPr>
              <a:t>70</a:t>
            </a:r>
            <a:r>
              <a:rPr lang="zh-CN" altLang="en-US" sz="2800" b="1" dirty="0">
                <a:solidFill>
                  <a:schemeClr val="accent3">
                    <a:lumMod val="20000"/>
                    <a:lumOff val="80000"/>
                  </a:schemeClr>
                </a:solidFill>
                <a:latin typeface="华文新魏" pitchFamily="2" charset="-122"/>
                <a:ea typeface="华文新魏" pitchFamily="2" charset="-122"/>
              </a:rPr>
              <a:t>周年和中俄建交</a:t>
            </a:r>
            <a:r>
              <a:rPr lang="en-US" altLang="zh-CN" sz="2800" b="1" dirty="0">
                <a:solidFill>
                  <a:schemeClr val="accent3">
                    <a:lumMod val="20000"/>
                    <a:lumOff val="80000"/>
                  </a:schemeClr>
                </a:solidFill>
                <a:latin typeface="华文新魏" pitchFamily="2" charset="-122"/>
                <a:ea typeface="华文新魏" pitchFamily="2" charset="-122"/>
              </a:rPr>
              <a:t>70</a:t>
            </a:r>
            <a:r>
              <a:rPr lang="zh-CN" altLang="en-US" sz="2800" b="1" dirty="0">
                <a:solidFill>
                  <a:schemeClr val="accent3">
                    <a:lumMod val="20000"/>
                    <a:lumOff val="80000"/>
                  </a:schemeClr>
                </a:solidFill>
                <a:latin typeface="华文新魏" pitchFamily="2" charset="-122"/>
                <a:ea typeface="华文新魏" pitchFamily="2" charset="-122"/>
              </a:rPr>
              <a:t>周年的珍贵礼物</a:t>
            </a:r>
            <a:r>
              <a:rPr lang="zh-CN" altLang="en-US" sz="2800" dirty="0">
                <a:solidFill>
                  <a:schemeClr val="accent3">
                    <a:lumMod val="20000"/>
                    <a:lumOff val="80000"/>
                  </a:schemeClr>
                </a:solidFill>
                <a:latin typeface="华文新魏" pitchFamily="2" charset="-122"/>
                <a:ea typeface="华文新魏" pitchFamily="2" charset="-122"/>
              </a:rPr>
              <a:t>。</a:t>
            </a: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4365104"/>
            <a:ext cx="3085377" cy="23401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1547664" y="4776478"/>
            <a:ext cx="3821880" cy="1292662"/>
          </a:xfrm>
          <a:prstGeom prst="rect">
            <a:avLst/>
          </a:prstGeom>
          <a:noFill/>
        </p:spPr>
        <p:txBody>
          <a:bodyPr wrap="none" rtlCol="0">
            <a:spAutoFit/>
          </a:bodyPr>
          <a:lstStyle/>
          <a:p>
            <a:r>
              <a:rPr lang="en-US" altLang="zh-CN" sz="2000" b="1" dirty="0">
                <a:solidFill>
                  <a:schemeClr val="bg1"/>
                </a:solidFill>
                <a:latin typeface="华文新魏" pitchFamily="2" charset="-122"/>
                <a:ea typeface="华文新魏" pitchFamily="2" charset="-122"/>
              </a:rPr>
              <a:t>hail :</a:t>
            </a:r>
            <a:r>
              <a:rPr lang="zh-CN" altLang="en-US" sz="2000" b="1" dirty="0">
                <a:solidFill>
                  <a:schemeClr val="bg1"/>
                </a:solidFill>
                <a:latin typeface="华文新魏" pitchFamily="2" charset="-122"/>
                <a:ea typeface="华文新魏" pitchFamily="2" charset="-122"/>
              </a:rPr>
              <a:t>赞扬，称颂，下冰雹</a:t>
            </a:r>
            <a:endParaRPr lang="en-US" altLang="zh-CN" sz="2000" b="1" dirty="0">
              <a:solidFill>
                <a:schemeClr val="bg1"/>
              </a:solidFill>
              <a:latin typeface="华文新魏" pitchFamily="2" charset="-122"/>
              <a:ea typeface="华文新魏" pitchFamily="2" charset="-122"/>
            </a:endParaRPr>
          </a:p>
          <a:p>
            <a:r>
              <a:rPr lang="en-US" altLang="zh-CN" sz="2000" b="1" dirty="0">
                <a:solidFill>
                  <a:schemeClr val="bg1"/>
                </a:solidFill>
                <a:latin typeface="华文新魏" pitchFamily="2" charset="-122"/>
                <a:ea typeface="华文新魏" pitchFamily="2" charset="-122"/>
              </a:rPr>
              <a:t>episode</a:t>
            </a:r>
            <a:r>
              <a:rPr lang="zh-CN" altLang="en-US" sz="2000" b="1" dirty="0">
                <a:solidFill>
                  <a:schemeClr val="bg1"/>
                </a:solidFill>
                <a:latin typeface="华文新魏" pitchFamily="2" charset="-122"/>
                <a:ea typeface="华文新魏" pitchFamily="2" charset="-122"/>
              </a:rPr>
              <a:t>：插曲，片段，一集</a:t>
            </a:r>
            <a:endParaRPr lang="en-US" altLang="zh-CN" sz="2000" b="1" dirty="0">
              <a:solidFill>
                <a:schemeClr val="bg1"/>
              </a:solidFill>
              <a:latin typeface="华文新魏" pitchFamily="2" charset="-122"/>
              <a:ea typeface="华文新魏" pitchFamily="2" charset="-122"/>
            </a:endParaRPr>
          </a:p>
          <a:p>
            <a:r>
              <a:rPr lang="en-US" altLang="zh-CN" sz="2000" b="1" dirty="0">
                <a:solidFill>
                  <a:schemeClr val="bg1"/>
                </a:solidFill>
                <a:latin typeface="华文新魏" pitchFamily="2" charset="-122"/>
                <a:ea typeface="华文新魏" pitchFamily="2" charset="-122"/>
              </a:rPr>
              <a:t>diplomatic :</a:t>
            </a:r>
            <a:r>
              <a:rPr lang="zh-CN" altLang="en-US" sz="2000" b="1" dirty="0">
                <a:solidFill>
                  <a:schemeClr val="bg1"/>
                </a:solidFill>
                <a:latin typeface="华文新魏" pitchFamily="2" charset="-122"/>
                <a:ea typeface="华文新魏" pitchFamily="2" charset="-122"/>
              </a:rPr>
              <a:t>外交的，灵活变通的</a:t>
            </a:r>
            <a:endParaRPr lang="en-US" altLang="zh-CN" sz="2000" b="1" dirty="0">
              <a:solidFill>
                <a:schemeClr val="bg1"/>
              </a:solidFill>
              <a:latin typeface="华文新魏" pitchFamily="2" charset="-122"/>
              <a:ea typeface="华文新魏" pitchFamily="2" charset="-122"/>
            </a:endParaRPr>
          </a:p>
          <a:p>
            <a:endParaRPr lang="zh-CN" altLang="en-US" dirty="0"/>
          </a:p>
        </p:txBody>
      </p:sp>
      <p:pic>
        <p:nvPicPr>
          <p:cNvPr id="7" name="图片 6" descr="水印"/>
          <p:cNvPicPr>
            <a:picLocks noChangeAspect="1"/>
          </p:cNvPicPr>
          <p:nvPr/>
        </p:nvPicPr>
        <p:blipFill>
          <a:blip r:embed="rId4"/>
          <a:stretch>
            <a:fillRect/>
          </a:stretch>
        </p:blipFill>
        <p:spPr>
          <a:xfrm>
            <a:off x="1547664" y="6048019"/>
            <a:ext cx="2030730" cy="657225"/>
          </a:xfrm>
          <a:prstGeom prst="rect">
            <a:avLst/>
          </a:prstGeom>
        </p:spPr>
      </p:pic>
    </p:spTree>
    <p:extLst>
      <p:ext uri="{BB962C8B-B14F-4D97-AF65-F5344CB8AC3E}">
        <p14:creationId xmlns:p14="http://schemas.microsoft.com/office/powerpoint/2010/main" val="476512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1026" name="Picture 2" descr="http://news.xkb.com.cn/uploads/2019-03-23/his5gotftk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 y="0"/>
            <a:ext cx="9146670" cy="7218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200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39"/>
            <a:ext cx="3059832" cy="4004954"/>
          </a:xfrm>
          <a:prstGeom prst="rect">
            <a:avLst/>
          </a:prstGeom>
        </p:spPr>
      </p:pic>
      <p:pic>
        <p:nvPicPr>
          <p:cNvPr id="7" name="内容占位符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59833" y="-343"/>
            <a:ext cx="3102038" cy="4030788"/>
          </a:xfr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1870" y="20810"/>
            <a:ext cx="2973899" cy="3988483"/>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503185"/>
            <a:ext cx="2353958" cy="3346531"/>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49616" y="3503185"/>
            <a:ext cx="2376264" cy="3326769"/>
          </a:xfrm>
          <a:prstGeom prst="rect">
            <a:avLst/>
          </a:prstGeom>
        </p:spPr>
      </p:pic>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06515" y="3503185"/>
            <a:ext cx="2244349" cy="3326769"/>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40785" y="3503185"/>
            <a:ext cx="2294983" cy="3354815"/>
          </a:xfrm>
          <a:prstGeom prst="rect">
            <a:avLst/>
          </a:prstGeom>
        </p:spPr>
      </p:pic>
    </p:spTree>
    <p:extLst>
      <p:ext uri="{BB962C8B-B14F-4D97-AF65-F5344CB8AC3E}">
        <p14:creationId xmlns:p14="http://schemas.microsoft.com/office/powerpoint/2010/main" val="3382593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641348"/>
          </a:xfrm>
          <a:prstGeom prst="rect">
            <a:avLst/>
          </a:prstGeom>
        </p:spPr>
      </p:pic>
      <p:sp>
        <p:nvSpPr>
          <p:cNvPr id="3" name="内容占位符 2"/>
          <p:cNvSpPr>
            <a:spLocks noGrp="1"/>
          </p:cNvSpPr>
          <p:nvPr>
            <p:ph idx="1"/>
          </p:nvPr>
        </p:nvSpPr>
        <p:spPr>
          <a:xfrm>
            <a:off x="251520" y="692697"/>
            <a:ext cx="8748464" cy="3744416"/>
          </a:xfrm>
        </p:spPr>
        <p:txBody>
          <a:bodyPr/>
          <a:lstStyle/>
          <a:p>
            <a:pPr marL="0" indent="0">
              <a:buNone/>
            </a:pPr>
            <a:r>
              <a:rPr lang="en-US" altLang="zh-CN" b="1" dirty="0">
                <a:solidFill>
                  <a:schemeClr val="accent6">
                    <a:lumMod val="40000"/>
                    <a:lumOff val="60000"/>
                  </a:schemeClr>
                </a:solidFill>
              </a:rPr>
              <a:t>"Me and My Motherland" is a collection of famous directors and actors in China. It traces the course of ordinary people and the motherland with </a:t>
            </a:r>
          </a:p>
          <a:p>
            <a:pPr marL="0" indent="0">
              <a:buNone/>
            </a:pPr>
            <a:r>
              <a:rPr lang="en-US" altLang="zh-CN" b="1" dirty="0">
                <a:solidFill>
                  <a:schemeClr val="accent6">
                    <a:lumMod val="40000"/>
                    <a:lumOff val="60000"/>
                  </a:schemeClr>
                </a:solidFill>
              </a:rPr>
              <a:t>seven different stories. </a:t>
            </a:r>
            <a:endParaRPr lang="zh-CN" altLang="en-US" b="1" dirty="0">
              <a:solidFill>
                <a:schemeClr val="accent6">
                  <a:lumMod val="40000"/>
                  <a:lumOff val="60000"/>
                </a:schemeClr>
              </a:solidFill>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2924944"/>
            <a:ext cx="6823524" cy="2721012"/>
          </a:xfrm>
          <a:prstGeom prst="rect">
            <a:avLst/>
          </a:prstGeom>
          <a:ln>
            <a:noFill/>
          </a:ln>
          <a:effectLst>
            <a:softEdge rad="112500"/>
          </a:effectLst>
        </p:spPr>
      </p:pic>
      <p:sp>
        <p:nvSpPr>
          <p:cNvPr id="8" name="TextBox 7"/>
          <p:cNvSpPr txBox="1"/>
          <p:nvPr/>
        </p:nvSpPr>
        <p:spPr>
          <a:xfrm>
            <a:off x="6964225" y="1772816"/>
            <a:ext cx="1949829" cy="523220"/>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altLang="zh-CN" sz="2800" dirty="0"/>
              <a:t>  comprising</a:t>
            </a:r>
            <a:endParaRPr lang="zh-CN" altLang="en-US" sz="2800" dirty="0"/>
          </a:p>
        </p:txBody>
      </p:sp>
      <p:pic>
        <p:nvPicPr>
          <p:cNvPr id="6" name="图片 5" descr="水印"/>
          <p:cNvPicPr>
            <a:picLocks noChangeAspect="1"/>
          </p:cNvPicPr>
          <p:nvPr/>
        </p:nvPicPr>
        <p:blipFill>
          <a:blip r:embed="rId4"/>
          <a:stretch>
            <a:fillRect/>
          </a:stretch>
        </p:blipFill>
        <p:spPr>
          <a:xfrm>
            <a:off x="1087271" y="5710618"/>
            <a:ext cx="2030730" cy="657225"/>
          </a:xfrm>
          <a:prstGeom prst="rect">
            <a:avLst/>
          </a:prstGeom>
        </p:spPr>
      </p:pic>
    </p:spTree>
    <p:extLst>
      <p:ext uri="{BB962C8B-B14F-4D97-AF65-F5344CB8AC3E}">
        <p14:creationId xmlns:p14="http://schemas.microsoft.com/office/powerpoint/2010/main" val="204324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1" y="0"/>
            <a:ext cx="9144000" cy="6885384"/>
          </a:xfrm>
          <a:prstGeom prst="rect">
            <a:avLst/>
          </a:prstGeom>
        </p:spPr>
      </p:pic>
      <p:sp>
        <p:nvSpPr>
          <p:cNvPr id="3" name="内容占位符 2"/>
          <p:cNvSpPr>
            <a:spLocks noGrp="1"/>
          </p:cNvSpPr>
          <p:nvPr>
            <p:ph idx="1"/>
          </p:nvPr>
        </p:nvSpPr>
        <p:spPr>
          <a:xfrm>
            <a:off x="323528" y="116632"/>
            <a:ext cx="8568952" cy="4525963"/>
          </a:xfrm>
        </p:spPr>
        <p:txBody>
          <a:bodyPr numCol="3">
            <a:noAutofit/>
          </a:bodyPr>
          <a:lstStyle/>
          <a:p>
            <a:pPr marL="0" indent="0">
              <a:buNone/>
            </a:pPr>
            <a:r>
              <a:rPr lang="en-US" altLang="zh-CN" sz="2400" b="1" dirty="0">
                <a:solidFill>
                  <a:schemeClr val="accent3">
                    <a:lumMod val="20000"/>
                    <a:lumOff val="80000"/>
                  </a:schemeClr>
                </a:solidFill>
              </a:rPr>
              <a:t>《</a:t>
            </a:r>
            <a:r>
              <a:rPr lang="zh-CN" altLang="en-US" sz="2400" b="1" dirty="0">
                <a:solidFill>
                  <a:schemeClr val="accent3">
                    <a:lumMod val="20000"/>
                    <a:lumOff val="80000"/>
                  </a:schemeClr>
                </a:solidFill>
              </a:rPr>
              <a:t>我和我的祖国</a:t>
            </a:r>
            <a:r>
              <a:rPr lang="en-US" altLang="zh-CN" sz="2400" b="1" dirty="0">
                <a:solidFill>
                  <a:schemeClr val="accent3">
                    <a:lumMod val="20000"/>
                    <a:lumOff val="80000"/>
                  </a:schemeClr>
                </a:solidFill>
              </a:rPr>
              <a:t>》</a:t>
            </a:r>
          </a:p>
          <a:p>
            <a:pPr marL="0" indent="0">
              <a:buNone/>
            </a:pPr>
            <a:r>
              <a:rPr lang="en-US" altLang="zh-CN" sz="1600" b="1" dirty="0">
                <a:solidFill>
                  <a:schemeClr val="accent3">
                    <a:lumMod val="20000"/>
                    <a:lumOff val="80000"/>
                  </a:schemeClr>
                </a:solidFill>
              </a:rPr>
              <a:t>My Motherland and Me.</a:t>
            </a:r>
          </a:p>
          <a:p>
            <a:pPr marL="0" indent="0">
              <a:buNone/>
            </a:pPr>
            <a:r>
              <a:rPr lang="zh-CN" altLang="en-US" sz="1600" b="1" dirty="0">
                <a:solidFill>
                  <a:schemeClr val="accent3">
                    <a:lumMod val="20000"/>
                    <a:lumOff val="80000"/>
                  </a:schemeClr>
                </a:solidFill>
              </a:rPr>
              <a:t>我和我的祖国</a:t>
            </a:r>
          </a:p>
          <a:p>
            <a:pPr marL="0" indent="0">
              <a:buNone/>
            </a:pPr>
            <a:r>
              <a:rPr lang="en-US" altLang="zh-CN" sz="1600" b="1" dirty="0">
                <a:solidFill>
                  <a:schemeClr val="accent3">
                    <a:lumMod val="20000"/>
                    <a:lumOff val="80000"/>
                  </a:schemeClr>
                </a:solidFill>
              </a:rPr>
              <a:t>China catches my heart.</a:t>
            </a:r>
          </a:p>
          <a:p>
            <a:pPr marL="0" indent="0">
              <a:buNone/>
            </a:pPr>
            <a:r>
              <a:rPr lang="zh-CN" altLang="en-US" sz="1600" b="1" dirty="0">
                <a:solidFill>
                  <a:schemeClr val="accent3">
                    <a:lumMod val="20000"/>
                    <a:lumOff val="80000"/>
                  </a:schemeClr>
                </a:solidFill>
              </a:rPr>
              <a:t>一刻也不能分隔。</a:t>
            </a:r>
          </a:p>
          <a:p>
            <a:pPr marL="0" indent="0">
              <a:buNone/>
            </a:pPr>
            <a:r>
              <a:rPr lang="en-US" altLang="zh-CN" sz="1600" b="1" dirty="0">
                <a:solidFill>
                  <a:schemeClr val="accent3">
                    <a:lumMod val="20000"/>
                    <a:lumOff val="80000"/>
                  </a:schemeClr>
                </a:solidFill>
              </a:rPr>
              <a:t>No one can break us apart.</a:t>
            </a:r>
          </a:p>
          <a:p>
            <a:pPr marL="0" indent="0">
              <a:buNone/>
            </a:pPr>
            <a:r>
              <a:rPr lang="zh-CN" altLang="en-US" sz="1600" b="1" dirty="0">
                <a:solidFill>
                  <a:schemeClr val="accent3">
                    <a:lumMod val="20000"/>
                    <a:lumOff val="80000"/>
                  </a:schemeClr>
                </a:solidFill>
              </a:rPr>
              <a:t>无论我走到哪里</a:t>
            </a:r>
          </a:p>
          <a:p>
            <a:pPr marL="0" indent="0">
              <a:buNone/>
            </a:pPr>
            <a:r>
              <a:rPr lang="en-US" altLang="zh-CN" sz="1600" b="1" dirty="0">
                <a:solidFill>
                  <a:schemeClr val="accent3">
                    <a:lumMod val="20000"/>
                    <a:lumOff val="80000"/>
                  </a:schemeClr>
                </a:solidFill>
              </a:rPr>
              <a:t>No matter where I travel</a:t>
            </a:r>
          </a:p>
          <a:p>
            <a:pPr marL="0" indent="0">
              <a:buNone/>
            </a:pPr>
            <a:r>
              <a:rPr lang="zh-CN" altLang="en-US" sz="1600" b="1" dirty="0">
                <a:solidFill>
                  <a:schemeClr val="accent3">
                    <a:lumMod val="20000"/>
                    <a:lumOff val="80000"/>
                  </a:schemeClr>
                </a:solidFill>
              </a:rPr>
              <a:t>都流出一首赞歌。</a:t>
            </a:r>
          </a:p>
          <a:p>
            <a:pPr marL="0" indent="0">
              <a:buNone/>
            </a:pPr>
            <a:r>
              <a:rPr lang="en-US" altLang="zh-CN" sz="1600" b="1" dirty="0">
                <a:solidFill>
                  <a:schemeClr val="accent3">
                    <a:lumMod val="20000"/>
                    <a:lumOff val="80000"/>
                  </a:schemeClr>
                </a:solidFill>
              </a:rPr>
              <a:t>You are what I am singing for.</a:t>
            </a:r>
          </a:p>
          <a:p>
            <a:pPr marL="0" indent="0">
              <a:buNone/>
            </a:pPr>
            <a:r>
              <a:rPr lang="zh-CN" altLang="en-US" sz="1600" b="1" dirty="0">
                <a:solidFill>
                  <a:schemeClr val="accent3">
                    <a:lumMod val="20000"/>
                    <a:lumOff val="80000"/>
                  </a:schemeClr>
                </a:solidFill>
              </a:rPr>
              <a:t>我歌唱每一座山。</a:t>
            </a:r>
          </a:p>
          <a:p>
            <a:pPr marL="0" indent="0">
              <a:buNone/>
            </a:pPr>
            <a:r>
              <a:rPr lang="en-US" altLang="zh-CN" sz="1600" b="1" dirty="0">
                <a:solidFill>
                  <a:schemeClr val="accent3">
                    <a:lumMod val="20000"/>
                    <a:lumOff val="80000"/>
                  </a:schemeClr>
                </a:solidFill>
              </a:rPr>
              <a:t>I'm singing of your high mountains.</a:t>
            </a:r>
          </a:p>
          <a:p>
            <a:pPr marL="0" indent="0">
              <a:buNone/>
            </a:pPr>
            <a:r>
              <a:rPr lang="zh-CN" altLang="en-US" sz="1600" b="1" dirty="0">
                <a:solidFill>
                  <a:schemeClr val="accent3">
                    <a:lumMod val="20000"/>
                    <a:lumOff val="80000"/>
                  </a:schemeClr>
                </a:solidFill>
              </a:rPr>
              <a:t>我歌唱每一条河。</a:t>
            </a:r>
          </a:p>
          <a:p>
            <a:pPr marL="0" indent="0">
              <a:buNone/>
            </a:pPr>
            <a:r>
              <a:rPr lang="en-US" altLang="zh-CN" sz="1600" b="1" dirty="0">
                <a:solidFill>
                  <a:schemeClr val="accent3">
                    <a:lumMod val="20000"/>
                    <a:lumOff val="80000"/>
                  </a:schemeClr>
                </a:solidFill>
              </a:rPr>
              <a:t>Singing of your land and rocks.</a:t>
            </a:r>
          </a:p>
          <a:p>
            <a:pPr marL="0" indent="0">
              <a:buNone/>
            </a:pPr>
            <a:r>
              <a:rPr lang="zh-CN" altLang="en-US" sz="1600" b="1" dirty="0">
                <a:solidFill>
                  <a:schemeClr val="accent3">
                    <a:lumMod val="20000"/>
                    <a:lumOff val="80000"/>
                  </a:schemeClr>
                </a:solidFill>
              </a:rPr>
              <a:t>袅袅炊烟小小村落。</a:t>
            </a:r>
          </a:p>
          <a:p>
            <a:pPr marL="0" indent="0">
              <a:buNone/>
            </a:pPr>
            <a:r>
              <a:rPr lang="en-US" altLang="zh-CN" sz="1600" b="1" dirty="0">
                <a:solidFill>
                  <a:schemeClr val="accent3">
                    <a:lumMod val="20000"/>
                    <a:lumOff val="80000"/>
                  </a:schemeClr>
                </a:solidFill>
              </a:rPr>
              <a:t>Sing of hometown the big or small</a:t>
            </a:r>
          </a:p>
          <a:p>
            <a:pPr marL="0" indent="0">
              <a:buNone/>
            </a:pPr>
            <a:r>
              <a:rPr lang="zh-CN" altLang="en-US" sz="1600" b="1" dirty="0">
                <a:solidFill>
                  <a:schemeClr val="accent3">
                    <a:lumMod val="20000"/>
                    <a:lumOff val="80000"/>
                  </a:schemeClr>
                </a:solidFill>
              </a:rPr>
              <a:t>路上一道辙。</a:t>
            </a:r>
          </a:p>
          <a:p>
            <a:pPr marL="0" indent="0">
              <a:buNone/>
            </a:pPr>
            <a:r>
              <a:rPr lang="en-US" altLang="zh-CN" sz="1600" b="1" dirty="0">
                <a:solidFill>
                  <a:schemeClr val="accent3">
                    <a:lumMod val="20000"/>
                    <a:lumOff val="80000"/>
                  </a:schemeClr>
                </a:solidFill>
              </a:rPr>
              <a:t>Sing of them once more.</a:t>
            </a:r>
          </a:p>
          <a:p>
            <a:pPr marL="0" indent="0">
              <a:buNone/>
            </a:pPr>
            <a:r>
              <a:rPr lang="zh-CN" altLang="en-US" sz="1600" b="1" dirty="0">
                <a:solidFill>
                  <a:schemeClr val="accent3">
                    <a:lumMod val="20000"/>
                    <a:lumOff val="80000"/>
                  </a:schemeClr>
                </a:solidFill>
              </a:rPr>
              <a:t>我最亲爱的祖国。</a:t>
            </a:r>
          </a:p>
          <a:p>
            <a:pPr marL="0" indent="0">
              <a:buNone/>
            </a:pPr>
            <a:r>
              <a:rPr lang="en-US" altLang="zh-CN" sz="1600" b="1" dirty="0">
                <a:solidFill>
                  <a:schemeClr val="accent3">
                    <a:lumMod val="20000"/>
                    <a:lumOff val="80000"/>
                  </a:schemeClr>
                </a:solidFill>
              </a:rPr>
              <a:t>Oh, China, how I love you.</a:t>
            </a:r>
          </a:p>
          <a:p>
            <a:pPr marL="0" indent="0">
              <a:buNone/>
            </a:pPr>
            <a:r>
              <a:rPr lang="zh-CN" altLang="en-US" sz="1600" b="1" dirty="0">
                <a:solidFill>
                  <a:schemeClr val="accent3">
                    <a:lumMod val="20000"/>
                    <a:lumOff val="80000"/>
                  </a:schemeClr>
                </a:solidFill>
              </a:rPr>
              <a:t>我永远紧贴着您的心窝。</a:t>
            </a:r>
          </a:p>
          <a:p>
            <a:pPr marL="0" indent="0">
              <a:buNone/>
            </a:pPr>
            <a:r>
              <a:rPr lang="en-US" altLang="zh-CN" sz="1600" b="1" dirty="0">
                <a:solidFill>
                  <a:schemeClr val="accent3">
                    <a:lumMod val="20000"/>
                    <a:lumOff val="80000"/>
                  </a:schemeClr>
                </a:solidFill>
              </a:rPr>
              <a:t>When I nestle in your arms feeling blue.</a:t>
            </a:r>
          </a:p>
          <a:p>
            <a:pPr marL="0" indent="0">
              <a:buNone/>
            </a:pPr>
            <a:r>
              <a:rPr lang="zh-CN" altLang="en-US" sz="1600" b="1" dirty="0">
                <a:solidFill>
                  <a:schemeClr val="accent3">
                    <a:lumMod val="20000"/>
                    <a:lumOff val="80000"/>
                  </a:schemeClr>
                </a:solidFill>
              </a:rPr>
              <a:t>您用那母亲的脉搏。</a:t>
            </a:r>
          </a:p>
          <a:p>
            <a:pPr marL="0" indent="0">
              <a:buNone/>
            </a:pPr>
            <a:r>
              <a:rPr lang="en-US" altLang="zh-CN" sz="1600" b="1" dirty="0">
                <a:solidFill>
                  <a:schemeClr val="accent3">
                    <a:lumMod val="20000"/>
                    <a:lumOff val="80000"/>
                  </a:schemeClr>
                </a:solidFill>
              </a:rPr>
              <a:t>You share with me the stories before.</a:t>
            </a:r>
          </a:p>
          <a:p>
            <a:pPr marL="0" indent="0">
              <a:buNone/>
            </a:pPr>
            <a:r>
              <a:rPr lang="zh-CN" altLang="en-US" sz="1600" b="1" dirty="0">
                <a:solidFill>
                  <a:schemeClr val="accent3">
                    <a:lumMod val="20000"/>
                    <a:lumOff val="80000"/>
                  </a:schemeClr>
                </a:solidFill>
              </a:rPr>
              <a:t>和我诉说。</a:t>
            </a:r>
          </a:p>
          <a:p>
            <a:pPr marL="0" indent="0">
              <a:buNone/>
            </a:pPr>
            <a:r>
              <a:rPr lang="en-US" altLang="zh-CN" sz="1600" b="1" dirty="0">
                <a:solidFill>
                  <a:schemeClr val="accent3">
                    <a:lumMod val="20000"/>
                    <a:lumOff val="80000"/>
                  </a:schemeClr>
                </a:solidFill>
              </a:rPr>
              <a:t>Make me cheerful.</a:t>
            </a:r>
          </a:p>
          <a:p>
            <a:pPr marL="0" indent="0">
              <a:buNone/>
            </a:pPr>
            <a:r>
              <a:rPr lang="zh-CN" altLang="en-US" sz="1600" b="1" dirty="0">
                <a:solidFill>
                  <a:schemeClr val="accent3">
                    <a:lumMod val="20000"/>
                    <a:lumOff val="80000"/>
                  </a:schemeClr>
                </a:solidFill>
              </a:rPr>
              <a:t>我的祖国和我。</a:t>
            </a:r>
          </a:p>
          <a:p>
            <a:pPr marL="0" indent="0">
              <a:buNone/>
            </a:pPr>
            <a:r>
              <a:rPr lang="en-US" altLang="zh-CN" sz="1600" b="1" dirty="0">
                <a:solidFill>
                  <a:schemeClr val="accent3">
                    <a:lumMod val="20000"/>
                    <a:lumOff val="80000"/>
                  </a:schemeClr>
                </a:solidFill>
              </a:rPr>
              <a:t>My motherland and me.</a:t>
            </a:r>
          </a:p>
          <a:p>
            <a:pPr marL="0" indent="0">
              <a:buNone/>
            </a:pPr>
            <a:r>
              <a:rPr lang="zh-CN" altLang="en-US" sz="1600" b="1" dirty="0">
                <a:solidFill>
                  <a:schemeClr val="accent3">
                    <a:lumMod val="20000"/>
                    <a:lumOff val="80000"/>
                  </a:schemeClr>
                </a:solidFill>
              </a:rPr>
              <a:t>像海和浪花一朵。</a:t>
            </a:r>
            <a:endParaRPr lang="en-US" altLang="zh-CN" sz="1600" b="1" dirty="0">
              <a:solidFill>
                <a:schemeClr val="accent3">
                  <a:lumMod val="20000"/>
                  <a:lumOff val="80000"/>
                </a:schemeClr>
              </a:solidFill>
            </a:endParaRPr>
          </a:p>
          <a:p>
            <a:pPr marL="0" indent="0">
              <a:buNone/>
            </a:pPr>
            <a:r>
              <a:rPr lang="en-US" altLang="zh-CN" sz="1600" b="1" dirty="0">
                <a:solidFill>
                  <a:schemeClr val="accent3">
                    <a:lumMod val="20000"/>
                    <a:lumOff val="80000"/>
                  </a:schemeClr>
                </a:solidFill>
              </a:rPr>
              <a:t>Are the spindrift  and the sea.</a:t>
            </a:r>
          </a:p>
          <a:p>
            <a:pPr marL="0" indent="0">
              <a:buNone/>
            </a:pPr>
            <a:r>
              <a:rPr lang="zh-CN" altLang="en-US" sz="1600" b="1" dirty="0">
                <a:solidFill>
                  <a:schemeClr val="accent3">
                    <a:lumMod val="20000"/>
                    <a:lumOff val="80000"/>
                  </a:schemeClr>
                </a:solidFill>
              </a:rPr>
              <a:t>浪是那海的赤子。</a:t>
            </a:r>
          </a:p>
          <a:p>
            <a:pPr marL="0" indent="0">
              <a:buNone/>
            </a:pPr>
            <a:r>
              <a:rPr lang="en-US" altLang="zh-CN" sz="1600" b="1" dirty="0">
                <a:solidFill>
                  <a:schemeClr val="accent3">
                    <a:lumMod val="20000"/>
                    <a:lumOff val="80000"/>
                  </a:schemeClr>
                </a:solidFill>
              </a:rPr>
              <a:t>I am your dear spindrift.</a:t>
            </a:r>
          </a:p>
          <a:p>
            <a:pPr marL="0" indent="0">
              <a:buNone/>
            </a:pPr>
            <a:r>
              <a:rPr lang="zh-CN" altLang="en-US" sz="1600" b="1" dirty="0">
                <a:solidFill>
                  <a:schemeClr val="accent3">
                    <a:lumMod val="20000"/>
                    <a:lumOff val="80000"/>
                  </a:schemeClr>
                </a:solidFill>
              </a:rPr>
              <a:t>海是那浪的依托。</a:t>
            </a:r>
          </a:p>
          <a:p>
            <a:pPr marL="0" indent="0">
              <a:buNone/>
            </a:pPr>
            <a:r>
              <a:rPr lang="en-US" altLang="zh-CN" sz="1600" b="1" dirty="0">
                <a:solidFill>
                  <a:schemeClr val="accent3">
                    <a:lumMod val="20000"/>
                    <a:lumOff val="80000"/>
                  </a:schemeClr>
                </a:solidFill>
              </a:rPr>
              <a:t>You are the sea that hugs me.</a:t>
            </a:r>
          </a:p>
          <a:p>
            <a:pPr marL="0" indent="0">
              <a:buNone/>
            </a:pPr>
            <a:r>
              <a:rPr lang="zh-CN" altLang="en-US" sz="1600" b="1" dirty="0">
                <a:solidFill>
                  <a:schemeClr val="accent3">
                    <a:lumMod val="20000"/>
                    <a:lumOff val="80000"/>
                  </a:schemeClr>
                </a:solidFill>
              </a:rPr>
              <a:t>每当大海在微笑。</a:t>
            </a:r>
          </a:p>
          <a:p>
            <a:pPr marL="0" indent="0">
              <a:buNone/>
            </a:pPr>
            <a:r>
              <a:rPr lang="en-US" altLang="zh-CN" sz="1600" b="1" dirty="0">
                <a:solidFill>
                  <a:schemeClr val="accent3">
                    <a:lumMod val="20000"/>
                    <a:lumOff val="80000"/>
                  </a:schemeClr>
                </a:solidFill>
              </a:rPr>
              <a:t>Whenever you get to smile.</a:t>
            </a:r>
          </a:p>
          <a:p>
            <a:pPr marL="0" indent="0">
              <a:buNone/>
            </a:pPr>
            <a:r>
              <a:rPr lang="zh-CN" altLang="en-US" sz="1600" b="1" dirty="0">
                <a:solidFill>
                  <a:schemeClr val="accent3">
                    <a:lumMod val="20000"/>
                    <a:lumOff val="80000"/>
                  </a:schemeClr>
                </a:solidFill>
              </a:rPr>
              <a:t>我就是那笑的漩涡。</a:t>
            </a:r>
          </a:p>
          <a:p>
            <a:pPr marL="0" indent="0">
              <a:buNone/>
            </a:pPr>
            <a:r>
              <a:rPr lang="en-US" altLang="zh-CN" sz="1600" b="1" dirty="0">
                <a:solidFill>
                  <a:schemeClr val="accent3">
                    <a:lumMod val="20000"/>
                    <a:lumOff val="80000"/>
                  </a:schemeClr>
                </a:solidFill>
              </a:rPr>
              <a:t>You raise me up. Make me high.</a:t>
            </a:r>
          </a:p>
          <a:p>
            <a:pPr marL="0" indent="0">
              <a:buNone/>
            </a:pPr>
            <a:r>
              <a:rPr lang="zh-CN" altLang="en-US" sz="1600" b="1" dirty="0">
                <a:solidFill>
                  <a:schemeClr val="accent3">
                    <a:lumMod val="20000"/>
                    <a:lumOff val="80000"/>
                  </a:schemeClr>
                </a:solidFill>
              </a:rPr>
              <a:t>我分担着海的忧愁。</a:t>
            </a:r>
          </a:p>
          <a:p>
            <a:pPr marL="0" indent="0">
              <a:buNone/>
            </a:pPr>
            <a:r>
              <a:rPr lang="en-US" altLang="zh-CN" sz="1600" b="1" dirty="0">
                <a:solidFill>
                  <a:schemeClr val="accent3">
                    <a:lumMod val="20000"/>
                    <a:lumOff val="80000"/>
                  </a:schemeClr>
                </a:solidFill>
              </a:rPr>
              <a:t>I share all your sorrows and joys.</a:t>
            </a:r>
          </a:p>
          <a:p>
            <a:pPr marL="0" indent="0">
              <a:buNone/>
            </a:pPr>
            <a:r>
              <a:rPr lang="zh-CN" altLang="en-US" sz="1600" b="1" dirty="0">
                <a:solidFill>
                  <a:schemeClr val="accent3">
                    <a:lumMod val="20000"/>
                    <a:lumOff val="80000"/>
                  </a:schemeClr>
                </a:solidFill>
              </a:rPr>
              <a:t>分享海的欢乐。</a:t>
            </a:r>
          </a:p>
          <a:p>
            <a:pPr marL="0" indent="0">
              <a:buNone/>
            </a:pPr>
            <a:r>
              <a:rPr lang="en-US" altLang="zh-CN" sz="1600" b="1" dirty="0">
                <a:solidFill>
                  <a:schemeClr val="accent3">
                    <a:lumMod val="20000"/>
                    <a:lumOff val="80000"/>
                  </a:schemeClr>
                </a:solidFill>
              </a:rPr>
              <a:t>Share seashells on the shore.</a:t>
            </a:r>
          </a:p>
          <a:p>
            <a:pPr marL="0" indent="0">
              <a:buNone/>
            </a:pPr>
            <a:r>
              <a:rPr lang="zh-CN" altLang="en-US" sz="1600" b="1" dirty="0">
                <a:solidFill>
                  <a:schemeClr val="accent3">
                    <a:lumMod val="20000"/>
                    <a:lumOff val="80000"/>
                  </a:schemeClr>
                </a:solidFill>
              </a:rPr>
              <a:t>啦啦啦啦啦</a:t>
            </a:r>
          </a:p>
          <a:p>
            <a:pPr marL="0" indent="0">
              <a:buNone/>
            </a:pPr>
            <a:r>
              <a:rPr lang="en-US" altLang="zh-CN" sz="1600" b="1" dirty="0">
                <a:solidFill>
                  <a:schemeClr val="accent3">
                    <a:lumMod val="20000"/>
                    <a:lumOff val="80000"/>
                  </a:schemeClr>
                </a:solidFill>
              </a:rPr>
              <a:t>La </a:t>
            </a:r>
            <a:r>
              <a:rPr lang="en-US" altLang="zh-CN" sz="1600" b="1" dirty="0" err="1">
                <a:solidFill>
                  <a:schemeClr val="accent3">
                    <a:lumMod val="20000"/>
                    <a:lumOff val="80000"/>
                  </a:schemeClr>
                </a:solidFill>
              </a:rPr>
              <a:t>la</a:t>
            </a:r>
            <a:r>
              <a:rPr lang="en-US" altLang="zh-CN" sz="1600" b="1" dirty="0">
                <a:solidFill>
                  <a:schemeClr val="accent3">
                    <a:lumMod val="20000"/>
                    <a:lumOff val="80000"/>
                  </a:schemeClr>
                </a:solidFill>
              </a:rPr>
              <a:t> </a:t>
            </a:r>
            <a:r>
              <a:rPr lang="en-US" altLang="zh-CN" sz="1600" b="1" dirty="0" err="1">
                <a:solidFill>
                  <a:schemeClr val="accent3">
                    <a:lumMod val="20000"/>
                    <a:lumOff val="80000"/>
                  </a:schemeClr>
                </a:solidFill>
              </a:rPr>
              <a:t>la</a:t>
            </a:r>
            <a:r>
              <a:rPr lang="en-US" altLang="zh-CN" sz="1600" b="1" dirty="0">
                <a:solidFill>
                  <a:schemeClr val="accent3">
                    <a:lumMod val="20000"/>
                    <a:lumOff val="80000"/>
                  </a:schemeClr>
                </a:solidFill>
              </a:rPr>
              <a:t> </a:t>
            </a:r>
            <a:r>
              <a:rPr lang="en-US" altLang="zh-CN" sz="1600" b="1" dirty="0" err="1">
                <a:solidFill>
                  <a:schemeClr val="accent3">
                    <a:lumMod val="20000"/>
                    <a:lumOff val="80000"/>
                  </a:schemeClr>
                </a:solidFill>
              </a:rPr>
              <a:t>la</a:t>
            </a:r>
            <a:r>
              <a:rPr lang="en-US" altLang="zh-CN" sz="1600" b="1" dirty="0">
                <a:solidFill>
                  <a:schemeClr val="accent3">
                    <a:lumMod val="20000"/>
                    <a:lumOff val="80000"/>
                  </a:schemeClr>
                </a:solidFill>
              </a:rPr>
              <a:t> </a:t>
            </a:r>
            <a:r>
              <a:rPr lang="en-US" altLang="zh-CN" sz="1600" b="1" dirty="0" err="1">
                <a:solidFill>
                  <a:schemeClr val="accent3">
                    <a:lumMod val="20000"/>
                    <a:lumOff val="80000"/>
                  </a:schemeClr>
                </a:solidFill>
              </a:rPr>
              <a:t>la</a:t>
            </a:r>
            <a:r>
              <a:rPr lang="en-US" altLang="zh-CN" sz="1600" b="1" dirty="0">
                <a:solidFill>
                  <a:schemeClr val="accent3">
                    <a:lumMod val="20000"/>
                    <a:lumOff val="80000"/>
                  </a:schemeClr>
                </a:solidFill>
              </a:rPr>
              <a:t> </a:t>
            </a:r>
            <a:r>
              <a:rPr lang="en-US" altLang="zh-CN" sz="1600" b="1" dirty="0" err="1">
                <a:solidFill>
                  <a:schemeClr val="accent3">
                    <a:lumMod val="20000"/>
                    <a:lumOff val="80000"/>
                  </a:schemeClr>
                </a:solidFill>
              </a:rPr>
              <a:t>la</a:t>
            </a:r>
            <a:r>
              <a:rPr lang="en-US" altLang="zh-CN" sz="1600" b="1" dirty="0">
                <a:solidFill>
                  <a:schemeClr val="accent3">
                    <a:lumMod val="20000"/>
                    <a:lumOff val="80000"/>
                  </a:schemeClr>
                </a:solidFill>
              </a:rPr>
              <a:t> </a:t>
            </a:r>
            <a:r>
              <a:rPr lang="en-US" altLang="zh-CN" sz="1600" b="1" dirty="0" err="1">
                <a:solidFill>
                  <a:schemeClr val="accent3">
                    <a:lumMod val="20000"/>
                    <a:lumOff val="80000"/>
                  </a:schemeClr>
                </a:solidFill>
              </a:rPr>
              <a:t>la</a:t>
            </a:r>
            <a:r>
              <a:rPr lang="en-US" altLang="zh-CN" sz="1600" b="1" dirty="0">
                <a:solidFill>
                  <a:schemeClr val="accent3">
                    <a:lumMod val="20000"/>
                    <a:lumOff val="80000"/>
                  </a:schemeClr>
                </a:solidFill>
              </a:rPr>
              <a:t> </a:t>
            </a:r>
            <a:r>
              <a:rPr lang="en-US" altLang="zh-CN" sz="1600" b="1" dirty="0" err="1">
                <a:solidFill>
                  <a:schemeClr val="accent3">
                    <a:lumMod val="20000"/>
                    <a:lumOff val="80000"/>
                  </a:schemeClr>
                </a:solidFill>
              </a:rPr>
              <a:t>la</a:t>
            </a:r>
            <a:r>
              <a:rPr lang="en-US" altLang="zh-CN" sz="1600" b="1" dirty="0">
                <a:solidFill>
                  <a:schemeClr val="accent3">
                    <a:lumMod val="20000"/>
                    <a:lumOff val="80000"/>
                  </a:schemeClr>
                </a:solidFill>
              </a:rPr>
              <a:t> </a:t>
            </a:r>
            <a:r>
              <a:rPr lang="en-US" altLang="zh-CN" sz="1600" b="1" dirty="0" err="1">
                <a:solidFill>
                  <a:schemeClr val="accent3">
                    <a:lumMod val="20000"/>
                    <a:lumOff val="80000"/>
                  </a:schemeClr>
                </a:solidFill>
              </a:rPr>
              <a:t>la</a:t>
            </a:r>
            <a:r>
              <a:rPr lang="en-US" altLang="zh-CN" sz="1600" b="1" dirty="0">
                <a:solidFill>
                  <a:schemeClr val="accent3">
                    <a:lumMod val="20000"/>
                    <a:lumOff val="80000"/>
                  </a:schemeClr>
                </a:solidFill>
              </a:rPr>
              <a:t>.</a:t>
            </a:r>
          </a:p>
          <a:p>
            <a:pPr marL="0" indent="0">
              <a:buNone/>
            </a:pPr>
            <a:r>
              <a:rPr lang="zh-CN" altLang="en-US" sz="1600" b="1" dirty="0">
                <a:solidFill>
                  <a:schemeClr val="accent3">
                    <a:lumMod val="20000"/>
                    <a:lumOff val="80000"/>
                  </a:schemeClr>
                </a:solidFill>
              </a:rPr>
              <a:t>啦啦啦啦啦</a:t>
            </a:r>
          </a:p>
          <a:p>
            <a:pPr marL="0" indent="0">
              <a:buNone/>
            </a:pPr>
            <a:r>
              <a:rPr lang="en-US" altLang="zh-CN" sz="1600" b="1" dirty="0">
                <a:solidFill>
                  <a:schemeClr val="accent3">
                    <a:lumMod val="20000"/>
                    <a:lumOff val="80000"/>
                  </a:schemeClr>
                </a:solidFill>
              </a:rPr>
              <a:t>La </a:t>
            </a:r>
            <a:r>
              <a:rPr lang="en-US" altLang="zh-CN" sz="1600" b="1" dirty="0" err="1">
                <a:solidFill>
                  <a:schemeClr val="accent3">
                    <a:lumMod val="20000"/>
                    <a:lumOff val="80000"/>
                  </a:schemeClr>
                </a:solidFill>
              </a:rPr>
              <a:t>la</a:t>
            </a:r>
            <a:r>
              <a:rPr lang="en-US" altLang="zh-CN" sz="1600" b="1" dirty="0">
                <a:solidFill>
                  <a:schemeClr val="accent3">
                    <a:lumMod val="20000"/>
                    <a:lumOff val="80000"/>
                  </a:schemeClr>
                </a:solidFill>
              </a:rPr>
              <a:t> </a:t>
            </a:r>
            <a:r>
              <a:rPr lang="en-US" altLang="zh-CN" sz="1600" b="1" dirty="0" err="1">
                <a:solidFill>
                  <a:schemeClr val="accent3">
                    <a:lumMod val="20000"/>
                    <a:lumOff val="80000"/>
                  </a:schemeClr>
                </a:solidFill>
              </a:rPr>
              <a:t>la</a:t>
            </a:r>
            <a:r>
              <a:rPr lang="en-US" altLang="zh-CN" sz="1600" b="1" dirty="0">
                <a:solidFill>
                  <a:schemeClr val="accent3">
                    <a:lumMod val="20000"/>
                    <a:lumOff val="80000"/>
                  </a:schemeClr>
                </a:solidFill>
              </a:rPr>
              <a:t> </a:t>
            </a:r>
            <a:r>
              <a:rPr lang="en-US" altLang="zh-CN" sz="1600" b="1" dirty="0" err="1">
                <a:solidFill>
                  <a:schemeClr val="accent3">
                    <a:lumMod val="20000"/>
                    <a:lumOff val="80000"/>
                  </a:schemeClr>
                </a:solidFill>
              </a:rPr>
              <a:t>la</a:t>
            </a:r>
            <a:r>
              <a:rPr lang="en-US" altLang="zh-CN" sz="1600" b="1" dirty="0">
                <a:solidFill>
                  <a:schemeClr val="accent3">
                    <a:lumMod val="20000"/>
                    <a:lumOff val="80000"/>
                  </a:schemeClr>
                </a:solidFill>
              </a:rPr>
              <a:t> </a:t>
            </a:r>
            <a:r>
              <a:rPr lang="en-US" altLang="zh-CN" sz="1600" b="1" dirty="0" err="1">
                <a:solidFill>
                  <a:schemeClr val="accent3">
                    <a:lumMod val="20000"/>
                    <a:lumOff val="80000"/>
                  </a:schemeClr>
                </a:solidFill>
              </a:rPr>
              <a:t>la</a:t>
            </a:r>
            <a:r>
              <a:rPr lang="en-US" altLang="zh-CN" sz="1600" b="1" dirty="0">
                <a:solidFill>
                  <a:schemeClr val="accent3">
                    <a:lumMod val="20000"/>
                    <a:lumOff val="80000"/>
                  </a:schemeClr>
                </a:solidFill>
              </a:rPr>
              <a:t> </a:t>
            </a:r>
            <a:r>
              <a:rPr lang="en-US" altLang="zh-CN" sz="1600" b="1" dirty="0" err="1">
                <a:solidFill>
                  <a:schemeClr val="accent3">
                    <a:lumMod val="20000"/>
                    <a:lumOff val="80000"/>
                  </a:schemeClr>
                </a:solidFill>
              </a:rPr>
              <a:t>la</a:t>
            </a:r>
            <a:r>
              <a:rPr lang="en-US" altLang="zh-CN" sz="1600" b="1" dirty="0">
                <a:solidFill>
                  <a:schemeClr val="accent3">
                    <a:lumMod val="20000"/>
                    <a:lumOff val="80000"/>
                  </a:schemeClr>
                </a:solidFill>
              </a:rPr>
              <a:t> </a:t>
            </a:r>
            <a:r>
              <a:rPr lang="en-US" altLang="zh-CN" sz="1600" b="1" dirty="0" err="1">
                <a:solidFill>
                  <a:schemeClr val="accent3">
                    <a:lumMod val="20000"/>
                    <a:lumOff val="80000"/>
                  </a:schemeClr>
                </a:solidFill>
              </a:rPr>
              <a:t>la</a:t>
            </a:r>
            <a:r>
              <a:rPr lang="en-US" altLang="zh-CN" sz="1600" b="1" dirty="0">
                <a:solidFill>
                  <a:schemeClr val="accent3">
                    <a:lumMod val="20000"/>
                    <a:lumOff val="80000"/>
                  </a:schemeClr>
                </a:solidFill>
              </a:rPr>
              <a:t> </a:t>
            </a:r>
            <a:r>
              <a:rPr lang="en-US" altLang="zh-CN" sz="1600" b="1" dirty="0" err="1">
                <a:solidFill>
                  <a:schemeClr val="accent3">
                    <a:lumMod val="20000"/>
                    <a:lumOff val="80000"/>
                  </a:schemeClr>
                </a:solidFill>
              </a:rPr>
              <a:t>la</a:t>
            </a:r>
            <a:r>
              <a:rPr lang="en-US" altLang="zh-CN" sz="1600" b="1" dirty="0">
                <a:solidFill>
                  <a:schemeClr val="accent3">
                    <a:lumMod val="20000"/>
                    <a:lumOff val="80000"/>
                  </a:schemeClr>
                </a:solidFill>
              </a:rPr>
              <a:t>.</a:t>
            </a:r>
          </a:p>
          <a:p>
            <a:pPr marL="0" indent="0">
              <a:buNone/>
            </a:pPr>
            <a:r>
              <a:rPr lang="zh-CN" altLang="en-US" sz="1600" b="1" dirty="0">
                <a:solidFill>
                  <a:schemeClr val="accent3">
                    <a:lumMod val="20000"/>
                    <a:lumOff val="80000"/>
                  </a:schemeClr>
                </a:solidFill>
              </a:rPr>
              <a:t>啦啦啦啦啦</a:t>
            </a:r>
          </a:p>
          <a:p>
            <a:pPr marL="0" indent="0">
              <a:buNone/>
            </a:pPr>
            <a:r>
              <a:rPr lang="en-US" altLang="zh-CN" sz="1600" b="1" dirty="0">
                <a:solidFill>
                  <a:schemeClr val="accent3">
                    <a:lumMod val="20000"/>
                    <a:lumOff val="80000"/>
                  </a:schemeClr>
                </a:solidFill>
              </a:rPr>
              <a:t>La </a:t>
            </a:r>
            <a:r>
              <a:rPr lang="en-US" altLang="zh-CN" sz="1600" b="1" dirty="0" err="1">
                <a:solidFill>
                  <a:schemeClr val="accent3">
                    <a:lumMod val="20000"/>
                    <a:lumOff val="80000"/>
                  </a:schemeClr>
                </a:solidFill>
              </a:rPr>
              <a:t>la</a:t>
            </a:r>
            <a:r>
              <a:rPr lang="en-US" altLang="zh-CN" sz="1600" b="1" dirty="0">
                <a:solidFill>
                  <a:schemeClr val="accent3">
                    <a:lumMod val="20000"/>
                    <a:lumOff val="80000"/>
                  </a:schemeClr>
                </a:solidFill>
              </a:rPr>
              <a:t> </a:t>
            </a:r>
            <a:r>
              <a:rPr lang="en-US" altLang="zh-CN" sz="1600" b="1" dirty="0" err="1">
                <a:solidFill>
                  <a:schemeClr val="accent3">
                    <a:lumMod val="20000"/>
                    <a:lumOff val="80000"/>
                  </a:schemeClr>
                </a:solidFill>
              </a:rPr>
              <a:t>la</a:t>
            </a:r>
            <a:r>
              <a:rPr lang="en-US" altLang="zh-CN" sz="1600" b="1" dirty="0">
                <a:solidFill>
                  <a:schemeClr val="accent3">
                    <a:lumMod val="20000"/>
                    <a:lumOff val="80000"/>
                  </a:schemeClr>
                </a:solidFill>
              </a:rPr>
              <a:t> </a:t>
            </a:r>
            <a:r>
              <a:rPr lang="en-US" altLang="zh-CN" sz="1600" b="1" dirty="0" err="1">
                <a:solidFill>
                  <a:schemeClr val="accent3">
                    <a:lumMod val="20000"/>
                    <a:lumOff val="80000"/>
                  </a:schemeClr>
                </a:solidFill>
              </a:rPr>
              <a:t>la</a:t>
            </a:r>
            <a:r>
              <a:rPr lang="en-US" altLang="zh-CN" sz="1600" b="1" dirty="0">
                <a:solidFill>
                  <a:schemeClr val="accent3">
                    <a:lumMod val="20000"/>
                    <a:lumOff val="80000"/>
                  </a:schemeClr>
                </a:solidFill>
              </a:rPr>
              <a:t> </a:t>
            </a:r>
            <a:r>
              <a:rPr lang="en-US" altLang="zh-CN" sz="1600" b="1" dirty="0" err="1">
                <a:solidFill>
                  <a:schemeClr val="accent3">
                    <a:lumMod val="20000"/>
                    <a:lumOff val="80000"/>
                  </a:schemeClr>
                </a:solidFill>
              </a:rPr>
              <a:t>la</a:t>
            </a:r>
            <a:r>
              <a:rPr lang="en-US" altLang="zh-CN" sz="1600" b="1" dirty="0">
                <a:solidFill>
                  <a:schemeClr val="accent3">
                    <a:lumMod val="20000"/>
                    <a:lumOff val="80000"/>
                  </a:schemeClr>
                </a:solidFill>
              </a:rPr>
              <a:t> </a:t>
            </a:r>
            <a:r>
              <a:rPr lang="en-US" altLang="zh-CN" sz="1600" b="1" dirty="0" err="1">
                <a:solidFill>
                  <a:schemeClr val="accent3">
                    <a:lumMod val="20000"/>
                    <a:lumOff val="80000"/>
                  </a:schemeClr>
                </a:solidFill>
              </a:rPr>
              <a:t>la</a:t>
            </a:r>
            <a:r>
              <a:rPr lang="en-US" altLang="zh-CN" sz="1600" b="1" dirty="0">
                <a:solidFill>
                  <a:schemeClr val="accent3">
                    <a:lumMod val="20000"/>
                    <a:lumOff val="80000"/>
                  </a:schemeClr>
                </a:solidFill>
              </a:rPr>
              <a:t> </a:t>
            </a:r>
            <a:r>
              <a:rPr lang="en-US" altLang="zh-CN" sz="1600" b="1" dirty="0" err="1">
                <a:solidFill>
                  <a:schemeClr val="accent3">
                    <a:lumMod val="20000"/>
                    <a:lumOff val="80000"/>
                  </a:schemeClr>
                </a:solidFill>
              </a:rPr>
              <a:t>la</a:t>
            </a:r>
            <a:r>
              <a:rPr lang="en-US" altLang="zh-CN" sz="1600" b="1" dirty="0">
                <a:solidFill>
                  <a:schemeClr val="accent3">
                    <a:lumMod val="20000"/>
                    <a:lumOff val="80000"/>
                  </a:schemeClr>
                </a:solidFill>
              </a:rPr>
              <a:t> </a:t>
            </a:r>
            <a:r>
              <a:rPr lang="en-US" altLang="zh-CN" sz="1600" b="1" dirty="0" err="1">
                <a:solidFill>
                  <a:schemeClr val="accent3">
                    <a:lumMod val="20000"/>
                    <a:lumOff val="80000"/>
                  </a:schemeClr>
                </a:solidFill>
              </a:rPr>
              <a:t>la</a:t>
            </a:r>
            <a:r>
              <a:rPr lang="en-US" altLang="zh-CN" sz="1600" b="1" dirty="0">
                <a:solidFill>
                  <a:schemeClr val="accent3">
                    <a:lumMod val="20000"/>
                    <a:lumOff val="80000"/>
                  </a:schemeClr>
                </a:solidFill>
              </a:rPr>
              <a:t> </a:t>
            </a:r>
            <a:r>
              <a:rPr lang="en-US" altLang="zh-CN" sz="1600" b="1" dirty="0" err="1">
                <a:solidFill>
                  <a:schemeClr val="accent3">
                    <a:lumMod val="20000"/>
                    <a:lumOff val="80000"/>
                  </a:schemeClr>
                </a:solidFill>
              </a:rPr>
              <a:t>la</a:t>
            </a:r>
            <a:r>
              <a:rPr lang="en-US" altLang="zh-CN" sz="1600" b="1" dirty="0">
                <a:solidFill>
                  <a:schemeClr val="accent3">
                    <a:lumMod val="20000"/>
                    <a:lumOff val="80000"/>
                  </a:schemeClr>
                </a:solidFill>
              </a:rPr>
              <a:t> </a:t>
            </a:r>
          </a:p>
          <a:p>
            <a:pPr marL="0" indent="0">
              <a:buNone/>
            </a:pPr>
            <a:r>
              <a:rPr lang="zh-CN" altLang="en-US" sz="1600" b="1" dirty="0">
                <a:solidFill>
                  <a:schemeClr val="accent3">
                    <a:lumMod val="20000"/>
                    <a:lumOff val="80000"/>
                  </a:schemeClr>
                </a:solidFill>
              </a:rPr>
              <a:t>永远给我碧浪清波。</a:t>
            </a:r>
          </a:p>
          <a:p>
            <a:pPr marL="0" indent="0">
              <a:buNone/>
            </a:pPr>
            <a:r>
              <a:rPr lang="en-US" altLang="zh-CN" sz="1600" b="1" dirty="0">
                <a:solidFill>
                  <a:schemeClr val="accent3">
                    <a:lumMod val="20000"/>
                    <a:lumOff val="80000"/>
                  </a:schemeClr>
                </a:solidFill>
              </a:rPr>
              <a:t>You are the mother, we all adore.</a:t>
            </a:r>
          </a:p>
          <a:p>
            <a:pPr marL="0" indent="0">
              <a:buNone/>
            </a:pPr>
            <a:r>
              <a:rPr lang="zh-CN" altLang="en-US" sz="1600" b="1" dirty="0">
                <a:solidFill>
                  <a:schemeClr val="accent3">
                    <a:lumMod val="20000"/>
                    <a:lumOff val="80000"/>
                  </a:schemeClr>
                </a:solidFill>
              </a:rPr>
              <a:t>心中的歌。</a:t>
            </a:r>
          </a:p>
          <a:p>
            <a:pPr marL="0" indent="0">
              <a:buNone/>
            </a:pPr>
            <a:r>
              <a:rPr lang="en-US" altLang="zh-CN" sz="1600" b="1" dirty="0">
                <a:solidFill>
                  <a:schemeClr val="accent3">
                    <a:lumMod val="20000"/>
                    <a:lumOff val="80000"/>
                  </a:schemeClr>
                </a:solidFill>
              </a:rPr>
              <a:t>We all adore.</a:t>
            </a:r>
          </a:p>
          <a:p>
            <a:pPr marL="0" indent="0">
              <a:buNone/>
            </a:pPr>
            <a:r>
              <a:rPr lang="zh-CN" altLang="en-US" sz="1600" b="1" dirty="0">
                <a:solidFill>
                  <a:schemeClr val="accent3">
                    <a:lumMod val="20000"/>
                    <a:lumOff val="80000"/>
                  </a:schemeClr>
                </a:solidFill>
              </a:rPr>
              <a:t>我最亲爱的祖国。</a:t>
            </a:r>
          </a:p>
          <a:p>
            <a:pPr marL="0" indent="0">
              <a:buNone/>
            </a:pPr>
            <a:r>
              <a:rPr lang="en-US" altLang="zh-CN" sz="1600" b="1" dirty="0">
                <a:solidFill>
                  <a:schemeClr val="accent3">
                    <a:lumMod val="20000"/>
                    <a:lumOff val="80000"/>
                  </a:schemeClr>
                </a:solidFill>
              </a:rPr>
              <a:t>Oh, China, how I love you.</a:t>
            </a:r>
          </a:p>
          <a:p>
            <a:pPr marL="0" indent="0">
              <a:buNone/>
            </a:pPr>
            <a:r>
              <a:rPr lang="zh-CN" altLang="en-US" sz="1600" b="1" dirty="0">
                <a:solidFill>
                  <a:schemeClr val="accent3">
                    <a:lumMod val="20000"/>
                    <a:lumOff val="80000"/>
                  </a:schemeClr>
                </a:solidFill>
              </a:rPr>
              <a:t>我永远紧贴着您的心窝。</a:t>
            </a:r>
          </a:p>
          <a:p>
            <a:pPr marL="0" indent="0">
              <a:buNone/>
            </a:pPr>
            <a:r>
              <a:rPr lang="en-US" altLang="zh-CN" sz="1600" b="1" dirty="0">
                <a:solidFill>
                  <a:schemeClr val="accent3">
                    <a:lumMod val="20000"/>
                    <a:lumOff val="80000"/>
                  </a:schemeClr>
                </a:solidFill>
              </a:rPr>
              <a:t>When I nestle in your arms feeling blue.</a:t>
            </a:r>
          </a:p>
          <a:p>
            <a:pPr marL="0" indent="0">
              <a:buNone/>
            </a:pPr>
            <a:r>
              <a:rPr lang="zh-CN" altLang="en-US" sz="1600" b="1" dirty="0">
                <a:solidFill>
                  <a:schemeClr val="accent3">
                    <a:lumMod val="20000"/>
                    <a:lumOff val="80000"/>
                  </a:schemeClr>
                </a:solidFill>
              </a:rPr>
              <a:t>永远给我碧浪清波。</a:t>
            </a:r>
          </a:p>
          <a:p>
            <a:pPr marL="0" indent="0">
              <a:buNone/>
            </a:pPr>
            <a:r>
              <a:rPr lang="en-US" altLang="zh-CN" sz="1600" b="1" dirty="0">
                <a:solidFill>
                  <a:schemeClr val="accent3">
                    <a:lumMod val="20000"/>
                    <a:lumOff val="80000"/>
                  </a:schemeClr>
                </a:solidFill>
              </a:rPr>
              <a:t>You are the mother we all adore.</a:t>
            </a:r>
          </a:p>
          <a:p>
            <a:pPr marL="0" indent="0">
              <a:buNone/>
            </a:pPr>
            <a:r>
              <a:rPr lang="zh-CN" altLang="en-US" sz="1600" b="1" dirty="0">
                <a:solidFill>
                  <a:schemeClr val="accent3">
                    <a:lumMod val="20000"/>
                    <a:lumOff val="80000"/>
                  </a:schemeClr>
                </a:solidFill>
              </a:rPr>
              <a:t>心中的歌。</a:t>
            </a:r>
          </a:p>
          <a:p>
            <a:pPr marL="0" indent="0">
              <a:buNone/>
            </a:pPr>
            <a:r>
              <a:rPr lang="en-US" altLang="zh-CN" sz="1600" b="1" dirty="0">
                <a:solidFill>
                  <a:schemeClr val="accent3">
                    <a:lumMod val="20000"/>
                    <a:lumOff val="80000"/>
                  </a:schemeClr>
                </a:solidFill>
              </a:rPr>
              <a:t>We all adore.</a:t>
            </a:r>
          </a:p>
          <a:p>
            <a:endParaRPr lang="en-US" altLang="zh-CN" sz="1600" b="1" dirty="0"/>
          </a:p>
          <a:p>
            <a:endParaRPr lang="zh-CN" altLang="en-US" sz="1600" b="1" dirty="0"/>
          </a:p>
        </p:txBody>
      </p:sp>
      <p:pic>
        <p:nvPicPr>
          <p:cNvPr id="5" name="图片 4" descr="水印"/>
          <p:cNvPicPr>
            <a:picLocks noChangeAspect="1"/>
          </p:cNvPicPr>
          <p:nvPr/>
        </p:nvPicPr>
        <p:blipFill>
          <a:blip r:embed="rId4"/>
          <a:stretch>
            <a:fillRect/>
          </a:stretch>
        </p:blipFill>
        <p:spPr>
          <a:xfrm>
            <a:off x="6804248" y="6093296"/>
            <a:ext cx="2030730" cy="657225"/>
          </a:xfrm>
          <a:prstGeom prst="rect">
            <a:avLst/>
          </a:prstGeom>
        </p:spPr>
      </p:pic>
    </p:spTree>
    <p:extLst>
      <p:ext uri="{BB962C8B-B14F-4D97-AF65-F5344CB8AC3E}">
        <p14:creationId xmlns:p14="http://schemas.microsoft.com/office/powerpoint/2010/main" val="479966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54" y="-26269"/>
            <a:ext cx="9163254" cy="6884269"/>
          </a:xfrm>
          <a:prstGeom prst="rect">
            <a:avLst/>
          </a:prstGeom>
        </p:spPr>
      </p:pic>
      <p:sp>
        <p:nvSpPr>
          <p:cNvPr id="5" name="矩形 4"/>
          <p:cNvSpPr/>
          <p:nvPr/>
        </p:nvSpPr>
        <p:spPr>
          <a:xfrm>
            <a:off x="539552" y="980728"/>
            <a:ext cx="727474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CN" sz="5400" b="1" cap="none" spc="50" dirty="0">
                <a:ln w="11430"/>
                <a:solidFill>
                  <a:schemeClr val="accent3">
                    <a:lumMod val="20000"/>
                    <a:lumOff val="80000"/>
                  </a:schemeClr>
                </a:solidFill>
                <a:effectLst>
                  <a:outerShdw blurRad="76200" dist="50800" dir="5400000" algn="tl" rotWithShape="0">
                    <a:srgbClr val="000000">
                      <a:alpha val="65000"/>
                    </a:srgbClr>
                  </a:outerShdw>
                </a:effectLst>
              </a:rPr>
              <a:t>My motherland and me </a:t>
            </a:r>
            <a:endParaRPr lang="zh-CN" altLang="en-US" sz="5400" b="1" cap="none" spc="50" dirty="0">
              <a:ln w="11430"/>
              <a:solidFill>
                <a:schemeClr val="accent3">
                  <a:lumMod val="20000"/>
                  <a:lumOff val="80000"/>
                </a:schemeClr>
              </a:solidFill>
              <a:effectLst>
                <a:outerShdw blurRad="76200" dist="50800" dir="5400000" algn="tl" rotWithShape="0">
                  <a:srgbClr val="000000">
                    <a:alpha val="65000"/>
                  </a:srgbClr>
                </a:outerShdw>
              </a:effectLst>
            </a:endParaRPr>
          </a:p>
        </p:txBody>
      </p:sp>
      <p:sp>
        <p:nvSpPr>
          <p:cNvPr id="8" name="TextBox 7"/>
          <p:cNvSpPr txBox="1"/>
          <p:nvPr/>
        </p:nvSpPr>
        <p:spPr>
          <a:xfrm>
            <a:off x="467544" y="4149080"/>
            <a:ext cx="7633821" cy="1323439"/>
          </a:xfrm>
          <a:prstGeom prst="rect">
            <a:avLst/>
          </a:prstGeom>
          <a:noFill/>
        </p:spPr>
        <p:txBody>
          <a:bodyPr wrap="none" rtlCol="0">
            <a:spAutoFit/>
          </a:bodyPr>
          <a:lstStyle/>
          <a:p>
            <a:r>
              <a:rPr lang="en-US" altLang="zh-CN" sz="4000" b="1" dirty="0">
                <a:solidFill>
                  <a:schemeClr val="accent3">
                    <a:lumMod val="20000"/>
                    <a:lumOff val="80000"/>
                  </a:schemeClr>
                </a:solidFill>
                <a:latin typeface="华文隶书" pitchFamily="2" charset="-122"/>
                <a:ea typeface="华文隶书" pitchFamily="2" charset="-122"/>
              </a:rPr>
              <a:t>The 70</a:t>
            </a:r>
            <a:r>
              <a:rPr lang="en-US" altLang="zh-CN" sz="4000" b="1" baseline="30000" dirty="0">
                <a:solidFill>
                  <a:schemeClr val="accent3">
                    <a:lumMod val="20000"/>
                    <a:lumOff val="80000"/>
                  </a:schemeClr>
                </a:solidFill>
                <a:latin typeface="华文隶书" pitchFamily="2" charset="-122"/>
                <a:ea typeface="华文隶书" pitchFamily="2" charset="-122"/>
              </a:rPr>
              <a:t>th</a:t>
            </a:r>
            <a:r>
              <a:rPr lang="en-US" altLang="zh-CN" sz="4000" b="1" dirty="0">
                <a:solidFill>
                  <a:schemeClr val="accent3">
                    <a:lumMod val="20000"/>
                    <a:lumOff val="80000"/>
                  </a:schemeClr>
                </a:solidFill>
                <a:latin typeface="华文隶书" pitchFamily="2" charset="-122"/>
                <a:ea typeface="华文隶书" pitchFamily="2" charset="-122"/>
              </a:rPr>
              <a:t> anniversary of the founding of</a:t>
            </a:r>
          </a:p>
          <a:p>
            <a:r>
              <a:rPr lang="en-US" altLang="zh-CN" sz="4000" b="1" dirty="0">
                <a:solidFill>
                  <a:schemeClr val="accent3">
                    <a:lumMod val="20000"/>
                    <a:lumOff val="80000"/>
                  </a:schemeClr>
                </a:solidFill>
                <a:latin typeface="华文隶书" pitchFamily="2" charset="-122"/>
                <a:ea typeface="华文隶书" pitchFamily="2" charset="-122"/>
              </a:rPr>
              <a:t> the People’s  Republic of China (PRC)</a:t>
            </a:r>
            <a:endParaRPr lang="zh-CN" altLang="en-US" sz="4000" b="1" dirty="0">
              <a:solidFill>
                <a:schemeClr val="accent3">
                  <a:lumMod val="20000"/>
                  <a:lumOff val="80000"/>
                </a:schemeClr>
              </a:solidFill>
              <a:latin typeface="华文隶书" pitchFamily="2" charset="-122"/>
              <a:ea typeface="华文隶书" pitchFamily="2" charset="-122"/>
            </a:endParaRPr>
          </a:p>
        </p:txBody>
      </p:sp>
      <p:sp>
        <p:nvSpPr>
          <p:cNvPr id="10" name="TextBox 9"/>
          <p:cNvSpPr txBox="1"/>
          <p:nvPr/>
        </p:nvSpPr>
        <p:spPr>
          <a:xfrm>
            <a:off x="5652120" y="5733256"/>
            <a:ext cx="3384376" cy="461665"/>
          </a:xfrm>
          <a:prstGeom prst="rect">
            <a:avLst/>
          </a:prstGeom>
          <a:noFill/>
        </p:spPr>
        <p:txBody>
          <a:bodyPr wrap="square" rtlCol="0">
            <a:spAutoFit/>
          </a:bodyPr>
          <a:lstStyle/>
          <a:p>
            <a:r>
              <a:rPr lang="zh-CN" altLang="en-US" sz="2400" b="1" dirty="0">
                <a:solidFill>
                  <a:schemeClr val="accent6">
                    <a:lumMod val="40000"/>
                    <a:lumOff val="60000"/>
                  </a:schemeClr>
                </a:solidFill>
                <a:latin typeface="华文楷体" pitchFamily="2" charset="-122"/>
                <a:ea typeface="华文楷体" pitchFamily="2" charset="-122"/>
              </a:rPr>
              <a:t>衢州高级中学    毛慧霞</a:t>
            </a:r>
          </a:p>
        </p:txBody>
      </p:sp>
    </p:spTree>
    <p:extLst>
      <p:ext uri="{BB962C8B-B14F-4D97-AF65-F5344CB8AC3E}">
        <p14:creationId xmlns:p14="http://schemas.microsoft.com/office/powerpoint/2010/main" val="686214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441896"/>
          </a:xfrm>
          <a:prstGeom prst="rect">
            <a:avLst/>
          </a:prstGeom>
        </p:spPr>
      </p:pic>
      <p:sp>
        <p:nvSpPr>
          <p:cNvPr id="4" name="矩形 3"/>
          <p:cNvSpPr/>
          <p:nvPr/>
        </p:nvSpPr>
        <p:spPr>
          <a:xfrm>
            <a:off x="323528" y="1196752"/>
            <a:ext cx="8496944" cy="5355312"/>
          </a:xfrm>
          <a:prstGeom prst="rect">
            <a:avLst/>
          </a:prstGeom>
        </p:spPr>
        <p:txBody>
          <a:bodyPr wrap="square">
            <a:spAutoFit/>
          </a:bodyPr>
          <a:lstStyle/>
          <a:p>
            <a:r>
              <a:rPr lang="en-US" altLang="zh-CN" b="1" dirty="0">
                <a:solidFill>
                  <a:schemeClr val="accent3">
                    <a:lumMod val="20000"/>
                    <a:lumOff val="80000"/>
                  </a:schemeClr>
                </a:solidFill>
                <a:latin typeface="DejaVu Serif Condensed" pitchFamily="18" charset="0"/>
                <a:ea typeface="DejaVu Serif Condensed" pitchFamily="18" charset="0"/>
                <a:cs typeface="DejaVu Serif Condensed" pitchFamily="18" charset="0"/>
              </a:rPr>
              <a:t>In this extraordinary 70 years, we have made a lot of achievements.</a:t>
            </a:r>
          </a:p>
          <a:p>
            <a:r>
              <a:rPr lang="zh-CN" altLang="en-US" b="1" dirty="0">
                <a:solidFill>
                  <a:schemeClr val="accent3">
                    <a:lumMod val="20000"/>
                    <a:lumOff val="80000"/>
                  </a:schemeClr>
                </a:solidFill>
                <a:latin typeface="DejaVu Serif Condensed" pitchFamily="18" charset="0"/>
                <a:cs typeface="DejaVu Serif Condensed" pitchFamily="18" charset="0"/>
              </a:rPr>
              <a:t>在这不平凡的</a:t>
            </a:r>
            <a:r>
              <a:rPr lang="en-US" altLang="zh-CN" b="1" dirty="0">
                <a:solidFill>
                  <a:schemeClr val="accent3">
                    <a:lumMod val="20000"/>
                    <a:lumOff val="80000"/>
                  </a:schemeClr>
                </a:solidFill>
                <a:latin typeface="DejaVu Serif Condensed" pitchFamily="18" charset="0"/>
                <a:ea typeface="DejaVu Serif Condensed" pitchFamily="18" charset="0"/>
                <a:cs typeface="DejaVu Serif Condensed" pitchFamily="18" charset="0"/>
              </a:rPr>
              <a:t>70</a:t>
            </a:r>
            <a:r>
              <a:rPr lang="zh-CN" altLang="en-US" b="1" dirty="0">
                <a:solidFill>
                  <a:schemeClr val="accent3">
                    <a:lumMod val="20000"/>
                    <a:lumOff val="80000"/>
                  </a:schemeClr>
                </a:solidFill>
                <a:latin typeface="DejaVu Serif Condensed" pitchFamily="18" charset="0"/>
                <a:cs typeface="DejaVu Serif Condensed" pitchFamily="18" charset="0"/>
              </a:rPr>
              <a:t>年里，我们取得了很多的成绩。</a:t>
            </a:r>
          </a:p>
          <a:p>
            <a:r>
              <a:rPr lang="en-US" altLang="zh-CN" b="1" dirty="0">
                <a:solidFill>
                  <a:schemeClr val="accent3">
                    <a:lumMod val="20000"/>
                    <a:lumOff val="80000"/>
                  </a:schemeClr>
                </a:solidFill>
                <a:latin typeface="DejaVu Serif Condensed" pitchFamily="18" charset="0"/>
                <a:ea typeface="DejaVu Serif Condensed" pitchFamily="18" charset="0"/>
                <a:cs typeface="DejaVu Serif Condensed" pitchFamily="18" charset="0"/>
              </a:rPr>
              <a:t>We launch many rockets and satellites, and success rate has achieved 100%.</a:t>
            </a:r>
          </a:p>
          <a:p>
            <a:r>
              <a:rPr lang="zh-CN" altLang="en-US" b="1" dirty="0">
                <a:solidFill>
                  <a:schemeClr val="accent3">
                    <a:lumMod val="20000"/>
                    <a:lumOff val="80000"/>
                  </a:schemeClr>
                </a:solidFill>
                <a:latin typeface="DejaVu Serif Condensed" pitchFamily="18" charset="0"/>
                <a:cs typeface="DejaVu Serif Condensed" pitchFamily="18" charset="0"/>
              </a:rPr>
              <a:t>我们发射的火箭和卫星的成功率达到了</a:t>
            </a:r>
            <a:r>
              <a:rPr lang="en-US" altLang="zh-CN" b="1" dirty="0">
                <a:solidFill>
                  <a:schemeClr val="accent3">
                    <a:lumMod val="20000"/>
                    <a:lumOff val="80000"/>
                  </a:schemeClr>
                </a:solidFill>
                <a:latin typeface="DejaVu Serif Condensed" pitchFamily="18" charset="0"/>
                <a:ea typeface="DejaVu Serif Condensed" pitchFamily="18" charset="0"/>
                <a:cs typeface="DejaVu Serif Condensed" pitchFamily="18" charset="0"/>
              </a:rPr>
              <a:t>100%</a:t>
            </a:r>
            <a:r>
              <a:rPr lang="zh-CN" altLang="en-US" b="1" dirty="0">
                <a:solidFill>
                  <a:schemeClr val="accent3">
                    <a:lumMod val="20000"/>
                    <a:lumOff val="80000"/>
                  </a:schemeClr>
                </a:solidFill>
                <a:latin typeface="DejaVu Serif Condensed" pitchFamily="18" charset="0"/>
                <a:cs typeface="DejaVu Serif Condensed" pitchFamily="18" charset="0"/>
              </a:rPr>
              <a:t>。</a:t>
            </a:r>
          </a:p>
          <a:p>
            <a:r>
              <a:rPr lang="en-US" altLang="zh-CN" b="1" dirty="0">
                <a:solidFill>
                  <a:schemeClr val="accent3">
                    <a:lumMod val="20000"/>
                    <a:lumOff val="80000"/>
                  </a:schemeClr>
                </a:solidFill>
                <a:latin typeface="DejaVu Serif Condensed" pitchFamily="18" charset="0"/>
                <a:ea typeface="DejaVu Serif Condensed" pitchFamily="18" charset="0"/>
                <a:cs typeface="DejaVu Serif Condensed" pitchFamily="18" charset="0"/>
              </a:rPr>
              <a:t>We have taken a leading position in the aerospace field.</a:t>
            </a:r>
          </a:p>
          <a:p>
            <a:r>
              <a:rPr lang="zh-CN" altLang="en-US" b="1" dirty="0">
                <a:solidFill>
                  <a:schemeClr val="accent3">
                    <a:lumMod val="20000"/>
                    <a:lumOff val="80000"/>
                  </a:schemeClr>
                </a:solidFill>
                <a:latin typeface="DejaVu Serif Condensed" pitchFamily="18" charset="0"/>
                <a:cs typeface="DejaVu Serif Condensed" pitchFamily="18" charset="0"/>
              </a:rPr>
              <a:t>我们已经在航天领域处于领先地位。</a:t>
            </a:r>
          </a:p>
          <a:p>
            <a:r>
              <a:rPr lang="en-US" altLang="zh-CN" b="1" dirty="0">
                <a:solidFill>
                  <a:schemeClr val="accent3">
                    <a:lumMod val="20000"/>
                    <a:lumOff val="80000"/>
                  </a:schemeClr>
                </a:solidFill>
                <a:latin typeface="DejaVu Serif Condensed" pitchFamily="18" charset="0"/>
                <a:ea typeface="DejaVu Serif Condensed" pitchFamily="18" charset="0"/>
                <a:cs typeface="DejaVu Serif Condensed" pitchFamily="18" charset="0"/>
              </a:rPr>
              <a:t>China is the fourth economic entity in the world, and affects the entire world's economy.</a:t>
            </a:r>
          </a:p>
          <a:p>
            <a:r>
              <a:rPr lang="zh-CN" altLang="en-US" b="1" dirty="0">
                <a:solidFill>
                  <a:schemeClr val="accent3">
                    <a:lumMod val="20000"/>
                    <a:lumOff val="80000"/>
                  </a:schemeClr>
                </a:solidFill>
                <a:latin typeface="DejaVu Serif Condensed" pitchFamily="18" charset="0"/>
                <a:cs typeface="DejaVu Serif Condensed" pitchFamily="18" charset="0"/>
              </a:rPr>
              <a:t>中国现在是世界第四的经济体，并影响着整个世界的经济。</a:t>
            </a:r>
          </a:p>
          <a:p>
            <a:r>
              <a:rPr lang="en-US" altLang="zh-CN" b="1" dirty="0">
                <a:solidFill>
                  <a:schemeClr val="accent3">
                    <a:lumMod val="20000"/>
                    <a:lumOff val="80000"/>
                  </a:schemeClr>
                </a:solidFill>
                <a:latin typeface="DejaVu Serif Condensed" pitchFamily="18" charset="0"/>
                <a:ea typeface="DejaVu Serif Condensed" pitchFamily="18" charset="0"/>
                <a:cs typeface="DejaVu Serif Condensed" pitchFamily="18" charset="0"/>
              </a:rPr>
              <a:t>In agriculture, the hybrid rice cultivated in our country, not only solves the problem of feeding the Chinese people, but also the problem of feeding the world's people.</a:t>
            </a:r>
          </a:p>
          <a:p>
            <a:r>
              <a:rPr lang="zh-CN" altLang="en-US" b="1" dirty="0">
                <a:solidFill>
                  <a:schemeClr val="accent3">
                    <a:lumMod val="20000"/>
                    <a:lumOff val="80000"/>
                  </a:schemeClr>
                </a:solidFill>
                <a:latin typeface="DejaVu Serif Condensed" pitchFamily="18" charset="0"/>
                <a:cs typeface="DejaVu Serif Condensed" pitchFamily="18" charset="0"/>
              </a:rPr>
              <a:t>在农业上，我们国家培育出杂交水稻，不但解决了中国人的吃饭问题，同时也解决了世界人民的吃饭问题。</a:t>
            </a:r>
          </a:p>
          <a:p>
            <a:r>
              <a:rPr lang="en-US" altLang="zh-CN" b="1" dirty="0">
                <a:solidFill>
                  <a:schemeClr val="accent3">
                    <a:lumMod val="20000"/>
                    <a:lumOff val="80000"/>
                  </a:schemeClr>
                </a:solidFill>
                <a:latin typeface="DejaVu Serif Condensed" pitchFamily="18" charset="0"/>
                <a:ea typeface="DejaVu Serif Condensed" pitchFamily="18" charset="0"/>
                <a:cs typeface="DejaVu Serif Condensed" pitchFamily="18" charset="0"/>
              </a:rPr>
              <a:t>In 2008 our country has successfully hosted the Beijing Olympic Games, showing the strength of our country and promoting world peace.</a:t>
            </a:r>
          </a:p>
          <a:p>
            <a:r>
              <a:rPr lang="en-US" altLang="zh-CN" b="1" dirty="0">
                <a:solidFill>
                  <a:schemeClr val="accent3">
                    <a:lumMod val="20000"/>
                    <a:lumOff val="80000"/>
                  </a:schemeClr>
                </a:solidFill>
                <a:latin typeface="DejaVu Serif Condensed" pitchFamily="18" charset="0"/>
                <a:ea typeface="DejaVu Serif Condensed" pitchFamily="18" charset="0"/>
                <a:cs typeface="DejaVu Serif Condensed" pitchFamily="18" charset="0"/>
              </a:rPr>
              <a:t>2008</a:t>
            </a:r>
            <a:r>
              <a:rPr lang="zh-CN" altLang="en-US" b="1" dirty="0">
                <a:solidFill>
                  <a:schemeClr val="accent3">
                    <a:lumMod val="20000"/>
                    <a:lumOff val="80000"/>
                  </a:schemeClr>
                </a:solidFill>
                <a:latin typeface="DejaVu Serif Condensed" pitchFamily="18" charset="0"/>
                <a:cs typeface="DejaVu Serif Condensed" pitchFamily="18" charset="0"/>
              </a:rPr>
              <a:t>年我们国家有成功的举办了北京奥运会，彰显了我们国家的实力，促进了世界的和平。</a:t>
            </a:r>
          </a:p>
        </p:txBody>
      </p:sp>
      <p:sp>
        <p:nvSpPr>
          <p:cNvPr id="2" name="矩形 1"/>
          <p:cNvSpPr/>
          <p:nvPr/>
        </p:nvSpPr>
        <p:spPr>
          <a:xfrm>
            <a:off x="467544" y="44624"/>
            <a:ext cx="2319995" cy="1323439"/>
          </a:xfrm>
          <a:prstGeom prst="rect">
            <a:avLst/>
          </a:prstGeom>
          <a:noFill/>
        </p:spPr>
        <p:txBody>
          <a:bodyPr wrap="square" lIns="91440" tIns="45720" rIns="91440" bIns="45720">
            <a:spAutoFit/>
          </a:bodyPr>
          <a:lstStyle/>
          <a:p>
            <a:pPr algn="ctr"/>
            <a:r>
              <a:rPr lang="en-US" altLang="zh-CN" sz="8000" b="1" i="1" dirty="0">
                <a:ln w="18415" cmpd="sng">
                  <a:solidFill>
                    <a:srgbClr val="FFFFFF"/>
                  </a:solidFill>
                  <a:prstDash val="solid"/>
                </a:ln>
                <a:solidFill>
                  <a:srgbClr val="FFFFFF"/>
                </a:solidFill>
                <a:effectLst>
                  <a:outerShdw blurRad="63500" dir="3600000" algn="tl" rotWithShape="0">
                    <a:srgbClr val="000000">
                      <a:alpha val="70000"/>
                    </a:srgbClr>
                  </a:outerShdw>
                </a:effectLst>
              </a:rPr>
              <a:t>70</a:t>
            </a:r>
            <a:r>
              <a:rPr lang="en-US" altLang="zh-CN" sz="8000" b="1" i="1" baseline="30000" dirty="0">
                <a:ln w="18415" cmpd="sng">
                  <a:solidFill>
                    <a:srgbClr val="FFFFFF"/>
                  </a:solidFill>
                  <a:prstDash val="solid"/>
                </a:ln>
                <a:solidFill>
                  <a:srgbClr val="FFFFFF"/>
                </a:solidFill>
                <a:effectLst>
                  <a:outerShdw blurRad="63500" dir="3600000" algn="tl" rotWithShape="0">
                    <a:srgbClr val="000000">
                      <a:alpha val="70000"/>
                    </a:srgbClr>
                  </a:outerShdw>
                </a:effectLst>
              </a:rPr>
              <a:t>th</a:t>
            </a:r>
            <a:r>
              <a:rPr lang="en-US" altLang="zh-CN" sz="8000" b="1" i="1"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zh-CN" altLang="en-US" sz="8000" b="1"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127992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353316"/>
          </a:xfrm>
          <a:prstGeom prst="rect">
            <a:avLst/>
          </a:prstGeom>
        </p:spPr>
      </p:pic>
      <p:sp>
        <p:nvSpPr>
          <p:cNvPr id="3" name="内容占位符 2"/>
          <p:cNvSpPr>
            <a:spLocks noGrp="1"/>
          </p:cNvSpPr>
          <p:nvPr>
            <p:ph idx="1"/>
          </p:nvPr>
        </p:nvSpPr>
        <p:spPr>
          <a:xfrm>
            <a:off x="251520" y="332656"/>
            <a:ext cx="8229600" cy="4525963"/>
          </a:xfrm>
        </p:spPr>
        <p:txBody>
          <a:bodyPr>
            <a:normAutofit fontScale="70000" lnSpcReduction="20000"/>
          </a:bodyPr>
          <a:lstStyle/>
          <a:p>
            <a:pPr marL="0" indent="0">
              <a:buNone/>
            </a:pPr>
            <a:r>
              <a:rPr lang="en-US" altLang="zh-CN" b="1" dirty="0">
                <a:solidFill>
                  <a:schemeClr val="accent3">
                    <a:lumMod val="20000"/>
                    <a:lumOff val="80000"/>
                  </a:schemeClr>
                </a:solidFill>
              </a:rPr>
              <a:t>Now China is an indispensable force in world development.</a:t>
            </a:r>
          </a:p>
          <a:p>
            <a:pPr marL="0" indent="0">
              <a:buNone/>
            </a:pPr>
            <a:r>
              <a:rPr lang="zh-CN" altLang="en-US" b="1" dirty="0">
                <a:solidFill>
                  <a:schemeClr val="accent3">
                    <a:lumMod val="20000"/>
                    <a:lumOff val="80000"/>
                  </a:schemeClr>
                </a:solidFill>
              </a:rPr>
              <a:t>现在的中国已经是世界发展不可少的一股力量。</a:t>
            </a:r>
          </a:p>
          <a:p>
            <a:pPr marL="0" indent="0">
              <a:buNone/>
            </a:pPr>
            <a:r>
              <a:rPr lang="en-US" altLang="zh-CN" b="1" dirty="0">
                <a:solidFill>
                  <a:schemeClr val="accent3">
                    <a:lumMod val="20000"/>
                    <a:lumOff val="80000"/>
                  </a:schemeClr>
                </a:solidFill>
              </a:rPr>
              <a:t>We also made a great contribution to the development of the world.</a:t>
            </a:r>
          </a:p>
          <a:p>
            <a:pPr marL="0" indent="0">
              <a:buNone/>
            </a:pPr>
            <a:r>
              <a:rPr lang="zh-CN" altLang="en-US" b="1" dirty="0">
                <a:solidFill>
                  <a:schemeClr val="accent3">
                    <a:lumMod val="20000"/>
                    <a:lumOff val="80000"/>
                  </a:schemeClr>
                </a:solidFill>
              </a:rPr>
              <a:t>我们也为世界的发展做出了很大的贡献。</a:t>
            </a:r>
          </a:p>
          <a:p>
            <a:pPr marL="0" indent="0">
              <a:buNone/>
            </a:pPr>
            <a:r>
              <a:rPr lang="en-US" altLang="zh-CN" b="1" dirty="0">
                <a:solidFill>
                  <a:schemeClr val="accent3">
                    <a:lumMod val="20000"/>
                    <a:lumOff val="80000"/>
                  </a:schemeClr>
                </a:solidFill>
              </a:rPr>
              <a:t>Our growth rate is higher than any other countries in the world.</a:t>
            </a:r>
          </a:p>
          <a:p>
            <a:pPr marL="0" indent="0">
              <a:buNone/>
            </a:pPr>
            <a:r>
              <a:rPr lang="zh-CN" altLang="en-US" b="1" dirty="0">
                <a:solidFill>
                  <a:schemeClr val="accent3">
                    <a:lumMod val="20000"/>
                    <a:lumOff val="80000"/>
                  </a:schemeClr>
                </a:solidFill>
              </a:rPr>
              <a:t>我们的发展速度是世界上其他任何国家都赶不上的。</a:t>
            </a:r>
          </a:p>
          <a:p>
            <a:pPr marL="0" indent="0">
              <a:buNone/>
            </a:pPr>
            <a:r>
              <a:rPr lang="en-US" altLang="zh-CN" b="1" dirty="0">
                <a:solidFill>
                  <a:schemeClr val="accent3">
                    <a:lumMod val="20000"/>
                    <a:lumOff val="80000"/>
                  </a:schemeClr>
                </a:solidFill>
              </a:rPr>
              <a:t>However, some people still doubt our Chinese model.</a:t>
            </a:r>
          </a:p>
          <a:p>
            <a:pPr marL="0" indent="0">
              <a:buNone/>
            </a:pPr>
            <a:r>
              <a:rPr lang="zh-CN" altLang="en-US" b="1" dirty="0">
                <a:solidFill>
                  <a:schemeClr val="accent3">
                    <a:lumMod val="20000"/>
                    <a:lumOff val="80000"/>
                  </a:schemeClr>
                </a:solidFill>
              </a:rPr>
              <a:t>但是还是有些人怀疑我们的中国模式不好。</a:t>
            </a:r>
          </a:p>
          <a:p>
            <a:pPr marL="0" indent="0">
              <a:buNone/>
            </a:pPr>
            <a:r>
              <a:rPr lang="en-US" altLang="zh-CN" b="1" dirty="0">
                <a:solidFill>
                  <a:schemeClr val="accent3">
                    <a:lumMod val="20000"/>
                    <a:lumOff val="80000"/>
                  </a:schemeClr>
                </a:solidFill>
              </a:rPr>
              <a:t>But the quality of the Chinese model is determined by the Chinese people.</a:t>
            </a:r>
          </a:p>
          <a:p>
            <a:pPr marL="0" indent="0">
              <a:buNone/>
            </a:pPr>
            <a:r>
              <a:rPr lang="zh-CN" altLang="en-US" b="1" dirty="0">
                <a:solidFill>
                  <a:schemeClr val="accent3">
                    <a:lumMod val="20000"/>
                    <a:lumOff val="80000"/>
                  </a:schemeClr>
                </a:solidFill>
              </a:rPr>
              <a:t>但是中国模式的好坏是由中国人民决定的。</a:t>
            </a:r>
            <a:endParaRPr lang="en-US" altLang="zh-CN" b="1" dirty="0">
              <a:solidFill>
                <a:schemeClr val="accent3">
                  <a:lumMod val="20000"/>
                  <a:lumOff val="80000"/>
                </a:schemeClr>
              </a:solidFill>
            </a:endParaRPr>
          </a:p>
          <a:p>
            <a:endParaRPr lang="zh-CN" altLang="en-US" b="1" dirty="0"/>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4051690"/>
            <a:ext cx="3096344" cy="2123207"/>
          </a:xfrm>
          <a:prstGeom prst="rect">
            <a:avLst/>
          </a:prstGeom>
          <a:ln>
            <a:noFill/>
          </a:ln>
          <a:effectLst>
            <a:softEdge rad="112500"/>
          </a:effectLst>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632" y="4049688"/>
            <a:ext cx="3024336" cy="2125209"/>
          </a:xfrm>
          <a:prstGeom prst="rect">
            <a:avLst/>
          </a:prstGeom>
          <a:ln>
            <a:noFill/>
          </a:ln>
          <a:effectLst>
            <a:softEdge rad="112500"/>
          </a:effectLst>
        </p:spPr>
      </p:pic>
    </p:spTree>
    <p:extLst>
      <p:ext uri="{BB962C8B-B14F-4D97-AF65-F5344CB8AC3E}">
        <p14:creationId xmlns:p14="http://schemas.microsoft.com/office/powerpoint/2010/main" val="688153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7441896"/>
          </a:xfrm>
          <a:prstGeom prst="rect">
            <a:avLst/>
          </a:prstGeom>
        </p:spPr>
      </p:pic>
      <p:sp>
        <p:nvSpPr>
          <p:cNvPr id="3" name="内容占位符 2"/>
          <p:cNvSpPr>
            <a:spLocks noGrp="1"/>
          </p:cNvSpPr>
          <p:nvPr>
            <p:ph idx="1"/>
          </p:nvPr>
        </p:nvSpPr>
        <p:spPr>
          <a:xfrm>
            <a:off x="323528" y="1916832"/>
            <a:ext cx="8229600" cy="4525963"/>
          </a:xfrm>
        </p:spPr>
        <p:txBody>
          <a:bodyPr>
            <a:normAutofit/>
          </a:bodyPr>
          <a:lstStyle/>
          <a:p>
            <a:r>
              <a:rPr lang="en-US" altLang="zh-CN" sz="2400" b="1" dirty="0">
                <a:solidFill>
                  <a:schemeClr val="bg1"/>
                </a:solidFill>
                <a:latin typeface="华文新魏" pitchFamily="2" charset="-122"/>
                <a:ea typeface="华文新魏" pitchFamily="2" charset="-122"/>
              </a:rPr>
              <a:t>Fu </a:t>
            </a:r>
            <a:r>
              <a:rPr lang="en-US" altLang="zh-CN" sz="2400" b="1" dirty="0" err="1">
                <a:solidFill>
                  <a:schemeClr val="bg1"/>
                </a:solidFill>
                <a:latin typeface="华文新魏" pitchFamily="2" charset="-122"/>
                <a:ea typeface="华文新魏" pitchFamily="2" charset="-122"/>
              </a:rPr>
              <a:t>Guohao</a:t>
            </a:r>
            <a:r>
              <a:rPr lang="en-US" altLang="zh-CN" sz="2400" b="1" dirty="0">
                <a:solidFill>
                  <a:schemeClr val="bg1"/>
                </a:solidFill>
                <a:latin typeface="华文新魏" pitchFamily="2" charset="-122"/>
                <a:ea typeface="华文新魏" pitchFamily="2" charset="-122"/>
              </a:rPr>
              <a:t>, reporter of Global Times website, was attacked by rioters at the Hong Kong airport while he was performing reporting tasks. Radical protesters at the airport beat and tied him up, claiming that he took photos of them.</a:t>
            </a:r>
          </a:p>
          <a:p>
            <a:r>
              <a:rPr lang="en-US" altLang="zh-CN" sz="2400" b="1" dirty="0">
                <a:solidFill>
                  <a:schemeClr val="bg1"/>
                </a:solidFill>
                <a:latin typeface="华文新魏" pitchFamily="2" charset="-122"/>
                <a:ea typeface="华文新魏" pitchFamily="2" charset="-122"/>
              </a:rPr>
              <a:t>"I support Hong Kong police, you can beat me now," Fu said while he was surrounded by protesters with his hands tied, before passing out</a:t>
            </a:r>
            <a:endParaRPr lang="zh-CN" altLang="en-US" sz="2400" b="1" dirty="0">
              <a:solidFill>
                <a:schemeClr val="bg1"/>
              </a:solidFill>
              <a:latin typeface="华文新魏" pitchFamily="2" charset="-122"/>
              <a:ea typeface="华文新魏" pitchFamily="2" charset="-122"/>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404664"/>
            <a:ext cx="2505839" cy="1466279"/>
          </a:xfrm>
          <a:prstGeom prst="rect">
            <a:avLst/>
          </a:prstGeom>
          <a:ln>
            <a:noFill/>
          </a:ln>
          <a:effectLst>
            <a:softEdge rad="112500"/>
          </a:effectLst>
        </p:spPr>
      </p:pic>
      <p:sp>
        <p:nvSpPr>
          <p:cNvPr id="5" name="TextBox 4"/>
          <p:cNvSpPr txBox="1"/>
          <p:nvPr/>
        </p:nvSpPr>
        <p:spPr>
          <a:xfrm>
            <a:off x="1115616" y="116632"/>
            <a:ext cx="4193649" cy="1815882"/>
          </a:xfrm>
          <a:prstGeom prst="rect">
            <a:avLst/>
          </a:prstGeom>
          <a:noFill/>
        </p:spPr>
        <p:txBody>
          <a:bodyPr wrap="none" rtlCol="0">
            <a:spAutoFit/>
          </a:bodyPr>
          <a:lstStyle/>
          <a:p>
            <a:r>
              <a:rPr lang="en-US" altLang="zh-CN" sz="2800" b="1" dirty="0">
                <a:solidFill>
                  <a:schemeClr val="accent6">
                    <a:lumMod val="40000"/>
                    <a:lumOff val="60000"/>
                  </a:schemeClr>
                </a:solidFill>
              </a:rPr>
              <a:t>Stop using </a:t>
            </a:r>
            <a:r>
              <a:rPr lang="en-US" altLang="zh-CN" sz="2800" b="1" dirty="0">
                <a:solidFill>
                  <a:schemeClr val="accent3">
                    <a:lumMod val="60000"/>
                    <a:lumOff val="40000"/>
                  </a:schemeClr>
                </a:solidFill>
              </a:rPr>
              <a:t>"freedom</a:t>
            </a:r>
          </a:p>
          <a:p>
            <a:r>
              <a:rPr lang="en-US" altLang="zh-CN" sz="2800" b="1" dirty="0">
                <a:solidFill>
                  <a:schemeClr val="accent3">
                    <a:lumMod val="60000"/>
                    <a:lumOff val="40000"/>
                  </a:schemeClr>
                </a:solidFill>
              </a:rPr>
              <a:t>                      democracy</a:t>
            </a:r>
          </a:p>
          <a:p>
            <a:r>
              <a:rPr lang="en-US" altLang="zh-CN" sz="2800" b="1" dirty="0">
                <a:solidFill>
                  <a:schemeClr val="accent3">
                    <a:lumMod val="60000"/>
                    <a:lumOff val="40000"/>
                  </a:schemeClr>
                </a:solidFill>
              </a:rPr>
              <a:t>                      human rights" </a:t>
            </a:r>
          </a:p>
          <a:p>
            <a:r>
              <a:rPr lang="en-US" altLang="zh-CN" sz="2800" b="1" dirty="0">
                <a:solidFill>
                  <a:schemeClr val="accent6">
                    <a:lumMod val="40000"/>
                    <a:lumOff val="60000"/>
                  </a:schemeClr>
                </a:solidFill>
              </a:rPr>
              <a:t>to cover up terrorism.</a:t>
            </a:r>
            <a:endParaRPr lang="zh-CN" altLang="en-US" sz="2800" b="1" dirty="0">
              <a:solidFill>
                <a:schemeClr val="accent6">
                  <a:lumMod val="40000"/>
                  <a:lumOff val="60000"/>
                </a:schemeClr>
              </a:solidFill>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52" y="4653136"/>
            <a:ext cx="3060452" cy="2036592"/>
          </a:xfrm>
          <a:prstGeom prst="rect">
            <a:avLst/>
          </a:prstGeom>
          <a:ln>
            <a:noFill/>
          </a:ln>
          <a:effectLst>
            <a:softEdge rad="112500"/>
          </a:effectLst>
        </p:spPr>
      </p:pic>
    </p:spTree>
    <p:extLst>
      <p:ext uri="{BB962C8B-B14F-4D97-AF65-F5344CB8AC3E}">
        <p14:creationId xmlns:p14="http://schemas.microsoft.com/office/powerpoint/2010/main" val="670226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barn(inVertical)">
                                      <p:cBhvr>
                                        <p:cTn id="2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353316"/>
          </a:xfrm>
          <a:prstGeom prst="rect">
            <a:avLst/>
          </a:prstGeom>
        </p:spPr>
      </p:pic>
      <p:sp>
        <p:nvSpPr>
          <p:cNvPr id="3" name="内容占位符 2"/>
          <p:cNvSpPr>
            <a:spLocks noGrp="1"/>
          </p:cNvSpPr>
          <p:nvPr>
            <p:ph idx="1"/>
          </p:nvPr>
        </p:nvSpPr>
        <p:spPr>
          <a:xfrm>
            <a:off x="179512" y="0"/>
            <a:ext cx="8229600" cy="4525963"/>
          </a:xfrm>
        </p:spPr>
        <p:txBody>
          <a:bodyPr>
            <a:noAutofit/>
          </a:bodyPr>
          <a:lstStyle/>
          <a:p>
            <a:pPr marL="0" indent="0">
              <a:buNone/>
            </a:pPr>
            <a:r>
              <a:rPr lang="en-US" altLang="zh-CN" sz="1600" b="1" dirty="0">
                <a:solidFill>
                  <a:schemeClr val="accent3">
                    <a:lumMod val="20000"/>
                    <a:lumOff val="80000"/>
                  </a:schemeClr>
                </a:solidFill>
              </a:rPr>
              <a:t>Now we are growing up in such a favorable environment.</a:t>
            </a:r>
          </a:p>
          <a:p>
            <a:pPr marL="0" indent="0">
              <a:buNone/>
            </a:pPr>
            <a:r>
              <a:rPr lang="zh-CN" altLang="en-US" sz="1600" b="1" dirty="0">
                <a:solidFill>
                  <a:schemeClr val="accent3">
                    <a:lumMod val="20000"/>
                    <a:lumOff val="80000"/>
                  </a:schemeClr>
                </a:solidFill>
              </a:rPr>
              <a:t>现在我们成长在这样优越的环境当中，</a:t>
            </a:r>
          </a:p>
          <a:p>
            <a:pPr marL="0" indent="0">
              <a:buNone/>
            </a:pPr>
            <a:r>
              <a:rPr lang="en-US" altLang="zh-CN" sz="1600" b="1" dirty="0">
                <a:solidFill>
                  <a:schemeClr val="accent3">
                    <a:lumMod val="20000"/>
                    <a:lumOff val="80000"/>
                  </a:schemeClr>
                </a:solidFill>
              </a:rPr>
              <a:t>Our life is so happy,</a:t>
            </a:r>
          </a:p>
          <a:p>
            <a:pPr marL="0" indent="0">
              <a:buNone/>
            </a:pPr>
            <a:r>
              <a:rPr lang="zh-CN" altLang="en-US" sz="1600" b="1" dirty="0">
                <a:solidFill>
                  <a:schemeClr val="accent3">
                    <a:lumMod val="20000"/>
                    <a:lumOff val="80000"/>
                  </a:schemeClr>
                </a:solidFill>
              </a:rPr>
              <a:t>我们的生活是这样的幸福，</a:t>
            </a:r>
          </a:p>
          <a:p>
            <a:pPr marL="0" indent="0">
              <a:buNone/>
            </a:pPr>
            <a:r>
              <a:rPr lang="en-US" altLang="zh-CN" sz="1600" b="1" dirty="0">
                <a:solidFill>
                  <a:schemeClr val="accent3">
                    <a:lumMod val="20000"/>
                    <a:lumOff val="80000"/>
                  </a:schemeClr>
                </a:solidFill>
              </a:rPr>
              <a:t>All people are closely united,</a:t>
            </a:r>
          </a:p>
          <a:p>
            <a:pPr marL="0" indent="0">
              <a:buNone/>
            </a:pPr>
            <a:r>
              <a:rPr lang="zh-CN" altLang="en-US" sz="1600" b="1" dirty="0">
                <a:solidFill>
                  <a:schemeClr val="accent3">
                    <a:lumMod val="20000"/>
                    <a:lumOff val="80000"/>
                  </a:schemeClr>
                </a:solidFill>
              </a:rPr>
              <a:t>所有的民族团结一心，</a:t>
            </a:r>
          </a:p>
          <a:p>
            <a:pPr marL="0" indent="0">
              <a:buNone/>
            </a:pPr>
            <a:r>
              <a:rPr lang="en-US" altLang="zh-CN" sz="1600" b="1" dirty="0">
                <a:solidFill>
                  <a:schemeClr val="accent3">
                    <a:lumMod val="20000"/>
                    <a:lumOff val="80000"/>
                  </a:schemeClr>
                </a:solidFill>
              </a:rPr>
              <a:t>How can any Chinese people not support their own country?</a:t>
            </a:r>
          </a:p>
          <a:p>
            <a:pPr marL="0" indent="0">
              <a:buNone/>
            </a:pPr>
            <a:r>
              <a:rPr lang="zh-CN" altLang="en-US" sz="1600" b="1" dirty="0">
                <a:solidFill>
                  <a:schemeClr val="accent3">
                    <a:lumMod val="20000"/>
                    <a:lumOff val="80000"/>
                  </a:schemeClr>
                </a:solidFill>
              </a:rPr>
              <a:t>又有哪个中国人又会不支持自己的祖国呢，</a:t>
            </a:r>
          </a:p>
          <a:p>
            <a:pPr marL="0" indent="0">
              <a:buNone/>
            </a:pPr>
            <a:r>
              <a:rPr lang="en-US" altLang="zh-CN" sz="1600" b="1" dirty="0">
                <a:solidFill>
                  <a:schemeClr val="accent3">
                    <a:lumMod val="20000"/>
                    <a:lumOff val="80000"/>
                  </a:schemeClr>
                </a:solidFill>
              </a:rPr>
              <a:t>We do not need to care about those doubts,</a:t>
            </a:r>
          </a:p>
          <a:p>
            <a:pPr marL="0" indent="0">
              <a:buNone/>
            </a:pPr>
            <a:r>
              <a:rPr lang="zh-CN" altLang="en-US" sz="1600" b="1" dirty="0">
                <a:solidFill>
                  <a:schemeClr val="accent3">
                    <a:lumMod val="20000"/>
                    <a:lumOff val="80000"/>
                  </a:schemeClr>
                </a:solidFill>
              </a:rPr>
              <a:t>我们不需要理会那些怀疑，</a:t>
            </a:r>
          </a:p>
          <a:p>
            <a:pPr marL="0" indent="0">
              <a:buNone/>
            </a:pPr>
            <a:r>
              <a:rPr lang="en-US" altLang="zh-CN" sz="1600" b="1" dirty="0">
                <a:solidFill>
                  <a:schemeClr val="accent3">
                    <a:lumMod val="20000"/>
                    <a:lumOff val="80000"/>
                  </a:schemeClr>
                </a:solidFill>
              </a:rPr>
              <a:t>The strength and progress of our nation is the best response to the doubt.</a:t>
            </a:r>
          </a:p>
          <a:p>
            <a:pPr marL="0" indent="0">
              <a:buNone/>
            </a:pPr>
            <a:r>
              <a:rPr lang="zh-CN" altLang="en-US" sz="1600" b="1" dirty="0">
                <a:solidFill>
                  <a:schemeClr val="accent3">
                    <a:lumMod val="20000"/>
                    <a:lumOff val="80000"/>
                  </a:schemeClr>
                </a:solidFill>
              </a:rPr>
              <a:t>我们祖国的强大和我们生活的进步就是对怀疑最好的回应。</a:t>
            </a:r>
          </a:p>
          <a:p>
            <a:pPr marL="0" indent="0">
              <a:buNone/>
            </a:pPr>
            <a:r>
              <a:rPr lang="en-US" altLang="zh-CN" sz="1600" b="1" dirty="0">
                <a:solidFill>
                  <a:schemeClr val="accent3">
                    <a:lumMod val="20000"/>
                    <a:lumOff val="80000"/>
                  </a:schemeClr>
                </a:solidFill>
              </a:rPr>
              <a:t>Our nation is modest, but we need to be proud.</a:t>
            </a:r>
          </a:p>
          <a:p>
            <a:pPr marL="0" indent="0">
              <a:buNone/>
            </a:pPr>
            <a:r>
              <a:rPr lang="zh-CN" altLang="en-US" sz="1600" b="1" dirty="0">
                <a:solidFill>
                  <a:schemeClr val="accent3">
                    <a:lumMod val="20000"/>
                    <a:lumOff val="80000"/>
                  </a:schemeClr>
                </a:solidFill>
              </a:rPr>
              <a:t>我们是一个谦虚的民族，但是我们需要骄傲。</a:t>
            </a:r>
          </a:p>
          <a:p>
            <a:pPr marL="0" indent="0">
              <a:buNone/>
            </a:pPr>
            <a:r>
              <a:rPr lang="en-US" altLang="zh-CN" sz="1600" b="1" dirty="0">
                <a:solidFill>
                  <a:schemeClr val="accent3">
                    <a:lumMod val="20000"/>
                    <a:lumOff val="80000"/>
                  </a:schemeClr>
                </a:solidFill>
              </a:rPr>
              <a:t>Our nation is cautious, but we need to show ourselves.</a:t>
            </a:r>
          </a:p>
          <a:p>
            <a:pPr marL="0" indent="0">
              <a:buNone/>
            </a:pPr>
            <a:r>
              <a:rPr lang="zh-CN" altLang="en-US" sz="1600" b="1" dirty="0">
                <a:solidFill>
                  <a:schemeClr val="accent3">
                    <a:lumMod val="20000"/>
                    <a:lumOff val="80000"/>
                  </a:schemeClr>
                </a:solidFill>
              </a:rPr>
              <a:t>我们是一个谨慎的民族，但是我们需要展示。</a:t>
            </a:r>
          </a:p>
          <a:p>
            <a:pPr marL="0" indent="0">
              <a:buNone/>
            </a:pPr>
            <a:r>
              <a:rPr lang="en-US" altLang="zh-CN" sz="1600" b="1" dirty="0">
                <a:solidFill>
                  <a:schemeClr val="accent3">
                    <a:lumMod val="20000"/>
                    <a:lumOff val="80000"/>
                  </a:schemeClr>
                </a:solidFill>
              </a:rPr>
              <a:t>Our nation is peaceful, but we need confidence to lead the world trend.</a:t>
            </a:r>
          </a:p>
          <a:p>
            <a:pPr marL="0" indent="0">
              <a:buNone/>
            </a:pPr>
            <a:r>
              <a:rPr lang="zh-CN" altLang="en-US" sz="1600" b="1" dirty="0">
                <a:solidFill>
                  <a:schemeClr val="accent3">
                    <a:lumMod val="20000"/>
                    <a:lumOff val="80000"/>
                  </a:schemeClr>
                </a:solidFill>
              </a:rPr>
              <a:t>我们是一个和平的民族，但是我们需要自信。</a:t>
            </a:r>
          </a:p>
          <a:p>
            <a:pPr marL="0" indent="0">
              <a:buNone/>
            </a:pPr>
            <a:r>
              <a:rPr lang="en-US" altLang="zh-CN" sz="1600" b="1" dirty="0">
                <a:solidFill>
                  <a:schemeClr val="accent3">
                    <a:lumMod val="20000"/>
                    <a:lumOff val="80000"/>
                  </a:schemeClr>
                </a:solidFill>
              </a:rPr>
              <a:t>If we take the right path, we should strengthen our faith, no matter what others say.</a:t>
            </a:r>
          </a:p>
          <a:p>
            <a:pPr marL="0" indent="0">
              <a:buNone/>
            </a:pPr>
            <a:r>
              <a:rPr lang="zh-CN" altLang="en-US" sz="1600" b="1" dirty="0">
                <a:solidFill>
                  <a:schemeClr val="accent3">
                    <a:lumMod val="20000"/>
                    <a:lumOff val="80000"/>
                  </a:schemeClr>
                </a:solidFill>
              </a:rPr>
              <a:t>如果我们走的是一条正确的道路，我们应该坚定自己的信念，勇敢的走下去，不管别人说什么。</a:t>
            </a:r>
          </a:p>
          <a:p>
            <a:endParaRPr lang="zh-CN" altLang="en-US" sz="1800" b="1" dirty="0">
              <a:solidFill>
                <a:schemeClr val="accent3">
                  <a:lumMod val="20000"/>
                  <a:lumOff val="80000"/>
                </a:schemeClr>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404664"/>
            <a:ext cx="3556000" cy="2127250"/>
          </a:xfrm>
          <a:prstGeom prst="rect">
            <a:avLst/>
          </a:prstGeom>
          <a:ln>
            <a:noFill/>
          </a:ln>
          <a:effectLst>
            <a:softEdge rad="112500"/>
          </a:effectLst>
        </p:spPr>
      </p:pic>
    </p:spTree>
    <p:extLst>
      <p:ext uri="{BB962C8B-B14F-4D97-AF65-F5344CB8AC3E}">
        <p14:creationId xmlns:p14="http://schemas.microsoft.com/office/powerpoint/2010/main" val="2842006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1" y="0"/>
            <a:ext cx="9144000" cy="6885384"/>
          </a:xfrm>
          <a:prstGeom prst="rect">
            <a:avLst/>
          </a:prstGeom>
        </p:spPr>
      </p:pic>
      <p:sp>
        <p:nvSpPr>
          <p:cNvPr id="3" name="内容占位符 2"/>
          <p:cNvSpPr>
            <a:spLocks noGrp="1"/>
          </p:cNvSpPr>
          <p:nvPr>
            <p:ph idx="1"/>
          </p:nvPr>
        </p:nvSpPr>
        <p:spPr>
          <a:xfrm>
            <a:off x="295535" y="692696"/>
            <a:ext cx="8568952" cy="4525963"/>
          </a:xfrm>
        </p:spPr>
        <p:txBody>
          <a:bodyPr>
            <a:normAutofit/>
          </a:bodyPr>
          <a:lstStyle/>
          <a:p>
            <a:pPr marL="0" indent="0">
              <a:buNone/>
            </a:pPr>
            <a:r>
              <a:rPr lang="en-US" altLang="zh-CN" sz="2800" b="1" dirty="0">
                <a:solidFill>
                  <a:schemeClr val="bg2"/>
                </a:solidFill>
              </a:rPr>
              <a:t>I love you, China, and I’m so proud of being a Chinese. </a:t>
            </a:r>
          </a:p>
          <a:p>
            <a:pPr marL="0" indent="0">
              <a:buNone/>
            </a:pPr>
            <a:r>
              <a:rPr lang="en-US" altLang="zh-CN" sz="2800" b="1" dirty="0">
                <a:solidFill>
                  <a:schemeClr val="bg2"/>
                </a:solidFill>
              </a:rPr>
              <a:t>I’m proud that I’ve got the beautiful yellow skin, black eyes and black hair. </a:t>
            </a:r>
          </a:p>
          <a:p>
            <a:pPr marL="0" indent="0">
              <a:buNone/>
            </a:pPr>
            <a:r>
              <a:rPr lang="en-US" altLang="zh-CN" sz="2800" b="1" dirty="0">
                <a:solidFill>
                  <a:schemeClr val="bg2"/>
                </a:solidFill>
              </a:rPr>
              <a:t>all we should do is to study hard and devote ourselves whole-heartedly in the future,</a:t>
            </a:r>
          </a:p>
          <a:p>
            <a:pPr marL="0" indent="0">
              <a:buNone/>
            </a:pPr>
            <a:r>
              <a:rPr lang="en-US" altLang="zh-CN" sz="2800" b="1" dirty="0">
                <a:solidFill>
                  <a:schemeClr val="bg2"/>
                </a:solidFill>
              </a:rPr>
              <a:t> to the great cause of building you into an even stronger and greater country in the world</a:t>
            </a:r>
          </a:p>
          <a:p>
            <a:pPr marL="0" indent="0">
              <a:buNone/>
            </a:pPr>
            <a:r>
              <a:rPr lang="en-US" altLang="zh-CN" sz="2800" b="1" dirty="0">
                <a:solidFill>
                  <a:schemeClr val="bg2"/>
                </a:solidFill>
              </a:rPr>
              <a:t>I will dedicate my prime youth to you,</a:t>
            </a:r>
          </a:p>
          <a:p>
            <a:pPr marL="0" indent="0">
              <a:buNone/>
            </a:pPr>
            <a:r>
              <a:rPr lang="en-US" altLang="zh-CN" sz="2800" b="1" dirty="0">
                <a:solidFill>
                  <a:schemeClr val="bg2"/>
                </a:solidFill>
              </a:rPr>
              <a:t>I will devote my precious youth to you.</a:t>
            </a:r>
            <a:endParaRPr lang="zh-CN" altLang="en-US" sz="2800" dirty="0">
              <a:solidFill>
                <a:schemeClr val="bg2"/>
              </a:solidFill>
            </a:endParaRPr>
          </a:p>
          <a:p>
            <a:endParaRPr lang="zh-CN" altLang="en-US" dirty="0"/>
          </a:p>
        </p:txBody>
      </p:sp>
      <p:pic>
        <p:nvPicPr>
          <p:cNvPr id="5" name="图片 4" descr="水印"/>
          <p:cNvPicPr>
            <a:picLocks noChangeAspect="1"/>
          </p:cNvPicPr>
          <p:nvPr/>
        </p:nvPicPr>
        <p:blipFill>
          <a:blip r:embed="rId3"/>
          <a:stretch>
            <a:fillRect/>
          </a:stretch>
        </p:blipFill>
        <p:spPr>
          <a:xfrm>
            <a:off x="6857777" y="5846783"/>
            <a:ext cx="2030730" cy="657225"/>
          </a:xfrm>
          <a:prstGeom prst="rect">
            <a:avLst/>
          </a:prstGeom>
        </p:spPr>
      </p:pic>
    </p:spTree>
    <p:extLst>
      <p:ext uri="{BB962C8B-B14F-4D97-AF65-F5344CB8AC3E}">
        <p14:creationId xmlns:p14="http://schemas.microsoft.com/office/powerpoint/2010/main" val="3772400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a:extLst>
              <a:ext uri="{FF2B5EF4-FFF2-40B4-BE49-F238E27FC236}">
                <a16:creationId xmlns:a16="http://schemas.microsoft.com/office/drawing/2014/main" id="{1BB92BAB-C431-F540-9ACE-54691F2BD83A}"/>
              </a:ext>
            </a:extLst>
          </p:cNvPr>
          <p:cNvSpPr>
            <a:spLocks noChangeArrowheads="1"/>
          </p:cNvSpPr>
          <p:nvPr/>
        </p:nvSpPr>
        <p:spPr bwMode="auto">
          <a:xfrm>
            <a:off x="1554956" y="2169319"/>
            <a:ext cx="3429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25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2250" b="1">
              <a:solidFill>
                <a:srgbClr val="FF0000"/>
              </a:solidFill>
              <a:latin typeface="HelveticaNeue" panose="02000503000000020004" pitchFamily="2" charset="0"/>
            </a:endParaRPr>
          </a:p>
          <a:p>
            <a:pPr eaLnBrk="1" hangingPunct="1">
              <a:spcBef>
                <a:spcPct val="0"/>
              </a:spcBef>
              <a:buFontTx/>
              <a:buNone/>
            </a:pPr>
            <a:endParaRPr lang="en-US" altLang="zh-CN" sz="2250" b="1">
              <a:solidFill>
                <a:srgbClr val="FF0000"/>
              </a:solidFill>
              <a:latin typeface="HelveticaNeue" panose="02000503000000020004" pitchFamily="2" charset="0"/>
            </a:endParaRPr>
          </a:p>
          <a:p>
            <a:pPr eaLnBrk="1" hangingPunct="1">
              <a:spcBef>
                <a:spcPct val="0"/>
              </a:spcBef>
              <a:buFontTx/>
              <a:buNone/>
            </a:pPr>
            <a:r>
              <a:rPr lang="zh-CN" altLang="en-US" sz="2250" b="1">
                <a:solidFill>
                  <a:srgbClr val="FF0000"/>
                </a:solidFill>
                <a:latin typeface="HelveticaNeue" panose="02000503000000020004" pitchFamily="2" charset="0"/>
              </a:rPr>
              <a:t>更多教学资源请关注</a:t>
            </a:r>
            <a:endParaRPr lang="en-US" altLang="zh-CN" sz="2250" b="1">
              <a:solidFill>
                <a:srgbClr val="FF0000"/>
              </a:solidFill>
              <a:latin typeface="HelveticaNeue" panose="02000503000000020004" pitchFamily="2" charset="0"/>
            </a:endParaRPr>
          </a:p>
          <a:p>
            <a:pPr eaLnBrk="1" hangingPunct="1">
              <a:spcBef>
                <a:spcPct val="0"/>
              </a:spcBef>
              <a:buFontTx/>
              <a:buNone/>
            </a:pPr>
            <a:r>
              <a:rPr lang="zh-CN" altLang="en-US" sz="2250" b="1">
                <a:solidFill>
                  <a:srgbClr val="FF0000"/>
                </a:solidFill>
                <a:latin typeface="HelveticaNeue" panose="02000503000000020004" pitchFamily="2" charset="0"/>
              </a:rPr>
              <a:t>公众号：溯恩高中英语</a:t>
            </a:r>
          </a:p>
        </p:txBody>
      </p:sp>
      <p:pic>
        <p:nvPicPr>
          <p:cNvPr id="19458" name="图片 2">
            <a:extLst>
              <a:ext uri="{FF2B5EF4-FFF2-40B4-BE49-F238E27FC236}">
                <a16:creationId xmlns:a16="http://schemas.microsoft.com/office/drawing/2014/main" id="{027A5259-9CE5-6C4E-A987-FEFA30554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7350" y="2908697"/>
            <a:ext cx="1843088"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a:extLst>
              <a:ext uri="{FF2B5EF4-FFF2-40B4-BE49-F238E27FC236}">
                <a16:creationId xmlns:a16="http://schemas.microsoft.com/office/drawing/2014/main" id="{5CFC9920-D99F-9042-81D2-C7CE9D821070}"/>
              </a:ext>
            </a:extLst>
          </p:cNvPr>
          <p:cNvSpPr>
            <a:spLocks noChangeArrowheads="1"/>
          </p:cNvSpPr>
          <p:nvPr/>
        </p:nvSpPr>
        <p:spPr bwMode="auto">
          <a:xfrm>
            <a:off x="5075637" y="2169319"/>
            <a:ext cx="2925365" cy="61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3375" b="1">
                <a:latin typeface="华文新魏" panose="02010800040101010101" pitchFamily="2" charset="-122"/>
              </a:rPr>
              <a:t>知识产权声明</a:t>
            </a:r>
          </a:p>
        </p:txBody>
      </p:sp>
    </p:spTree>
    <p:extLst>
      <p:ext uri="{BB962C8B-B14F-4D97-AF65-F5344CB8AC3E}">
        <p14:creationId xmlns:p14="http://schemas.microsoft.com/office/powerpoint/2010/main" val="993475435"/>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691680" y="1700808"/>
            <a:ext cx="5544616" cy="1569660"/>
          </a:xfrm>
          <a:prstGeom prst="rect">
            <a:avLst/>
          </a:prstGeom>
          <a:noFill/>
        </p:spPr>
        <p:txBody>
          <a:bodyPr wrap="square" rtlCol="0">
            <a:spAutoFit/>
          </a:bodyPr>
          <a:lstStyle/>
          <a:p>
            <a:r>
              <a:rPr lang="zh-CN" altLang="en-US" sz="2400" b="1" dirty="0">
                <a:solidFill>
                  <a:schemeClr val="accent6">
                    <a:lumMod val="40000"/>
                    <a:lumOff val="60000"/>
                  </a:schemeClr>
                </a:solidFill>
              </a:rPr>
              <a:t>    </a:t>
            </a:r>
            <a:endParaRPr lang="en-US" altLang="zh-CN" sz="2400" b="1" dirty="0">
              <a:solidFill>
                <a:schemeClr val="accent6">
                  <a:lumMod val="40000"/>
                  <a:lumOff val="60000"/>
                </a:schemeClr>
              </a:solidFill>
            </a:endParaRPr>
          </a:p>
          <a:p>
            <a:r>
              <a:rPr lang="zh-CN" altLang="en-US" sz="2400" b="1" dirty="0">
                <a:solidFill>
                  <a:schemeClr val="accent6">
                    <a:lumMod val="40000"/>
                    <a:lumOff val="60000"/>
                  </a:schemeClr>
                </a:solidFill>
              </a:rPr>
              <a:t>用细节描写（动作，神态，心理，环境）来表达你和家人在观看建国</a:t>
            </a:r>
            <a:r>
              <a:rPr lang="en-US" altLang="zh-CN" sz="2400" b="1" dirty="0">
                <a:solidFill>
                  <a:schemeClr val="accent6">
                    <a:lumMod val="40000"/>
                    <a:lumOff val="60000"/>
                  </a:schemeClr>
                </a:solidFill>
              </a:rPr>
              <a:t>70</a:t>
            </a:r>
            <a:r>
              <a:rPr lang="zh-CN" altLang="en-US" sz="2400" b="1" dirty="0">
                <a:solidFill>
                  <a:schemeClr val="accent6">
                    <a:lumMod val="40000"/>
                    <a:lumOff val="60000"/>
                  </a:schemeClr>
                </a:solidFill>
              </a:rPr>
              <a:t>周年阅兵仪式时的场景和感受。</a:t>
            </a:r>
          </a:p>
        </p:txBody>
      </p:sp>
      <p:sp>
        <p:nvSpPr>
          <p:cNvPr id="6" name="矩形 5"/>
          <p:cNvSpPr/>
          <p:nvPr/>
        </p:nvSpPr>
        <p:spPr>
          <a:xfrm>
            <a:off x="1691680" y="937518"/>
            <a:ext cx="2954656" cy="923330"/>
          </a:xfrm>
          <a:prstGeom prst="rect">
            <a:avLst/>
          </a:prstGeom>
          <a:noFill/>
        </p:spPr>
        <p:txBody>
          <a:bodyPr wrap="none" lIns="91440" tIns="45720" rIns="91440" bIns="45720">
            <a:spAutoFit/>
          </a:bodyPr>
          <a:lstStyle/>
          <a:p>
            <a:pPr algn="ctr"/>
            <a:r>
              <a:rPr lang="zh-CN" altLang="en-US" sz="5400" dirty="0">
                <a:ln w="18415" cmpd="sng">
                  <a:solidFill>
                    <a:srgbClr val="FFFFFF"/>
                  </a:solidFill>
                  <a:prstDash val="solid"/>
                </a:ln>
                <a:solidFill>
                  <a:schemeClr val="accent6">
                    <a:lumMod val="40000"/>
                    <a:lumOff val="60000"/>
                  </a:schemeClr>
                </a:solidFill>
                <a:effectLst>
                  <a:outerShdw blurRad="63500" dir="3600000" algn="tl" rotWithShape="0">
                    <a:srgbClr val="000000">
                      <a:alpha val="70000"/>
                    </a:srgbClr>
                  </a:outerShdw>
                </a:effectLst>
              </a:rPr>
              <a:t>写作训练</a:t>
            </a:r>
            <a:endParaRPr lang="zh-CN" altLang="en-US" sz="5400" b="0" cap="none" spc="0" dirty="0">
              <a:ln w="18415" cmpd="sng">
                <a:solidFill>
                  <a:srgbClr val="FFFFFF"/>
                </a:solidFill>
                <a:prstDash val="solid"/>
              </a:ln>
              <a:solidFill>
                <a:schemeClr val="accent6">
                  <a:lumMod val="40000"/>
                  <a:lumOff val="60000"/>
                </a:schemeClr>
              </a:solidFill>
              <a:effectLst>
                <a:outerShdw blurRad="63500" dir="3600000" algn="tl" rotWithShape="0">
                  <a:srgbClr val="000000">
                    <a:alpha val="70000"/>
                  </a:srgbClr>
                </a:outerShdw>
              </a:effectLst>
            </a:endParaRPr>
          </a:p>
        </p:txBody>
      </p:sp>
      <p:pic>
        <p:nvPicPr>
          <p:cNvPr id="7" name="图片 6" descr="水印"/>
          <p:cNvPicPr>
            <a:picLocks noChangeAspect="1"/>
          </p:cNvPicPr>
          <p:nvPr/>
        </p:nvPicPr>
        <p:blipFill>
          <a:blip r:embed="rId3"/>
          <a:stretch>
            <a:fillRect/>
          </a:stretch>
        </p:blipFill>
        <p:spPr>
          <a:xfrm>
            <a:off x="6948264" y="5949280"/>
            <a:ext cx="2030730" cy="657225"/>
          </a:xfrm>
          <a:prstGeom prst="rect">
            <a:avLst/>
          </a:prstGeom>
        </p:spPr>
      </p:pic>
    </p:spTree>
    <p:extLst>
      <p:ext uri="{BB962C8B-B14F-4D97-AF65-F5344CB8AC3E}">
        <p14:creationId xmlns:p14="http://schemas.microsoft.com/office/powerpoint/2010/main" val="111041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642"/>
            <a:ext cx="9144000" cy="6885384"/>
          </a:xfrm>
          <a:prstGeom prst="rect">
            <a:avLst/>
          </a:prstGeom>
        </p:spPr>
      </p:pic>
      <p:sp>
        <p:nvSpPr>
          <p:cNvPr id="3" name="内容占位符 2"/>
          <p:cNvSpPr>
            <a:spLocks noGrp="1"/>
          </p:cNvSpPr>
          <p:nvPr>
            <p:ph idx="1"/>
          </p:nvPr>
        </p:nvSpPr>
        <p:spPr>
          <a:xfrm>
            <a:off x="683568" y="188640"/>
            <a:ext cx="8229600" cy="4525963"/>
          </a:xfrm>
        </p:spPr>
        <p:txBody>
          <a:bodyPr numCol="1">
            <a:normAutofit fontScale="25000" lnSpcReduction="20000"/>
          </a:bodyPr>
          <a:lstStyle/>
          <a:p>
            <a:pPr marL="0" indent="0">
              <a:buNone/>
            </a:pPr>
            <a:r>
              <a:rPr lang="en-US" altLang="zh-CN" sz="7200" b="1" dirty="0">
                <a:solidFill>
                  <a:schemeClr val="accent3">
                    <a:lumMod val="20000"/>
                    <a:lumOff val="80000"/>
                  </a:schemeClr>
                </a:solidFill>
              </a:rPr>
              <a:t>She is not only beautiful but also kind-hearted</a:t>
            </a:r>
          </a:p>
          <a:p>
            <a:pPr marL="0" indent="0">
              <a:buNone/>
            </a:pPr>
            <a:r>
              <a:rPr lang="zh-CN" altLang="en-US" sz="7200" b="1" dirty="0">
                <a:solidFill>
                  <a:schemeClr val="accent3">
                    <a:lumMod val="20000"/>
                    <a:lumOff val="80000"/>
                  </a:schemeClr>
                </a:solidFill>
              </a:rPr>
              <a:t>她不但美丽而且善良</a:t>
            </a:r>
            <a:endParaRPr lang="en-US" altLang="zh-CN" sz="7200" b="1" dirty="0">
              <a:solidFill>
                <a:schemeClr val="accent3">
                  <a:lumMod val="20000"/>
                  <a:lumOff val="80000"/>
                </a:schemeClr>
              </a:solidFill>
            </a:endParaRPr>
          </a:p>
          <a:p>
            <a:pPr marL="0" indent="0">
              <a:buNone/>
            </a:pPr>
            <a:r>
              <a:rPr lang="en-US" altLang="zh-CN" sz="7200" b="1" dirty="0">
                <a:solidFill>
                  <a:schemeClr val="accent3">
                    <a:lumMod val="20000"/>
                    <a:lumOff val="80000"/>
                  </a:schemeClr>
                </a:solidFill>
              </a:rPr>
              <a:t>She is not only strong  but also courageous</a:t>
            </a:r>
          </a:p>
          <a:p>
            <a:pPr marL="0" indent="0">
              <a:buNone/>
            </a:pPr>
            <a:r>
              <a:rPr lang="zh-CN" altLang="en-US" sz="7200" b="1" dirty="0">
                <a:solidFill>
                  <a:schemeClr val="accent3">
                    <a:lumMod val="20000"/>
                    <a:lumOff val="80000"/>
                  </a:schemeClr>
                </a:solidFill>
              </a:rPr>
              <a:t>她不但强壮而且勇敢</a:t>
            </a:r>
          </a:p>
          <a:p>
            <a:pPr marL="0" indent="0">
              <a:buNone/>
            </a:pPr>
            <a:r>
              <a:rPr lang="en-US" altLang="zh-CN" sz="7200" b="1" dirty="0">
                <a:solidFill>
                  <a:schemeClr val="accent3">
                    <a:lumMod val="20000"/>
                    <a:lumOff val="80000"/>
                  </a:schemeClr>
                </a:solidFill>
              </a:rPr>
              <a:t>She has the largest population in the world.</a:t>
            </a:r>
          </a:p>
          <a:p>
            <a:pPr marL="0" indent="0">
              <a:buNone/>
            </a:pPr>
            <a:r>
              <a:rPr lang="zh-CN" altLang="en-US" sz="7200" b="1" dirty="0">
                <a:solidFill>
                  <a:schemeClr val="accent3">
                    <a:lumMod val="20000"/>
                    <a:lumOff val="80000"/>
                  </a:schemeClr>
                </a:solidFill>
              </a:rPr>
              <a:t>她拥有世界上最大的人口</a:t>
            </a:r>
          </a:p>
          <a:p>
            <a:pPr marL="0" indent="0">
              <a:buNone/>
            </a:pPr>
            <a:r>
              <a:rPr lang="en-US" altLang="zh-CN" sz="7200" b="1" dirty="0">
                <a:solidFill>
                  <a:schemeClr val="accent3">
                    <a:lumMod val="20000"/>
                    <a:lumOff val="80000"/>
                  </a:schemeClr>
                </a:solidFill>
              </a:rPr>
              <a:t>She has the most ancient history in the world.</a:t>
            </a:r>
          </a:p>
          <a:p>
            <a:pPr marL="0" indent="0">
              <a:buNone/>
            </a:pPr>
            <a:r>
              <a:rPr lang="zh-CN" altLang="en-US" sz="7200" b="1" dirty="0">
                <a:solidFill>
                  <a:schemeClr val="accent3">
                    <a:lumMod val="20000"/>
                    <a:lumOff val="80000"/>
                  </a:schemeClr>
                </a:solidFill>
              </a:rPr>
              <a:t>她拥有世界上最古老的历史</a:t>
            </a:r>
          </a:p>
          <a:p>
            <a:pPr marL="0" indent="0">
              <a:buNone/>
            </a:pPr>
            <a:r>
              <a:rPr lang="en-US" altLang="zh-CN" sz="7200" b="1" dirty="0">
                <a:solidFill>
                  <a:schemeClr val="accent3">
                    <a:lumMod val="20000"/>
                    <a:lumOff val="80000"/>
                  </a:schemeClr>
                </a:solidFill>
              </a:rPr>
              <a:t>She is a star in the east of the world.</a:t>
            </a:r>
          </a:p>
          <a:p>
            <a:pPr marL="0" indent="0">
              <a:buNone/>
            </a:pPr>
            <a:r>
              <a:rPr lang="zh-CN" altLang="en-US" sz="7200" b="1" dirty="0">
                <a:solidFill>
                  <a:schemeClr val="accent3">
                    <a:lumMod val="20000"/>
                    <a:lumOff val="80000"/>
                  </a:schemeClr>
                </a:solidFill>
              </a:rPr>
              <a:t>她是世界东方的一颗明星</a:t>
            </a:r>
          </a:p>
          <a:p>
            <a:pPr marL="0" indent="0">
              <a:buNone/>
            </a:pPr>
            <a:r>
              <a:rPr lang="en-US" altLang="zh-CN" sz="7200" b="1" dirty="0">
                <a:solidFill>
                  <a:schemeClr val="accent3">
                    <a:lumMod val="20000"/>
                    <a:lumOff val="80000"/>
                  </a:schemeClr>
                </a:solidFill>
              </a:rPr>
              <a:t>Her land is not only broad but also fertile</a:t>
            </a:r>
          </a:p>
          <a:p>
            <a:pPr marL="0" indent="0">
              <a:buNone/>
            </a:pPr>
            <a:r>
              <a:rPr lang="zh-CN" altLang="en-US" sz="7200" b="1" dirty="0">
                <a:solidFill>
                  <a:schemeClr val="accent3">
                    <a:lumMod val="20000"/>
                    <a:lumOff val="80000"/>
                  </a:schemeClr>
                </a:solidFill>
              </a:rPr>
              <a:t>她的土地不但广阔而其富饶</a:t>
            </a:r>
          </a:p>
          <a:p>
            <a:pPr marL="0" indent="0">
              <a:buNone/>
            </a:pPr>
            <a:r>
              <a:rPr lang="en-US" altLang="zh-CN" sz="7200" b="1" dirty="0">
                <a:solidFill>
                  <a:schemeClr val="accent3">
                    <a:lumMod val="20000"/>
                    <a:lumOff val="80000"/>
                  </a:schemeClr>
                </a:solidFill>
              </a:rPr>
              <a:t>Her people are not only hard-working but also courageous</a:t>
            </a:r>
          </a:p>
          <a:p>
            <a:pPr marL="0" indent="0">
              <a:buNone/>
            </a:pPr>
            <a:r>
              <a:rPr lang="zh-CN" altLang="en-US" sz="7200" b="1" dirty="0">
                <a:solidFill>
                  <a:schemeClr val="accent3">
                    <a:lumMod val="20000"/>
                    <a:lumOff val="80000"/>
                  </a:schemeClr>
                </a:solidFill>
              </a:rPr>
              <a:t>她的人们不但勤劳而其勇敢</a:t>
            </a:r>
          </a:p>
          <a:p>
            <a:pPr marL="0" indent="0">
              <a:buNone/>
            </a:pPr>
            <a:r>
              <a:rPr lang="en-US" altLang="zh-CN" sz="7200" b="1" dirty="0">
                <a:solidFill>
                  <a:schemeClr val="accent3">
                    <a:lumMod val="20000"/>
                    <a:lumOff val="80000"/>
                  </a:schemeClr>
                </a:solidFill>
              </a:rPr>
              <a:t>She is a great </a:t>
            </a:r>
            <a:r>
              <a:rPr lang="en-US" altLang="zh-CN" sz="7200" b="1" dirty="0" err="1">
                <a:solidFill>
                  <a:schemeClr val="accent3">
                    <a:lumMod val="20000"/>
                    <a:lumOff val="80000"/>
                  </a:schemeClr>
                </a:solidFill>
              </a:rPr>
              <a:t>loong</a:t>
            </a:r>
            <a:r>
              <a:rPr lang="en-US" altLang="zh-CN" sz="7200" b="1" dirty="0">
                <a:solidFill>
                  <a:schemeClr val="accent3">
                    <a:lumMod val="20000"/>
                    <a:lumOff val="80000"/>
                  </a:schemeClr>
                </a:solidFill>
              </a:rPr>
              <a:t> growing up in the east of the world.</a:t>
            </a:r>
          </a:p>
          <a:p>
            <a:pPr marL="0" indent="0">
              <a:buNone/>
            </a:pPr>
            <a:r>
              <a:rPr lang="zh-CN" altLang="en-US" sz="7200" b="1" dirty="0">
                <a:solidFill>
                  <a:schemeClr val="accent3">
                    <a:lumMod val="20000"/>
                    <a:lumOff val="80000"/>
                  </a:schemeClr>
                </a:solidFill>
              </a:rPr>
              <a:t>她是世界东方一条正在崛起的巨龙</a:t>
            </a:r>
          </a:p>
          <a:p>
            <a:pPr marL="0" indent="0">
              <a:buNone/>
            </a:pPr>
            <a:r>
              <a:rPr lang="en-US" altLang="zh-CN" sz="7200" b="1" dirty="0">
                <a:solidFill>
                  <a:schemeClr val="accent3">
                    <a:lumMod val="20000"/>
                    <a:lumOff val="80000"/>
                  </a:schemeClr>
                </a:solidFill>
              </a:rPr>
              <a:t>She is our beloved motherland</a:t>
            </a:r>
          </a:p>
          <a:p>
            <a:pPr marL="0" indent="0">
              <a:buNone/>
            </a:pPr>
            <a:r>
              <a:rPr lang="zh-CN" altLang="en-US" sz="7200" b="1" dirty="0">
                <a:solidFill>
                  <a:schemeClr val="accent3">
                    <a:lumMod val="20000"/>
                    <a:lumOff val="80000"/>
                  </a:schemeClr>
                </a:solidFill>
              </a:rPr>
              <a:t>她就是我们亲爱的祖国</a:t>
            </a:r>
            <a:endParaRPr lang="zh-CN" altLang="en-US" dirty="0">
              <a:solidFill>
                <a:schemeClr val="bg1"/>
              </a:solidFill>
            </a:endParaRPr>
          </a:p>
        </p:txBody>
      </p:sp>
      <p:sp>
        <p:nvSpPr>
          <p:cNvPr id="4" name="矩形 3"/>
          <p:cNvSpPr/>
          <p:nvPr/>
        </p:nvSpPr>
        <p:spPr>
          <a:xfrm>
            <a:off x="5580112" y="188640"/>
            <a:ext cx="2198038" cy="1107996"/>
          </a:xfrm>
          <a:prstGeom prst="rect">
            <a:avLst/>
          </a:prstGeom>
          <a:noFill/>
        </p:spPr>
        <p:txBody>
          <a:bodyPr wrap="none" lIns="91440" tIns="45720" rIns="91440" bIns="45720">
            <a:spAutoFit/>
          </a:bodyPr>
          <a:lstStyle/>
          <a:p>
            <a:pPr algn="ctr"/>
            <a:r>
              <a:rPr lang="en-US" altLang="zh-CN" sz="6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China</a:t>
            </a:r>
            <a:endParaRPr lang="zh-CN" altLang="en-US" sz="66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5" name="TextBox 4"/>
          <p:cNvSpPr txBox="1"/>
          <p:nvPr/>
        </p:nvSpPr>
        <p:spPr>
          <a:xfrm>
            <a:off x="4644008" y="4653136"/>
            <a:ext cx="4248472" cy="1754326"/>
          </a:xfrm>
          <a:prstGeom prst="rect">
            <a:avLst/>
          </a:prstGeom>
          <a:noFill/>
        </p:spPr>
        <p:txBody>
          <a:bodyPr wrap="square" rtlCol="0">
            <a:spAutoFit/>
          </a:bodyPr>
          <a:lstStyle/>
          <a:p>
            <a:r>
              <a:rPr lang="en-US" altLang="zh-CN" b="1" dirty="0">
                <a:solidFill>
                  <a:schemeClr val="bg1"/>
                </a:solidFill>
              </a:rPr>
              <a:t>fertile:</a:t>
            </a:r>
            <a:r>
              <a:rPr lang="zh-CN" altLang="en-US" b="1" dirty="0">
                <a:solidFill>
                  <a:schemeClr val="bg1"/>
                </a:solidFill>
              </a:rPr>
              <a:t>肥沃的，富饶的</a:t>
            </a:r>
            <a:endParaRPr lang="en-US" altLang="zh-CN" b="1" dirty="0">
              <a:solidFill>
                <a:schemeClr val="bg1"/>
              </a:solidFill>
            </a:endParaRPr>
          </a:p>
          <a:p>
            <a:r>
              <a:rPr lang="en-US" altLang="zh-CN" b="1" dirty="0" err="1">
                <a:solidFill>
                  <a:schemeClr val="bg1"/>
                </a:solidFill>
              </a:rPr>
              <a:t>eg</a:t>
            </a:r>
            <a:r>
              <a:rPr lang="en-US" altLang="zh-CN" b="1" dirty="0">
                <a:solidFill>
                  <a:schemeClr val="bg1"/>
                </a:solidFill>
              </a:rPr>
              <a:t>. A chess player must have a fertile imagination and rich sense of fantasy. </a:t>
            </a:r>
          </a:p>
          <a:p>
            <a:r>
              <a:rPr lang="en-US" altLang="zh-CN" b="1" dirty="0" err="1">
                <a:solidFill>
                  <a:schemeClr val="bg1"/>
                </a:solidFill>
              </a:rPr>
              <a:t>loong</a:t>
            </a:r>
            <a:r>
              <a:rPr lang="en-US" altLang="zh-CN" b="1" dirty="0">
                <a:solidFill>
                  <a:schemeClr val="bg1"/>
                </a:solidFill>
              </a:rPr>
              <a:t>: </a:t>
            </a:r>
            <a:r>
              <a:rPr lang="zh-CN" altLang="en-US" b="1" dirty="0">
                <a:solidFill>
                  <a:schemeClr val="bg1"/>
                </a:solidFill>
              </a:rPr>
              <a:t>中国龙</a:t>
            </a:r>
            <a:endParaRPr lang="en-US" altLang="zh-CN" b="1" dirty="0">
              <a:solidFill>
                <a:schemeClr val="bg1"/>
              </a:solidFill>
            </a:endParaRPr>
          </a:p>
          <a:p>
            <a:r>
              <a:rPr lang="en-US" altLang="zh-CN" b="1" dirty="0" err="1">
                <a:solidFill>
                  <a:schemeClr val="bg1"/>
                </a:solidFill>
              </a:rPr>
              <a:t>eg</a:t>
            </a:r>
            <a:r>
              <a:rPr lang="en-US" altLang="zh-CN" b="1" dirty="0">
                <a:solidFill>
                  <a:schemeClr val="bg1"/>
                </a:solidFill>
              </a:rPr>
              <a:t>. Chinese people are proud to call themselves “ the offspring of the </a:t>
            </a:r>
            <a:r>
              <a:rPr lang="en-US" altLang="zh-CN" b="1" dirty="0" err="1">
                <a:solidFill>
                  <a:schemeClr val="bg1"/>
                </a:solidFill>
              </a:rPr>
              <a:t>loong</a:t>
            </a:r>
            <a:r>
              <a:rPr lang="en-US" altLang="zh-CN" b="1" dirty="0">
                <a:solidFill>
                  <a:schemeClr val="bg1"/>
                </a:solidFill>
              </a:rPr>
              <a:t>”.</a:t>
            </a:r>
          </a:p>
        </p:txBody>
      </p:sp>
      <p:pic>
        <p:nvPicPr>
          <p:cNvPr id="6" name="图片 5" descr="水印"/>
          <p:cNvPicPr>
            <a:picLocks noChangeAspect="1"/>
          </p:cNvPicPr>
          <p:nvPr/>
        </p:nvPicPr>
        <p:blipFill>
          <a:blip r:embed="rId3"/>
          <a:stretch>
            <a:fillRect/>
          </a:stretch>
        </p:blipFill>
        <p:spPr>
          <a:xfrm>
            <a:off x="179512" y="5565508"/>
            <a:ext cx="2030730" cy="657225"/>
          </a:xfrm>
          <a:prstGeom prst="rect">
            <a:avLst/>
          </a:prstGeom>
        </p:spPr>
      </p:pic>
    </p:spTree>
    <p:extLst>
      <p:ext uri="{BB962C8B-B14F-4D97-AF65-F5344CB8AC3E}">
        <p14:creationId xmlns:p14="http://schemas.microsoft.com/office/powerpoint/2010/main" val="336555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40"/>
            <a:ext cx="9144000" cy="7308692"/>
          </a:xfrm>
          <a:prstGeom prst="rect">
            <a:avLst/>
          </a:prstGeom>
        </p:spPr>
      </p:pic>
      <p:sp>
        <p:nvSpPr>
          <p:cNvPr id="3" name="内容占位符 2"/>
          <p:cNvSpPr>
            <a:spLocks noGrp="1"/>
          </p:cNvSpPr>
          <p:nvPr>
            <p:ph idx="1"/>
          </p:nvPr>
        </p:nvSpPr>
        <p:spPr>
          <a:xfrm>
            <a:off x="395536" y="188640"/>
            <a:ext cx="8208912" cy="6264696"/>
          </a:xfrm>
        </p:spPr>
        <p:txBody>
          <a:bodyPr>
            <a:noAutofit/>
          </a:bodyPr>
          <a:lstStyle/>
          <a:p>
            <a:pPr marL="0" indent="0">
              <a:buNone/>
            </a:pPr>
            <a:r>
              <a:rPr lang="en-US" altLang="zh-CN" sz="1800" b="1" dirty="0">
                <a:solidFill>
                  <a:schemeClr val="accent3">
                    <a:lumMod val="20000"/>
                    <a:lumOff val="80000"/>
                  </a:schemeClr>
                </a:solidFill>
              </a:rPr>
              <a:t>The First of October 1949 is the day that is commemorated by the Chinese people forever. On that day, Beijing’s 30,0000 soldiers and civilians got together in Tiananmen Square and held the founding ceremony of the People’s Republic of China. The crowds, flags, colored silks, fresh flowers and lamps formed a beautiful festive ocean. At 3:00 p.m., cheers resounded like rolls of thunder. Mao Zedong, followed by Zhu De, passed the old tile steps on the west side of the rostrum and stepped on Tiananmen Rostrum first. After Lin </a:t>
            </a:r>
            <a:r>
              <a:rPr lang="en-US" altLang="zh-CN" sz="1800" b="1" dirty="0" err="1">
                <a:solidFill>
                  <a:schemeClr val="accent3">
                    <a:lumMod val="20000"/>
                    <a:lumOff val="80000"/>
                  </a:schemeClr>
                </a:solidFill>
              </a:rPr>
              <a:t>Boqu</a:t>
            </a:r>
            <a:r>
              <a:rPr lang="en-US" altLang="zh-CN" sz="1800" b="1" dirty="0">
                <a:solidFill>
                  <a:schemeClr val="accent3">
                    <a:lumMod val="20000"/>
                    <a:lumOff val="80000"/>
                  </a:schemeClr>
                </a:solidFill>
              </a:rPr>
              <a:t> declared the opening of the meeting, within the sound of the national anthem “March of the Volunteers”, the Central People’s Government’s chairman, vice chairmen and members filled their shoes. The people’s leader Mao Zedong solemnly declared: “The Central People’s Government of the People’s Republic of China has been founded!” The resonant voice shook the whole Beijing City, the whole China and the whole world, marking an epoch of the Chinese people of all ethnic groups.</a:t>
            </a:r>
            <a:endParaRPr lang="zh-CN" altLang="en-US" sz="1800" b="1" dirty="0">
              <a:solidFill>
                <a:schemeClr val="accent3">
                  <a:lumMod val="20000"/>
                  <a:lumOff val="80000"/>
                </a:schemeClr>
              </a:solidFill>
            </a:endParaRPr>
          </a:p>
        </p:txBody>
      </p:sp>
      <p:sp>
        <p:nvSpPr>
          <p:cNvPr id="4" name="TextBox 3"/>
          <p:cNvSpPr txBox="1"/>
          <p:nvPr/>
        </p:nvSpPr>
        <p:spPr>
          <a:xfrm>
            <a:off x="611560" y="3861048"/>
            <a:ext cx="5184576" cy="2800767"/>
          </a:xfrm>
          <a:prstGeom prst="rect">
            <a:avLst/>
          </a:prstGeom>
          <a:noFill/>
        </p:spPr>
        <p:txBody>
          <a:bodyPr wrap="square" rtlCol="0">
            <a:spAutoFit/>
          </a:bodyPr>
          <a:lstStyle/>
          <a:p>
            <a:r>
              <a:rPr lang="en-US" altLang="zh-CN" sz="1600" b="1" dirty="0">
                <a:solidFill>
                  <a:schemeClr val="accent3">
                    <a:lumMod val="20000"/>
                    <a:lumOff val="80000"/>
                  </a:schemeClr>
                </a:solidFill>
              </a:rPr>
              <a:t>1949</a:t>
            </a:r>
            <a:r>
              <a:rPr lang="zh-CN" altLang="en-US" sz="1600" b="1" dirty="0">
                <a:solidFill>
                  <a:schemeClr val="accent3">
                    <a:lumMod val="20000"/>
                    <a:lumOff val="80000"/>
                  </a:schemeClr>
                </a:solidFill>
              </a:rPr>
              <a:t>年</a:t>
            </a:r>
            <a:r>
              <a:rPr lang="en-US" altLang="zh-CN" sz="1600" b="1" dirty="0">
                <a:solidFill>
                  <a:schemeClr val="accent3">
                    <a:lumMod val="20000"/>
                    <a:lumOff val="80000"/>
                  </a:schemeClr>
                </a:solidFill>
              </a:rPr>
              <a:t>10</a:t>
            </a:r>
            <a:r>
              <a:rPr lang="zh-CN" altLang="en-US" sz="1600" b="1" dirty="0">
                <a:solidFill>
                  <a:schemeClr val="accent3">
                    <a:lumMod val="20000"/>
                    <a:lumOff val="80000"/>
                  </a:schemeClr>
                </a:solidFill>
              </a:rPr>
              <a:t>月</a:t>
            </a:r>
            <a:r>
              <a:rPr lang="en-US" altLang="zh-CN" sz="1600" b="1" dirty="0">
                <a:solidFill>
                  <a:schemeClr val="accent3">
                    <a:lumMod val="20000"/>
                    <a:lumOff val="80000"/>
                  </a:schemeClr>
                </a:solidFill>
              </a:rPr>
              <a:t>1</a:t>
            </a:r>
            <a:r>
              <a:rPr lang="zh-CN" altLang="en-US" sz="1600" b="1" dirty="0">
                <a:solidFill>
                  <a:schemeClr val="accent3">
                    <a:lumMod val="20000"/>
                    <a:lumOff val="80000"/>
                  </a:schemeClr>
                </a:solidFill>
              </a:rPr>
              <a:t>日，这是一个永远为中国人民所纪念的日子。这一天，北京</a:t>
            </a:r>
            <a:r>
              <a:rPr lang="en-US" altLang="zh-CN" sz="1600" b="1" dirty="0">
                <a:solidFill>
                  <a:schemeClr val="accent3">
                    <a:lumMod val="20000"/>
                    <a:lumOff val="80000"/>
                  </a:schemeClr>
                </a:solidFill>
              </a:rPr>
              <a:t>30</a:t>
            </a:r>
            <a:r>
              <a:rPr lang="zh-CN" altLang="en-US" sz="1600" b="1" dirty="0">
                <a:solidFill>
                  <a:schemeClr val="accent3">
                    <a:lumMod val="20000"/>
                    <a:lumOff val="80000"/>
                  </a:schemeClr>
                </a:solidFill>
              </a:rPr>
              <a:t>万军民聚集在天安门广场上举行了开国大典。人群和旗帜、彩绸、鲜花、灯饰，汇成了喜庆的锦秀海洋。下午</a:t>
            </a:r>
            <a:r>
              <a:rPr lang="en-US" altLang="zh-CN" sz="1600" b="1" dirty="0">
                <a:solidFill>
                  <a:schemeClr val="accent3">
                    <a:lumMod val="20000"/>
                    <a:lumOff val="80000"/>
                  </a:schemeClr>
                </a:solidFill>
              </a:rPr>
              <a:t>3</a:t>
            </a:r>
            <a:r>
              <a:rPr lang="zh-CN" altLang="en-US" sz="1600" b="1" dirty="0">
                <a:solidFill>
                  <a:schemeClr val="accent3">
                    <a:lumMod val="20000"/>
                    <a:lumOff val="80000"/>
                  </a:schemeClr>
                </a:solidFill>
              </a:rPr>
              <a:t>时，大地欢声雷动。毛泽东和朱德两位伟人一前一后，沿着城楼西侧的古砖梯道，最先登上了天安门城楼。当林伯渠宣布开会后，在国歌</a:t>
            </a:r>
            <a:r>
              <a:rPr lang="en-US" altLang="zh-CN" sz="1600" b="1" dirty="0">
                <a:solidFill>
                  <a:schemeClr val="accent3">
                    <a:lumMod val="20000"/>
                    <a:lumOff val="80000"/>
                  </a:schemeClr>
                </a:solidFill>
              </a:rPr>
              <a:t>《</a:t>
            </a:r>
            <a:r>
              <a:rPr lang="zh-CN" altLang="en-US" sz="1600" b="1" dirty="0">
                <a:solidFill>
                  <a:schemeClr val="accent3">
                    <a:lumMod val="20000"/>
                    <a:lumOff val="80000"/>
                  </a:schemeClr>
                </a:solidFill>
              </a:rPr>
              <a:t>义勇军进行曲</a:t>
            </a:r>
            <a:r>
              <a:rPr lang="en-US" altLang="zh-CN" sz="1600" b="1" dirty="0">
                <a:solidFill>
                  <a:schemeClr val="accent3">
                    <a:lumMod val="20000"/>
                    <a:lumOff val="80000"/>
                  </a:schemeClr>
                </a:solidFill>
              </a:rPr>
              <a:t>》</a:t>
            </a:r>
            <a:r>
              <a:rPr lang="zh-CN" altLang="en-US" sz="1600" b="1" dirty="0">
                <a:solidFill>
                  <a:schemeClr val="accent3">
                    <a:lumMod val="20000"/>
                    <a:lumOff val="80000"/>
                  </a:schemeClr>
                </a:solidFill>
              </a:rPr>
              <a:t>的乐曲声中，中央人民政府主席、副主席和委员就位。人民领袖毛泽东庄严宣布：“中华人民共和国中央人民政府成立了</a:t>
            </a:r>
            <a:r>
              <a:rPr lang="en-US" altLang="zh-CN" sz="1600" b="1" dirty="0">
                <a:solidFill>
                  <a:schemeClr val="accent3">
                    <a:lumMod val="20000"/>
                    <a:lumOff val="80000"/>
                  </a:schemeClr>
                </a:solidFill>
              </a:rPr>
              <a:t>!”</a:t>
            </a:r>
            <a:r>
              <a:rPr lang="zh-CN" altLang="en-US" sz="1600" b="1" dirty="0">
                <a:solidFill>
                  <a:schemeClr val="accent3">
                    <a:lumMod val="20000"/>
                    <a:lumOff val="80000"/>
                  </a:schemeClr>
                </a:solidFill>
              </a:rPr>
              <a:t>这个洪亮的声音震撼了北京城，震撼了全国，震撼了全世界，开创了中国各民族人民的新世纪。</a:t>
            </a: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2823" y="5157192"/>
            <a:ext cx="1327559" cy="1943368"/>
          </a:xfrm>
          <a:prstGeom prst="rect">
            <a:avLst/>
          </a:prstGeom>
          <a:ln>
            <a:noFill/>
          </a:ln>
          <a:effectLst>
            <a:softEdge rad="112500"/>
          </a:effectLst>
        </p:spPr>
      </p:pic>
      <p:sp>
        <p:nvSpPr>
          <p:cNvPr id="9" name="TextBox 8"/>
          <p:cNvSpPr txBox="1"/>
          <p:nvPr/>
        </p:nvSpPr>
        <p:spPr>
          <a:xfrm>
            <a:off x="5674271" y="3573016"/>
            <a:ext cx="3608552" cy="1815882"/>
          </a:xfrm>
          <a:prstGeom prst="rect">
            <a:avLst/>
          </a:prstGeom>
          <a:noFill/>
        </p:spPr>
        <p:txBody>
          <a:bodyPr wrap="none" rtlCol="0">
            <a:spAutoFit/>
          </a:bodyPr>
          <a:lstStyle/>
          <a:p>
            <a:r>
              <a:rPr lang="en-US" altLang="zh-CN" sz="1600" b="1" dirty="0">
                <a:solidFill>
                  <a:schemeClr val="bg1"/>
                </a:solidFill>
              </a:rPr>
              <a:t>rostrum: </a:t>
            </a:r>
            <a:r>
              <a:rPr lang="zh-CN" altLang="en-US" sz="1600" b="1" dirty="0">
                <a:solidFill>
                  <a:schemeClr val="bg1"/>
                </a:solidFill>
              </a:rPr>
              <a:t>讲台 指挥台</a:t>
            </a:r>
            <a:r>
              <a:rPr lang="en-US" altLang="zh-CN" sz="1600" b="1" dirty="0">
                <a:solidFill>
                  <a:schemeClr val="bg1"/>
                </a:solidFill>
              </a:rPr>
              <a:t> </a:t>
            </a:r>
          </a:p>
          <a:p>
            <a:r>
              <a:rPr lang="en-US" altLang="zh-CN" sz="1600" b="1" dirty="0">
                <a:solidFill>
                  <a:schemeClr val="bg1"/>
                </a:solidFill>
              </a:rPr>
              <a:t>anthem </a:t>
            </a:r>
            <a:r>
              <a:rPr lang="zh-CN" altLang="en-US" sz="1600" b="1" dirty="0">
                <a:solidFill>
                  <a:schemeClr val="bg1"/>
                </a:solidFill>
              </a:rPr>
              <a:t>：圣歌，国歌</a:t>
            </a:r>
            <a:endParaRPr lang="en-US" altLang="zh-CN" sz="1600" b="1" dirty="0">
              <a:solidFill>
                <a:schemeClr val="bg1"/>
              </a:solidFill>
            </a:endParaRPr>
          </a:p>
          <a:p>
            <a:r>
              <a:rPr lang="en-US" altLang="zh-CN" sz="1600" b="1" dirty="0">
                <a:solidFill>
                  <a:schemeClr val="bg1"/>
                </a:solidFill>
              </a:rPr>
              <a:t>Resonant</a:t>
            </a:r>
            <a:r>
              <a:rPr lang="zh-CN" altLang="en-US" sz="1600" b="1" dirty="0">
                <a:solidFill>
                  <a:schemeClr val="bg1"/>
                </a:solidFill>
              </a:rPr>
              <a:t>：响亮的，悠扬的</a:t>
            </a:r>
            <a:endParaRPr lang="en-US" altLang="zh-CN" sz="1600" b="1" dirty="0">
              <a:solidFill>
                <a:schemeClr val="bg1"/>
              </a:solidFill>
            </a:endParaRPr>
          </a:p>
          <a:p>
            <a:r>
              <a:rPr lang="en-US" altLang="zh-CN" sz="1600" b="1" dirty="0" err="1">
                <a:solidFill>
                  <a:schemeClr val="bg1"/>
                </a:solidFill>
              </a:rPr>
              <a:t>eg</a:t>
            </a:r>
            <a:r>
              <a:rPr lang="en-US" altLang="zh-CN" sz="1600" b="1" dirty="0">
                <a:solidFill>
                  <a:schemeClr val="bg1"/>
                </a:solidFill>
              </a:rPr>
              <a:t>. He responded with a resonant smile.</a:t>
            </a:r>
          </a:p>
          <a:p>
            <a:r>
              <a:rPr lang="en-US" altLang="zh-CN" sz="1600" b="1" dirty="0">
                <a:solidFill>
                  <a:schemeClr val="bg1"/>
                </a:solidFill>
              </a:rPr>
              <a:t>epoch :</a:t>
            </a:r>
            <a:r>
              <a:rPr lang="zh-CN" altLang="en-US" sz="1600" b="1" dirty="0">
                <a:solidFill>
                  <a:schemeClr val="bg1"/>
                </a:solidFill>
              </a:rPr>
              <a:t>新时代</a:t>
            </a:r>
            <a:endParaRPr lang="en-US" altLang="zh-CN" sz="1600" b="1" dirty="0">
              <a:solidFill>
                <a:schemeClr val="bg1"/>
              </a:solidFill>
            </a:endParaRPr>
          </a:p>
          <a:p>
            <a:r>
              <a:rPr lang="en-US" altLang="zh-CN" sz="1600" b="1" dirty="0" err="1">
                <a:solidFill>
                  <a:schemeClr val="bg1"/>
                </a:solidFill>
              </a:rPr>
              <a:t>eg</a:t>
            </a:r>
            <a:r>
              <a:rPr lang="en-US" altLang="zh-CN" sz="1600" b="1" dirty="0">
                <a:solidFill>
                  <a:schemeClr val="bg1"/>
                </a:solidFill>
              </a:rPr>
              <a:t>. The epoch of revolution creates </a:t>
            </a:r>
          </a:p>
          <a:p>
            <a:r>
              <a:rPr lang="en-US" altLang="zh-CN" sz="1600" b="1" dirty="0">
                <a:solidFill>
                  <a:schemeClr val="bg1"/>
                </a:solidFill>
              </a:rPr>
              <a:t>great figures. </a:t>
            </a:r>
            <a:endParaRPr lang="zh-CN" altLang="en-US" sz="1600" b="1" dirty="0">
              <a:solidFill>
                <a:schemeClr val="bg1"/>
              </a:solidFill>
            </a:endParaRPr>
          </a:p>
        </p:txBody>
      </p:sp>
    </p:spTree>
    <p:extLst>
      <p:ext uri="{BB962C8B-B14F-4D97-AF65-F5344CB8AC3E}">
        <p14:creationId xmlns:p14="http://schemas.microsoft.com/office/powerpoint/2010/main" val="582889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353316"/>
          </a:xfrm>
          <a:prstGeom prst="rect">
            <a:avLst/>
          </a:prstGeom>
        </p:spPr>
      </p:pic>
      <p:sp>
        <p:nvSpPr>
          <p:cNvPr id="3" name="内容占位符 2"/>
          <p:cNvSpPr>
            <a:spLocks noGrp="1"/>
          </p:cNvSpPr>
          <p:nvPr>
            <p:ph idx="1"/>
          </p:nvPr>
        </p:nvSpPr>
        <p:spPr>
          <a:xfrm>
            <a:off x="251520" y="212314"/>
            <a:ext cx="8640960" cy="3456384"/>
          </a:xfrm>
        </p:spPr>
        <p:txBody>
          <a:bodyPr>
            <a:noAutofit/>
          </a:bodyPr>
          <a:lstStyle/>
          <a:p>
            <a:pPr marL="0" indent="0">
              <a:buNone/>
            </a:pPr>
            <a:r>
              <a:rPr lang="en-US" altLang="zh-CN" sz="2800" dirty="0">
                <a:solidFill>
                  <a:schemeClr val="accent6">
                    <a:lumMod val="40000"/>
                    <a:lumOff val="60000"/>
                  </a:schemeClr>
                </a:solidFill>
                <a:latin typeface="华文仿宋" pitchFamily="2" charset="-122"/>
                <a:ea typeface="华文仿宋" pitchFamily="2" charset="-122"/>
              </a:rPr>
              <a:t>  </a:t>
            </a:r>
            <a:r>
              <a:rPr lang="en-US" altLang="zh-CN" sz="2400" b="1" dirty="0">
                <a:solidFill>
                  <a:schemeClr val="accent6">
                    <a:lumMod val="40000"/>
                    <a:lumOff val="60000"/>
                  </a:schemeClr>
                </a:solidFill>
                <a:latin typeface="华文仿宋" pitchFamily="2" charset="-122"/>
                <a:ea typeface="华文仿宋" pitchFamily="2" charset="-122"/>
              </a:rPr>
              <a:t>Mao Zedong pushed the button by himself, and then the first five-star red flag was gradually raised in the square. In the mean time, the 54 guns representing the 54 ethnic groups volleyed 28 times, the sounds resounded in the air like shocking thunderclaps foretelling the coming of spring, symbolizing that the Chinese people led by CPC finally gained the victory of the New-Democratic Revolution of China after 28 years of brave struggles.</a:t>
            </a:r>
            <a:endParaRPr lang="zh-CN" altLang="en-US" sz="2400" b="1" dirty="0">
              <a:solidFill>
                <a:schemeClr val="accent6">
                  <a:lumMod val="40000"/>
                  <a:lumOff val="60000"/>
                </a:schemeClr>
              </a:solidFill>
              <a:latin typeface="华文仿宋" pitchFamily="2" charset="-122"/>
              <a:ea typeface="华文仿宋" pitchFamily="2" charset="-122"/>
            </a:endParaRPr>
          </a:p>
        </p:txBody>
      </p:sp>
      <p:sp>
        <p:nvSpPr>
          <p:cNvPr id="5" name="TextBox 4"/>
          <p:cNvSpPr txBox="1"/>
          <p:nvPr/>
        </p:nvSpPr>
        <p:spPr>
          <a:xfrm>
            <a:off x="1115616" y="908720"/>
            <a:ext cx="461665" cy="92398"/>
          </a:xfrm>
          <a:prstGeom prst="rect">
            <a:avLst/>
          </a:prstGeom>
          <a:noFill/>
        </p:spPr>
        <p:txBody>
          <a:bodyPr vert="eaVert" wrap="none" rtlCol="0">
            <a:spAutoFit/>
          </a:bodyPr>
          <a:lstStyle/>
          <a:p>
            <a:endParaRPr lang="zh-CN" altLang="en-US" dirty="0"/>
          </a:p>
        </p:txBody>
      </p:sp>
      <p:sp>
        <p:nvSpPr>
          <p:cNvPr id="6" name="TextBox 5"/>
          <p:cNvSpPr txBox="1"/>
          <p:nvPr/>
        </p:nvSpPr>
        <p:spPr>
          <a:xfrm>
            <a:off x="4205680" y="4509120"/>
            <a:ext cx="4176464" cy="2246769"/>
          </a:xfrm>
          <a:prstGeom prst="rect">
            <a:avLst/>
          </a:prstGeom>
          <a:noFill/>
        </p:spPr>
        <p:txBody>
          <a:bodyPr wrap="square" rtlCol="0">
            <a:spAutoFit/>
          </a:bodyPr>
          <a:lstStyle/>
          <a:p>
            <a:r>
              <a:rPr lang="zh-CN" altLang="en-US" sz="2000" b="1" dirty="0">
                <a:solidFill>
                  <a:schemeClr val="accent3">
                    <a:lumMod val="20000"/>
                    <a:lumOff val="80000"/>
                  </a:schemeClr>
                </a:solidFill>
                <a:latin typeface="华文楷体" pitchFamily="2" charset="-122"/>
                <a:ea typeface="华文楷体" pitchFamily="2" charset="-122"/>
              </a:rPr>
              <a:t>毛泽东亲手按动电钮，第一面五星红旗在广场上冉冉升起。与此同时，代表着</a:t>
            </a:r>
            <a:r>
              <a:rPr lang="en-US" altLang="zh-CN" sz="2000" b="1" dirty="0">
                <a:solidFill>
                  <a:schemeClr val="accent3">
                    <a:lumMod val="20000"/>
                    <a:lumOff val="80000"/>
                  </a:schemeClr>
                </a:solidFill>
                <a:latin typeface="华文楷体" pitchFamily="2" charset="-122"/>
                <a:ea typeface="华文楷体" pitchFamily="2" charset="-122"/>
              </a:rPr>
              <a:t>54</a:t>
            </a:r>
            <a:r>
              <a:rPr lang="zh-CN" altLang="en-US" sz="2000" b="1" dirty="0">
                <a:solidFill>
                  <a:schemeClr val="accent3">
                    <a:lumMod val="20000"/>
                    <a:lumOff val="80000"/>
                  </a:schemeClr>
                </a:solidFill>
                <a:latin typeface="华文楷体" pitchFamily="2" charset="-122"/>
                <a:ea typeface="华文楷体" pitchFamily="2" charset="-122"/>
              </a:rPr>
              <a:t>个民族的</a:t>
            </a:r>
            <a:r>
              <a:rPr lang="en-US" altLang="zh-CN" sz="2000" b="1" dirty="0">
                <a:solidFill>
                  <a:schemeClr val="accent3">
                    <a:lumMod val="20000"/>
                    <a:lumOff val="80000"/>
                  </a:schemeClr>
                </a:solidFill>
                <a:latin typeface="华文楷体" pitchFamily="2" charset="-122"/>
                <a:ea typeface="华文楷体" pitchFamily="2" charset="-122"/>
              </a:rPr>
              <a:t>54</a:t>
            </a:r>
            <a:r>
              <a:rPr lang="zh-CN" altLang="en-US" sz="2000" b="1" dirty="0">
                <a:solidFill>
                  <a:schemeClr val="accent3">
                    <a:lumMod val="20000"/>
                    <a:lumOff val="80000"/>
                  </a:schemeClr>
                </a:solidFill>
                <a:latin typeface="华文楷体" pitchFamily="2" charset="-122"/>
                <a:ea typeface="华文楷体" pitchFamily="2" charset="-122"/>
              </a:rPr>
              <a:t>门礼炮齐鸣</a:t>
            </a:r>
            <a:r>
              <a:rPr lang="en-US" altLang="zh-CN" sz="2000" b="1" dirty="0">
                <a:solidFill>
                  <a:schemeClr val="accent3">
                    <a:lumMod val="20000"/>
                    <a:lumOff val="80000"/>
                  </a:schemeClr>
                </a:solidFill>
                <a:latin typeface="华文楷体" pitchFamily="2" charset="-122"/>
                <a:ea typeface="华文楷体" pitchFamily="2" charset="-122"/>
              </a:rPr>
              <a:t>28</a:t>
            </a:r>
            <a:r>
              <a:rPr lang="zh-CN" altLang="en-US" sz="2000" b="1" dirty="0">
                <a:solidFill>
                  <a:schemeClr val="accent3">
                    <a:lumMod val="20000"/>
                    <a:lumOff val="80000"/>
                  </a:schemeClr>
                </a:solidFill>
                <a:latin typeface="华文楷体" pitchFamily="2" charset="-122"/>
                <a:ea typeface="华文楷体" pitchFamily="2" charset="-122"/>
              </a:rPr>
              <a:t>响，如报春惊雷回荡在天地间，它标志着中国共产党领导中国人民英勇奋斗</a:t>
            </a:r>
            <a:r>
              <a:rPr lang="en-US" altLang="zh-CN" sz="2000" b="1" dirty="0">
                <a:solidFill>
                  <a:schemeClr val="accent3">
                    <a:lumMod val="20000"/>
                    <a:lumOff val="80000"/>
                  </a:schemeClr>
                </a:solidFill>
                <a:latin typeface="华文楷体" pitchFamily="2" charset="-122"/>
                <a:ea typeface="华文楷体" pitchFamily="2" charset="-122"/>
              </a:rPr>
              <a:t>28</a:t>
            </a:r>
            <a:r>
              <a:rPr lang="zh-CN" altLang="en-US" sz="2000" b="1" dirty="0">
                <a:solidFill>
                  <a:schemeClr val="accent3">
                    <a:lumMod val="20000"/>
                    <a:lumOff val="80000"/>
                  </a:schemeClr>
                </a:solidFill>
                <a:latin typeface="华文楷体" pitchFamily="2" charset="-122"/>
                <a:ea typeface="华文楷体" pitchFamily="2" charset="-122"/>
              </a:rPr>
              <a:t>年，终于取得了中国新民主主义革命的最后胜利。</a:t>
            </a: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4149080"/>
            <a:ext cx="3827059" cy="2326134"/>
          </a:xfrm>
          <a:prstGeom prst="rect">
            <a:avLst/>
          </a:prstGeom>
          <a:ln>
            <a:noFill/>
          </a:ln>
          <a:effectLst>
            <a:softEdge rad="112500"/>
          </a:effectLst>
        </p:spPr>
      </p:pic>
      <p:sp>
        <p:nvSpPr>
          <p:cNvPr id="9" name="TextBox 8"/>
          <p:cNvSpPr txBox="1"/>
          <p:nvPr/>
        </p:nvSpPr>
        <p:spPr>
          <a:xfrm>
            <a:off x="4024652" y="2522496"/>
            <a:ext cx="4752528" cy="2308324"/>
          </a:xfrm>
          <a:prstGeom prst="rect">
            <a:avLst/>
          </a:prstGeom>
          <a:noFill/>
        </p:spPr>
        <p:txBody>
          <a:bodyPr wrap="square" rtlCol="0">
            <a:spAutoFit/>
          </a:bodyPr>
          <a:lstStyle/>
          <a:p>
            <a:r>
              <a:rPr lang="en-US" altLang="zh-CN" b="1" dirty="0">
                <a:solidFill>
                  <a:schemeClr val="bg1"/>
                </a:solidFill>
              </a:rPr>
              <a:t>ethnic :</a:t>
            </a:r>
            <a:r>
              <a:rPr lang="zh-CN" altLang="en-US" b="1" dirty="0">
                <a:solidFill>
                  <a:schemeClr val="bg1"/>
                </a:solidFill>
              </a:rPr>
              <a:t>民族的</a:t>
            </a:r>
            <a:endParaRPr lang="en-US" altLang="zh-CN" b="1" dirty="0">
              <a:solidFill>
                <a:schemeClr val="bg1"/>
              </a:solidFill>
            </a:endParaRPr>
          </a:p>
          <a:p>
            <a:r>
              <a:rPr lang="en-US" altLang="zh-CN" b="1" dirty="0" err="1">
                <a:solidFill>
                  <a:schemeClr val="bg1"/>
                </a:solidFill>
              </a:rPr>
              <a:t>eg</a:t>
            </a:r>
            <a:r>
              <a:rPr lang="en-US" altLang="zh-CN" b="1" dirty="0">
                <a:solidFill>
                  <a:schemeClr val="bg1"/>
                </a:solidFill>
              </a:rPr>
              <a:t>. Ethnic tensions are old problem here. </a:t>
            </a:r>
          </a:p>
          <a:p>
            <a:r>
              <a:rPr lang="en-US" altLang="zh-CN" b="1" dirty="0">
                <a:solidFill>
                  <a:schemeClr val="bg1"/>
                </a:solidFill>
              </a:rPr>
              <a:t>volley :</a:t>
            </a:r>
            <a:r>
              <a:rPr lang="zh-CN" altLang="en-US" b="1" dirty="0">
                <a:solidFill>
                  <a:schemeClr val="bg1"/>
                </a:solidFill>
              </a:rPr>
              <a:t>齐射，截击</a:t>
            </a:r>
            <a:endParaRPr lang="en-US" altLang="zh-CN" b="1" dirty="0">
              <a:solidFill>
                <a:schemeClr val="bg1"/>
              </a:solidFill>
            </a:endParaRPr>
          </a:p>
          <a:p>
            <a:r>
              <a:rPr lang="en-US" altLang="zh-CN" b="1" dirty="0" err="1">
                <a:solidFill>
                  <a:schemeClr val="bg1"/>
                </a:solidFill>
              </a:rPr>
              <a:t>eg</a:t>
            </a:r>
            <a:r>
              <a:rPr lang="en-US" altLang="zh-CN" b="1" dirty="0">
                <a:solidFill>
                  <a:schemeClr val="bg1"/>
                </a:solidFill>
              </a:rPr>
              <a:t>. It’s still not known how many died in the </a:t>
            </a:r>
          </a:p>
          <a:p>
            <a:r>
              <a:rPr lang="en-US" altLang="zh-CN" b="1" dirty="0">
                <a:solidFill>
                  <a:schemeClr val="bg1"/>
                </a:solidFill>
              </a:rPr>
              <a:t>volleys of gunfire. </a:t>
            </a:r>
          </a:p>
          <a:p>
            <a:r>
              <a:rPr lang="en-US" altLang="zh-CN" b="1" dirty="0">
                <a:solidFill>
                  <a:schemeClr val="bg1"/>
                </a:solidFill>
              </a:rPr>
              <a:t>foretell:</a:t>
            </a:r>
            <a:r>
              <a:rPr lang="zh-CN" altLang="en-US" b="1" dirty="0">
                <a:solidFill>
                  <a:schemeClr val="bg1"/>
                </a:solidFill>
              </a:rPr>
              <a:t>预言</a:t>
            </a:r>
            <a:endParaRPr lang="en-US" altLang="zh-CN" b="1" dirty="0">
              <a:solidFill>
                <a:schemeClr val="bg1"/>
              </a:solidFill>
            </a:endParaRPr>
          </a:p>
          <a:p>
            <a:r>
              <a:rPr lang="en-US" altLang="zh-CN" b="1" dirty="0" err="1">
                <a:solidFill>
                  <a:schemeClr val="bg1"/>
                </a:solidFill>
              </a:rPr>
              <a:t>eg</a:t>
            </a:r>
            <a:r>
              <a:rPr lang="en-US" altLang="zh-CN" b="1" dirty="0">
                <a:solidFill>
                  <a:schemeClr val="bg1"/>
                </a:solidFill>
              </a:rPr>
              <a:t>. No one can foretell the future. </a:t>
            </a:r>
          </a:p>
          <a:p>
            <a:endParaRPr lang="zh-CN" altLang="en-US" dirty="0"/>
          </a:p>
        </p:txBody>
      </p:sp>
      <p:pic>
        <p:nvPicPr>
          <p:cNvPr id="10" name="图片 9" descr="水印"/>
          <p:cNvPicPr>
            <a:picLocks noChangeAspect="1"/>
          </p:cNvPicPr>
          <p:nvPr/>
        </p:nvPicPr>
        <p:blipFill>
          <a:blip r:embed="rId4"/>
          <a:stretch>
            <a:fillRect/>
          </a:stretch>
        </p:blipFill>
        <p:spPr>
          <a:xfrm>
            <a:off x="984060" y="3283949"/>
            <a:ext cx="2030730" cy="657225"/>
          </a:xfrm>
          <a:prstGeom prst="rect">
            <a:avLst/>
          </a:prstGeom>
        </p:spPr>
      </p:pic>
    </p:spTree>
    <p:extLst>
      <p:ext uri="{BB962C8B-B14F-4D97-AF65-F5344CB8AC3E}">
        <p14:creationId xmlns:p14="http://schemas.microsoft.com/office/powerpoint/2010/main" val="1024053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308692"/>
          </a:xfrm>
          <a:prstGeom prst="rect">
            <a:avLst/>
          </a:prstGeom>
        </p:spPr>
      </p:pic>
      <p:sp>
        <p:nvSpPr>
          <p:cNvPr id="3" name="内容占位符 2"/>
          <p:cNvSpPr>
            <a:spLocks noGrp="1"/>
          </p:cNvSpPr>
          <p:nvPr>
            <p:ph idx="1"/>
          </p:nvPr>
        </p:nvSpPr>
        <p:spPr>
          <a:xfrm>
            <a:off x="457200" y="260648"/>
            <a:ext cx="4114800" cy="5865515"/>
          </a:xfrm>
        </p:spPr>
        <p:txBody>
          <a:bodyPr>
            <a:normAutofit fontScale="62500" lnSpcReduction="20000"/>
          </a:bodyPr>
          <a:lstStyle/>
          <a:p>
            <a:pPr marL="0" indent="0">
              <a:buNone/>
            </a:pPr>
            <a:r>
              <a:rPr lang="en-US" altLang="zh-CN" b="1" dirty="0">
                <a:solidFill>
                  <a:schemeClr val="accent3">
                    <a:lumMod val="20000"/>
                    <a:lumOff val="80000"/>
                  </a:schemeClr>
                </a:solidFill>
              </a:rPr>
              <a:t>After the flag-raising ceremony, Mao Zedong read out the “Announcement of the Central People’s Government of the People’s Republic of China”, soon afterwards, the large-scale military review and mass parade were held. The celebration was proclaimed to come to an end shortly after 9:00 p.m., but the joyful crowds couldn’t restrain their inner excitements. Numerous masses raised red lanterns and paraded in the city. Late at night, the capital was still immersed in an atmosphere of triumph. The triumphant waves spread to all places of China. From cities to villages, the liberated people cheered and danced. Everybody threw out his or her innermost thought and feeling—The Chinese people have stood up!</a:t>
            </a:r>
            <a:endParaRPr lang="zh-CN" altLang="en-US" b="1" dirty="0">
              <a:solidFill>
                <a:schemeClr val="accent3">
                  <a:lumMod val="20000"/>
                  <a:lumOff val="80000"/>
                </a:schemeClr>
              </a:solidFill>
            </a:endParaRPr>
          </a:p>
        </p:txBody>
      </p:sp>
      <p:sp>
        <p:nvSpPr>
          <p:cNvPr id="4" name="TextBox 3"/>
          <p:cNvSpPr txBox="1"/>
          <p:nvPr/>
        </p:nvSpPr>
        <p:spPr>
          <a:xfrm>
            <a:off x="4572000" y="346677"/>
            <a:ext cx="3744416" cy="4401205"/>
          </a:xfrm>
          <a:prstGeom prst="rect">
            <a:avLst/>
          </a:prstGeom>
          <a:noFill/>
        </p:spPr>
        <p:txBody>
          <a:bodyPr wrap="square" rtlCol="0">
            <a:spAutoFit/>
          </a:bodyPr>
          <a:lstStyle/>
          <a:p>
            <a:r>
              <a:rPr lang="zh-CN" altLang="en-US" sz="2000" b="1" dirty="0">
                <a:solidFill>
                  <a:schemeClr val="bg1"/>
                </a:solidFill>
              </a:rPr>
              <a:t>升旗之后，毛泽东宣读</a:t>
            </a:r>
            <a:r>
              <a:rPr lang="en-US" altLang="zh-CN" sz="2000" b="1" dirty="0">
                <a:solidFill>
                  <a:schemeClr val="bg1"/>
                </a:solidFill>
              </a:rPr>
              <a:t>《</a:t>
            </a:r>
            <a:r>
              <a:rPr lang="zh-CN" altLang="en-US" sz="2000" b="1" dirty="0">
                <a:solidFill>
                  <a:schemeClr val="bg1"/>
                </a:solidFill>
              </a:rPr>
              <a:t>中华人民共和国中央人民政府公告</a:t>
            </a:r>
            <a:r>
              <a:rPr lang="en-US" altLang="zh-CN" sz="2000" b="1" dirty="0">
                <a:solidFill>
                  <a:schemeClr val="bg1"/>
                </a:solidFill>
              </a:rPr>
              <a:t>》</a:t>
            </a:r>
            <a:r>
              <a:rPr lang="zh-CN" altLang="en-US" sz="2000" b="1" dirty="0">
                <a:solidFill>
                  <a:schemeClr val="bg1"/>
                </a:solidFill>
              </a:rPr>
              <a:t>，紧接着举行了规模浩大的阅兵式和群众游行。庆祝活动到晚上</a:t>
            </a:r>
            <a:r>
              <a:rPr lang="en-US" altLang="zh-CN" sz="2000" b="1" dirty="0">
                <a:solidFill>
                  <a:schemeClr val="bg1"/>
                </a:solidFill>
              </a:rPr>
              <a:t>9</a:t>
            </a:r>
            <a:r>
              <a:rPr lang="zh-CN" altLang="en-US" sz="2000" b="1" dirty="0">
                <a:solidFill>
                  <a:schemeClr val="bg1"/>
                </a:solidFill>
              </a:rPr>
              <a:t>点多钟结束，但欢乐的人群依然抑制不住内心的兴奋。</a:t>
            </a:r>
          </a:p>
          <a:p>
            <a:r>
              <a:rPr lang="zh-CN" altLang="en-US" sz="2000" b="1" dirty="0">
                <a:solidFill>
                  <a:schemeClr val="bg1"/>
                </a:solidFill>
              </a:rPr>
              <a:t>无数群众举着红灯在城里游行，直到深夜，首都还沉浸在狂欢的气氛中。狂欢的浪潮扩展到全国各地，从城市到乡村，解放了的人们欢呼着、跳跃着，每个人都从心中发出同一个声音</a:t>
            </a:r>
            <a:r>
              <a:rPr lang="en-US" altLang="zh-CN" sz="2000" b="1" dirty="0">
                <a:solidFill>
                  <a:schemeClr val="bg1"/>
                </a:solidFill>
              </a:rPr>
              <a:t>——</a:t>
            </a:r>
            <a:r>
              <a:rPr lang="zh-CN" altLang="en-US" sz="2000" b="1" dirty="0">
                <a:solidFill>
                  <a:schemeClr val="bg1"/>
                </a:solidFill>
              </a:rPr>
              <a:t>中国人民站起来了！</a:t>
            </a: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4747882"/>
            <a:ext cx="2270319" cy="13976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p:cNvSpPr txBox="1"/>
          <p:nvPr/>
        </p:nvSpPr>
        <p:spPr>
          <a:xfrm>
            <a:off x="611560" y="5589240"/>
            <a:ext cx="7381508" cy="923330"/>
          </a:xfrm>
          <a:prstGeom prst="rect">
            <a:avLst/>
          </a:prstGeom>
          <a:noFill/>
        </p:spPr>
        <p:txBody>
          <a:bodyPr wrap="none" rtlCol="0">
            <a:spAutoFit/>
          </a:bodyPr>
          <a:lstStyle/>
          <a:p>
            <a:r>
              <a:rPr lang="en-US" altLang="zh-CN" b="1" dirty="0">
                <a:solidFill>
                  <a:schemeClr val="bg1"/>
                </a:solidFill>
              </a:rPr>
              <a:t>proclaim: </a:t>
            </a:r>
            <a:r>
              <a:rPr lang="zh-CN" altLang="en-US" b="1" dirty="0">
                <a:solidFill>
                  <a:schemeClr val="bg1"/>
                </a:solidFill>
              </a:rPr>
              <a:t>宣告，表明</a:t>
            </a:r>
            <a:endParaRPr lang="en-US" altLang="zh-CN" b="1" dirty="0">
              <a:solidFill>
                <a:schemeClr val="bg1"/>
              </a:solidFill>
            </a:endParaRPr>
          </a:p>
          <a:p>
            <a:r>
              <a:rPr lang="en-US" altLang="zh-CN" b="1" dirty="0">
                <a:solidFill>
                  <a:schemeClr val="bg1"/>
                </a:solidFill>
              </a:rPr>
              <a:t>restrain:  </a:t>
            </a:r>
            <a:r>
              <a:rPr lang="zh-CN" altLang="en-US" b="1" dirty="0">
                <a:solidFill>
                  <a:schemeClr val="bg1"/>
                </a:solidFill>
              </a:rPr>
              <a:t>抑制，阻止，约束</a:t>
            </a:r>
            <a:endParaRPr lang="en-US" altLang="zh-CN" b="1" dirty="0">
              <a:solidFill>
                <a:schemeClr val="bg1"/>
              </a:solidFill>
            </a:endParaRPr>
          </a:p>
          <a:p>
            <a:r>
              <a:rPr lang="en-US" altLang="zh-CN" b="1" dirty="0" err="1">
                <a:solidFill>
                  <a:schemeClr val="bg1"/>
                </a:solidFill>
              </a:rPr>
              <a:t>eg</a:t>
            </a:r>
            <a:r>
              <a:rPr lang="en-US" altLang="zh-CN" b="1" dirty="0">
                <a:solidFill>
                  <a:schemeClr val="bg1"/>
                </a:solidFill>
              </a:rPr>
              <a:t>. Unable to restrain her desperate anger, she rose and wen to the phone. </a:t>
            </a:r>
            <a:endParaRPr lang="zh-CN" altLang="en-US" b="1" dirty="0">
              <a:solidFill>
                <a:schemeClr val="bg1"/>
              </a:solidFill>
            </a:endParaRPr>
          </a:p>
        </p:txBody>
      </p:sp>
    </p:spTree>
    <p:extLst>
      <p:ext uri="{BB962C8B-B14F-4D97-AF65-F5344CB8AC3E}">
        <p14:creationId xmlns:p14="http://schemas.microsoft.com/office/powerpoint/2010/main" val="94781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5482413" cy="3429000"/>
          </a:xfr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6908" y="3361583"/>
            <a:ext cx="5070196" cy="3475273"/>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371363"/>
            <a:ext cx="4355976" cy="3486637"/>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6315" y="-11798"/>
            <a:ext cx="4040789" cy="3371363"/>
          </a:xfrm>
          <a:prstGeom prst="rect">
            <a:avLst/>
          </a:prstGeom>
        </p:spPr>
      </p:pic>
    </p:spTree>
    <p:extLst>
      <p:ext uri="{BB962C8B-B14F-4D97-AF65-F5344CB8AC3E}">
        <p14:creationId xmlns:p14="http://schemas.microsoft.com/office/powerpoint/2010/main" val="3854949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82" y="44624"/>
            <a:ext cx="9144000" cy="7308692"/>
          </a:xfrm>
          <a:prstGeom prst="rect">
            <a:avLst/>
          </a:prstGeom>
        </p:spPr>
      </p:pic>
      <p:sp>
        <p:nvSpPr>
          <p:cNvPr id="3" name="内容占位符 2"/>
          <p:cNvSpPr>
            <a:spLocks noGrp="1"/>
          </p:cNvSpPr>
          <p:nvPr>
            <p:ph idx="1"/>
          </p:nvPr>
        </p:nvSpPr>
        <p:spPr/>
        <p:txBody>
          <a:bodyPr>
            <a:normAutofit/>
          </a:bodyPr>
          <a:lstStyle/>
          <a:p>
            <a:pPr marL="0" indent="0">
              <a:buNone/>
            </a:pPr>
            <a:endParaRPr lang="en-US" altLang="zh-CN" sz="3000" b="1" dirty="0">
              <a:latin typeface="华文楷体" pitchFamily="2" charset="-122"/>
              <a:ea typeface="华文楷体" pitchFamily="2" charset="-122"/>
            </a:endParaRPr>
          </a:p>
          <a:p>
            <a:pPr marL="0" indent="0">
              <a:buNone/>
            </a:pPr>
            <a:r>
              <a:rPr lang="en-US" altLang="zh-CN" sz="3000" b="1" dirty="0">
                <a:solidFill>
                  <a:schemeClr val="accent3">
                    <a:lumMod val="20000"/>
                    <a:lumOff val="80000"/>
                  </a:schemeClr>
                </a:solidFill>
                <a:latin typeface="华文新魏" pitchFamily="2" charset="-122"/>
                <a:ea typeface="华文新魏" pitchFamily="2" charset="-122"/>
              </a:rPr>
              <a:t>A number of films and TV dramas as well as documentaries feature the historic moment, but all of them are in black and white, as this is the only such remaining old footage in China.</a:t>
            </a:r>
            <a:endParaRPr lang="en-US" altLang="zh-CN" b="1" dirty="0">
              <a:latin typeface="华文新魏" pitchFamily="2" charset="-122"/>
              <a:ea typeface="华文新魏" pitchFamily="2" charset="-122"/>
            </a:endParaRPr>
          </a:p>
          <a:p>
            <a:pPr marL="0" indent="0">
              <a:buNone/>
            </a:pPr>
            <a:r>
              <a:rPr lang="zh-CN" altLang="en-US" b="1" dirty="0">
                <a:solidFill>
                  <a:schemeClr val="accent3">
                    <a:lumMod val="20000"/>
                    <a:lumOff val="80000"/>
                  </a:schemeClr>
                </a:solidFill>
                <a:latin typeface="华文新魏" pitchFamily="2" charset="-122"/>
                <a:ea typeface="华文新魏" pitchFamily="2" charset="-122"/>
              </a:rPr>
              <a:t>不少影视剧和纪录片都采用过这一历史性时刻的影像资料，但无一例外都是黑白的，因为这是国内现存仅有的旧影像。</a:t>
            </a:r>
          </a:p>
        </p:txBody>
      </p:sp>
      <p:sp>
        <p:nvSpPr>
          <p:cNvPr id="4" name="TextBox 3"/>
          <p:cNvSpPr txBox="1"/>
          <p:nvPr/>
        </p:nvSpPr>
        <p:spPr>
          <a:xfrm>
            <a:off x="395536" y="539092"/>
            <a:ext cx="7992888" cy="1815882"/>
          </a:xfrm>
          <a:prstGeom prst="rect">
            <a:avLst/>
          </a:prstGeom>
          <a:noFill/>
        </p:spPr>
        <p:txBody>
          <a:bodyPr wrap="square" rtlCol="0">
            <a:spAutoFit/>
          </a:bodyPr>
          <a:lstStyle/>
          <a:p>
            <a:r>
              <a:rPr lang="en-US" altLang="zh-CN" sz="2800" b="1" dirty="0">
                <a:solidFill>
                  <a:schemeClr val="accent3">
                    <a:lumMod val="20000"/>
                    <a:lumOff val="80000"/>
                  </a:schemeClr>
                </a:solidFill>
                <a:latin typeface="华文新魏" pitchFamily="2" charset="-122"/>
                <a:ea typeface="华文新魏" pitchFamily="2" charset="-122"/>
              </a:rPr>
              <a:t>A film revisiting the birth of the People's Republic of China will feature rare color footage of the founding ceremony held in </a:t>
            </a:r>
            <a:r>
              <a:rPr lang="en-US" altLang="zh-CN" sz="2800" b="1" dirty="0" err="1">
                <a:solidFill>
                  <a:schemeClr val="accent3">
                    <a:lumMod val="20000"/>
                    <a:lumOff val="80000"/>
                  </a:schemeClr>
                </a:solidFill>
                <a:latin typeface="华文新魏" pitchFamily="2" charset="-122"/>
                <a:ea typeface="华文新魏" pitchFamily="2" charset="-122"/>
              </a:rPr>
              <a:t>Tian'anmen</a:t>
            </a:r>
            <a:r>
              <a:rPr lang="en-US" altLang="zh-CN" sz="2800" b="1" dirty="0">
                <a:solidFill>
                  <a:schemeClr val="accent3">
                    <a:lumMod val="20000"/>
                    <a:lumOff val="80000"/>
                  </a:schemeClr>
                </a:solidFill>
                <a:latin typeface="华文新魏" pitchFamily="2" charset="-122"/>
                <a:ea typeface="华文新魏" pitchFamily="2" charset="-122"/>
              </a:rPr>
              <a:t> Square on Oct 1, 1949.</a:t>
            </a:r>
            <a:endParaRPr lang="zh-CN" altLang="en-US" sz="2800" b="1" dirty="0">
              <a:solidFill>
                <a:schemeClr val="accent3">
                  <a:lumMod val="20000"/>
                  <a:lumOff val="80000"/>
                </a:schemeClr>
              </a:solidFill>
              <a:latin typeface="华文新魏" pitchFamily="2" charset="-122"/>
              <a:ea typeface="华文新魏" pitchFamily="2" charset="-122"/>
            </a:endParaRPr>
          </a:p>
        </p:txBody>
      </p:sp>
      <p:sp>
        <p:nvSpPr>
          <p:cNvPr id="6" name="TextBox 5"/>
          <p:cNvSpPr txBox="1"/>
          <p:nvPr/>
        </p:nvSpPr>
        <p:spPr>
          <a:xfrm>
            <a:off x="971600" y="5805264"/>
            <a:ext cx="2932406" cy="461665"/>
          </a:xfrm>
          <a:prstGeom prst="rect">
            <a:avLst/>
          </a:prstGeom>
          <a:noFill/>
        </p:spPr>
        <p:txBody>
          <a:bodyPr wrap="none" rtlCol="0">
            <a:spAutoFit/>
          </a:bodyPr>
          <a:lstStyle/>
          <a:p>
            <a:r>
              <a:rPr lang="en-US" altLang="zh-CN" sz="2400" b="1" dirty="0">
                <a:solidFill>
                  <a:schemeClr val="bg1"/>
                </a:solidFill>
              </a:rPr>
              <a:t>footage : </a:t>
            </a:r>
            <a:r>
              <a:rPr lang="zh-CN" altLang="en-US" sz="2400" b="1" dirty="0">
                <a:solidFill>
                  <a:schemeClr val="bg1"/>
                </a:solidFill>
              </a:rPr>
              <a:t>镜头，片段</a:t>
            </a:r>
          </a:p>
        </p:txBody>
      </p:sp>
      <p:pic>
        <p:nvPicPr>
          <p:cNvPr id="7" name="图片 6" descr="水印"/>
          <p:cNvPicPr>
            <a:picLocks noChangeAspect="1"/>
          </p:cNvPicPr>
          <p:nvPr/>
        </p:nvPicPr>
        <p:blipFill>
          <a:blip r:embed="rId3"/>
          <a:stretch>
            <a:fillRect/>
          </a:stretch>
        </p:blipFill>
        <p:spPr>
          <a:xfrm>
            <a:off x="6357694" y="6009271"/>
            <a:ext cx="2030730" cy="657225"/>
          </a:xfrm>
          <a:prstGeom prst="rect">
            <a:avLst/>
          </a:prstGeom>
        </p:spPr>
      </p:pic>
    </p:spTree>
    <p:extLst>
      <p:ext uri="{BB962C8B-B14F-4D97-AF65-F5344CB8AC3E}">
        <p14:creationId xmlns:p14="http://schemas.microsoft.com/office/powerpoint/2010/main" val="4086943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6" name="内容占位符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80512" cy="6846540"/>
          </a:xfrm>
        </p:spPr>
      </p:pic>
    </p:spTree>
    <p:extLst>
      <p:ext uri="{BB962C8B-B14F-4D97-AF65-F5344CB8AC3E}">
        <p14:creationId xmlns:p14="http://schemas.microsoft.com/office/powerpoint/2010/main" val="284274219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530</TotalTime>
  <Words>2834</Words>
  <Application>Microsoft Macintosh PowerPoint</Application>
  <PresentationFormat>全屏显示(4:3)</PresentationFormat>
  <Paragraphs>204</Paragraphs>
  <Slides>26</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26</vt:i4>
      </vt:variant>
    </vt:vector>
  </HeadingPairs>
  <TitlesOfParts>
    <vt:vector size="36" baseType="lpstr">
      <vt:lpstr>等线</vt:lpstr>
      <vt:lpstr>华文仿宋</vt:lpstr>
      <vt:lpstr>华文楷体</vt:lpstr>
      <vt:lpstr>华文隶书</vt:lpstr>
      <vt:lpstr>华文新魏</vt:lpstr>
      <vt:lpstr>DejaVu Serif Condensed</vt:lpstr>
      <vt:lpstr>Arial</vt:lpstr>
      <vt:lpstr>Calibri</vt:lpstr>
      <vt:lpstr>HelveticaNeue</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apple</dc:creator>
  <cp:lastModifiedBy>nqdp</cp:lastModifiedBy>
  <cp:revision>40</cp:revision>
  <dcterms:created xsi:type="dcterms:W3CDTF">2019-09-25T02:43:18Z</dcterms:created>
  <dcterms:modified xsi:type="dcterms:W3CDTF">2019-09-27T13:35:21Z</dcterms:modified>
</cp:coreProperties>
</file>