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19"/>
  </p:handoutMasterIdLst>
  <p:sldIdLst>
    <p:sldId id="304" r:id="rId3"/>
    <p:sldId id="265" r:id="rId4"/>
    <p:sldId id="256" r:id="rId5"/>
    <p:sldId id="258" r:id="rId7"/>
    <p:sldId id="259" r:id="rId8"/>
    <p:sldId id="260" r:id="rId9"/>
    <p:sldId id="281" r:id="rId10"/>
    <p:sldId id="282" r:id="rId11"/>
    <p:sldId id="263" r:id="rId12"/>
    <p:sldId id="274" r:id="rId13"/>
    <p:sldId id="295" r:id="rId14"/>
    <p:sldId id="296" r:id="rId15"/>
    <p:sldId id="297" r:id="rId16"/>
    <p:sldId id="298" r:id="rId17"/>
    <p:sldId id="303" r:id="rId18"/>
  </p:sldIdLst>
  <p:sldSz cx="12192000" cy="6858000"/>
  <p:notesSz cx="6858000" cy="9144000"/>
  <p:embeddedFontLst>
    <p:embeddedFont>
      <p:font typeface="微软雅黑" panose="020B0503020204020204" charset="-122"/>
      <p:regular r:id="rId23"/>
    </p:embeddedFont>
    <p:embeddedFont>
      <p:font typeface="Arial Black" panose="020B0A04020102020204" charset="0"/>
      <p:bold r:id="rId24"/>
    </p:embeddedFont>
    <p:embeddedFont>
      <p:font typeface="Constantia" panose="02030602050306030303" charset="0"/>
      <p:regular r:id="rId25"/>
      <p:bold r:id="rId26"/>
      <p:italic r:id="rId27"/>
      <p:boldItalic r:id="rId28"/>
    </p:embeddedFont>
    <p:embeddedFont>
      <p:font typeface="Calibri" panose="020F0502020204030204" charset="0"/>
      <p:regular r:id="rId29"/>
      <p:bold r:id="rId30"/>
      <p:italic r:id="rId31"/>
      <p:boldItalic r:id="rId32"/>
    </p:embeddedFont>
    <p:embeddedFont>
      <p:font typeface="Comic Sans MS" panose="030F0702030302020204" charset="0"/>
      <p:regular r:id="rId33"/>
      <p:bold r:id="rId34"/>
      <p:italic r:id="rId35"/>
      <p:boldItalic r:id="rId36"/>
    </p:embeddedFont>
    <p:embeddedFont>
      <p:font typeface="Palatino Linotype" panose="02040502050505030304" charset="0"/>
      <p:regular r:id="rId37"/>
      <p:bold r:id="rId38"/>
      <p:italic r:id="rId39"/>
      <p:boldItalic r:id="rId40"/>
    </p:embeddedFont>
    <p:embeddedFont>
      <p:font typeface="Arial Narrow" panose="020B0606020202030204" charset="0"/>
      <p:regular r:id="rId41"/>
      <p:bold r:id="rId42"/>
      <p:italic r:id="rId43"/>
      <p:boldItalic r:id="rId44"/>
    </p:embeddedFont>
    <p:embeddedFont>
      <p:font typeface="Migraffiti" panose="00020600040101010101" charset="-122"/>
      <p:regular r:id="rId45"/>
    </p:embeddedFont>
    <p:embeddedFont>
      <p:font typeface="华文新魏" panose="02010800040101010101" pitchFamily="2" charset="-122"/>
      <p:regular r:id="rId4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07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778" autoAdjust="0"/>
    <p:restoredTop sz="94660"/>
  </p:normalViewPr>
  <p:slideViewPr>
    <p:cSldViewPr snapToGrid="0">
      <p:cViewPr varScale="1">
        <p:scale>
          <a:sx n="64" d="100"/>
          <a:sy n="64" d="100"/>
        </p:scale>
        <p:origin x="813" y="48"/>
      </p:cViewPr>
      <p:guideLst>
        <p:guide orient="horz" pos="2052"/>
        <p:guide pos="38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6" Type="http://schemas.openxmlformats.org/officeDocument/2006/relationships/font" Target="fonts/font24.fntdata"/><Relationship Id="rId45" Type="http://schemas.openxmlformats.org/officeDocument/2006/relationships/font" Target="fonts/font23.fntdata"/><Relationship Id="rId44" Type="http://schemas.openxmlformats.org/officeDocument/2006/relationships/font" Target="fonts/font22.fntdata"/><Relationship Id="rId43" Type="http://schemas.openxmlformats.org/officeDocument/2006/relationships/font" Target="fonts/font21.fntdata"/><Relationship Id="rId42" Type="http://schemas.openxmlformats.org/officeDocument/2006/relationships/font" Target="fonts/font20.fntdata"/><Relationship Id="rId41" Type="http://schemas.openxmlformats.org/officeDocument/2006/relationships/font" Target="fonts/font19.fntdata"/><Relationship Id="rId40" Type="http://schemas.openxmlformats.org/officeDocument/2006/relationships/font" Target="fonts/font18.fntdata"/><Relationship Id="rId4" Type="http://schemas.openxmlformats.org/officeDocument/2006/relationships/slide" Target="slides/slide2.xml"/><Relationship Id="rId39" Type="http://schemas.openxmlformats.org/officeDocument/2006/relationships/font" Target="fonts/font17.fntdata"/><Relationship Id="rId38" Type="http://schemas.openxmlformats.org/officeDocument/2006/relationships/font" Target="fonts/font16.fntdata"/><Relationship Id="rId37" Type="http://schemas.openxmlformats.org/officeDocument/2006/relationships/font" Target="fonts/font15.fntdata"/><Relationship Id="rId36" Type="http://schemas.openxmlformats.org/officeDocument/2006/relationships/font" Target="fonts/font14.fntdata"/><Relationship Id="rId35" Type="http://schemas.openxmlformats.org/officeDocument/2006/relationships/font" Target="fonts/font13.fntdata"/><Relationship Id="rId34" Type="http://schemas.openxmlformats.org/officeDocument/2006/relationships/font" Target="fonts/font12.fntdata"/><Relationship Id="rId33" Type="http://schemas.openxmlformats.org/officeDocument/2006/relationships/font" Target="fonts/font11.fntdata"/><Relationship Id="rId32" Type="http://schemas.openxmlformats.org/officeDocument/2006/relationships/font" Target="fonts/font10.fntdata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水印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281160" y="135573"/>
            <a:ext cx="2518410" cy="8147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0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image" Target="../media/image11.jpe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5.xml"/><Relationship Id="rId2" Type="http://schemas.openxmlformats.org/officeDocument/2006/relationships/image" Target="../media/image23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6.png"/><Relationship Id="rId2" Type="http://schemas.openxmlformats.org/officeDocument/2006/relationships/hyperlink" Target="Peru%20--%20ppt&#31532;&#20108;&#39029;%20link%20video.mp4" TargetMode="Externa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6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3832621" y="2484836"/>
            <a:ext cx="2571751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zh-CN" altLang="en-US" sz="1685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1685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defTabSz="685800">
              <a:spcBef>
                <a:spcPct val="0"/>
              </a:spcBef>
              <a:buNone/>
              <a:defRPr/>
            </a:pPr>
            <a:endParaRPr lang="en-US" altLang="zh-CN" sz="1685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defTabSz="685800">
              <a:spcBef>
                <a:spcPct val="0"/>
              </a:spcBef>
              <a:buNone/>
              <a:defRPr/>
            </a:pPr>
            <a:r>
              <a:rPr lang="zh-CN" altLang="en-US" sz="1685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1685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defTabSz="685800">
              <a:spcBef>
                <a:spcPct val="0"/>
              </a:spcBef>
              <a:buNone/>
              <a:defRPr/>
            </a:pPr>
            <a:r>
              <a:rPr lang="zh-CN" altLang="en-US" sz="1685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1685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038475"/>
            <a:ext cx="1382316" cy="13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6473428" y="2484836"/>
            <a:ext cx="2194323" cy="48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zh-CN" altLang="en-US" sz="2535" b="1">
                <a:solidFill>
                  <a:prstClr val="black"/>
                </a:solidFill>
                <a:latin typeface="华文新魏" panose="02010800040101010101" pitchFamily="2" charset="-122"/>
              </a:rPr>
              <a:t>知识产权声明</a:t>
            </a:r>
            <a:endParaRPr lang="zh-CN" altLang="en-US" sz="2535" b="1">
              <a:solidFill>
                <a:prstClr val="black"/>
              </a:solidFill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eru 蝴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" y="3810"/>
            <a:ext cx="1050925" cy="105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655" y="1060450"/>
            <a:ext cx="11715115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23695" y="168910"/>
            <a:ext cx="6968490" cy="18148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5200" b="1">
                <a:latin typeface="Calibri" panose="020F0502020204030204" charset="0"/>
                <a:sym typeface="+mn-ea"/>
              </a:rPr>
              <a:t>Read for the information</a:t>
            </a:r>
            <a:endParaRPr lang="en-US" sz="5200"/>
          </a:p>
          <a:p>
            <a:endParaRPr lang="en-US" sz="6000"/>
          </a:p>
        </p:txBody>
      </p:sp>
      <p:graphicFrame>
        <p:nvGraphicFramePr>
          <p:cNvPr id="7" name="表格 6"/>
          <p:cNvGraphicFramePr/>
          <p:nvPr/>
        </p:nvGraphicFramePr>
        <p:xfrm>
          <a:off x="33655" y="1197610"/>
          <a:ext cx="12051030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080"/>
                <a:gridCol w="2707640"/>
                <a:gridCol w="2199640"/>
                <a:gridCol w="2916555"/>
                <a:gridCol w="1936115"/>
              </a:tblGrid>
              <a:tr h="751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buNone/>
                      </a:pPr>
                      <a:r>
                        <a:rPr lang="en-US" altLang="zh-CN" sz="2400"/>
                        <a:t>AMAZON RAINFOREST</a:t>
                      </a:r>
                      <a:endParaRPr lang="en-US" altLang="zh-CN" sz="2400"/>
                    </a:p>
                  </a:txBody>
                  <a:tcPr>
                    <a:solidFill>
                      <a:srgbClr val="E100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buNone/>
                      </a:pPr>
                      <a:r>
                        <a:rPr lang="en-US" altLang="zh-CN" sz="2400"/>
                        <a:t>MACCHU PICCHU</a:t>
                      </a:r>
                      <a:endParaRPr lang="en-US" altLang="zh-CN" sz="2400"/>
                    </a:p>
                  </a:txBody>
                  <a:tcPr>
                    <a:solidFill>
                      <a:srgbClr val="E100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2400"/>
                        <a:t>CUSCO</a:t>
                      </a:r>
                      <a:endParaRPr lang="en-US" altLang="zh-CN" sz="2400"/>
                    </a:p>
                  </a:txBody>
                  <a:tcPr>
                    <a:solidFill>
                      <a:srgbClr val="E100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buNone/>
                      </a:pPr>
                      <a:r>
                        <a:rPr lang="en-US" altLang="zh-CN" sz="2400"/>
                        <a:t>LAKE TITICACA</a:t>
                      </a:r>
                      <a:endParaRPr lang="en-US" altLang="zh-CN" sz="2400"/>
                    </a:p>
                  </a:txBody>
                  <a:tcPr>
                    <a:solidFill>
                      <a:srgbClr val="E10007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days</a:t>
                      </a:r>
                      <a:endParaRPr lang="zh-CN" alt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4 days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    </a:t>
                      </a:r>
                      <a:r>
                        <a:rPr lang="zh-CN" altLang="en-US" sz="2800" b="1">
                          <a:latin typeface="Migraffiti" panose="00020600040101010101" charset="-122"/>
                          <a:ea typeface="Migraffiti" panose="00020600040101010101" charset="-122"/>
                        </a:rPr>
                        <a:t>   4 days</a:t>
                      </a:r>
                      <a:endParaRPr lang="zh-CN" altLang="en-US" sz="2800" b="1"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4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 4 days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400"/>
                        </a:lnSpc>
                        <a:buNone/>
                      </a:pPr>
                      <a:r>
                        <a:rPr lang="en-US" altLang="zh-CN"/>
                        <a:t> </a:t>
                      </a: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4 days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  <a:endParaRPr lang="zh-CN" alt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on flight</a:t>
                      </a:r>
                      <a:r>
                        <a:rPr lang="en-US" altLang="zh-CN" sz="28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,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  <a:p>
                      <a:pPr algn="ctr" fontAlgn="auto">
                        <a:lnSpc>
                          <a:spcPts val="24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by boat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on foot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/</a:t>
                      </a:r>
                      <a:endParaRPr 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None/>
                      </a:pPr>
                      <a:r>
                        <a:rPr lang="en-US" altLang="zh-CN"/>
                        <a:t> </a:t>
                      </a: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by car,    by boat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Accommodation</a:t>
                      </a:r>
                      <a:endParaRPr lang="zh-CN" alt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in the middle of the forest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/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400"/>
                        </a:lnSpc>
                        <a:buNone/>
                      </a:pPr>
                      <a:r>
                        <a:rPr lang="en-US" altLang="zh-CN" sz="28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in a </a:t>
                      </a: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local hotel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400"/>
                        </a:lnSpc>
                        <a:buNone/>
                      </a:pPr>
                      <a:r>
                        <a:rPr lang="en-US" altLang="zh-CN" sz="28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with a local Uros family</a:t>
                      </a:r>
                      <a:endParaRPr lang="en-US" altLang="zh-CN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</a:tr>
              <a:tr h="148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zh-CN" alt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600" b="1">
                          <a:latin typeface="Migraffiti" panose="00020600040101010101" charset="-122"/>
                          <a:ea typeface="Migraffiti" panose="00020600040101010101" charset="-122"/>
                        </a:rPr>
                        <a:t>boating, </a:t>
                      </a:r>
                      <a:r>
                        <a:rPr lang="zh-CN" altLang="en-US" sz="2600" b="1">
                          <a:solidFill>
                            <a:srgbClr val="C0000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hiking</a:t>
                      </a:r>
                      <a:r>
                        <a:rPr lang="zh-CN" altLang="en-US" sz="2600" b="1">
                          <a:latin typeface="Migraffiti" panose="00020600040101010101" charset="-122"/>
                          <a:ea typeface="Migraffiti" panose="00020600040101010101" charset="-122"/>
                        </a:rPr>
                        <a:t>, exlporing nature</a:t>
                      </a:r>
                      <a:endParaRPr lang="zh-CN" altLang="en-US" sz="2600" b="1"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None/>
                      </a:pPr>
                      <a:r>
                        <a:rPr lang="zh-CN" altLang="en-US" sz="26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hiking, exploring the ancient city</a:t>
                      </a:r>
                      <a:endParaRPr lang="zh-CN" altLang="en-US" sz="26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None/>
                      </a:pPr>
                      <a:r>
                        <a:rPr lang="zh-CN" altLang="en-US" sz="26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visiting the museum, admiring the architecture, enjoying local food, going shopping</a:t>
                      </a:r>
                      <a:endParaRPr lang="zh-CN" altLang="en-US" sz="26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400"/>
                        </a:lnSpc>
                        <a:buNone/>
                      </a:pPr>
                      <a:r>
                        <a:rPr lang="zh-CN" altLang="en-US" sz="26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enjoying the country</a:t>
                      </a:r>
                      <a:r>
                        <a:rPr lang="en-US" altLang="zh-CN" sz="26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s</a:t>
                      </a:r>
                      <a:r>
                        <a:rPr lang="zh-CN" altLang="en-US" sz="26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ide, experiencing the local life</a:t>
                      </a:r>
                      <a:endParaRPr lang="zh-CN" altLang="en-US" sz="26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7120255" y="5845810"/>
            <a:ext cx="4330065" cy="610870"/>
            <a:chOff x="11213" y="9206"/>
            <a:chExt cx="6819" cy="962"/>
          </a:xfrm>
        </p:grpSpPr>
        <p:sp>
          <p:nvSpPr>
            <p:cNvPr id="4" name="文本框 3"/>
            <p:cNvSpPr txBox="1"/>
            <p:nvPr/>
          </p:nvSpPr>
          <p:spPr>
            <a:xfrm>
              <a:off x="11213" y="9333"/>
              <a:ext cx="6819" cy="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ts val="2800"/>
                </a:lnSpc>
              </a:pPr>
              <a:r>
                <a:rPr lang="en-US" altLang="zh-CN" sz="4000" b="1">
                  <a:latin typeface="Palatino Linotype" panose="02040502050505030304" charset="0"/>
                  <a:cs typeface="Palatino Linotype" panose="02040502050505030304" charset="0"/>
                </a:rPr>
                <a:t>history &amp; culture</a:t>
              </a:r>
              <a:endParaRPr lang="en-US" altLang="zh-CN" sz="4000" b="1">
                <a:latin typeface="Palatino Linotype" panose="02040502050505030304" charset="0"/>
                <a:cs typeface="Palatino Linotype" panose="02040502050505030304" charset="0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298" y="9206"/>
              <a:ext cx="6734" cy="962"/>
            </a:xfrm>
            <a:prstGeom prst="roundRect">
              <a:avLst/>
            </a:prstGeom>
            <a:noFill/>
            <a:ln w="38100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5145405" y="4076065"/>
            <a:ext cx="1964690" cy="72771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7350760" y="3771265"/>
            <a:ext cx="2715260" cy="15341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0119995" y="4397375"/>
            <a:ext cx="1964690" cy="6553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145405" y="1902460"/>
            <a:ext cx="2028825" cy="195897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635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7552690" y="1673225"/>
            <a:ext cx="2134235" cy="201803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127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947275" y="1903095"/>
            <a:ext cx="2137410" cy="217360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127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endCxn id="14" idx="2"/>
          </p:cNvCxnSpPr>
          <p:nvPr/>
        </p:nvCxnSpPr>
        <p:spPr>
          <a:xfrm flipH="1" flipV="1">
            <a:off x="6127750" y="4803775"/>
            <a:ext cx="1424940" cy="1042035"/>
          </a:xfrm>
          <a:prstGeom prst="straightConnector1">
            <a:avLst/>
          </a:prstGeom>
          <a:ln w="603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8750300" y="5346065"/>
            <a:ext cx="16510" cy="474980"/>
          </a:xfrm>
          <a:prstGeom prst="straightConnector1">
            <a:avLst/>
          </a:prstGeom>
          <a:ln w="603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10242550" y="5052695"/>
            <a:ext cx="862330" cy="827405"/>
          </a:xfrm>
          <a:prstGeom prst="straightConnector1">
            <a:avLst/>
          </a:prstGeom>
          <a:ln w="603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82245" y="5507355"/>
            <a:ext cx="6468745" cy="1014730"/>
          </a:xfrm>
          <a:prstGeom prst="rect">
            <a:avLst/>
          </a:prstGeom>
          <a:noFill/>
          <a:ln w="444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000" b="1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  <a:sym typeface="+mn-ea"/>
              </a:rPr>
              <a:t>If</a:t>
            </a: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 you are interested in </a:t>
            </a: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…</a:t>
            </a: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，</a:t>
            </a:r>
            <a:r>
              <a:rPr lang="zh-CN" altLang="en-US" sz="3000" b="1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  <a:sym typeface="+mn-ea"/>
              </a:rPr>
              <a:t>I highly recommend</a:t>
            </a: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 tours to… because…</a:t>
            </a: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 </a:t>
            </a:r>
            <a:endParaRPr lang="zh-CN" altLang="en-US" sz="3000" b="1">
              <a:latin typeface="Constantia" panose="02030602050306030303" charset="0"/>
              <a:cs typeface="Constantia" panose="02030602050306030303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bldLvl="0" animBg="1"/>
      <p:bldP spid="15" grpId="1" animBg="1"/>
      <p:bldP spid="17" grpId="0" animBg="1"/>
      <p:bldP spid="19" grpId="0" animBg="1"/>
      <p:bldP spid="19" grpId="1" animBg="1"/>
      <p:bldP spid="2" grpId="0" animBg="1"/>
      <p:bldP spid="2" grpId="1" animBg="1"/>
      <p:bldP spid="6" grpId="0" animBg="1"/>
      <p:bldP spid="6" grpId="1" animBg="1"/>
      <p:bldP spid="10" grpId="0" bldLvl="0" animBg="1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eru 蝴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" y="3810"/>
            <a:ext cx="1050925" cy="105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655" y="1060450"/>
            <a:ext cx="11715115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23695" y="168910"/>
            <a:ext cx="4370705" cy="18148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5200" b="1">
                <a:latin typeface="Calibri" panose="020F0502020204030204" charset="0"/>
                <a:sym typeface="+mn-ea"/>
              </a:rPr>
              <a:t>Language focus</a:t>
            </a:r>
            <a:endParaRPr lang="en-US" sz="5200"/>
          </a:p>
          <a:p>
            <a:endParaRPr lang="en-US" sz="6000"/>
          </a:p>
        </p:txBody>
      </p:sp>
      <p:pic>
        <p:nvPicPr>
          <p:cNvPr id="6" name="图片 5" descr="Peru encyclopedia 文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310" y="1983740"/>
            <a:ext cx="4901565" cy="450469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6" name="文本框 25"/>
          <p:cNvSpPr txBox="1"/>
          <p:nvPr/>
        </p:nvSpPr>
        <p:spPr>
          <a:xfrm>
            <a:off x="1687830" y="1430655"/>
            <a:ext cx="1593850" cy="5530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Text 1</a:t>
            </a:r>
            <a:endParaRPr lang="en-US" altLang="zh-CN" sz="3000" b="1">
              <a:latin typeface="Constantia" panose="02030602050306030303" charset="0"/>
              <a:cs typeface="Constantia" panose="02030602050306030303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80635" y="1837690"/>
            <a:ext cx="70605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Constantia" panose="02030602050306030303" charset="0"/>
                <a:cs typeface="Constantia" panose="02030602050306030303" charset="0"/>
              </a:rPr>
              <a:t>What's the language characteristic of Text 1?</a:t>
            </a:r>
            <a:endParaRPr lang="zh-CN" altLang="en-US" sz="3600" b="1">
              <a:latin typeface="Constantia" panose="02030602050306030303" charset="0"/>
              <a:cs typeface="Constantia" panose="02030602050306030303" charset="0"/>
            </a:endParaRPr>
          </a:p>
          <a:p>
            <a:r>
              <a:rPr lang="en-US" altLang="zh-CN" sz="3600" b="1">
                <a:latin typeface="Constantia" panose="02030602050306030303" charset="0"/>
                <a:cs typeface="Constantia" panose="02030602050306030303" charset="0"/>
              </a:rPr>
              <a:t>Is it subjective or objective? Why?</a:t>
            </a:r>
            <a:endParaRPr lang="en-US" altLang="zh-CN" sz="3600" b="1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188970" y="2506980"/>
            <a:ext cx="739775" cy="309880"/>
          </a:xfrm>
          <a:prstGeom prst="roundRect">
            <a:avLst/>
          </a:prstGeom>
          <a:noFill/>
          <a:ln w="5715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92405" y="3836035"/>
            <a:ext cx="2792095" cy="381635"/>
          </a:xfrm>
          <a:prstGeom prst="roundRect">
            <a:avLst/>
          </a:prstGeom>
          <a:noFill/>
          <a:ln w="5715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343910" y="4984750"/>
            <a:ext cx="1375410" cy="299720"/>
          </a:xfrm>
          <a:prstGeom prst="roundRect">
            <a:avLst/>
          </a:prstGeom>
          <a:noFill/>
          <a:ln w="5715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2313305" y="5284470"/>
            <a:ext cx="1227455" cy="381635"/>
          </a:xfrm>
          <a:prstGeom prst="roundRect">
            <a:avLst/>
          </a:prstGeom>
          <a:noFill/>
          <a:ln w="5715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3" name="直接箭头连接符 22"/>
          <p:cNvCxnSpPr/>
          <p:nvPr/>
        </p:nvCxnSpPr>
        <p:spPr>
          <a:xfrm>
            <a:off x="3943350" y="2845435"/>
            <a:ext cx="1468120" cy="21374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3079750" y="4069080"/>
            <a:ext cx="2331720" cy="95694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6" idx="3"/>
          </p:cNvCxnSpPr>
          <p:nvPr/>
        </p:nvCxnSpPr>
        <p:spPr>
          <a:xfrm flipV="1">
            <a:off x="4719320" y="5133975"/>
            <a:ext cx="771525" cy="63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3590925" y="5227955"/>
            <a:ext cx="1835150" cy="2730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5613400" y="4217670"/>
            <a:ext cx="5812155" cy="1938020"/>
          </a:xfrm>
          <a:prstGeom prst="rect">
            <a:avLst/>
          </a:prstGeom>
          <a:noFill/>
          <a:ln w="444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</a:rPr>
              <a:t>The language of text 1</a:t>
            </a:r>
            <a:r>
              <a:rPr lang="en-US" altLang="zh-CN" sz="3000" b="1">
                <a:latin typeface="Constantia" panose="02030602050306030303" charset="0"/>
                <a:cs typeface="Constantia" panose="02030602050306030303" charset="0"/>
              </a:rPr>
              <a:t>, an encyclopedia,</a:t>
            </a: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</a:rPr>
              <a:t> is</a:t>
            </a:r>
            <a:r>
              <a:rPr lang="zh-CN" altLang="en-US" sz="3000" b="1">
                <a:solidFill>
                  <a:srgbClr val="E10007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zh-CN" sz="3000" b="1">
                <a:solidFill>
                  <a:srgbClr val="E10007"/>
                </a:solidFill>
                <a:latin typeface="Constantia" panose="02030602050306030303" charset="0"/>
                <a:cs typeface="Constantia" panose="02030602050306030303" charset="0"/>
              </a:rPr>
              <a:t>brief</a:t>
            </a:r>
            <a:r>
              <a:rPr lang="en-US" altLang="zh-CN" sz="3000" b="1">
                <a:latin typeface="Constantia" panose="02030602050306030303" charset="0"/>
                <a:cs typeface="Constantia" panose="02030602050306030303" charset="0"/>
              </a:rPr>
              <a:t> and </a:t>
            </a:r>
            <a:r>
              <a:rPr lang="en-US" altLang="zh-CN" sz="3000" b="1">
                <a:solidFill>
                  <a:srgbClr val="E10007"/>
                </a:solidFill>
                <a:latin typeface="Constantia" panose="02030602050306030303" charset="0"/>
                <a:cs typeface="Constantia" panose="02030602050306030303" charset="0"/>
              </a:rPr>
              <a:t>plain</a:t>
            </a: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zh-CN" sz="3000" b="1">
                <a:latin typeface="Constantia" panose="02030602050306030303" charset="0"/>
                <a:cs typeface="Constantia" panose="02030602050306030303" charset="0"/>
              </a:rPr>
              <a:t>with</a:t>
            </a: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</a:rPr>
              <a:t> statistics to be </a:t>
            </a:r>
            <a:r>
              <a:rPr lang="zh-CN" altLang="en-US" sz="3000" b="1">
                <a:solidFill>
                  <a:srgbClr val="E10007"/>
                </a:solidFill>
                <a:latin typeface="Constantia" panose="02030602050306030303" charset="0"/>
                <a:cs typeface="Constantia" panose="02030602050306030303" charset="0"/>
              </a:rPr>
              <a:t>obejective</a:t>
            </a: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</a:rPr>
              <a:t> and </a:t>
            </a:r>
            <a:r>
              <a:rPr lang="zh-CN" altLang="en-US" sz="3000" b="1">
                <a:solidFill>
                  <a:srgbClr val="E10007"/>
                </a:solidFill>
                <a:latin typeface="Constantia" panose="02030602050306030303" charset="0"/>
                <a:cs typeface="Constantia" panose="02030602050306030303" charset="0"/>
              </a:rPr>
              <a:t>authorit</a:t>
            </a:r>
            <a:r>
              <a:rPr lang="en-US" altLang="zh-CN" sz="3000" b="1">
                <a:solidFill>
                  <a:srgbClr val="E10007"/>
                </a:solidFill>
                <a:latin typeface="Constantia" panose="02030602050306030303" charset="0"/>
                <a:cs typeface="Constantia" panose="02030602050306030303" charset="0"/>
              </a:rPr>
              <a:t>at</a:t>
            </a:r>
            <a:r>
              <a:rPr lang="zh-CN" altLang="en-US" sz="3000" b="1">
                <a:solidFill>
                  <a:srgbClr val="E10007"/>
                </a:solidFill>
                <a:latin typeface="Constantia" panose="02030602050306030303" charset="0"/>
                <a:cs typeface="Constantia" panose="02030602050306030303" charset="0"/>
              </a:rPr>
              <a:t>ive</a:t>
            </a: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</a:rPr>
              <a:t>.</a:t>
            </a:r>
            <a:endParaRPr lang="zh-CN" altLang="en-US" sz="3000" b="1">
              <a:latin typeface="Constantia" panose="02030602050306030303" charset="0"/>
              <a:cs typeface="Constantia" panose="02030602050306030303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9" grpId="0" bldLvl="0" animBg="1"/>
      <p:bldP spid="9" grpId="1" animBg="1"/>
      <p:bldP spid="16" grpId="0" bldLvl="0" animBg="1"/>
      <p:bldP spid="16" grpId="1" animBg="1"/>
      <p:bldP spid="22" grpId="0" bldLvl="0" animBg="1"/>
      <p:bldP spid="32" grpId="0" bldLvl="0" animBg="1"/>
      <p:bldP spid="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eru 蝴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" y="3810"/>
            <a:ext cx="1050925" cy="105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655" y="1060450"/>
            <a:ext cx="11715115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23695" y="168910"/>
            <a:ext cx="4370705" cy="8915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5200" b="1">
                <a:latin typeface="Calibri" panose="020F0502020204030204" charset="0"/>
                <a:sym typeface="+mn-ea"/>
              </a:rPr>
              <a:t>Language focus</a:t>
            </a:r>
            <a:endParaRPr lang="en-US" sz="6000"/>
          </a:p>
        </p:txBody>
      </p:sp>
      <p:sp>
        <p:nvSpPr>
          <p:cNvPr id="26" name="文本框 25"/>
          <p:cNvSpPr txBox="1"/>
          <p:nvPr/>
        </p:nvSpPr>
        <p:spPr>
          <a:xfrm>
            <a:off x="33655" y="3086735"/>
            <a:ext cx="1268095" cy="521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  <a:sym typeface="+mn-ea"/>
              </a:rPr>
              <a:t>Text 2</a:t>
            </a:r>
            <a:endParaRPr lang="en-US" altLang="zh-CN" sz="2800" b="1">
              <a:latin typeface="Constantia" panose="02030602050306030303" charset="0"/>
              <a:cs typeface="Constantia" panose="02030602050306030303" charset="0"/>
              <a:sym typeface="+mn-ea"/>
            </a:endParaRPr>
          </a:p>
        </p:txBody>
      </p:sp>
      <p:pic>
        <p:nvPicPr>
          <p:cNvPr id="7" name="图片 6" descr="text 2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2266950"/>
            <a:ext cx="4232275" cy="2312670"/>
          </a:xfrm>
          <a:prstGeom prst="rect">
            <a:avLst/>
          </a:prstGeom>
        </p:spPr>
      </p:pic>
      <p:pic>
        <p:nvPicPr>
          <p:cNvPr id="10" name="图片 9" descr="text 2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025" y="2266950"/>
            <a:ext cx="5109210" cy="23133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51790" y="4514850"/>
            <a:ext cx="7564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7000" y="4579620"/>
            <a:ext cx="120199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fontAlgn="auto">
              <a:lnSpc>
                <a:spcPts val="2400"/>
              </a:lnSpc>
              <a:buFont typeface="Wingdings" panose="05000000000000000000" charset="0"/>
              <a:buChar char="l"/>
            </a:pPr>
            <a:r>
              <a:rPr lang="en-US" altLang="zh-CN" sz="2600" b="1">
                <a:latin typeface="Constantia" panose="02030602050306030303" charset="0"/>
                <a:cs typeface="Constantia" panose="02030602050306030303" charset="0"/>
              </a:rPr>
              <a:t>Tourists can take a plane from the Andes into the Amazon rainforest.</a:t>
            </a:r>
            <a:endParaRPr lang="en-US" altLang="zh-CN" sz="2600" b="1">
              <a:latin typeface="Constantia" panose="02030602050306030303" charset="0"/>
              <a:cs typeface="Constantia" panose="02030602050306030303" charset="0"/>
            </a:endParaRPr>
          </a:p>
          <a:p>
            <a:pPr marL="457200" indent="-457200" fontAlgn="auto">
              <a:lnSpc>
                <a:spcPts val="2400"/>
              </a:lnSpc>
              <a:buFont typeface="Wingdings" panose="05000000000000000000" charset="0"/>
              <a:buChar char="l"/>
            </a:pPr>
            <a:r>
              <a:rPr lang="en-US" altLang="zh-CN" sz="2600" b="1">
                <a:latin typeface="Constantia" panose="02030602050306030303" charset="0"/>
                <a:cs typeface="Constantia" panose="02030602050306030303" charset="0"/>
              </a:rPr>
              <a:t>Tourists can go from the Andes Mountains to Machu Picchu, spending four days walking.</a:t>
            </a:r>
            <a:endParaRPr lang="en-US" altLang="zh-CN" sz="2600" b="1">
              <a:latin typeface="Constantia" panose="02030602050306030303" charset="0"/>
              <a:cs typeface="Constantia" panose="02030602050306030303" charset="0"/>
            </a:endParaRPr>
          </a:p>
          <a:p>
            <a:pPr marL="457200" indent="-457200" fontAlgn="auto">
              <a:lnSpc>
                <a:spcPts val="2400"/>
              </a:lnSpc>
              <a:buFont typeface="Wingdings" panose="05000000000000000000" charset="0"/>
              <a:buChar char="l"/>
            </a:pPr>
            <a:r>
              <a:rPr lang="en-US" altLang="zh-CN" sz="2600" b="1">
                <a:latin typeface="Constantia" panose="02030602050306030303" charset="0"/>
                <a:cs typeface="Constantia" panose="02030602050306030303" charset="0"/>
              </a:rPr>
              <a:t>Tourists can stay in a local hotel, visit museums  and see the achitecture, have the local food and go shopping at the local markets.</a:t>
            </a:r>
            <a:endParaRPr lang="en-US" altLang="zh-CN" sz="2600" b="1">
              <a:latin typeface="Constantia" panose="02030602050306030303" charset="0"/>
              <a:cs typeface="Constantia" panose="02030602050306030303" charset="0"/>
            </a:endParaRPr>
          </a:p>
          <a:p>
            <a:pPr marL="457200" indent="-457200" fontAlgn="auto">
              <a:lnSpc>
                <a:spcPts val="2400"/>
              </a:lnSpc>
              <a:buFont typeface="Wingdings" panose="05000000000000000000" charset="0"/>
              <a:buChar char="l"/>
            </a:pPr>
            <a:r>
              <a:rPr lang="en-US" altLang="zh-CN" sz="2600" b="1">
                <a:latin typeface="Constantia" panose="02030602050306030303" charset="0"/>
                <a:cs typeface="Constantia" panose="02030602050306030303" charset="0"/>
              </a:rPr>
              <a:t>Tourists can  experience different things in Peru, for example, Inca culture, and Spanish villages, forests, mountains and coastline. </a:t>
            </a:r>
            <a:endParaRPr lang="en-US" altLang="zh-CN" sz="2400" b="1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790" y="1136650"/>
            <a:ext cx="114630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>
                <a:latin typeface="Constantia" panose="02030602050306030303" charset="0"/>
                <a:cs typeface="Constantia" panose="02030602050306030303" charset="0"/>
              </a:rPr>
              <a:t>Please find the sentences in text 2 with the same meaning.</a:t>
            </a:r>
            <a:endParaRPr lang="en-US" altLang="zh-CN" sz="3000" b="1">
              <a:latin typeface="Constantia" panose="02030602050306030303" charset="0"/>
              <a:cs typeface="Constantia" panose="02030602050306030303" charset="0"/>
            </a:endParaRPr>
          </a:p>
          <a:p>
            <a:r>
              <a:rPr lang="en-US" altLang="zh-CN" sz="3000" b="1">
                <a:latin typeface="Constantia" panose="02030602050306030303" charset="0"/>
                <a:cs typeface="Constantia" panose="02030602050306030303" charset="0"/>
              </a:rPr>
              <a:t>Compare and think about the language characteristic of text2.</a:t>
            </a:r>
            <a:endParaRPr lang="en-US" altLang="zh-CN" sz="3000" b="1">
              <a:latin typeface="Constantia" panose="02030602050306030303" charset="0"/>
              <a:cs typeface="Constantia" panose="02030602050306030303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eru 蝴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" y="3810"/>
            <a:ext cx="1050925" cy="105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655" y="1060450"/>
            <a:ext cx="11715115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23695" y="168910"/>
            <a:ext cx="4370705" cy="8915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5200" b="1">
                <a:latin typeface="Calibri" panose="020F0502020204030204" charset="0"/>
                <a:sym typeface="+mn-ea"/>
              </a:rPr>
              <a:t>Language focus</a:t>
            </a:r>
            <a:endParaRPr lang="en-US" sz="6000"/>
          </a:p>
        </p:txBody>
      </p:sp>
      <p:sp>
        <p:nvSpPr>
          <p:cNvPr id="16" name="文本框 15"/>
          <p:cNvSpPr txBox="1"/>
          <p:nvPr/>
        </p:nvSpPr>
        <p:spPr>
          <a:xfrm>
            <a:off x="90170" y="1226185"/>
            <a:ext cx="1210183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fontAlgn="auto">
              <a:lnSpc>
                <a:spcPts val="2800"/>
              </a:lnSpc>
              <a:buFont typeface="Wingdings" panose="05000000000000000000" charset="0"/>
              <a:buChar char="p"/>
            </a:pP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  <a:sym typeface="+mn-ea"/>
              </a:rPr>
              <a:t> A </a:t>
            </a:r>
            <a:r>
              <a:rPr lang="en-US" altLang="zh-CN" sz="2800" b="1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  <a:sym typeface="+mn-ea"/>
              </a:rPr>
              <a:t>short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  <a:sym typeface="+mn-ea"/>
              </a:rPr>
              <a:t> flight from Cusco takes </a:t>
            </a:r>
            <a:r>
              <a:rPr lang="en-US" altLang="zh-CN" sz="28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charset="0"/>
                <a:cs typeface="Constantia" panose="02030602050306030303" charset="0"/>
                <a:sym typeface="+mn-ea"/>
              </a:rPr>
              <a:t>you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  <a:sym typeface="+mn-ea"/>
              </a:rPr>
              <a:t> from the Andes into the Amazon rainforest.</a:t>
            </a:r>
            <a:endParaRPr lang="en-US" altLang="zh-CN" sz="2800" b="1">
              <a:latin typeface="Constantia" panose="02030602050306030303" charset="0"/>
              <a:cs typeface="Constantia" panose="02030602050306030303" charset="0"/>
              <a:sym typeface="+mn-ea"/>
            </a:endParaRPr>
          </a:p>
          <a:p>
            <a:pPr marL="457200" indent="-457200" fontAlgn="auto">
              <a:lnSpc>
                <a:spcPts val="2800"/>
              </a:lnSpc>
              <a:buFont typeface="Wingdings" panose="05000000000000000000" charset="0"/>
              <a:buChar char="p"/>
            </a:pPr>
            <a:r>
              <a:rPr lang="en-US" altLang="zh-CN" sz="2800" b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zh-CN" sz="2800" b="1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</a:rPr>
              <a:t>This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 four-day walking tour will take </a:t>
            </a:r>
            <a:r>
              <a:rPr lang="en-US" altLang="zh-CN" sz="28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charset="0"/>
                <a:cs typeface="Constantia" panose="02030602050306030303" charset="0"/>
              </a:rPr>
              <a:t>you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 on </a:t>
            </a:r>
            <a:r>
              <a:rPr lang="en-US" altLang="zh-CN" sz="2800" b="1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</a:rPr>
              <a:t>amazing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 paths through the Andes Mountains on the way to the city of Machu Picchu.</a:t>
            </a:r>
            <a:endParaRPr lang="en-US" altLang="zh-CN" sz="2800" b="1">
              <a:latin typeface="Constantia" panose="02030602050306030303" charset="0"/>
              <a:cs typeface="Constantia" panose="02030602050306030303" charset="0"/>
            </a:endParaRPr>
          </a:p>
          <a:p>
            <a:pPr marL="457200" indent="-457200" fontAlgn="auto">
              <a:lnSpc>
                <a:spcPts val="2800"/>
              </a:lnSpc>
              <a:buFont typeface="Wingdings" panose="05000000000000000000" charset="0"/>
              <a:buChar char="p"/>
            </a:pPr>
            <a:r>
              <a:rPr lang="en-US" altLang="zh-CN" sz="2800" b="1" u="sng">
                <a:latin typeface="Constantia" panose="02030602050306030303" charset="0"/>
                <a:cs typeface="Constantia" panose="02030602050306030303" charset="0"/>
              </a:rPr>
              <a:t>Stay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 in a local hotel, </a:t>
            </a:r>
            <a:r>
              <a:rPr lang="en-US" altLang="zh-CN" sz="2800" b="1" u="sng">
                <a:latin typeface="Constantia" panose="02030602050306030303" charset="0"/>
                <a:cs typeface="Constantia" panose="02030602050306030303" charset="0"/>
              </a:rPr>
              <a:t>visit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 the museums, </a:t>
            </a:r>
            <a:r>
              <a:rPr lang="en-US" altLang="zh-CN" sz="2800" b="1" u="sng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</a:rPr>
              <a:t>admire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 the architecture, </a:t>
            </a:r>
            <a:r>
              <a:rPr lang="en-US" altLang="zh-CN" sz="2800" b="1" u="sng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</a:rPr>
              <a:t>enjoy</a:t>
            </a:r>
            <a:r>
              <a:rPr lang="en-US" altLang="zh-CN" sz="2800" b="1" u="sng"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the </a:t>
            </a:r>
            <a:r>
              <a:rPr lang="en-US" altLang="zh-CN" sz="2800" b="1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</a:rPr>
              <a:t>excellent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 local food, and </a:t>
            </a:r>
            <a:r>
              <a:rPr lang="en-US" altLang="zh-CN" sz="2800" b="1" u="sng">
                <a:latin typeface="Constantia" panose="02030602050306030303" charset="0"/>
                <a:cs typeface="Constantia" panose="02030602050306030303" charset="0"/>
              </a:rPr>
              <a:t>go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 shopping at the local markets.</a:t>
            </a:r>
            <a:endParaRPr lang="en-US" altLang="zh-CN" sz="2800" b="1">
              <a:latin typeface="Constantia" panose="02030602050306030303" charset="0"/>
              <a:cs typeface="Constantia" panose="02030602050306030303" charset="0"/>
            </a:endParaRPr>
          </a:p>
          <a:p>
            <a:pPr marL="457200" indent="-457200" fontAlgn="auto">
              <a:lnSpc>
                <a:spcPts val="2800"/>
              </a:lnSpc>
              <a:buFont typeface="Wingdings" panose="05000000000000000000" charset="0"/>
              <a:buChar char="p"/>
            </a:pP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 So </a:t>
            </a:r>
            <a:r>
              <a:rPr lang="en-US" altLang="zh-CN" sz="2800" b="1" u="sng">
                <a:latin typeface="Constantia" panose="02030602050306030303" charset="0"/>
                <a:cs typeface="Constantia" panose="02030602050306030303" charset="0"/>
              </a:rPr>
              <a:t>come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 and </a:t>
            </a:r>
            <a:r>
              <a:rPr lang="en-US" altLang="zh-CN" sz="2800" b="1" u="sng">
                <a:latin typeface="Constantia" panose="02030602050306030303" charset="0"/>
                <a:cs typeface="Constantia" panose="02030602050306030303" charset="0"/>
              </a:rPr>
              <a:t>experience </a:t>
            </a:r>
            <a:r>
              <a:rPr lang="en-US" altLang="zh-CN" sz="2800" b="1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</a:rPr>
              <a:t>what Peru has to offer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:</a:t>
            </a: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charset="0"/>
                <a:cs typeface="Constantia" panose="02030602050306030303" charset="0"/>
              </a:rPr>
              <a:t>everything from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 the </a:t>
            </a:r>
            <a:r>
              <a:rPr lang="en-US" altLang="zh-CN" sz="2800" b="1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</a:rPr>
              <a:t>ancient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 Inca culture and </a:t>
            </a:r>
            <a:r>
              <a:rPr lang="en-US" altLang="zh-CN" sz="2800" b="1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</a:rPr>
              <a:t>centuries-old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 Spanish villages </a:t>
            </a: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charset="0"/>
                <a:cs typeface="Constantia" panose="02030602050306030303" charset="0"/>
              </a:rPr>
              <a:t>to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zh-CN" sz="2800" b="1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</a:rPr>
              <a:t>deep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 rainforests, </a:t>
            </a:r>
            <a:r>
              <a:rPr lang="en-US" altLang="zh-CN" sz="2800" b="1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</a:rPr>
              <a:t>high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 mountains, and a </a:t>
            </a:r>
            <a:r>
              <a:rPr lang="en-US" altLang="zh-CN" sz="2800" b="1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</a:rPr>
              <a:t>beautiful</a:t>
            </a:r>
            <a:r>
              <a:rPr lang="en-US" altLang="zh-CN" sz="2800" b="1">
                <a:latin typeface="Constantia" panose="02030602050306030303" charset="0"/>
                <a:cs typeface="Constantia" panose="02030602050306030303" charset="0"/>
              </a:rPr>
              <a:t> coastline.</a:t>
            </a:r>
            <a:endParaRPr lang="zh-CN" altLang="en-US" sz="2800"/>
          </a:p>
        </p:txBody>
      </p:sp>
      <p:sp>
        <p:nvSpPr>
          <p:cNvPr id="32" name="文本框 31"/>
          <p:cNvSpPr txBox="1"/>
          <p:nvPr/>
        </p:nvSpPr>
        <p:spPr>
          <a:xfrm>
            <a:off x="365125" y="4592320"/>
            <a:ext cx="11051540" cy="1476375"/>
          </a:xfrm>
          <a:prstGeom prst="rect">
            <a:avLst/>
          </a:prstGeom>
          <a:noFill/>
          <a:ln w="444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A travel brochure </a:t>
            </a: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appeal</a:t>
            </a:r>
            <a:r>
              <a:rPr lang="en-US" altLang="zh-CN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s</a:t>
            </a: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 </a:t>
            </a:r>
            <a:r>
              <a:rPr lang="en-US" altLang="zh-CN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to</a:t>
            </a: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 tourists directly </a:t>
            </a:r>
            <a:r>
              <a:rPr lang="en-US" altLang="zh-CN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by</a:t>
            </a: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 us</a:t>
            </a:r>
            <a:r>
              <a:rPr lang="en-US" altLang="zh-CN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ing</a:t>
            </a: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 “You” or imperative sentence. Besides, it use</a:t>
            </a:r>
            <a:r>
              <a:rPr lang="en-US" altLang="zh-CN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s</a:t>
            </a: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 vivid adj.s </a:t>
            </a:r>
            <a:r>
              <a:rPr lang="en-US" altLang="zh-CN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/</a:t>
            </a:r>
            <a:r>
              <a:rPr lang="zh-CN" altLang="en-US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 adv.s and verbs to make it more appealing.</a:t>
            </a:r>
            <a:endParaRPr lang="zh-CN" altLang="en-US" sz="3000" b="1">
              <a:latin typeface="Constantia" panose="02030602050306030303" charset="0"/>
              <a:cs typeface="Constantia" panose="02030602050306030303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eru 蝴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" y="3810"/>
            <a:ext cx="1050925" cy="105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655" y="1060450"/>
            <a:ext cx="11715115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23695" y="168910"/>
            <a:ext cx="4592320" cy="8915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5200" b="1">
                <a:latin typeface="Calibri" panose="020F0502020204030204" charset="0"/>
                <a:sym typeface="+mn-ea"/>
              </a:rPr>
              <a:t>Read for writing</a:t>
            </a:r>
            <a:endParaRPr lang="en-US" sz="6000"/>
          </a:p>
        </p:txBody>
      </p:sp>
      <p:pic>
        <p:nvPicPr>
          <p:cNvPr id="6" name="图片 5" descr="乌镇戏剧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940" y="1402080"/>
            <a:ext cx="1941195" cy="98615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文本框 6"/>
          <p:cNvSpPr txBox="1"/>
          <p:nvPr/>
        </p:nvSpPr>
        <p:spPr>
          <a:xfrm>
            <a:off x="-74295" y="1254760"/>
            <a:ext cx="105225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effectLst/>
                <a:latin typeface="Constantia" panose="02030602050306030303" charset="0"/>
                <a:cs typeface="Constantia" panose="02030602050306030303" charset="0"/>
              </a:rPr>
              <a:t>Here is a brief introduction to theWuzhen Theatre Festival. Please try to make it more appealing to the tourists.</a:t>
            </a:r>
            <a:endParaRPr lang="en-US" altLang="zh-CN" sz="2800" b="1">
              <a:effectLst/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40215" y="2459990"/>
            <a:ext cx="2582545" cy="2306955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p>
            <a:r>
              <a:rPr lang="en-US" altLang="zh-CN" sz="2400" b="1">
                <a:effectLst/>
                <a:latin typeface="Constantia" panose="02030602050306030303" charset="0"/>
                <a:cs typeface="Constantia" panose="02030602050306030303" charset="0"/>
                <a:sym typeface="+mn-ea"/>
              </a:rPr>
              <a:t>The Seventh Wuzhen Theatre Festival will be held in  Wuzhen from Oct. 25th to Nov.3rd, 2019.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177165" y="2459990"/>
            <a:ext cx="90671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The Wuzhen Theatre Festival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an annual theatre event in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Wu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zhen, Zhejiang Provice, China,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is a popular festival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around the world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Visitors can see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the Specially Invited Plays, the Emerging Theatre Artists Competition, the Outdoor Carnival, and the Wuzhen Dialogues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in the festival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Besides, there are different theatre spaces, such as indoor venues (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场地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, amphitheatres (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圆形剧场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and outdoor plazas (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广场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85115" y="4986655"/>
            <a:ext cx="2535555" cy="1637030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 w="635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140075" y="4986655"/>
            <a:ext cx="2535555" cy="1637030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635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141085" y="4986655"/>
            <a:ext cx="2535555" cy="1637030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 w="635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140825" y="4940935"/>
            <a:ext cx="2535555" cy="1637030"/>
          </a:xfrm>
          <a:prstGeom prst="roundRect">
            <a:avLst/>
          </a:prstGeom>
          <a:blipFill rotWithShape="1">
            <a:blip r:embed="rId6"/>
            <a:stretch>
              <a:fillRect/>
            </a:stretch>
          </a:blipFill>
          <a:ln w="635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" grpId="0"/>
      <p:bldP spid="7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eru 蝴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" y="3810"/>
            <a:ext cx="1050925" cy="105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655" y="1060450"/>
            <a:ext cx="11715115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23695" y="168910"/>
            <a:ext cx="4592320" cy="8915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5200" b="1">
                <a:latin typeface="Calibri" panose="020F0502020204030204" charset="0"/>
                <a:sym typeface="+mn-ea"/>
              </a:rPr>
              <a:t>Read for writing</a:t>
            </a:r>
            <a:endParaRPr lang="en-US" sz="6000"/>
          </a:p>
        </p:txBody>
      </p:sp>
      <p:pic>
        <p:nvPicPr>
          <p:cNvPr id="6" name="图片 5" descr="乌镇戏剧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415" y="1060450"/>
            <a:ext cx="2347595" cy="11652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文本框 10"/>
          <p:cNvSpPr txBox="1"/>
          <p:nvPr/>
        </p:nvSpPr>
        <p:spPr>
          <a:xfrm>
            <a:off x="353060" y="2091690"/>
            <a:ext cx="11486515" cy="4605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2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Welcome to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The Wuzhen Theatre Festival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! As a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n annual theatre event in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Wu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zhen, Zhejiang Provice, China,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it has become 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one of the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most popular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festivals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around the world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zh-CN" altLang="en-US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A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grand</a:t>
            </a:r>
            <a:r>
              <a:rPr lang="zh-CN" altLang="en-US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celebration of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the art of performance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!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This theatre carnival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is sure to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take </a:t>
            </a:r>
            <a:r>
              <a:rPr lang="en-US" altLang="zh-CN" sz="2800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you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on an adventure to experience what it has to offer: 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everthing from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the Specially Invited Plays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and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the Emerging Theatre Artists Competition 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to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the Outdoor Carnival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and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the Wuzhen Dialogues. </a:t>
            </a:r>
            <a:r>
              <a:rPr lang="en-US" sz="28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zh-CN" sz="28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aste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unique</a:t>
            </a:r>
            <a:r>
              <a:rPr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charm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of</a:t>
            </a:r>
            <a:r>
              <a:rPr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various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>
                <a:latin typeface="Times New Roman" panose="02020603050405020304" charset="0"/>
                <a:cs typeface="Times New Roman" panose="02020603050405020304" charset="0"/>
              </a:rPr>
              <a:t>theatre spaces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whether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it is an indoor venue, an amphitheatres </a:t>
            </a: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or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an outdoor plaza, </a:t>
            </a:r>
            <a:r>
              <a:rPr lang="en-US" sz="28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there is one for </a:t>
            </a:r>
            <a:r>
              <a:rPr lang="en-US" sz="2800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you</a:t>
            </a:r>
            <a:r>
              <a:rPr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32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zh-CN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Come to</a:t>
            </a:r>
            <a:r>
              <a:rPr lang="en-US" altLang="zh-CN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Wuzhen to dream. </a:t>
            </a:r>
            <a:r>
              <a:rPr lang="en-US" altLang="zh-CN" sz="28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In the theatres, by the canal, at the little side streets.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You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are immersed in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a paradise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where the world meets China, and China meets the world, in the theatre.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86900" y="323215"/>
            <a:ext cx="226187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4200" b="1">
                <a:latin typeface="Calibri" panose="020F0502020204030204" charset="0"/>
                <a:sym typeface="+mn-ea"/>
              </a:rPr>
              <a:t>A Sample</a:t>
            </a:r>
            <a:endParaRPr lang="en-US" sz="42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939290" y="1709420"/>
            <a:ext cx="7925435" cy="4900930"/>
          </a:xfrm>
          <a:prstGeom prst="roundRect">
            <a:avLst/>
          </a:prstGeom>
          <a:blipFill rotWithShape="1">
            <a:blip r:embed="rId1">
              <a:alphaModFix amt="85000"/>
            </a:blip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9540" y="405765"/>
            <a:ext cx="1130554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6000"/>
              </a:lnSpc>
            </a:pPr>
            <a:r>
              <a:rPr lang="en-US" altLang="zh-CN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UNIT</a:t>
            </a:r>
            <a:r>
              <a:rPr lang="en-US" altLang="zh-CN" sz="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  </a:t>
            </a:r>
            <a:r>
              <a:rPr lang="en-US" altLang="zh-CN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2</a:t>
            </a:r>
            <a:r>
              <a:rPr lang="en-US" altLang="zh-CN"/>
              <a:t>      </a:t>
            </a:r>
            <a:r>
              <a:rPr lang="en-US" altLang="zh-CN" sz="6800" b="1">
                <a:latin typeface="Arial Black" panose="020B0A04020102020204" charset="0"/>
                <a:cs typeface="Arial Black" panose="020B0A04020102020204" charset="0"/>
              </a:rPr>
              <a:t> 	</a:t>
            </a:r>
            <a:r>
              <a:rPr lang="en-US" altLang="zh-CN" sz="7200" b="1">
                <a:gradFill>
                  <a:gsLst>
                    <a:gs pos="0">
                      <a:schemeClr val="accent2"/>
                    </a:gs>
                    <a:gs pos="100000">
                      <a:srgbClr val="846C2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TRAVELING</a:t>
            </a:r>
            <a:endParaRPr lang="en-US" altLang="zh-CN" sz="7200" b="1">
              <a:gradFill>
                <a:gsLst>
                  <a:gs pos="0">
                    <a:schemeClr val="accent2"/>
                  </a:gs>
                  <a:gs pos="100000">
                    <a:srgbClr val="846C2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pPr fontAlgn="auto">
              <a:lnSpc>
                <a:spcPts val="6000"/>
              </a:lnSpc>
            </a:pPr>
            <a:r>
              <a:rPr lang="en-US" altLang="zh-CN" sz="7200" b="1">
                <a:gradFill>
                  <a:gsLst>
                    <a:gs pos="0">
                      <a:schemeClr val="accent2"/>
                    </a:gs>
                    <a:gs pos="100000">
                      <a:srgbClr val="846C2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							AROUND</a:t>
            </a:r>
            <a:endParaRPr lang="en-US" altLang="zh-CN" sz="7200" b="1">
              <a:gradFill>
                <a:gsLst>
                  <a:gs pos="0">
                    <a:schemeClr val="accent2"/>
                  </a:gs>
                  <a:gs pos="100000">
                    <a:srgbClr val="846C2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eru 蝴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" y="3810"/>
            <a:ext cx="1050925" cy="105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655" y="1060450"/>
            <a:ext cx="11715115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20370" y="4907280"/>
            <a:ext cx="116128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</a:rPr>
              <a:t>What </a:t>
            </a:r>
            <a:r>
              <a:rPr lang="en-US" altLang="zh-CN" sz="3200" b="1">
                <a:latin typeface="Constantia" panose="02030602050306030303" charset="0"/>
                <a:cs typeface="Constantia" panose="02030602050306030303" charset="0"/>
              </a:rPr>
              <a:t>do you see</a:t>
            </a:r>
            <a:r>
              <a:rPr lang="en-US" altLang="zh-CN" sz="3200" b="1">
                <a:latin typeface="Constantia" panose="02030602050306030303" charset="0"/>
                <a:cs typeface="Constantia" panose="02030602050306030303" charset="0"/>
              </a:rPr>
              <a:t> about </a:t>
            </a:r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charset="0"/>
                <a:cs typeface="Constantia" panose="02030602050306030303" charset="0"/>
              </a:rPr>
              <a:t>Peru</a:t>
            </a:r>
            <a:r>
              <a:rPr lang="en-US" altLang="zh-CN" sz="3200" b="1">
                <a:latin typeface="Constantia" panose="02030602050306030303" charset="0"/>
                <a:cs typeface="Constantia" panose="02030602050306030303" charset="0"/>
              </a:rPr>
              <a:t> in</a:t>
            </a:r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</a:rPr>
              <a:t> the video?</a:t>
            </a:r>
            <a:endParaRPr lang="zh-CN" altLang="en-US" sz="3200" b="1">
              <a:latin typeface="Constantia" panose="02030602050306030303" charset="0"/>
              <a:cs typeface="Constantia" panose="02030602050306030303" charset="0"/>
            </a:endParaRPr>
          </a:p>
          <a:p>
            <a:r>
              <a:rPr lang="en-US" altLang="zh-CN" sz="3200" b="1">
                <a:latin typeface="Constantia" panose="02030602050306030303" charset="0"/>
                <a:cs typeface="Constantia" panose="02030602050306030303" charset="0"/>
              </a:rPr>
              <a:t>Do you want to explore more about </a:t>
            </a:r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charset="0"/>
                <a:cs typeface="Constantia" panose="02030602050306030303" charset="0"/>
              </a:rPr>
              <a:t>Peru</a:t>
            </a:r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</a:rPr>
              <a:t>?</a:t>
            </a:r>
            <a:endParaRPr lang="zh-CN" altLang="en-US" sz="3200" b="1">
              <a:latin typeface="Constantia" panose="02030602050306030303" charset="0"/>
              <a:cs typeface="Constantia" panose="02030602050306030303" charset="0"/>
            </a:endParaRPr>
          </a:p>
          <a:p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  <a:sym typeface="+mn-ea"/>
              </a:rPr>
              <a:t>What other </a:t>
            </a:r>
            <a:r>
              <a:rPr lang="zh-CN" altLang="en-US" sz="3200" b="1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  <a:sym typeface="+mn-ea"/>
              </a:rPr>
              <a:t>sources</a:t>
            </a:r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  <a:sym typeface="+mn-ea"/>
              </a:rPr>
              <a:t> of information can you find about </a:t>
            </a:r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charset="0"/>
                <a:cs typeface="Constantia" panose="02030602050306030303" charset="0"/>
                <a:sym typeface="+mn-ea"/>
              </a:rPr>
              <a:t>Peru</a:t>
            </a:r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  <a:sym typeface="+mn-ea"/>
              </a:rPr>
              <a:t>?</a:t>
            </a:r>
            <a:endParaRPr lang="zh-CN" altLang="en-US" sz="3200" b="1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3695" y="168910"/>
            <a:ext cx="5080000" cy="8915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5200" b="1">
                <a:latin typeface="Calibri" panose="020F0502020204030204" charset="0"/>
                <a:sym typeface="+mn-ea"/>
              </a:rPr>
              <a:t>Read for the topic</a:t>
            </a:r>
            <a:endParaRPr lang="en-US" sz="6000"/>
          </a:p>
        </p:txBody>
      </p:sp>
      <p:sp>
        <p:nvSpPr>
          <p:cNvPr id="3" name="圆角矩形 2">
            <a:hlinkClick r:id="rId2" action="ppaction://hlinkfile"/>
          </p:cNvPr>
          <p:cNvSpPr/>
          <p:nvPr/>
        </p:nvSpPr>
        <p:spPr>
          <a:xfrm>
            <a:off x="2425065" y="1215390"/>
            <a:ext cx="6613525" cy="3777615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 w="254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eru 蝴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" y="3810"/>
            <a:ext cx="1050925" cy="105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655" y="1060450"/>
            <a:ext cx="11715115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2560" y="4190365"/>
            <a:ext cx="616394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Constantia" panose="02030602050306030303" charset="0"/>
                <a:cs typeface="Constantia" panose="02030602050306030303" charset="0"/>
              </a:rPr>
              <a:t>W</a:t>
            </a:r>
            <a:r>
              <a:rPr lang="zh-CN" altLang="en-US" sz="3600" b="1">
                <a:latin typeface="Constantia" panose="02030602050306030303" charset="0"/>
                <a:cs typeface="Constantia" panose="02030602050306030303" charset="0"/>
              </a:rPr>
              <a:t>hat types of text are they: encyclopedia or </a:t>
            </a:r>
            <a:r>
              <a:rPr lang="zh-CN" altLang="en-US" sz="3600" b="1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</a:rPr>
              <a:t>brochure</a:t>
            </a:r>
            <a:r>
              <a:rPr lang="zh-CN" altLang="en-US" sz="3600" b="1">
                <a:latin typeface="Constantia" panose="02030602050306030303" charset="0"/>
                <a:cs typeface="Constantia" panose="02030602050306030303" charset="0"/>
              </a:rPr>
              <a:t>?</a:t>
            </a:r>
            <a:endParaRPr lang="zh-CN" altLang="en-US" sz="3600" b="1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3695" y="168910"/>
            <a:ext cx="6164580" cy="8915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5200" b="1">
                <a:latin typeface="Calibri" panose="020F0502020204030204" charset="0"/>
                <a:sym typeface="+mn-ea"/>
              </a:rPr>
              <a:t>Read for the text type</a:t>
            </a:r>
            <a:endParaRPr lang="en-US" sz="6000"/>
          </a:p>
        </p:txBody>
      </p:sp>
      <p:grpSp>
        <p:nvGrpSpPr>
          <p:cNvPr id="16" name="组合 15"/>
          <p:cNvGrpSpPr/>
          <p:nvPr/>
        </p:nvGrpSpPr>
        <p:grpSpPr>
          <a:xfrm>
            <a:off x="361950" y="1260475"/>
            <a:ext cx="4006850" cy="2414905"/>
            <a:chOff x="558" y="2403"/>
            <a:chExt cx="6310" cy="4285"/>
          </a:xfrm>
        </p:grpSpPr>
        <p:pic>
          <p:nvPicPr>
            <p:cNvPr id="6" name="图片 5" descr="brochure  -- Peru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" y="3198"/>
              <a:ext cx="6310" cy="3490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2557" y="2403"/>
              <a:ext cx="2005" cy="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000" b="1">
                  <a:latin typeface="Constantia" panose="02030602050306030303" charset="0"/>
                  <a:cs typeface="Constantia" panose="02030602050306030303" charset="0"/>
                </a:rPr>
                <a:t>Text 1</a:t>
              </a:r>
              <a:endParaRPr lang="en-US" altLang="zh-CN" sz="3000" b="1">
                <a:latin typeface="Constantia" panose="02030602050306030303" charset="0"/>
                <a:cs typeface="Constantia" panose="02030602050306030303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43500" y="1205865"/>
            <a:ext cx="6604635" cy="2470785"/>
            <a:chOff x="8101" y="2327"/>
            <a:chExt cx="10401" cy="4272"/>
          </a:xfrm>
        </p:grpSpPr>
        <p:pic>
          <p:nvPicPr>
            <p:cNvPr id="10" name="图片 9" descr="text 2 (1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1" y="3198"/>
              <a:ext cx="5466" cy="3401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1" name="图片 10" descr="text 2 (2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54" y="3198"/>
              <a:ext cx="4948" cy="3399"/>
            </a:xfrm>
            <a:prstGeom prst="rect">
              <a:avLst/>
            </a:prstGeom>
            <a:effectLst>
              <a:softEdge rad="25400"/>
            </a:effectLst>
          </p:spPr>
        </p:pic>
        <p:sp>
          <p:nvSpPr>
            <p:cNvPr id="12" name="文本框 11"/>
            <p:cNvSpPr txBox="1"/>
            <p:nvPr/>
          </p:nvSpPr>
          <p:spPr>
            <a:xfrm>
              <a:off x="12553" y="2327"/>
              <a:ext cx="2005" cy="9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000" b="1">
                  <a:latin typeface="Constantia" panose="02030602050306030303" charset="0"/>
                  <a:cs typeface="Constantia" panose="02030602050306030303" charset="0"/>
                </a:rPr>
                <a:t>Text 2</a:t>
              </a:r>
              <a:endParaRPr lang="en-US" altLang="zh-CN" sz="3000" b="1">
                <a:latin typeface="Constantia" panose="02030602050306030303" charset="0"/>
                <a:cs typeface="Constantia" panose="02030602050306030303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47180" y="4049395"/>
            <a:ext cx="5570855" cy="2491740"/>
            <a:chOff x="10468" y="6377"/>
            <a:chExt cx="8773" cy="3924"/>
          </a:xfrm>
        </p:grpSpPr>
        <p:sp>
          <p:nvSpPr>
            <p:cNvPr id="18" name="文本框 17"/>
            <p:cNvSpPr txBox="1"/>
            <p:nvPr/>
          </p:nvSpPr>
          <p:spPr>
            <a:xfrm>
              <a:off x="11761" y="6377"/>
              <a:ext cx="7481" cy="3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>
                  <a:latin typeface="Comic Sans MS" panose="030F0702030302020204" charset="0"/>
                  <a:cs typeface="Comic Sans MS" panose="030F0702030302020204" charset="0"/>
                </a:rPr>
                <a:t>Before you read, look through the text quickly for </a:t>
              </a:r>
              <a:r>
                <a:rPr lang="en-US" altLang="zh-CN" sz="2600">
                  <a:solidFill>
                    <a:srgbClr val="FF0000"/>
                  </a:solidFill>
                  <a:latin typeface="Comic Sans MS" panose="030F0702030302020204" charset="0"/>
                  <a:cs typeface="Comic Sans MS" panose="030F0702030302020204" charset="0"/>
                </a:rPr>
                <a:t>titles</a:t>
              </a:r>
              <a:r>
                <a:rPr lang="en-US" altLang="zh-CN" sz="2600">
                  <a:latin typeface="Comic Sans MS" panose="030F0702030302020204" charset="0"/>
                  <a:cs typeface="Comic Sans MS" panose="030F0702030302020204" charset="0"/>
                </a:rPr>
                <a:t>, </a:t>
              </a:r>
              <a:r>
                <a:rPr lang="en-US" altLang="zh-CN" sz="2600">
                  <a:solidFill>
                    <a:srgbClr val="FF0000"/>
                  </a:solidFill>
                  <a:latin typeface="Comic Sans MS" panose="030F0702030302020204" charset="0"/>
                  <a:cs typeface="Comic Sans MS" panose="030F0702030302020204" charset="0"/>
                </a:rPr>
                <a:t>headers</a:t>
              </a:r>
              <a:r>
                <a:rPr lang="en-US" altLang="zh-CN" sz="2600">
                  <a:latin typeface="Comic Sans MS" panose="030F0702030302020204" charset="0"/>
                  <a:cs typeface="Comic Sans MS" panose="030F0702030302020204" charset="0"/>
                </a:rPr>
                <a:t>, </a:t>
              </a:r>
              <a:r>
                <a:rPr lang="en-US" altLang="zh-CN" sz="2600">
                  <a:solidFill>
                    <a:srgbClr val="FF0000"/>
                  </a:solidFill>
                  <a:latin typeface="Comic Sans MS" panose="030F0702030302020204" charset="0"/>
                  <a:cs typeface="Comic Sans MS" panose="030F0702030302020204" charset="0"/>
                </a:rPr>
                <a:t>pictures</a:t>
              </a:r>
              <a:r>
                <a:rPr lang="en-US" altLang="zh-CN" sz="2600">
                  <a:latin typeface="Comic Sans MS" panose="030F0702030302020204" charset="0"/>
                  <a:cs typeface="Comic Sans MS" panose="030F0702030302020204" charset="0"/>
                </a:rPr>
                <a:t>, </a:t>
              </a:r>
              <a:r>
                <a:rPr lang="en-US" altLang="zh-CN" sz="2600">
                  <a:solidFill>
                    <a:srgbClr val="FF0000"/>
                  </a:solidFill>
                  <a:latin typeface="Comic Sans MS" panose="030F0702030302020204" charset="0"/>
                  <a:cs typeface="Comic Sans MS" panose="030F0702030302020204" charset="0"/>
                </a:rPr>
                <a:t>charts</a:t>
              </a:r>
              <a:r>
                <a:rPr lang="en-US" altLang="zh-CN" sz="2600">
                  <a:latin typeface="Comic Sans MS" panose="030F0702030302020204" charset="0"/>
                  <a:cs typeface="Comic Sans MS" panose="030F0702030302020204" charset="0"/>
                </a:rPr>
                <a:t>, and </a:t>
              </a:r>
              <a:r>
                <a:rPr lang="en-US" altLang="zh-CN" sz="2600">
                  <a:solidFill>
                    <a:srgbClr val="FF0000"/>
                  </a:solidFill>
                  <a:latin typeface="Comic Sans MS" panose="030F0702030302020204" charset="0"/>
                  <a:cs typeface="Comic Sans MS" panose="030F0702030302020204" charset="0"/>
                </a:rPr>
                <a:t>any other information</a:t>
              </a:r>
              <a:r>
                <a:rPr lang="en-US" altLang="zh-CN" sz="2600">
                  <a:latin typeface="Comic Sans MS" panose="030F0702030302020204" charset="0"/>
                  <a:cs typeface="Comic Sans MS" panose="030F0702030302020204" charset="0"/>
                </a:rPr>
                <a:t> that might tell you what type of text it is.</a:t>
              </a:r>
              <a:endParaRPr lang="en-US" altLang="zh-CN" sz="2600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0468" y="6525"/>
              <a:ext cx="1293" cy="1493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635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eru 蝴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" y="3810"/>
            <a:ext cx="1050925" cy="105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655" y="1060450"/>
            <a:ext cx="11715115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23695" y="168910"/>
            <a:ext cx="6164580" cy="18148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5200" b="1">
                <a:latin typeface="Calibri" panose="020F0502020204030204" charset="0"/>
                <a:sym typeface="+mn-ea"/>
              </a:rPr>
              <a:t>Read for the text type</a:t>
            </a:r>
            <a:endParaRPr lang="en-US" sz="5200"/>
          </a:p>
          <a:p>
            <a:endParaRPr lang="en-US" sz="6000"/>
          </a:p>
        </p:txBody>
      </p:sp>
      <p:pic>
        <p:nvPicPr>
          <p:cNvPr id="6" name="图片 5" descr="Peru encyclopedia 文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" y="1527810"/>
            <a:ext cx="4987290" cy="408749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图片 6" descr="Peru 地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495" y="1689735"/>
            <a:ext cx="4649470" cy="397129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0" name="文本框 9"/>
          <p:cNvSpPr txBox="1"/>
          <p:nvPr/>
        </p:nvSpPr>
        <p:spPr>
          <a:xfrm>
            <a:off x="366395" y="2398395"/>
            <a:ext cx="4234180" cy="20612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Palatino Linotype" panose="02040502050505030304" charset="0"/>
                <a:cs typeface="Palatino Linotype" panose="02040502050505030304" charset="0"/>
              </a:rPr>
              <a:t>a brief introduction</a:t>
            </a:r>
            <a:r>
              <a:rPr lang="en-US" altLang="zh-CN" sz="3200">
                <a:latin typeface="Palatino Linotype" panose="02040502050505030304" charset="0"/>
                <a:cs typeface="Palatino Linotype" panose="02040502050505030304" charset="0"/>
              </a:rPr>
              <a:t> to the </a:t>
            </a:r>
            <a:r>
              <a:rPr lang="en-US" altLang="zh-CN" sz="3200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rPr>
              <a:t>location</a:t>
            </a:r>
            <a:r>
              <a:rPr lang="en-US" altLang="zh-CN" sz="3200">
                <a:latin typeface="Palatino Linotype" panose="02040502050505030304" charset="0"/>
                <a:cs typeface="Palatino Linotype" panose="02040502050505030304" charset="0"/>
              </a:rPr>
              <a:t>, </a:t>
            </a:r>
            <a:r>
              <a:rPr lang="en-US" altLang="zh-CN" sz="3200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rPr>
              <a:t>landscape</a:t>
            </a:r>
            <a:r>
              <a:rPr lang="en-US" altLang="zh-CN" sz="3200">
                <a:latin typeface="Palatino Linotype" panose="02040502050505030304" charset="0"/>
                <a:cs typeface="Palatino Linotype" panose="02040502050505030304" charset="0"/>
              </a:rPr>
              <a:t> and </a:t>
            </a:r>
            <a:r>
              <a:rPr lang="en-US" altLang="zh-CN" sz="3200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rPr>
              <a:t>official language</a:t>
            </a:r>
            <a:r>
              <a:rPr lang="en-US" altLang="zh-CN" sz="3200">
                <a:latin typeface="Palatino Linotype" panose="02040502050505030304" charset="0"/>
                <a:cs typeface="Palatino Linotype" panose="02040502050505030304" charset="0"/>
              </a:rPr>
              <a:t> of Peru</a:t>
            </a:r>
            <a:endParaRPr lang="en-US" altLang="zh-CN" sz="3200">
              <a:latin typeface="Palatino Linotype" panose="02040502050505030304" charset="0"/>
              <a:cs typeface="Palatino Linotype" panose="0204050205050503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65140" y="2398395"/>
            <a:ext cx="3088640" cy="5835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Palatino Linotype" panose="02040502050505030304" charset="0"/>
                <a:cs typeface="Palatino Linotype" panose="02040502050505030304" charset="0"/>
              </a:rPr>
              <a:t>a map of Peru</a:t>
            </a:r>
            <a:endParaRPr lang="en-US" altLang="zh-CN" sz="3200">
              <a:latin typeface="Palatino Linotype" panose="02040502050505030304" charset="0"/>
              <a:cs typeface="Palatino Linotype" panose="0204050205050503030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368540" y="4298315"/>
            <a:ext cx="483870" cy="4838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 rot="360000">
            <a:off x="5181600" y="4335780"/>
            <a:ext cx="2233930" cy="1071245"/>
            <a:chOff x="9672" y="7583"/>
            <a:chExt cx="3518" cy="1687"/>
          </a:xfrm>
        </p:grpSpPr>
        <p:sp>
          <p:nvSpPr>
            <p:cNvPr id="13" name="左箭头标注 12"/>
            <p:cNvSpPr/>
            <p:nvPr/>
          </p:nvSpPr>
          <p:spPr>
            <a:xfrm rot="9660000">
              <a:off x="9914" y="7583"/>
              <a:ext cx="3276" cy="1684"/>
            </a:xfrm>
            <a:prstGeom prst="leftArrowCallout">
              <a:avLst>
                <a:gd name="adj1" fmla="val 5900"/>
                <a:gd name="adj2" fmla="val 12032"/>
                <a:gd name="adj3" fmla="val 19114"/>
                <a:gd name="adj4" fmla="val 848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 rot="20460000">
              <a:off x="9672" y="7770"/>
              <a:ext cx="322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latin typeface="Palatino Linotype" panose="02040502050505030304" charset="0"/>
                  <a:cs typeface="Palatino Linotype" panose="02040502050505030304" charset="0"/>
                </a:rPr>
                <a:t>the captial of Peru</a:t>
              </a:r>
              <a:endParaRPr lang="en-US" altLang="zh-CN" sz="2800">
                <a:latin typeface="Palatino Linotype" panose="02040502050505030304" charset="0"/>
                <a:cs typeface="Palatino Linotype" panose="0204050205050503030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821420" y="3944620"/>
            <a:ext cx="2560955" cy="1069340"/>
            <a:chOff x="15450" y="6926"/>
            <a:chExt cx="4033" cy="1684"/>
          </a:xfrm>
        </p:grpSpPr>
        <p:sp>
          <p:nvSpPr>
            <p:cNvPr id="17" name="左箭头标注 16"/>
            <p:cNvSpPr/>
            <p:nvPr/>
          </p:nvSpPr>
          <p:spPr>
            <a:xfrm rot="21240000">
              <a:off x="15450" y="6926"/>
              <a:ext cx="3667" cy="1684"/>
            </a:xfrm>
            <a:prstGeom prst="leftArrowCallout">
              <a:avLst>
                <a:gd name="adj1" fmla="val 5900"/>
                <a:gd name="adj2" fmla="val 12032"/>
                <a:gd name="adj3" fmla="val 19114"/>
                <a:gd name="adj4" fmla="val 848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 rot="21180000">
              <a:off x="15617" y="6981"/>
              <a:ext cx="3867" cy="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>
                  <a:latin typeface="Palatino Linotype" panose="02040502050505030304" charset="0"/>
                  <a:cs typeface="Palatino Linotype" panose="02040502050505030304" charset="0"/>
                </a:rPr>
                <a:t>the captial of Inca Empire</a:t>
              </a:r>
              <a:endParaRPr lang="en-US" altLang="zh-CN" sz="2600">
                <a:latin typeface="Palatino Linotype" panose="02040502050505030304" charset="0"/>
                <a:cs typeface="Palatino Linotype" panose="02040502050505030304" charset="0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8419465" y="4418330"/>
            <a:ext cx="402590" cy="42672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430395" y="1136650"/>
            <a:ext cx="1593850" cy="5530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Text 1</a:t>
            </a:r>
            <a:endParaRPr lang="en-US" altLang="zh-CN" sz="3000" b="1">
              <a:latin typeface="Constantia" panose="02030602050306030303" charset="0"/>
              <a:cs typeface="Constantia" panose="02030602050306030303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51130" y="5661025"/>
            <a:ext cx="119068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</a:rPr>
              <a:t>Text 1 is taken from _____________</a:t>
            </a:r>
            <a:r>
              <a:rPr lang="en-US" altLang="zh-CN" sz="3200" b="1">
                <a:latin typeface="Constantia" panose="02030602050306030303" charset="0"/>
                <a:cs typeface="Constantia" panose="02030602050306030303" charset="0"/>
              </a:rPr>
              <a:t>__</a:t>
            </a:r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zh-CN" sz="3200" b="1">
                <a:latin typeface="Constantia" panose="02030602050306030303" charset="0"/>
                <a:cs typeface="Constantia" panose="02030602050306030303" charset="0"/>
              </a:rPr>
              <a:t>about Peru </a:t>
            </a:r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</a:rPr>
              <a:t>for it </a:t>
            </a:r>
            <a:r>
              <a:rPr lang="en-US" altLang="zh-CN" sz="3200" b="1">
                <a:latin typeface="Constantia" panose="02030602050306030303" charset="0"/>
                <a:cs typeface="Constantia" panose="02030602050306030303" charset="0"/>
              </a:rPr>
              <a:t>is made up </a:t>
            </a:r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</a:rPr>
              <a:t>of ___________</a:t>
            </a:r>
            <a:r>
              <a:rPr lang="en-US" altLang="zh-CN" sz="3200" b="1">
                <a:latin typeface="Constantia" panose="02030602050306030303" charset="0"/>
                <a:cs typeface="Constantia" panose="02030602050306030303" charset="0"/>
              </a:rPr>
              <a:t>________</a:t>
            </a:r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</a:rPr>
              <a:t> and </a:t>
            </a:r>
            <a:r>
              <a:rPr lang="en-US" altLang="zh-CN" sz="3200" b="1">
                <a:latin typeface="Constantia" panose="02030602050306030303" charset="0"/>
                <a:cs typeface="Constantia" panose="02030602050306030303" charset="0"/>
              </a:rPr>
              <a:t>___</a:t>
            </a:r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</a:rPr>
              <a:t>____________</a:t>
            </a:r>
            <a:r>
              <a:rPr lang="en-US" altLang="zh-CN" sz="3200" b="1">
                <a:latin typeface="Constantia" panose="02030602050306030303" charset="0"/>
                <a:cs typeface="Constantia" panose="02030602050306030303" charset="0"/>
              </a:rPr>
              <a:t>______</a:t>
            </a:r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</a:rPr>
              <a:t>.</a:t>
            </a:r>
            <a:endParaRPr lang="zh-CN" altLang="en-US" sz="3200" b="1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001135" y="5661025"/>
            <a:ext cx="3178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7030A0"/>
                </a:solidFill>
                <a:latin typeface="Constantia" panose="02030602050306030303" charset="0"/>
                <a:cs typeface="Constantia" panose="02030602050306030303" charset="0"/>
              </a:rPr>
              <a:t>an encyclopedia</a:t>
            </a:r>
            <a:endParaRPr lang="en-US" altLang="zh-CN" sz="3200">
              <a:solidFill>
                <a:srgbClr val="7030A0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62405" y="6153785"/>
            <a:ext cx="4483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7030A0"/>
                </a:solidFill>
                <a:latin typeface="Constantia" panose="02030602050306030303" charset="0"/>
                <a:cs typeface="Constantia" panose="02030602050306030303" charset="0"/>
              </a:rPr>
              <a:t>a brief introduction</a:t>
            </a:r>
            <a:endParaRPr lang="en-US" altLang="zh-CN" sz="3200">
              <a:solidFill>
                <a:srgbClr val="7030A0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166485" y="6153150"/>
            <a:ext cx="4561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7030A0"/>
                </a:solidFill>
                <a:latin typeface="Constantia" panose="02030602050306030303" charset="0"/>
                <a:cs typeface="Constantia" panose="02030602050306030303" charset="0"/>
              </a:rPr>
              <a:t>a map (an illustration)</a:t>
            </a:r>
            <a:endParaRPr lang="en-US" altLang="zh-CN" sz="3200">
              <a:solidFill>
                <a:srgbClr val="7030A0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9" grpId="0" animBg="1"/>
      <p:bldP spid="19" grpId="1" animBg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eru 蝴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" y="3810"/>
            <a:ext cx="1050925" cy="105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655" y="1060450"/>
            <a:ext cx="11715115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23695" y="168910"/>
            <a:ext cx="6164580" cy="18148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5200" b="1">
                <a:latin typeface="Calibri" panose="020F0502020204030204" charset="0"/>
                <a:sym typeface="+mn-ea"/>
              </a:rPr>
              <a:t>Read for the text type</a:t>
            </a:r>
            <a:endParaRPr lang="en-US" sz="5200"/>
          </a:p>
          <a:p>
            <a:endParaRPr lang="en-US" sz="6000"/>
          </a:p>
        </p:txBody>
      </p:sp>
      <p:sp>
        <p:nvSpPr>
          <p:cNvPr id="26" name="文本框 25"/>
          <p:cNvSpPr txBox="1"/>
          <p:nvPr/>
        </p:nvSpPr>
        <p:spPr>
          <a:xfrm>
            <a:off x="4164330" y="1136650"/>
            <a:ext cx="1593850" cy="5530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000" b="1">
                <a:latin typeface="Constantia" panose="02030602050306030303" charset="0"/>
                <a:cs typeface="Constantia" panose="02030602050306030303" charset="0"/>
                <a:sym typeface="+mn-ea"/>
              </a:rPr>
              <a:t>Text 2</a:t>
            </a:r>
            <a:endParaRPr lang="en-US" altLang="zh-CN" sz="3000" b="1">
              <a:latin typeface="Constantia" panose="02030602050306030303" charset="0"/>
              <a:cs typeface="Constantia" panose="02030602050306030303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655" y="5554345"/>
            <a:ext cx="119068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</a:rPr>
              <a:t>Text </a:t>
            </a:r>
            <a:r>
              <a:rPr lang="en-US" altLang="zh-CN" sz="3200" b="1">
                <a:latin typeface="Constantia" panose="02030602050306030303" charset="0"/>
                <a:cs typeface="Constantia" panose="02030602050306030303" charset="0"/>
              </a:rPr>
              <a:t>2</a:t>
            </a:r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</a:rPr>
              <a:t> is _____________</a:t>
            </a:r>
            <a:r>
              <a:rPr lang="en-US" altLang="zh-CN" sz="3200" b="1">
                <a:latin typeface="Constantia" panose="02030602050306030303" charset="0"/>
                <a:cs typeface="Constantia" panose="02030602050306030303" charset="0"/>
              </a:rPr>
              <a:t>____</a:t>
            </a:r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zh-CN" sz="3200" b="1">
                <a:latin typeface="Constantia" panose="02030602050306030303" charset="0"/>
                <a:cs typeface="Constantia" panose="02030602050306030303" charset="0"/>
              </a:rPr>
              <a:t>about Peru  for its </a:t>
            </a:r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altLang="zh-CN" sz="3200" b="1">
                <a:latin typeface="Constantia" panose="02030602050306030303" charset="0"/>
                <a:cs typeface="Constantia" panose="02030602050306030303" charset="0"/>
              </a:rPr>
              <a:t>format</a:t>
            </a:r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</a:rPr>
              <a:t> and </a:t>
            </a:r>
            <a:r>
              <a:rPr lang="en-US" altLang="zh-CN" sz="3200" b="1">
                <a:latin typeface="Constantia" panose="02030602050306030303" charset="0"/>
                <a:cs typeface="Constantia" panose="02030602050306030303" charset="0"/>
              </a:rPr>
              <a:t>this sentence ___</a:t>
            </a:r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</a:rPr>
              <a:t>____________</a:t>
            </a:r>
            <a:r>
              <a:rPr lang="en-US" altLang="zh-CN" sz="3200" b="1">
                <a:latin typeface="Constantia" panose="02030602050306030303" charset="0"/>
                <a:cs typeface="Constantia" panose="02030602050306030303" charset="0"/>
              </a:rPr>
              <a:t>_______________________________</a:t>
            </a:r>
            <a:r>
              <a:rPr lang="zh-CN" altLang="en-US" sz="3200" b="1">
                <a:latin typeface="Constantia" panose="02030602050306030303" charset="0"/>
                <a:cs typeface="Constantia" panose="02030602050306030303" charset="0"/>
              </a:rPr>
              <a:t>.</a:t>
            </a:r>
            <a:endParaRPr lang="zh-CN" altLang="en-US" sz="3200" b="1">
              <a:latin typeface="Constantia" panose="02030602050306030303" charset="0"/>
              <a:cs typeface="Constantia" panose="02030602050306030303" charset="0"/>
            </a:endParaRPr>
          </a:p>
        </p:txBody>
      </p:sp>
      <p:pic>
        <p:nvPicPr>
          <p:cNvPr id="2" name="图片 1" descr="text 2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" y="1689735"/>
            <a:ext cx="4766945" cy="3309620"/>
          </a:xfrm>
          <a:prstGeom prst="rect">
            <a:avLst/>
          </a:prstGeom>
        </p:spPr>
      </p:pic>
      <p:pic>
        <p:nvPicPr>
          <p:cNvPr id="4" name="图片 3" descr="text 2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689735"/>
            <a:ext cx="5519420" cy="33096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7080" y="1689735"/>
            <a:ext cx="1394460" cy="271145"/>
          </a:xfrm>
          <a:prstGeom prst="rect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4230" y="1960880"/>
            <a:ext cx="9460865" cy="265430"/>
          </a:xfrm>
          <a:prstGeom prst="rect">
            <a:avLst/>
          </a:prstGeom>
          <a:noFill/>
          <a:ln w="63500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箭头标注 12"/>
          <p:cNvSpPr/>
          <p:nvPr/>
        </p:nvSpPr>
        <p:spPr>
          <a:xfrm rot="21240000">
            <a:off x="9801225" y="1381760"/>
            <a:ext cx="2341880" cy="815340"/>
          </a:xfrm>
          <a:prstGeom prst="leftArrowCallout">
            <a:avLst>
              <a:gd name="adj1" fmla="val 5900"/>
              <a:gd name="adj2" fmla="val 15531"/>
              <a:gd name="adj3" fmla="val 19114"/>
              <a:gd name="adj4" fmla="val 8489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 rot="21180000">
            <a:off x="10097135" y="1294765"/>
            <a:ext cx="203962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800"/>
              </a:lnSpc>
            </a:pPr>
            <a:r>
              <a:rPr lang="en-US" altLang="zh-CN" sz="2800" b="1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rPr>
              <a:t>sub-title</a:t>
            </a:r>
            <a:endParaRPr lang="en-US" altLang="zh-CN" sz="2800" b="1">
              <a:latin typeface="Palatino Linotype" panose="02040502050505030304" charset="0"/>
              <a:cs typeface="Palatino Linotype" panose="02040502050505030304" charset="0"/>
            </a:endParaRPr>
          </a:p>
          <a:p>
            <a:pPr algn="ctr" fontAlgn="auto">
              <a:lnSpc>
                <a:spcPts val="2800"/>
              </a:lnSpc>
            </a:pPr>
            <a:r>
              <a:rPr lang="en-US" altLang="zh-CN" sz="2600">
                <a:latin typeface="Palatino Linotype" panose="02040502050505030304" charset="0"/>
                <a:cs typeface="Palatino Linotype" panose="02040502050505030304" charset="0"/>
              </a:rPr>
              <a:t>-- key words</a:t>
            </a:r>
            <a:endParaRPr lang="en-US" altLang="zh-CN" sz="2600">
              <a:latin typeface="Palatino Linotype" panose="02040502050505030304" charset="0"/>
              <a:cs typeface="Palatino Linotype" panose="0204050205050503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150" y="1689735"/>
            <a:ext cx="709930" cy="1244600"/>
          </a:xfrm>
          <a:prstGeom prst="rect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箭头标注 11"/>
          <p:cNvSpPr/>
          <p:nvPr/>
        </p:nvSpPr>
        <p:spPr>
          <a:xfrm rot="21240000">
            <a:off x="2259965" y="1208405"/>
            <a:ext cx="1995805" cy="799465"/>
          </a:xfrm>
          <a:prstGeom prst="leftArrowCallout">
            <a:avLst>
              <a:gd name="adj1" fmla="val 5900"/>
              <a:gd name="adj2" fmla="val 15531"/>
              <a:gd name="adj3" fmla="val 19114"/>
              <a:gd name="adj4" fmla="val 8489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 rot="21180000">
            <a:off x="2635885" y="1236345"/>
            <a:ext cx="138049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800"/>
              </a:lnSpc>
            </a:pPr>
            <a:r>
              <a:rPr lang="en-US" altLang="zh-CN" sz="2800" b="1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rPr>
              <a:t>title</a:t>
            </a:r>
            <a:endParaRPr lang="en-US" altLang="zh-CN" sz="2800" b="1">
              <a:latin typeface="Palatino Linotype" panose="02040502050505030304" charset="0"/>
              <a:cs typeface="Palatino Linotype" panose="02040502050505030304" charset="0"/>
            </a:endParaRPr>
          </a:p>
          <a:p>
            <a:pPr algn="ctr" fontAlgn="auto">
              <a:lnSpc>
                <a:spcPts val="2800"/>
              </a:lnSpc>
            </a:pPr>
            <a:r>
              <a:rPr lang="en-US" altLang="zh-CN" sz="2800">
                <a:latin typeface="Palatino Linotype" panose="02040502050505030304" charset="0"/>
                <a:cs typeface="Palatino Linotype" panose="02040502050505030304" charset="0"/>
              </a:rPr>
              <a:t>--topic </a:t>
            </a:r>
            <a:endParaRPr lang="en-US" altLang="zh-CN" sz="2800">
              <a:latin typeface="Palatino Linotype" panose="02040502050505030304" charset="0"/>
              <a:cs typeface="Palatino Linotype" panose="0204050205050503030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59155" y="2289810"/>
            <a:ext cx="9460865" cy="1051560"/>
          </a:xfrm>
          <a:prstGeom prst="rect">
            <a:avLst/>
          </a:prstGeom>
          <a:noFill/>
          <a:ln w="63500" cmpd="sng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箭头标注 17"/>
          <p:cNvSpPr/>
          <p:nvPr/>
        </p:nvSpPr>
        <p:spPr>
          <a:xfrm rot="21240000">
            <a:off x="9946005" y="2480310"/>
            <a:ext cx="2256790" cy="815340"/>
          </a:xfrm>
          <a:prstGeom prst="leftArrowCallout">
            <a:avLst>
              <a:gd name="adj1" fmla="val 5900"/>
              <a:gd name="adj2" fmla="val 15531"/>
              <a:gd name="adj3" fmla="val 19114"/>
              <a:gd name="adj4" fmla="val 84891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2" name="L 形 21"/>
          <p:cNvSpPr/>
          <p:nvPr/>
        </p:nvSpPr>
        <p:spPr>
          <a:xfrm rot="5400000">
            <a:off x="4791710" y="-556260"/>
            <a:ext cx="1539875" cy="9475470"/>
          </a:xfrm>
          <a:prstGeom prst="corner">
            <a:avLst>
              <a:gd name="adj1" fmla="val 263731"/>
              <a:gd name="adj2" fmla="val 66123"/>
            </a:avLst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 rot="21180000">
            <a:off x="10214610" y="2472690"/>
            <a:ext cx="216916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800"/>
              </a:lnSpc>
            </a:pPr>
            <a:r>
              <a:rPr lang="en-US" altLang="zh-CN" sz="2800" b="1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rPr>
              <a:t>illustration</a:t>
            </a:r>
            <a:endParaRPr lang="en-US" altLang="zh-CN" sz="2800" b="1">
              <a:solidFill>
                <a:srgbClr val="FF0000"/>
              </a:solidFill>
              <a:latin typeface="Palatino Linotype" panose="02040502050505030304" charset="0"/>
              <a:cs typeface="Palatino Linotype" panose="02040502050505030304" charset="0"/>
            </a:endParaRPr>
          </a:p>
          <a:p>
            <a:pPr algn="ctr" fontAlgn="auto">
              <a:lnSpc>
                <a:spcPts val="2800"/>
              </a:lnSpc>
            </a:pPr>
            <a:r>
              <a:rPr lang="en-US" altLang="zh-CN" sz="2600">
                <a:latin typeface="Palatino Linotype" panose="02040502050505030304" charset="0"/>
                <a:cs typeface="Palatino Linotype" panose="02040502050505030304" charset="0"/>
              </a:rPr>
              <a:t>-- sights</a:t>
            </a:r>
            <a:endParaRPr lang="en-US" altLang="zh-CN" sz="2600">
              <a:latin typeface="Palatino Linotype" panose="02040502050505030304" charset="0"/>
              <a:cs typeface="Palatino Linotype" panose="02040502050505030304" charset="0"/>
            </a:endParaRPr>
          </a:p>
        </p:txBody>
      </p:sp>
      <p:sp>
        <p:nvSpPr>
          <p:cNvPr id="24" name="左箭头标注 23"/>
          <p:cNvSpPr/>
          <p:nvPr/>
        </p:nvSpPr>
        <p:spPr>
          <a:xfrm>
            <a:off x="8538845" y="3411855"/>
            <a:ext cx="3455035" cy="1015365"/>
          </a:xfrm>
          <a:prstGeom prst="leftArrowCallout">
            <a:avLst>
              <a:gd name="adj1" fmla="val 5900"/>
              <a:gd name="adj2" fmla="val 15531"/>
              <a:gd name="adj3" fmla="val 19114"/>
              <a:gd name="adj4" fmla="val 8554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881110" y="3335655"/>
            <a:ext cx="3059430" cy="109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600"/>
              </a:lnSpc>
            </a:pPr>
            <a:r>
              <a:rPr lang="en-US" altLang="zh-CN" sz="2800" b="1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rPr>
              <a:t>text</a:t>
            </a:r>
            <a:endParaRPr lang="en-US" altLang="zh-CN" sz="2800" b="1">
              <a:solidFill>
                <a:srgbClr val="FF0000"/>
              </a:solidFill>
              <a:latin typeface="Palatino Linotype" panose="02040502050505030304" charset="0"/>
              <a:cs typeface="Palatino Linotype" panose="02040502050505030304" charset="0"/>
            </a:endParaRPr>
          </a:p>
          <a:p>
            <a:pPr algn="ctr" fontAlgn="auto">
              <a:lnSpc>
                <a:spcPts val="2600"/>
              </a:lnSpc>
            </a:pPr>
            <a:r>
              <a:rPr lang="en-US" altLang="zh-CN" sz="2600">
                <a:latin typeface="Palatino Linotype" panose="02040502050505030304" charset="0"/>
                <a:cs typeface="Palatino Linotype" panose="02040502050505030304" charset="0"/>
              </a:rPr>
              <a:t>-- detailed            tour information</a:t>
            </a:r>
            <a:endParaRPr lang="en-US" altLang="zh-CN" sz="2600">
              <a:latin typeface="Palatino Linotype" panose="02040502050505030304" charset="0"/>
              <a:cs typeface="Palatino Linotype" panose="0204050205050503030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26330" y="4427220"/>
            <a:ext cx="5393055" cy="572135"/>
          </a:xfrm>
          <a:prstGeom prst="rect">
            <a:avLst/>
          </a:prstGeom>
          <a:noFill/>
          <a:ln w="63500"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左箭头标注 29"/>
          <p:cNvSpPr/>
          <p:nvPr/>
        </p:nvSpPr>
        <p:spPr>
          <a:xfrm>
            <a:off x="8329295" y="4427220"/>
            <a:ext cx="3419475" cy="956945"/>
          </a:xfrm>
          <a:prstGeom prst="leftArrowCallout">
            <a:avLst>
              <a:gd name="adj1" fmla="val 4180"/>
              <a:gd name="adj2" fmla="val 12641"/>
              <a:gd name="adj3" fmla="val 19114"/>
              <a:gd name="adj4" fmla="val 8742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8686165" y="4359910"/>
            <a:ext cx="3124200" cy="109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600"/>
              </a:lnSpc>
            </a:pPr>
            <a:r>
              <a:rPr lang="en-US" altLang="zh-CN" sz="2800" b="1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rPr>
              <a:t>text</a:t>
            </a:r>
            <a:endParaRPr lang="en-US" altLang="zh-CN" sz="2800" b="1">
              <a:solidFill>
                <a:srgbClr val="FF0000"/>
              </a:solidFill>
              <a:latin typeface="Palatino Linotype" panose="02040502050505030304" charset="0"/>
              <a:cs typeface="Palatino Linotype" panose="02040502050505030304" charset="0"/>
            </a:endParaRPr>
          </a:p>
          <a:p>
            <a:pPr algn="ctr" fontAlgn="auto">
              <a:lnSpc>
                <a:spcPts val="2600"/>
              </a:lnSpc>
            </a:pPr>
            <a:r>
              <a:rPr lang="en-US" altLang="zh-CN" sz="2600">
                <a:latin typeface="Palatino Linotype" panose="02040502050505030304" charset="0"/>
                <a:cs typeface="Palatino Linotype" panose="02040502050505030304" charset="0"/>
              </a:rPr>
              <a:t>-- conclusion &amp; further information</a:t>
            </a:r>
            <a:endParaRPr lang="en-US" altLang="zh-CN" sz="2600">
              <a:latin typeface="Palatino Linotype" panose="02040502050505030304" charset="0"/>
              <a:cs typeface="Palatino Linotype" panose="020405020505050303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801495" y="5451475"/>
            <a:ext cx="3624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7030A0"/>
                </a:solidFill>
                <a:latin typeface="Constantia" panose="02030602050306030303" charset="0"/>
                <a:cs typeface="Constantia" panose="02030602050306030303" charset="0"/>
              </a:rPr>
              <a:t>a travel </a:t>
            </a:r>
            <a:r>
              <a:rPr lang="en-US" altLang="zh-CN" sz="3200">
                <a:solidFill>
                  <a:srgbClr val="C00000"/>
                </a:solidFill>
                <a:latin typeface="Constantia" panose="02030602050306030303" charset="0"/>
                <a:cs typeface="Constantia" panose="02030602050306030303" charset="0"/>
              </a:rPr>
              <a:t>brochure</a:t>
            </a:r>
            <a:endParaRPr lang="en-US" altLang="zh-CN" sz="3200">
              <a:solidFill>
                <a:srgbClr val="C00000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35480" y="6035040"/>
            <a:ext cx="1024255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>
                <a:solidFill>
                  <a:srgbClr val="7030A0"/>
                </a:solidFill>
                <a:latin typeface="Constantia" panose="02030602050306030303" charset="0"/>
                <a:cs typeface="Constantia" panose="02030602050306030303" charset="0"/>
              </a:rPr>
              <a:t>“For more brochures about package tours around Peru, contact…”</a:t>
            </a:r>
            <a:endParaRPr lang="zh-CN" altLang="en-US" sz="2600">
              <a:solidFill>
                <a:srgbClr val="7030A0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0" grpId="0" bldLvl="0" animBg="1"/>
      <p:bldP spid="13" grpId="0" bldLvl="0" animBg="1"/>
      <p:bldP spid="13" grpId="1" animBg="1"/>
      <p:bldP spid="7" grpId="0" bldLvl="0" animBg="1"/>
      <p:bldP spid="7" grpId="1" animBg="1"/>
      <p:bldP spid="12" grpId="0" bldLvl="0" animBg="1"/>
      <p:bldP spid="12" grpId="1" animBg="1"/>
      <p:bldP spid="17" grpId="0" animBg="1"/>
      <p:bldP spid="18" grpId="0" bldLvl="0" animBg="1"/>
      <p:bldP spid="18" grpId="1" animBg="1"/>
      <p:bldP spid="22" grpId="0" animBg="1"/>
      <p:bldP spid="24" grpId="0" bldLvl="0" animBg="1"/>
      <p:bldP spid="24" grpId="1" animBg="1"/>
      <p:bldP spid="29" grpId="0" animBg="1"/>
      <p:bldP spid="30" grpId="0" bldLvl="0" animBg="1"/>
      <p:bldP spid="30" grpId="1" animBg="1"/>
      <p:bldP spid="32" grpId="0"/>
      <p:bldP spid="32" grpId="1"/>
      <p:bldP spid="33" grpId="0"/>
      <p:bldP spid="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eru 蝴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" y="3810"/>
            <a:ext cx="1050925" cy="105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655" y="1060450"/>
            <a:ext cx="11715115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23695" y="168910"/>
            <a:ext cx="6968490" cy="18148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5200" b="1">
                <a:latin typeface="Calibri" panose="020F0502020204030204" charset="0"/>
                <a:sym typeface="+mn-ea"/>
              </a:rPr>
              <a:t>Read for the information</a:t>
            </a:r>
            <a:endParaRPr lang="en-US" sz="5200"/>
          </a:p>
          <a:p>
            <a:endParaRPr lang="en-US" sz="6000"/>
          </a:p>
        </p:txBody>
      </p:sp>
      <p:sp>
        <p:nvSpPr>
          <p:cNvPr id="11" name="文本框 10"/>
          <p:cNvSpPr txBox="1"/>
          <p:nvPr/>
        </p:nvSpPr>
        <p:spPr>
          <a:xfrm>
            <a:off x="256540" y="1301115"/>
            <a:ext cx="6873875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Constantia" panose="02030602050306030303" charset="0"/>
                <a:cs typeface="Constantia" panose="02030602050306030303" charset="0"/>
              </a:rPr>
              <a:t>If </a:t>
            </a:r>
            <a:r>
              <a:rPr lang="en-US" altLang="zh-CN" sz="4400" b="1">
                <a:latin typeface="Constantia" panose="02030602050306030303" charset="0"/>
                <a:cs typeface="Constantia" panose="02030602050306030303" charset="0"/>
              </a:rPr>
              <a:t>you</a:t>
            </a:r>
            <a:r>
              <a:rPr lang="en-US" altLang="zh-CN" sz="3600" b="1">
                <a:latin typeface="Constantia" panose="02030602050306030303" charset="0"/>
                <a:cs typeface="Constantia" panose="02030602050306030303" charset="0"/>
              </a:rPr>
              <a:t> are traveling to </a:t>
            </a:r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charset="0"/>
                <a:cs typeface="Constantia" panose="02030602050306030303" charset="0"/>
              </a:rPr>
              <a:t>Peru</a:t>
            </a:r>
            <a:r>
              <a:rPr lang="en-US" altLang="zh-CN" sz="3600" b="1">
                <a:latin typeface="Constantia" panose="02030602050306030303" charset="0"/>
                <a:cs typeface="Constantia" panose="02030602050306030303" charset="0"/>
              </a:rPr>
              <a:t>, which tour(s) will you choose? Why?</a:t>
            </a:r>
            <a:endParaRPr lang="en-US" altLang="zh-CN" sz="3600" b="1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022090" y="3954780"/>
            <a:ext cx="3738880" cy="2524760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 w="635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032625" y="1301115"/>
            <a:ext cx="3819525" cy="2371090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 w="635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3655" y="3954780"/>
            <a:ext cx="3636645" cy="2524125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635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8206105" y="3954780"/>
            <a:ext cx="3745230" cy="2522220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 w="635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eru 蝴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" y="3810"/>
            <a:ext cx="1050925" cy="105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655" y="1060450"/>
            <a:ext cx="11715115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23695" y="168910"/>
            <a:ext cx="696849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5200" b="1">
                <a:latin typeface="Calibri" panose="020F0502020204030204" charset="0"/>
                <a:sym typeface="+mn-ea"/>
              </a:rPr>
              <a:t>Read for </a:t>
            </a:r>
            <a:r>
              <a:rPr lang="en-US" sz="5200" b="1">
                <a:latin typeface="Calibri" panose="020F0502020204030204" charset="0"/>
                <a:sym typeface="+mn-ea"/>
              </a:rPr>
              <a:t>the information</a:t>
            </a:r>
            <a:r>
              <a:rPr lang="en-US" sz="5200" b="1">
                <a:latin typeface="Calibri" panose="020F0502020204030204" charset="0"/>
                <a:sym typeface="+mn-ea"/>
              </a:rPr>
              <a:t> </a:t>
            </a:r>
            <a:endParaRPr lang="en-US" sz="6000"/>
          </a:p>
        </p:txBody>
      </p:sp>
      <p:grpSp>
        <p:nvGrpSpPr>
          <p:cNvPr id="4" name="组合 3"/>
          <p:cNvGrpSpPr/>
          <p:nvPr/>
        </p:nvGrpSpPr>
        <p:grpSpPr>
          <a:xfrm>
            <a:off x="259715" y="1304925"/>
            <a:ext cx="2475865" cy="3784600"/>
            <a:chOff x="245" y="4658"/>
            <a:chExt cx="4035" cy="5960"/>
          </a:xfrm>
        </p:grpSpPr>
        <p:sp>
          <p:nvSpPr>
            <p:cNvPr id="6" name="文本框 5"/>
            <p:cNvSpPr txBox="1"/>
            <p:nvPr/>
          </p:nvSpPr>
          <p:spPr>
            <a:xfrm>
              <a:off x="245" y="4658"/>
              <a:ext cx="4035" cy="5960"/>
            </a:xfrm>
            <a:prstGeom prst="rect">
              <a:avLst/>
            </a:prstGeom>
            <a:noFill/>
            <a:ln w="47625" cmpd="sng">
              <a:solidFill>
                <a:schemeClr val="accent6">
                  <a:lumMod val="7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p>
              <a:pPr algn="ctr" fontAlgn="auto">
                <a:lnSpc>
                  <a:spcPts val="3200"/>
                </a:lnSpc>
              </a:pPr>
              <a:r>
                <a:rPr lang="en-US" altLang="zh-CN" sz="3600" b="1">
                  <a:latin typeface="Arial Narrow" panose="020B0606020202030204" charset="0"/>
                  <a:cs typeface="Arial Narrow" panose="020B0606020202030204" charset="0"/>
                </a:rPr>
                <a:t>  William</a:t>
              </a:r>
              <a:endParaRPr lang="en-US" altLang="zh-CN" sz="3200" b="1">
                <a:latin typeface="Arial Narrow" panose="020B0606020202030204" charset="0"/>
                <a:cs typeface="Arial Narrow" panose="020B0606020202030204" charset="0"/>
              </a:endParaRPr>
            </a:p>
            <a:p>
              <a:pPr algn="l" fontAlgn="auto">
                <a:lnSpc>
                  <a:spcPts val="3200"/>
                </a:lnSpc>
              </a:pPr>
              <a:endParaRPr lang="en-US" altLang="zh-CN" sz="3200" b="1">
                <a:latin typeface="Arial Narrow" panose="020B0606020202030204" charset="0"/>
                <a:cs typeface="Arial Narrow" panose="020B0606020202030204" charset="0"/>
              </a:endParaRPr>
            </a:p>
            <a:p>
              <a:pPr algn="l" fontAlgn="auto">
                <a:lnSpc>
                  <a:spcPts val="3200"/>
                </a:lnSpc>
              </a:pPr>
              <a:endParaRPr lang="en-US" altLang="zh-CN" sz="3200" b="1">
                <a:latin typeface="Arial Narrow" panose="020B0606020202030204" charset="0"/>
                <a:cs typeface="Arial Narrow" panose="020B0606020202030204" charset="0"/>
              </a:endParaRPr>
            </a:p>
            <a:p>
              <a:pPr algn="l" fontAlgn="auto">
                <a:lnSpc>
                  <a:spcPts val="3200"/>
                </a:lnSpc>
              </a:pPr>
              <a:endParaRPr lang="en-US" altLang="zh-CN" sz="3000" b="1">
                <a:latin typeface="Arial Narrow" panose="020B0606020202030204" charset="0"/>
                <a:cs typeface="Arial Narrow" panose="020B0606020202030204" charset="0"/>
              </a:endParaRPr>
            </a:p>
            <a:p>
              <a:pPr algn="l" fontAlgn="auto">
                <a:lnSpc>
                  <a:spcPts val="3200"/>
                </a:lnSpc>
              </a:pPr>
              <a:r>
                <a:rPr lang="en-US" altLang="zh-CN" sz="3000">
                  <a:latin typeface="Arial Narrow" panose="020B0606020202030204" charset="0"/>
                  <a:cs typeface="Arial Narrow" panose="020B0606020202030204" charset="0"/>
                </a:rPr>
                <a:t>   </a:t>
              </a:r>
              <a:endParaRPr lang="en-US" altLang="zh-CN" sz="3000">
                <a:latin typeface="Arial Narrow" panose="020B0606020202030204" charset="0"/>
                <a:cs typeface="Arial Narrow" panose="020B0606020202030204" charset="0"/>
              </a:endParaRPr>
            </a:p>
            <a:p>
              <a:pPr algn="ctr" fontAlgn="auto">
                <a:lnSpc>
                  <a:spcPts val="3200"/>
                </a:lnSpc>
              </a:pPr>
              <a:r>
                <a:rPr lang="en-US" altLang="zh-CN" sz="2800">
                  <a:latin typeface="Arial Narrow" panose="020B0606020202030204" charset="0"/>
                  <a:cs typeface="Arial Narrow" panose="020B0606020202030204" charset="0"/>
                </a:rPr>
                <a:t>an explorer</a:t>
              </a:r>
              <a:endParaRPr lang="en-US" altLang="zh-CN" sz="3000">
                <a:latin typeface="Arial Narrow" panose="020B0606020202030204" charset="0"/>
                <a:cs typeface="Arial Narrow" panose="020B0606020202030204" charset="0"/>
              </a:endParaRPr>
            </a:p>
            <a:p>
              <a:pPr algn="l" fontAlgn="auto">
                <a:lnSpc>
                  <a:spcPts val="3200"/>
                </a:lnSpc>
              </a:pPr>
              <a:r>
                <a:rPr lang="en-US" altLang="zh-CN" sz="3000" b="1">
                  <a:latin typeface="Arial Narrow" panose="020B0606020202030204" charset="0"/>
                  <a:cs typeface="Arial Narrow" panose="020B0606020202030204" charset="0"/>
                </a:rPr>
                <a:t>Purpose:</a:t>
              </a:r>
              <a:r>
                <a:rPr lang="en-US" altLang="zh-CN" sz="3000">
                  <a:latin typeface="Arial Narrow" panose="020B0606020202030204" charset="0"/>
                  <a:cs typeface="Arial Narrow" panose="020B0606020202030204" charset="0"/>
                </a:rPr>
                <a:t> </a:t>
              </a:r>
              <a:endParaRPr lang="en-US" altLang="zh-CN" sz="3000">
                <a:latin typeface="Arial Narrow" panose="020B0606020202030204" charset="0"/>
                <a:cs typeface="Arial Narrow" panose="020B0606020202030204" charset="0"/>
              </a:endParaRPr>
            </a:p>
            <a:p>
              <a:pPr algn="l" fontAlgn="auto">
                <a:lnSpc>
                  <a:spcPts val="3200"/>
                </a:lnSpc>
              </a:pPr>
              <a:r>
                <a:rPr lang="en-US" altLang="zh-CN" sz="2800">
                  <a:latin typeface="Arial Narrow" panose="020B0606020202030204" charset="0"/>
                  <a:cs typeface="Arial Narrow" panose="020B0606020202030204" charset="0"/>
                </a:rPr>
                <a:t>shoot picutures </a:t>
              </a:r>
              <a:endParaRPr lang="en-US" altLang="zh-CN" sz="2800">
                <a:latin typeface="Arial Narrow" panose="020B0606020202030204" charset="0"/>
                <a:cs typeface="Arial Narrow" panose="020B0606020202030204" charset="0"/>
              </a:endParaRPr>
            </a:p>
            <a:p>
              <a:pPr algn="l" fontAlgn="auto">
                <a:lnSpc>
                  <a:spcPts val="3200"/>
                </a:lnSpc>
              </a:pPr>
              <a:r>
                <a:rPr lang="en-US" altLang="zh-CN" sz="2800">
                  <a:latin typeface="Arial Narrow" panose="020B0606020202030204" charset="0"/>
                  <a:cs typeface="Arial Narrow" panose="020B0606020202030204" charset="0"/>
                </a:rPr>
                <a:t>of rare birds </a:t>
              </a:r>
              <a:endParaRPr lang="en-US" altLang="zh-CN" sz="2800">
                <a:latin typeface="Arial Narrow" panose="020B0606020202030204" charset="0"/>
                <a:cs typeface="Arial Narrow" panose="020B0606020202030204" charset="0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1111" y="5372"/>
              <a:ext cx="2493" cy="2471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 w="635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869063" y="1304925"/>
            <a:ext cx="3037230" cy="3784600"/>
            <a:chOff x="15" y="4794"/>
            <a:chExt cx="5098" cy="5960"/>
          </a:xfrm>
        </p:grpSpPr>
        <p:sp>
          <p:nvSpPr>
            <p:cNvPr id="16" name="文本框 15"/>
            <p:cNvSpPr txBox="1"/>
            <p:nvPr/>
          </p:nvSpPr>
          <p:spPr>
            <a:xfrm>
              <a:off x="15" y="4794"/>
              <a:ext cx="5098" cy="5960"/>
            </a:xfrm>
            <a:prstGeom prst="rect">
              <a:avLst/>
            </a:prstGeom>
            <a:noFill/>
            <a:ln w="47625" cmpd="sng">
              <a:solidFill>
                <a:schemeClr val="accent6">
                  <a:lumMod val="75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p>
              <a:pPr algn="ctr" fontAlgn="auto">
                <a:lnSpc>
                  <a:spcPts val="3200"/>
                </a:lnSpc>
              </a:pPr>
              <a:r>
                <a:rPr lang="en-US" altLang="zh-CN" sz="3600" b="1">
                  <a:latin typeface="Arial Narrow" panose="020B0606020202030204" charset="0"/>
                  <a:cs typeface="Arial Narrow" panose="020B0606020202030204" charset="0"/>
                </a:rPr>
                <a:t>  Jack &amp; Rose</a:t>
              </a:r>
              <a:endParaRPr lang="en-US" altLang="zh-CN" sz="3200" b="1">
                <a:latin typeface="Arial Narrow" panose="020B0606020202030204" charset="0"/>
                <a:cs typeface="Arial Narrow" panose="020B0606020202030204" charset="0"/>
              </a:endParaRPr>
            </a:p>
            <a:p>
              <a:pPr algn="l" fontAlgn="auto">
                <a:lnSpc>
                  <a:spcPts val="3200"/>
                </a:lnSpc>
              </a:pPr>
              <a:endParaRPr lang="en-US" altLang="zh-CN" sz="3200" b="1">
                <a:latin typeface="Arial Narrow" panose="020B0606020202030204" charset="0"/>
                <a:cs typeface="Arial Narrow" panose="020B0606020202030204" charset="0"/>
              </a:endParaRPr>
            </a:p>
            <a:p>
              <a:pPr algn="l" fontAlgn="auto">
                <a:lnSpc>
                  <a:spcPts val="3200"/>
                </a:lnSpc>
              </a:pPr>
              <a:endParaRPr lang="en-US" altLang="zh-CN" sz="3200" b="1">
                <a:latin typeface="Arial Narrow" panose="020B0606020202030204" charset="0"/>
                <a:cs typeface="Arial Narrow" panose="020B0606020202030204" charset="0"/>
              </a:endParaRPr>
            </a:p>
            <a:p>
              <a:pPr algn="l" fontAlgn="auto">
                <a:lnSpc>
                  <a:spcPts val="3200"/>
                </a:lnSpc>
              </a:pPr>
              <a:endParaRPr lang="en-US" altLang="zh-CN" sz="3000" b="1">
                <a:latin typeface="Arial Narrow" panose="020B0606020202030204" charset="0"/>
                <a:cs typeface="Arial Narrow" panose="020B0606020202030204" charset="0"/>
              </a:endParaRPr>
            </a:p>
            <a:p>
              <a:pPr algn="l" fontAlgn="auto">
                <a:lnSpc>
                  <a:spcPts val="3200"/>
                </a:lnSpc>
              </a:pPr>
              <a:r>
                <a:rPr lang="en-US" altLang="zh-CN" sz="3000">
                  <a:latin typeface="Arial Narrow" panose="020B0606020202030204" charset="0"/>
                  <a:cs typeface="Arial Narrow" panose="020B0606020202030204" charset="0"/>
                </a:rPr>
                <a:t>   </a:t>
              </a:r>
              <a:endParaRPr lang="en-US" altLang="zh-CN" sz="3000">
                <a:latin typeface="Arial Narrow" panose="020B0606020202030204" charset="0"/>
                <a:cs typeface="Arial Narrow" panose="020B0606020202030204" charset="0"/>
              </a:endParaRPr>
            </a:p>
            <a:p>
              <a:pPr algn="l" fontAlgn="auto">
                <a:lnSpc>
                  <a:spcPts val="3200"/>
                </a:lnSpc>
              </a:pPr>
              <a:r>
                <a:rPr lang="en-US" altLang="zh-CN" sz="2400">
                  <a:latin typeface="Arial Narrow" panose="020B0606020202030204" charset="0"/>
                  <a:cs typeface="Arial Narrow" panose="020B0606020202030204" charset="0"/>
                </a:rPr>
                <a:t>a newly-married couple</a:t>
              </a:r>
              <a:endParaRPr lang="en-US" altLang="zh-CN" sz="3000">
                <a:latin typeface="Arial Narrow" panose="020B0606020202030204" charset="0"/>
                <a:cs typeface="Arial Narrow" panose="020B0606020202030204" charset="0"/>
              </a:endParaRPr>
            </a:p>
            <a:p>
              <a:pPr algn="l" fontAlgn="auto">
                <a:lnSpc>
                  <a:spcPts val="3200"/>
                </a:lnSpc>
              </a:pPr>
              <a:r>
                <a:rPr lang="en-US" altLang="zh-CN" sz="3000" b="1">
                  <a:latin typeface="Arial Narrow" panose="020B0606020202030204" charset="0"/>
                  <a:cs typeface="Arial Narrow" panose="020B0606020202030204" charset="0"/>
                </a:rPr>
                <a:t>Purpose:</a:t>
              </a:r>
              <a:r>
                <a:rPr lang="en-US" altLang="zh-CN" sz="3000">
                  <a:latin typeface="Arial Narrow" panose="020B0606020202030204" charset="0"/>
                  <a:cs typeface="Arial Narrow" panose="020B0606020202030204" charset="0"/>
                </a:rPr>
                <a:t> </a:t>
              </a:r>
              <a:endParaRPr lang="en-US" altLang="zh-CN" sz="3000">
                <a:latin typeface="Arial Narrow" panose="020B0606020202030204" charset="0"/>
                <a:cs typeface="Arial Narrow" panose="020B0606020202030204" charset="0"/>
              </a:endParaRPr>
            </a:p>
            <a:p>
              <a:pPr algn="l" fontAlgn="auto">
                <a:lnSpc>
                  <a:spcPts val="3200"/>
                </a:lnSpc>
              </a:pPr>
              <a:r>
                <a:rPr lang="en-US" altLang="zh-CN" sz="2800">
                  <a:latin typeface="Arial Narrow" panose="020B0606020202030204" charset="0"/>
                  <a:cs typeface="Arial Narrow" panose="020B0606020202030204" charset="0"/>
                </a:rPr>
                <a:t>spend honeymoon on a </a:t>
              </a:r>
              <a:r>
                <a:rPr lang="en-US" altLang="zh-CN" sz="2800">
                  <a:solidFill>
                    <a:srgbClr val="E10007"/>
                  </a:solidFill>
                  <a:latin typeface="Arial Narrow" panose="020B0606020202030204" charset="0"/>
                  <a:cs typeface="Arial Narrow" panose="020B0606020202030204" charset="0"/>
                </a:rPr>
                <a:t>unique</a:t>
              </a:r>
              <a:r>
                <a:rPr lang="en-US" altLang="zh-CN" sz="2800">
                  <a:latin typeface="Arial Narrow" panose="020B0606020202030204" charset="0"/>
                  <a:cs typeface="Arial Narrow" panose="020B0606020202030204" charset="0"/>
                </a:rPr>
                <a:t> island </a:t>
              </a:r>
              <a:endParaRPr lang="en-US" altLang="zh-CN" sz="2800">
                <a:latin typeface="Arial Narrow" panose="020B0606020202030204" charset="0"/>
                <a:cs typeface="Arial Narrow" panose="020B060602020203020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299" y="5508"/>
              <a:ext cx="2758" cy="2471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635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034405" y="1305560"/>
            <a:ext cx="2815590" cy="3784600"/>
          </a:xfrm>
          <a:prstGeom prst="rect">
            <a:avLst/>
          </a:prstGeom>
          <a:noFill/>
          <a:ln w="47625" cmpd="sng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pPr algn="ctr" fontAlgn="auto">
              <a:lnSpc>
                <a:spcPts val="3200"/>
              </a:lnSpc>
            </a:pPr>
            <a:r>
              <a:rPr lang="en-US" altLang="zh-CN" sz="3600" b="1">
                <a:latin typeface="Arial Narrow" panose="020B0606020202030204" charset="0"/>
                <a:cs typeface="Arial Narrow" panose="020B0606020202030204" charset="0"/>
              </a:rPr>
              <a:t>  Elizabeth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  <a:p>
            <a:pPr algn="l" fontAlgn="auto">
              <a:lnSpc>
                <a:spcPts val="3200"/>
              </a:lnSpc>
            </a:pPr>
            <a:endParaRPr lang="en-US" altLang="zh-CN" sz="3000" b="1">
              <a:latin typeface="Arial Narrow" panose="020B0606020202030204" charset="0"/>
              <a:cs typeface="Arial Narrow" panose="020B0606020202030204" charset="0"/>
            </a:endParaRPr>
          </a:p>
          <a:p>
            <a:pPr algn="l" fontAlgn="auto">
              <a:lnSpc>
                <a:spcPts val="3200"/>
              </a:lnSpc>
            </a:pPr>
            <a:r>
              <a:rPr lang="en-US" altLang="zh-CN" sz="3000">
                <a:latin typeface="Arial Narrow" panose="020B0606020202030204" charset="0"/>
                <a:cs typeface="Arial Narrow" panose="020B0606020202030204" charset="0"/>
              </a:rPr>
              <a:t>   </a:t>
            </a:r>
            <a:endParaRPr lang="en-US" altLang="zh-CN" sz="3000">
              <a:latin typeface="Arial Narrow" panose="020B0606020202030204" charset="0"/>
              <a:cs typeface="Arial Narrow" panose="020B0606020202030204" charset="0"/>
            </a:endParaRPr>
          </a:p>
          <a:p>
            <a:pPr algn="l" fontAlgn="auto">
              <a:lnSpc>
                <a:spcPts val="3200"/>
              </a:lnSpc>
            </a:pPr>
            <a:endParaRPr lang="en-US" altLang="zh-CN" sz="3000">
              <a:latin typeface="Arial Narrow" panose="020B0606020202030204" charset="0"/>
              <a:cs typeface="Arial Narrow" panose="020B0606020202030204" charset="0"/>
            </a:endParaRPr>
          </a:p>
          <a:p>
            <a:pPr algn="l" fontAlgn="auto">
              <a:lnSpc>
                <a:spcPts val="3200"/>
              </a:lnSpc>
            </a:pPr>
            <a:endParaRPr lang="en-US" altLang="zh-CN" sz="3000">
              <a:latin typeface="Arial Narrow" panose="020B0606020202030204" charset="0"/>
              <a:cs typeface="Arial Narrow" panose="020B0606020202030204" charset="0"/>
            </a:endParaRPr>
          </a:p>
          <a:p>
            <a:pPr algn="ctr" fontAlgn="auto">
              <a:lnSpc>
                <a:spcPts val="3200"/>
              </a:lnSpc>
            </a:pPr>
            <a:r>
              <a:rPr lang="en-US" altLang="zh-CN" sz="2400">
                <a:latin typeface="Arial Narrow" panose="020B0606020202030204" charset="0"/>
                <a:cs typeface="Arial Narrow" panose="020B0606020202030204" charset="0"/>
              </a:rPr>
              <a:t>a major in history</a:t>
            </a:r>
            <a:endParaRPr lang="en-US" altLang="zh-CN" sz="3000">
              <a:latin typeface="Arial Narrow" panose="020B0606020202030204" charset="0"/>
              <a:cs typeface="Arial Narrow" panose="020B0606020202030204" charset="0"/>
            </a:endParaRPr>
          </a:p>
          <a:p>
            <a:pPr algn="l" fontAlgn="auto">
              <a:lnSpc>
                <a:spcPts val="3200"/>
              </a:lnSpc>
            </a:pPr>
            <a:r>
              <a:rPr lang="en-US" altLang="zh-CN" sz="3000" b="1">
                <a:latin typeface="Arial Narrow" panose="020B0606020202030204" charset="0"/>
                <a:cs typeface="Arial Narrow" panose="020B0606020202030204" charset="0"/>
              </a:rPr>
              <a:t>Purpose:</a:t>
            </a:r>
            <a:r>
              <a:rPr lang="en-US" altLang="zh-CN" sz="3000">
                <a:latin typeface="Arial Narrow" panose="020B0606020202030204" charset="0"/>
                <a:cs typeface="Arial Narrow" panose="020B0606020202030204" charset="0"/>
              </a:rPr>
              <a:t> </a:t>
            </a:r>
            <a:endParaRPr lang="en-US" altLang="zh-CN" sz="3000">
              <a:latin typeface="Arial Narrow" panose="020B0606020202030204" charset="0"/>
              <a:cs typeface="Arial Narrow" panose="020B0606020202030204" charset="0"/>
            </a:endParaRPr>
          </a:p>
          <a:p>
            <a:pPr algn="l" fontAlgn="auto">
              <a:lnSpc>
                <a:spcPts val="3200"/>
              </a:lnSpc>
            </a:pPr>
            <a:r>
              <a:rPr lang="en-US" altLang="zh-CN" sz="2800">
                <a:latin typeface="Arial Narrow" panose="020B0606020202030204" charset="0"/>
                <a:cs typeface="Arial Narrow" panose="020B0606020202030204" charset="0"/>
              </a:rPr>
              <a:t>explore more about the Inca Empire</a:t>
            </a:r>
            <a:endParaRPr lang="en-US" altLang="zh-CN" sz="280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30335" y="1304925"/>
            <a:ext cx="2879725" cy="3784600"/>
          </a:xfrm>
          <a:prstGeom prst="rect">
            <a:avLst/>
          </a:prstGeom>
          <a:noFill/>
          <a:ln w="47625" cmpd="sng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pPr algn="ctr" fontAlgn="auto">
              <a:lnSpc>
                <a:spcPts val="3200"/>
              </a:lnSpc>
            </a:pPr>
            <a:r>
              <a:rPr lang="en-US" altLang="zh-CN" sz="3600" b="1">
                <a:latin typeface="Arial Narrow" panose="020B0606020202030204" charset="0"/>
                <a:cs typeface="Arial Narrow" panose="020B0606020202030204" charset="0"/>
              </a:rPr>
              <a:t>  Ann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  <a:p>
            <a:pPr algn="l" fontAlgn="auto">
              <a:lnSpc>
                <a:spcPts val="3200"/>
              </a:lnSpc>
            </a:pP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  <a:p>
            <a:pPr algn="l" fontAlgn="auto">
              <a:lnSpc>
                <a:spcPts val="3200"/>
              </a:lnSpc>
            </a:pPr>
            <a:endParaRPr lang="en-US" altLang="zh-CN" sz="3000" b="1">
              <a:latin typeface="Arial Narrow" panose="020B0606020202030204" charset="0"/>
              <a:cs typeface="Arial Narrow" panose="020B0606020202030204" charset="0"/>
            </a:endParaRPr>
          </a:p>
          <a:p>
            <a:pPr algn="l" fontAlgn="auto">
              <a:lnSpc>
                <a:spcPts val="3200"/>
              </a:lnSpc>
            </a:pPr>
            <a:r>
              <a:rPr lang="en-US" altLang="zh-CN" sz="3000">
                <a:latin typeface="Arial Narrow" panose="020B0606020202030204" charset="0"/>
                <a:cs typeface="Arial Narrow" panose="020B0606020202030204" charset="0"/>
              </a:rPr>
              <a:t>   </a:t>
            </a:r>
            <a:endParaRPr lang="en-US" altLang="zh-CN" sz="3000">
              <a:latin typeface="Arial Narrow" panose="020B0606020202030204" charset="0"/>
              <a:cs typeface="Arial Narrow" panose="020B0606020202030204" charset="0"/>
            </a:endParaRPr>
          </a:p>
          <a:p>
            <a:pPr algn="ctr" fontAlgn="auto">
              <a:lnSpc>
                <a:spcPts val="3200"/>
              </a:lnSpc>
            </a:pPr>
            <a:r>
              <a:rPr lang="en-US" altLang="zh-CN" sz="2000">
                <a:latin typeface="Arial Narrow" panose="020B0606020202030204" charset="0"/>
                <a:cs typeface="Arial Narrow" panose="020B0606020202030204" charset="0"/>
              </a:rPr>
              <a:t>a retired museum curator</a:t>
            </a:r>
            <a:endParaRPr lang="en-US" altLang="zh-CN" sz="3000">
              <a:latin typeface="Arial Narrow" panose="020B0606020202030204" charset="0"/>
              <a:cs typeface="Arial Narrow" panose="020B0606020202030204" charset="0"/>
            </a:endParaRPr>
          </a:p>
          <a:p>
            <a:pPr algn="l" fontAlgn="auto">
              <a:lnSpc>
                <a:spcPts val="3200"/>
              </a:lnSpc>
            </a:pPr>
            <a:r>
              <a:rPr lang="en-US" altLang="zh-CN" sz="3000" b="1">
                <a:latin typeface="Arial Narrow" panose="020B0606020202030204" charset="0"/>
                <a:cs typeface="Arial Narrow" panose="020B0606020202030204" charset="0"/>
              </a:rPr>
              <a:t>Purpose:</a:t>
            </a:r>
            <a:r>
              <a:rPr lang="en-US" altLang="zh-CN" sz="3000">
                <a:latin typeface="Arial Narrow" panose="020B0606020202030204" charset="0"/>
                <a:cs typeface="Arial Narrow" panose="020B0606020202030204" charset="0"/>
              </a:rPr>
              <a:t> </a:t>
            </a:r>
            <a:endParaRPr lang="en-US" altLang="zh-CN" sz="3000">
              <a:latin typeface="Arial Narrow" panose="020B0606020202030204" charset="0"/>
              <a:cs typeface="Arial Narrow" panose="020B0606020202030204" charset="0"/>
            </a:endParaRPr>
          </a:p>
          <a:p>
            <a:pPr algn="l" fontAlgn="auto">
              <a:lnSpc>
                <a:spcPts val="3200"/>
              </a:lnSpc>
            </a:pPr>
            <a:r>
              <a:rPr lang="en-US" altLang="zh-CN" sz="2600">
                <a:latin typeface="Arial Narrow" panose="020B0606020202030204" charset="0"/>
                <a:cs typeface="Arial Narrow" panose="020B0606020202030204" charset="0"/>
              </a:rPr>
              <a:t>spend a relaxed vacation &amp; visit museums </a:t>
            </a:r>
            <a:endParaRPr lang="en-US" altLang="zh-CN" sz="260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838690" y="1758315"/>
            <a:ext cx="1263015" cy="123825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635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711876" y="1812925"/>
            <a:ext cx="1643131" cy="156908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635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58115" y="5528945"/>
            <a:ext cx="11852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effectLst/>
                <a:latin typeface="Constantia" panose="02030602050306030303" charset="0"/>
                <a:cs typeface="Constantia" panose="02030602050306030303" charset="0"/>
              </a:rPr>
              <a:t>Please help them choose the suitable tour(s) in </a:t>
            </a:r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charset="0"/>
                <a:cs typeface="Constantia" panose="02030602050306030303" charset="0"/>
              </a:rPr>
              <a:t>Peru</a:t>
            </a:r>
            <a:r>
              <a:rPr lang="en-US" altLang="zh-CN" sz="3600" b="1">
                <a:effectLst/>
                <a:latin typeface="Constantia" panose="02030602050306030303" charset="0"/>
                <a:cs typeface="Constantia" panose="02030602050306030303" charset="0"/>
              </a:rPr>
              <a:t>.</a:t>
            </a:r>
            <a:endParaRPr lang="en-US" altLang="zh-CN" sz="3600" b="1">
              <a:effectLst/>
              <a:latin typeface="Constantia" panose="02030602050306030303" charset="0"/>
              <a:cs typeface="Constantia" panose="02030602050306030303" charset="0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eru 蝴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" y="3810"/>
            <a:ext cx="1050925" cy="105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655" y="1060450"/>
            <a:ext cx="11715115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23695" y="168910"/>
            <a:ext cx="6968490" cy="18148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5200" b="1">
                <a:latin typeface="Calibri" panose="020F0502020204030204" charset="0"/>
                <a:sym typeface="+mn-ea"/>
              </a:rPr>
              <a:t>Read for the information</a:t>
            </a:r>
            <a:endParaRPr lang="en-US" sz="5200"/>
          </a:p>
          <a:p>
            <a:endParaRPr lang="en-US" sz="6000"/>
          </a:p>
        </p:txBody>
      </p:sp>
      <p:graphicFrame>
        <p:nvGraphicFramePr>
          <p:cNvPr id="7" name="表格 6"/>
          <p:cNvGraphicFramePr/>
          <p:nvPr/>
        </p:nvGraphicFramePr>
        <p:xfrm>
          <a:off x="34290" y="1084580"/>
          <a:ext cx="12051030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080"/>
                <a:gridCol w="2707640"/>
                <a:gridCol w="2199640"/>
                <a:gridCol w="2916555"/>
                <a:gridCol w="1936115"/>
              </a:tblGrid>
              <a:tr h="751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buNone/>
                      </a:pPr>
                      <a:r>
                        <a:rPr lang="en-US" altLang="zh-CN" sz="2400"/>
                        <a:t>AMAZON RAINFOREST</a:t>
                      </a:r>
                      <a:endParaRPr lang="en-US" altLang="zh-CN" sz="2400"/>
                    </a:p>
                  </a:txBody>
                  <a:tcPr>
                    <a:solidFill>
                      <a:srgbClr val="E100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buNone/>
                      </a:pPr>
                      <a:r>
                        <a:rPr lang="en-US" altLang="zh-CN" sz="2400"/>
                        <a:t>MACCHU PICCHU</a:t>
                      </a:r>
                      <a:endParaRPr lang="en-US" altLang="zh-CN" sz="2400"/>
                    </a:p>
                  </a:txBody>
                  <a:tcPr>
                    <a:solidFill>
                      <a:srgbClr val="E100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2400"/>
                        <a:t>CUSCO</a:t>
                      </a:r>
                      <a:endParaRPr lang="en-US" altLang="zh-CN" sz="2400"/>
                    </a:p>
                  </a:txBody>
                  <a:tcPr>
                    <a:solidFill>
                      <a:srgbClr val="E100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600"/>
                        </a:lnSpc>
                        <a:buNone/>
                      </a:pPr>
                      <a:r>
                        <a:rPr lang="en-US" altLang="zh-CN" sz="2400"/>
                        <a:t>LAKE TITICACA</a:t>
                      </a:r>
                      <a:endParaRPr lang="en-US" altLang="zh-CN" sz="2400"/>
                    </a:p>
                  </a:txBody>
                  <a:tcPr>
                    <a:solidFill>
                      <a:srgbClr val="E10007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days</a:t>
                      </a:r>
                      <a:endParaRPr lang="zh-CN" alt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None/>
                      </a:pP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    </a:t>
                      </a:r>
                      <a:r>
                        <a:rPr lang="zh-CN" altLang="en-US" sz="2800" b="1">
                          <a:latin typeface="Migraffiti" panose="00020600040101010101" charset="-122"/>
                          <a:ea typeface="Migraffiti" panose="00020600040101010101" charset="-122"/>
                        </a:rPr>
                        <a:t>   4 days</a:t>
                      </a:r>
                      <a:endParaRPr lang="zh-CN" altLang="en-US" sz="2800" b="1"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4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 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400"/>
                        </a:lnSpc>
                        <a:buNone/>
                      </a:pPr>
                      <a:r>
                        <a:rPr lang="en-US" altLang="zh-CN"/>
                        <a:t> 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  <a:endParaRPr lang="zh-CN" alt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None/>
                      </a:pP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None/>
                      </a:pPr>
                      <a:endParaRPr 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None/>
                      </a:pP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</a:tr>
              <a:tr h="68834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Accommodation</a:t>
                      </a:r>
                      <a:endParaRPr lang="zh-CN" alt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400"/>
                        </a:lnSpc>
                        <a:buNone/>
                      </a:pPr>
                      <a:endParaRPr lang="zh-CN" altLang="en-US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400"/>
                        </a:lnSpc>
                        <a:buNone/>
                      </a:pPr>
                      <a:endParaRPr lang="en-US" altLang="zh-CN" sz="28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</a:tr>
              <a:tr h="148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zh-CN" alt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600" b="1" dirty="0">
                          <a:latin typeface="Migraffiti" panose="00020600040101010101" charset="-122"/>
                          <a:ea typeface="Migraffiti" panose="00020600040101010101" charset="-122"/>
                        </a:rPr>
                        <a:t>boating, </a:t>
                      </a:r>
                      <a:r>
                        <a:rPr lang="zh-CN" altLang="en-US" sz="2600" b="1" dirty="0">
                          <a:solidFill>
                            <a:srgbClr val="C00000"/>
                          </a:solidFill>
                          <a:latin typeface="Migraffiti" panose="00020600040101010101" charset="-122"/>
                          <a:ea typeface="Migraffiti" panose="00020600040101010101" charset="-122"/>
                        </a:rPr>
                        <a:t>hiking</a:t>
                      </a:r>
                      <a:r>
                        <a:rPr lang="zh-CN" altLang="en-US" sz="2600" b="1" dirty="0">
                          <a:latin typeface="Migraffiti" panose="00020600040101010101" charset="-122"/>
                          <a:ea typeface="Migraffiti" panose="00020600040101010101" charset="-122"/>
                        </a:rPr>
                        <a:t>, exlporing nature</a:t>
                      </a:r>
                      <a:endParaRPr lang="zh-CN" altLang="en-US" sz="2600" b="1" dirty="0"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None/>
                      </a:pPr>
                      <a:endParaRPr lang="zh-CN" altLang="en-US" sz="2600" b="1" dirty="0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2400"/>
                        </a:lnSpc>
                        <a:buNone/>
                      </a:pPr>
                      <a:endParaRPr lang="zh-CN" altLang="en-US" sz="26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400"/>
                        </a:lnSpc>
                        <a:buNone/>
                      </a:pPr>
                      <a:endParaRPr lang="zh-CN" altLang="en-US" sz="2600" b="1">
                        <a:solidFill>
                          <a:srgbClr val="7030A0"/>
                        </a:solidFill>
                        <a:latin typeface="Migraffiti" panose="00020600040101010101" charset="-122"/>
                        <a:ea typeface="Migraffiti" panose="00020600040101010101" charset="-122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794510" y="5329555"/>
            <a:ext cx="1001903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latin typeface="Constantia" panose="02030602050306030303" charset="0"/>
                <a:cs typeface="Constantia" panose="02030602050306030303" charset="0"/>
              </a:rPr>
              <a:t>W</a:t>
            </a:r>
            <a:r>
              <a:rPr lang="en-US" altLang="zh-CN" sz="3600" b="1">
                <a:latin typeface="Constantia" panose="02030602050306030303" charset="0"/>
                <a:cs typeface="Constantia" panose="02030602050306030303" charset="0"/>
              </a:rPr>
              <a:t>hich tours would you recommend for people who enjoy history and culture? Why?</a:t>
            </a:r>
            <a:endParaRPr lang="en-US" altLang="zh-CN" sz="3600" b="1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04795" y="1861820"/>
            <a:ext cx="1656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2400"/>
              </a:lnSpc>
            </a:pPr>
            <a:r>
              <a:rPr lang="zh-CN" altLang="en-US" sz="28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4 days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476500" y="2260600"/>
            <a:ext cx="2566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240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on flight</a:t>
            </a:r>
            <a:r>
              <a:rPr lang="en-US" altLang="zh-CN" sz="28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,</a:t>
            </a:r>
            <a:endParaRPr lang="zh-CN" altLang="en-US" sz="2800" b="1">
              <a:solidFill>
                <a:srgbClr val="7030A0"/>
              </a:solidFill>
              <a:latin typeface="Migraffiti" panose="00020600040101010101" charset="-122"/>
              <a:ea typeface="Migraffiti" panose="00020600040101010101" charset="-122"/>
            </a:endParaRPr>
          </a:p>
          <a:p>
            <a:pPr algn="ctr">
              <a:lnSpc>
                <a:spcPts val="240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by boat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506345" y="2995930"/>
            <a:ext cx="22529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240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in the middle of the forest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221605" y="2414270"/>
            <a:ext cx="20294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2400"/>
              </a:lnSpc>
            </a:pPr>
            <a:r>
              <a:rPr lang="zh-CN" altLang="en-US" sz="28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on foot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7465" y="3816350"/>
            <a:ext cx="213360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 b="1" dirty="0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hiking, exploring the ancient city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684135" y="1816735"/>
            <a:ext cx="1776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4 days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75220" y="2980690"/>
            <a:ext cx="247650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ts val="2400"/>
              </a:lnSpc>
            </a:pPr>
            <a:r>
              <a:rPr lang="en-US" altLang="zh-CN" sz="28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in a </a:t>
            </a:r>
            <a:r>
              <a:rPr lang="zh-CN" altLang="en-US" sz="28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local hotel</a:t>
            </a:r>
            <a:endParaRPr lang="zh-CN" altLang="en-US" sz="2800" b="1">
              <a:solidFill>
                <a:srgbClr val="7030A0"/>
              </a:solidFill>
              <a:latin typeface="Migraffiti" panose="00020600040101010101" charset="-122"/>
              <a:ea typeface="Migraffiti" panose="00020600040101010101" charset="-122"/>
            </a:endParaRPr>
          </a:p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251065" y="3656330"/>
            <a:ext cx="2827020" cy="17786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200"/>
              </a:lnSpc>
            </a:pPr>
            <a:r>
              <a:rPr lang="zh-CN" altLang="en-US" sz="24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visiting the museum, admiring the architecture, enjoying local food, going shopping</a:t>
            </a:r>
            <a:endParaRPr lang="zh-CN" altLang="en-US" sz="2600" b="1">
              <a:solidFill>
                <a:srgbClr val="7030A0"/>
              </a:solidFill>
              <a:latin typeface="Migraffiti" panose="00020600040101010101" charset="-122"/>
              <a:ea typeface="Migraffiti" panose="00020600040101010101" charset="-122"/>
            </a:endParaRPr>
          </a:p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466705" y="1861820"/>
            <a:ext cx="14325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ts val="2400"/>
              </a:lnSpc>
            </a:pPr>
            <a:r>
              <a:rPr lang="zh-CN" altLang="en-US" sz="28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4 days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0361930" y="2260600"/>
            <a:ext cx="1386840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2400"/>
              </a:lnSpc>
            </a:pPr>
            <a:r>
              <a:rPr lang="en-US" altLang="zh-CN">
                <a:solidFill>
                  <a:schemeClr val="dk1"/>
                </a:solidFill>
                <a:sym typeface="+mn-ea"/>
              </a:rPr>
              <a:t> </a:t>
            </a:r>
            <a:r>
              <a:rPr lang="zh-CN" altLang="en-US" sz="28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by car,    by boat</a:t>
            </a:r>
            <a:endParaRPr lang="zh-CN" altLang="en-US" sz="2800" b="1">
              <a:solidFill>
                <a:srgbClr val="7030A0"/>
              </a:solidFill>
              <a:latin typeface="Migraffiti" panose="00020600040101010101" charset="-122"/>
              <a:ea typeface="Migraffiti" panose="00020600040101010101" charset="-122"/>
            </a:endParaRPr>
          </a:p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0078720" y="2966720"/>
            <a:ext cx="2155825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ts val="2400"/>
              </a:lnSpc>
            </a:pPr>
            <a:r>
              <a:rPr lang="en-US" altLang="zh-CN" sz="28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with a local Uros family</a:t>
            </a:r>
            <a:endParaRPr lang="en-US" altLang="zh-CN" sz="2800" b="1">
              <a:solidFill>
                <a:srgbClr val="7030A0"/>
              </a:solidFill>
              <a:latin typeface="Migraffiti" panose="00020600040101010101" charset="-122"/>
              <a:ea typeface="Migraffiti" panose="00020600040101010101" charset="-122"/>
            </a:endParaRPr>
          </a:p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078720" y="3835400"/>
            <a:ext cx="215582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ts val="2400"/>
              </a:lnSpc>
            </a:pPr>
            <a:r>
              <a:rPr lang="zh-CN" altLang="en-US" sz="26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enjoying the country</a:t>
            </a:r>
            <a:r>
              <a:rPr lang="en-US" altLang="zh-CN" sz="26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s</a:t>
            </a:r>
            <a:r>
              <a:rPr lang="zh-CN" altLang="en-US" sz="26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ide, experiencing the local life</a:t>
            </a:r>
            <a:endParaRPr lang="zh-CN" altLang="en-US" sz="2600" b="1">
              <a:solidFill>
                <a:srgbClr val="7030A0"/>
              </a:solidFill>
              <a:latin typeface="Migraffiti" panose="00020600040101010101" charset="-122"/>
              <a:ea typeface="Migraffiti" panose="00020600040101010101" charset="-122"/>
            </a:endParaRPr>
          </a:p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774690" y="2996565"/>
            <a:ext cx="523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/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191500" y="2353310"/>
            <a:ext cx="761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Migraffiti" panose="00020600040101010101" charset="-122"/>
                <a:ea typeface="Migraffiti" panose="00020600040101010101" charset="-122"/>
                <a:sym typeface="+mn-ea"/>
              </a:rPr>
              <a:t>/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4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  <a:ln w="6350" cmpd="sng">
          <a:solidFill>
            <a:schemeClr val="accent1">
              <a:shade val="50000"/>
            </a:schemeClr>
          </a:solidFill>
          <a:prstDash val="solid"/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5680</Words>
  <Application>WPS 演示</Application>
  <PresentationFormat>宽屏</PresentationFormat>
  <Paragraphs>283</Paragraphs>
  <Slides>15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Arial Black</vt:lpstr>
      <vt:lpstr>Constantia</vt:lpstr>
      <vt:lpstr>Calibri</vt:lpstr>
      <vt:lpstr>Comic Sans MS</vt:lpstr>
      <vt:lpstr>Palatino Linotype</vt:lpstr>
      <vt:lpstr>Arial Narrow</vt:lpstr>
      <vt:lpstr>Migraffiti</vt:lpstr>
      <vt:lpstr>Wingdings</vt:lpstr>
      <vt:lpstr>Times New Roman</vt:lpstr>
      <vt:lpstr>Arial Unicode MS</vt:lpstr>
      <vt:lpstr>HelveticaNeue</vt:lpstr>
      <vt:lpstr>NumberOnly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SunEdu大加</cp:lastModifiedBy>
  <cp:revision>304</cp:revision>
  <dcterms:created xsi:type="dcterms:W3CDTF">2019-06-19T02:08:00Z</dcterms:created>
  <dcterms:modified xsi:type="dcterms:W3CDTF">2019-10-08T06:46:13Z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