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17"/>
  </p:handoutMasterIdLst>
  <p:sldIdLst>
    <p:sldId id="478" r:id="rId2"/>
    <p:sldId id="256" r:id="rId3"/>
    <p:sldId id="309" r:id="rId4"/>
    <p:sldId id="308" r:id="rId5"/>
    <p:sldId id="310" r:id="rId6"/>
    <p:sldId id="316" r:id="rId7"/>
    <p:sldId id="315" r:id="rId8"/>
    <p:sldId id="317" r:id="rId9"/>
    <p:sldId id="312" r:id="rId10"/>
    <p:sldId id="298" r:id="rId11"/>
    <p:sldId id="319" r:id="rId12"/>
    <p:sldId id="292" r:id="rId13"/>
    <p:sldId id="320" r:id="rId14"/>
    <p:sldId id="321"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5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0000CC"/>
    <a:srgbClr val="000099"/>
    <a:srgbClr val="663300"/>
    <a:srgbClr val="FAAC04"/>
    <a:srgbClr val="22ACEC"/>
    <a:srgbClr val="E0ECF0"/>
    <a:srgbClr val="D1EBFF"/>
    <a:srgbClr val="D1F7FF"/>
    <a:srgbClr val="FCB3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04" d="100"/>
          <a:sy n="104" d="100"/>
        </p:scale>
        <p:origin x="648" y="208"/>
      </p:cViewPr>
      <p:guideLst>
        <p:guide orient="horz" pos="2051"/>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杭州亿启教育科技有限公司</a:t>
            </a: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2019/8/10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杭州亿启教育科技有限公司</a:t>
            </a: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D8DB6B-1F6A-45C1-B002-D22550F60E14}" type="datetimeFigureOut">
              <a:rPr lang="zh-CN" altLang="en-US" smtClean="0"/>
              <a:t>2019/8/10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3C272-B367-41A5-8460-5A329737240C}"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566085A-AAE6-478F-8DE7-627C252BB344}" type="datetimeFigureOut">
              <a:rPr lang="zh-CN" altLang="en-US" smtClean="0"/>
              <a:t>2019/8/10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566085A-AAE6-478F-8DE7-627C252BB344}" type="datetimeFigureOut">
              <a:rPr lang="zh-CN" altLang="en-US" smtClean="0"/>
              <a:t>2019/8/10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566085A-AAE6-478F-8DE7-627C252BB344}" type="datetimeFigureOut">
              <a:rPr lang="zh-CN" altLang="en-US" smtClean="0"/>
              <a:t>2019/8/10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566085A-AAE6-478F-8DE7-627C252BB344}" type="datetimeFigureOut">
              <a:rPr lang="zh-CN" altLang="en-US" smtClean="0"/>
              <a:t>2019/8/10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566085A-AAE6-478F-8DE7-627C252BB344}" type="datetimeFigureOut">
              <a:rPr lang="zh-CN" altLang="en-US" smtClean="0"/>
              <a:t>2019/8/10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566085A-AAE6-478F-8DE7-627C252BB344}" type="datetimeFigureOut">
              <a:rPr lang="zh-CN" altLang="en-US" smtClean="0"/>
              <a:t>2019/8/10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6085A-AAE6-478F-8DE7-627C252BB344}" type="datetimeFigureOut">
              <a:rPr lang="zh-CN" altLang="en-US" smtClean="0"/>
              <a:t>2019/8/10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4313A-850A-49C8-83FF-39DC4E497518}" type="slidenum">
              <a:rPr lang="zh-CN" altLang="en-US" smtClean="0"/>
              <a:t>‹#›</a:t>
            </a:fld>
            <a:endParaRPr lang="zh-CN" altLang="en-US"/>
          </a:p>
        </p:txBody>
      </p:sp>
      <p:pic>
        <p:nvPicPr>
          <p:cNvPr id="7" name="图片 6">
            <a:extLst>
              <a:ext uri="{FF2B5EF4-FFF2-40B4-BE49-F238E27FC236}">
                <a16:creationId xmlns:a16="http://schemas.microsoft.com/office/drawing/2014/main" id="{4C67956A-9199-F444-A6DD-28812283D4B2}"/>
              </a:ext>
            </a:extLst>
          </p:cNvPr>
          <p:cNvPicPr>
            <a:picLocks noChangeAspect="1"/>
          </p:cNvPicPr>
          <p:nvPr userDrawn="1"/>
        </p:nvPicPr>
        <p:blipFill>
          <a:blip r:embed="rId13" cstate="print">
            <a:alphaModFix amt="60000"/>
            <a:extLst>
              <a:ext uri="{28A0092B-C50C-407E-A947-70E740481C1C}">
                <a14:useLocalDpi xmlns:a14="http://schemas.microsoft.com/office/drawing/2010/main" val="0"/>
              </a:ext>
            </a:extLst>
          </a:blip>
          <a:stretch>
            <a:fillRect/>
          </a:stretch>
        </p:blipFill>
        <p:spPr>
          <a:xfrm>
            <a:off x="8534400" y="244793"/>
            <a:ext cx="3333358" cy="10778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32504" y="1190484"/>
            <a:ext cx="6096000" cy="5016758"/>
          </a:xfrm>
          <a:prstGeom prst="rect">
            <a:avLst/>
          </a:prstGeom>
        </p:spPr>
        <p:txBody>
          <a:bodyPr>
            <a:spAutoFit/>
          </a:bodyPr>
          <a:lstStyle/>
          <a:p>
            <a:r>
              <a:rPr lang="zh-CN" altLang="en-US" sz="4000" b="1" dirty="0">
                <a:solidFill>
                  <a:srgbClr val="FF0000"/>
                </a:solidFill>
                <a:latin typeface="HelveticaNeue" charset="0"/>
              </a:rPr>
              <a:t>感恩遇见，相互成就，本课件资料仅供您个人参考、教学使用，严禁自行在网络传播，违者依知识产权法追究法律责任。</a:t>
            </a:r>
            <a:endParaRPr lang="en-US" altLang="zh-CN" sz="4000" b="1" dirty="0">
              <a:solidFill>
                <a:srgbClr val="FF0000"/>
              </a:solidFill>
              <a:latin typeface="HelveticaNeue" charset="0"/>
            </a:endParaRPr>
          </a:p>
          <a:p>
            <a:endParaRPr lang="en-US" altLang="zh-CN" sz="4000" b="1" dirty="0">
              <a:solidFill>
                <a:srgbClr val="FF0000"/>
              </a:solidFill>
              <a:latin typeface="HelveticaNeue" charset="0"/>
            </a:endParaRPr>
          </a:p>
          <a:p>
            <a:r>
              <a:rPr lang="zh-CN" altLang="en-US" sz="4000" b="1" dirty="0">
                <a:solidFill>
                  <a:srgbClr val="FF0000"/>
                </a:solidFill>
                <a:latin typeface="HelveticaNeue" charset="0"/>
              </a:rPr>
              <a:t>更多教学资源请关注</a:t>
            </a:r>
            <a:endParaRPr lang="en-US" altLang="zh-CN" sz="4000" b="1" dirty="0">
              <a:solidFill>
                <a:srgbClr val="FF0000"/>
              </a:solidFill>
              <a:latin typeface="HelveticaNeue" charset="0"/>
            </a:endParaRPr>
          </a:p>
          <a:p>
            <a:r>
              <a:rPr lang="zh-CN" altLang="en-US" sz="4000" b="1" dirty="0">
                <a:solidFill>
                  <a:srgbClr val="FF0000"/>
                </a:solidFill>
                <a:latin typeface="HelveticaNeue" charset="0"/>
              </a:rPr>
              <a:t>公众号：溯恩高中英语</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7595" y="2503014"/>
            <a:ext cx="3276600" cy="3276600"/>
          </a:xfrm>
          <a:prstGeom prst="rect">
            <a:avLst/>
          </a:prstGeom>
        </p:spPr>
      </p:pic>
      <p:sp>
        <p:nvSpPr>
          <p:cNvPr id="4" name="矩形 3"/>
          <p:cNvSpPr/>
          <p:nvPr/>
        </p:nvSpPr>
        <p:spPr>
          <a:xfrm>
            <a:off x="6990735" y="1190484"/>
            <a:ext cx="5201265" cy="1015663"/>
          </a:xfrm>
          <a:prstGeom prst="rect">
            <a:avLst/>
          </a:prstGeom>
        </p:spPr>
        <p:txBody>
          <a:bodyPr wrap="square">
            <a:spAutoFit/>
          </a:bodyPr>
          <a:lstStyle/>
          <a:p>
            <a:r>
              <a:rPr lang="zh-CN" altLang="en-US" sz="6000" b="1">
                <a:latin typeface="华文新魏" panose="02010800040101010101" pitchFamily="2" charset="-122"/>
                <a:ea typeface="华文新魏" panose="02010800040101010101" pitchFamily="2" charset="-122"/>
              </a:rPr>
              <a:t>知识产权声明</a:t>
            </a:r>
            <a:endParaRPr lang="zh-CN" altLang="en-US" sz="6000" b="1"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104999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1312842" y="261486"/>
            <a:ext cx="3301362"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5" name="Rectangle 18"/>
          <p:cNvSpPr>
            <a:spLocks noChangeArrowheads="1"/>
          </p:cNvSpPr>
          <p:nvPr/>
        </p:nvSpPr>
        <p:spPr bwMode="auto">
          <a:xfrm>
            <a:off x="1542775" y="384324"/>
            <a:ext cx="284149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en-US" altLang="zh-CN" sz="2800" b="1" dirty="0">
                <a:solidFill>
                  <a:prstClr val="white"/>
                </a:solidFill>
                <a:latin typeface="Arial" panose="020B0604020202020204"/>
                <a:ea typeface="微软雅黑" panose="020B0503020204020204" charset="-122"/>
                <a:sym typeface="Arial" panose="020B0604020202020204"/>
              </a:rPr>
              <a:t>Further thinking</a:t>
            </a:r>
            <a:endPar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宋体" panose="02010600030101010101" pitchFamily="2" charset="-122"/>
              <a:sym typeface="Arial" panose="020B0604020202020204"/>
            </a:endParaRPr>
          </a:p>
        </p:txBody>
      </p:sp>
      <p:pic>
        <p:nvPicPr>
          <p:cNvPr id="7" name="图片 6"/>
          <p:cNvPicPr>
            <a:picLocks noChangeAspect="1"/>
          </p:cNvPicPr>
          <p:nvPr/>
        </p:nvPicPr>
        <p:blipFill>
          <a:blip r:embed="rId3"/>
          <a:stretch>
            <a:fillRect/>
          </a:stretch>
        </p:blipFill>
        <p:spPr>
          <a:xfrm>
            <a:off x="445266" y="313984"/>
            <a:ext cx="756285" cy="594360"/>
          </a:xfrm>
          <a:prstGeom prst="rect">
            <a:avLst/>
          </a:prstGeom>
        </p:spPr>
      </p:pic>
      <p:sp>
        <p:nvSpPr>
          <p:cNvPr id="8" name="矩形 7"/>
          <p:cNvSpPr/>
          <p:nvPr/>
        </p:nvSpPr>
        <p:spPr>
          <a:xfrm>
            <a:off x="311728" y="1705451"/>
            <a:ext cx="11568543" cy="34470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defRPr/>
            </a:pPr>
            <a:r>
              <a:rPr kumimoji="0" lang="en-US" altLang="zh-CN" sz="2800" i="0" u="none" strike="noStrike" kern="1200" cap="none" normalizeH="0" baseline="0" noProof="0" dirty="0">
                <a:ln>
                  <a:noFill/>
                </a:ln>
                <a:solidFill>
                  <a:prstClr val="black"/>
                </a:solidFill>
                <a:effectLst/>
                <a:uLnTx/>
                <a:uFillTx/>
                <a:latin typeface="Cambria" panose="02040503050406030204" pitchFamily="18" charset="0"/>
                <a:ea typeface="等线" panose="02010600030101010101" pitchFamily="2" charset="-122"/>
              </a:rPr>
              <a:t>1. Why should you</a:t>
            </a:r>
            <a:r>
              <a:rPr kumimoji="0" lang="en-US" altLang="zh-CN" sz="2800" i="0" u="none" strike="noStrike" kern="1200" cap="none" normalizeH="0" noProof="0" dirty="0">
                <a:ln>
                  <a:noFill/>
                </a:ln>
                <a:solidFill>
                  <a:prstClr val="black"/>
                </a:solidFill>
                <a:effectLst/>
                <a:uLnTx/>
                <a:uFillTx/>
                <a:latin typeface="Cambria" panose="02040503050406030204" pitchFamily="18" charset="0"/>
                <a:ea typeface="等线" panose="02010600030101010101" pitchFamily="2" charset="-122"/>
              </a:rPr>
              <a:t> put cold water on a burn</a:t>
            </a:r>
            <a:r>
              <a:rPr lang="en-US" altLang="zh-CN" sz="2800" dirty="0">
                <a:solidFill>
                  <a:prstClr val="black"/>
                </a:solidFill>
                <a:latin typeface="Cambria" panose="02040503050406030204" pitchFamily="18" charset="0"/>
                <a:ea typeface="等线" panose="02010600030101010101" pitchFamily="2" charset="-122"/>
              </a:rPr>
              <a:t>?</a:t>
            </a:r>
          </a:p>
          <a:p>
            <a:pPr marL="0" marR="0" lvl="0" indent="0" algn="l" defTabSz="914400" rtl="0" eaLnBrk="1" fontAlgn="auto" latinLnBrk="0" hangingPunct="1">
              <a:lnSpc>
                <a:spcPct val="100000"/>
              </a:lnSpc>
              <a:spcBef>
                <a:spcPts val="0"/>
              </a:spcBef>
              <a:spcAft>
                <a:spcPts val="1200"/>
              </a:spcAft>
              <a:buClrTx/>
              <a:buSzTx/>
              <a:buFontTx/>
              <a:buNone/>
              <a:defRPr/>
            </a:pPr>
            <a:r>
              <a:rPr kumimoji="0" lang="en-US" altLang="zh-CN" sz="2800" i="0" u="none" strike="noStrike" kern="1200" cap="none" normalizeH="0" baseline="0" noProof="0" dirty="0">
                <a:ln>
                  <a:noFill/>
                </a:ln>
                <a:solidFill>
                  <a:prstClr val="black"/>
                </a:solidFill>
                <a:effectLst/>
                <a:uLnTx/>
                <a:uFillTx/>
                <a:latin typeface="Cambria" panose="02040503050406030204" pitchFamily="18" charset="0"/>
                <a:ea typeface="等线" panose="02010600030101010101" pitchFamily="2" charset="-122"/>
              </a:rPr>
              <a:t>2. Why doesn’t a third degree burn hurt?</a:t>
            </a:r>
            <a:endParaRPr lang="en-US" altLang="zh-CN" sz="2800" b="1" dirty="0">
              <a:solidFill>
                <a:schemeClr val="tx1">
                  <a:lumMod val="50000"/>
                  <a:lumOff val="50000"/>
                </a:schemeClr>
              </a:solidFill>
              <a:latin typeface="Cambria" panose="02040503050406030204" pitchFamily="18" charset="0"/>
              <a:ea typeface="等线" panose="02010600030101010101" pitchFamily="2" charset="-122"/>
            </a:endParaRPr>
          </a:p>
          <a:p>
            <a:pPr marL="0" marR="0" lvl="0" indent="0" algn="l" defTabSz="914400" rtl="0" eaLnBrk="1" fontAlgn="auto" latinLnBrk="0" hangingPunct="1">
              <a:lnSpc>
                <a:spcPct val="100000"/>
              </a:lnSpc>
              <a:spcBef>
                <a:spcPts val="0"/>
              </a:spcBef>
              <a:spcAft>
                <a:spcPts val="1200"/>
              </a:spcAft>
              <a:buClrTx/>
              <a:buSzTx/>
              <a:buFontTx/>
              <a:buNone/>
              <a:defRPr/>
            </a:pPr>
            <a:r>
              <a:rPr lang="en-US" altLang="zh-CN" sz="2800" dirty="0">
                <a:solidFill>
                  <a:prstClr val="black"/>
                </a:solidFill>
                <a:latin typeface="Cambria" panose="02040503050406030204" pitchFamily="18" charset="0"/>
                <a:ea typeface="等线" panose="02010600030101010101" pitchFamily="2" charset="-122"/>
              </a:rPr>
              <a:t>3. Why do you think clothes and </a:t>
            </a:r>
            <a:r>
              <a:rPr lang="en-US" altLang="zh-CN" sz="2800" dirty="0" err="1">
                <a:solidFill>
                  <a:prstClr val="black"/>
                </a:solidFill>
                <a:latin typeface="Cambria" panose="02040503050406030204" pitchFamily="18" charset="0"/>
                <a:ea typeface="等线" panose="02010600030101010101" pitchFamily="2" charset="-122"/>
              </a:rPr>
              <a:t>jewellery</a:t>
            </a:r>
            <a:r>
              <a:rPr lang="en-US" altLang="zh-CN" sz="2800" dirty="0">
                <a:solidFill>
                  <a:prstClr val="black"/>
                </a:solidFill>
                <a:latin typeface="Cambria" panose="02040503050406030204" pitchFamily="18" charset="0"/>
                <a:ea typeface="等线" panose="02010600030101010101" pitchFamily="2" charset="-122"/>
              </a:rPr>
              <a:t> near burns should be removed?</a:t>
            </a:r>
          </a:p>
          <a:p>
            <a:pPr marL="0" marR="0" lvl="0" indent="0" algn="l" defTabSz="914400" rtl="0" eaLnBrk="1" fontAlgn="auto" latinLnBrk="0" hangingPunct="1">
              <a:lnSpc>
                <a:spcPct val="100000"/>
              </a:lnSpc>
              <a:spcBef>
                <a:spcPts val="0"/>
              </a:spcBef>
              <a:spcAft>
                <a:spcPts val="1200"/>
              </a:spcAft>
              <a:buClrTx/>
              <a:buSzTx/>
              <a:buFontTx/>
              <a:buNone/>
              <a:defRPr/>
            </a:pPr>
            <a:r>
              <a:rPr lang="en-US" altLang="zh-CN" sz="2800" dirty="0">
                <a:solidFill>
                  <a:prstClr val="black"/>
                </a:solidFill>
                <a:latin typeface="Cambria" panose="02040503050406030204" pitchFamily="18" charset="0"/>
                <a:ea typeface="等线" panose="02010600030101010101" pitchFamily="2" charset="-122"/>
              </a:rPr>
              <a:t>4. If someone has a third degree burn, why might you see tissue?</a:t>
            </a:r>
          </a:p>
          <a:p>
            <a:pPr marL="0" marR="0" lvl="0" indent="0" algn="l" defTabSz="914400" rtl="0" eaLnBrk="1" fontAlgn="auto" latinLnBrk="0" hangingPunct="1">
              <a:lnSpc>
                <a:spcPct val="100000"/>
              </a:lnSpc>
              <a:spcBef>
                <a:spcPts val="0"/>
              </a:spcBef>
              <a:spcAft>
                <a:spcPts val="1200"/>
              </a:spcAft>
              <a:buClrTx/>
              <a:buSzTx/>
              <a:buFontTx/>
              <a:buNone/>
              <a:defRPr/>
            </a:pPr>
            <a:r>
              <a:rPr lang="en-US" altLang="zh-CN" sz="2800" b="1" dirty="0">
                <a:solidFill>
                  <a:prstClr val="black"/>
                </a:solidFill>
                <a:latin typeface="Cambria" panose="02040503050406030204" pitchFamily="18" charset="0"/>
                <a:ea typeface="等线" panose="02010600030101010101" pitchFamily="2" charset="-122"/>
              </a:rPr>
              <a:t>5. Are the suggestions in the seven steps persuasive?</a:t>
            </a:r>
          </a:p>
          <a:p>
            <a:pPr marL="0" marR="0" lvl="0" indent="0" algn="l" defTabSz="914400" rtl="0" eaLnBrk="1" fontAlgn="auto" latinLnBrk="0" hangingPunct="1">
              <a:lnSpc>
                <a:spcPct val="100000"/>
              </a:lnSpc>
              <a:spcBef>
                <a:spcPts val="0"/>
              </a:spcBef>
              <a:spcAft>
                <a:spcPts val="1200"/>
              </a:spcAft>
              <a:buClrTx/>
              <a:buSzTx/>
              <a:buFontTx/>
              <a:buNone/>
              <a:defRPr/>
            </a:pPr>
            <a:r>
              <a:rPr lang="en-US" altLang="zh-CN" sz="2800" b="1" spc="-100" dirty="0">
                <a:solidFill>
                  <a:srgbClr val="CC6600"/>
                </a:solidFill>
                <a:latin typeface="Cambria" panose="02040503050406030204" pitchFamily="18" charset="0"/>
                <a:ea typeface="等线" panose="02010600030101010101" pitchFamily="2" charset="-122"/>
              </a:rPr>
              <a:t>     The suggestions are followed by explanations, making them convincing.</a:t>
            </a:r>
          </a:p>
        </p:txBody>
      </p:sp>
      <p:sp>
        <p:nvSpPr>
          <p:cNvPr id="9" name="平行四边形 8"/>
          <p:cNvSpPr/>
          <p:nvPr/>
        </p:nvSpPr>
        <p:spPr>
          <a:xfrm>
            <a:off x="4474943" y="261486"/>
            <a:ext cx="716037"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fade">
                                      <p:cBhvr>
                                        <p:cTn id="7" dur="500"/>
                                        <p:tgtEl>
                                          <p:spTgt spid="8">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5" end="5"/>
                                            </p:txEl>
                                          </p:spTgt>
                                        </p:tgtEl>
                                        <p:attrNameLst>
                                          <p:attrName>style.visibility</p:attrName>
                                        </p:attrNameLst>
                                      </p:cBhvr>
                                      <p:to>
                                        <p:strVal val="visible"/>
                                      </p:to>
                                    </p:set>
                                    <p:animEffect transition="in" filter="fade">
                                      <p:cBhvr>
                                        <p:cTn id="12" dur="500"/>
                                        <p:tgtEl>
                                          <p:spTgt spid="8">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4"/>
                                        </p:tgtEl>
                                      </p:cBhvr>
                                    </p:animEffect>
                                    <p:animScale>
                                      <p:cBhvr>
                                        <p:cTn id="1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1312842" y="261486"/>
            <a:ext cx="3301362"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5" name="Rectangle 18"/>
          <p:cNvSpPr>
            <a:spLocks noChangeArrowheads="1"/>
          </p:cNvSpPr>
          <p:nvPr/>
        </p:nvSpPr>
        <p:spPr bwMode="auto">
          <a:xfrm>
            <a:off x="1542775" y="384324"/>
            <a:ext cx="284149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sym typeface="Arial" panose="020B0604020202020204"/>
              </a:rPr>
              <a:t>Further thinking</a:t>
            </a:r>
            <a:endPar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宋体" panose="02010600030101010101" pitchFamily="2" charset="-122"/>
              <a:sym typeface="Arial" panose="020B0604020202020204"/>
            </a:endParaRPr>
          </a:p>
        </p:txBody>
      </p:sp>
      <p:pic>
        <p:nvPicPr>
          <p:cNvPr id="7" name="图片 6"/>
          <p:cNvPicPr>
            <a:picLocks noChangeAspect="1"/>
          </p:cNvPicPr>
          <p:nvPr/>
        </p:nvPicPr>
        <p:blipFill>
          <a:blip r:embed="rId3"/>
          <a:stretch>
            <a:fillRect/>
          </a:stretch>
        </p:blipFill>
        <p:spPr>
          <a:xfrm>
            <a:off x="445266" y="313984"/>
            <a:ext cx="756285" cy="594360"/>
          </a:xfrm>
          <a:prstGeom prst="rect">
            <a:avLst/>
          </a:prstGeom>
        </p:spPr>
      </p:pic>
      <p:sp>
        <p:nvSpPr>
          <p:cNvPr id="8" name="矩形 7"/>
          <p:cNvSpPr/>
          <p:nvPr/>
        </p:nvSpPr>
        <p:spPr>
          <a:xfrm>
            <a:off x="206182" y="1031182"/>
            <a:ext cx="11774935" cy="2646878"/>
          </a:xfrm>
          <a:prstGeom prst="rect">
            <a:avLst/>
          </a:prstGeom>
        </p:spPr>
        <p:txBody>
          <a:bodyPr wrap="square">
            <a:spAutoFit/>
          </a:bodyPr>
          <a:lstStyle/>
          <a:p>
            <a:pPr marL="514350" lvl="0" indent="-514350">
              <a:spcBef>
                <a:spcPts val="600"/>
              </a:spcBef>
              <a:buAutoNum type="arabicPeriod"/>
              <a:defRPr/>
            </a:pPr>
            <a:r>
              <a:rPr lang="en-US" altLang="zh-CN" sz="2800" spc="-100" dirty="0">
                <a:solidFill>
                  <a:prstClr val="black"/>
                </a:solidFill>
                <a:latin typeface="Cambria" panose="02040503050406030204" pitchFamily="18" charset="0"/>
              </a:rPr>
              <a:t>Of the seven stages, why does the author include a picture of the second stage?</a:t>
            </a:r>
          </a:p>
          <a:p>
            <a:pPr lvl="0">
              <a:spcBef>
                <a:spcPts val="1200"/>
              </a:spcBef>
              <a:defRPr/>
            </a:pPr>
            <a:r>
              <a:rPr lang="en-US" altLang="zh-CN" sz="2800" b="1" spc="-100" dirty="0">
                <a:solidFill>
                  <a:prstClr val="black"/>
                </a:solidFill>
                <a:latin typeface="Cambria" panose="02040503050406030204" pitchFamily="18" charset="0"/>
                <a:ea typeface="等线" panose="02010600030101010101" pitchFamily="2" charset="-122"/>
              </a:rPr>
              <a:t>        </a:t>
            </a:r>
            <a:r>
              <a:rPr lang="en-US" altLang="zh-CN" sz="2600" b="1" spc="-100" dirty="0">
                <a:solidFill>
                  <a:srgbClr val="CC6600"/>
                </a:solidFill>
                <a:latin typeface="Cambria" panose="02040503050406030204" pitchFamily="18" charset="0"/>
                <a:ea typeface="等线" panose="02010600030101010101" pitchFamily="2" charset="-122"/>
              </a:rPr>
              <a:t>Cooling burns immediately is a must for first and second burns. </a:t>
            </a:r>
          </a:p>
          <a:p>
            <a:pPr lvl="0">
              <a:spcAft>
                <a:spcPts val="1200"/>
              </a:spcAft>
              <a:defRPr/>
            </a:pPr>
            <a:r>
              <a:rPr lang="en-US" altLang="zh-CN" sz="2600" b="1" spc="-100" dirty="0">
                <a:solidFill>
                  <a:srgbClr val="CC6600"/>
                </a:solidFill>
                <a:latin typeface="Cambria" panose="02040503050406030204" pitchFamily="18" charset="0"/>
                <a:ea typeface="等线" panose="02010600030101010101" pitchFamily="2" charset="-122"/>
              </a:rPr>
              <a:t>         This illustration helps to visualize the process.</a:t>
            </a:r>
            <a:endParaRPr kumimoji="0" lang="en-US" altLang="zh-CN" sz="1200" i="0" u="none" strike="noStrike" kern="1200" cap="none" spc="-100" normalizeH="0" baseline="0" noProof="0" dirty="0">
              <a:ln>
                <a:noFill/>
              </a:ln>
              <a:solidFill>
                <a:srgbClr val="CC6600"/>
              </a:solidFill>
              <a:effectLst/>
              <a:uLnTx/>
              <a:uFillTx/>
              <a:latin typeface="Cambria" panose="02040503050406030204" pitchFamily="18" charset="0"/>
              <a:ea typeface="等线" panose="02010600030101010101" pitchFamily="2" charset="-122"/>
            </a:endParaRPr>
          </a:p>
          <a:p>
            <a:pPr marL="514350" lvl="0" indent="-514350">
              <a:buAutoNum type="arabicPeriod" startAt="2"/>
              <a:defRPr/>
            </a:pPr>
            <a:r>
              <a:rPr kumimoji="0" lang="en-US" altLang="zh-CN" sz="2800" i="0" u="none" strike="noStrike" kern="1200" cap="none" spc="-100" normalizeH="0" baseline="0" noProof="0" dirty="0">
                <a:ln>
                  <a:noFill/>
                </a:ln>
                <a:solidFill>
                  <a:prstClr val="black"/>
                </a:solidFill>
                <a:effectLst/>
                <a:uLnTx/>
                <a:uFillTx/>
                <a:latin typeface="Cambria" panose="02040503050406030204" pitchFamily="18" charset="0"/>
                <a:ea typeface="等线" panose="02010600030101010101" pitchFamily="2" charset="-122"/>
              </a:rPr>
              <a:t>Can we leave out para.1</a:t>
            </a:r>
            <a:r>
              <a:rPr lang="en-US" altLang="zh-CN" sz="2800" spc="-100" dirty="0">
                <a:solidFill>
                  <a:prstClr val="black"/>
                </a:solidFill>
                <a:latin typeface="Cambria" panose="02040503050406030204" pitchFamily="18" charset="0"/>
                <a:ea typeface="等线" panose="02010600030101010101" pitchFamily="2" charset="-122"/>
              </a:rPr>
              <a:t>? Why?</a:t>
            </a:r>
          </a:p>
          <a:p>
            <a:pPr lvl="0">
              <a:spcBef>
                <a:spcPts val="1200"/>
              </a:spcBef>
              <a:defRPr/>
            </a:pPr>
            <a:r>
              <a:rPr kumimoji="0" lang="en-US" altLang="zh-CN" sz="2400" i="0" u="none" strike="noStrike" kern="1200" cap="none" spc="-100" normalizeH="0" baseline="0" noProof="0" dirty="0">
                <a:ln>
                  <a:noFill/>
                </a:ln>
                <a:solidFill>
                  <a:prstClr val="black">
                    <a:lumMod val="50000"/>
                    <a:lumOff val="50000"/>
                  </a:prstClr>
                </a:solidFill>
                <a:effectLst/>
                <a:uLnTx/>
                <a:uFillTx/>
                <a:latin typeface="Cambria" panose="02040503050406030204" pitchFamily="18" charset="0"/>
                <a:ea typeface="等线" panose="02010600030101010101" pitchFamily="2" charset="-122"/>
              </a:rPr>
              <a:t>          </a:t>
            </a:r>
            <a:r>
              <a:rPr lang="en-US" altLang="zh-CN" sz="2600" b="1" spc="-100" dirty="0">
                <a:solidFill>
                  <a:srgbClr val="CC6600"/>
                </a:solidFill>
                <a:latin typeface="Cambria" panose="02040503050406030204" pitchFamily="18" charset="0"/>
                <a:ea typeface="等线" panose="02010600030101010101" pitchFamily="2" charset="-122"/>
              </a:rPr>
              <a:t>No. It tells us the functions of skins, which introduces the topic.</a:t>
            </a:r>
          </a:p>
        </p:txBody>
      </p:sp>
      <p:sp>
        <p:nvSpPr>
          <p:cNvPr id="9" name="平行四边形 8"/>
          <p:cNvSpPr/>
          <p:nvPr/>
        </p:nvSpPr>
        <p:spPr>
          <a:xfrm>
            <a:off x="4474943" y="261486"/>
            <a:ext cx="716037"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pic>
        <p:nvPicPr>
          <p:cNvPr id="3" name="图片 2"/>
          <p:cNvPicPr>
            <a:picLocks noChangeAspect="1"/>
          </p:cNvPicPr>
          <p:nvPr/>
        </p:nvPicPr>
        <p:blipFill>
          <a:blip r:embed="rId4"/>
          <a:stretch>
            <a:fillRect/>
          </a:stretch>
        </p:blipFill>
        <p:spPr>
          <a:xfrm>
            <a:off x="9948147" y="1671826"/>
            <a:ext cx="1800034" cy="157636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cxnSp>
        <p:nvCxnSpPr>
          <p:cNvPr id="10" name="直接连接符 9"/>
          <p:cNvCxnSpPr/>
          <p:nvPr/>
        </p:nvCxnSpPr>
        <p:spPr>
          <a:xfrm>
            <a:off x="208529" y="3901776"/>
            <a:ext cx="11774935" cy="0"/>
          </a:xfrm>
          <a:prstGeom prst="line">
            <a:avLst/>
          </a:prstGeom>
          <a:noFill/>
          <a:ln w="28575" cap="flat" cmpd="sng" algn="ctr">
            <a:solidFill>
              <a:srgbClr val="0070C0"/>
            </a:solidFill>
            <a:prstDash val="sysDash"/>
            <a:miter lim="800000"/>
          </a:ln>
          <a:effectLst/>
        </p:spPr>
      </p:cxnSp>
      <p:sp>
        <p:nvSpPr>
          <p:cNvPr id="6" name="矩形 5"/>
          <p:cNvSpPr/>
          <p:nvPr/>
        </p:nvSpPr>
        <p:spPr>
          <a:xfrm>
            <a:off x="208528" y="4039886"/>
            <a:ext cx="11774935" cy="2677656"/>
          </a:xfrm>
          <a:prstGeom prst="rect">
            <a:avLst/>
          </a:prstGeom>
        </p:spPr>
        <p:txBody>
          <a:bodyPr wrap="square">
            <a:spAutoFit/>
          </a:bodyPr>
          <a:lstStyle/>
          <a:p>
            <a:pPr algn="just"/>
            <a:r>
              <a:rPr lang="en-US" altLang="zh-CN" sz="2800" i="1" spc="-100" dirty="0">
                <a:solidFill>
                  <a:schemeClr val="tx1">
                    <a:lumMod val="50000"/>
                    <a:lumOff val="50000"/>
                  </a:schemeClr>
                </a:solidFill>
                <a:latin typeface="Cambria" panose="02040503050406030204" pitchFamily="18" charset="0"/>
              </a:rPr>
              <a:t>The skin is an essential part of your body and its largest organ. You have three layers of skin which act as a barrier against disease, poisons and the sun's harmful rays. The functions of your skin are also very complex: it keeps you warm or cool; it prevents your body from losing too much water; it is where you feel cold, heat or pain and it gives you your sense of touch. So as you can imagine, if your skin gets burned it can be very serious. First aid is a very important first step in the treatment of bums.</a:t>
            </a:r>
            <a:endParaRPr lang="zh-CN" altLang="en-US" sz="2800" i="1" spc="-100" dirty="0">
              <a:solidFill>
                <a:schemeClr val="tx1">
                  <a:lumMod val="50000"/>
                  <a:lumOff val="50000"/>
                </a:schemeClr>
              </a:solidFill>
              <a:latin typeface="Cambria" panose="02040503050406030204" pitchFamily="18" charset="0"/>
            </a:endParaRPr>
          </a:p>
        </p:txBody>
      </p:sp>
      <p:sp>
        <p:nvSpPr>
          <p:cNvPr id="11" name="矩形 10"/>
          <p:cNvSpPr/>
          <p:nvPr/>
        </p:nvSpPr>
        <p:spPr>
          <a:xfrm>
            <a:off x="206182" y="4028277"/>
            <a:ext cx="11774935" cy="2677656"/>
          </a:xfrm>
          <a:prstGeom prst="rect">
            <a:avLst/>
          </a:prstGeom>
        </p:spPr>
        <p:txBody>
          <a:bodyPr wrap="square">
            <a:spAutoFit/>
          </a:bodyPr>
          <a:lstStyle/>
          <a:p>
            <a:pPr algn="just"/>
            <a:r>
              <a:rPr lang="en-US" altLang="zh-CN" sz="2800" i="1" spc="-100" dirty="0">
                <a:solidFill>
                  <a:schemeClr val="tx1">
                    <a:lumMod val="50000"/>
                    <a:lumOff val="50000"/>
                  </a:schemeClr>
                </a:solidFill>
                <a:latin typeface="Cambria" panose="02040503050406030204" pitchFamily="18" charset="0"/>
              </a:rPr>
              <a:t>The skin is an essential part of your body and its largest organ. You have three layers of skin which act as a barrier against disease, poisons and the sun's harmful rays. The functions of your skin are also very complex: it keeps you warm or cool; it prevents your body from losing too much water; it is where you feel cold, heat or pain and it gives you your sense of touch. </a:t>
            </a:r>
            <a:r>
              <a:rPr lang="en-US" altLang="zh-CN" sz="2800" i="1" spc="-100" dirty="0">
                <a:solidFill>
                  <a:srgbClr val="CC6600"/>
                </a:solidFill>
                <a:latin typeface="Cambria" panose="02040503050406030204" pitchFamily="18" charset="0"/>
              </a:rPr>
              <a:t>So as you can imagine, if your skin gets burned it can be very serious. First aid is a very important first step in the treatment of bums.</a:t>
            </a:r>
            <a:endParaRPr lang="zh-CN" altLang="en-US" sz="2800" i="1" spc="-100" dirty="0">
              <a:solidFill>
                <a:srgbClr val="CC6600"/>
              </a:solidFill>
              <a:latin typeface="Cambria" panose="020405030504060302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500"/>
                                        <p:tgtEl>
                                          <p:spTgt spid="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fade">
                                      <p:cBhvr>
                                        <p:cTn id="15" dur="500"/>
                                        <p:tgtEl>
                                          <p:spTgt spid="8">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Effect transition="in" filter="fade">
                                      <p:cBhvr>
                                        <p:cTn id="31" dur="500"/>
                                        <p:tgtEl>
                                          <p:spTgt spid="8">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grpId="0" nodeType="clickEffect">
                                  <p:stCondLst>
                                    <p:cond delay="0"/>
                                  </p:stCondLst>
                                  <p:childTnLst>
                                    <p:animEffect transition="out" filter="fade">
                                      <p:cBhvr>
                                        <p:cTn id="35" dur="500" tmFilter="0, 0; .2, .5; .8, .5; 1, 0"/>
                                        <p:tgtEl>
                                          <p:spTgt spid="4"/>
                                        </p:tgtEl>
                                      </p:cBhvr>
                                    </p:animEffect>
                                    <p:animScale>
                                      <p:cBhvr>
                                        <p:cTn id="36"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1312842" y="261486"/>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5" name="Rectangle 18"/>
          <p:cNvSpPr>
            <a:spLocks noChangeArrowheads="1"/>
          </p:cNvSpPr>
          <p:nvPr/>
        </p:nvSpPr>
        <p:spPr bwMode="auto">
          <a:xfrm>
            <a:off x="1626538" y="377909"/>
            <a:ext cx="216482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sym typeface="Arial" panose="020B0604020202020204"/>
              </a:rPr>
              <a:t>Assignment</a:t>
            </a:r>
            <a:endPar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宋体" panose="02010600030101010101" pitchFamily="2" charset="-122"/>
              <a:sym typeface="Arial" panose="020B0604020202020204"/>
            </a:endParaRPr>
          </a:p>
        </p:txBody>
      </p:sp>
      <p:sp>
        <p:nvSpPr>
          <p:cNvPr id="6" name="平行四边形 5"/>
          <p:cNvSpPr/>
          <p:nvPr/>
        </p:nvSpPr>
        <p:spPr>
          <a:xfrm>
            <a:off x="3902650" y="261487"/>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pic>
        <p:nvPicPr>
          <p:cNvPr id="7" name="图片 6"/>
          <p:cNvPicPr>
            <a:picLocks noChangeAspect="1"/>
          </p:cNvPicPr>
          <p:nvPr/>
        </p:nvPicPr>
        <p:blipFill>
          <a:blip r:embed="rId3"/>
          <a:stretch>
            <a:fillRect/>
          </a:stretch>
        </p:blipFill>
        <p:spPr>
          <a:xfrm>
            <a:off x="445266" y="313984"/>
            <a:ext cx="756285" cy="594360"/>
          </a:xfrm>
          <a:prstGeom prst="rect">
            <a:avLst/>
          </a:prstGeom>
        </p:spPr>
      </p:pic>
      <p:sp>
        <p:nvSpPr>
          <p:cNvPr id="8" name="矩形 7"/>
          <p:cNvSpPr/>
          <p:nvPr/>
        </p:nvSpPr>
        <p:spPr>
          <a:xfrm>
            <a:off x="466402" y="1459084"/>
            <a:ext cx="10837023" cy="646331"/>
          </a:xfrm>
          <a:prstGeom prst="rect">
            <a:avLst/>
          </a:prstGeom>
        </p:spPr>
        <p:txBody>
          <a:bodyPr wrap="square">
            <a:spAutoFit/>
          </a:bodyPr>
          <a:lstStyle/>
          <a:p>
            <a:r>
              <a:rPr lang="en-US" altLang="zh-CN" sz="3600" b="1" spc="-100" dirty="0">
                <a:latin typeface="Cambria" panose="02040503050406030204" pitchFamily="18" charset="0"/>
              </a:rPr>
              <a:t>1. Make an English poster titled </a:t>
            </a:r>
            <a:r>
              <a:rPr lang="en-US" altLang="zh-CN" sz="3600" b="1" i="1" spc="-100" dirty="0">
                <a:latin typeface="Cambria" panose="02040503050406030204" pitchFamily="18" charset="0"/>
              </a:rPr>
              <a:t>First Aid for Burns. </a:t>
            </a:r>
          </a:p>
        </p:txBody>
      </p:sp>
      <p:pic>
        <p:nvPicPr>
          <p:cNvPr id="3" name="图片 2"/>
          <p:cNvPicPr>
            <a:picLocks noChangeAspect="1"/>
          </p:cNvPicPr>
          <p:nvPr/>
        </p:nvPicPr>
        <p:blipFill>
          <a:blip r:embed="rId4"/>
          <a:stretch>
            <a:fillRect/>
          </a:stretch>
        </p:blipFill>
        <p:spPr>
          <a:xfrm>
            <a:off x="556122" y="2438176"/>
            <a:ext cx="3063347" cy="4041916"/>
          </a:xfrm>
          <a:prstGeom prst="rect">
            <a:avLst/>
          </a:prstGeom>
        </p:spPr>
      </p:pic>
      <p:pic>
        <p:nvPicPr>
          <p:cNvPr id="9" name="图片 8"/>
          <p:cNvPicPr>
            <a:picLocks noChangeAspect="1"/>
          </p:cNvPicPr>
          <p:nvPr/>
        </p:nvPicPr>
        <p:blipFill rotWithShape="1">
          <a:blip r:embed="rId5"/>
          <a:srcRect b="2285"/>
          <a:stretch>
            <a:fillRect/>
          </a:stretch>
        </p:blipFill>
        <p:spPr>
          <a:xfrm>
            <a:off x="4337008" y="2438176"/>
            <a:ext cx="2856801" cy="3934489"/>
          </a:xfrm>
          <a:prstGeom prst="rect">
            <a:avLst/>
          </a:prstGeom>
        </p:spPr>
      </p:pic>
      <p:pic>
        <p:nvPicPr>
          <p:cNvPr id="10" name="图片 9"/>
          <p:cNvPicPr>
            <a:picLocks noChangeAspect="1"/>
          </p:cNvPicPr>
          <p:nvPr/>
        </p:nvPicPr>
        <p:blipFill>
          <a:blip r:embed="rId6"/>
          <a:stretch>
            <a:fillRect/>
          </a:stretch>
        </p:blipFill>
        <p:spPr>
          <a:xfrm>
            <a:off x="7911348" y="2393771"/>
            <a:ext cx="3063347" cy="40780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grpId="0" nodeType="clickEffect">
                                  <p:stCondLst>
                                    <p:cond delay="0"/>
                                  </p:stCondLst>
                                  <p:childTnLst>
                                    <p:animEffect transition="out" filter="fade">
                                      <p:cBhvr>
                                        <p:cTn id="17" dur="500" tmFilter="0, 0; .2, .5; .8, .5; 1, 0"/>
                                        <p:tgtEl>
                                          <p:spTgt spid="4"/>
                                        </p:tgtEl>
                                      </p:cBhvr>
                                    </p:animEffect>
                                    <p:animScale>
                                      <p:cBhvr>
                                        <p:cTn id="18"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1312842" y="261486"/>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5" name="Rectangle 18"/>
          <p:cNvSpPr>
            <a:spLocks noChangeArrowheads="1"/>
          </p:cNvSpPr>
          <p:nvPr/>
        </p:nvSpPr>
        <p:spPr bwMode="auto">
          <a:xfrm>
            <a:off x="1626538" y="377909"/>
            <a:ext cx="216482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sym typeface="Arial" panose="020B0604020202020204"/>
              </a:rPr>
              <a:t>Assignment</a:t>
            </a:r>
            <a:endPar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宋体" panose="02010600030101010101" pitchFamily="2" charset="-122"/>
              <a:sym typeface="Arial" panose="020B0604020202020204"/>
            </a:endParaRPr>
          </a:p>
        </p:txBody>
      </p:sp>
      <p:sp>
        <p:nvSpPr>
          <p:cNvPr id="6" name="平行四边形 5"/>
          <p:cNvSpPr/>
          <p:nvPr/>
        </p:nvSpPr>
        <p:spPr>
          <a:xfrm>
            <a:off x="3902650" y="261487"/>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pic>
        <p:nvPicPr>
          <p:cNvPr id="7" name="图片 6"/>
          <p:cNvPicPr>
            <a:picLocks noChangeAspect="1"/>
          </p:cNvPicPr>
          <p:nvPr/>
        </p:nvPicPr>
        <p:blipFill>
          <a:blip r:embed="rId3"/>
          <a:stretch>
            <a:fillRect/>
          </a:stretch>
        </p:blipFill>
        <p:spPr>
          <a:xfrm>
            <a:off x="445266" y="313984"/>
            <a:ext cx="756285" cy="594360"/>
          </a:xfrm>
          <a:prstGeom prst="rect">
            <a:avLst/>
          </a:prstGeom>
        </p:spPr>
      </p:pic>
      <p:sp>
        <p:nvSpPr>
          <p:cNvPr id="8" name="矩形 7"/>
          <p:cNvSpPr/>
          <p:nvPr/>
        </p:nvSpPr>
        <p:spPr>
          <a:xfrm>
            <a:off x="445266" y="1498356"/>
            <a:ext cx="1083702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100" normalizeH="0" baseline="0" noProof="0" dirty="0">
                <a:ln>
                  <a:noFill/>
                </a:ln>
                <a:solidFill>
                  <a:prstClr val="black"/>
                </a:solidFill>
                <a:effectLst/>
                <a:uLnTx/>
                <a:uFillTx/>
                <a:latin typeface="Cambria" panose="02040503050406030204" pitchFamily="18" charset="0"/>
                <a:ea typeface="等线" panose="02010600030101010101" pitchFamily="2" charset="-122"/>
                <a:cs typeface="+mn-cs"/>
              </a:rPr>
              <a:t>2. Write a list of dos and don’ts for first degree burns</a:t>
            </a:r>
            <a:r>
              <a:rPr kumimoji="0" lang="en-US" altLang="zh-CN" sz="3600" b="1" i="1" u="none" strike="noStrike" kern="1200" cap="none" spc="-100" normalizeH="0" baseline="0" noProof="0" dirty="0">
                <a:ln>
                  <a:noFill/>
                </a:ln>
                <a:solidFill>
                  <a:prstClr val="black"/>
                </a:solidFill>
                <a:effectLst/>
                <a:uLnTx/>
                <a:uFillTx/>
                <a:latin typeface="Cambria" panose="02040503050406030204" pitchFamily="18" charset="0"/>
                <a:ea typeface="等线" panose="02010600030101010101" pitchFamily="2" charset="-122"/>
                <a:cs typeface="+mn-cs"/>
              </a:rPr>
              <a:t>. </a:t>
            </a:r>
          </a:p>
        </p:txBody>
      </p:sp>
      <p:graphicFrame>
        <p:nvGraphicFramePr>
          <p:cNvPr id="2" name="表格 1"/>
          <p:cNvGraphicFramePr>
            <a:graphicFrameLocks noGrp="1"/>
          </p:cNvGraphicFramePr>
          <p:nvPr/>
        </p:nvGraphicFramePr>
        <p:xfrm>
          <a:off x="981986" y="2374801"/>
          <a:ext cx="10228028" cy="3931920"/>
        </p:xfrm>
        <a:graphic>
          <a:graphicData uri="http://schemas.openxmlformats.org/drawingml/2006/table">
            <a:tbl>
              <a:tblPr firstRow="1" bandRow="1">
                <a:tableStyleId>{5C22544A-7EE6-4342-B048-85BDC9FD1C3A}</a:tableStyleId>
              </a:tblPr>
              <a:tblGrid>
                <a:gridCol w="1423589">
                  <a:extLst>
                    <a:ext uri="{9D8B030D-6E8A-4147-A177-3AD203B41FA5}">
                      <a16:colId xmlns:a16="http://schemas.microsoft.com/office/drawing/2014/main" val="20000"/>
                    </a:ext>
                  </a:extLst>
                </a:gridCol>
                <a:gridCol w="4445391">
                  <a:extLst>
                    <a:ext uri="{9D8B030D-6E8A-4147-A177-3AD203B41FA5}">
                      <a16:colId xmlns:a16="http://schemas.microsoft.com/office/drawing/2014/main" val="20001"/>
                    </a:ext>
                  </a:extLst>
                </a:gridCol>
                <a:gridCol w="4359048">
                  <a:extLst>
                    <a:ext uri="{9D8B030D-6E8A-4147-A177-3AD203B41FA5}">
                      <a16:colId xmlns:a16="http://schemas.microsoft.com/office/drawing/2014/main" val="20002"/>
                    </a:ext>
                  </a:extLst>
                </a:gridCol>
              </a:tblGrid>
              <a:tr h="790430">
                <a:tc rowSpan="2">
                  <a:txBody>
                    <a:bodyPr/>
                    <a:lstStyle/>
                    <a:p>
                      <a:endParaRPr lang="en-US" altLang="zh-CN" sz="2800" dirty="0">
                        <a:latin typeface="Cambria" panose="02040503050406030204" pitchFamily="18" charset="0"/>
                      </a:endParaRPr>
                    </a:p>
                    <a:p>
                      <a:endParaRPr lang="en-US" altLang="zh-CN" sz="2800" dirty="0">
                        <a:latin typeface="Cambria" panose="02040503050406030204" pitchFamily="18" charset="0"/>
                      </a:endParaRPr>
                    </a:p>
                    <a:p>
                      <a:endParaRPr lang="en-US" altLang="zh-CN" sz="2800" dirty="0">
                        <a:latin typeface="Cambria" panose="02040503050406030204" pitchFamily="18" charset="0"/>
                      </a:endParaRPr>
                    </a:p>
                    <a:p>
                      <a:r>
                        <a:rPr lang="en-US" altLang="zh-CN" sz="2800" dirty="0">
                          <a:latin typeface="Cambria" panose="02040503050406030204" pitchFamily="18" charset="0"/>
                        </a:rPr>
                        <a:t>For First Degree Burns</a:t>
                      </a:r>
                    </a:p>
                    <a:p>
                      <a:endParaRPr lang="en-US" altLang="zh-CN" sz="2800" dirty="0">
                        <a:latin typeface="Cambria" panose="02040503050406030204" pitchFamily="18" charset="0"/>
                      </a:endParaRPr>
                    </a:p>
                    <a:p>
                      <a:endParaRPr lang="zh-CN" altLang="en-US" sz="2800" dirty="0">
                        <a:latin typeface="Cambria" panose="02040503050406030204" pitchFamily="18" charset="0"/>
                      </a:endParaRPr>
                    </a:p>
                  </a:txBody>
                  <a:tcPr/>
                </a:tc>
                <a:tc>
                  <a:txBody>
                    <a:bodyPr/>
                    <a:lstStyle/>
                    <a:p>
                      <a:pPr algn="ctr"/>
                      <a:r>
                        <a:rPr lang="en-US" altLang="zh-CN" sz="2800" dirty="0">
                          <a:latin typeface="Cambria" panose="02040503050406030204" pitchFamily="18" charset="0"/>
                        </a:rPr>
                        <a:t>Dos</a:t>
                      </a:r>
                      <a:endParaRPr lang="zh-CN" altLang="en-US" sz="2800" dirty="0">
                        <a:latin typeface="Cambria" panose="02040503050406030204" pitchFamily="18" charset="0"/>
                      </a:endParaRPr>
                    </a:p>
                  </a:txBody>
                  <a:tcPr/>
                </a:tc>
                <a:tc>
                  <a:txBody>
                    <a:bodyPr/>
                    <a:lstStyle/>
                    <a:p>
                      <a:pPr algn="ctr"/>
                      <a:r>
                        <a:rPr lang="en-US" altLang="zh-CN" sz="2800" dirty="0">
                          <a:latin typeface="Cambria" panose="02040503050406030204" pitchFamily="18" charset="0"/>
                        </a:rPr>
                        <a:t>Don’ts</a:t>
                      </a:r>
                      <a:endParaRPr lang="zh-CN" altLang="en-US" sz="2800" dirty="0">
                        <a:latin typeface="Cambria" panose="02040503050406030204" pitchFamily="18" charset="0"/>
                      </a:endParaRPr>
                    </a:p>
                  </a:txBody>
                  <a:tcPr/>
                </a:tc>
                <a:extLst>
                  <a:ext uri="{0D108BD9-81ED-4DB2-BD59-A6C34878D82A}">
                    <a16:rowId xmlns:a16="http://schemas.microsoft.com/office/drawing/2014/main" val="10000"/>
                  </a:ext>
                </a:extLst>
              </a:tr>
              <a:tr h="2739536">
                <a:tc vMerge="1">
                  <a:txBody>
                    <a:bodyPr/>
                    <a:lstStyle/>
                    <a:p>
                      <a:endParaRPr lang="zh-CN"/>
                    </a:p>
                  </a:txBody>
                  <a:tcPr/>
                </a:tc>
                <a:tc>
                  <a:txBody>
                    <a:bodyPr/>
                    <a:lstStyle/>
                    <a:p>
                      <a:endParaRPr lang="zh-CN" altLang="en-US" sz="2800" dirty="0">
                        <a:latin typeface="Cambria" panose="02040503050406030204" pitchFamily="18" charset="0"/>
                      </a:endParaRPr>
                    </a:p>
                  </a:txBody>
                  <a:tcPr/>
                </a:tc>
                <a:tc>
                  <a:txBody>
                    <a:bodyPr/>
                    <a:lstStyle/>
                    <a:p>
                      <a:endParaRPr lang="zh-CN" altLang="en-US" sz="2800" dirty="0">
                        <a:latin typeface="Cambria" panose="02040503050406030204" pitchFamily="18" charset="0"/>
                      </a:endParaRPr>
                    </a:p>
                  </a:txBody>
                  <a:tcPr/>
                </a:tc>
                <a:extLst>
                  <a:ext uri="{0D108BD9-81ED-4DB2-BD59-A6C34878D82A}">
                    <a16:rowId xmlns:a16="http://schemas.microsoft.com/office/drawing/2014/main" val="10001"/>
                  </a:ext>
                </a:extLst>
              </a:tr>
            </a:tbl>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1312841" y="261486"/>
            <a:ext cx="3269019"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5" name="Rectangle 18"/>
          <p:cNvSpPr>
            <a:spLocks noChangeArrowheads="1"/>
          </p:cNvSpPr>
          <p:nvPr/>
        </p:nvSpPr>
        <p:spPr bwMode="auto">
          <a:xfrm>
            <a:off x="1312841" y="345081"/>
            <a:ext cx="326901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100" normalizeH="0" noProof="0" dirty="0">
                <a:ln>
                  <a:noFill/>
                </a:ln>
                <a:solidFill>
                  <a:prstClr val="white"/>
                </a:solidFill>
                <a:effectLst/>
                <a:uLnTx/>
                <a:uFillTx/>
                <a:latin typeface="Arial" panose="020B0604020202020204"/>
                <a:ea typeface="微软雅黑" panose="020B0503020204020204" charset="-122"/>
                <a:cs typeface="+mn-cs"/>
                <a:sym typeface="Arial" panose="020B0604020202020204"/>
              </a:rPr>
              <a:t>A possible version</a:t>
            </a:r>
            <a:endParaRPr kumimoji="0" lang="en-US" altLang="zh-CN" sz="2800" b="1" i="0" u="none" strike="noStrike" kern="1200" cap="none" spc="-100" normalizeH="0" noProof="0" dirty="0">
              <a:ln>
                <a:noFill/>
              </a:ln>
              <a:solidFill>
                <a:prstClr val="white"/>
              </a:solidFill>
              <a:effectLst/>
              <a:uLnTx/>
              <a:uFillTx/>
              <a:latin typeface="Arial" panose="020B0604020202020204"/>
              <a:ea typeface="微软雅黑" panose="020B0503020204020204" charset="-122"/>
              <a:cs typeface="宋体" panose="02010600030101010101" pitchFamily="2" charset="-122"/>
              <a:sym typeface="Arial" panose="020B0604020202020204"/>
            </a:endParaRPr>
          </a:p>
        </p:txBody>
      </p:sp>
      <p:sp>
        <p:nvSpPr>
          <p:cNvPr id="6" name="平行四边形 5"/>
          <p:cNvSpPr/>
          <p:nvPr/>
        </p:nvSpPr>
        <p:spPr>
          <a:xfrm>
            <a:off x="4428421" y="247308"/>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pic>
        <p:nvPicPr>
          <p:cNvPr id="7" name="图片 6"/>
          <p:cNvPicPr>
            <a:picLocks noChangeAspect="1"/>
          </p:cNvPicPr>
          <p:nvPr/>
        </p:nvPicPr>
        <p:blipFill>
          <a:blip r:embed="rId3"/>
          <a:stretch>
            <a:fillRect/>
          </a:stretch>
        </p:blipFill>
        <p:spPr>
          <a:xfrm>
            <a:off x="445266" y="313984"/>
            <a:ext cx="756285" cy="594360"/>
          </a:xfrm>
          <a:prstGeom prst="rect">
            <a:avLst/>
          </a:prstGeom>
        </p:spPr>
      </p:pic>
      <p:graphicFrame>
        <p:nvGraphicFramePr>
          <p:cNvPr id="2" name="表格 1"/>
          <p:cNvGraphicFramePr>
            <a:graphicFrameLocks noGrp="1"/>
          </p:cNvGraphicFramePr>
          <p:nvPr/>
        </p:nvGraphicFramePr>
        <p:xfrm>
          <a:off x="445266" y="1286557"/>
          <a:ext cx="11329392" cy="5231717"/>
        </p:xfrm>
        <a:graphic>
          <a:graphicData uri="http://schemas.openxmlformats.org/drawingml/2006/table">
            <a:tbl>
              <a:tblPr firstRow="1" bandRow="1">
                <a:tableStyleId>{5C22544A-7EE6-4342-B048-85BDC9FD1C3A}</a:tableStyleId>
              </a:tblPr>
              <a:tblGrid>
                <a:gridCol w="1383534">
                  <a:extLst>
                    <a:ext uri="{9D8B030D-6E8A-4147-A177-3AD203B41FA5}">
                      <a16:colId xmlns:a16="http://schemas.microsoft.com/office/drawing/2014/main" val="20000"/>
                    </a:ext>
                  </a:extLst>
                </a:gridCol>
                <a:gridCol w="4923692">
                  <a:extLst>
                    <a:ext uri="{9D8B030D-6E8A-4147-A177-3AD203B41FA5}">
                      <a16:colId xmlns:a16="http://schemas.microsoft.com/office/drawing/2014/main" val="20001"/>
                    </a:ext>
                  </a:extLst>
                </a:gridCol>
                <a:gridCol w="5022166">
                  <a:extLst>
                    <a:ext uri="{9D8B030D-6E8A-4147-A177-3AD203B41FA5}">
                      <a16:colId xmlns:a16="http://schemas.microsoft.com/office/drawing/2014/main" val="20002"/>
                    </a:ext>
                  </a:extLst>
                </a:gridCol>
              </a:tblGrid>
              <a:tr h="598757">
                <a:tc rowSpan="2">
                  <a:txBody>
                    <a:bodyPr/>
                    <a:lstStyle/>
                    <a:p>
                      <a:endParaRPr lang="en-US" altLang="zh-CN" sz="2800" dirty="0">
                        <a:latin typeface="Cambria" panose="02040503050406030204" pitchFamily="18" charset="0"/>
                      </a:endParaRPr>
                    </a:p>
                    <a:p>
                      <a:endParaRPr lang="en-US" altLang="zh-CN" sz="2800" dirty="0">
                        <a:latin typeface="Cambria" panose="02040503050406030204" pitchFamily="18" charset="0"/>
                      </a:endParaRPr>
                    </a:p>
                    <a:p>
                      <a:endParaRPr lang="en-US" altLang="zh-CN" sz="2800" dirty="0">
                        <a:latin typeface="Cambria" panose="02040503050406030204" pitchFamily="18" charset="0"/>
                      </a:endParaRPr>
                    </a:p>
                    <a:p>
                      <a:r>
                        <a:rPr lang="en-US" altLang="zh-CN" sz="2800" dirty="0">
                          <a:latin typeface="Cambria" panose="02040503050406030204" pitchFamily="18" charset="0"/>
                        </a:rPr>
                        <a:t>For First Degree Burns</a:t>
                      </a:r>
                    </a:p>
                    <a:p>
                      <a:endParaRPr lang="en-US" altLang="zh-CN" sz="2800" dirty="0">
                        <a:latin typeface="Cambria" panose="02040503050406030204" pitchFamily="18" charset="0"/>
                      </a:endParaRPr>
                    </a:p>
                    <a:p>
                      <a:endParaRPr lang="zh-CN" altLang="en-US" sz="2800" dirty="0">
                        <a:latin typeface="Cambria" panose="02040503050406030204" pitchFamily="18" charset="0"/>
                      </a:endParaRPr>
                    </a:p>
                  </a:txBody>
                  <a:tcPr/>
                </a:tc>
                <a:tc>
                  <a:txBody>
                    <a:bodyPr/>
                    <a:lstStyle/>
                    <a:p>
                      <a:pPr algn="ctr"/>
                      <a:r>
                        <a:rPr lang="en-US" altLang="zh-CN" sz="2800" dirty="0">
                          <a:latin typeface="Cambria" panose="02040503050406030204" pitchFamily="18" charset="0"/>
                        </a:rPr>
                        <a:t>Dos</a:t>
                      </a:r>
                      <a:endParaRPr lang="zh-CN" altLang="en-US" sz="2800" dirty="0">
                        <a:latin typeface="Cambria" panose="02040503050406030204" pitchFamily="18" charset="0"/>
                      </a:endParaRPr>
                    </a:p>
                  </a:txBody>
                  <a:tcPr/>
                </a:tc>
                <a:tc>
                  <a:txBody>
                    <a:bodyPr/>
                    <a:lstStyle/>
                    <a:p>
                      <a:pPr algn="ctr"/>
                      <a:r>
                        <a:rPr lang="en-US" altLang="zh-CN" sz="2800" dirty="0">
                          <a:latin typeface="Cambria" panose="02040503050406030204" pitchFamily="18" charset="0"/>
                        </a:rPr>
                        <a:t>Don’ts</a:t>
                      </a:r>
                      <a:endParaRPr lang="zh-CN" altLang="en-US" sz="2800" dirty="0">
                        <a:latin typeface="Cambria" panose="02040503050406030204" pitchFamily="18" charset="0"/>
                      </a:endParaRPr>
                    </a:p>
                  </a:txBody>
                  <a:tcPr/>
                </a:tc>
                <a:extLst>
                  <a:ext uri="{0D108BD9-81ED-4DB2-BD59-A6C34878D82A}">
                    <a16:rowId xmlns:a16="http://schemas.microsoft.com/office/drawing/2014/main" val="10000"/>
                  </a:ext>
                </a:extLst>
              </a:tr>
              <a:tr h="4332182">
                <a:tc vMerge="1">
                  <a:txBody>
                    <a:bodyPr/>
                    <a:lstStyle/>
                    <a:p>
                      <a:endParaRPr lang="zh-CN"/>
                    </a:p>
                  </a:txBody>
                  <a:tcPr/>
                </a:tc>
                <a:tc>
                  <a:txBody>
                    <a:bodyPr/>
                    <a:lstStyle/>
                    <a:p>
                      <a:pPr algn="just">
                        <a:spcAft>
                          <a:spcPts val="600"/>
                        </a:spcAft>
                      </a:pPr>
                      <a:r>
                        <a:rPr lang="en-US" altLang="zh-CN" sz="2400" spc="-100" baseline="0" dirty="0">
                          <a:latin typeface="Cambria" panose="02040503050406030204" pitchFamily="18" charset="0"/>
                        </a:rPr>
                        <a:t>1. Cool the area right away. Place the affected area under cold running water. Do this for at least 5-10 minutes or until the pain is relieved. This will also reduce the amount of skin damage.</a:t>
                      </a:r>
                    </a:p>
                    <a:p>
                      <a:pPr algn="just">
                        <a:spcAft>
                          <a:spcPts val="600"/>
                        </a:spcAft>
                      </a:pPr>
                      <a:r>
                        <a:rPr lang="en-US" altLang="zh-CN" sz="2400" spc="-100" baseline="0" dirty="0">
                          <a:latin typeface="Cambria" panose="02040503050406030204" pitchFamily="18" charset="0"/>
                        </a:rPr>
                        <a:t>2. Keep the area uncovered and raised, if possible. Apply a dry dressing, if necessary.</a:t>
                      </a:r>
                    </a:p>
                    <a:p>
                      <a:pPr algn="just">
                        <a:spcAft>
                          <a:spcPts val="600"/>
                        </a:spcAft>
                      </a:pPr>
                      <a:r>
                        <a:rPr lang="en-US" altLang="zh-CN" sz="2400" spc="-100" baseline="0" dirty="0">
                          <a:latin typeface="Cambria" panose="02040503050406030204" pitchFamily="18" charset="0"/>
                        </a:rPr>
                        <a:t>3. Go to the hospital if after 2 days you show signs of infection(fever, chills, increased redness, or swelling) or if the affected area is still painful.</a:t>
                      </a:r>
                      <a:endParaRPr lang="zh-CN" altLang="en-US" sz="2400" spc="-100" baseline="0" dirty="0">
                        <a:latin typeface="Cambria" panose="02040503050406030204" pitchFamily="18" charset="0"/>
                      </a:endParaRPr>
                    </a:p>
                  </a:txBody>
                  <a:tcPr/>
                </a:tc>
                <a:tc>
                  <a:txBody>
                    <a:bodyPr/>
                    <a:lstStyle/>
                    <a:p>
                      <a:pPr algn="just">
                        <a:spcAft>
                          <a:spcPts val="600"/>
                        </a:spcAft>
                      </a:pPr>
                      <a:r>
                        <a:rPr lang="en-US" altLang="zh-CN" sz="2400" spc="-100" baseline="0" dirty="0">
                          <a:latin typeface="Cambria" panose="02040503050406030204" pitchFamily="18" charset="0"/>
                        </a:rPr>
                        <a:t>1. Do not apply ice and cold water for too long a time. This may result in complete numbness leading to frostbite.</a:t>
                      </a:r>
                    </a:p>
                    <a:p>
                      <a:pPr algn="just">
                        <a:spcAft>
                          <a:spcPts val="600"/>
                        </a:spcAft>
                      </a:pPr>
                      <a:r>
                        <a:rPr lang="en-US" altLang="zh-CN" sz="2400" spc="-100" baseline="0" dirty="0">
                          <a:latin typeface="Cambria" panose="02040503050406030204" pitchFamily="18" charset="0"/>
                        </a:rPr>
                        <a:t>2. Do not use butter or other ointments.</a:t>
                      </a:r>
                    </a:p>
                    <a:p>
                      <a:pPr algn="just">
                        <a:spcAft>
                          <a:spcPts val="600"/>
                        </a:spcAft>
                      </a:pPr>
                      <a:r>
                        <a:rPr lang="en-US" altLang="zh-CN" sz="2400" spc="-100" baseline="0" dirty="0">
                          <a:latin typeface="Cambria" panose="02040503050406030204" pitchFamily="18" charset="0"/>
                        </a:rPr>
                        <a:t>3. Avoid using local anesthetic sprays and creams. They can slow heating and may lead to allergic reactions in some people.</a:t>
                      </a:r>
                    </a:p>
                    <a:p>
                      <a:pPr algn="just">
                        <a:spcAft>
                          <a:spcPts val="600"/>
                        </a:spcAft>
                      </a:pPr>
                      <a:r>
                        <a:rPr lang="en-US" altLang="zh-CN" sz="2400" spc="-100" baseline="0" dirty="0">
                          <a:latin typeface="Cambria" panose="02040503050406030204" pitchFamily="18" charset="0"/>
                        </a:rPr>
                        <a:t>4. Do not give aspirin or any medication containing salicylates(</a:t>
                      </a:r>
                      <a:r>
                        <a:rPr lang="zh-CN" altLang="en-US" sz="2400" spc="-100" baseline="0" dirty="0">
                          <a:latin typeface="Cambria" panose="02040503050406030204" pitchFamily="18" charset="0"/>
                        </a:rPr>
                        <a:t>水杨酸盐</a:t>
                      </a:r>
                      <a:r>
                        <a:rPr lang="en-US" altLang="zh-CN" sz="2400" spc="-100" baseline="0" dirty="0">
                          <a:latin typeface="Cambria" panose="02040503050406030204" pitchFamily="18" charset="0"/>
                        </a:rPr>
                        <a:t>) to anyone 19 years of age or younger, unless a doctor tells you to.</a:t>
                      </a:r>
                      <a:endParaRPr lang="zh-CN" altLang="en-US" sz="2400" spc="-100" baseline="0" dirty="0">
                        <a:latin typeface="Cambria" panose="02040503050406030204" pitchFamily="18" charset="0"/>
                      </a:endParaRPr>
                    </a:p>
                  </a:txBody>
                  <a:tcPr/>
                </a:tc>
                <a:extLst>
                  <a:ext uri="{0D108BD9-81ED-4DB2-BD59-A6C34878D82A}">
                    <a16:rowId xmlns:a16="http://schemas.microsoft.com/office/drawing/2014/main" val="10001"/>
                  </a:ext>
                </a:extLst>
              </a:tr>
            </a:tbl>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9000" b="-9000"/>
          </a:stretch>
        </a:blipFill>
        <a:effectLst/>
      </p:bgPr>
    </p:bg>
    <p:spTree>
      <p:nvGrpSpPr>
        <p:cNvPr id="1" name=""/>
        <p:cNvGrpSpPr/>
        <p:nvPr/>
      </p:nvGrpSpPr>
      <p:grpSpPr>
        <a:xfrm>
          <a:off x="0" y="0"/>
          <a:ext cx="0" cy="0"/>
          <a:chOff x="0" y="0"/>
          <a:chExt cx="0" cy="0"/>
        </a:xfrm>
      </p:grpSpPr>
      <p:sp>
        <p:nvSpPr>
          <p:cNvPr id="7" name="平行四边形 6"/>
          <p:cNvSpPr/>
          <p:nvPr/>
        </p:nvSpPr>
        <p:spPr>
          <a:xfrm>
            <a:off x="373634" y="2148038"/>
            <a:ext cx="6505468" cy="1509823"/>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1" name="平行四边形 10"/>
          <p:cNvSpPr/>
          <p:nvPr/>
        </p:nvSpPr>
        <p:spPr>
          <a:xfrm>
            <a:off x="-806204" y="2148037"/>
            <a:ext cx="1435396" cy="1509823"/>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3" name="Rectangle 20"/>
          <p:cNvSpPr>
            <a:spLocks noChangeArrowheads="1"/>
          </p:cNvSpPr>
          <p:nvPr/>
        </p:nvSpPr>
        <p:spPr bwMode="auto">
          <a:xfrm>
            <a:off x="629192" y="3138325"/>
            <a:ext cx="57748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pPr>
            <a:r>
              <a:rPr lang="en-US" altLang="zh-CN" sz="2800" dirty="0">
                <a:solidFill>
                  <a:srgbClr val="22ACEC"/>
                </a:solidFill>
                <a:latin typeface="Cambria" panose="02040503050406030204" pitchFamily="18" charset="0"/>
                <a:ea typeface="微软雅黑" panose="020B0503020204020204" charset="-122"/>
                <a:cs typeface="Arial" panose="020B0604020202020204" pitchFamily="34" charset="0"/>
                <a:sym typeface="Arial" panose="020B0604020202020204"/>
              </a:rPr>
              <a:t>Reading</a:t>
            </a:r>
            <a:endParaRPr lang="zh-CN" altLang="en-US" sz="2800" dirty="0">
              <a:solidFill>
                <a:srgbClr val="22ACEC"/>
              </a:solidFill>
              <a:latin typeface="Cambria" panose="02040503050406030204" pitchFamily="18" charset="0"/>
              <a:ea typeface="微软雅黑" panose="020B0503020204020204" charset="-122"/>
              <a:cs typeface="Arial" panose="020B0604020202020204" pitchFamily="34" charset="0"/>
              <a:sym typeface="Arial" panose="020B0604020202020204"/>
            </a:endParaRPr>
          </a:p>
        </p:txBody>
      </p:sp>
      <p:cxnSp>
        <p:nvCxnSpPr>
          <p:cNvPr id="15" name="直接连接符 14"/>
          <p:cNvCxnSpPr/>
          <p:nvPr/>
        </p:nvCxnSpPr>
        <p:spPr>
          <a:xfrm>
            <a:off x="659870" y="3111231"/>
            <a:ext cx="5867539" cy="0"/>
          </a:xfrm>
          <a:prstGeom prst="line">
            <a:avLst/>
          </a:prstGeom>
          <a:ln>
            <a:solidFill>
              <a:srgbClr val="22ACEC"/>
            </a:solidFill>
          </a:ln>
        </p:spPr>
        <p:style>
          <a:lnRef idx="1">
            <a:schemeClr val="accent1"/>
          </a:lnRef>
          <a:fillRef idx="0">
            <a:schemeClr val="accent1"/>
          </a:fillRef>
          <a:effectRef idx="0">
            <a:schemeClr val="accent1"/>
          </a:effectRef>
          <a:fontRef idx="minor">
            <a:schemeClr val="tx1"/>
          </a:fontRef>
        </p:style>
      </p:cxnSp>
      <p:sp>
        <p:nvSpPr>
          <p:cNvPr id="8" name="Rectangle 18"/>
          <p:cNvSpPr>
            <a:spLocks noChangeArrowheads="1"/>
          </p:cNvSpPr>
          <p:nvPr/>
        </p:nvSpPr>
        <p:spPr bwMode="auto">
          <a:xfrm>
            <a:off x="1014836" y="2468584"/>
            <a:ext cx="4806572" cy="55399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ctr" fontAlgn="base">
              <a:spcBef>
                <a:spcPct val="0"/>
              </a:spcBef>
              <a:spcAft>
                <a:spcPct val="0"/>
              </a:spcAft>
            </a:pPr>
            <a:r>
              <a:rPr lang="en-US" altLang="zh-CN" sz="3600" spc="-100" dirty="0">
                <a:solidFill>
                  <a:srgbClr val="22ACEC"/>
                </a:solidFill>
                <a:latin typeface="Cambria" panose="02040503050406030204" pitchFamily="18" charset="0"/>
                <a:ea typeface="微软雅黑" panose="020B0503020204020204" charset="-122"/>
                <a:cs typeface="宋体" panose="02010600030101010101" pitchFamily="2" charset="-122"/>
                <a:sym typeface="Arial" panose="020B0604020202020204"/>
              </a:rPr>
              <a:t>M5U5 First  Aid  for</a:t>
            </a:r>
            <a:r>
              <a:rPr lang="zh-CN" altLang="en-US" sz="3600" spc="-100" dirty="0">
                <a:solidFill>
                  <a:srgbClr val="22ACEC"/>
                </a:solidFill>
                <a:latin typeface="Cambria" panose="02040503050406030204" pitchFamily="18" charset="0"/>
                <a:ea typeface="微软雅黑" panose="020B0503020204020204" charset="-122"/>
                <a:cs typeface="宋体" panose="02010600030101010101" pitchFamily="2" charset="-122"/>
                <a:sym typeface="Arial" panose="020B0604020202020204"/>
              </a:rPr>
              <a:t> </a:t>
            </a:r>
            <a:r>
              <a:rPr lang="en-US" altLang="zh-CN" sz="3600" spc="-100" dirty="0">
                <a:solidFill>
                  <a:srgbClr val="22ACEC"/>
                </a:solidFill>
                <a:latin typeface="Cambria" panose="02040503050406030204" pitchFamily="18" charset="0"/>
                <a:ea typeface="微软雅黑" panose="020B0503020204020204" charset="-122"/>
                <a:cs typeface="宋体" panose="02010600030101010101" pitchFamily="2" charset="-122"/>
                <a:sym typeface="Arial" panose="020B0604020202020204"/>
              </a:rPr>
              <a:t>Burns</a:t>
            </a:r>
            <a:endParaRPr lang="zh-CN" altLang="en-US" sz="3600" spc="-100" dirty="0">
              <a:solidFill>
                <a:srgbClr val="22ACEC"/>
              </a:solidFill>
              <a:latin typeface="Cambria" panose="02040503050406030204" pitchFamily="18" charset="0"/>
              <a:ea typeface="微软雅黑" panose="020B0503020204020204" charset="-122"/>
              <a:cs typeface="宋体" panose="02010600030101010101" pitchFamily="2" charset="-122"/>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90330" y="1779117"/>
            <a:ext cx="6337982" cy="5025657"/>
            <a:chOff x="256327" y="211015"/>
            <a:chExt cx="6147848" cy="4745224"/>
          </a:xfrm>
          <a:scene3d>
            <a:camera prst="orthographicFront">
              <a:rot lat="0" lon="0" rev="0"/>
            </a:camera>
            <a:lightRig rig="contrasting" dir="t">
              <a:rot lat="0" lon="0" rev="1500000"/>
            </a:lightRig>
          </a:scene3d>
        </p:grpSpPr>
        <p:pic>
          <p:nvPicPr>
            <p:cNvPr id="4" name="图片 3"/>
            <p:cNvPicPr>
              <a:picLocks noChangeAspect="1"/>
            </p:cNvPicPr>
            <p:nvPr/>
          </p:nvPicPr>
          <p:blipFill rotWithShape="1">
            <a:blip r:embed="rId3"/>
            <a:srcRect t="1703"/>
            <a:stretch>
              <a:fillRect/>
            </a:stretch>
          </p:blipFill>
          <p:spPr>
            <a:xfrm>
              <a:off x="261390" y="211015"/>
              <a:ext cx="6083137" cy="1624332"/>
            </a:xfrm>
            <a:prstGeom prst="rect">
              <a:avLst/>
            </a:prstGeom>
            <a:ln>
              <a:noFill/>
            </a:ln>
            <a:effectLst>
              <a:outerShdw blurRad="149987" dist="250190" dir="8460000" algn="ctr">
                <a:srgbClr val="000000">
                  <a:alpha val="28000"/>
                </a:srgbClr>
              </a:outerShdw>
            </a:effectLst>
            <a:sp3d prstMaterial="metal">
              <a:bevelT w="88900" h="88900"/>
            </a:sp3d>
          </p:spPr>
        </p:pic>
        <p:pic>
          <p:nvPicPr>
            <p:cNvPr id="9" name="图片 8"/>
            <p:cNvPicPr>
              <a:picLocks noChangeAspect="1"/>
            </p:cNvPicPr>
            <p:nvPr/>
          </p:nvPicPr>
          <p:blipFill rotWithShape="1">
            <a:blip r:embed="rId4"/>
            <a:srcRect t="4324"/>
            <a:stretch>
              <a:fillRect/>
            </a:stretch>
          </p:blipFill>
          <p:spPr>
            <a:xfrm>
              <a:off x="256327" y="1768932"/>
              <a:ext cx="6147848" cy="3187307"/>
            </a:xfrm>
            <a:prstGeom prst="rect">
              <a:avLst/>
            </a:prstGeom>
            <a:ln>
              <a:noFill/>
            </a:ln>
            <a:effectLst>
              <a:outerShdw blurRad="149987" dist="250190" dir="8460000" algn="ctr">
                <a:srgbClr val="000000">
                  <a:alpha val="28000"/>
                </a:srgbClr>
              </a:outerShdw>
            </a:effectLst>
            <a:sp3d prstMaterial="metal">
              <a:bevelT w="88900" h="88900"/>
            </a:sp3d>
          </p:spPr>
        </p:pic>
      </p:grpSp>
      <p:pic>
        <p:nvPicPr>
          <p:cNvPr id="10" name="图片 9"/>
          <p:cNvPicPr>
            <a:picLocks noChangeAspect="1"/>
          </p:cNvPicPr>
          <p:nvPr/>
        </p:nvPicPr>
        <p:blipFill>
          <a:blip r:embed="rId5"/>
          <a:stretch>
            <a:fillRect/>
          </a:stretch>
        </p:blipFill>
        <p:spPr>
          <a:xfrm>
            <a:off x="6466820" y="1842869"/>
            <a:ext cx="5657143" cy="496190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2" name="矩形 11"/>
          <p:cNvSpPr/>
          <p:nvPr/>
        </p:nvSpPr>
        <p:spPr>
          <a:xfrm>
            <a:off x="190330" y="63356"/>
            <a:ext cx="11134162" cy="1569660"/>
          </a:xfrm>
          <a:prstGeom prst="rect">
            <a:avLst/>
          </a:prstGeom>
        </p:spPr>
        <p:txBody>
          <a:bodyPr wrap="square">
            <a:spAutoFit/>
          </a:bodyPr>
          <a:lstStyle/>
          <a:p>
            <a:r>
              <a:rPr lang="en-US" altLang="zh-CN" sz="2400" dirty="0">
                <a:solidFill>
                  <a:schemeClr val="accent6">
                    <a:lumMod val="50000"/>
                  </a:schemeClr>
                </a:solidFill>
                <a:latin typeface="Cambria" panose="02040503050406030204" pitchFamily="18" charset="0"/>
              </a:rPr>
              <a:t>1. What is the feature of this text? </a:t>
            </a:r>
          </a:p>
          <a:p>
            <a:r>
              <a:rPr lang="en-US" altLang="zh-CN" sz="2400" dirty="0">
                <a:solidFill>
                  <a:srgbClr val="CC6600"/>
                </a:solidFill>
                <a:latin typeface="Cambria" panose="02040503050406030204" pitchFamily="18" charset="0"/>
              </a:rPr>
              <a:t>2. Why does the author include blue subtitles in italic, brown dots and numbers?</a:t>
            </a:r>
          </a:p>
          <a:p>
            <a:r>
              <a:rPr lang="en-US" altLang="zh-CN" sz="2400" dirty="0">
                <a:solidFill>
                  <a:srgbClr val="CC6600"/>
                </a:solidFill>
                <a:latin typeface="Cambria" panose="02040503050406030204" pitchFamily="18" charset="0"/>
              </a:rPr>
              <a:t>     </a:t>
            </a:r>
            <a:r>
              <a:rPr lang="en-US" altLang="zh-CN" sz="2400" b="1" dirty="0">
                <a:solidFill>
                  <a:schemeClr val="tx1">
                    <a:lumMod val="50000"/>
                    <a:lumOff val="50000"/>
                  </a:schemeClr>
                </a:solidFill>
                <a:latin typeface="Cambria" panose="02040503050406030204" pitchFamily="18" charset="0"/>
              </a:rPr>
              <a:t>To highlight key information.</a:t>
            </a:r>
          </a:p>
          <a:p>
            <a:r>
              <a:rPr lang="en-US" altLang="zh-CN" sz="2400" dirty="0">
                <a:solidFill>
                  <a:schemeClr val="accent5">
                    <a:lumMod val="75000"/>
                  </a:schemeClr>
                </a:solidFill>
                <a:latin typeface="Cambria" panose="02040503050406030204" pitchFamily="18" charset="0"/>
              </a:rPr>
              <a:t>3. What can we learn in the passage?</a:t>
            </a:r>
          </a:p>
        </p:txBody>
      </p:sp>
      <p:sp>
        <p:nvSpPr>
          <p:cNvPr id="13" name="椭圆 12"/>
          <p:cNvSpPr/>
          <p:nvPr/>
        </p:nvSpPr>
        <p:spPr>
          <a:xfrm>
            <a:off x="7793502" y="2203882"/>
            <a:ext cx="576775" cy="2438456"/>
          </a:xfrm>
          <a:prstGeom prst="ellipse">
            <a:avLst/>
          </a:prstGeom>
          <a:noFill/>
          <a:ln w="508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6">
                  <a:lumMod val="50000"/>
                </a:schemeClr>
              </a:solidFill>
            </a:endParaRPr>
          </a:p>
        </p:txBody>
      </p:sp>
      <p:sp>
        <p:nvSpPr>
          <p:cNvPr id="14" name="椭圆 13"/>
          <p:cNvSpPr/>
          <p:nvPr/>
        </p:nvSpPr>
        <p:spPr>
          <a:xfrm>
            <a:off x="348320" y="4811151"/>
            <a:ext cx="522849" cy="1555468"/>
          </a:xfrm>
          <a:prstGeom prst="ellipse">
            <a:avLst/>
          </a:prstGeom>
          <a:noFill/>
          <a:ln w="508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6">
                  <a:lumMod val="50000"/>
                </a:schemeClr>
              </a:solidFill>
            </a:endParaRPr>
          </a:p>
        </p:txBody>
      </p:sp>
      <p:cxnSp>
        <p:nvCxnSpPr>
          <p:cNvPr id="15" name="直接连接符 14"/>
          <p:cNvCxnSpPr/>
          <p:nvPr/>
        </p:nvCxnSpPr>
        <p:spPr>
          <a:xfrm>
            <a:off x="376456" y="3656542"/>
            <a:ext cx="1156923" cy="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62388" y="4416197"/>
            <a:ext cx="1156923" cy="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570516" y="2062147"/>
            <a:ext cx="1546543" cy="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6542380" y="4946024"/>
            <a:ext cx="1265190" cy="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10241281" y="4416197"/>
            <a:ext cx="1882682" cy="1590705"/>
          </a:xfrm>
          <a:prstGeom prst="ellipse">
            <a:avLst/>
          </a:prstGeom>
          <a:noFill/>
          <a:ln w="508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6">
                  <a:lumMod val="50000"/>
                </a:schemeClr>
              </a:solidFill>
            </a:endParaRPr>
          </a:p>
        </p:txBody>
      </p:sp>
      <p:cxnSp>
        <p:nvCxnSpPr>
          <p:cNvPr id="30" name="直接连接符 29"/>
          <p:cNvCxnSpPr/>
          <p:nvPr/>
        </p:nvCxnSpPr>
        <p:spPr>
          <a:xfrm>
            <a:off x="2205256" y="2062147"/>
            <a:ext cx="2000984" cy="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238874" y="1737646"/>
            <a:ext cx="11774935" cy="0"/>
          </a:xfrm>
          <a:prstGeom prst="line">
            <a:avLst/>
          </a:prstGeom>
          <a:noFill/>
          <a:ln w="28575" cap="flat" cmpd="sng" algn="ctr">
            <a:solidFill>
              <a:srgbClr val="0070C0"/>
            </a:solidFill>
            <a:prstDash val="sysDash"/>
            <a:miter lim="800000"/>
          </a:ln>
          <a:effectLst/>
        </p:spPr>
      </p:cxnSp>
      <p:sp>
        <p:nvSpPr>
          <p:cNvPr id="36" name="矩形 35"/>
          <p:cNvSpPr/>
          <p:nvPr/>
        </p:nvSpPr>
        <p:spPr>
          <a:xfrm>
            <a:off x="5184007" y="860029"/>
            <a:ext cx="6562515" cy="830997"/>
          </a:xfrm>
          <a:prstGeom prst="rect">
            <a:avLst/>
          </a:prstGeom>
          <a:solidFill>
            <a:schemeClr val="accent5">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b="1" dirty="0">
                <a:solidFill>
                  <a:schemeClr val="bg1"/>
                </a:solidFill>
                <a:latin typeface="Cambria" panose="02040503050406030204" pitchFamily="18" charset="0"/>
              </a:rPr>
              <a:t>We can learn first aid for burns, including ________________________________________________.</a:t>
            </a:r>
            <a:endParaRPr lang="zh-CN" altLang="en-US" sz="2400" b="1" dirty="0">
              <a:solidFill>
                <a:schemeClr val="bg1"/>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
                                            <p:txEl>
                                              <p:pRg st="1" end="1"/>
                                            </p:txEl>
                                          </p:spTgt>
                                        </p:tgtEl>
                                        <p:attrNameLst>
                                          <p:attrName>style.visibility</p:attrName>
                                        </p:attrNameLst>
                                      </p:cBhvr>
                                      <p:to>
                                        <p:strVal val="visible"/>
                                      </p:to>
                                    </p:set>
                                    <p:animEffect transition="in" filter="fade">
                                      <p:cBhvr>
                                        <p:cTn id="38" dur="500"/>
                                        <p:tgtEl>
                                          <p:spTgt spid="12">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2">
                                            <p:txEl>
                                              <p:pRg st="2" end="2"/>
                                            </p:txEl>
                                          </p:spTgt>
                                        </p:tgtEl>
                                        <p:attrNameLst>
                                          <p:attrName>style.visibility</p:attrName>
                                        </p:attrNameLst>
                                      </p:cBhvr>
                                      <p:to>
                                        <p:strVal val="visible"/>
                                      </p:to>
                                    </p:set>
                                    <p:animEffect transition="in" filter="fade">
                                      <p:cBhvr>
                                        <p:cTn id="43" dur="500"/>
                                        <p:tgtEl>
                                          <p:spTgt spid="12">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2">
                                            <p:txEl>
                                              <p:pRg st="3" end="3"/>
                                            </p:txEl>
                                          </p:spTgt>
                                        </p:tgtEl>
                                        <p:attrNameLst>
                                          <p:attrName>style.visibility</p:attrName>
                                        </p:attrNameLst>
                                      </p:cBhvr>
                                      <p:to>
                                        <p:strVal val="visible"/>
                                      </p:to>
                                    </p:set>
                                    <p:animEffect transition="in" filter="fade">
                                      <p:cBhvr>
                                        <p:cTn id="48" dur="500"/>
                                        <p:tgtEl>
                                          <p:spTgt spid="12">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26" presetClass="emph" presetSubtype="0" fill="hold" grpId="1" nodeType="clickEffect">
                                  <p:stCondLst>
                                    <p:cond delay="0"/>
                                  </p:stCondLst>
                                  <p:childTnLst>
                                    <p:animEffect transition="out" filter="fade">
                                      <p:cBhvr>
                                        <p:cTn id="57" dur="500" tmFilter="0, 0; .2, .5; .8, .5; 1, 0"/>
                                        <p:tgtEl>
                                          <p:spTgt spid="36"/>
                                        </p:tgtEl>
                                      </p:cBhvr>
                                    </p:animEffect>
                                    <p:animScale>
                                      <p:cBhvr>
                                        <p:cTn id="58" dur="250" autoRev="1" fill="hold"/>
                                        <p:tgtEl>
                                          <p:spTgt spid="3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9" grpId="0" animBg="1"/>
      <p:bldP spid="36" grpId="0" animBg="1"/>
      <p:bldP spid="3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188250" y="2193900"/>
            <a:ext cx="3736330" cy="310744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 name="矩形 4"/>
          <p:cNvSpPr/>
          <p:nvPr/>
        </p:nvSpPr>
        <p:spPr>
          <a:xfrm>
            <a:off x="200131" y="429369"/>
            <a:ext cx="7768212" cy="1384995"/>
          </a:xfrm>
          <a:prstGeom prst="rect">
            <a:avLst/>
          </a:prstGeom>
        </p:spPr>
        <p:txBody>
          <a:bodyPr wrap="square">
            <a:spAutoFit/>
          </a:bodyPr>
          <a:lstStyle/>
          <a:p>
            <a:r>
              <a:rPr lang="en-US" altLang="zh-CN" sz="2800" b="1" dirty="0">
                <a:latin typeface="Cambria" panose="02040503050406030204" pitchFamily="18" charset="0"/>
              </a:rPr>
              <a:t>A young girl has reached up to a bench, and pulled the cord of an electric jug towards her. However, she gets burnt by the boiling water. </a:t>
            </a:r>
            <a:endParaRPr lang="en-US" altLang="zh-CN" sz="2800" b="1" dirty="0">
              <a:solidFill>
                <a:srgbClr val="CC6600"/>
              </a:solidFill>
              <a:latin typeface="Cambria" panose="02040503050406030204" pitchFamily="18" charset="0"/>
            </a:endParaRPr>
          </a:p>
        </p:txBody>
      </p:sp>
      <p:sp>
        <p:nvSpPr>
          <p:cNvPr id="6" name="矩形 5"/>
          <p:cNvSpPr/>
          <p:nvPr/>
        </p:nvSpPr>
        <p:spPr>
          <a:xfrm>
            <a:off x="3924580" y="2059643"/>
            <a:ext cx="8267420" cy="4355038"/>
          </a:xfrm>
          <a:prstGeom prst="rect">
            <a:avLst/>
          </a:prstGeom>
        </p:spPr>
        <p:txBody>
          <a:bodyPr wrap="square">
            <a:spAutoFit/>
          </a:bodyPr>
          <a:lstStyle/>
          <a:p>
            <a:pPr>
              <a:spcAft>
                <a:spcPts val="600"/>
              </a:spcAft>
            </a:pPr>
            <a:r>
              <a:rPr lang="en-US" altLang="zh-CN" sz="2800" dirty="0">
                <a:latin typeface="Cambria" panose="02040503050406030204" pitchFamily="18" charset="0"/>
              </a:rPr>
              <a:t>1. What may be the cause of the girl’s burns?</a:t>
            </a:r>
          </a:p>
          <a:p>
            <a:pPr>
              <a:spcAft>
                <a:spcPts val="600"/>
              </a:spcAft>
            </a:pPr>
            <a:r>
              <a:rPr lang="en-US" altLang="zh-CN" sz="2800" dirty="0">
                <a:latin typeface="Cambria" panose="02040503050406030204" pitchFamily="18" charset="0"/>
              </a:rPr>
              <a:t>     </a:t>
            </a:r>
            <a:r>
              <a:rPr lang="en-US" altLang="zh-CN" sz="2800" b="1" dirty="0">
                <a:solidFill>
                  <a:srgbClr val="CC6600"/>
                </a:solidFill>
                <a:latin typeface="Cambria" panose="02040503050406030204" pitchFamily="18" charset="0"/>
              </a:rPr>
              <a:t>Hot liquids and stream.</a:t>
            </a:r>
          </a:p>
          <a:p>
            <a:pPr>
              <a:spcAft>
                <a:spcPts val="600"/>
              </a:spcAft>
            </a:pPr>
            <a:r>
              <a:rPr lang="en-US" altLang="zh-CN" sz="2800" dirty="0">
                <a:latin typeface="Cambria" panose="02040503050406030204" pitchFamily="18" charset="0"/>
              </a:rPr>
              <a:t>2. Should the girl be sent to the hospital immediately?</a:t>
            </a:r>
          </a:p>
          <a:p>
            <a:pPr marL="396240" indent="-457200">
              <a:spcAft>
                <a:spcPts val="600"/>
              </a:spcAft>
            </a:pPr>
            <a:r>
              <a:rPr lang="en-US" altLang="zh-CN" sz="2800" dirty="0">
                <a:solidFill>
                  <a:srgbClr val="CC6600"/>
                </a:solidFill>
                <a:latin typeface="Cambria" panose="02040503050406030204" pitchFamily="18" charset="0"/>
              </a:rPr>
              <a:t>     </a:t>
            </a:r>
            <a:r>
              <a:rPr lang="en-US" altLang="zh-CN" sz="2800" b="1" dirty="0">
                <a:solidFill>
                  <a:srgbClr val="CC6600"/>
                </a:solidFill>
                <a:latin typeface="Cambria" panose="02040503050406030204" pitchFamily="18" charset="0"/>
              </a:rPr>
              <a:t>It depends.</a:t>
            </a:r>
          </a:p>
          <a:p>
            <a:pPr marL="396240" indent="-457200">
              <a:spcAft>
                <a:spcPts val="600"/>
              </a:spcAft>
            </a:pPr>
            <a:r>
              <a:rPr lang="en-US" altLang="zh-CN" sz="2800" dirty="0">
                <a:latin typeface="Cambria" panose="02040503050406030204" pitchFamily="18" charset="0"/>
              </a:rPr>
              <a:t>3. What should the mother do before she decides to send the girl to the hospital?</a:t>
            </a:r>
          </a:p>
          <a:p>
            <a:pPr marL="853440" lvl="1" indent="-457200"/>
            <a:r>
              <a:rPr lang="en-US" altLang="zh-CN" sz="2800" b="1" dirty="0">
                <a:solidFill>
                  <a:srgbClr val="CC6600"/>
                </a:solidFill>
                <a:latin typeface="Cambria" panose="02040503050406030204" pitchFamily="18" charset="0"/>
              </a:rPr>
              <a:t>observe _________________________________________</a:t>
            </a:r>
          </a:p>
          <a:p>
            <a:pPr marL="853440" lvl="1" indent="-457200"/>
            <a:r>
              <a:rPr lang="en-US" altLang="zh-CN" sz="2800" b="1" dirty="0">
                <a:solidFill>
                  <a:srgbClr val="CC6600"/>
                </a:solidFill>
                <a:latin typeface="Cambria" panose="02040503050406030204" pitchFamily="18" charset="0"/>
              </a:rPr>
              <a:t>determine ______________________________________</a:t>
            </a:r>
          </a:p>
          <a:p>
            <a:pPr marL="853440" lvl="1" indent="-457200"/>
            <a:r>
              <a:rPr lang="en-US" altLang="zh-CN" sz="2800" b="1" dirty="0">
                <a:solidFill>
                  <a:srgbClr val="CC6600"/>
                </a:solidFill>
                <a:latin typeface="Cambria" panose="02040503050406030204" pitchFamily="18" charset="0"/>
              </a:rPr>
              <a:t>adopt  ___________________________________________</a:t>
            </a:r>
          </a:p>
        </p:txBody>
      </p:sp>
      <p:sp>
        <p:nvSpPr>
          <p:cNvPr id="7" name="矩形 6"/>
          <p:cNvSpPr/>
          <p:nvPr/>
        </p:nvSpPr>
        <p:spPr>
          <a:xfrm>
            <a:off x="6125028" y="4927521"/>
            <a:ext cx="4879980" cy="1384995"/>
          </a:xfrm>
          <a:prstGeom prst="rect">
            <a:avLst/>
          </a:prstGeom>
        </p:spPr>
        <p:txBody>
          <a:bodyPr wrap="square">
            <a:spAutoFit/>
          </a:bodyPr>
          <a:lstStyle/>
          <a:p>
            <a:r>
              <a:rPr lang="en-US" altLang="zh-CN" sz="2800" b="1" dirty="0">
                <a:solidFill>
                  <a:srgbClr val="CC6600"/>
                </a:solidFill>
                <a:latin typeface="Cambria" panose="02040503050406030204" pitchFamily="18" charset="0"/>
              </a:rPr>
              <a:t>the characteristics of burns </a:t>
            </a:r>
          </a:p>
          <a:p>
            <a:r>
              <a:rPr lang="en-US" altLang="zh-CN" sz="2800" b="1" dirty="0">
                <a:solidFill>
                  <a:srgbClr val="CC6600"/>
                </a:solidFill>
                <a:latin typeface="Cambria" panose="02040503050406030204" pitchFamily="18" charset="0"/>
              </a:rPr>
              <a:t>the types of the burns</a:t>
            </a:r>
          </a:p>
          <a:p>
            <a:r>
              <a:rPr lang="en-US" altLang="zh-CN" sz="2800" b="1" dirty="0">
                <a:solidFill>
                  <a:srgbClr val="CC6600"/>
                </a:solidFill>
                <a:latin typeface="Cambria" panose="02040503050406030204" pitchFamily="18" charset="0"/>
              </a:rPr>
              <a:t>proper first aid treatment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fade">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500"/>
                                        <p:tgtEl>
                                          <p:spTgt spid="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Effect transition="in" filter="fade">
                                      <p:cBhvr>
                                        <p:cTn id="33" dur="500"/>
                                        <p:tgtEl>
                                          <p:spTgt spid="6">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Effect transition="in" filter="fade">
                                      <p:cBhvr>
                                        <p:cTn id="36" dur="500"/>
                                        <p:tgtEl>
                                          <p:spTgt spid="6">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Effect transition="in" filter="fade">
                                      <p:cBhvr>
                                        <p:cTn id="39" dur="500"/>
                                        <p:tgtEl>
                                          <p:spTgt spid="6">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mph" presetSubtype="0" fill="hold" grpId="1" nodeType="clickEffect">
                                  <p:stCondLst>
                                    <p:cond delay="0"/>
                                  </p:stCondLst>
                                  <p:childTnLst>
                                    <p:animEffect transition="out" filter="fade">
                                      <p:cBhvr>
                                        <p:cTn id="48" dur="500" tmFilter="0, 0; .2, .5; .8, .5; 1, 0"/>
                                        <p:tgtEl>
                                          <p:spTgt spid="7"/>
                                        </p:tgtEl>
                                      </p:cBhvr>
                                    </p:animEffect>
                                    <p:animScale>
                                      <p:cBhvr>
                                        <p:cTn id="49"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313613" y="2516786"/>
            <a:ext cx="11564773" cy="2667152"/>
          </a:xfrm>
          <a:prstGeom prst="rect">
            <a:avLst/>
          </a:prstGeom>
        </p:spPr>
      </p:pic>
      <p:sp>
        <p:nvSpPr>
          <p:cNvPr id="6" name="矩形 5"/>
          <p:cNvSpPr/>
          <p:nvPr/>
        </p:nvSpPr>
        <p:spPr>
          <a:xfrm>
            <a:off x="226527" y="632569"/>
            <a:ext cx="8394958" cy="1384995"/>
          </a:xfrm>
          <a:prstGeom prst="rect">
            <a:avLst/>
          </a:prstGeom>
        </p:spPr>
        <p:txBody>
          <a:bodyPr wrap="square">
            <a:spAutoFit/>
          </a:bodyPr>
          <a:lstStyle/>
          <a:p>
            <a:r>
              <a:rPr lang="en-US" altLang="zh-CN" sz="2800" b="1" dirty="0">
                <a:latin typeface="Cambria" panose="02040503050406030204" pitchFamily="18" charset="0"/>
              </a:rPr>
              <a:t>If the girl’s burns is A/B/C, can you describe the characteristics and types first, and then give the mother some proper first aid treatment advice?</a:t>
            </a:r>
            <a:endParaRPr lang="en-US" altLang="zh-CN" sz="2800" b="1" dirty="0">
              <a:solidFill>
                <a:srgbClr val="CC6600"/>
              </a:solidFill>
              <a:latin typeface="Cambria" panose="020405030504060302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5"/>
                                        </p:tgtEl>
                                      </p:cBhvr>
                                    </p:animEffect>
                                    <p:animScale>
                                      <p:cBhvr>
                                        <p:cTn id="12"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a:graphicFrameLocks noGrp="1"/>
          </p:cNvGraphicFramePr>
          <p:nvPr/>
        </p:nvGraphicFramePr>
        <p:xfrm>
          <a:off x="454291" y="2631343"/>
          <a:ext cx="11461043" cy="3945974"/>
        </p:xfrm>
        <a:graphic>
          <a:graphicData uri="http://schemas.openxmlformats.org/drawingml/2006/table">
            <a:tbl>
              <a:tblPr firstRow="1" bandRow="1">
                <a:tableStyleId>{5C22544A-7EE6-4342-B048-85BDC9FD1C3A}</a:tableStyleId>
              </a:tblPr>
              <a:tblGrid>
                <a:gridCol w="1985973">
                  <a:extLst>
                    <a:ext uri="{9D8B030D-6E8A-4147-A177-3AD203B41FA5}">
                      <a16:colId xmlns:a16="http://schemas.microsoft.com/office/drawing/2014/main" val="20000"/>
                    </a:ext>
                  </a:extLst>
                </a:gridCol>
                <a:gridCol w="3770337">
                  <a:extLst>
                    <a:ext uri="{9D8B030D-6E8A-4147-A177-3AD203B41FA5}">
                      <a16:colId xmlns:a16="http://schemas.microsoft.com/office/drawing/2014/main" val="20001"/>
                    </a:ext>
                  </a:extLst>
                </a:gridCol>
                <a:gridCol w="5704733">
                  <a:extLst>
                    <a:ext uri="{9D8B030D-6E8A-4147-A177-3AD203B41FA5}">
                      <a16:colId xmlns:a16="http://schemas.microsoft.com/office/drawing/2014/main" val="20002"/>
                    </a:ext>
                  </a:extLst>
                </a:gridCol>
              </a:tblGrid>
              <a:tr h="573930">
                <a:tc>
                  <a:txBody>
                    <a:bodyPr/>
                    <a:lstStyle/>
                    <a:p>
                      <a:pPr algn="ctr"/>
                      <a:r>
                        <a:rPr lang="en-US" altLang="zh-CN" sz="2800" dirty="0">
                          <a:latin typeface="Cambria" panose="02040503050406030204" pitchFamily="18" charset="0"/>
                        </a:rPr>
                        <a:t>Type</a:t>
                      </a:r>
                      <a:endParaRPr lang="zh-CN" altLang="en-US" sz="2800" dirty="0">
                        <a:latin typeface="Cambria" panose="02040503050406030204" pitchFamily="18" charset="0"/>
                      </a:endParaRPr>
                    </a:p>
                  </a:txBody>
                  <a:tcPr/>
                </a:tc>
                <a:tc>
                  <a:txBody>
                    <a:bodyPr/>
                    <a:lstStyle/>
                    <a:p>
                      <a:pPr algn="ctr"/>
                      <a:r>
                        <a:rPr lang="en-US" altLang="zh-CN" sz="2800" dirty="0">
                          <a:latin typeface="Cambria" panose="02040503050406030204" pitchFamily="18" charset="0"/>
                        </a:rPr>
                        <a:t>Characteristics</a:t>
                      </a:r>
                      <a:endParaRPr lang="zh-CN" altLang="en-US" sz="2800" dirty="0">
                        <a:latin typeface="Cambria" panose="02040503050406030204" pitchFamily="18" charset="0"/>
                      </a:endParaRPr>
                    </a:p>
                  </a:txBody>
                  <a:tcPr/>
                </a:tc>
                <a:tc>
                  <a:txBody>
                    <a:bodyPr/>
                    <a:lstStyle/>
                    <a:p>
                      <a:pPr algn="ctr"/>
                      <a:r>
                        <a:rPr lang="en-US" altLang="zh-CN" sz="2800" dirty="0">
                          <a:latin typeface="Cambria" panose="02040503050406030204" pitchFamily="18" charset="0"/>
                        </a:rPr>
                        <a:t>First aid treatment</a:t>
                      </a:r>
                      <a:endParaRPr lang="zh-CN" altLang="en-US" sz="2800" dirty="0">
                        <a:latin typeface="Cambria" panose="02040503050406030204" pitchFamily="18" charset="0"/>
                      </a:endParaRPr>
                    </a:p>
                  </a:txBody>
                  <a:tcPr/>
                </a:tc>
                <a:extLst>
                  <a:ext uri="{0D108BD9-81ED-4DB2-BD59-A6C34878D82A}">
                    <a16:rowId xmlns:a16="http://schemas.microsoft.com/office/drawing/2014/main" val="10000"/>
                  </a:ext>
                </a:extLst>
              </a:tr>
              <a:tr h="3372044">
                <a:tc>
                  <a:txBody>
                    <a:bodyPr/>
                    <a:lstStyle/>
                    <a:p>
                      <a:pPr algn="ctr"/>
                      <a:endParaRPr lang="zh-CN" altLang="en-US" sz="2400">
                        <a:latin typeface="Cambria" panose="02040503050406030204" pitchFamily="18" charset="0"/>
                      </a:endParaRPr>
                    </a:p>
                  </a:txBody>
                  <a:tcPr/>
                </a:tc>
                <a:tc>
                  <a:txBody>
                    <a:bodyPr/>
                    <a:lstStyle/>
                    <a:p>
                      <a:pPr algn="ctr"/>
                      <a:endParaRPr lang="zh-CN" altLang="en-US" sz="2400">
                        <a:latin typeface="Cambria" panose="02040503050406030204" pitchFamily="18" charset="0"/>
                      </a:endParaRPr>
                    </a:p>
                  </a:txBody>
                  <a:tcPr/>
                </a:tc>
                <a:tc>
                  <a:txBody>
                    <a:bodyPr/>
                    <a:lstStyle/>
                    <a:p>
                      <a:pPr algn="ctr"/>
                      <a:endParaRPr lang="zh-CN" altLang="en-US" sz="2400" dirty="0">
                        <a:latin typeface="Cambria" panose="02040503050406030204" pitchFamily="18" charset="0"/>
                      </a:endParaRPr>
                    </a:p>
                  </a:txBody>
                  <a:tcPr/>
                </a:tc>
                <a:extLst>
                  <a:ext uri="{0D108BD9-81ED-4DB2-BD59-A6C34878D82A}">
                    <a16:rowId xmlns:a16="http://schemas.microsoft.com/office/drawing/2014/main" val="10001"/>
                  </a:ext>
                </a:extLst>
              </a:tr>
            </a:tbl>
          </a:graphicData>
        </a:graphic>
      </p:graphicFrame>
      <p:sp>
        <p:nvSpPr>
          <p:cNvPr id="5" name="矩形 4"/>
          <p:cNvSpPr/>
          <p:nvPr/>
        </p:nvSpPr>
        <p:spPr>
          <a:xfrm>
            <a:off x="412087" y="3813402"/>
            <a:ext cx="2110155"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black"/>
                </a:solidFill>
                <a:effectLst/>
                <a:uLnTx/>
                <a:uFillTx/>
                <a:latin typeface="Cambria" panose="02040503050406030204" pitchFamily="18" charset="0"/>
                <a:ea typeface="等线" panose="02010600030101010101" pitchFamily="2" charset="-122"/>
                <a:cs typeface="+mn-cs"/>
              </a:rPr>
              <a:t>first degree burns</a:t>
            </a:r>
            <a:endParaRPr kumimoji="0" lang="en-US" altLang="zh-CN" sz="2800" b="1" i="0" u="none" strike="noStrike" kern="1200" cap="none" spc="0" normalizeH="0" baseline="0" noProof="0" dirty="0">
              <a:ln>
                <a:noFill/>
              </a:ln>
              <a:solidFill>
                <a:srgbClr val="CC6600"/>
              </a:solidFill>
              <a:effectLst/>
              <a:uLnTx/>
              <a:uFillTx/>
              <a:latin typeface="Cambria" panose="02040503050406030204" pitchFamily="18" charset="0"/>
              <a:ea typeface="等线" panose="02010600030101010101" pitchFamily="2" charset="-122"/>
              <a:cs typeface="+mn-cs"/>
            </a:endParaRPr>
          </a:p>
        </p:txBody>
      </p:sp>
      <p:sp>
        <p:nvSpPr>
          <p:cNvPr id="6" name="矩形 5"/>
          <p:cNvSpPr/>
          <p:nvPr/>
        </p:nvSpPr>
        <p:spPr>
          <a:xfrm>
            <a:off x="2405572" y="3420328"/>
            <a:ext cx="3843727" cy="1200329"/>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ltLang="zh-CN" sz="2400" dirty="0">
                <a:solidFill>
                  <a:srgbClr val="CC6600"/>
                </a:solidFill>
                <a:latin typeface="Cambria" panose="02040503050406030204" pitchFamily="18" charset="0"/>
                <a:ea typeface="等线" panose="02010600030101010101" pitchFamily="2" charset="-122"/>
              </a:rPr>
              <a:t>d</a:t>
            </a:r>
            <a:r>
              <a:rPr kumimoji="0" lang="en-US" altLang="zh-CN" sz="2400" i="0" u="none" strike="noStrike" kern="1200" cap="none" spc="0" normalizeH="0" baseline="0" noProof="0" dirty="0" err="1">
                <a:ln>
                  <a:noFill/>
                </a:ln>
                <a:solidFill>
                  <a:srgbClr val="CC6600"/>
                </a:solidFill>
                <a:effectLst/>
                <a:uLnTx/>
                <a:uFillTx/>
                <a:latin typeface="Cambria" panose="02040503050406030204" pitchFamily="18" charset="0"/>
                <a:ea typeface="等线" panose="02010600030101010101" pitchFamily="2" charset="-122"/>
              </a:rPr>
              <a:t>ry</a:t>
            </a:r>
            <a:r>
              <a:rPr kumimoji="0" lang="en-US" altLang="zh-CN" sz="2400" i="0" u="none" strike="noStrike" kern="1200" cap="none" spc="0" normalizeH="0" baseline="0" noProof="0" dirty="0">
                <a:ln>
                  <a:noFill/>
                </a:ln>
                <a:solidFill>
                  <a:srgbClr val="CC6600"/>
                </a:solidFill>
                <a:effectLst/>
                <a:uLnTx/>
                <a:uFillTx/>
                <a:latin typeface="Cambria" panose="02040503050406030204" pitchFamily="18" charset="0"/>
                <a:ea typeface="等线" panose="02010600030101010101" pitchFamily="2" charset="-122"/>
              </a:rPr>
              <a:t>, red and mildly ______</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ltLang="zh-CN" sz="2400" dirty="0">
                <a:solidFill>
                  <a:srgbClr val="CC6600"/>
                </a:solidFill>
                <a:latin typeface="Cambria" panose="02040503050406030204" pitchFamily="18" charset="0"/>
                <a:ea typeface="等线" panose="02010600030101010101" pitchFamily="2" charset="-122"/>
              </a:rPr>
              <a:t>________</a:t>
            </a:r>
            <a:r>
              <a:rPr kumimoji="0" lang="en-US" altLang="zh-CN" sz="2400" i="0" u="none" strike="noStrike" kern="1200" cap="none" spc="0" normalizeH="0" baseline="0" noProof="0" dirty="0">
                <a:ln>
                  <a:noFill/>
                </a:ln>
                <a:solidFill>
                  <a:srgbClr val="CC6600"/>
                </a:solidFill>
                <a:effectLst/>
                <a:uLnTx/>
                <a:uFillTx/>
                <a:latin typeface="Cambria" panose="02040503050406030204" pitchFamily="18" charset="0"/>
                <a:ea typeface="等线" panose="02010600030101010101" pitchFamily="2" charset="-122"/>
              </a:rPr>
              <a:t> painful</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ltLang="zh-CN" sz="2400" dirty="0">
                <a:solidFill>
                  <a:srgbClr val="CC6600"/>
                </a:solidFill>
                <a:latin typeface="Cambria" panose="02040503050406030204" pitchFamily="18" charset="0"/>
                <a:ea typeface="等线" panose="02010600030101010101" pitchFamily="2" charset="-122"/>
              </a:rPr>
              <a:t>t</a:t>
            </a:r>
            <a:r>
              <a:rPr kumimoji="0" lang="en-US" altLang="zh-CN" sz="2400" i="0" u="none" strike="noStrike" kern="1200" cap="none" spc="0" normalizeH="0" baseline="0" noProof="0" dirty="0">
                <a:ln>
                  <a:noFill/>
                </a:ln>
                <a:solidFill>
                  <a:srgbClr val="CC6600"/>
                </a:solidFill>
                <a:effectLst/>
                <a:uLnTx/>
                <a:uFillTx/>
                <a:latin typeface="Cambria" panose="02040503050406030204" pitchFamily="18" charset="0"/>
                <a:ea typeface="等线" panose="02010600030101010101" pitchFamily="2" charset="-122"/>
              </a:rPr>
              <a:t>urn ______</a:t>
            </a:r>
            <a:r>
              <a:rPr kumimoji="0" lang="en-US" altLang="zh-CN" sz="2400" i="0" u="none" strike="noStrike" kern="1200" cap="none" spc="0" normalizeH="0" noProof="0" dirty="0">
                <a:ln>
                  <a:noFill/>
                </a:ln>
                <a:solidFill>
                  <a:srgbClr val="CC6600"/>
                </a:solidFill>
                <a:effectLst/>
                <a:uLnTx/>
                <a:uFillTx/>
                <a:latin typeface="Cambria" panose="02040503050406030204" pitchFamily="18" charset="0"/>
                <a:ea typeface="等线" panose="02010600030101010101" pitchFamily="2" charset="-122"/>
              </a:rPr>
              <a:t> when pressed</a:t>
            </a:r>
            <a:endParaRPr kumimoji="0" lang="en-US" altLang="zh-CN" sz="2400" i="0" u="none" strike="noStrike" kern="1200" cap="none" spc="0" normalizeH="0" baseline="0" noProof="0" dirty="0">
              <a:ln>
                <a:noFill/>
              </a:ln>
              <a:solidFill>
                <a:srgbClr val="CC6600"/>
              </a:solidFill>
              <a:effectLst/>
              <a:uLnTx/>
              <a:uFillTx/>
              <a:latin typeface="Cambria" panose="02040503050406030204" pitchFamily="18" charset="0"/>
              <a:ea typeface="等线" panose="02010600030101010101" pitchFamily="2" charset="-122"/>
            </a:endParaRPr>
          </a:p>
        </p:txBody>
      </p:sp>
      <p:sp>
        <p:nvSpPr>
          <p:cNvPr id="7" name="矩形 6"/>
          <p:cNvSpPr/>
          <p:nvPr/>
        </p:nvSpPr>
        <p:spPr>
          <a:xfrm>
            <a:off x="412087" y="5151402"/>
            <a:ext cx="5890238"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100" normalizeH="0" baseline="0" noProof="0" dirty="0">
                <a:ln>
                  <a:noFill/>
                </a:ln>
                <a:solidFill>
                  <a:srgbClr val="5B9BD5">
                    <a:lumMod val="75000"/>
                  </a:srgbClr>
                </a:solidFill>
                <a:effectLst/>
                <a:uLnTx/>
                <a:uFillTx/>
                <a:latin typeface="Cambria" panose="02040503050406030204" pitchFamily="18" charset="0"/>
                <a:ea typeface="等线" panose="02010600030101010101" pitchFamily="2" charset="-122"/>
                <a:cs typeface="+mn-cs"/>
              </a:rPr>
              <a:t>_________________________ is affected.</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100" normalizeH="0" baseline="0" noProof="0" dirty="0">
                <a:ln>
                  <a:noFill/>
                </a:ln>
                <a:solidFill>
                  <a:srgbClr val="5B9BD5">
                    <a:lumMod val="75000"/>
                  </a:srgbClr>
                </a:solidFill>
                <a:effectLst/>
                <a:uLnTx/>
                <a:uFillTx/>
                <a:latin typeface="Cambria" panose="02040503050406030204" pitchFamily="18" charset="0"/>
                <a:ea typeface="等线" panose="02010600030101010101" pitchFamily="2" charset="-122"/>
                <a:cs typeface="+mn-cs"/>
              </a:rPr>
              <a:t>These burns are __________ and __________.</a:t>
            </a:r>
          </a:p>
        </p:txBody>
      </p:sp>
      <p:sp>
        <p:nvSpPr>
          <p:cNvPr id="8" name="矩形 7"/>
          <p:cNvSpPr/>
          <p:nvPr/>
        </p:nvSpPr>
        <p:spPr>
          <a:xfrm>
            <a:off x="6249299" y="3247282"/>
            <a:ext cx="5655213" cy="30469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100" normalizeH="0" baseline="0" noProof="0" dirty="0">
                <a:ln>
                  <a:noFill/>
                </a:ln>
                <a:solidFill>
                  <a:srgbClr val="CC6600"/>
                </a:solidFill>
                <a:effectLst/>
                <a:uLnTx/>
                <a:uFillTx/>
                <a:latin typeface="Cambria" panose="02040503050406030204" pitchFamily="18" charset="0"/>
                <a:ea typeface="等线" panose="02010600030101010101" pitchFamily="2" charset="-122"/>
                <a:cs typeface="+mn-cs"/>
              </a:rPr>
              <a:t>1. Cool burns immediately with ________________</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100" normalizeH="0" baseline="0" noProof="0" dirty="0">
                <a:ln>
                  <a:noFill/>
                </a:ln>
                <a:solidFill>
                  <a:srgbClr val="CC6600"/>
                </a:solidFill>
                <a:effectLst/>
                <a:uLnTx/>
                <a:uFillTx/>
                <a:latin typeface="Cambria" panose="02040503050406030204" pitchFamily="18" charset="0"/>
                <a:ea typeface="等线" panose="02010600030101010101" pitchFamily="2" charset="-122"/>
                <a:cs typeface="+mn-cs"/>
              </a:rPr>
              <a:t>__________ for ________ minutes.</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100" normalizeH="0" baseline="0" noProof="0" dirty="0">
                <a:ln>
                  <a:noFill/>
                </a:ln>
                <a:solidFill>
                  <a:srgbClr val="CC6600"/>
                </a:solidFill>
                <a:effectLst/>
                <a:uLnTx/>
                <a:uFillTx/>
                <a:latin typeface="Cambria" panose="02040503050406030204" pitchFamily="18" charset="0"/>
                <a:ea typeface="等线" panose="02010600030101010101" pitchFamily="2" charset="-122"/>
                <a:cs typeface="+mn-cs"/>
              </a:rPr>
              <a:t>2.  Place ___________________on burns until the pain is not so bad.</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100" normalizeH="0" baseline="0" noProof="0" dirty="0">
                <a:ln>
                  <a:noFill/>
                </a:ln>
                <a:solidFill>
                  <a:srgbClr val="CC6600"/>
                </a:solidFill>
                <a:effectLst/>
                <a:uLnTx/>
                <a:uFillTx/>
                <a:latin typeface="Cambria" panose="02040503050406030204" pitchFamily="18" charset="0"/>
                <a:ea typeface="等线" panose="02010600030101010101" pitchFamily="2" charset="-122"/>
                <a:cs typeface="+mn-cs"/>
              </a:rPr>
              <a:t>3. Dry the burned area gently. Do not __________</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100" normalizeH="0" baseline="0" noProof="0" dirty="0">
                <a:ln>
                  <a:noFill/>
                </a:ln>
                <a:solidFill>
                  <a:srgbClr val="CC6600"/>
                </a:solidFill>
                <a:effectLst/>
                <a:uLnTx/>
                <a:uFillTx/>
                <a:latin typeface="Cambria" panose="02040503050406030204" pitchFamily="18" charset="0"/>
                <a:ea typeface="等线" panose="02010600030101010101" pitchFamily="2" charset="-122"/>
                <a:cs typeface="+mn-cs"/>
              </a:rPr>
              <a:t>4. Cover the burned area with __________________. Never put ____________________ to avoid ___________.</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100" normalizeH="0" baseline="0" noProof="0" dirty="0">
                <a:ln>
                  <a:noFill/>
                </a:ln>
                <a:solidFill>
                  <a:srgbClr val="CC6600"/>
                </a:solidFill>
                <a:effectLst/>
                <a:uLnTx/>
                <a:uFillTx/>
                <a:latin typeface="Cambria" panose="02040503050406030204" pitchFamily="18" charset="0"/>
                <a:ea typeface="等线" panose="02010600030101010101" pitchFamily="2" charset="-122"/>
                <a:cs typeface="+mn-cs"/>
              </a:rPr>
              <a:t>5. Keep the burns</a:t>
            </a:r>
            <a:r>
              <a:rPr kumimoji="0" lang="en-US" altLang="zh-CN" sz="2400" b="0" i="0" u="none" strike="noStrike" kern="1200" cap="none" spc="-100" normalizeH="0" noProof="0" dirty="0">
                <a:ln>
                  <a:noFill/>
                </a:ln>
                <a:solidFill>
                  <a:srgbClr val="CC6600"/>
                </a:solidFill>
                <a:effectLst/>
                <a:uLnTx/>
                <a:uFillTx/>
                <a:latin typeface="Cambria" panose="02040503050406030204" pitchFamily="18" charset="0"/>
                <a:ea typeface="等线" panose="02010600030101010101" pitchFamily="2" charset="-122"/>
                <a:cs typeface="+mn-cs"/>
              </a:rPr>
              <a:t> on </a:t>
            </a:r>
            <a:r>
              <a:rPr kumimoji="0" lang="en-US" altLang="zh-CN" sz="2400" b="0" i="0" u="none" strike="noStrike" kern="1200" cap="none" spc="-100" normalizeH="0" baseline="0" noProof="0" dirty="0">
                <a:ln>
                  <a:noFill/>
                </a:ln>
                <a:solidFill>
                  <a:srgbClr val="CC6600"/>
                </a:solidFill>
                <a:effectLst/>
                <a:uLnTx/>
                <a:uFillTx/>
                <a:latin typeface="Cambria" panose="02040503050406030204" pitchFamily="18" charset="0"/>
                <a:ea typeface="等线" panose="02010600030101010101" pitchFamily="2" charset="-122"/>
                <a:cs typeface="+mn-cs"/>
              </a:rPr>
              <a:t>arms _________, if possible. </a:t>
            </a:r>
          </a:p>
        </p:txBody>
      </p:sp>
      <p:pic>
        <p:nvPicPr>
          <p:cNvPr id="2" name="图片 1"/>
          <p:cNvPicPr>
            <a:picLocks noChangeAspect="1"/>
          </p:cNvPicPr>
          <p:nvPr/>
        </p:nvPicPr>
        <p:blipFill>
          <a:blip r:embed="rId3"/>
          <a:stretch>
            <a:fillRect/>
          </a:stretch>
        </p:blipFill>
        <p:spPr>
          <a:xfrm>
            <a:off x="327677" y="304648"/>
            <a:ext cx="2739076" cy="2300174"/>
          </a:xfrm>
          <a:prstGeom prst="rect">
            <a:avLst/>
          </a:prstGeom>
        </p:spPr>
      </p:pic>
      <p:pic>
        <p:nvPicPr>
          <p:cNvPr id="3" name="图片 2"/>
          <p:cNvPicPr>
            <a:picLocks noChangeAspect="1"/>
          </p:cNvPicPr>
          <p:nvPr/>
        </p:nvPicPr>
        <p:blipFill rotWithShape="1">
          <a:blip r:embed="rId4"/>
          <a:srcRect l="33426" r="33357"/>
          <a:stretch>
            <a:fillRect/>
          </a:stretch>
        </p:blipFill>
        <p:spPr>
          <a:xfrm>
            <a:off x="3497885" y="248376"/>
            <a:ext cx="3170201" cy="219734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2"/>
                                        </p:tgtEl>
                                      </p:cBhvr>
                                    </p:animEffect>
                                    <p:animScale>
                                      <p:cBhvr>
                                        <p:cTn id="2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a:graphicFrameLocks noGrp="1"/>
          </p:cNvGraphicFramePr>
          <p:nvPr/>
        </p:nvGraphicFramePr>
        <p:xfrm>
          <a:off x="454291" y="2631343"/>
          <a:ext cx="11461043" cy="3945974"/>
        </p:xfrm>
        <a:graphic>
          <a:graphicData uri="http://schemas.openxmlformats.org/drawingml/2006/table">
            <a:tbl>
              <a:tblPr firstRow="1" bandRow="1">
                <a:tableStyleId>{5C22544A-7EE6-4342-B048-85BDC9FD1C3A}</a:tableStyleId>
              </a:tblPr>
              <a:tblGrid>
                <a:gridCol w="1985973">
                  <a:extLst>
                    <a:ext uri="{9D8B030D-6E8A-4147-A177-3AD203B41FA5}">
                      <a16:colId xmlns:a16="http://schemas.microsoft.com/office/drawing/2014/main" val="20000"/>
                    </a:ext>
                  </a:extLst>
                </a:gridCol>
                <a:gridCol w="3770337">
                  <a:extLst>
                    <a:ext uri="{9D8B030D-6E8A-4147-A177-3AD203B41FA5}">
                      <a16:colId xmlns:a16="http://schemas.microsoft.com/office/drawing/2014/main" val="20001"/>
                    </a:ext>
                  </a:extLst>
                </a:gridCol>
                <a:gridCol w="5704733">
                  <a:extLst>
                    <a:ext uri="{9D8B030D-6E8A-4147-A177-3AD203B41FA5}">
                      <a16:colId xmlns:a16="http://schemas.microsoft.com/office/drawing/2014/main" val="20002"/>
                    </a:ext>
                  </a:extLst>
                </a:gridCol>
              </a:tblGrid>
              <a:tr h="573930">
                <a:tc>
                  <a:txBody>
                    <a:bodyPr/>
                    <a:lstStyle/>
                    <a:p>
                      <a:pPr algn="ctr"/>
                      <a:r>
                        <a:rPr lang="en-US" altLang="zh-CN" sz="2800" dirty="0">
                          <a:latin typeface="Cambria" panose="02040503050406030204" pitchFamily="18" charset="0"/>
                        </a:rPr>
                        <a:t>Type</a:t>
                      </a:r>
                      <a:endParaRPr lang="zh-CN" altLang="en-US" sz="2800" dirty="0">
                        <a:latin typeface="Cambria" panose="02040503050406030204" pitchFamily="18" charset="0"/>
                      </a:endParaRPr>
                    </a:p>
                  </a:txBody>
                  <a:tcPr/>
                </a:tc>
                <a:tc>
                  <a:txBody>
                    <a:bodyPr/>
                    <a:lstStyle/>
                    <a:p>
                      <a:pPr algn="ctr"/>
                      <a:r>
                        <a:rPr lang="en-US" altLang="zh-CN" sz="2800" dirty="0">
                          <a:latin typeface="Cambria" panose="02040503050406030204" pitchFamily="18" charset="0"/>
                        </a:rPr>
                        <a:t>Characteristics</a:t>
                      </a:r>
                      <a:endParaRPr lang="zh-CN" altLang="en-US" sz="2800" dirty="0">
                        <a:latin typeface="Cambria" panose="02040503050406030204" pitchFamily="18" charset="0"/>
                      </a:endParaRPr>
                    </a:p>
                  </a:txBody>
                  <a:tcPr/>
                </a:tc>
                <a:tc>
                  <a:txBody>
                    <a:bodyPr/>
                    <a:lstStyle/>
                    <a:p>
                      <a:pPr algn="ctr"/>
                      <a:r>
                        <a:rPr lang="en-US" altLang="zh-CN" sz="2800" dirty="0">
                          <a:latin typeface="Cambria" panose="02040503050406030204" pitchFamily="18" charset="0"/>
                        </a:rPr>
                        <a:t>First aid treatment</a:t>
                      </a:r>
                      <a:endParaRPr lang="zh-CN" altLang="en-US" sz="2800" dirty="0">
                        <a:latin typeface="Cambria" panose="02040503050406030204" pitchFamily="18" charset="0"/>
                      </a:endParaRPr>
                    </a:p>
                  </a:txBody>
                  <a:tcPr/>
                </a:tc>
                <a:extLst>
                  <a:ext uri="{0D108BD9-81ED-4DB2-BD59-A6C34878D82A}">
                    <a16:rowId xmlns:a16="http://schemas.microsoft.com/office/drawing/2014/main" val="10000"/>
                  </a:ext>
                </a:extLst>
              </a:tr>
              <a:tr h="3372044">
                <a:tc>
                  <a:txBody>
                    <a:bodyPr/>
                    <a:lstStyle/>
                    <a:p>
                      <a:pPr algn="ctr"/>
                      <a:endParaRPr lang="zh-CN" altLang="en-US" sz="2400">
                        <a:latin typeface="Cambria" panose="02040503050406030204" pitchFamily="18" charset="0"/>
                      </a:endParaRPr>
                    </a:p>
                  </a:txBody>
                  <a:tcPr/>
                </a:tc>
                <a:tc>
                  <a:txBody>
                    <a:bodyPr/>
                    <a:lstStyle/>
                    <a:p>
                      <a:pPr algn="ctr"/>
                      <a:endParaRPr lang="zh-CN" altLang="en-US" sz="2400">
                        <a:latin typeface="Cambria" panose="02040503050406030204" pitchFamily="18" charset="0"/>
                      </a:endParaRPr>
                    </a:p>
                  </a:txBody>
                  <a:tcPr/>
                </a:tc>
                <a:tc>
                  <a:txBody>
                    <a:bodyPr/>
                    <a:lstStyle/>
                    <a:p>
                      <a:pPr algn="ctr"/>
                      <a:endParaRPr lang="zh-CN" altLang="en-US" sz="2400" dirty="0">
                        <a:latin typeface="Cambria" panose="02040503050406030204" pitchFamily="18" charset="0"/>
                      </a:endParaRPr>
                    </a:p>
                  </a:txBody>
                  <a:tcPr/>
                </a:tc>
                <a:extLst>
                  <a:ext uri="{0D108BD9-81ED-4DB2-BD59-A6C34878D82A}">
                    <a16:rowId xmlns:a16="http://schemas.microsoft.com/office/drawing/2014/main" val="10001"/>
                  </a:ext>
                </a:extLst>
              </a:tr>
            </a:tbl>
          </a:graphicData>
        </a:graphic>
      </p:graphicFrame>
      <p:pic>
        <p:nvPicPr>
          <p:cNvPr id="4" name="图片 3"/>
          <p:cNvPicPr>
            <a:picLocks noChangeAspect="1"/>
          </p:cNvPicPr>
          <p:nvPr/>
        </p:nvPicPr>
        <p:blipFill rotWithShape="1">
          <a:blip r:embed="rId3"/>
          <a:srcRect r="66949"/>
          <a:stretch>
            <a:fillRect/>
          </a:stretch>
        </p:blipFill>
        <p:spPr>
          <a:xfrm>
            <a:off x="3573194" y="280683"/>
            <a:ext cx="3118903" cy="2256689"/>
          </a:xfrm>
          <a:prstGeom prst="rect">
            <a:avLst/>
          </a:prstGeom>
        </p:spPr>
      </p:pic>
      <p:sp>
        <p:nvSpPr>
          <p:cNvPr id="5" name="矩形 4"/>
          <p:cNvSpPr/>
          <p:nvPr/>
        </p:nvSpPr>
        <p:spPr>
          <a:xfrm>
            <a:off x="262598" y="3822868"/>
            <a:ext cx="2616591"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black"/>
                </a:solidFill>
                <a:effectLst/>
                <a:uLnTx/>
                <a:uFillTx/>
                <a:latin typeface="Cambria" panose="02040503050406030204" pitchFamily="18" charset="0"/>
                <a:ea typeface="等线" panose="02010600030101010101" pitchFamily="2" charset="-122"/>
                <a:cs typeface="+mn-cs"/>
              </a:rPr>
              <a:t>second degree burns</a:t>
            </a:r>
            <a:endParaRPr kumimoji="0" lang="en-US" altLang="zh-CN" sz="2800" b="1" i="0" u="none" strike="noStrike" kern="1200" cap="none" spc="0" normalizeH="0" baseline="0" noProof="0" dirty="0">
              <a:ln>
                <a:noFill/>
              </a:ln>
              <a:solidFill>
                <a:srgbClr val="CC6600"/>
              </a:solidFill>
              <a:effectLst/>
              <a:uLnTx/>
              <a:uFillTx/>
              <a:latin typeface="Cambria" panose="02040503050406030204" pitchFamily="18" charset="0"/>
              <a:ea typeface="等线" panose="02010600030101010101" pitchFamily="2" charset="-122"/>
              <a:cs typeface="+mn-cs"/>
            </a:endParaRPr>
          </a:p>
        </p:txBody>
      </p:sp>
      <p:sp>
        <p:nvSpPr>
          <p:cNvPr id="6" name="矩形 5"/>
          <p:cNvSpPr/>
          <p:nvPr/>
        </p:nvSpPr>
        <p:spPr>
          <a:xfrm>
            <a:off x="2405572" y="3420328"/>
            <a:ext cx="3843727" cy="1569660"/>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zh-CN" sz="2400" i="0" u="none" strike="noStrike" kern="1200" cap="none" spc="0" normalizeH="0" baseline="0" noProof="0" dirty="0">
                <a:ln>
                  <a:noFill/>
                </a:ln>
                <a:solidFill>
                  <a:srgbClr val="CC6600"/>
                </a:solidFill>
                <a:effectLst/>
                <a:uLnTx/>
                <a:uFillTx/>
                <a:latin typeface="Cambria" panose="02040503050406030204" pitchFamily="18" charset="0"/>
                <a:ea typeface="等线" panose="02010600030101010101" pitchFamily="2" charset="-122"/>
                <a:cs typeface="+mn-cs"/>
              </a:rPr>
              <a:t>rough, red and swollen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zh-CN" sz="2400" i="0" u="none" strike="noStrike" kern="1200" cap="none" spc="0" normalizeH="0" baseline="0" noProof="0" dirty="0">
                <a:ln>
                  <a:noFill/>
                </a:ln>
                <a:solidFill>
                  <a:srgbClr val="CC6600"/>
                </a:solidFill>
                <a:effectLst/>
                <a:uLnTx/>
                <a:uFillTx/>
                <a:latin typeface="Cambria" panose="02040503050406030204" pitchFamily="18" charset="0"/>
                <a:ea typeface="等线" panose="02010600030101010101" pitchFamily="2" charset="-122"/>
                <a:cs typeface="+mn-cs"/>
              </a:rPr>
              <a:t>__________</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zh-CN" sz="2400" i="0" u="none" strike="noStrike" kern="1200" cap="none" spc="0" normalizeH="0" baseline="0" noProof="0" dirty="0">
                <a:ln>
                  <a:noFill/>
                </a:ln>
                <a:solidFill>
                  <a:srgbClr val="CC6600"/>
                </a:solidFill>
                <a:effectLst/>
                <a:uLnTx/>
                <a:uFillTx/>
                <a:latin typeface="Cambria" panose="02040503050406030204" pitchFamily="18" charset="0"/>
                <a:ea typeface="等线" panose="02010600030101010101" pitchFamily="2" charset="-122"/>
                <a:cs typeface="+mn-cs"/>
              </a:rPr>
              <a:t>watery surface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zh-CN" sz="2400" i="0" u="none" strike="noStrike" kern="1200" cap="none" spc="0" normalizeH="0" baseline="0" noProof="0" dirty="0">
                <a:ln>
                  <a:noFill/>
                </a:ln>
                <a:solidFill>
                  <a:srgbClr val="CC6600"/>
                </a:solidFill>
                <a:effectLst/>
                <a:uLnTx/>
                <a:uFillTx/>
                <a:latin typeface="Cambria" panose="02040503050406030204" pitchFamily="18" charset="0"/>
                <a:ea typeface="等线" panose="02010600030101010101" pitchFamily="2" charset="-122"/>
                <a:cs typeface="+mn-cs"/>
              </a:rPr>
              <a:t>__________ painful</a:t>
            </a:r>
          </a:p>
        </p:txBody>
      </p:sp>
      <p:sp>
        <p:nvSpPr>
          <p:cNvPr id="7" name="矩形 6"/>
          <p:cNvSpPr/>
          <p:nvPr/>
        </p:nvSpPr>
        <p:spPr>
          <a:xfrm>
            <a:off x="412087" y="5151402"/>
            <a:ext cx="5890238"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100" normalizeH="0" baseline="0" noProof="0" dirty="0">
                <a:ln>
                  <a:noFill/>
                </a:ln>
                <a:solidFill>
                  <a:srgbClr val="5B9BD5">
                    <a:lumMod val="75000"/>
                  </a:srgbClr>
                </a:solidFill>
                <a:effectLst/>
                <a:uLnTx/>
                <a:uFillTx/>
                <a:latin typeface="Cambria" panose="02040503050406030204" pitchFamily="18" charset="0"/>
                <a:ea typeface="等线" panose="02010600030101010101" pitchFamily="2" charset="-122"/>
                <a:cs typeface="+mn-cs"/>
              </a:rPr>
              <a:t>_________________________ are affected.</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100" normalizeH="0" baseline="0" noProof="0" dirty="0">
                <a:ln>
                  <a:noFill/>
                </a:ln>
                <a:solidFill>
                  <a:srgbClr val="5B9BD5">
                    <a:lumMod val="75000"/>
                  </a:srgbClr>
                </a:solidFill>
                <a:effectLst/>
                <a:uLnTx/>
                <a:uFillTx/>
                <a:latin typeface="Cambria" panose="02040503050406030204" pitchFamily="18" charset="0"/>
                <a:ea typeface="等线" panose="02010600030101010101" pitchFamily="2" charset="-122"/>
                <a:cs typeface="+mn-cs"/>
              </a:rPr>
              <a:t>These burns are __________ and __________.</a:t>
            </a:r>
          </a:p>
        </p:txBody>
      </p:sp>
      <p:sp>
        <p:nvSpPr>
          <p:cNvPr id="8" name="矩形 7"/>
          <p:cNvSpPr/>
          <p:nvPr/>
        </p:nvSpPr>
        <p:spPr>
          <a:xfrm>
            <a:off x="6249299" y="3247282"/>
            <a:ext cx="5655213" cy="30469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100" normalizeH="0" baseline="0" noProof="0" dirty="0">
                <a:ln>
                  <a:noFill/>
                </a:ln>
                <a:solidFill>
                  <a:srgbClr val="CC6600"/>
                </a:solidFill>
                <a:effectLst/>
                <a:uLnTx/>
                <a:uFillTx/>
                <a:latin typeface="Cambria" panose="02040503050406030204" pitchFamily="18" charset="0"/>
                <a:ea typeface="等线" panose="02010600030101010101" pitchFamily="2" charset="-122"/>
                <a:cs typeface="+mn-cs"/>
              </a:rPr>
              <a:t>1. Cool burns immediately with ________________</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100" normalizeH="0" baseline="0" noProof="0" dirty="0">
                <a:ln>
                  <a:noFill/>
                </a:ln>
                <a:solidFill>
                  <a:srgbClr val="CC6600"/>
                </a:solidFill>
                <a:effectLst/>
                <a:uLnTx/>
                <a:uFillTx/>
                <a:latin typeface="Cambria" panose="02040503050406030204" pitchFamily="18" charset="0"/>
                <a:ea typeface="等线" panose="02010600030101010101" pitchFamily="2" charset="-122"/>
                <a:cs typeface="+mn-cs"/>
              </a:rPr>
              <a:t>__________ for ________ minutes.</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100" normalizeH="0" baseline="0" noProof="0" dirty="0">
                <a:ln>
                  <a:noFill/>
                </a:ln>
                <a:solidFill>
                  <a:srgbClr val="CC6600"/>
                </a:solidFill>
                <a:effectLst/>
                <a:uLnTx/>
                <a:uFillTx/>
                <a:latin typeface="Cambria" panose="02040503050406030204" pitchFamily="18" charset="0"/>
                <a:ea typeface="等线" panose="02010600030101010101" pitchFamily="2" charset="-122"/>
                <a:cs typeface="+mn-cs"/>
              </a:rPr>
              <a:t>2.  Place ___________________on burns for _________ until the pain is not so bad.</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100" normalizeH="0" baseline="0" noProof="0" dirty="0">
                <a:ln>
                  <a:noFill/>
                </a:ln>
                <a:solidFill>
                  <a:srgbClr val="CC6600"/>
                </a:solidFill>
                <a:effectLst/>
                <a:uLnTx/>
                <a:uFillTx/>
                <a:latin typeface="Cambria" panose="02040503050406030204" pitchFamily="18" charset="0"/>
                <a:ea typeface="等线" panose="02010600030101010101" pitchFamily="2" charset="-122"/>
                <a:cs typeface="+mn-cs"/>
              </a:rPr>
              <a:t>3. Dry the burned area gently. Do not __________.</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100" normalizeH="0" baseline="0" noProof="0" dirty="0">
                <a:ln>
                  <a:noFill/>
                </a:ln>
                <a:solidFill>
                  <a:srgbClr val="CC6600"/>
                </a:solidFill>
                <a:effectLst/>
                <a:uLnTx/>
                <a:uFillTx/>
                <a:latin typeface="Cambria" panose="02040503050406030204" pitchFamily="18" charset="0"/>
                <a:ea typeface="等线" panose="02010600030101010101" pitchFamily="2" charset="-122"/>
                <a:cs typeface="+mn-cs"/>
              </a:rPr>
              <a:t>4. Cover the burned area with __________________. Never put ____________________ to avoid ___________.</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100" normalizeH="0" baseline="0" noProof="0" dirty="0">
                <a:ln>
                  <a:noFill/>
                </a:ln>
                <a:solidFill>
                  <a:srgbClr val="CC6600"/>
                </a:solidFill>
                <a:effectLst/>
                <a:uLnTx/>
                <a:uFillTx/>
                <a:latin typeface="Cambria" panose="02040503050406030204" pitchFamily="18" charset="0"/>
                <a:ea typeface="等线" panose="02010600030101010101" pitchFamily="2" charset="-122"/>
                <a:cs typeface="+mn-cs"/>
              </a:rPr>
              <a:t>5. Get the victim _____________________________.</a:t>
            </a:r>
          </a:p>
        </p:txBody>
      </p:sp>
      <p:pic>
        <p:nvPicPr>
          <p:cNvPr id="2" name="图片 1"/>
          <p:cNvPicPr>
            <a:picLocks noChangeAspect="1"/>
          </p:cNvPicPr>
          <p:nvPr/>
        </p:nvPicPr>
        <p:blipFill>
          <a:blip r:embed="rId4"/>
          <a:stretch>
            <a:fillRect/>
          </a:stretch>
        </p:blipFill>
        <p:spPr>
          <a:xfrm>
            <a:off x="327677" y="304648"/>
            <a:ext cx="2739076" cy="2300174"/>
          </a:xfrm>
          <a:prstGeom prst="rect">
            <a:avLst/>
          </a:prstGeom>
        </p:spPr>
      </p:pic>
      <p:sp>
        <p:nvSpPr>
          <p:cNvPr id="10" name="矩形 9"/>
          <p:cNvSpPr/>
          <p:nvPr/>
        </p:nvSpPr>
        <p:spPr>
          <a:xfrm rot="346475">
            <a:off x="7153482" y="1213010"/>
            <a:ext cx="4728590" cy="899686"/>
          </a:xfrm>
          <a:prstGeom prst="rect">
            <a:avLst/>
          </a:prstGeom>
          <a:solidFill>
            <a:srgbClr val="E9E065"/>
          </a:solidFill>
          <a:ln w="76200" cmpd="thinThick">
            <a:noFill/>
            <a:rou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defTabSz="1097280">
              <a:spcBef>
                <a:spcPct val="0"/>
              </a:spcBef>
            </a:pPr>
            <a:r>
              <a:rPr lang="en-US" altLang="zh-CN" sz="4400" b="1" dirty="0">
                <a:solidFill>
                  <a:prstClr val="black"/>
                </a:solidFill>
                <a:latin typeface="Cambria" panose="02040503050406030204"/>
                <a:ea typeface="微软雅黑" panose="020B0503020204020204" charset="-122"/>
              </a:rPr>
              <a:t>Cool/Cover/Call</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1" nodeType="clickEffect">
                                  <p:stCondLst>
                                    <p:cond delay="0"/>
                                  </p:stCondLst>
                                  <p:childTnLst>
                                    <p:animEffect transition="out" filter="fade">
                                      <p:cBhvr>
                                        <p:cTn id="31" dur="500" tmFilter="0, 0; .2, .5; .8, .5; 1, 0"/>
                                        <p:tgtEl>
                                          <p:spTgt spid="10"/>
                                        </p:tgtEl>
                                      </p:cBhvr>
                                    </p:animEffect>
                                    <p:animScale>
                                      <p:cBhvr>
                                        <p:cTn id="32"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animBg="1"/>
      <p:bldP spid="1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a:graphicFrameLocks noGrp="1"/>
          </p:cNvGraphicFramePr>
          <p:nvPr/>
        </p:nvGraphicFramePr>
        <p:xfrm>
          <a:off x="454291" y="2631343"/>
          <a:ext cx="11461043" cy="3945974"/>
        </p:xfrm>
        <a:graphic>
          <a:graphicData uri="http://schemas.openxmlformats.org/drawingml/2006/table">
            <a:tbl>
              <a:tblPr firstRow="1" bandRow="1">
                <a:tableStyleId>{5C22544A-7EE6-4342-B048-85BDC9FD1C3A}</a:tableStyleId>
              </a:tblPr>
              <a:tblGrid>
                <a:gridCol w="1985973">
                  <a:extLst>
                    <a:ext uri="{9D8B030D-6E8A-4147-A177-3AD203B41FA5}">
                      <a16:colId xmlns:a16="http://schemas.microsoft.com/office/drawing/2014/main" val="20000"/>
                    </a:ext>
                  </a:extLst>
                </a:gridCol>
                <a:gridCol w="4776462">
                  <a:extLst>
                    <a:ext uri="{9D8B030D-6E8A-4147-A177-3AD203B41FA5}">
                      <a16:colId xmlns:a16="http://schemas.microsoft.com/office/drawing/2014/main" val="20001"/>
                    </a:ext>
                  </a:extLst>
                </a:gridCol>
                <a:gridCol w="4698608">
                  <a:extLst>
                    <a:ext uri="{9D8B030D-6E8A-4147-A177-3AD203B41FA5}">
                      <a16:colId xmlns:a16="http://schemas.microsoft.com/office/drawing/2014/main" val="20002"/>
                    </a:ext>
                  </a:extLst>
                </a:gridCol>
              </a:tblGrid>
              <a:tr h="573930">
                <a:tc>
                  <a:txBody>
                    <a:bodyPr/>
                    <a:lstStyle/>
                    <a:p>
                      <a:pPr algn="ctr"/>
                      <a:r>
                        <a:rPr lang="en-US" altLang="zh-CN" sz="2800" dirty="0">
                          <a:latin typeface="Cambria" panose="02040503050406030204" pitchFamily="18" charset="0"/>
                        </a:rPr>
                        <a:t>Type</a:t>
                      </a:r>
                      <a:endParaRPr lang="zh-CN" altLang="en-US" sz="2800" dirty="0">
                        <a:latin typeface="Cambria" panose="02040503050406030204" pitchFamily="18" charset="0"/>
                      </a:endParaRPr>
                    </a:p>
                  </a:txBody>
                  <a:tcPr/>
                </a:tc>
                <a:tc>
                  <a:txBody>
                    <a:bodyPr/>
                    <a:lstStyle/>
                    <a:p>
                      <a:pPr algn="ctr"/>
                      <a:r>
                        <a:rPr lang="en-US" altLang="zh-CN" sz="2800" dirty="0">
                          <a:latin typeface="Cambria" panose="02040503050406030204" pitchFamily="18" charset="0"/>
                        </a:rPr>
                        <a:t>Characteristics</a:t>
                      </a:r>
                      <a:endParaRPr lang="zh-CN" altLang="en-US" sz="2800" dirty="0">
                        <a:latin typeface="Cambria" panose="02040503050406030204" pitchFamily="18" charset="0"/>
                      </a:endParaRPr>
                    </a:p>
                  </a:txBody>
                  <a:tcPr/>
                </a:tc>
                <a:tc>
                  <a:txBody>
                    <a:bodyPr/>
                    <a:lstStyle/>
                    <a:p>
                      <a:pPr algn="ctr"/>
                      <a:r>
                        <a:rPr lang="en-US" altLang="zh-CN" sz="2800" dirty="0">
                          <a:latin typeface="Cambria" panose="02040503050406030204" pitchFamily="18" charset="0"/>
                        </a:rPr>
                        <a:t>First aid treatment</a:t>
                      </a:r>
                      <a:endParaRPr lang="zh-CN" altLang="en-US" sz="2800" dirty="0">
                        <a:latin typeface="Cambria" panose="02040503050406030204" pitchFamily="18" charset="0"/>
                      </a:endParaRPr>
                    </a:p>
                  </a:txBody>
                  <a:tcPr/>
                </a:tc>
                <a:extLst>
                  <a:ext uri="{0D108BD9-81ED-4DB2-BD59-A6C34878D82A}">
                    <a16:rowId xmlns:a16="http://schemas.microsoft.com/office/drawing/2014/main" val="10000"/>
                  </a:ext>
                </a:extLst>
              </a:tr>
              <a:tr h="3372044">
                <a:tc>
                  <a:txBody>
                    <a:bodyPr/>
                    <a:lstStyle/>
                    <a:p>
                      <a:pPr algn="ctr"/>
                      <a:endParaRPr lang="zh-CN" altLang="en-US" sz="2400">
                        <a:latin typeface="Cambria" panose="02040503050406030204" pitchFamily="18" charset="0"/>
                      </a:endParaRPr>
                    </a:p>
                  </a:txBody>
                  <a:tcPr/>
                </a:tc>
                <a:tc>
                  <a:txBody>
                    <a:bodyPr/>
                    <a:lstStyle/>
                    <a:p>
                      <a:pPr algn="ctr"/>
                      <a:endParaRPr lang="zh-CN" altLang="en-US" sz="2400">
                        <a:latin typeface="Cambria" panose="02040503050406030204" pitchFamily="18" charset="0"/>
                      </a:endParaRPr>
                    </a:p>
                  </a:txBody>
                  <a:tcPr/>
                </a:tc>
                <a:tc>
                  <a:txBody>
                    <a:bodyPr/>
                    <a:lstStyle/>
                    <a:p>
                      <a:pPr algn="ctr"/>
                      <a:endParaRPr lang="zh-CN" altLang="en-US" sz="2400" dirty="0">
                        <a:latin typeface="Cambria" panose="02040503050406030204" pitchFamily="18" charset="0"/>
                      </a:endParaRPr>
                    </a:p>
                  </a:txBody>
                  <a:tcPr/>
                </a:tc>
                <a:extLst>
                  <a:ext uri="{0D108BD9-81ED-4DB2-BD59-A6C34878D82A}">
                    <a16:rowId xmlns:a16="http://schemas.microsoft.com/office/drawing/2014/main" val="10001"/>
                  </a:ext>
                </a:extLst>
              </a:tr>
            </a:tbl>
          </a:graphicData>
        </a:graphic>
      </p:graphicFrame>
      <p:sp>
        <p:nvSpPr>
          <p:cNvPr id="5" name="矩形 4"/>
          <p:cNvSpPr/>
          <p:nvPr/>
        </p:nvSpPr>
        <p:spPr>
          <a:xfrm>
            <a:off x="327677" y="3833391"/>
            <a:ext cx="2311790"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black"/>
                </a:solidFill>
                <a:effectLst/>
                <a:uLnTx/>
                <a:uFillTx/>
                <a:latin typeface="Cambria" panose="02040503050406030204" pitchFamily="18" charset="0"/>
                <a:ea typeface="等线" panose="02010600030101010101" pitchFamily="2" charset="-122"/>
                <a:cs typeface="+mn-cs"/>
              </a:rPr>
              <a:t>third degree burns</a:t>
            </a:r>
            <a:endParaRPr kumimoji="0" lang="en-US" altLang="zh-CN" sz="2800" b="1" i="0" u="none" strike="noStrike" kern="1200" cap="none" spc="0" normalizeH="0" baseline="0" noProof="0" dirty="0">
              <a:ln>
                <a:noFill/>
              </a:ln>
              <a:solidFill>
                <a:srgbClr val="CC6600"/>
              </a:solidFill>
              <a:effectLst/>
              <a:uLnTx/>
              <a:uFillTx/>
              <a:latin typeface="Cambria" panose="02040503050406030204" pitchFamily="18" charset="0"/>
              <a:ea typeface="等线" panose="02010600030101010101" pitchFamily="2" charset="-122"/>
              <a:cs typeface="+mn-cs"/>
            </a:endParaRPr>
          </a:p>
        </p:txBody>
      </p:sp>
      <p:sp>
        <p:nvSpPr>
          <p:cNvPr id="6" name="矩形 5"/>
          <p:cNvSpPr/>
          <p:nvPr/>
        </p:nvSpPr>
        <p:spPr>
          <a:xfrm>
            <a:off x="2494379" y="3335452"/>
            <a:ext cx="4783021" cy="1569660"/>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ltLang="zh-CN" sz="2400" dirty="0">
                <a:solidFill>
                  <a:srgbClr val="CC6600"/>
                </a:solidFill>
                <a:latin typeface="Cambria" panose="02040503050406030204" pitchFamily="18" charset="0"/>
                <a:ea typeface="等线" panose="02010600030101010101" pitchFamily="2" charset="-122"/>
              </a:rPr>
              <a:t>b</a:t>
            </a:r>
            <a:r>
              <a:rPr kumimoji="0" lang="en-US" altLang="zh-CN" sz="2400" i="0" u="none" strike="noStrike" kern="1200" cap="none" spc="0" normalizeH="0" baseline="0" noProof="0" dirty="0">
                <a:ln>
                  <a:noFill/>
                </a:ln>
                <a:solidFill>
                  <a:srgbClr val="CC6600"/>
                </a:solidFill>
                <a:effectLst/>
                <a:uLnTx/>
                <a:uFillTx/>
                <a:latin typeface="Cambria" panose="02040503050406030204" pitchFamily="18" charset="0"/>
                <a:ea typeface="等线" panose="02010600030101010101" pitchFamily="2" charset="-122"/>
              </a:rPr>
              <a:t>lack</a:t>
            </a:r>
            <a:r>
              <a:rPr kumimoji="0" lang="en-US" altLang="zh-CN" sz="2400" i="0" u="none" strike="noStrike" kern="1200" cap="none" spc="0" normalizeH="0" noProof="0" dirty="0">
                <a:ln>
                  <a:noFill/>
                </a:ln>
                <a:solidFill>
                  <a:srgbClr val="CC6600"/>
                </a:solidFill>
                <a:effectLst/>
                <a:uLnTx/>
                <a:uFillTx/>
                <a:latin typeface="Cambria" panose="02040503050406030204" pitchFamily="18" charset="0"/>
                <a:ea typeface="等线" panose="02010600030101010101" pitchFamily="2" charset="-122"/>
              </a:rPr>
              <a:t> and white and charred</a:t>
            </a:r>
            <a:endParaRPr kumimoji="0" lang="en-US" altLang="zh-CN" sz="2400" i="0" u="none" strike="noStrike" kern="1200" cap="none" spc="0" normalizeH="0" baseline="0" noProof="0" dirty="0">
              <a:ln>
                <a:noFill/>
              </a:ln>
              <a:solidFill>
                <a:srgbClr val="CC6600"/>
              </a:solidFill>
              <a:effectLst/>
              <a:uLnTx/>
              <a:uFillTx/>
              <a:latin typeface="Cambria" panose="02040503050406030204" pitchFamily="18" charset="0"/>
              <a:ea typeface="等线" panose="02010600030101010101" pitchFamily="2" charset="-122"/>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ltLang="zh-CN" sz="2400" dirty="0">
                <a:solidFill>
                  <a:srgbClr val="CC6600"/>
                </a:solidFill>
                <a:latin typeface="Cambria" panose="02040503050406030204" pitchFamily="18" charset="0"/>
                <a:ea typeface="等线" panose="02010600030101010101" pitchFamily="2" charset="-122"/>
              </a:rPr>
              <a:t>swollen; ___________________</a:t>
            </a:r>
            <a:endParaRPr kumimoji="0" lang="en-US" altLang="zh-CN" sz="2400" i="0" u="none" strike="noStrike" kern="1200" cap="none" spc="0" normalizeH="0" baseline="0" noProof="0" dirty="0">
              <a:ln>
                <a:noFill/>
              </a:ln>
              <a:solidFill>
                <a:srgbClr val="CC6600"/>
              </a:solidFill>
              <a:effectLst/>
              <a:uLnTx/>
              <a:uFillTx/>
              <a:latin typeface="Cambria" panose="02040503050406030204" pitchFamily="18" charset="0"/>
              <a:ea typeface="等线" panose="02010600030101010101" pitchFamily="2" charset="-122"/>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zh-CN" sz="2400" i="0" u="none" strike="noStrike" kern="1200" cap="none" spc="0" normalizeH="0" baseline="0" noProof="0" dirty="0">
                <a:ln>
                  <a:noFill/>
                </a:ln>
                <a:solidFill>
                  <a:srgbClr val="CC6600"/>
                </a:solidFill>
                <a:effectLst/>
                <a:uLnTx/>
                <a:uFillTx/>
                <a:latin typeface="Cambria" panose="02040503050406030204" pitchFamily="18" charset="0"/>
                <a:ea typeface="等线" panose="02010600030101010101" pitchFamily="2" charset="-122"/>
              </a:rPr>
              <a:t>_________________if</a:t>
            </a:r>
            <a:r>
              <a:rPr kumimoji="0" lang="en-US" altLang="zh-CN" sz="2400" i="0" u="none" strike="noStrike" kern="1200" cap="none" spc="0" normalizeH="0" noProof="0" dirty="0">
                <a:ln>
                  <a:noFill/>
                </a:ln>
                <a:solidFill>
                  <a:srgbClr val="CC6600"/>
                </a:solidFill>
                <a:effectLst/>
                <a:uLnTx/>
                <a:uFillTx/>
                <a:latin typeface="Cambria" panose="02040503050406030204" pitchFamily="18" charset="0"/>
                <a:ea typeface="等线" panose="02010600030101010101" pitchFamily="2" charset="-122"/>
              </a:rPr>
              <a:t> nerves are damaged; may be ______________</a:t>
            </a:r>
            <a:endParaRPr kumimoji="0" lang="en-US" altLang="zh-CN" sz="2400" i="0" u="none" strike="noStrike" kern="1200" cap="none" spc="0" normalizeH="0" baseline="0" noProof="0" dirty="0">
              <a:ln>
                <a:noFill/>
              </a:ln>
              <a:solidFill>
                <a:srgbClr val="CC6600"/>
              </a:solidFill>
              <a:effectLst/>
              <a:uLnTx/>
              <a:uFillTx/>
              <a:latin typeface="Cambria" panose="02040503050406030204" pitchFamily="18" charset="0"/>
              <a:ea typeface="等线" panose="02010600030101010101" pitchFamily="2" charset="-122"/>
            </a:endParaRPr>
          </a:p>
        </p:txBody>
      </p:sp>
      <p:sp>
        <p:nvSpPr>
          <p:cNvPr id="7" name="矩形 6"/>
          <p:cNvSpPr/>
          <p:nvPr/>
        </p:nvSpPr>
        <p:spPr>
          <a:xfrm>
            <a:off x="693442" y="5205354"/>
            <a:ext cx="5890238"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100" normalizeH="0" baseline="0" noProof="0" dirty="0">
                <a:ln>
                  <a:noFill/>
                </a:ln>
                <a:solidFill>
                  <a:srgbClr val="5B9BD5">
                    <a:lumMod val="75000"/>
                  </a:srgbClr>
                </a:solidFill>
                <a:effectLst/>
                <a:uLnTx/>
                <a:uFillTx/>
                <a:latin typeface="Cambria" panose="02040503050406030204" pitchFamily="18" charset="0"/>
                <a:ea typeface="等线" panose="02010600030101010101" pitchFamily="2" charset="-122"/>
                <a:cs typeface="+mn-cs"/>
              </a:rPr>
              <a:t>_________________________ are affected.</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100" normalizeH="0" baseline="0" noProof="0" dirty="0">
                <a:ln>
                  <a:noFill/>
                </a:ln>
                <a:solidFill>
                  <a:srgbClr val="5B9BD5">
                    <a:lumMod val="75000"/>
                  </a:srgbClr>
                </a:solidFill>
                <a:effectLst/>
                <a:uLnTx/>
                <a:uFillTx/>
                <a:latin typeface="Cambria" panose="02040503050406030204" pitchFamily="18" charset="0"/>
                <a:ea typeface="等线" panose="02010600030101010101" pitchFamily="2" charset="-122"/>
                <a:cs typeface="+mn-cs"/>
              </a:rPr>
              <a:t>These burns are __________ and __________.</a:t>
            </a:r>
          </a:p>
        </p:txBody>
      </p:sp>
      <p:sp>
        <p:nvSpPr>
          <p:cNvPr id="8" name="矩形 7"/>
          <p:cNvSpPr/>
          <p:nvPr/>
        </p:nvSpPr>
        <p:spPr>
          <a:xfrm>
            <a:off x="7304370" y="3190554"/>
            <a:ext cx="4433339" cy="223978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100" normalizeH="0" baseline="0" noProof="0" dirty="0">
                <a:ln>
                  <a:noFill/>
                </a:ln>
                <a:solidFill>
                  <a:srgbClr val="CC6600"/>
                </a:solidFill>
                <a:effectLst/>
                <a:uLnTx/>
                <a:uFillTx/>
                <a:latin typeface="Cambria" panose="02040503050406030204" pitchFamily="18" charset="0"/>
                <a:ea typeface="等线" panose="02010600030101010101" pitchFamily="2" charset="-122"/>
                <a:cs typeface="+mn-cs"/>
              </a:rPr>
              <a:t>1. Do not _____________________________.</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100" normalizeH="0" baseline="0" noProof="0" dirty="0">
                <a:ln>
                  <a:noFill/>
                </a:ln>
                <a:solidFill>
                  <a:srgbClr val="CC6600"/>
                </a:solidFill>
                <a:effectLst/>
                <a:uLnTx/>
                <a:uFillTx/>
                <a:latin typeface="Cambria" panose="02040503050406030204" pitchFamily="18" charset="0"/>
                <a:ea typeface="等线" panose="02010600030101010101" pitchFamily="2" charset="-122"/>
                <a:cs typeface="+mn-cs"/>
              </a:rPr>
              <a:t>2. Do not _____________________________.</a:t>
            </a:r>
          </a:p>
          <a:p>
            <a:pPr marL="0" marR="0" lvl="0" indent="0" algn="l" defTabSz="914400" rtl="0" eaLnBrk="1" fontAlgn="auto" latinLnBrk="0" hangingPunct="1">
              <a:lnSpc>
                <a:spcPct val="150000"/>
              </a:lnSpc>
              <a:spcBef>
                <a:spcPts val="0"/>
              </a:spcBef>
              <a:spcAft>
                <a:spcPts val="0"/>
              </a:spcAft>
              <a:buClrTx/>
              <a:buSzTx/>
              <a:buFontTx/>
              <a:buNone/>
              <a:defRPr/>
            </a:pPr>
            <a:r>
              <a:rPr lang="en-US" altLang="zh-CN" sz="2400" spc="-100" dirty="0">
                <a:solidFill>
                  <a:srgbClr val="CC6600"/>
                </a:solidFill>
                <a:latin typeface="Cambria" panose="02040503050406030204" pitchFamily="18" charset="0"/>
                <a:ea typeface="等线" panose="02010600030101010101" pitchFamily="2" charset="-122"/>
              </a:rPr>
              <a:t>3. Never ______________________________.</a:t>
            </a:r>
            <a:endParaRPr kumimoji="0" lang="en-US" altLang="zh-CN" sz="2400" b="0" i="0" u="none" strike="noStrike" kern="1200" cap="none" spc="-100" normalizeH="0" baseline="0" noProof="0" dirty="0">
              <a:ln>
                <a:noFill/>
              </a:ln>
              <a:solidFill>
                <a:srgbClr val="CC6600"/>
              </a:solidFill>
              <a:effectLst/>
              <a:uLnTx/>
              <a:uFillTx/>
              <a:latin typeface="Cambria" panose="02040503050406030204" pitchFamily="18" charset="0"/>
              <a:ea typeface="等线" panose="02010600030101010101"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100" normalizeH="0" baseline="0" noProof="0" dirty="0">
                <a:ln>
                  <a:noFill/>
                </a:ln>
                <a:solidFill>
                  <a:srgbClr val="CC6600"/>
                </a:solidFill>
                <a:effectLst/>
                <a:uLnTx/>
                <a:uFillTx/>
                <a:latin typeface="Cambria" panose="02040503050406030204" pitchFamily="18" charset="0"/>
                <a:ea typeface="等线" panose="02010600030101010101" pitchFamily="2" charset="-122"/>
                <a:cs typeface="+mn-cs"/>
              </a:rPr>
              <a:t>4. Get the victim _____________________.</a:t>
            </a:r>
          </a:p>
        </p:txBody>
      </p:sp>
      <p:pic>
        <p:nvPicPr>
          <p:cNvPr id="2" name="图片 1"/>
          <p:cNvPicPr>
            <a:picLocks noChangeAspect="1"/>
          </p:cNvPicPr>
          <p:nvPr/>
        </p:nvPicPr>
        <p:blipFill>
          <a:blip r:embed="rId3"/>
          <a:stretch>
            <a:fillRect/>
          </a:stretch>
        </p:blipFill>
        <p:spPr>
          <a:xfrm>
            <a:off x="327677" y="304648"/>
            <a:ext cx="2739076" cy="2300174"/>
          </a:xfrm>
          <a:prstGeom prst="rect">
            <a:avLst/>
          </a:prstGeom>
        </p:spPr>
      </p:pic>
      <p:pic>
        <p:nvPicPr>
          <p:cNvPr id="3" name="图片 2"/>
          <p:cNvPicPr>
            <a:picLocks noChangeAspect="1"/>
          </p:cNvPicPr>
          <p:nvPr/>
        </p:nvPicPr>
        <p:blipFill rotWithShape="1">
          <a:blip r:embed="rId4"/>
          <a:srcRect l="67102"/>
          <a:stretch>
            <a:fillRect/>
          </a:stretch>
        </p:blipFill>
        <p:spPr>
          <a:xfrm>
            <a:off x="3474721" y="204348"/>
            <a:ext cx="3328262" cy="232931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2"/>
                                        </p:tgtEl>
                                      </p:cBhvr>
                                    </p:animEffect>
                                    <p:animScale>
                                      <p:cBhvr>
                                        <p:cTn id="2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72655" y="1106578"/>
            <a:ext cx="8097622" cy="1384995"/>
          </a:xfrm>
          <a:prstGeom prst="rect">
            <a:avLst/>
          </a:prstGeom>
        </p:spPr>
        <p:txBody>
          <a:bodyPr wrap="square">
            <a:spAutoFit/>
          </a:bodyPr>
          <a:lstStyle/>
          <a:p>
            <a:pPr marL="514350" indent="-514350">
              <a:buAutoNum type="arabicPeriod"/>
            </a:pPr>
            <a:r>
              <a:rPr lang="en-US" altLang="zh-CN" sz="2800" dirty="0">
                <a:latin typeface="Cambria" panose="02040503050406030204" pitchFamily="18" charset="0"/>
              </a:rPr>
              <a:t>Which type of burns is the girl most likely to get?</a:t>
            </a:r>
          </a:p>
          <a:p>
            <a:pPr marL="514350" indent="-514350">
              <a:buAutoNum type="arabicPeriod"/>
            </a:pPr>
            <a:r>
              <a:rPr lang="en-US" altLang="zh-CN" sz="2800" dirty="0">
                <a:latin typeface="Cambria" panose="02040503050406030204" pitchFamily="18" charset="0"/>
              </a:rPr>
              <a:t>Can you describe the characteristics of burns, and offer proper aid treatment advice?</a:t>
            </a:r>
          </a:p>
        </p:txBody>
      </p:sp>
      <p:pic>
        <p:nvPicPr>
          <p:cNvPr id="5" name="图片 4"/>
          <p:cNvPicPr>
            <a:picLocks noChangeAspect="1"/>
          </p:cNvPicPr>
          <p:nvPr/>
        </p:nvPicPr>
        <p:blipFill>
          <a:blip r:embed="rId3"/>
          <a:stretch>
            <a:fillRect/>
          </a:stretch>
        </p:blipFill>
        <p:spPr>
          <a:xfrm>
            <a:off x="272655" y="2835219"/>
            <a:ext cx="3736330" cy="310744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6" name="矩形 5"/>
          <p:cNvSpPr/>
          <p:nvPr/>
        </p:nvSpPr>
        <p:spPr>
          <a:xfrm>
            <a:off x="4244627" y="2624703"/>
            <a:ext cx="3872008" cy="584775"/>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CC6600"/>
                </a:solidFill>
                <a:effectLst/>
                <a:uLnTx/>
                <a:uFillTx/>
                <a:latin typeface="Cambria" panose="02040503050406030204" pitchFamily="18" charset="0"/>
                <a:ea typeface="等线" panose="02010600030101010101" pitchFamily="2" charset="-122"/>
              </a:rPr>
              <a:t>third degree burns</a:t>
            </a:r>
          </a:p>
        </p:txBody>
      </p:sp>
      <p:pic>
        <p:nvPicPr>
          <p:cNvPr id="8" name="图片 7"/>
          <p:cNvPicPr>
            <a:picLocks noChangeAspect="1"/>
          </p:cNvPicPr>
          <p:nvPr/>
        </p:nvPicPr>
        <p:blipFill>
          <a:blip r:embed="rId4"/>
          <a:stretch>
            <a:fillRect/>
          </a:stretch>
        </p:blipFill>
        <p:spPr>
          <a:xfrm>
            <a:off x="4209822" y="3419994"/>
            <a:ext cx="7861981" cy="2552358"/>
          </a:xfrm>
          <a:prstGeom prst="rect">
            <a:avLst/>
          </a:prstGeom>
        </p:spPr>
      </p:pic>
      <p:sp>
        <p:nvSpPr>
          <p:cNvPr id="9" name="椭圆 8"/>
          <p:cNvSpPr/>
          <p:nvPr/>
        </p:nvSpPr>
        <p:spPr>
          <a:xfrm>
            <a:off x="508297" y="2869883"/>
            <a:ext cx="1266091" cy="1100221"/>
          </a:xfrm>
          <a:prstGeom prst="ellipse">
            <a:avLst/>
          </a:prstGeom>
          <a:noFill/>
          <a:ln w="508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CC6600"/>
              </a:solidFill>
            </a:endParaRPr>
          </a:p>
        </p:txBody>
      </p:sp>
      <p:sp>
        <p:nvSpPr>
          <p:cNvPr id="10" name="平行四边形 9"/>
          <p:cNvSpPr/>
          <p:nvPr/>
        </p:nvSpPr>
        <p:spPr>
          <a:xfrm>
            <a:off x="1312842" y="261486"/>
            <a:ext cx="3301362"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11" name="Rectangle 18"/>
          <p:cNvSpPr>
            <a:spLocks noChangeArrowheads="1"/>
          </p:cNvSpPr>
          <p:nvPr/>
        </p:nvSpPr>
        <p:spPr bwMode="auto">
          <a:xfrm>
            <a:off x="1542775" y="384324"/>
            <a:ext cx="284149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sym typeface="Arial" panose="020B0604020202020204"/>
              </a:rPr>
              <a:t>Retelling</a:t>
            </a:r>
            <a:endPar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宋体" panose="02010600030101010101" pitchFamily="2" charset="-122"/>
              <a:sym typeface="Arial" panose="020B0604020202020204"/>
            </a:endParaRPr>
          </a:p>
        </p:txBody>
      </p:sp>
      <p:pic>
        <p:nvPicPr>
          <p:cNvPr id="12" name="图片 11"/>
          <p:cNvPicPr>
            <a:picLocks noChangeAspect="1"/>
          </p:cNvPicPr>
          <p:nvPr/>
        </p:nvPicPr>
        <p:blipFill>
          <a:blip r:embed="rId5"/>
          <a:stretch>
            <a:fillRect/>
          </a:stretch>
        </p:blipFill>
        <p:spPr>
          <a:xfrm>
            <a:off x="445266" y="313984"/>
            <a:ext cx="756285" cy="594360"/>
          </a:xfrm>
          <a:prstGeom prst="rect">
            <a:avLst/>
          </a:prstGeom>
        </p:spPr>
      </p:pic>
      <p:sp>
        <p:nvSpPr>
          <p:cNvPr id="13" name="平行四边形 12"/>
          <p:cNvSpPr/>
          <p:nvPr/>
        </p:nvSpPr>
        <p:spPr>
          <a:xfrm>
            <a:off x="4474943" y="261486"/>
            <a:ext cx="716037"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10"/>
                                        </p:tgtEl>
                                      </p:cBhvr>
                                    </p:animEffect>
                                    <p:animScale>
                                      <p:cBhvr>
                                        <p:cTn id="32"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7|3.9|6.1|6.3|4.3|5.4|3"/>
</p:tagLst>
</file>

<file path=ppt/tags/tag10.xml><?xml version="1.0" encoding="utf-8"?>
<p:tagLst xmlns:a="http://schemas.openxmlformats.org/drawingml/2006/main" xmlns:r="http://schemas.openxmlformats.org/officeDocument/2006/relationships" xmlns:p="http://schemas.openxmlformats.org/presentationml/2006/main">
  <p:tag name="TIMING" val="|3.7|15.9"/>
</p:tagLst>
</file>

<file path=ppt/tags/tag11.xml><?xml version="1.0" encoding="utf-8"?>
<p:tagLst xmlns:a="http://schemas.openxmlformats.org/drawingml/2006/main" xmlns:r="http://schemas.openxmlformats.org/officeDocument/2006/relationships" xmlns:p="http://schemas.openxmlformats.org/presentationml/2006/main">
  <p:tag name="TIMING" val="|9.2"/>
</p:tagLst>
</file>

<file path=ppt/tags/tag12.xml><?xml version="1.0" encoding="utf-8"?>
<p:tagLst xmlns:a="http://schemas.openxmlformats.org/drawingml/2006/main" xmlns:r="http://schemas.openxmlformats.org/officeDocument/2006/relationships" xmlns:p="http://schemas.openxmlformats.org/presentationml/2006/main">
  <p:tag name="TIMING" val="|32.9"/>
</p:tagLst>
</file>

<file path=ppt/tags/tag2.xml><?xml version="1.0" encoding="utf-8"?>
<p:tagLst xmlns:a="http://schemas.openxmlformats.org/drawingml/2006/main" xmlns:r="http://schemas.openxmlformats.org/officeDocument/2006/relationships" xmlns:p="http://schemas.openxmlformats.org/presentationml/2006/main">
  <p:tag name="TIMING" val="|2.6|3.6|2.7|2.4|3.2|4.2|9"/>
</p:tagLst>
</file>

<file path=ppt/tags/tag3.xml><?xml version="1.0" encoding="utf-8"?>
<p:tagLst xmlns:a="http://schemas.openxmlformats.org/drawingml/2006/main" xmlns:r="http://schemas.openxmlformats.org/officeDocument/2006/relationships" xmlns:p="http://schemas.openxmlformats.org/presentationml/2006/main">
  <p:tag name="TIMING" val="|2.2|13.8"/>
</p:tagLst>
</file>

<file path=ppt/tags/tag4.xml><?xml version="1.0" encoding="utf-8"?>
<p:tagLst xmlns:a="http://schemas.openxmlformats.org/drawingml/2006/main" xmlns:r="http://schemas.openxmlformats.org/officeDocument/2006/relationships" xmlns:p="http://schemas.openxmlformats.org/presentationml/2006/main">
  <p:tag name="TIMING" val="|6.7|5.7|8.7|7.5|7.6"/>
</p:tagLst>
</file>

<file path=ppt/tags/tag5.xml><?xml version="1.0" encoding="utf-8"?>
<p:tagLst xmlns:a="http://schemas.openxmlformats.org/drawingml/2006/main" xmlns:r="http://schemas.openxmlformats.org/officeDocument/2006/relationships" xmlns:p="http://schemas.openxmlformats.org/presentationml/2006/main">
  <p:tag name="TIMING" val="|1.1|2.1|5.4|7.1|10.3|5.8"/>
</p:tagLst>
</file>

<file path=ppt/tags/tag6.xml><?xml version="1.0" encoding="utf-8"?>
<p:tagLst xmlns:a="http://schemas.openxmlformats.org/drawingml/2006/main" xmlns:r="http://schemas.openxmlformats.org/officeDocument/2006/relationships" xmlns:p="http://schemas.openxmlformats.org/presentationml/2006/main">
  <p:tag name="TIMING" val="|1.2|1.5|8.1|6.1|8.3"/>
</p:tagLst>
</file>

<file path=ppt/tags/tag7.xml><?xml version="1.0" encoding="utf-8"?>
<p:tagLst xmlns:a="http://schemas.openxmlformats.org/drawingml/2006/main" xmlns:r="http://schemas.openxmlformats.org/officeDocument/2006/relationships" xmlns:p="http://schemas.openxmlformats.org/presentationml/2006/main">
  <p:tag name="TIMING" val="|1.3|5.8|7.2|5.4|2.8|3.9"/>
</p:tagLst>
</file>

<file path=ppt/tags/tag8.xml><?xml version="1.0" encoding="utf-8"?>
<p:tagLst xmlns:a="http://schemas.openxmlformats.org/drawingml/2006/main" xmlns:r="http://schemas.openxmlformats.org/officeDocument/2006/relationships" xmlns:p="http://schemas.openxmlformats.org/presentationml/2006/main">
  <p:tag name="TIMING" val="|4.1|5.6|7.1"/>
</p:tagLst>
</file>

<file path=ppt/tags/tag9.xml><?xml version="1.0" encoding="utf-8"?>
<p:tagLst xmlns:a="http://schemas.openxmlformats.org/drawingml/2006/main" xmlns:r="http://schemas.openxmlformats.org/officeDocument/2006/relationships" xmlns:p="http://schemas.openxmlformats.org/presentationml/2006/main">
  <p:tag name="TIMING" val="|3.8|8.2|18.1|8.3|6.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1116</Words>
  <Application>Microsoft Macintosh PowerPoint</Application>
  <PresentationFormat>宽屏</PresentationFormat>
  <Paragraphs>114</Paragraphs>
  <Slides>14</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14</vt:i4>
      </vt:variant>
    </vt:vector>
  </HeadingPairs>
  <TitlesOfParts>
    <vt:vector size="22" baseType="lpstr">
      <vt:lpstr>等线</vt:lpstr>
      <vt:lpstr>等线 Light</vt:lpstr>
      <vt:lpstr>华文新魏</vt:lpstr>
      <vt:lpstr>Arial</vt:lpstr>
      <vt:lpstr>Calibri</vt:lpstr>
      <vt:lpstr>Cambria</vt:lpstr>
      <vt:lpstr>HelveticaNeue</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棕色阅读分享推荐学习通用PPT模板</dc:title>
  <dc:creator>Dell</dc:creator>
  <cp:lastModifiedBy>nqdp</cp:lastModifiedBy>
  <cp:revision>185</cp:revision>
  <dcterms:created xsi:type="dcterms:W3CDTF">2017-08-09T01:43:00Z</dcterms:created>
  <dcterms:modified xsi:type="dcterms:W3CDTF">2019-08-10T10:56:10Z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2052-11.1.0.8472</vt:lpwstr>
  </property>
</Properties>
</file>