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78" r:id="rId2"/>
    <p:sldId id="256" r:id="rId3"/>
    <p:sldId id="477" r:id="rId4"/>
    <p:sldId id="448" r:id="rId5"/>
    <p:sldId id="453" r:id="rId6"/>
    <p:sldId id="468" r:id="rId7"/>
    <p:sldId id="450" r:id="rId8"/>
    <p:sldId id="472" r:id="rId9"/>
    <p:sldId id="470" r:id="rId10"/>
    <p:sldId id="466" r:id="rId11"/>
    <p:sldId id="475" r:id="rId12"/>
    <p:sldId id="471" r:id="rId13"/>
    <p:sldId id="47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CC6600"/>
    <a:srgbClr val="FCB302"/>
    <a:srgbClr val="D1F7FF"/>
    <a:srgbClr val="006600"/>
    <a:srgbClr val="22ACEC"/>
    <a:srgbClr val="D1EBFF"/>
    <a:srgbClr val="19C9F5"/>
    <a:srgbClr val="E0ECF0"/>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2" autoAdjust="0"/>
    <p:restoredTop sz="94660"/>
  </p:normalViewPr>
  <p:slideViewPr>
    <p:cSldViewPr snapToGrid="0">
      <p:cViewPr varScale="1">
        <p:scale>
          <a:sx n="104" d="100"/>
          <a:sy n="104" d="100"/>
        </p:scale>
        <p:origin x="288" y="208"/>
      </p:cViewPr>
      <p:guideLst>
        <p:guide orient="horz" pos="20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FFEEF-475B-4ED1-93F3-5C5783FA1738}"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zh-CN" altLang="en-US"/>
        </a:p>
      </dgm:t>
    </dgm:pt>
    <dgm:pt modelId="{365FEC7E-EEA2-4740-A494-27B84B9A45D8}">
      <dgm:prSet/>
      <dgm:spPr>
        <a:xfrm>
          <a:off x="3162"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Frederick I</a:t>
          </a:r>
          <a:endParaRPr lang="zh-CN" altLang="en-US" b="1" dirty="0">
            <a:solidFill>
              <a:sysClr val="window" lastClr="FFFFFF"/>
            </a:solidFill>
            <a:latin typeface="Cambria"/>
            <a:ea typeface="微软雅黑"/>
            <a:cs typeface="+mn-cs"/>
          </a:endParaRPr>
        </a:p>
      </dgm:t>
    </dgm:pt>
    <dgm:pt modelId="{C7B5B358-5D97-4F36-8DC0-A5D99467F750}" type="parTrans" cxnId="{1AD1E2D2-339D-45AC-AB8C-18386F9F0A19}">
      <dgm:prSet/>
      <dgm:spPr/>
      <dgm:t>
        <a:bodyPr/>
        <a:lstStyle/>
        <a:p>
          <a:endParaRPr lang="zh-CN" altLang="en-US" b="1"/>
        </a:p>
      </dgm:t>
    </dgm:pt>
    <dgm:pt modelId="{F5F346C5-8554-4C1E-AA00-A483934AFA94}" type="sibTrans" cxnId="{1AD1E2D2-339D-45AC-AB8C-18386F9F0A19}">
      <dgm:prSet/>
      <dgm:spPr/>
      <dgm:t>
        <a:bodyPr/>
        <a:lstStyle/>
        <a:p>
          <a:endParaRPr lang="zh-CN" altLang="en-US" b="1"/>
        </a:p>
      </dgm:t>
    </dgm:pt>
    <dgm:pt modelId="{6A11E293-9456-487E-8287-0423194C1508}">
      <dgm:prSet/>
      <dgm:spPr>
        <a:xfrm>
          <a:off x="1936305"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Frederick </a:t>
          </a:r>
          <a:r>
            <a:rPr lang="en-US" b="1" dirty="0" err="1">
              <a:solidFill>
                <a:sysClr val="window" lastClr="FFFFFF"/>
              </a:solidFill>
              <a:latin typeface="Cambria"/>
              <a:ea typeface="微软雅黑"/>
              <a:cs typeface="+mn-cs"/>
            </a:rPr>
            <a:t>William</a:t>
          </a:r>
          <a:r>
            <a:rPr lang="en-US" altLang="zh-CN" b="1" dirty="0" err="1">
              <a:solidFill>
                <a:sysClr val="window" lastClr="FFFFFF"/>
              </a:solidFill>
              <a:latin typeface="Cambria"/>
              <a:ea typeface="微软雅黑"/>
              <a:cs typeface="+mn-cs"/>
            </a:rPr>
            <a:t>Ⅰ</a:t>
          </a:r>
          <a:endParaRPr lang="zh-CN" altLang="en-US" b="1" dirty="0">
            <a:solidFill>
              <a:sysClr val="window" lastClr="FFFFFF"/>
            </a:solidFill>
            <a:latin typeface="Cambria"/>
            <a:ea typeface="微软雅黑"/>
            <a:cs typeface="+mn-cs"/>
          </a:endParaRPr>
        </a:p>
      </dgm:t>
    </dgm:pt>
    <dgm:pt modelId="{CAA5F7CF-13C0-41F0-9F3F-AE044710D0D3}" type="parTrans" cxnId="{32F3471A-6829-4CD0-A736-3AE4E3E3CD14}">
      <dgm:prSet/>
      <dgm:spPr/>
      <dgm:t>
        <a:bodyPr/>
        <a:lstStyle/>
        <a:p>
          <a:endParaRPr lang="zh-CN" altLang="en-US" b="1"/>
        </a:p>
      </dgm:t>
    </dgm:pt>
    <dgm:pt modelId="{0C5375DF-8D7E-4302-8E49-2A0CB8D06999}" type="sibTrans" cxnId="{32F3471A-6829-4CD0-A736-3AE4E3E3CD14}">
      <dgm:prSet/>
      <dgm:spPr/>
      <dgm:t>
        <a:bodyPr/>
        <a:lstStyle/>
        <a:p>
          <a:endParaRPr lang="zh-CN" altLang="en-US" b="1"/>
        </a:p>
      </dgm:t>
    </dgm:pt>
    <dgm:pt modelId="{CB050001-9B9E-4903-BF69-FADB9E42AD8B}">
      <dgm:prSet/>
      <dgm:spPr>
        <a:xfrm>
          <a:off x="3869447"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Peter the Great (the Czar)</a:t>
          </a:r>
          <a:endParaRPr lang="zh-CN" altLang="en-US" b="1" dirty="0">
            <a:solidFill>
              <a:sysClr val="window" lastClr="FFFFFF"/>
            </a:solidFill>
            <a:latin typeface="Cambria"/>
            <a:ea typeface="微软雅黑"/>
            <a:cs typeface="+mn-cs"/>
          </a:endParaRPr>
        </a:p>
      </dgm:t>
    </dgm:pt>
    <dgm:pt modelId="{180EBC86-877C-4E1D-843C-9E9228A70461}" type="parTrans" cxnId="{D90C0185-D9B5-40F9-9825-1F4A987EFA3B}">
      <dgm:prSet/>
      <dgm:spPr/>
      <dgm:t>
        <a:bodyPr/>
        <a:lstStyle/>
        <a:p>
          <a:endParaRPr lang="zh-CN" altLang="en-US" b="1"/>
        </a:p>
      </dgm:t>
    </dgm:pt>
    <dgm:pt modelId="{09015F74-4B1E-4B7D-86AA-0F3D834BAADF}" type="sibTrans" cxnId="{D90C0185-D9B5-40F9-9825-1F4A987EFA3B}">
      <dgm:prSet/>
      <dgm:spPr/>
      <dgm:t>
        <a:bodyPr/>
        <a:lstStyle/>
        <a:p>
          <a:endParaRPr lang="zh-CN" altLang="en-US" b="1"/>
        </a:p>
      </dgm:t>
    </dgm:pt>
    <dgm:pt modelId="{3DF676A8-DDA0-4303-B717-ACDE31710884}">
      <dgm:prSet/>
      <dgm:spPr>
        <a:xfrm>
          <a:off x="5802590"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err="1">
              <a:solidFill>
                <a:sysClr val="window" lastClr="FFFFFF"/>
              </a:solidFill>
              <a:latin typeface="Cambria"/>
              <a:ea typeface="微软雅黑"/>
              <a:cs typeface="+mn-cs"/>
            </a:rPr>
            <a:t>Catherine</a:t>
          </a:r>
          <a:r>
            <a:rPr lang="en-US" altLang="zh-CN" b="1" dirty="0" err="1">
              <a:solidFill>
                <a:sysClr val="window" lastClr="FFFFFF"/>
              </a:solidFill>
              <a:latin typeface="Cambria"/>
              <a:ea typeface="微软雅黑"/>
              <a:cs typeface="+mn-cs"/>
            </a:rPr>
            <a:t>Ⅱ</a:t>
          </a:r>
          <a:endParaRPr lang="zh-CN" altLang="en-US" b="1" dirty="0">
            <a:solidFill>
              <a:sysClr val="window" lastClr="FFFFFF"/>
            </a:solidFill>
            <a:latin typeface="Cambria"/>
            <a:ea typeface="微软雅黑"/>
            <a:cs typeface="+mn-cs"/>
          </a:endParaRPr>
        </a:p>
      </dgm:t>
    </dgm:pt>
    <dgm:pt modelId="{BAA58BE3-FB72-4000-A322-87A3C706B51A}" type="parTrans" cxnId="{F22E35AC-85B5-4168-8A9B-B83F1EF3C01A}">
      <dgm:prSet/>
      <dgm:spPr/>
      <dgm:t>
        <a:bodyPr/>
        <a:lstStyle/>
        <a:p>
          <a:endParaRPr lang="zh-CN" altLang="en-US" b="1"/>
        </a:p>
      </dgm:t>
    </dgm:pt>
    <dgm:pt modelId="{43EA680B-D536-40CB-8DEC-EC34CD880E74}" type="sibTrans" cxnId="{F22E35AC-85B5-4168-8A9B-B83F1EF3C01A}">
      <dgm:prSet/>
      <dgm:spPr/>
      <dgm:t>
        <a:bodyPr/>
        <a:lstStyle/>
        <a:p>
          <a:endParaRPr lang="zh-CN" altLang="en-US" b="1"/>
        </a:p>
      </dgm:t>
    </dgm:pt>
    <dgm:pt modelId="{42358B2A-3EE2-44CD-98EB-BEA8040B8929}">
      <dgm:prSet/>
      <dgm:spPr>
        <a:xfrm>
          <a:off x="7735733"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The Nazis</a:t>
          </a:r>
          <a:endParaRPr lang="zh-CN" altLang="en-US" b="1" dirty="0">
            <a:solidFill>
              <a:sysClr val="window" lastClr="FFFFFF"/>
            </a:solidFill>
            <a:latin typeface="Cambria"/>
            <a:ea typeface="微软雅黑"/>
            <a:cs typeface="+mn-cs"/>
          </a:endParaRPr>
        </a:p>
      </dgm:t>
    </dgm:pt>
    <dgm:pt modelId="{352B975C-D829-45C2-9943-4F98B2EBDC1B}" type="parTrans" cxnId="{EED6ADD4-C525-44E0-BB61-85C08C3CDB8B}">
      <dgm:prSet/>
      <dgm:spPr/>
      <dgm:t>
        <a:bodyPr/>
        <a:lstStyle/>
        <a:p>
          <a:endParaRPr lang="zh-CN" altLang="en-US" b="1"/>
        </a:p>
      </dgm:t>
    </dgm:pt>
    <dgm:pt modelId="{757A8D45-8FED-40C5-92C6-FE633409701B}" type="sibTrans" cxnId="{EED6ADD4-C525-44E0-BB61-85C08C3CDB8B}">
      <dgm:prSet/>
      <dgm:spPr/>
      <dgm:t>
        <a:bodyPr/>
        <a:lstStyle/>
        <a:p>
          <a:endParaRPr lang="zh-CN" altLang="en-US" b="1"/>
        </a:p>
      </dgm:t>
    </dgm:pt>
    <dgm:pt modelId="{93E73694-F444-4A03-B7F4-2ABA504CF167}">
      <dgm:prSet/>
      <dgm:spPr>
        <a:xfrm>
          <a:off x="9668876"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The Russians and Germans</a:t>
          </a:r>
          <a:endParaRPr lang="zh-CN" altLang="en-US" b="1" dirty="0">
            <a:solidFill>
              <a:sysClr val="window" lastClr="FFFFFF"/>
            </a:solidFill>
            <a:latin typeface="Cambria"/>
            <a:ea typeface="微软雅黑"/>
            <a:cs typeface="+mn-cs"/>
          </a:endParaRPr>
        </a:p>
      </dgm:t>
    </dgm:pt>
    <dgm:pt modelId="{DE857F41-98FF-4F69-BFDF-163A52EEB95F}" type="parTrans" cxnId="{E1A20B20-AC54-4144-B024-2B2F5E415B4D}">
      <dgm:prSet/>
      <dgm:spPr/>
      <dgm:t>
        <a:bodyPr/>
        <a:lstStyle/>
        <a:p>
          <a:endParaRPr lang="zh-CN" altLang="en-US" b="1"/>
        </a:p>
      </dgm:t>
    </dgm:pt>
    <dgm:pt modelId="{143713E1-D963-40F8-975F-12E77BB76B6B}" type="sibTrans" cxnId="{E1A20B20-AC54-4144-B024-2B2F5E415B4D}">
      <dgm:prSet/>
      <dgm:spPr/>
      <dgm:t>
        <a:bodyPr/>
        <a:lstStyle/>
        <a:p>
          <a:endParaRPr lang="zh-CN" altLang="en-US" b="1"/>
        </a:p>
      </dgm:t>
    </dgm:pt>
    <dgm:pt modelId="{A905F82C-D065-4EA9-9773-A92F98BEF85E}" type="pres">
      <dgm:prSet presAssocID="{2E3FFEEF-475B-4ED1-93F3-5C5783FA1738}" presName="CompostProcess" presStyleCnt="0">
        <dgm:presLayoutVars>
          <dgm:dir/>
          <dgm:resizeHandles val="exact"/>
        </dgm:presLayoutVars>
      </dgm:prSet>
      <dgm:spPr/>
    </dgm:pt>
    <dgm:pt modelId="{C0BEBBF3-3A1A-458E-A783-3A35566201B7}" type="pres">
      <dgm:prSet presAssocID="{2E3FFEEF-475B-4ED1-93F3-5C5783FA1738}" presName="arrow" presStyleLbl="bgShp" presStyleIdx="0" presStyleCnt="1" custLinFactNeighborX="-168" custLinFactNeighborY="-7928"/>
      <dgm:spPr>
        <a:xfrm>
          <a:off x="863484" y="0"/>
          <a:ext cx="9786157" cy="2773183"/>
        </a:xfrm>
        <a:prstGeom prst="rightArrow">
          <a:avLst/>
        </a:prstGeom>
        <a:solidFill>
          <a:srgbClr val="4472C4">
            <a:tint val="40000"/>
            <a:hueOff val="0"/>
            <a:satOff val="0"/>
            <a:lumOff val="0"/>
            <a:alphaOff val="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C5B3FD-7D0C-4590-8CA5-2B40230D0C59}" type="pres">
      <dgm:prSet presAssocID="{2E3FFEEF-475B-4ED1-93F3-5C5783FA1738}" presName="linearProcess" presStyleCnt="0"/>
      <dgm:spPr/>
    </dgm:pt>
    <dgm:pt modelId="{D1E6A7B2-3179-4528-A347-166E01A09624}" type="pres">
      <dgm:prSet presAssocID="{365FEC7E-EEA2-4740-A494-27B84B9A45D8}" presName="textNode" presStyleLbl="node1" presStyleIdx="0" presStyleCnt="6">
        <dgm:presLayoutVars>
          <dgm:bulletEnabled val="1"/>
        </dgm:presLayoutVars>
      </dgm:prSet>
      <dgm:spPr/>
    </dgm:pt>
    <dgm:pt modelId="{8AE69CFC-7134-4870-AE2E-04EC65B1D4FF}" type="pres">
      <dgm:prSet presAssocID="{F5F346C5-8554-4C1E-AA00-A483934AFA94}" presName="sibTrans" presStyleCnt="0"/>
      <dgm:spPr/>
    </dgm:pt>
    <dgm:pt modelId="{005DD675-E3A6-4C55-828A-A7687D4D99E0}" type="pres">
      <dgm:prSet presAssocID="{6A11E293-9456-487E-8287-0423194C1508}" presName="textNode" presStyleLbl="node1" presStyleIdx="1" presStyleCnt="6">
        <dgm:presLayoutVars>
          <dgm:bulletEnabled val="1"/>
        </dgm:presLayoutVars>
      </dgm:prSet>
      <dgm:spPr/>
    </dgm:pt>
    <dgm:pt modelId="{59C1D605-C2BE-4DFB-A9CE-5319911E61CF}" type="pres">
      <dgm:prSet presAssocID="{0C5375DF-8D7E-4302-8E49-2A0CB8D06999}" presName="sibTrans" presStyleCnt="0"/>
      <dgm:spPr/>
    </dgm:pt>
    <dgm:pt modelId="{7C5A5D0F-7F6A-4018-A111-3FCD79182396}" type="pres">
      <dgm:prSet presAssocID="{CB050001-9B9E-4903-BF69-FADB9E42AD8B}" presName="textNode" presStyleLbl="node1" presStyleIdx="2" presStyleCnt="6">
        <dgm:presLayoutVars>
          <dgm:bulletEnabled val="1"/>
        </dgm:presLayoutVars>
      </dgm:prSet>
      <dgm:spPr/>
    </dgm:pt>
    <dgm:pt modelId="{C92A002D-E962-4A15-BB3D-48371554DAE5}" type="pres">
      <dgm:prSet presAssocID="{09015F74-4B1E-4B7D-86AA-0F3D834BAADF}" presName="sibTrans" presStyleCnt="0"/>
      <dgm:spPr/>
    </dgm:pt>
    <dgm:pt modelId="{B51A708B-F6A9-4130-99E2-E29D21164629}" type="pres">
      <dgm:prSet presAssocID="{3DF676A8-DDA0-4303-B717-ACDE31710884}" presName="textNode" presStyleLbl="node1" presStyleIdx="3" presStyleCnt="6">
        <dgm:presLayoutVars>
          <dgm:bulletEnabled val="1"/>
        </dgm:presLayoutVars>
      </dgm:prSet>
      <dgm:spPr/>
    </dgm:pt>
    <dgm:pt modelId="{E3A1588C-149E-497B-8365-6AAB372D9002}" type="pres">
      <dgm:prSet presAssocID="{43EA680B-D536-40CB-8DEC-EC34CD880E74}" presName="sibTrans" presStyleCnt="0"/>
      <dgm:spPr/>
    </dgm:pt>
    <dgm:pt modelId="{624A9893-1345-4FD8-B499-DF42D406C6A4}" type="pres">
      <dgm:prSet presAssocID="{42358B2A-3EE2-44CD-98EB-BEA8040B8929}" presName="textNode" presStyleLbl="node1" presStyleIdx="4" presStyleCnt="6">
        <dgm:presLayoutVars>
          <dgm:bulletEnabled val="1"/>
        </dgm:presLayoutVars>
      </dgm:prSet>
      <dgm:spPr/>
    </dgm:pt>
    <dgm:pt modelId="{9D14150D-0D05-4483-AB8A-B153561B3F68}" type="pres">
      <dgm:prSet presAssocID="{757A8D45-8FED-40C5-92C6-FE633409701B}" presName="sibTrans" presStyleCnt="0"/>
      <dgm:spPr/>
    </dgm:pt>
    <dgm:pt modelId="{FC10FDD9-1784-4CFB-9035-A8D48AC422E2}" type="pres">
      <dgm:prSet presAssocID="{93E73694-F444-4A03-B7F4-2ABA504CF167}" presName="textNode" presStyleLbl="node1" presStyleIdx="5" presStyleCnt="6">
        <dgm:presLayoutVars>
          <dgm:bulletEnabled val="1"/>
        </dgm:presLayoutVars>
      </dgm:prSet>
      <dgm:spPr/>
    </dgm:pt>
  </dgm:ptLst>
  <dgm:cxnLst>
    <dgm:cxn modelId="{23B6DD0D-7B5E-49BE-BFEA-E85209B243E4}" type="presOf" srcId="{365FEC7E-EEA2-4740-A494-27B84B9A45D8}" destId="{D1E6A7B2-3179-4528-A347-166E01A09624}" srcOrd="0" destOrd="0" presId="urn:microsoft.com/office/officeart/2005/8/layout/hProcess9"/>
    <dgm:cxn modelId="{32F3471A-6829-4CD0-A736-3AE4E3E3CD14}" srcId="{2E3FFEEF-475B-4ED1-93F3-5C5783FA1738}" destId="{6A11E293-9456-487E-8287-0423194C1508}" srcOrd="1" destOrd="0" parTransId="{CAA5F7CF-13C0-41F0-9F3F-AE044710D0D3}" sibTransId="{0C5375DF-8D7E-4302-8E49-2A0CB8D06999}"/>
    <dgm:cxn modelId="{E1A20B20-AC54-4144-B024-2B2F5E415B4D}" srcId="{2E3FFEEF-475B-4ED1-93F3-5C5783FA1738}" destId="{93E73694-F444-4A03-B7F4-2ABA504CF167}" srcOrd="5" destOrd="0" parTransId="{DE857F41-98FF-4F69-BFDF-163A52EEB95F}" sibTransId="{143713E1-D963-40F8-975F-12E77BB76B6B}"/>
    <dgm:cxn modelId="{9DCAF82B-6837-4717-8FC5-036D7EDF26A0}" type="presOf" srcId="{3DF676A8-DDA0-4303-B717-ACDE31710884}" destId="{B51A708B-F6A9-4130-99E2-E29D21164629}" srcOrd="0" destOrd="0" presId="urn:microsoft.com/office/officeart/2005/8/layout/hProcess9"/>
    <dgm:cxn modelId="{813A172F-E98F-449A-A6A5-9F37FF419EE3}" type="presOf" srcId="{93E73694-F444-4A03-B7F4-2ABA504CF167}" destId="{FC10FDD9-1784-4CFB-9035-A8D48AC422E2}" srcOrd="0" destOrd="0" presId="urn:microsoft.com/office/officeart/2005/8/layout/hProcess9"/>
    <dgm:cxn modelId="{0D879E36-7D33-40A7-B4F1-8DB651B589C8}" type="presOf" srcId="{CB050001-9B9E-4903-BF69-FADB9E42AD8B}" destId="{7C5A5D0F-7F6A-4018-A111-3FCD79182396}" srcOrd="0" destOrd="0" presId="urn:microsoft.com/office/officeart/2005/8/layout/hProcess9"/>
    <dgm:cxn modelId="{D90C0185-D9B5-40F9-9825-1F4A987EFA3B}" srcId="{2E3FFEEF-475B-4ED1-93F3-5C5783FA1738}" destId="{CB050001-9B9E-4903-BF69-FADB9E42AD8B}" srcOrd="2" destOrd="0" parTransId="{180EBC86-877C-4E1D-843C-9E9228A70461}" sibTransId="{09015F74-4B1E-4B7D-86AA-0F3D834BAADF}"/>
    <dgm:cxn modelId="{C1B1959B-794E-46AB-B298-4A3B01F5556D}" type="presOf" srcId="{2E3FFEEF-475B-4ED1-93F3-5C5783FA1738}" destId="{A905F82C-D065-4EA9-9773-A92F98BEF85E}" srcOrd="0" destOrd="0" presId="urn:microsoft.com/office/officeart/2005/8/layout/hProcess9"/>
    <dgm:cxn modelId="{F22E35AC-85B5-4168-8A9B-B83F1EF3C01A}" srcId="{2E3FFEEF-475B-4ED1-93F3-5C5783FA1738}" destId="{3DF676A8-DDA0-4303-B717-ACDE31710884}" srcOrd="3" destOrd="0" parTransId="{BAA58BE3-FB72-4000-A322-87A3C706B51A}" sibTransId="{43EA680B-D536-40CB-8DEC-EC34CD880E74}"/>
    <dgm:cxn modelId="{1AD1E2D2-339D-45AC-AB8C-18386F9F0A19}" srcId="{2E3FFEEF-475B-4ED1-93F3-5C5783FA1738}" destId="{365FEC7E-EEA2-4740-A494-27B84B9A45D8}" srcOrd="0" destOrd="0" parTransId="{C7B5B358-5D97-4F36-8DC0-A5D99467F750}" sibTransId="{F5F346C5-8554-4C1E-AA00-A483934AFA94}"/>
    <dgm:cxn modelId="{EED6ADD4-C525-44E0-BB61-85C08C3CDB8B}" srcId="{2E3FFEEF-475B-4ED1-93F3-5C5783FA1738}" destId="{42358B2A-3EE2-44CD-98EB-BEA8040B8929}" srcOrd="4" destOrd="0" parTransId="{352B975C-D829-45C2-9943-4F98B2EBDC1B}" sibTransId="{757A8D45-8FED-40C5-92C6-FE633409701B}"/>
    <dgm:cxn modelId="{4A748CDE-4D23-4288-A591-CCEBFDAD0A5E}" type="presOf" srcId="{42358B2A-3EE2-44CD-98EB-BEA8040B8929}" destId="{624A9893-1345-4FD8-B499-DF42D406C6A4}" srcOrd="0" destOrd="0" presId="urn:microsoft.com/office/officeart/2005/8/layout/hProcess9"/>
    <dgm:cxn modelId="{764BF8EE-9AF9-4A0B-80F4-394B481DA3C8}" type="presOf" srcId="{6A11E293-9456-487E-8287-0423194C1508}" destId="{005DD675-E3A6-4C55-828A-A7687D4D99E0}" srcOrd="0" destOrd="0" presId="urn:microsoft.com/office/officeart/2005/8/layout/hProcess9"/>
    <dgm:cxn modelId="{11420448-4D3C-45E3-A7BA-B17DF67FAE7E}" type="presParOf" srcId="{A905F82C-D065-4EA9-9773-A92F98BEF85E}" destId="{C0BEBBF3-3A1A-458E-A783-3A35566201B7}" srcOrd="0" destOrd="0" presId="urn:microsoft.com/office/officeart/2005/8/layout/hProcess9"/>
    <dgm:cxn modelId="{CC521167-2D8B-4CBF-ACC7-A021F1061381}" type="presParOf" srcId="{A905F82C-D065-4EA9-9773-A92F98BEF85E}" destId="{A4C5B3FD-7D0C-4590-8CA5-2B40230D0C59}" srcOrd="1" destOrd="0" presId="urn:microsoft.com/office/officeart/2005/8/layout/hProcess9"/>
    <dgm:cxn modelId="{54CCB2C7-A098-4276-973D-A16BF08BBA66}" type="presParOf" srcId="{A4C5B3FD-7D0C-4590-8CA5-2B40230D0C59}" destId="{D1E6A7B2-3179-4528-A347-166E01A09624}" srcOrd="0" destOrd="0" presId="urn:microsoft.com/office/officeart/2005/8/layout/hProcess9"/>
    <dgm:cxn modelId="{EA9BA5D9-34C4-40BA-B8DF-BFBE7FCC7410}" type="presParOf" srcId="{A4C5B3FD-7D0C-4590-8CA5-2B40230D0C59}" destId="{8AE69CFC-7134-4870-AE2E-04EC65B1D4FF}" srcOrd="1" destOrd="0" presId="urn:microsoft.com/office/officeart/2005/8/layout/hProcess9"/>
    <dgm:cxn modelId="{9AF40A93-383C-41D1-93C4-0646A305F1EA}" type="presParOf" srcId="{A4C5B3FD-7D0C-4590-8CA5-2B40230D0C59}" destId="{005DD675-E3A6-4C55-828A-A7687D4D99E0}" srcOrd="2" destOrd="0" presId="urn:microsoft.com/office/officeart/2005/8/layout/hProcess9"/>
    <dgm:cxn modelId="{16FF23BA-20E2-431D-BB3A-6CE44C388A51}" type="presParOf" srcId="{A4C5B3FD-7D0C-4590-8CA5-2B40230D0C59}" destId="{59C1D605-C2BE-4DFB-A9CE-5319911E61CF}" srcOrd="3" destOrd="0" presId="urn:microsoft.com/office/officeart/2005/8/layout/hProcess9"/>
    <dgm:cxn modelId="{064A6556-9E3C-48BE-B73A-5D5781E1174B}" type="presParOf" srcId="{A4C5B3FD-7D0C-4590-8CA5-2B40230D0C59}" destId="{7C5A5D0F-7F6A-4018-A111-3FCD79182396}" srcOrd="4" destOrd="0" presId="urn:microsoft.com/office/officeart/2005/8/layout/hProcess9"/>
    <dgm:cxn modelId="{A65FB1DD-0480-4265-92A4-44DA9E457F31}" type="presParOf" srcId="{A4C5B3FD-7D0C-4590-8CA5-2B40230D0C59}" destId="{C92A002D-E962-4A15-BB3D-48371554DAE5}" srcOrd="5" destOrd="0" presId="urn:microsoft.com/office/officeart/2005/8/layout/hProcess9"/>
    <dgm:cxn modelId="{7DDC729D-D2AE-4877-ACA1-69D2B11173EE}" type="presParOf" srcId="{A4C5B3FD-7D0C-4590-8CA5-2B40230D0C59}" destId="{B51A708B-F6A9-4130-99E2-E29D21164629}" srcOrd="6" destOrd="0" presId="urn:microsoft.com/office/officeart/2005/8/layout/hProcess9"/>
    <dgm:cxn modelId="{C201CA49-16C9-4962-941F-685A1C6D528E}" type="presParOf" srcId="{A4C5B3FD-7D0C-4590-8CA5-2B40230D0C59}" destId="{E3A1588C-149E-497B-8365-6AAB372D9002}" srcOrd="7" destOrd="0" presId="urn:microsoft.com/office/officeart/2005/8/layout/hProcess9"/>
    <dgm:cxn modelId="{69287CA6-3816-4828-B275-BAC4CD5F5830}" type="presParOf" srcId="{A4C5B3FD-7D0C-4590-8CA5-2B40230D0C59}" destId="{624A9893-1345-4FD8-B499-DF42D406C6A4}" srcOrd="8" destOrd="0" presId="urn:microsoft.com/office/officeart/2005/8/layout/hProcess9"/>
    <dgm:cxn modelId="{EFB2EA77-37AC-49E1-BD29-290F0180D5E9}" type="presParOf" srcId="{A4C5B3FD-7D0C-4590-8CA5-2B40230D0C59}" destId="{9D14150D-0D05-4483-AB8A-B153561B3F68}" srcOrd="9" destOrd="0" presId="urn:microsoft.com/office/officeart/2005/8/layout/hProcess9"/>
    <dgm:cxn modelId="{135D96D9-0F17-4969-8430-1F7A0FBB8354}" type="presParOf" srcId="{A4C5B3FD-7D0C-4590-8CA5-2B40230D0C59}" destId="{FC10FDD9-1784-4CFB-9035-A8D48AC422E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EBBF3-3A1A-458E-A783-3A35566201B7}">
      <dsp:nvSpPr>
        <dsp:cNvPr id="0" name=""/>
        <dsp:cNvSpPr/>
      </dsp:nvSpPr>
      <dsp:spPr>
        <a:xfrm>
          <a:off x="847043" y="0"/>
          <a:ext cx="9786157" cy="2773183"/>
        </a:xfrm>
        <a:prstGeom prst="rightArrow">
          <a:avLst/>
        </a:prstGeom>
        <a:solidFill>
          <a:srgbClr val="4472C4">
            <a:tint val="40000"/>
            <a:hueOff val="0"/>
            <a:satOff val="0"/>
            <a:lumOff val="0"/>
            <a:alphaOff val="0"/>
          </a:srgb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D1E6A7B2-3179-4528-A347-166E01A09624}">
      <dsp:nvSpPr>
        <dsp:cNvPr id="0" name=""/>
        <dsp:cNvSpPr/>
      </dsp:nvSpPr>
      <dsp:spPr>
        <a:xfrm>
          <a:off x="4604"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Frederick I</a:t>
          </a:r>
          <a:endParaRPr lang="zh-CN" altLang="en-US" sz="2000" b="1" kern="1200" dirty="0">
            <a:solidFill>
              <a:sysClr val="window" lastClr="FFFFFF"/>
            </a:solidFill>
            <a:latin typeface="Cambria"/>
            <a:ea typeface="微软雅黑"/>
            <a:cs typeface="+mn-cs"/>
          </a:endParaRPr>
        </a:p>
      </dsp:txBody>
      <dsp:txXfrm>
        <a:off x="58754" y="886104"/>
        <a:ext cx="1692956" cy="1000973"/>
      </dsp:txXfrm>
    </dsp:sp>
    <dsp:sp modelId="{005DD675-E3A6-4C55-828A-A7687D4D99E0}">
      <dsp:nvSpPr>
        <dsp:cNvPr id="0" name=""/>
        <dsp:cNvSpPr/>
      </dsp:nvSpPr>
      <dsp:spPr>
        <a:xfrm>
          <a:off x="1945136"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Frederick </a:t>
          </a:r>
          <a:r>
            <a:rPr lang="en-US" sz="2000" b="1" kern="1200" dirty="0" err="1">
              <a:solidFill>
                <a:sysClr val="window" lastClr="FFFFFF"/>
              </a:solidFill>
              <a:latin typeface="Cambria"/>
              <a:ea typeface="微软雅黑"/>
              <a:cs typeface="+mn-cs"/>
            </a:rPr>
            <a:t>William</a:t>
          </a:r>
          <a:r>
            <a:rPr lang="en-US" altLang="zh-CN" sz="2000" b="1" kern="1200" dirty="0" err="1">
              <a:solidFill>
                <a:sysClr val="window" lastClr="FFFFFF"/>
              </a:solidFill>
              <a:latin typeface="Cambria"/>
              <a:ea typeface="微软雅黑"/>
              <a:cs typeface="+mn-cs"/>
            </a:rPr>
            <a:t>Ⅰ</a:t>
          </a:r>
          <a:endParaRPr lang="zh-CN" altLang="en-US" sz="2000" b="1" kern="1200" dirty="0">
            <a:solidFill>
              <a:sysClr val="window" lastClr="FFFFFF"/>
            </a:solidFill>
            <a:latin typeface="Cambria"/>
            <a:ea typeface="微软雅黑"/>
            <a:cs typeface="+mn-cs"/>
          </a:endParaRPr>
        </a:p>
      </dsp:txBody>
      <dsp:txXfrm>
        <a:off x="1999286" y="886104"/>
        <a:ext cx="1692956" cy="1000973"/>
      </dsp:txXfrm>
    </dsp:sp>
    <dsp:sp modelId="{7C5A5D0F-7F6A-4018-A111-3FCD79182396}">
      <dsp:nvSpPr>
        <dsp:cNvPr id="0" name=""/>
        <dsp:cNvSpPr/>
      </dsp:nvSpPr>
      <dsp:spPr>
        <a:xfrm>
          <a:off x="3885669"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Peter the Great (the Czar)</a:t>
          </a:r>
          <a:endParaRPr lang="zh-CN" altLang="en-US" sz="2000" b="1" kern="1200" dirty="0">
            <a:solidFill>
              <a:sysClr val="window" lastClr="FFFFFF"/>
            </a:solidFill>
            <a:latin typeface="Cambria"/>
            <a:ea typeface="微软雅黑"/>
            <a:cs typeface="+mn-cs"/>
          </a:endParaRPr>
        </a:p>
      </dsp:txBody>
      <dsp:txXfrm>
        <a:off x="3939819" y="886104"/>
        <a:ext cx="1692956" cy="1000973"/>
      </dsp:txXfrm>
    </dsp:sp>
    <dsp:sp modelId="{B51A708B-F6A9-4130-99E2-E29D21164629}">
      <dsp:nvSpPr>
        <dsp:cNvPr id="0" name=""/>
        <dsp:cNvSpPr/>
      </dsp:nvSpPr>
      <dsp:spPr>
        <a:xfrm>
          <a:off x="5826201"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ysClr val="window" lastClr="FFFFFF"/>
              </a:solidFill>
              <a:latin typeface="Cambria"/>
              <a:ea typeface="微软雅黑"/>
              <a:cs typeface="+mn-cs"/>
            </a:rPr>
            <a:t>Catherine</a:t>
          </a:r>
          <a:r>
            <a:rPr lang="en-US" altLang="zh-CN" sz="2000" b="1" kern="1200" dirty="0" err="1">
              <a:solidFill>
                <a:sysClr val="window" lastClr="FFFFFF"/>
              </a:solidFill>
              <a:latin typeface="Cambria"/>
              <a:ea typeface="微软雅黑"/>
              <a:cs typeface="+mn-cs"/>
            </a:rPr>
            <a:t>Ⅱ</a:t>
          </a:r>
          <a:endParaRPr lang="zh-CN" altLang="en-US" sz="2000" b="1" kern="1200" dirty="0">
            <a:solidFill>
              <a:sysClr val="window" lastClr="FFFFFF"/>
            </a:solidFill>
            <a:latin typeface="Cambria"/>
            <a:ea typeface="微软雅黑"/>
            <a:cs typeface="+mn-cs"/>
          </a:endParaRPr>
        </a:p>
      </dsp:txBody>
      <dsp:txXfrm>
        <a:off x="5880351" y="886104"/>
        <a:ext cx="1692956" cy="1000973"/>
      </dsp:txXfrm>
    </dsp:sp>
    <dsp:sp modelId="{624A9893-1345-4FD8-B499-DF42D406C6A4}">
      <dsp:nvSpPr>
        <dsp:cNvPr id="0" name=""/>
        <dsp:cNvSpPr/>
      </dsp:nvSpPr>
      <dsp:spPr>
        <a:xfrm>
          <a:off x="7766733"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The Nazis</a:t>
          </a:r>
          <a:endParaRPr lang="zh-CN" altLang="en-US" sz="2000" b="1" kern="1200" dirty="0">
            <a:solidFill>
              <a:sysClr val="window" lastClr="FFFFFF"/>
            </a:solidFill>
            <a:latin typeface="Cambria"/>
            <a:ea typeface="微软雅黑"/>
            <a:cs typeface="+mn-cs"/>
          </a:endParaRPr>
        </a:p>
      </dsp:txBody>
      <dsp:txXfrm>
        <a:off x="7820883" y="886104"/>
        <a:ext cx="1692956" cy="1000973"/>
      </dsp:txXfrm>
    </dsp:sp>
    <dsp:sp modelId="{FC10FDD9-1784-4CFB-9035-A8D48AC422E2}">
      <dsp:nvSpPr>
        <dsp:cNvPr id="0" name=""/>
        <dsp:cNvSpPr/>
      </dsp:nvSpPr>
      <dsp:spPr>
        <a:xfrm>
          <a:off x="9707266"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The Russians and Germans</a:t>
          </a:r>
          <a:endParaRPr lang="zh-CN" altLang="en-US" sz="2000" b="1" kern="1200" dirty="0">
            <a:solidFill>
              <a:sysClr val="window" lastClr="FFFFFF"/>
            </a:solidFill>
            <a:latin typeface="Cambria"/>
            <a:ea typeface="微软雅黑"/>
            <a:cs typeface="+mn-cs"/>
          </a:endParaRPr>
        </a:p>
      </dsp:txBody>
      <dsp:txXfrm>
        <a:off x="9761416" y="886104"/>
        <a:ext cx="1692956" cy="10009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799137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0316560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88508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t>杭州亿启教育科技有限公司</a:t>
            </a:r>
          </a:p>
        </p:txBody>
      </p:sp>
    </p:spTree>
    <p:extLst>
      <p:ext uri="{BB962C8B-B14F-4D97-AF65-F5344CB8AC3E}">
        <p14:creationId xmlns:p14="http://schemas.microsoft.com/office/powerpoint/2010/main" val="18454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E7C0A-4A74-4DCA-A385-7AF5BEE437E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541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E7C0A-4A74-4DCA-A385-7AF5BEE437E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824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16AD9D66-E0E3-D64C-949D-F4E23BA7D86C}"/>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713206" y="112631"/>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2546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9D3624D-51A3-427C-824E-EFB996585C71}"/>
              </a:ext>
            </a:extLst>
          </p:cNvPr>
          <p:cNvSpPr/>
          <p:nvPr/>
        </p:nvSpPr>
        <p:spPr>
          <a:xfrm>
            <a:off x="523442" y="1399136"/>
            <a:ext cx="10718527" cy="15388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1. How many versions of Amber Room are mentioned?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2. What are the differences? </a:t>
            </a:r>
            <a:r>
              <a:rPr kumimoji="0" lang="en-US" altLang="zh-CN" sz="2800" b="0"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(makers/style/purpose)</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3. What decides the fate of the Amber Room?</a:t>
            </a:r>
          </a:p>
        </p:txBody>
      </p:sp>
      <p:sp>
        <p:nvSpPr>
          <p:cNvPr id="8" name="矩形 7">
            <a:extLst>
              <a:ext uri="{FF2B5EF4-FFF2-40B4-BE49-F238E27FC236}">
                <a16:creationId xmlns:a16="http://schemas.microsoft.com/office/drawing/2014/main" id="{5F3B91F8-D7F4-475F-B034-62493E5B1E1E}"/>
              </a:ext>
            </a:extLst>
          </p:cNvPr>
          <p:cNvSpPr/>
          <p:nvPr/>
        </p:nvSpPr>
        <p:spPr>
          <a:xfrm>
            <a:off x="609601" y="2986070"/>
            <a:ext cx="10941858"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        There are two. They are the lost Amber Room and the new Amber Room. The former, in the fancy style popular in those days, was made by the Prussian and Russian best artists years to complete. It is an eyewitness to the luxurious life of kings and queens, and an eyewitness to the Nazi crime during WWII. However, they rebuilt the latter one , a replica </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a:t>
            </a:r>
            <a:r>
              <a:rPr kumimoji="0" lang="zh-CN" altLang="en-US" sz="2400" b="0" i="1" u="none" strike="noStrike" kern="1200" cap="none" spc="-100" normalizeH="0" baseline="0" noProof="0" dirty="0">
                <a:ln>
                  <a:noFill/>
                </a:ln>
                <a:solidFill>
                  <a:srgbClr val="008000"/>
                </a:solidFill>
                <a:effectLst/>
                <a:uLnTx/>
                <a:uFillTx/>
                <a:latin typeface="Cambria"/>
                <a:ea typeface="微软雅黑"/>
                <a:cs typeface="+mn-cs"/>
              </a:rPr>
              <a:t>复制品</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a:t>
            </a:r>
            <a:r>
              <a:rPr kumimoji="0" lang="en-US" altLang="zh-CN" sz="2600" b="0" i="1" u="none" strike="noStrike" kern="1200" cap="none" spc="-100" normalizeH="0" baseline="0" noProof="0" dirty="0">
                <a:ln>
                  <a:noFill/>
                </a:ln>
                <a:solidFill>
                  <a:srgbClr val="008000"/>
                </a:solidFill>
                <a:effectLst/>
                <a:uLnTx/>
                <a:uFillTx/>
                <a:latin typeface="Cambria"/>
                <a:ea typeface="微软雅黑"/>
                <a:cs typeface="+mn-cs"/>
              </a:rPr>
              <a:t>,</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 </a:t>
            </a: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in 2003 to celebrate the 300</a:t>
            </a:r>
            <a:r>
              <a:rPr kumimoji="0" lang="en-US" altLang="zh-CN" sz="2800" b="0" i="1" u="none" strike="noStrike" kern="1200" cap="none" spc="-100" normalizeH="0" baseline="30000" noProof="0" dirty="0">
                <a:ln>
                  <a:noFill/>
                </a:ln>
                <a:solidFill>
                  <a:srgbClr val="008000"/>
                </a:solidFill>
                <a:effectLst/>
                <a:uLnTx/>
                <a:uFillTx/>
                <a:latin typeface="Cambria"/>
                <a:ea typeface="微软雅黑"/>
                <a:cs typeface="+mn-cs"/>
              </a:rPr>
              <a:t>th</a:t>
            </a: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 birthday of  their cities. It is an eyewitness to the friend-foe-friend relationship change between Germany and Russia. </a:t>
            </a:r>
            <a:r>
              <a:rPr kumimoji="0" lang="en-US" altLang="zh-CN" sz="2800" b="0" i="1" u="none" strike="noStrike" kern="1200" cap="none" spc="-100" normalizeH="0" baseline="0" noProof="0" dirty="0">
                <a:ln>
                  <a:noFill/>
                </a:ln>
                <a:solidFill>
                  <a:srgbClr val="CC6600"/>
                </a:solidFill>
                <a:effectLst/>
                <a:uLnTx/>
                <a:uFillTx/>
                <a:latin typeface="Cambria"/>
                <a:ea typeface="微软雅黑"/>
                <a:cs typeface="+mn-cs"/>
              </a:rPr>
              <a:t>Personally, it is </a:t>
            </a:r>
            <a:r>
              <a:rPr kumimoji="0" lang="en-US" altLang="zh-CN" sz="2800" b="0" i="1" u="sng" strike="noStrike" kern="1200" cap="none" spc="-100" normalizeH="0" baseline="0" noProof="0" dirty="0">
                <a:ln>
                  <a:noFill/>
                </a:ln>
                <a:solidFill>
                  <a:srgbClr val="CC6600"/>
                </a:solidFill>
                <a:effectLst/>
                <a:uLnTx/>
                <a:uFillTx/>
                <a:latin typeface="Cambria"/>
                <a:ea typeface="微软雅黑"/>
                <a:cs typeface="+mn-cs"/>
              </a:rPr>
              <a:t>humans’ wisdom and weaknesses</a:t>
            </a:r>
            <a:r>
              <a:rPr kumimoji="0" lang="en-US" altLang="zh-CN" sz="2800" b="0" i="1" u="none" strike="noStrike" kern="1200" cap="none" spc="-100" normalizeH="0" baseline="0" noProof="0" dirty="0">
                <a:ln>
                  <a:noFill/>
                </a:ln>
                <a:solidFill>
                  <a:srgbClr val="CC6600"/>
                </a:solidFill>
                <a:effectLst/>
                <a:uLnTx/>
                <a:uFillTx/>
                <a:latin typeface="Cambria"/>
                <a:ea typeface="微软雅黑"/>
                <a:cs typeface="+mn-cs"/>
              </a:rPr>
              <a:t> that decides the fate of the amber room.</a:t>
            </a:r>
          </a:p>
        </p:txBody>
      </p:sp>
      <p:sp>
        <p:nvSpPr>
          <p:cNvPr id="5" name="平行四边形 4">
            <a:extLst>
              <a:ext uri="{FF2B5EF4-FFF2-40B4-BE49-F238E27FC236}">
                <a16:creationId xmlns:a16="http://schemas.microsoft.com/office/drawing/2014/main" id="{7D9576EE-D872-4DFC-8132-29DE1A5CA23F}"/>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6" name="Rectangle 18">
            <a:extLst>
              <a:ext uri="{FF2B5EF4-FFF2-40B4-BE49-F238E27FC236}">
                <a16:creationId xmlns:a16="http://schemas.microsoft.com/office/drawing/2014/main" id="{5FDC47EF-DA20-4BD7-BE66-2FC2C291CF23}"/>
              </a:ext>
            </a:extLst>
          </p:cNvPr>
          <p:cNvSpPr>
            <a:spLocks noChangeArrowheads="1"/>
          </p:cNvSpPr>
          <p:nvPr/>
        </p:nvSpPr>
        <p:spPr bwMode="auto">
          <a:xfrm>
            <a:off x="1307656" y="699560"/>
            <a:ext cx="2338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Make a report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7" name="平行四边形 6">
            <a:extLst>
              <a:ext uri="{FF2B5EF4-FFF2-40B4-BE49-F238E27FC236}">
                <a16:creationId xmlns:a16="http://schemas.microsoft.com/office/drawing/2014/main" id="{DEF4D9F1-2077-4154-AC31-6F2ACB2E18B6}"/>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9" name="图片 8">
            <a:extLst>
              <a:ext uri="{FF2B5EF4-FFF2-40B4-BE49-F238E27FC236}">
                <a16:creationId xmlns:a16="http://schemas.microsoft.com/office/drawing/2014/main" id="{EC233C7D-F3A1-46A5-8007-FDD615F9E6E3}"/>
              </a:ext>
            </a:extLst>
          </p:cNvPr>
          <p:cNvPicPr>
            <a:picLocks noChangeAspect="1"/>
          </p:cNvPicPr>
          <p:nvPr/>
        </p:nvPicPr>
        <p:blipFill>
          <a:blip r:embed="rId2"/>
          <a:stretch>
            <a:fillRect/>
          </a:stretch>
        </p:blipFill>
        <p:spPr>
          <a:xfrm>
            <a:off x="288290" y="635635"/>
            <a:ext cx="756285" cy="594360"/>
          </a:xfrm>
          <a:prstGeom prst="rect">
            <a:avLst/>
          </a:prstGeom>
        </p:spPr>
      </p:pic>
    </p:spTree>
    <p:extLst>
      <p:ext uri="{BB962C8B-B14F-4D97-AF65-F5344CB8AC3E}">
        <p14:creationId xmlns:p14="http://schemas.microsoft.com/office/powerpoint/2010/main" val="12593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CB1BFF8-B164-4443-9678-2397D9C895A2}"/>
              </a:ext>
            </a:extLst>
          </p:cNvPr>
          <p:cNvSpPr/>
          <p:nvPr/>
        </p:nvSpPr>
        <p:spPr>
          <a:xfrm>
            <a:off x="509374" y="1342134"/>
            <a:ext cx="11166811" cy="443198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words would you use to describe the amber room?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6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fancy; extraordinary; rare…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an amazing treasure with an amazing history</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eyewitness, reminder…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1" i="0" u="none" strike="noStrike" kern="1200" cap="none" spc="0" normalizeH="0" baseline="0" noProof="0" dirty="0">
              <a:ln>
                <a:noFill/>
              </a:ln>
              <a:solidFill>
                <a:sysClr val="windowText" lastClr="000000"/>
              </a:solidFill>
              <a:effectLst/>
              <a:uLnTx/>
              <a:uFillTx/>
              <a:latin typeface="Cambria"/>
              <a:ea typeface="微软雅黑"/>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Why would you describe it in this way?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600" b="0" i="0" u="none" strike="noStrike" kern="1200" cap="none" spc="0" normalizeH="0" baseline="0" noProof="0" dirty="0">
              <a:ln>
                <a:noFill/>
              </a:ln>
              <a:solidFill>
                <a:sysClr val="windowText" lastClr="000000"/>
              </a:solidFill>
              <a:effectLst/>
              <a:uLnTx/>
              <a:uFillTx/>
              <a:latin typeface="Cambria"/>
              <a:ea typeface="微软雅黑"/>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economical value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historical value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cultural value</a:t>
            </a:r>
          </a:p>
        </p:txBody>
      </p:sp>
      <p:sp>
        <p:nvSpPr>
          <p:cNvPr id="7" name="平行四边形 6">
            <a:extLst>
              <a:ext uri="{FF2B5EF4-FFF2-40B4-BE49-F238E27FC236}">
                <a16:creationId xmlns:a16="http://schemas.microsoft.com/office/drawing/2014/main" id="{BFBA7B7D-B019-4385-8189-3382CB9F7362}"/>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Rectangle 18">
            <a:extLst>
              <a:ext uri="{FF2B5EF4-FFF2-40B4-BE49-F238E27FC236}">
                <a16:creationId xmlns:a16="http://schemas.microsoft.com/office/drawing/2014/main" id="{4B12B819-0A44-4225-80E2-C1F97A78C4A4}"/>
              </a:ext>
            </a:extLst>
          </p:cNvPr>
          <p:cNvSpPr>
            <a:spLocks noChangeArrowheads="1"/>
          </p:cNvSpPr>
          <p:nvPr/>
        </p:nvSpPr>
        <p:spPr bwMode="auto">
          <a:xfrm>
            <a:off x="1368572" y="699560"/>
            <a:ext cx="22169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Think further</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9" name="平行四边形 8">
            <a:extLst>
              <a:ext uri="{FF2B5EF4-FFF2-40B4-BE49-F238E27FC236}">
                <a16:creationId xmlns:a16="http://schemas.microsoft.com/office/drawing/2014/main" id="{6AB4908E-89EA-4A98-A3A9-21DF7A327FF2}"/>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0" name="图片 9">
            <a:extLst>
              <a:ext uri="{FF2B5EF4-FFF2-40B4-BE49-F238E27FC236}">
                <a16:creationId xmlns:a16="http://schemas.microsoft.com/office/drawing/2014/main" id="{E024979A-2D4D-46CF-95D2-B1F270331462}"/>
              </a:ext>
            </a:extLst>
          </p:cNvPr>
          <p:cNvPicPr>
            <a:picLocks noChangeAspect="1"/>
          </p:cNvPicPr>
          <p:nvPr/>
        </p:nvPicPr>
        <p:blipFill>
          <a:blip r:embed="rId3"/>
          <a:stretch>
            <a:fillRect/>
          </a:stretch>
        </p:blipFill>
        <p:spPr>
          <a:xfrm>
            <a:off x="288290" y="635635"/>
            <a:ext cx="756285" cy="594360"/>
          </a:xfrm>
          <a:prstGeom prst="rect">
            <a:avLst/>
          </a:prstGeom>
        </p:spPr>
      </p:pic>
      <p:pic>
        <p:nvPicPr>
          <p:cNvPr id="2" name="图片 1">
            <a:extLst>
              <a:ext uri="{FF2B5EF4-FFF2-40B4-BE49-F238E27FC236}">
                <a16:creationId xmlns:a16="http://schemas.microsoft.com/office/drawing/2014/main" id="{26594230-BD12-4C9B-8BB8-1BBE7FAB2C11}"/>
              </a:ext>
            </a:extLst>
          </p:cNvPr>
          <p:cNvPicPr>
            <a:picLocks noChangeAspect="1"/>
          </p:cNvPicPr>
          <p:nvPr/>
        </p:nvPicPr>
        <p:blipFill>
          <a:blip r:embed="rId4"/>
          <a:stretch>
            <a:fillRect/>
          </a:stretch>
        </p:blipFill>
        <p:spPr>
          <a:xfrm>
            <a:off x="7950350" y="3429000"/>
            <a:ext cx="3732276" cy="2594183"/>
          </a:xfrm>
          <a:prstGeom prst="rect">
            <a:avLst/>
          </a:prstGeom>
        </p:spPr>
      </p:pic>
    </p:spTree>
    <p:extLst>
      <p:ext uri="{BB962C8B-B14F-4D97-AF65-F5344CB8AC3E}">
        <p14:creationId xmlns:p14="http://schemas.microsoft.com/office/powerpoint/2010/main" val="35157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D3DCCF-4A49-40D5-80E2-57634F9852FD}"/>
              </a:ext>
            </a:extLst>
          </p:cNvPr>
          <p:cNvSpPr/>
          <p:nvPr/>
        </p:nvSpPr>
        <p:spPr>
          <a:xfrm>
            <a:off x="565645" y="2060906"/>
            <a:ext cx="10178653"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A.  In Search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B. The Amazing History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C. The Value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D. The Amber Room, an Eyewitness of the Amazing history</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    … </a:t>
            </a:r>
          </a:p>
        </p:txBody>
      </p:sp>
      <p:sp>
        <p:nvSpPr>
          <p:cNvPr id="5" name="矩形 4">
            <a:extLst>
              <a:ext uri="{FF2B5EF4-FFF2-40B4-BE49-F238E27FC236}">
                <a16:creationId xmlns:a16="http://schemas.microsoft.com/office/drawing/2014/main" id="{FE062D68-DB7D-4288-AC93-EC92379490FA}"/>
              </a:ext>
            </a:extLst>
          </p:cNvPr>
          <p:cNvSpPr/>
          <p:nvPr/>
        </p:nvSpPr>
        <p:spPr>
          <a:xfrm>
            <a:off x="523441" y="1303830"/>
            <a:ext cx="970142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Which title do you prefer? Why?</a:t>
            </a:r>
          </a:p>
        </p:txBody>
      </p:sp>
      <p:sp>
        <p:nvSpPr>
          <p:cNvPr id="6" name="矩形 5">
            <a:extLst>
              <a:ext uri="{FF2B5EF4-FFF2-40B4-BE49-F238E27FC236}">
                <a16:creationId xmlns:a16="http://schemas.microsoft.com/office/drawing/2014/main" id="{718E5FA2-17B5-4849-ADB1-9AB8E6B6F3FB}"/>
              </a:ext>
            </a:extLst>
          </p:cNvPr>
          <p:cNvSpPr/>
          <p:nvPr/>
        </p:nvSpPr>
        <p:spPr>
          <a:xfrm>
            <a:off x="551577" y="4787752"/>
            <a:ext cx="1114932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        In search of something</a:t>
            </a:r>
            <a:r>
              <a:rPr kumimoji="0" lang="en-US" altLang="zh-CN" sz="2400" b="0"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 means looking for something. </a:t>
            </a:r>
            <a:r>
              <a:rPr kumimoji="0" lang="en-US" altLang="zh-CN" sz="2400" b="0" i="0" u="none" strike="noStrike" kern="1200" cap="none" spc="-50" normalizeH="0" baseline="0" noProof="0" dirty="0">
                <a:ln>
                  <a:noFill/>
                </a:ln>
                <a:solidFill>
                  <a:srgbClr val="CC6600"/>
                </a:solidFill>
                <a:effectLst/>
                <a:uLnTx/>
                <a:uFillTx/>
                <a:latin typeface="Cambria"/>
                <a:ea typeface="微软雅黑"/>
                <a:cs typeface="+mn-cs"/>
              </a:rPr>
              <a:t>The title </a:t>
            </a:r>
            <a:r>
              <a:rPr kumimoji="0" lang="en-US" altLang="zh-CN" sz="2400" b="1" i="1" u="none" strike="noStrike" kern="1200" cap="none" spc="-50" normalizeH="0" baseline="0" noProof="0" dirty="0">
                <a:ln>
                  <a:noFill/>
                </a:ln>
                <a:solidFill>
                  <a:srgbClr val="CC6600"/>
                </a:solidFill>
                <a:effectLst/>
                <a:uLnTx/>
                <a:uFillTx/>
                <a:latin typeface="Cambria"/>
                <a:ea typeface="微软雅黑"/>
                <a:cs typeface="+mn-cs"/>
              </a:rPr>
              <a:t>In Search of the Amber Room </a:t>
            </a:r>
            <a:r>
              <a:rPr kumimoji="0" lang="en-US" altLang="zh-CN" sz="2400" b="0" i="0" u="none" strike="noStrike" kern="1200" cap="none" spc="-50" normalizeH="0" baseline="0" noProof="0" dirty="0">
                <a:ln>
                  <a:noFill/>
                </a:ln>
                <a:solidFill>
                  <a:srgbClr val="CC6600"/>
                </a:solidFill>
                <a:effectLst/>
                <a:uLnTx/>
                <a:uFillTx/>
                <a:latin typeface="Cambria"/>
                <a:ea typeface="微软雅黑"/>
                <a:cs typeface="+mn-cs"/>
              </a:rPr>
              <a:t>provides readers with an opportunity to make their own judgement, including the amazing history, the economical, historical and cultural value of the Amber Room.</a:t>
            </a:r>
          </a:p>
        </p:txBody>
      </p:sp>
      <p:sp>
        <p:nvSpPr>
          <p:cNvPr id="7" name="平行四边形 6">
            <a:extLst>
              <a:ext uri="{FF2B5EF4-FFF2-40B4-BE49-F238E27FC236}">
                <a16:creationId xmlns:a16="http://schemas.microsoft.com/office/drawing/2014/main" id="{A9F9C853-B25E-437F-806A-F1FC7DA2EE59}"/>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Rectangle 18">
            <a:extLst>
              <a:ext uri="{FF2B5EF4-FFF2-40B4-BE49-F238E27FC236}">
                <a16:creationId xmlns:a16="http://schemas.microsoft.com/office/drawing/2014/main" id="{3898EE4D-7E05-4926-8115-9BD4F1CD1D5E}"/>
              </a:ext>
            </a:extLst>
          </p:cNvPr>
          <p:cNvSpPr>
            <a:spLocks noChangeArrowheads="1"/>
          </p:cNvSpPr>
          <p:nvPr/>
        </p:nvSpPr>
        <p:spPr bwMode="auto">
          <a:xfrm>
            <a:off x="1235969" y="741764"/>
            <a:ext cx="251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Question the title</a:t>
            </a:r>
            <a:endParaRPr kumimoji="0" lang="en-US" altLang="zh-CN" sz="2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9" name="平行四边形 8">
            <a:extLst>
              <a:ext uri="{FF2B5EF4-FFF2-40B4-BE49-F238E27FC236}">
                <a16:creationId xmlns:a16="http://schemas.microsoft.com/office/drawing/2014/main" id="{80246D04-27EF-4604-B5A4-D680875BAA1A}"/>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0" name="图片 9">
            <a:extLst>
              <a:ext uri="{FF2B5EF4-FFF2-40B4-BE49-F238E27FC236}">
                <a16:creationId xmlns:a16="http://schemas.microsoft.com/office/drawing/2014/main" id="{45EFF29C-5BAC-48D1-A4C4-C6B2DBA01E5D}"/>
              </a:ext>
            </a:extLst>
          </p:cNvPr>
          <p:cNvPicPr>
            <a:picLocks noChangeAspect="1"/>
          </p:cNvPicPr>
          <p:nvPr/>
        </p:nvPicPr>
        <p:blipFill>
          <a:blip r:embed="rId3"/>
          <a:stretch>
            <a:fillRect/>
          </a:stretch>
        </p:blipFill>
        <p:spPr>
          <a:xfrm>
            <a:off x="288290" y="635635"/>
            <a:ext cx="756285" cy="594360"/>
          </a:xfrm>
          <a:prstGeom prst="rect">
            <a:avLst/>
          </a:prstGeom>
        </p:spPr>
      </p:pic>
    </p:spTree>
    <p:extLst>
      <p:ext uri="{BB962C8B-B14F-4D97-AF65-F5344CB8AC3E}">
        <p14:creationId xmlns:p14="http://schemas.microsoft.com/office/powerpoint/2010/main" val="21099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CC42866-C526-42D5-8118-C1B2B2285169}"/>
              </a:ext>
            </a:extLst>
          </p:cNvPr>
          <p:cNvSpPr/>
          <p:nvPr/>
        </p:nvSpPr>
        <p:spPr>
          <a:xfrm>
            <a:off x="1155866" y="1960706"/>
            <a:ext cx="9414163" cy="2062103"/>
          </a:xfrm>
          <a:prstGeom prst="rect">
            <a:avLst/>
          </a:prstGeom>
        </p:spPr>
        <p:txBody>
          <a:bodyPr wrap="square">
            <a:spAutoFit/>
          </a:bodyPr>
          <a:lstStyle/>
          <a:p>
            <a:pPr lvl="0" algn="just">
              <a:defRPr/>
            </a:pPr>
            <a:r>
              <a:rPr kumimoji="0" lang="en-US" altLang="zh-CN" sz="3200" b="0" i="0" u="none" strike="noStrike" kern="1200" cap="none" spc="0" normalizeH="0" baseline="0" noProof="0" dirty="0">
                <a:ln>
                  <a:noFill/>
                </a:ln>
                <a:solidFill>
                  <a:schemeClr val="tx1">
                    <a:lumMod val="50000"/>
                    <a:lumOff val="50000"/>
                  </a:schemeClr>
                </a:solidFill>
                <a:effectLst/>
                <a:uLnTx/>
                <a:uFillTx/>
                <a:latin typeface="Cambria"/>
                <a:ea typeface="微软雅黑"/>
              </a:rPr>
              <a:t>        Chose </a:t>
            </a:r>
            <a:r>
              <a:rPr lang="en-US" altLang="zh-CN" sz="3200" dirty="0">
                <a:solidFill>
                  <a:schemeClr val="tx1">
                    <a:lumMod val="50000"/>
                    <a:lumOff val="50000"/>
                  </a:schemeClr>
                </a:solidFill>
                <a:latin typeface="Cambria"/>
                <a:ea typeface="微软雅黑"/>
              </a:rPr>
              <a:t>an important object with historical significance at home or abroad. Make a claim for its importance and give the specific dimensions to support your claim.</a:t>
            </a:r>
          </a:p>
        </p:txBody>
      </p:sp>
      <p:sp>
        <p:nvSpPr>
          <p:cNvPr id="8" name="平行四边形 7">
            <a:extLst>
              <a:ext uri="{FF2B5EF4-FFF2-40B4-BE49-F238E27FC236}">
                <a16:creationId xmlns:a16="http://schemas.microsoft.com/office/drawing/2014/main" id="{1FE51E72-8889-4AF6-972E-62CE7E853D6F}"/>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9" name="Rectangle 18">
            <a:extLst>
              <a:ext uri="{FF2B5EF4-FFF2-40B4-BE49-F238E27FC236}">
                <a16:creationId xmlns:a16="http://schemas.microsoft.com/office/drawing/2014/main" id="{3D20EC77-B765-48F7-97A4-4B79DED3754F}"/>
              </a:ext>
            </a:extLst>
          </p:cNvPr>
          <p:cNvSpPr>
            <a:spLocks noChangeArrowheads="1"/>
          </p:cNvSpPr>
          <p:nvPr/>
        </p:nvSpPr>
        <p:spPr bwMode="auto">
          <a:xfrm>
            <a:off x="1461995" y="741764"/>
            <a:ext cx="20582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0" name="平行四边形 9">
            <a:extLst>
              <a:ext uri="{FF2B5EF4-FFF2-40B4-BE49-F238E27FC236}">
                <a16:creationId xmlns:a16="http://schemas.microsoft.com/office/drawing/2014/main" id="{79002D29-AAA6-4FBE-9970-C7C25FFF15D6}"/>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1" name="图片 10">
            <a:extLst>
              <a:ext uri="{FF2B5EF4-FFF2-40B4-BE49-F238E27FC236}">
                <a16:creationId xmlns:a16="http://schemas.microsoft.com/office/drawing/2014/main" id="{7F8D3A0A-66B4-4948-842B-6F0EBD4DE0AF}"/>
              </a:ext>
            </a:extLst>
          </p:cNvPr>
          <p:cNvPicPr>
            <a:picLocks noChangeAspect="1"/>
          </p:cNvPicPr>
          <p:nvPr/>
        </p:nvPicPr>
        <p:blipFill>
          <a:blip r:embed="rId2"/>
          <a:stretch>
            <a:fillRect/>
          </a:stretch>
        </p:blipFill>
        <p:spPr>
          <a:xfrm>
            <a:off x="288290" y="635635"/>
            <a:ext cx="756285" cy="594360"/>
          </a:xfrm>
          <a:prstGeom prst="rect">
            <a:avLst/>
          </a:prstGeom>
        </p:spPr>
      </p:pic>
    </p:spTree>
    <p:extLst>
      <p:ext uri="{BB962C8B-B14F-4D97-AF65-F5344CB8AC3E}">
        <p14:creationId xmlns:p14="http://schemas.microsoft.com/office/powerpoint/2010/main" val="240888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73634" y="2148038"/>
            <a:ext cx="614561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795656" y="2395051"/>
            <a:ext cx="6097375" cy="4308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2800" b="1">
                <a:solidFill>
                  <a:srgbClr val="22ACEC"/>
                </a:solidFill>
                <a:latin typeface="Arial" panose="020B0604020202020204"/>
                <a:ea typeface="微软雅黑" panose="020B0503020204020204" charset="-122"/>
                <a:cs typeface="宋体" panose="02010600030101010101" pitchFamily="2" charset="-122"/>
                <a:sym typeface="Arial" panose="020B0604020202020204"/>
              </a:rPr>
              <a:t>M2U1 </a:t>
            </a:r>
            <a:r>
              <a:rPr lang="en-US" altLang="zh-CN" sz="2800" b="1"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In Search of the Amber Room</a:t>
            </a:r>
            <a:endParaRPr lang="zh-CN" altLang="en-US" sz="2800" b="1" dirty="0">
              <a:solidFill>
                <a:srgbClr val="22ACEC"/>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12" name="Rectangle 20"/>
          <p:cNvSpPr>
            <a:spLocks noChangeArrowheads="1"/>
          </p:cNvSpPr>
          <p:nvPr/>
        </p:nvSpPr>
        <p:spPr bwMode="auto">
          <a:xfrm>
            <a:off x="373634" y="3089231"/>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i="1" dirty="0">
                <a:solidFill>
                  <a:srgbClr val="22ACEC"/>
                </a:solidFill>
                <a:latin typeface="Arial" panose="020B0604020202020204"/>
                <a:ea typeface="微软雅黑" panose="020B0503020204020204" charset="-122"/>
                <a:cs typeface="Arial" panose="020B0604020202020204" pitchFamily="34" charset="0"/>
                <a:sym typeface="Arial" panose="020B0604020202020204"/>
              </a:rPr>
              <a:t>Reading</a:t>
            </a:r>
            <a:endParaRPr lang="zh-CN" altLang="en-US" sz="2800" i="1" dirty="0">
              <a:solidFill>
                <a:srgbClr val="22ACEC"/>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平行四边形 13"/>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6" name="直接连接符 15"/>
          <p:cNvCxnSpPr>
            <a:cxnSpLocks/>
          </p:cNvCxnSpPr>
          <p:nvPr/>
        </p:nvCxnSpPr>
        <p:spPr>
          <a:xfrm>
            <a:off x="815726" y="3057331"/>
            <a:ext cx="4890634"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cxnSpLocks/>
            <a:endCxn id="10" idx="0"/>
          </p:cNvCxnSpPr>
          <p:nvPr/>
        </p:nvCxnSpPr>
        <p:spPr>
          <a:xfrm>
            <a:off x="3603438" y="2366422"/>
            <a:ext cx="14099" cy="2688761"/>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3488755" y="211877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矩形 7"/>
          <p:cNvSpPr/>
          <p:nvPr/>
        </p:nvSpPr>
        <p:spPr>
          <a:xfrm>
            <a:off x="3860981" y="1957614"/>
            <a:ext cx="6979837" cy="1214115"/>
          </a:xfrm>
          <a:prstGeom prst="rect">
            <a:avLst/>
          </a:prstGeom>
          <a:noFill/>
        </p:spPr>
        <p:txBody>
          <a:bodyPr wrap="square">
            <a:spAutoFit/>
          </a:bodyPr>
          <a:lstStyle/>
          <a:p>
            <a:pPr lvl="0">
              <a:spcBef>
                <a:spcPct val="0"/>
              </a:spcBef>
              <a:defRPr/>
            </a:pPr>
            <a:r>
              <a:rPr lang="en-US" altLang="zh-CN" sz="2800" b="1" dirty="0">
                <a:solidFill>
                  <a:prstClr val="black">
                    <a:lumMod val="50000"/>
                    <a:lumOff val="50000"/>
                  </a:prstClr>
                </a:solidFill>
                <a:latin typeface="Cambria"/>
                <a:ea typeface="微软雅黑"/>
              </a:rPr>
              <a:t>1. What do you know about the amber? </a:t>
            </a:r>
            <a:r>
              <a:rPr lang="en-US" altLang="zh-CN" sz="2800" dirty="0">
                <a:solidFill>
                  <a:prstClr val="black">
                    <a:lumMod val="50000"/>
                    <a:lumOff val="50000"/>
                  </a:prstClr>
                </a:solidFill>
                <a:latin typeface="Cambria"/>
                <a:ea typeface="微软雅黑"/>
              </a:rPr>
              <a:t>(</a:t>
            </a:r>
            <a:r>
              <a:rPr lang="en-US" altLang="zh-CN" sz="2800" dirty="0">
                <a:solidFill>
                  <a:srgbClr val="CC6600"/>
                </a:solidFill>
                <a:latin typeface="Cambria"/>
                <a:ea typeface="微软雅黑"/>
              </a:rPr>
              <a:t>color</a:t>
            </a:r>
            <a:r>
              <a:rPr lang="en-US" altLang="zh-CN" sz="2800" dirty="0">
                <a:solidFill>
                  <a:prstClr val="black">
                    <a:lumMod val="50000"/>
                    <a:lumOff val="50000"/>
                  </a:prstClr>
                </a:solidFill>
                <a:latin typeface="Cambria"/>
                <a:ea typeface="微软雅黑"/>
              </a:rPr>
              <a:t>/</a:t>
            </a:r>
            <a:r>
              <a:rPr lang="en-US" altLang="zh-CN" sz="2800" dirty="0">
                <a:solidFill>
                  <a:srgbClr val="008000"/>
                </a:solidFill>
                <a:latin typeface="Cambria"/>
                <a:ea typeface="微软雅黑"/>
              </a:rPr>
              <a:t>usage</a:t>
            </a:r>
            <a:r>
              <a:rPr lang="en-US" altLang="zh-CN" sz="2800" dirty="0">
                <a:solidFill>
                  <a:prstClr val="black">
                    <a:lumMod val="50000"/>
                    <a:lumOff val="50000"/>
                  </a:prstClr>
                </a:solidFill>
                <a:latin typeface="Cambria"/>
                <a:ea typeface="微软雅黑"/>
              </a:rPr>
              <a:t>/formation)</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000" b="0" i="0" u="none" strike="noStrike" kern="0" cap="none" spc="150" normalizeH="0" baseline="0" noProof="0" dirty="0">
              <a:ln>
                <a:noFill/>
              </a:ln>
              <a:solidFill>
                <a:srgbClr val="E7E6E6">
                  <a:lumMod val="50000"/>
                </a:srgbClr>
              </a:solidFill>
              <a:effectLst/>
              <a:uLnTx/>
              <a:uFillTx/>
              <a:latin typeface="Arial" panose="020B0604020202020204"/>
              <a:ea typeface="微软雅黑" panose="020B0503020204020204" charset="-122"/>
              <a:cs typeface="+mn-cs"/>
              <a:sym typeface="Arial" panose="020B0604020202020204"/>
            </a:endParaRPr>
          </a:p>
        </p:txBody>
      </p:sp>
      <p:sp>
        <p:nvSpPr>
          <p:cNvPr id="10" name="椭圆 9"/>
          <p:cNvSpPr/>
          <p:nvPr/>
        </p:nvSpPr>
        <p:spPr>
          <a:xfrm>
            <a:off x="3488755" y="5055183"/>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矩形 10"/>
          <p:cNvSpPr/>
          <p:nvPr/>
        </p:nvSpPr>
        <p:spPr>
          <a:xfrm>
            <a:off x="3860981" y="4750473"/>
            <a:ext cx="7204921" cy="954107"/>
          </a:xfrm>
          <a:prstGeom prst="rect">
            <a:avLst/>
          </a:prstGeom>
          <a:noFill/>
        </p:spPr>
        <p:txBody>
          <a:bodyPr wrap="square">
            <a:spAutoFit/>
          </a:bodyPr>
          <a:lstStyle/>
          <a:p>
            <a:pPr lvl="0">
              <a:spcBef>
                <a:spcPct val="0"/>
              </a:spcBef>
              <a:defRPr/>
            </a:pPr>
            <a:r>
              <a:rPr lang="en-US" altLang="zh-CN" sz="2800" b="1" dirty="0">
                <a:solidFill>
                  <a:prstClr val="black">
                    <a:lumMod val="50000"/>
                    <a:lumOff val="50000"/>
                  </a:prstClr>
                </a:solidFill>
                <a:latin typeface="Cambria"/>
                <a:ea typeface="微软雅黑"/>
              </a:rPr>
              <a:t>2. What words would you use to describe the Amber Room?</a:t>
            </a:r>
            <a:r>
              <a:rPr lang="en-US" altLang="zh-CN" sz="2800" dirty="0">
                <a:solidFill>
                  <a:prstClr val="black">
                    <a:lumMod val="50000"/>
                    <a:lumOff val="50000"/>
                  </a:prstClr>
                </a:solidFill>
                <a:latin typeface="Cambria"/>
                <a:ea typeface="微软雅黑"/>
              </a:rPr>
              <a:t> </a:t>
            </a:r>
          </a:p>
        </p:txBody>
      </p:sp>
      <p:pic>
        <p:nvPicPr>
          <p:cNvPr id="17" name="内容占位符 3">
            <a:extLst>
              <a:ext uri="{FF2B5EF4-FFF2-40B4-BE49-F238E27FC236}">
                <a16:creationId xmlns:a16="http://schemas.microsoft.com/office/drawing/2014/main" id="{0E3C9697-937D-42D7-B634-F03650FCEE7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1018" t="11805" r="5561" b="10283"/>
          <a:stretch>
            <a:fillRect/>
          </a:stretch>
        </p:blipFill>
        <p:spPr>
          <a:xfrm>
            <a:off x="626991" y="2242597"/>
            <a:ext cx="2530716" cy="1604320"/>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p:spPr>
      </p:pic>
      <p:pic>
        <p:nvPicPr>
          <p:cNvPr id="3" name="图片 2">
            <a:extLst>
              <a:ext uri="{FF2B5EF4-FFF2-40B4-BE49-F238E27FC236}">
                <a16:creationId xmlns:a16="http://schemas.microsoft.com/office/drawing/2014/main" id="{A2F1E1D4-86EA-4133-8468-4CC5A0D2A76E}"/>
              </a:ext>
            </a:extLst>
          </p:cNvPr>
          <p:cNvPicPr>
            <a:picLocks noChangeAspect="1"/>
          </p:cNvPicPr>
          <p:nvPr/>
        </p:nvPicPr>
        <p:blipFill rotWithShape="1">
          <a:blip r:embed="rId4"/>
          <a:srcRect l="2383" t="5849" r="10948" b="11604"/>
          <a:stretch/>
        </p:blipFill>
        <p:spPr>
          <a:xfrm>
            <a:off x="616099" y="4324883"/>
            <a:ext cx="2541608" cy="1708251"/>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p:spPr>
      </p:pic>
      <p:sp>
        <p:nvSpPr>
          <p:cNvPr id="19" name="矩形 18">
            <a:extLst>
              <a:ext uri="{FF2B5EF4-FFF2-40B4-BE49-F238E27FC236}">
                <a16:creationId xmlns:a16="http://schemas.microsoft.com/office/drawing/2014/main" id="{781252EC-129C-4641-9573-095EB9B38206}"/>
              </a:ext>
            </a:extLst>
          </p:cNvPr>
          <p:cNvSpPr/>
          <p:nvPr/>
        </p:nvSpPr>
        <p:spPr>
          <a:xfrm>
            <a:off x="3443974" y="2939064"/>
            <a:ext cx="7204920" cy="1528624"/>
          </a:xfrm>
          <a:prstGeom prst="rect">
            <a:avLst/>
          </a:prstGeom>
        </p:spPr>
        <p:txBody>
          <a:bodyPr wrap="square">
            <a:spAutoFit/>
          </a:bodyPr>
          <a:lstStyle/>
          <a:p>
            <a:pPr lvl="1">
              <a:lnSpc>
                <a:spcPts val="2800"/>
              </a:lnSpc>
              <a:spcBef>
                <a:spcPct val="0"/>
              </a:spcBef>
              <a:defRPr/>
            </a:pPr>
            <a:r>
              <a:rPr lang="en-US" altLang="zh-CN" sz="2400" dirty="0">
                <a:solidFill>
                  <a:srgbClr val="CC6600"/>
                </a:solidFill>
                <a:latin typeface="Cambria"/>
                <a:ea typeface="微软雅黑"/>
              </a:rPr>
              <a:t>yellowish brown clear</a:t>
            </a:r>
          </a:p>
          <a:p>
            <a:pPr lvl="1">
              <a:lnSpc>
                <a:spcPts val="2800"/>
              </a:lnSpc>
              <a:spcBef>
                <a:spcPct val="0"/>
              </a:spcBef>
              <a:defRPr/>
            </a:pPr>
            <a:r>
              <a:rPr lang="en-US" altLang="zh-CN" sz="2400" dirty="0">
                <a:solidFill>
                  <a:srgbClr val="008000"/>
                </a:solidFill>
                <a:latin typeface="Cambria"/>
                <a:ea typeface="微软雅黑"/>
              </a:rPr>
              <a:t>for decoration, necklaces and other ornaments</a:t>
            </a:r>
          </a:p>
          <a:p>
            <a:pPr lvl="1">
              <a:lnSpc>
                <a:spcPts val="2800"/>
              </a:lnSpc>
              <a:spcBef>
                <a:spcPct val="0"/>
              </a:spcBef>
              <a:defRPr/>
            </a:pPr>
            <a:r>
              <a:rPr lang="en-US" altLang="zh-CN" sz="2400" dirty="0">
                <a:solidFill>
                  <a:schemeClr val="bg1">
                    <a:lumMod val="50000"/>
                  </a:schemeClr>
                </a:solidFill>
                <a:latin typeface="Cambria"/>
                <a:ea typeface="微软雅黑"/>
              </a:rPr>
              <a:t>Amber is the fossilized resin from ancient forests. </a:t>
            </a:r>
          </a:p>
          <a:p>
            <a:pPr lvl="1">
              <a:lnSpc>
                <a:spcPts val="2800"/>
              </a:lnSpc>
              <a:spcBef>
                <a:spcPct val="0"/>
              </a:spcBef>
              <a:defRPr/>
            </a:pPr>
            <a:r>
              <a:rPr lang="en-US" altLang="zh-CN" sz="2400" dirty="0">
                <a:solidFill>
                  <a:schemeClr val="bg1">
                    <a:lumMod val="50000"/>
                  </a:schemeClr>
                </a:solidFill>
                <a:latin typeface="Cambria"/>
                <a:ea typeface="微软雅黑"/>
              </a:rPr>
              <a:t>It was formed tens of millions of years ago. </a:t>
            </a:r>
          </a:p>
        </p:txBody>
      </p:sp>
      <p:sp>
        <p:nvSpPr>
          <p:cNvPr id="24" name="矩形 23">
            <a:extLst>
              <a:ext uri="{FF2B5EF4-FFF2-40B4-BE49-F238E27FC236}">
                <a16:creationId xmlns:a16="http://schemas.microsoft.com/office/drawing/2014/main" id="{67716432-1D97-4D48-91E4-2EE19CB80EB7}"/>
              </a:ext>
            </a:extLst>
          </p:cNvPr>
          <p:cNvSpPr/>
          <p:nvPr/>
        </p:nvSpPr>
        <p:spPr>
          <a:xfrm>
            <a:off x="3817807" y="5604280"/>
            <a:ext cx="3832075" cy="461665"/>
          </a:xfrm>
          <a:prstGeom prst="rect">
            <a:avLst/>
          </a:prstGeom>
        </p:spPr>
        <p:txBody>
          <a:bodyPr wrap="none">
            <a:spAutoFit/>
          </a:bodyPr>
          <a:lstStyle/>
          <a:p>
            <a:r>
              <a:rPr lang="en-US" altLang="zh-CN" dirty="0">
                <a:solidFill>
                  <a:srgbClr val="006600"/>
                </a:solidFill>
                <a:latin typeface="Cambria" panose="02040503050406030204" pitchFamily="18" charset="0"/>
              </a:rPr>
              <a:t> </a:t>
            </a:r>
            <a:r>
              <a:rPr lang="en-US" altLang="zh-CN" sz="2400" dirty="0">
                <a:solidFill>
                  <a:srgbClr val="CC6600"/>
                </a:solidFill>
                <a:latin typeface="Cambria"/>
                <a:ea typeface="微软雅黑"/>
              </a:rPr>
              <a:t>fancy; extraordinary; rare…</a:t>
            </a:r>
            <a:endParaRPr lang="zh-CN" altLang="en-US" sz="2400" dirty="0">
              <a:solidFill>
                <a:srgbClr val="CC6600"/>
              </a:solidFill>
              <a:latin typeface="Cambria"/>
              <a:ea typeface="微软雅黑"/>
            </a:endParaRPr>
          </a:p>
        </p:txBody>
      </p:sp>
      <p:sp>
        <p:nvSpPr>
          <p:cNvPr id="25" name="矩形 24">
            <a:extLst>
              <a:ext uri="{FF2B5EF4-FFF2-40B4-BE49-F238E27FC236}">
                <a16:creationId xmlns:a16="http://schemas.microsoft.com/office/drawing/2014/main" id="{DEC899D3-FA8E-4DAB-A8CA-A70F1BB05C6A}"/>
              </a:ext>
            </a:extLst>
          </p:cNvPr>
          <p:cNvSpPr/>
          <p:nvPr/>
        </p:nvSpPr>
        <p:spPr>
          <a:xfrm>
            <a:off x="376613" y="701797"/>
            <a:ext cx="9932158" cy="646331"/>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3600" b="1" dirty="0">
                <a:solidFill>
                  <a:schemeClr val="bg1"/>
                </a:solidFill>
                <a:latin typeface="Cambria"/>
                <a:ea typeface="微软雅黑"/>
              </a:rPr>
              <a:t>Is amber economically valueless or priceless?</a:t>
            </a:r>
            <a:endParaRPr lang="zh-CN" altLang="en-US" sz="3600" b="1" dirty="0">
              <a:solidFill>
                <a:schemeClr val="bg1"/>
              </a:solidFill>
              <a:latin typeface="Cambria"/>
              <a:ea typeface="微软雅黑"/>
            </a:endParaRPr>
          </a:p>
        </p:txBody>
      </p:sp>
      <p:sp>
        <p:nvSpPr>
          <p:cNvPr id="26" name="椭圆 25">
            <a:extLst>
              <a:ext uri="{FF2B5EF4-FFF2-40B4-BE49-F238E27FC236}">
                <a16:creationId xmlns:a16="http://schemas.microsoft.com/office/drawing/2014/main" id="{7A4AE7F9-D1F2-4080-9767-61877A4D0D3A}"/>
              </a:ext>
            </a:extLst>
          </p:cNvPr>
          <p:cNvSpPr/>
          <p:nvPr/>
        </p:nvSpPr>
        <p:spPr>
          <a:xfrm>
            <a:off x="7828743" y="763953"/>
            <a:ext cx="2028691" cy="646331"/>
          </a:xfrm>
          <a:prstGeom prst="ellipse">
            <a:avLst/>
          </a:prstGeom>
          <a:noFill/>
          <a:ln w="38100">
            <a:solidFill>
              <a:srgbClr val="FCB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6600"/>
              </a:solidFill>
            </a:endParaRPr>
          </a:p>
        </p:txBody>
      </p:sp>
    </p:spTree>
    <p:extLst>
      <p:ext uri="{BB962C8B-B14F-4D97-AF65-F5344CB8AC3E}">
        <p14:creationId xmlns:p14="http://schemas.microsoft.com/office/powerpoint/2010/main" val="138936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P spid="24" grpId="0"/>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B404F61-05D2-4B0F-958E-0F9C9EF42155}"/>
              </a:ext>
            </a:extLst>
          </p:cNvPr>
          <p:cNvSpPr txBox="1">
            <a:spLocks/>
          </p:cNvSpPr>
          <p:nvPr/>
        </p:nvSpPr>
        <p:spPr>
          <a:xfrm>
            <a:off x="1322747" y="184774"/>
            <a:ext cx="9546506" cy="989761"/>
          </a:xfrm>
          <a:prstGeom prst="rect">
            <a:avLst/>
          </a:prstGeom>
        </p:spPr>
        <p:txBody>
          <a:bodyPr anchor="b"/>
          <a:lstStyle>
            <a:lvl1pPr algn="ctr">
              <a:lnSpc>
                <a:spcPct val="90000"/>
              </a:lnSpc>
              <a:spcBef>
                <a:spcPct val="0"/>
              </a:spcBef>
              <a:buNone/>
              <a:defRPr sz="5400" b="1">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1" u="none" strike="noStrike" kern="1200" cap="none" spc="0" normalizeH="0" baseline="0" noProof="0" dirty="0">
                <a:ln>
                  <a:noFill/>
                </a:ln>
                <a:solidFill>
                  <a:prstClr val="black"/>
                </a:solidFill>
                <a:effectLst/>
                <a:uLnTx/>
                <a:uFillTx/>
                <a:latin typeface="Cambria"/>
                <a:ea typeface="微软雅黑"/>
                <a:cs typeface="+mj-cs"/>
              </a:rPr>
              <a:t>In Search of the Amber Room</a:t>
            </a:r>
            <a:endParaRPr kumimoji="0" lang="zh-CN" altLang="en-US" sz="4400" b="1" i="1" u="none" strike="noStrike" kern="1200" cap="none" spc="0" normalizeH="0" baseline="0" noProof="0" dirty="0">
              <a:ln>
                <a:noFill/>
              </a:ln>
              <a:solidFill>
                <a:prstClr val="black"/>
              </a:solidFill>
              <a:effectLst/>
              <a:uLnTx/>
              <a:uFillTx/>
              <a:latin typeface="Cambria"/>
              <a:ea typeface="微软雅黑"/>
              <a:cs typeface="+mj-cs"/>
            </a:endParaRPr>
          </a:p>
        </p:txBody>
      </p:sp>
      <p:sp>
        <p:nvSpPr>
          <p:cNvPr id="8" name="矩形 7">
            <a:extLst>
              <a:ext uri="{FF2B5EF4-FFF2-40B4-BE49-F238E27FC236}">
                <a16:creationId xmlns:a16="http://schemas.microsoft.com/office/drawing/2014/main" id="{650B0794-84B5-469E-8680-22CA45EA5AB8}"/>
              </a:ext>
            </a:extLst>
          </p:cNvPr>
          <p:cNvSpPr/>
          <p:nvPr/>
        </p:nvSpPr>
        <p:spPr>
          <a:xfrm>
            <a:off x="385102" y="1217417"/>
            <a:ext cx="1142179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Frederick William I, the king of Prussia, could never have imagined that his greatest gift to the Russian people would have such an amazing history.</a:t>
            </a:r>
          </a:p>
        </p:txBody>
      </p:sp>
      <p:sp>
        <p:nvSpPr>
          <p:cNvPr id="11" name="矩形 10">
            <a:extLst>
              <a:ext uri="{FF2B5EF4-FFF2-40B4-BE49-F238E27FC236}">
                <a16:creationId xmlns:a16="http://schemas.microsoft.com/office/drawing/2014/main" id="{E2644A19-4387-402B-9E8B-EB6FE1FBB1B8}"/>
              </a:ext>
            </a:extLst>
          </p:cNvPr>
          <p:cNvSpPr/>
          <p:nvPr/>
        </p:nvSpPr>
        <p:spPr>
          <a:xfrm>
            <a:off x="399170" y="2458008"/>
            <a:ext cx="11233051" cy="38933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altLang="zh-CN" sz="2600" b="1" i="0" u="none" strike="noStrike" kern="1200" cap="none" spc="-100" normalizeH="0" baseline="0" noProof="0" dirty="0">
                <a:ln>
                  <a:noFill/>
                </a:ln>
                <a:solidFill>
                  <a:srgbClr val="333399"/>
                </a:solidFill>
                <a:effectLst/>
                <a:uLnTx/>
                <a:uFillTx/>
                <a:latin typeface="Cambria"/>
                <a:ea typeface="微软雅黑"/>
                <a:cs typeface="+mn-cs"/>
              </a:rPr>
              <a:t>What do you want to know about the title and the first sentence? </a:t>
            </a:r>
            <a:r>
              <a:rPr kumimoji="0" lang="en-US" altLang="zh-CN" sz="2400" b="0" i="0" u="none" strike="noStrike" kern="1200" cap="none" spc="-100" normalizeH="0" baseline="0" noProof="0" dirty="0">
                <a:ln>
                  <a:noFill/>
                </a:ln>
                <a:solidFill>
                  <a:srgbClr val="333399"/>
                </a:solidFill>
                <a:effectLst/>
                <a:uLnTx/>
                <a:uFillTx/>
                <a:latin typeface="Cambria"/>
                <a:ea typeface="微软雅黑"/>
                <a:cs typeface="+mn-cs"/>
              </a:rPr>
              <a:t>(Raise questions)</a:t>
            </a:r>
            <a:endParaRPr kumimoji="0" lang="en-US" altLang="zh-CN" sz="2600" b="0" i="0" u="none" strike="noStrike" kern="1200" cap="none" spc="-100" normalizeH="0" baseline="0" noProof="0" dirty="0">
              <a:ln>
                <a:noFill/>
              </a:ln>
              <a:solidFill>
                <a:srgbClr val="333399"/>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altLang="zh-CN" sz="1000" b="1" i="0" u="none" strike="noStrike" kern="1200" cap="none" spc="0" normalizeH="0" baseline="0" noProof="0" dirty="0">
              <a:ln>
                <a:noFill/>
              </a:ln>
              <a:solidFill>
                <a:srgbClr val="333399"/>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3. Who is in search of the amber room? And how?</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cxnSp>
        <p:nvCxnSpPr>
          <p:cNvPr id="18" name="直接连接符 17">
            <a:extLst>
              <a:ext uri="{FF2B5EF4-FFF2-40B4-BE49-F238E27FC236}">
                <a16:creationId xmlns:a16="http://schemas.microsoft.com/office/drawing/2014/main" id="{30A44183-96B0-4D39-8460-C17AA78E2B19}"/>
              </a:ext>
            </a:extLst>
          </p:cNvPr>
          <p:cNvCxnSpPr>
            <a:cxnSpLocks/>
          </p:cNvCxnSpPr>
          <p:nvPr/>
        </p:nvCxnSpPr>
        <p:spPr>
          <a:xfrm flipV="1">
            <a:off x="971842" y="2171524"/>
            <a:ext cx="1897967" cy="7830"/>
          </a:xfrm>
          <a:prstGeom prst="line">
            <a:avLst/>
          </a:prstGeom>
          <a:noFill/>
          <a:ln w="57150" cap="flat" cmpd="sng" algn="ctr">
            <a:solidFill>
              <a:srgbClr val="333399"/>
            </a:solidFill>
            <a:prstDash val="solid"/>
            <a:miter lim="800000"/>
          </a:ln>
          <a:effectLst/>
        </p:spPr>
      </p:cxnSp>
      <p:cxnSp>
        <p:nvCxnSpPr>
          <p:cNvPr id="21" name="直接连接符 20">
            <a:extLst>
              <a:ext uri="{FF2B5EF4-FFF2-40B4-BE49-F238E27FC236}">
                <a16:creationId xmlns:a16="http://schemas.microsoft.com/office/drawing/2014/main" id="{63FCB05F-D7DB-441A-AE35-66253A822C26}"/>
              </a:ext>
            </a:extLst>
          </p:cNvPr>
          <p:cNvCxnSpPr>
            <a:cxnSpLocks/>
          </p:cNvCxnSpPr>
          <p:nvPr/>
        </p:nvCxnSpPr>
        <p:spPr>
          <a:xfrm>
            <a:off x="8918917" y="2154725"/>
            <a:ext cx="2793608" cy="0"/>
          </a:xfrm>
          <a:prstGeom prst="line">
            <a:avLst/>
          </a:prstGeom>
          <a:noFill/>
          <a:ln w="57150" cap="flat" cmpd="sng" algn="ctr">
            <a:solidFill>
              <a:srgbClr val="333399"/>
            </a:solidFill>
            <a:prstDash val="solid"/>
            <a:miter lim="800000"/>
          </a:ln>
          <a:effectLst/>
        </p:spPr>
      </p:cxnSp>
    </p:spTree>
    <p:extLst>
      <p:ext uri="{BB962C8B-B14F-4D97-AF65-F5344CB8AC3E}">
        <p14:creationId xmlns:p14="http://schemas.microsoft.com/office/powerpoint/2010/main" val="9099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500"/>
                                        <p:tgtEl>
                                          <p:spTgt spid="11">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85A6E03-1620-4E67-A9BE-F42B9537BD7D}"/>
              </a:ext>
            </a:extLst>
          </p:cNvPr>
          <p:cNvSpPr/>
          <p:nvPr/>
        </p:nvSpPr>
        <p:spPr>
          <a:xfrm>
            <a:off x="303912" y="1184262"/>
            <a:ext cx="1158417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000" b="1" i="0" u="none" strike="noStrike" kern="1200" cap="none" spc="-40" normalizeH="0" baseline="0" noProof="0" dirty="0">
                <a:ln>
                  <a:noFill/>
                </a:ln>
                <a:solidFill>
                  <a:schemeClr val="tx1">
                    <a:lumMod val="50000"/>
                    <a:lumOff val="50000"/>
                  </a:schemeClr>
                </a:solidFill>
                <a:effectLst/>
                <a:uLnTx/>
                <a:uFillTx/>
                <a:latin typeface="Cambria" panose="02040503050406030204" pitchFamily="18" charset="0"/>
                <a:ea typeface="微软雅黑"/>
                <a:cs typeface="+mn-cs"/>
              </a:rPr>
              <a:t>1. Skim the passage and relate the raised questions to paragraphs. </a:t>
            </a:r>
          </a:p>
        </p:txBody>
      </p:sp>
      <p:sp>
        <p:nvSpPr>
          <p:cNvPr id="2" name="矩形 1">
            <a:extLst>
              <a:ext uri="{FF2B5EF4-FFF2-40B4-BE49-F238E27FC236}">
                <a16:creationId xmlns:a16="http://schemas.microsoft.com/office/drawing/2014/main" id="{13687599-BC10-4DD2-B225-2916C5C42155}"/>
              </a:ext>
            </a:extLst>
          </p:cNvPr>
          <p:cNvSpPr/>
          <p:nvPr/>
        </p:nvSpPr>
        <p:spPr>
          <a:xfrm>
            <a:off x="465923" y="1801202"/>
            <a:ext cx="1769056" cy="41703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2</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2-5</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600" b="0" i="0" u="none" strike="noStrike" kern="1200" cap="none" spc="-100" normalizeH="0" baseline="0" noProof="0" dirty="0">
              <a:ln>
                <a:noFill/>
              </a:ln>
              <a:solidFill>
                <a:srgbClr val="0066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What we want to know</a:t>
            </a:r>
          </a:p>
        </p:txBody>
      </p:sp>
      <p:sp>
        <p:nvSpPr>
          <p:cNvPr id="3" name="矩形 2">
            <a:extLst>
              <a:ext uri="{FF2B5EF4-FFF2-40B4-BE49-F238E27FC236}">
                <a16:creationId xmlns:a16="http://schemas.microsoft.com/office/drawing/2014/main" id="{0C63E3EB-87BA-4946-BCDA-88008C19C8A8}"/>
              </a:ext>
            </a:extLst>
          </p:cNvPr>
          <p:cNvSpPr/>
          <p:nvPr/>
        </p:nvSpPr>
        <p:spPr>
          <a:xfrm>
            <a:off x="2430767" y="177707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1" name="矩形 10">
            <a:extLst>
              <a:ext uri="{FF2B5EF4-FFF2-40B4-BE49-F238E27FC236}">
                <a16:creationId xmlns:a16="http://schemas.microsoft.com/office/drawing/2014/main" id="{A4C59EF5-5EFC-491A-8399-F3E5EAD2E8FF}"/>
              </a:ext>
            </a:extLst>
          </p:cNvPr>
          <p:cNvSpPr/>
          <p:nvPr/>
        </p:nvSpPr>
        <p:spPr>
          <a:xfrm>
            <a:off x="2444835" y="230029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2" name="矩形 11">
            <a:extLst>
              <a:ext uri="{FF2B5EF4-FFF2-40B4-BE49-F238E27FC236}">
                <a16:creationId xmlns:a16="http://schemas.microsoft.com/office/drawing/2014/main" id="{08DAEDFC-AB47-49D1-A8EA-8D614AC641D2}"/>
              </a:ext>
            </a:extLst>
          </p:cNvPr>
          <p:cNvSpPr/>
          <p:nvPr/>
        </p:nvSpPr>
        <p:spPr>
          <a:xfrm>
            <a:off x="2444835" y="3186096"/>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3" name="矩形 12">
            <a:extLst>
              <a:ext uri="{FF2B5EF4-FFF2-40B4-BE49-F238E27FC236}">
                <a16:creationId xmlns:a16="http://schemas.microsoft.com/office/drawing/2014/main" id="{0BD46261-CD9A-4703-BE6E-4F661AF6F58D}"/>
              </a:ext>
            </a:extLst>
          </p:cNvPr>
          <p:cNvSpPr/>
          <p:nvPr/>
        </p:nvSpPr>
        <p:spPr>
          <a:xfrm>
            <a:off x="2444835" y="3693236"/>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4" name="矩形 13">
            <a:extLst>
              <a:ext uri="{FF2B5EF4-FFF2-40B4-BE49-F238E27FC236}">
                <a16:creationId xmlns:a16="http://schemas.microsoft.com/office/drawing/2014/main" id="{31AAF705-51D7-4E6F-9EE8-7E709CDEEAF1}"/>
              </a:ext>
            </a:extLst>
          </p:cNvPr>
          <p:cNvSpPr/>
          <p:nvPr/>
        </p:nvSpPr>
        <p:spPr>
          <a:xfrm>
            <a:off x="2430768" y="1834750"/>
            <a:ext cx="9437452" cy="333937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3. Who is in search of the amber room? And how?</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sp>
        <p:nvSpPr>
          <p:cNvPr id="15" name="矩形 14">
            <a:extLst>
              <a:ext uri="{FF2B5EF4-FFF2-40B4-BE49-F238E27FC236}">
                <a16:creationId xmlns:a16="http://schemas.microsoft.com/office/drawing/2014/main" id="{87C8E44D-327E-4D9A-9E03-4F2991659F96}"/>
              </a:ext>
            </a:extLst>
          </p:cNvPr>
          <p:cNvSpPr/>
          <p:nvPr/>
        </p:nvSpPr>
        <p:spPr>
          <a:xfrm>
            <a:off x="2456557" y="408408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6" name="矩形 15">
            <a:extLst>
              <a:ext uri="{FF2B5EF4-FFF2-40B4-BE49-F238E27FC236}">
                <a16:creationId xmlns:a16="http://schemas.microsoft.com/office/drawing/2014/main" id="{14FCD3B4-53E8-4650-8E74-27FFE68275BC}"/>
              </a:ext>
            </a:extLst>
          </p:cNvPr>
          <p:cNvSpPr/>
          <p:nvPr/>
        </p:nvSpPr>
        <p:spPr>
          <a:xfrm>
            <a:off x="2456557" y="4577155"/>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7" name="左大括号 16">
            <a:extLst>
              <a:ext uri="{FF2B5EF4-FFF2-40B4-BE49-F238E27FC236}">
                <a16:creationId xmlns:a16="http://schemas.microsoft.com/office/drawing/2014/main" id="{E74B65D4-6F62-4DC3-A637-E1DA07FEBC69}"/>
              </a:ext>
            </a:extLst>
          </p:cNvPr>
          <p:cNvSpPr/>
          <p:nvPr/>
        </p:nvSpPr>
        <p:spPr>
          <a:xfrm>
            <a:off x="2246701" y="3464642"/>
            <a:ext cx="172345" cy="584775"/>
          </a:xfrm>
          <a:prstGeom prst="leftBrace">
            <a:avLst>
              <a:gd name="adj1" fmla="val 8333"/>
              <a:gd name="adj2" fmla="val 51036"/>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C6600"/>
              </a:solidFill>
              <a:effectLst/>
              <a:uLnTx/>
              <a:uFillTx/>
              <a:latin typeface="等线"/>
              <a:ea typeface="等线" panose="02010600030101010101" pitchFamily="2" charset="-122"/>
              <a:cs typeface="+mn-cs"/>
            </a:endParaRPr>
          </a:p>
        </p:txBody>
      </p:sp>
      <p:sp>
        <p:nvSpPr>
          <p:cNvPr id="18" name="矩形 17">
            <a:extLst>
              <a:ext uri="{FF2B5EF4-FFF2-40B4-BE49-F238E27FC236}">
                <a16:creationId xmlns:a16="http://schemas.microsoft.com/office/drawing/2014/main" id="{CE117914-5ACC-417B-B5AA-9539CDD4189A}"/>
              </a:ext>
            </a:extLst>
          </p:cNvPr>
          <p:cNvSpPr/>
          <p:nvPr/>
        </p:nvSpPr>
        <p:spPr>
          <a:xfrm>
            <a:off x="304741" y="5820602"/>
            <a:ext cx="957160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000" b="1"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微软雅黑"/>
                <a:cs typeface="+mn-cs"/>
              </a:rPr>
              <a:t>2. Collect evidence for the above questions and share.</a:t>
            </a:r>
          </a:p>
        </p:txBody>
      </p:sp>
      <p:sp>
        <p:nvSpPr>
          <p:cNvPr id="29" name="左大括号 28">
            <a:extLst>
              <a:ext uri="{FF2B5EF4-FFF2-40B4-BE49-F238E27FC236}">
                <a16:creationId xmlns:a16="http://schemas.microsoft.com/office/drawing/2014/main" id="{05D285AA-1AE9-49C4-816B-C30615A0CEFF}"/>
              </a:ext>
            </a:extLst>
          </p:cNvPr>
          <p:cNvSpPr/>
          <p:nvPr/>
        </p:nvSpPr>
        <p:spPr>
          <a:xfrm>
            <a:off x="2234979" y="4345670"/>
            <a:ext cx="184067" cy="584775"/>
          </a:xfrm>
          <a:prstGeom prst="leftBrace">
            <a:avLst>
              <a:gd name="adj1" fmla="val 8333"/>
              <a:gd name="adj2" fmla="val 51036"/>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C6600"/>
              </a:solidFill>
              <a:effectLst/>
              <a:uLnTx/>
              <a:uFillTx/>
              <a:latin typeface="等线"/>
              <a:ea typeface="等线" panose="02010600030101010101" pitchFamily="2" charset="-122"/>
              <a:cs typeface="+mn-cs"/>
            </a:endParaRPr>
          </a:p>
        </p:txBody>
      </p:sp>
      <p:sp>
        <p:nvSpPr>
          <p:cNvPr id="5" name="右大括号 4">
            <a:extLst>
              <a:ext uri="{FF2B5EF4-FFF2-40B4-BE49-F238E27FC236}">
                <a16:creationId xmlns:a16="http://schemas.microsoft.com/office/drawing/2014/main" id="{A2A546B5-D3CB-421E-A455-B296F8099BBE}"/>
              </a:ext>
            </a:extLst>
          </p:cNvPr>
          <p:cNvSpPr/>
          <p:nvPr/>
        </p:nvSpPr>
        <p:spPr>
          <a:xfrm>
            <a:off x="8504985" y="2039858"/>
            <a:ext cx="490293" cy="2009559"/>
          </a:xfrm>
          <a:prstGeom prst="rightBrace">
            <a:avLst>
              <a:gd name="adj1" fmla="val 8333"/>
              <a:gd name="adj2" fmla="val 68901"/>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id="{53CF7873-2F0B-4AA8-9367-BCA6E2876A15}"/>
              </a:ext>
            </a:extLst>
          </p:cNvPr>
          <p:cNvSpPr/>
          <p:nvPr/>
        </p:nvSpPr>
        <p:spPr>
          <a:xfrm>
            <a:off x="9929444" y="2358517"/>
            <a:ext cx="184731" cy="7232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800" b="1" i="0" u="none" strike="noStrike" kern="1200" cap="none" spc="-100" normalizeH="0" baseline="0" noProof="0" dirty="0">
              <a:ln>
                <a:noFill/>
              </a:ln>
              <a:solidFill>
                <a:srgbClr val="C000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800" b="1" i="0" u="none" strike="noStrike" kern="1200" cap="none" spc="-100" normalizeH="0" baseline="0" noProof="0" dirty="0">
              <a:ln>
                <a:noFill/>
              </a:ln>
              <a:solidFill>
                <a:srgbClr val="C00000"/>
              </a:solidFill>
              <a:effectLst/>
              <a:uLnTx/>
              <a:uFillTx/>
              <a:latin typeface="Cambria"/>
              <a:ea typeface="微软雅黑"/>
              <a:cs typeface="+mn-cs"/>
            </a:endParaRPr>
          </a:p>
        </p:txBody>
      </p:sp>
      <p:sp>
        <p:nvSpPr>
          <p:cNvPr id="6" name="矩形 5">
            <a:extLst>
              <a:ext uri="{FF2B5EF4-FFF2-40B4-BE49-F238E27FC236}">
                <a16:creationId xmlns:a16="http://schemas.microsoft.com/office/drawing/2014/main" id="{1E12B5E7-A2DD-4DD3-8FB6-FB0A1EAE1E2D}"/>
              </a:ext>
            </a:extLst>
          </p:cNvPr>
          <p:cNvSpPr/>
          <p:nvPr/>
        </p:nvSpPr>
        <p:spPr>
          <a:xfrm>
            <a:off x="8834511" y="5122711"/>
            <a:ext cx="3053576"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spcAft>
                <a:spcPts val="600"/>
              </a:spcAft>
            </a:pPr>
            <a:r>
              <a:rPr lang="en-US" altLang="zh-CN" sz="2800" b="1" spc="-100" dirty="0">
                <a:solidFill>
                  <a:schemeClr val="bg1"/>
                </a:solidFill>
                <a:latin typeface="Cambria"/>
                <a:ea typeface="微软雅黑"/>
              </a:rPr>
              <a:t>probing questions</a:t>
            </a:r>
          </a:p>
        </p:txBody>
      </p:sp>
      <p:sp>
        <p:nvSpPr>
          <p:cNvPr id="8" name="矩形 7">
            <a:extLst>
              <a:ext uri="{FF2B5EF4-FFF2-40B4-BE49-F238E27FC236}">
                <a16:creationId xmlns:a16="http://schemas.microsoft.com/office/drawing/2014/main" id="{A29C41AC-B1B6-457B-B9AF-3629E4D5CE63}"/>
              </a:ext>
            </a:extLst>
          </p:cNvPr>
          <p:cNvSpPr/>
          <p:nvPr/>
        </p:nvSpPr>
        <p:spPr>
          <a:xfrm>
            <a:off x="9279272" y="3317421"/>
            <a:ext cx="2784737"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a:ea typeface="微软雅黑"/>
                <a:cs typeface="+mn-cs"/>
              </a:rPr>
              <a:t>factual questions</a:t>
            </a:r>
          </a:p>
        </p:txBody>
      </p:sp>
      <p:sp>
        <p:nvSpPr>
          <p:cNvPr id="20" name="右大括号 19">
            <a:extLst>
              <a:ext uri="{FF2B5EF4-FFF2-40B4-BE49-F238E27FC236}">
                <a16:creationId xmlns:a16="http://schemas.microsoft.com/office/drawing/2014/main" id="{91EFD5AE-3F62-4290-B07F-2E51ABE6E697}"/>
              </a:ext>
            </a:extLst>
          </p:cNvPr>
          <p:cNvSpPr/>
          <p:nvPr/>
        </p:nvSpPr>
        <p:spPr>
          <a:xfrm>
            <a:off x="8536947" y="4305956"/>
            <a:ext cx="458332" cy="925848"/>
          </a:xfrm>
          <a:prstGeom prst="rightBrace">
            <a:avLst>
              <a:gd name="adj1" fmla="val 8333"/>
              <a:gd name="adj2" fmla="val 51759"/>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056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500"/>
                                        <p:tgtEl>
                                          <p:spTgt spid="2">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fade">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p:bldP spid="12" grpId="0"/>
      <p:bldP spid="13" grpId="0"/>
      <p:bldP spid="15" grpId="0"/>
      <p:bldP spid="16" grpId="0"/>
      <p:bldP spid="17" grpId="0" animBg="1"/>
      <p:bldP spid="18" grpId="0"/>
      <p:bldP spid="29" grpId="0" animBg="1"/>
      <p:bldP spid="5" grpId="0" animBg="1"/>
      <p:bldP spid="6" grpId="0" animBg="1"/>
      <p:bldP spid="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9D3E722-2487-41F1-A631-E7297DB3B2A9}"/>
              </a:ext>
            </a:extLst>
          </p:cNvPr>
          <p:cNvSpPr/>
          <p:nvPr/>
        </p:nvSpPr>
        <p:spPr>
          <a:xfrm>
            <a:off x="363411" y="306908"/>
            <a:ext cx="9437452"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p:txBody>
      </p:sp>
      <p:cxnSp>
        <p:nvCxnSpPr>
          <p:cNvPr id="5" name="直接连接符 4">
            <a:extLst>
              <a:ext uri="{FF2B5EF4-FFF2-40B4-BE49-F238E27FC236}">
                <a16:creationId xmlns:a16="http://schemas.microsoft.com/office/drawing/2014/main" id="{F52D4A4F-3D34-4651-BB69-FFCABACABF9E}"/>
              </a:ext>
            </a:extLst>
          </p:cNvPr>
          <p:cNvCxnSpPr>
            <a:cxnSpLocks/>
          </p:cNvCxnSpPr>
          <p:nvPr/>
        </p:nvCxnSpPr>
        <p:spPr>
          <a:xfrm flipV="1">
            <a:off x="377479" y="1341691"/>
            <a:ext cx="11437042" cy="12947"/>
          </a:xfrm>
          <a:prstGeom prst="line">
            <a:avLst/>
          </a:prstGeom>
          <a:noFill/>
          <a:ln w="28575" cap="flat" cmpd="sng" algn="ctr">
            <a:solidFill>
              <a:srgbClr val="0070C0"/>
            </a:solidFill>
            <a:prstDash val="sysDash"/>
            <a:miter lim="800000"/>
          </a:ln>
          <a:effectLst/>
        </p:spPr>
      </p:cxnSp>
      <p:sp>
        <p:nvSpPr>
          <p:cNvPr id="8" name="矩形 7">
            <a:extLst>
              <a:ext uri="{FF2B5EF4-FFF2-40B4-BE49-F238E27FC236}">
                <a16:creationId xmlns:a16="http://schemas.microsoft.com/office/drawing/2014/main" id="{61E3049A-21F4-49E7-AE21-F26050D12AF8}"/>
              </a:ext>
            </a:extLst>
          </p:cNvPr>
          <p:cNvSpPr/>
          <p:nvPr/>
        </p:nvSpPr>
        <p:spPr>
          <a:xfrm>
            <a:off x="470590" y="2174063"/>
            <a:ext cx="11144693"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Frederick William Ⅰ, the King of Prussia , could never have imagined that his greatest gift to the Russian people would have such an amazing history . This gift was the Amber Room, which was given this name because several tons of amber were used to make it. The amber which was selected had a beautiful yellow-brown </a:t>
            </a:r>
            <a:r>
              <a:rPr kumimoji="0" lang="en-US" altLang="zh-CN" sz="2400" b="0" i="0" u="none" strike="noStrike" kern="1200" cap="none" spc="0" normalizeH="0" baseline="0" noProof="0" dirty="0" err="1">
                <a:ln>
                  <a:noFill/>
                </a:ln>
                <a:solidFill>
                  <a:prstClr val="white">
                    <a:lumMod val="65000"/>
                  </a:prstClr>
                </a:solidFill>
                <a:effectLst/>
                <a:uLnTx/>
                <a:uFillTx/>
                <a:latin typeface="Cambria"/>
                <a:ea typeface="微软雅黑"/>
                <a:cs typeface="+mn-cs"/>
              </a:rPr>
              <a:t>colour</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like honey. The design of the room was in the fancy style popular in those days. It was also a treasure decorated with gold and jewels, which took the country's best artists about ten years to make.</a:t>
            </a:r>
          </a:p>
        </p:txBody>
      </p:sp>
      <p:sp>
        <p:nvSpPr>
          <p:cNvPr id="9" name="矩形 8">
            <a:extLst>
              <a:ext uri="{FF2B5EF4-FFF2-40B4-BE49-F238E27FC236}">
                <a16:creationId xmlns:a16="http://schemas.microsoft.com/office/drawing/2014/main" id="{89C16093-7EFA-44FC-B1B5-016E7DABDEF2}"/>
              </a:ext>
            </a:extLst>
          </p:cNvPr>
          <p:cNvSpPr/>
          <p:nvPr/>
        </p:nvSpPr>
        <p:spPr>
          <a:xfrm>
            <a:off x="470591" y="1504076"/>
            <a:ext cx="11149324" cy="604957"/>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What words would you like to describe the amber room? </a:t>
            </a:r>
            <a:r>
              <a:rPr kumimoji="0" lang="en-US" altLang="zh-CN" sz="28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(Evidence)</a:t>
            </a:r>
            <a:endParaRPr kumimoji="0" lang="en-US" altLang="zh-CN" sz="30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0" name="矩形 9">
            <a:extLst>
              <a:ext uri="{FF2B5EF4-FFF2-40B4-BE49-F238E27FC236}">
                <a16:creationId xmlns:a16="http://schemas.microsoft.com/office/drawing/2014/main" id="{746CAA3B-1636-457C-8BC2-C7A4B2F05CF4}"/>
              </a:ext>
            </a:extLst>
          </p:cNvPr>
          <p:cNvSpPr/>
          <p:nvPr/>
        </p:nvSpPr>
        <p:spPr>
          <a:xfrm>
            <a:off x="461153" y="2174063"/>
            <a:ext cx="11144693"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Frederick William Ⅰ, the King of Prussia , could never have imagined that his greatest gift to the Russian people would have such an amazing history . This gift was the Amber Room, which was given this name because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several tons of amber were used to make it</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The amber which was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selected</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had a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beautiful</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yellow-brown </a:t>
            </a:r>
            <a:r>
              <a:rPr kumimoji="0" lang="en-US" altLang="zh-CN" sz="2400" b="0" i="0" u="none" strike="noStrike" kern="1200" cap="none" spc="0" normalizeH="0" baseline="0" noProof="0" dirty="0" err="1">
                <a:ln>
                  <a:noFill/>
                </a:ln>
                <a:solidFill>
                  <a:srgbClr val="CC6600"/>
                </a:solidFill>
                <a:effectLst/>
                <a:uLnTx/>
                <a:uFillTx/>
                <a:latin typeface="Cambria"/>
                <a:ea typeface="微软雅黑"/>
                <a:cs typeface="+mn-cs"/>
              </a:rPr>
              <a:t>colour</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 like honey</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The design of the room was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in the fancy style popular in those days</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It was also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a treasure decorated with gold and jewels</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which took the country's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best artists </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about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ten years to make</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a:t>
            </a:r>
          </a:p>
        </p:txBody>
      </p:sp>
      <p:sp>
        <p:nvSpPr>
          <p:cNvPr id="14" name="矩形 13">
            <a:extLst>
              <a:ext uri="{FF2B5EF4-FFF2-40B4-BE49-F238E27FC236}">
                <a16:creationId xmlns:a16="http://schemas.microsoft.com/office/drawing/2014/main" id="{A6D3A5C5-CD5A-498E-ABB5-AC80FB64ED21}"/>
              </a:ext>
            </a:extLst>
          </p:cNvPr>
          <p:cNvSpPr/>
          <p:nvPr/>
        </p:nvSpPr>
        <p:spPr>
          <a:xfrm>
            <a:off x="470590" y="5090336"/>
            <a:ext cx="11311164" cy="1161615"/>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The amber room was an a___________ treasure with considerable s___________ materials, a f______ design and the b____ artists’ unremitting efforts for years.</a:t>
            </a:r>
          </a:p>
        </p:txBody>
      </p:sp>
      <p:sp>
        <p:nvSpPr>
          <p:cNvPr id="15" name="矩形 14">
            <a:extLst>
              <a:ext uri="{FF2B5EF4-FFF2-40B4-BE49-F238E27FC236}">
                <a16:creationId xmlns:a16="http://schemas.microsoft.com/office/drawing/2014/main" id="{E6FA30C7-9564-4A92-84EB-7D5F06F21340}"/>
              </a:ext>
            </a:extLst>
          </p:cNvPr>
          <p:cNvSpPr/>
          <p:nvPr/>
        </p:nvSpPr>
        <p:spPr>
          <a:xfrm>
            <a:off x="9882047" y="5196889"/>
            <a:ext cx="155839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selected</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6" name="矩形 15">
            <a:extLst>
              <a:ext uri="{FF2B5EF4-FFF2-40B4-BE49-F238E27FC236}">
                <a16:creationId xmlns:a16="http://schemas.microsoft.com/office/drawing/2014/main" id="{0EEE7B75-9559-414B-8C1E-03BB76E9B5EF}"/>
              </a:ext>
            </a:extLst>
          </p:cNvPr>
          <p:cNvSpPr/>
          <p:nvPr/>
        </p:nvSpPr>
        <p:spPr>
          <a:xfrm>
            <a:off x="2284660" y="5635026"/>
            <a:ext cx="120600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fancy</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8" name="矩形 17">
            <a:extLst>
              <a:ext uri="{FF2B5EF4-FFF2-40B4-BE49-F238E27FC236}">
                <a16:creationId xmlns:a16="http://schemas.microsoft.com/office/drawing/2014/main" id="{11A5F628-31AA-458B-BECC-84644EB23E8D}"/>
              </a:ext>
            </a:extLst>
          </p:cNvPr>
          <p:cNvSpPr/>
          <p:nvPr/>
        </p:nvSpPr>
        <p:spPr>
          <a:xfrm>
            <a:off x="5453313" y="5636799"/>
            <a:ext cx="120600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best</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id="{22A253B4-E111-4CDD-90B0-F49352340484}"/>
              </a:ext>
            </a:extLst>
          </p:cNvPr>
          <p:cNvSpPr/>
          <p:nvPr/>
        </p:nvSpPr>
        <p:spPr>
          <a:xfrm>
            <a:off x="4192644" y="5211898"/>
            <a:ext cx="1590923"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21" name="矩形 20">
            <a:extLst>
              <a:ext uri="{FF2B5EF4-FFF2-40B4-BE49-F238E27FC236}">
                <a16:creationId xmlns:a16="http://schemas.microsoft.com/office/drawing/2014/main" id="{DE350D17-81DB-4D0B-B3C6-D0C2D6B88CE3}"/>
              </a:ext>
            </a:extLst>
          </p:cNvPr>
          <p:cNvSpPr/>
          <p:nvPr/>
        </p:nvSpPr>
        <p:spPr>
          <a:xfrm>
            <a:off x="7965274" y="312820"/>
            <a:ext cx="236750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Para. 1&amp;2</a:t>
            </a:r>
          </a:p>
        </p:txBody>
      </p:sp>
    </p:spTree>
    <p:extLst>
      <p:ext uri="{BB962C8B-B14F-4D97-AF65-F5344CB8AC3E}">
        <p14:creationId xmlns:p14="http://schemas.microsoft.com/office/powerpoint/2010/main" val="949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5">
            <a:extLst>
              <a:ext uri="{FF2B5EF4-FFF2-40B4-BE49-F238E27FC236}">
                <a16:creationId xmlns:a16="http://schemas.microsoft.com/office/drawing/2014/main" id="{1EEEEB2E-180B-4536-A5D7-4C3918E59F89}"/>
              </a:ext>
            </a:extLst>
          </p:cNvPr>
          <p:cNvGraphicFramePr>
            <a:graphicFrameLocks/>
          </p:cNvGraphicFramePr>
          <p:nvPr>
            <p:extLst/>
          </p:nvPr>
        </p:nvGraphicFramePr>
        <p:xfrm>
          <a:off x="367571" y="1890142"/>
          <a:ext cx="11513127" cy="2773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id="{AF0BE1C6-AC98-41B4-8B2C-7D894F32339F}"/>
              </a:ext>
            </a:extLst>
          </p:cNvPr>
          <p:cNvSpPr/>
          <p:nvPr/>
        </p:nvSpPr>
        <p:spPr>
          <a:xfrm>
            <a:off x="398531" y="1512856"/>
            <a:ext cx="16787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not a gift, the palace</a:t>
            </a:r>
          </a:p>
        </p:txBody>
      </p:sp>
      <p:sp>
        <p:nvSpPr>
          <p:cNvPr id="5" name="矩形 4">
            <a:extLst>
              <a:ext uri="{FF2B5EF4-FFF2-40B4-BE49-F238E27FC236}">
                <a16:creationId xmlns:a16="http://schemas.microsoft.com/office/drawing/2014/main" id="{7DECD2B6-8C17-42C6-96A8-9AECFB51A0A2}"/>
              </a:ext>
            </a:extLst>
          </p:cNvPr>
          <p:cNvSpPr/>
          <p:nvPr/>
        </p:nvSpPr>
        <p:spPr>
          <a:xfrm>
            <a:off x="2044812" y="4020926"/>
            <a:ext cx="25505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belong to; not to keep it; give it to</a:t>
            </a:r>
          </a:p>
        </p:txBody>
      </p:sp>
      <p:sp>
        <p:nvSpPr>
          <p:cNvPr id="6" name="矩形 5">
            <a:extLst>
              <a:ext uri="{FF2B5EF4-FFF2-40B4-BE49-F238E27FC236}">
                <a16:creationId xmlns:a16="http://schemas.microsoft.com/office/drawing/2014/main" id="{14093583-D581-4D5B-892B-70E7CA29ABE0}"/>
              </a:ext>
            </a:extLst>
          </p:cNvPr>
          <p:cNvSpPr/>
          <p:nvPr/>
        </p:nvSpPr>
        <p:spPr>
          <a:xfrm>
            <a:off x="3474361" y="1428764"/>
            <a:ext cx="368573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trade…with…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part of the winter palace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serve as…</a:t>
            </a:r>
          </a:p>
        </p:txBody>
      </p:sp>
      <p:sp>
        <p:nvSpPr>
          <p:cNvPr id="7" name="矩形 6">
            <a:extLst>
              <a:ext uri="{FF2B5EF4-FFF2-40B4-BE49-F238E27FC236}">
                <a16:creationId xmlns:a16="http://schemas.microsoft.com/office/drawing/2014/main" id="{6DA98119-78A2-4204-8DD7-BF45B12A910A}"/>
              </a:ext>
            </a:extLst>
          </p:cNvPr>
          <p:cNvSpPr/>
          <p:nvPr/>
        </p:nvSpPr>
        <p:spPr>
          <a:xfrm>
            <a:off x="4975028" y="3948724"/>
            <a:ext cx="4370139" cy="9079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move…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add more details(improve)…</a:t>
            </a:r>
          </a:p>
        </p:txBody>
      </p:sp>
      <p:sp>
        <p:nvSpPr>
          <p:cNvPr id="8" name="矩形 7">
            <a:extLst>
              <a:ext uri="{FF2B5EF4-FFF2-40B4-BE49-F238E27FC236}">
                <a16:creationId xmlns:a16="http://schemas.microsoft.com/office/drawing/2014/main" id="{73C5B8D3-74CB-4D98-A454-B7097BBC6F78}"/>
              </a:ext>
            </a:extLst>
          </p:cNvPr>
          <p:cNvSpPr/>
          <p:nvPr/>
        </p:nvSpPr>
        <p:spPr>
          <a:xfrm>
            <a:off x="8087856" y="1512855"/>
            <a:ext cx="2266190" cy="907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be at war;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secretly steal…</a:t>
            </a:r>
          </a:p>
        </p:txBody>
      </p:sp>
      <p:sp>
        <p:nvSpPr>
          <p:cNvPr id="9" name="矩形 8">
            <a:extLst>
              <a:ext uri="{FF2B5EF4-FFF2-40B4-BE49-F238E27FC236}">
                <a16:creationId xmlns:a16="http://schemas.microsoft.com/office/drawing/2014/main" id="{A93A7499-A26D-4730-8B7E-7548F299D7EF}"/>
              </a:ext>
            </a:extLst>
          </p:cNvPr>
          <p:cNvSpPr/>
          <p:nvPr/>
        </p:nvSpPr>
        <p:spPr>
          <a:xfrm>
            <a:off x="10241280" y="3943982"/>
            <a:ext cx="1639419" cy="907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rebuild;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look like…</a:t>
            </a:r>
          </a:p>
        </p:txBody>
      </p:sp>
      <p:sp>
        <p:nvSpPr>
          <p:cNvPr id="10" name="矩形 9">
            <a:extLst>
              <a:ext uri="{FF2B5EF4-FFF2-40B4-BE49-F238E27FC236}">
                <a16:creationId xmlns:a16="http://schemas.microsoft.com/office/drawing/2014/main" id="{1FD2D388-D12C-47E3-8791-EA0999CBED39}"/>
              </a:ext>
            </a:extLst>
          </p:cNvPr>
          <p:cNvSpPr/>
          <p:nvPr/>
        </p:nvSpPr>
        <p:spPr>
          <a:xfrm>
            <a:off x="419087" y="306908"/>
            <a:ext cx="9437452"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p:txBody>
      </p:sp>
      <p:cxnSp>
        <p:nvCxnSpPr>
          <p:cNvPr id="11" name="直接连接符 10">
            <a:extLst>
              <a:ext uri="{FF2B5EF4-FFF2-40B4-BE49-F238E27FC236}">
                <a16:creationId xmlns:a16="http://schemas.microsoft.com/office/drawing/2014/main" id="{69C7C66E-9066-4601-AC3C-E7491D249E28}"/>
              </a:ext>
            </a:extLst>
          </p:cNvPr>
          <p:cNvCxnSpPr>
            <a:cxnSpLocks/>
          </p:cNvCxnSpPr>
          <p:nvPr/>
        </p:nvCxnSpPr>
        <p:spPr>
          <a:xfrm flipV="1">
            <a:off x="377479" y="1341691"/>
            <a:ext cx="11437042" cy="12947"/>
          </a:xfrm>
          <a:prstGeom prst="line">
            <a:avLst/>
          </a:prstGeom>
          <a:noFill/>
          <a:ln w="28575" cap="flat" cmpd="sng" algn="ctr">
            <a:solidFill>
              <a:srgbClr val="0070C0"/>
            </a:solidFill>
            <a:prstDash val="sysDash"/>
            <a:miter lim="800000"/>
          </a:ln>
          <a:effectLst/>
        </p:spPr>
      </p:cxnSp>
      <p:sp>
        <p:nvSpPr>
          <p:cNvPr id="15" name="矩形 14">
            <a:extLst>
              <a:ext uri="{FF2B5EF4-FFF2-40B4-BE49-F238E27FC236}">
                <a16:creationId xmlns:a16="http://schemas.microsoft.com/office/drawing/2014/main" id="{DA157A28-55B6-4B26-870D-038FF9086769}"/>
              </a:ext>
            </a:extLst>
          </p:cNvPr>
          <p:cNvSpPr/>
          <p:nvPr/>
        </p:nvSpPr>
        <p:spPr>
          <a:xfrm>
            <a:off x="449409" y="5800874"/>
            <a:ext cx="11149324" cy="693946"/>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The amber room was an a___________ treasure with an a____________ history.</a:t>
            </a:r>
          </a:p>
        </p:txBody>
      </p:sp>
      <p:sp>
        <p:nvSpPr>
          <p:cNvPr id="16" name="矩形 15">
            <a:extLst>
              <a:ext uri="{FF2B5EF4-FFF2-40B4-BE49-F238E27FC236}">
                <a16:creationId xmlns:a16="http://schemas.microsoft.com/office/drawing/2014/main" id="{6EF7B286-520B-4D80-9F52-C65D9DBA567E}"/>
              </a:ext>
            </a:extLst>
          </p:cNvPr>
          <p:cNvSpPr/>
          <p:nvPr/>
        </p:nvSpPr>
        <p:spPr>
          <a:xfrm>
            <a:off x="8282069" y="5884727"/>
            <a:ext cx="1574470"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id="{D2E0CB88-0D55-437E-BE96-5ECDF47C6487}"/>
              </a:ext>
            </a:extLst>
          </p:cNvPr>
          <p:cNvSpPr/>
          <p:nvPr/>
        </p:nvSpPr>
        <p:spPr>
          <a:xfrm>
            <a:off x="4187793" y="5884727"/>
            <a:ext cx="1574470"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20" name="矩形 19">
            <a:extLst>
              <a:ext uri="{FF2B5EF4-FFF2-40B4-BE49-F238E27FC236}">
                <a16:creationId xmlns:a16="http://schemas.microsoft.com/office/drawing/2014/main" id="{FB497BB5-288A-4830-A2ED-FDF5ED829BA0}"/>
              </a:ext>
            </a:extLst>
          </p:cNvPr>
          <p:cNvSpPr/>
          <p:nvPr/>
        </p:nvSpPr>
        <p:spPr>
          <a:xfrm>
            <a:off x="449408" y="5049067"/>
            <a:ext cx="11149324" cy="604957"/>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What words would you like to describe the amber room? </a:t>
            </a:r>
            <a:endParaRPr kumimoji="0" lang="en-US" altLang="zh-CN" sz="30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21" name="矩形 20">
            <a:extLst>
              <a:ext uri="{FF2B5EF4-FFF2-40B4-BE49-F238E27FC236}">
                <a16:creationId xmlns:a16="http://schemas.microsoft.com/office/drawing/2014/main" id="{58F23542-4A2E-477E-97DD-DE65A0209AB0}"/>
              </a:ext>
            </a:extLst>
          </p:cNvPr>
          <p:cNvSpPr/>
          <p:nvPr/>
        </p:nvSpPr>
        <p:spPr>
          <a:xfrm>
            <a:off x="8140591" y="311083"/>
            <a:ext cx="21607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Para. 2-5</a:t>
            </a:r>
          </a:p>
        </p:txBody>
      </p:sp>
    </p:spTree>
    <p:extLst>
      <p:ext uri="{BB962C8B-B14F-4D97-AF65-F5344CB8AC3E}">
        <p14:creationId xmlns:p14="http://schemas.microsoft.com/office/powerpoint/2010/main" val="265350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5" grpId="0" animBg="1"/>
      <p:bldP spid="16"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a:extLst>
              <a:ext uri="{FF2B5EF4-FFF2-40B4-BE49-F238E27FC236}">
                <a16:creationId xmlns:a16="http://schemas.microsoft.com/office/drawing/2014/main" id="{C2ED3C63-EE23-4654-A3B1-4A6DC4FF9A65}"/>
              </a:ext>
            </a:extLst>
          </p:cNvPr>
          <p:cNvCxnSpPr>
            <a:cxnSpLocks/>
          </p:cNvCxnSpPr>
          <p:nvPr/>
        </p:nvCxnSpPr>
        <p:spPr>
          <a:xfrm>
            <a:off x="2265072" y="6058994"/>
            <a:ext cx="8747492" cy="0"/>
          </a:xfrm>
          <a:prstGeom prst="straightConnector1">
            <a:avLst/>
          </a:prstGeom>
          <a:noFill/>
          <a:ln w="38100" cap="flat" cmpd="sng" algn="ctr">
            <a:solidFill>
              <a:srgbClr val="000000"/>
            </a:solidFill>
            <a:prstDash val="solid"/>
            <a:tailEnd type="arrow"/>
          </a:ln>
          <a:effectLst/>
        </p:spPr>
      </p:cxnSp>
      <p:cxnSp>
        <p:nvCxnSpPr>
          <p:cNvPr id="5" name="直接箭头连接符 4">
            <a:extLst>
              <a:ext uri="{FF2B5EF4-FFF2-40B4-BE49-F238E27FC236}">
                <a16:creationId xmlns:a16="http://schemas.microsoft.com/office/drawing/2014/main" id="{B80775F4-468D-41B9-9B51-FEC680FFA977}"/>
              </a:ext>
            </a:extLst>
          </p:cNvPr>
          <p:cNvCxnSpPr>
            <a:cxnSpLocks/>
          </p:cNvCxnSpPr>
          <p:nvPr/>
        </p:nvCxnSpPr>
        <p:spPr>
          <a:xfrm flipH="1" flipV="1">
            <a:off x="3176591" y="1810845"/>
            <a:ext cx="11112" cy="4585431"/>
          </a:xfrm>
          <a:prstGeom prst="straightConnector1">
            <a:avLst/>
          </a:prstGeom>
          <a:noFill/>
          <a:ln w="38100" cap="flat" cmpd="sng" algn="ctr">
            <a:solidFill>
              <a:srgbClr val="000000"/>
            </a:solidFill>
            <a:prstDash val="solid"/>
            <a:tailEnd type="arrow"/>
          </a:ln>
          <a:effectLst/>
        </p:spPr>
      </p:cxnSp>
      <p:sp>
        <p:nvSpPr>
          <p:cNvPr id="6" name="TextBox 8">
            <a:extLst>
              <a:ext uri="{FF2B5EF4-FFF2-40B4-BE49-F238E27FC236}">
                <a16:creationId xmlns:a16="http://schemas.microsoft.com/office/drawing/2014/main" id="{07C232AC-0F83-4816-B9ED-35EE92DD85AF}"/>
              </a:ext>
            </a:extLst>
          </p:cNvPr>
          <p:cNvSpPr txBox="1">
            <a:spLocks noChangeArrowheads="1"/>
          </p:cNvSpPr>
          <p:nvPr/>
        </p:nvSpPr>
        <p:spPr bwMode="auto">
          <a:xfrm>
            <a:off x="595280" y="1773834"/>
            <a:ext cx="2021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Germany-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Russia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relationship</a:t>
            </a:r>
            <a:endParaRPr kumimoji="0" lang="zh-CN" altLang="en-US"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endParaRPr>
          </a:p>
        </p:txBody>
      </p:sp>
      <p:cxnSp>
        <p:nvCxnSpPr>
          <p:cNvPr id="7" name="直接连接符 6">
            <a:extLst>
              <a:ext uri="{FF2B5EF4-FFF2-40B4-BE49-F238E27FC236}">
                <a16:creationId xmlns:a16="http://schemas.microsoft.com/office/drawing/2014/main" id="{B439FB0B-52A5-4185-B956-9CEDB9B7D247}"/>
              </a:ext>
            </a:extLst>
          </p:cNvPr>
          <p:cNvCxnSpPr/>
          <p:nvPr/>
        </p:nvCxnSpPr>
        <p:spPr>
          <a:xfrm>
            <a:off x="4373566" y="5708157"/>
            <a:ext cx="0" cy="360362"/>
          </a:xfrm>
          <a:prstGeom prst="line">
            <a:avLst/>
          </a:prstGeom>
          <a:noFill/>
          <a:ln w="31750" cap="flat" cmpd="sng" algn="ctr">
            <a:solidFill>
              <a:srgbClr val="000000"/>
            </a:solidFill>
            <a:prstDash val="solid"/>
          </a:ln>
          <a:effectLst/>
        </p:spPr>
      </p:cxnSp>
      <p:cxnSp>
        <p:nvCxnSpPr>
          <p:cNvPr id="8" name="直接连接符 7">
            <a:extLst>
              <a:ext uri="{FF2B5EF4-FFF2-40B4-BE49-F238E27FC236}">
                <a16:creationId xmlns:a16="http://schemas.microsoft.com/office/drawing/2014/main" id="{1F0F7C76-3DE1-4411-97DF-374D34A67DB1}"/>
              </a:ext>
            </a:extLst>
          </p:cNvPr>
          <p:cNvCxnSpPr/>
          <p:nvPr/>
        </p:nvCxnSpPr>
        <p:spPr>
          <a:xfrm>
            <a:off x="5745166" y="5708157"/>
            <a:ext cx="0" cy="360362"/>
          </a:xfrm>
          <a:prstGeom prst="line">
            <a:avLst/>
          </a:prstGeom>
          <a:noFill/>
          <a:ln w="31750" cap="flat" cmpd="sng" algn="ctr">
            <a:solidFill>
              <a:srgbClr val="000000"/>
            </a:solidFill>
            <a:prstDash val="solid"/>
          </a:ln>
          <a:effectLst/>
        </p:spPr>
      </p:cxnSp>
      <p:cxnSp>
        <p:nvCxnSpPr>
          <p:cNvPr id="9" name="直接连接符 8">
            <a:extLst>
              <a:ext uri="{FF2B5EF4-FFF2-40B4-BE49-F238E27FC236}">
                <a16:creationId xmlns:a16="http://schemas.microsoft.com/office/drawing/2014/main" id="{3562B959-1F3A-4214-85A4-60BE9CAE7061}"/>
              </a:ext>
            </a:extLst>
          </p:cNvPr>
          <p:cNvCxnSpPr/>
          <p:nvPr/>
        </p:nvCxnSpPr>
        <p:spPr>
          <a:xfrm>
            <a:off x="6965953" y="5708157"/>
            <a:ext cx="0" cy="360362"/>
          </a:xfrm>
          <a:prstGeom prst="line">
            <a:avLst/>
          </a:prstGeom>
          <a:noFill/>
          <a:ln w="31750" cap="flat" cmpd="sng" algn="ctr">
            <a:solidFill>
              <a:srgbClr val="000000"/>
            </a:solidFill>
            <a:prstDash val="solid"/>
          </a:ln>
          <a:effectLst/>
        </p:spPr>
      </p:cxnSp>
      <p:cxnSp>
        <p:nvCxnSpPr>
          <p:cNvPr id="10" name="直接连接符 9">
            <a:extLst>
              <a:ext uri="{FF2B5EF4-FFF2-40B4-BE49-F238E27FC236}">
                <a16:creationId xmlns:a16="http://schemas.microsoft.com/office/drawing/2014/main" id="{2338EF80-23E2-4CB3-902C-1E8E1FCAA64C}"/>
              </a:ext>
            </a:extLst>
          </p:cNvPr>
          <p:cNvCxnSpPr/>
          <p:nvPr/>
        </p:nvCxnSpPr>
        <p:spPr>
          <a:xfrm>
            <a:off x="8189916" y="5698632"/>
            <a:ext cx="0" cy="360362"/>
          </a:xfrm>
          <a:prstGeom prst="line">
            <a:avLst/>
          </a:prstGeom>
          <a:noFill/>
          <a:ln w="31750" cap="flat" cmpd="sng" algn="ctr">
            <a:solidFill>
              <a:srgbClr val="000000"/>
            </a:solidFill>
            <a:prstDash val="solid"/>
          </a:ln>
          <a:effectLst/>
        </p:spPr>
      </p:cxnSp>
      <p:sp>
        <p:nvSpPr>
          <p:cNvPr id="11" name="TextBox 15">
            <a:extLst>
              <a:ext uri="{FF2B5EF4-FFF2-40B4-BE49-F238E27FC236}">
                <a16:creationId xmlns:a16="http://schemas.microsoft.com/office/drawing/2014/main" id="{791ACC74-B96F-4CB2-842A-62FB5BDFB51C}"/>
              </a:ext>
            </a:extLst>
          </p:cNvPr>
          <p:cNvSpPr txBox="1">
            <a:spLocks noChangeArrowheads="1"/>
          </p:cNvSpPr>
          <p:nvPr/>
        </p:nvSpPr>
        <p:spPr bwMode="auto">
          <a:xfrm>
            <a:off x="3811908" y="2173425"/>
            <a:ext cx="29546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Frederick W.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&amp;Peter the Great</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12" name="TextBox 16">
            <a:extLst>
              <a:ext uri="{FF2B5EF4-FFF2-40B4-BE49-F238E27FC236}">
                <a16:creationId xmlns:a16="http://schemas.microsoft.com/office/drawing/2014/main" id="{CA895BD4-8DDC-44F0-8A6C-6081D799C3D0}"/>
              </a:ext>
            </a:extLst>
          </p:cNvPr>
          <p:cNvSpPr txBox="1">
            <a:spLocks noChangeArrowheads="1"/>
          </p:cNvSpPr>
          <p:nvPr/>
        </p:nvSpPr>
        <p:spPr bwMode="auto">
          <a:xfrm>
            <a:off x="7224048" y="5334177"/>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World War II</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13" name="TextBox 17">
            <a:extLst>
              <a:ext uri="{FF2B5EF4-FFF2-40B4-BE49-F238E27FC236}">
                <a16:creationId xmlns:a16="http://schemas.microsoft.com/office/drawing/2014/main" id="{5EFCC866-DAAA-47EA-B67E-02C8258B6FA0}"/>
              </a:ext>
            </a:extLst>
          </p:cNvPr>
          <p:cNvSpPr txBox="1">
            <a:spLocks noChangeArrowheads="1"/>
          </p:cNvSpPr>
          <p:nvPr/>
        </p:nvSpPr>
        <p:spPr bwMode="auto">
          <a:xfrm>
            <a:off x="7822893" y="3051337"/>
            <a:ext cx="23663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Around 2000</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cxnSp>
        <p:nvCxnSpPr>
          <p:cNvPr id="14" name="直接连接符 13">
            <a:extLst>
              <a:ext uri="{FF2B5EF4-FFF2-40B4-BE49-F238E27FC236}">
                <a16:creationId xmlns:a16="http://schemas.microsoft.com/office/drawing/2014/main" id="{7AB4F0D3-9A6C-4A1D-9791-8E20C781183A}"/>
              </a:ext>
            </a:extLst>
          </p:cNvPr>
          <p:cNvCxnSpPr/>
          <p:nvPr/>
        </p:nvCxnSpPr>
        <p:spPr>
          <a:xfrm flipH="1">
            <a:off x="3187703" y="4400057"/>
            <a:ext cx="292100" cy="0"/>
          </a:xfrm>
          <a:prstGeom prst="line">
            <a:avLst/>
          </a:prstGeom>
          <a:noFill/>
          <a:ln w="31750" cap="flat" cmpd="sng" algn="ctr">
            <a:solidFill>
              <a:srgbClr val="000000"/>
            </a:solidFill>
            <a:prstDash val="solid"/>
          </a:ln>
          <a:effectLst/>
        </p:spPr>
      </p:cxnSp>
      <p:sp>
        <p:nvSpPr>
          <p:cNvPr id="15" name="TextBox 22">
            <a:extLst>
              <a:ext uri="{FF2B5EF4-FFF2-40B4-BE49-F238E27FC236}">
                <a16:creationId xmlns:a16="http://schemas.microsoft.com/office/drawing/2014/main" id="{E7ACB540-3178-426E-A163-94AE918D026E}"/>
              </a:ext>
            </a:extLst>
          </p:cNvPr>
          <p:cNvSpPr txBox="1">
            <a:spLocks noChangeArrowheads="1"/>
          </p:cNvSpPr>
          <p:nvPr/>
        </p:nvSpPr>
        <p:spPr bwMode="auto">
          <a:xfrm>
            <a:off x="2411199" y="4133781"/>
            <a:ext cx="71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rPr>
              <a:t>bad</a:t>
            </a:r>
            <a:endParaRPr kumimoji="0" lang="zh-CN" altLang="en-US"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endParaRPr>
          </a:p>
        </p:txBody>
      </p:sp>
      <p:cxnSp>
        <p:nvCxnSpPr>
          <p:cNvPr id="16" name="直接连接符 15">
            <a:extLst>
              <a:ext uri="{FF2B5EF4-FFF2-40B4-BE49-F238E27FC236}">
                <a16:creationId xmlns:a16="http://schemas.microsoft.com/office/drawing/2014/main" id="{6D32B7C5-31B1-4422-B9D8-6E92139C1DB1}"/>
              </a:ext>
            </a:extLst>
          </p:cNvPr>
          <p:cNvCxnSpPr/>
          <p:nvPr/>
        </p:nvCxnSpPr>
        <p:spPr>
          <a:xfrm flipH="1">
            <a:off x="3187703" y="3547569"/>
            <a:ext cx="292100" cy="0"/>
          </a:xfrm>
          <a:prstGeom prst="line">
            <a:avLst/>
          </a:prstGeom>
          <a:noFill/>
          <a:ln w="31750" cap="flat" cmpd="sng" algn="ctr">
            <a:solidFill>
              <a:srgbClr val="000000"/>
            </a:solidFill>
            <a:prstDash val="solid"/>
          </a:ln>
          <a:effectLst/>
        </p:spPr>
      </p:cxnSp>
      <p:cxnSp>
        <p:nvCxnSpPr>
          <p:cNvPr id="17" name="直接连接符 16">
            <a:extLst>
              <a:ext uri="{FF2B5EF4-FFF2-40B4-BE49-F238E27FC236}">
                <a16:creationId xmlns:a16="http://schemas.microsoft.com/office/drawing/2014/main" id="{FB7655D9-3151-4C15-9EF5-8282625BD322}"/>
              </a:ext>
            </a:extLst>
          </p:cNvPr>
          <p:cNvCxnSpPr/>
          <p:nvPr/>
        </p:nvCxnSpPr>
        <p:spPr>
          <a:xfrm flipH="1">
            <a:off x="3179766" y="5279532"/>
            <a:ext cx="292100" cy="0"/>
          </a:xfrm>
          <a:prstGeom prst="line">
            <a:avLst/>
          </a:prstGeom>
          <a:noFill/>
          <a:ln w="31750" cap="flat" cmpd="sng" algn="ctr">
            <a:solidFill>
              <a:srgbClr val="000000"/>
            </a:solidFill>
            <a:prstDash val="solid"/>
          </a:ln>
          <a:effectLst/>
        </p:spPr>
      </p:cxnSp>
      <p:sp>
        <p:nvSpPr>
          <p:cNvPr id="18" name="TextBox 27">
            <a:extLst>
              <a:ext uri="{FF2B5EF4-FFF2-40B4-BE49-F238E27FC236}">
                <a16:creationId xmlns:a16="http://schemas.microsoft.com/office/drawing/2014/main" id="{1C386839-1CF8-49B3-BCFC-04C44EE4F9F6}"/>
              </a:ext>
            </a:extLst>
          </p:cNvPr>
          <p:cNvSpPr txBox="1">
            <a:spLocks noChangeArrowheads="1"/>
          </p:cNvSpPr>
          <p:nvPr/>
        </p:nvSpPr>
        <p:spPr bwMode="auto">
          <a:xfrm>
            <a:off x="2117848" y="5025524"/>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6600"/>
                </a:solidFill>
                <a:effectLst/>
                <a:uLnTx/>
                <a:uFillTx/>
                <a:latin typeface="Cambria" panose="02040503050406030204" pitchFamily="18" charset="0"/>
                <a:ea typeface="宋体" panose="02010600030101010101" pitchFamily="2" charset="-122"/>
                <a:cs typeface="+mn-cs"/>
              </a:rPr>
              <a:t>worst</a:t>
            </a:r>
            <a:endParaRPr kumimoji="0" lang="zh-CN" altLang="en-US" sz="2400" b="1" i="0" u="none" strike="noStrike" kern="0" cap="none" spc="0" normalizeH="0" baseline="0" noProof="0">
              <a:ln>
                <a:noFill/>
              </a:ln>
              <a:solidFill>
                <a:srgbClr val="006600"/>
              </a:solidFill>
              <a:effectLst/>
              <a:uLnTx/>
              <a:uFillTx/>
              <a:latin typeface="Cambria" panose="02040503050406030204" pitchFamily="18" charset="0"/>
              <a:ea typeface="宋体" panose="02010600030101010101" pitchFamily="2" charset="-122"/>
              <a:cs typeface="+mn-cs"/>
            </a:endParaRPr>
          </a:p>
        </p:txBody>
      </p:sp>
      <p:sp>
        <p:nvSpPr>
          <p:cNvPr id="19" name="TextBox 28">
            <a:extLst>
              <a:ext uri="{FF2B5EF4-FFF2-40B4-BE49-F238E27FC236}">
                <a16:creationId xmlns:a16="http://schemas.microsoft.com/office/drawing/2014/main" id="{4B5BA3DC-0C5C-457C-9DBF-2B30A108AF21}"/>
              </a:ext>
            </a:extLst>
          </p:cNvPr>
          <p:cNvSpPr txBox="1">
            <a:spLocks noChangeArrowheads="1"/>
          </p:cNvSpPr>
          <p:nvPr/>
        </p:nvSpPr>
        <p:spPr bwMode="auto">
          <a:xfrm>
            <a:off x="2265072" y="3273963"/>
            <a:ext cx="878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rPr>
              <a:t>good</a:t>
            </a:r>
            <a:endParaRPr kumimoji="0" lang="zh-CN" altLang="en-US"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endParaRPr>
          </a:p>
        </p:txBody>
      </p:sp>
      <p:sp>
        <p:nvSpPr>
          <p:cNvPr id="20" name="TextBox 31">
            <a:extLst>
              <a:ext uri="{FF2B5EF4-FFF2-40B4-BE49-F238E27FC236}">
                <a16:creationId xmlns:a16="http://schemas.microsoft.com/office/drawing/2014/main" id="{0C0A8646-FC3B-467E-86B1-2C47B09152F8}"/>
              </a:ext>
            </a:extLst>
          </p:cNvPr>
          <p:cNvSpPr txBox="1">
            <a:spLocks noChangeArrowheads="1"/>
          </p:cNvSpPr>
          <p:nvPr/>
        </p:nvSpPr>
        <p:spPr bwMode="auto">
          <a:xfrm>
            <a:off x="4010028" y="6154244"/>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18</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1" name="TextBox 32">
            <a:extLst>
              <a:ext uri="{FF2B5EF4-FFF2-40B4-BE49-F238E27FC236}">
                <a16:creationId xmlns:a16="http://schemas.microsoft.com/office/drawing/2014/main" id="{89645B0A-E645-4DC8-91FF-75BB24A0E2BD}"/>
              </a:ext>
            </a:extLst>
          </p:cNvPr>
          <p:cNvSpPr txBox="1">
            <a:spLocks noChangeArrowheads="1"/>
          </p:cNvSpPr>
          <p:nvPr/>
        </p:nvSpPr>
        <p:spPr bwMode="auto">
          <a:xfrm>
            <a:off x="5381628" y="6154244"/>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19</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2" name="TextBox 33">
            <a:extLst>
              <a:ext uri="{FF2B5EF4-FFF2-40B4-BE49-F238E27FC236}">
                <a16:creationId xmlns:a16="http://schemas.microsoft.com/office/drawing/2014/main" id="{0D4D0E57-3130-485E-9428-E7273543DB82}"/>
              </a:ext>
            </a:extLst>
          </p:cNvPr>
          <p:cNvSpPr txBox="1">
            <a:spLocks noChangeArrowheads="1"/>
          </p:cNvSpPr>
          <p:nvPr/>
        </p:nvSpPr>
        <p:spPr bwMode="auto">
          <a:xfrm>
            <a:off x="6600828" y="6162182"/>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20</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3" name="TextBox 34">
            <a:extLst>
              <a:ext uri="{FF2B5EF4-FFF2-40B4-BE49-F238E27FC236}">
                <a16:creationId xmlns:a16="http://schemas.microsoft.com/office/drawing/2014/main" id="{094F3678-A9B8-41C8-9AAE-3DEFA84E13EA}"/>
              </a:ext>
            </a:extLst>
          </p:cNvPr>
          <p:cNvSpPr txBox="1">
            <a:spLocks noChangeArrowheads="1"/>
          </p:cNvSpPr>
          <p:nvPr/>
        </p:nvSpPr>
        <p:spPr bwMode="auto">
          <a:xfrm>
            <a:off x="7837491" y="6154244"/>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21</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st</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4" name="任意多边形 36">
            <a:extLst>
              <a:ext uri="{FF2B5EF4-FFF2-40B4-BE49-F238E27FC236}">
                <a16:creationId xmlns:a16="http://schemas.microsoft.com/office/drawing/2014/main" id="{84CD5A26-790B-4485-B2BD-0BAB0AAFB2B9}"/>
              </a:ext>
            </a:extLst>
          </p:cNvPr>
          <p:cNvSpPr/>
          <p:nvPr/>
        </p:nvSpPr>
        <p:spPr>
          <a:xfrm>
            <a:off x="3903666" y="3106244"/>
            <a:ext cx="4322762" cy="2305050"/>
          </a:xfrm>
          <a:custGeom>
            <a:avLst/>
            <a:gdLst>
              <a:gd name="connsiteX0" fmla="*/ 0 w 4322618"/>
              <a:gd name="connsiteY0" fmla="*/ 956203 h 2422312"/>
              <a:gd name="connsiteX1" fmla="*/ 142504 w 4322618"/>
              <a:gd name="connsiteY1" fmla="*/ 599944 h 2422312"/>
              <a:gd name="connsiteX2" fmla="*/ 320634 w 4322618"/>
              <a:gd name="connsiteY2" fmla="*/ 303061 h 2422312"/>
              <a:gd name="connsiteX3" fmla="*/ 510639 w 4322618"/>
              <a:gd name="connsiteY3" fmla="*/ 113055 h 2422312"/>
              <a:gd name="connsiteX4" fmla="*/ 843148 w 4322618"/>
              <a:gd name="connsiteY4" fmla="*/ 18053 h 2422312"/>
              <a:gd name="connsiteX5" fmla="*/ 1282535 w 4322618"/>
              <a:gd name="connsiteY5" fmla="*/ 6177 h 2422312"/>
              <a:gd name="connsiteX6" fmla="*/ 1769423 w 4322618"/>
              <a:gd name="connsiteY6" fmla="*/ 89305 h 2422312"/>
              <a:gd name="connsiteX7" fmla="*/ 2386940 w 4322618"/>
              <a:gd name="connsiteY7" fmla="*/ 457440 h 2422312"/>
              <a:gd name="connsiteX8" fmla="*/ 2861953 w 4322618"/>
              <a:gd name="connsiteY8" fmla="*/ 979954 h 2422312"/>
              <a:gd name="connsiteX9" fmla="*/ 3610099 w 4322618"/>
              <a:gd name="connsiteY9" fmla="*/ 2357492 h 2422312"/>
              <a:gd name="connsiteX10" fmla="*/ 3859480 w 4322618"/>
              <a:gd name="connsiteY10" fmla="*/ 2119985 h 2422312"/>
              <a:gd name="connsiteX11" fmla="*/ 4073236 w 4322618"/>
              <a:gd name="connsiteY11" fmla="*/ 1431216 h 2422312"/>
              <a:gd name="connsiteX12" fmla="*/ 4156364 w 4322618"/>
              <a:gd name="connsiteY12" fmla="*/ 813699 h 2422312"/>
              <a:gd name="connsiteX13" fmla="*/ 4322618 w 4322618"/>
              <a:gd name="connsiteY13" fmla="*/ 457440 h 2422312"/>
              <a:gd name="connsiteX14" fmla="*/ 4322618 w 4322618"/>
              <a:gd name="connsiteY14" fmla="*/ 457440 h 24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2618" h="2422312">
                <a:moveTo>
                  <a:pt x="0" y="956203"/>
                </a:moveTo>
                <a:cubicBezTo>
                  <a:pt x="44532" y="832502"/>
                  <a:pt x="89065" y="708801"/>
                  <a:pt x="142504" y="599944"/>
                </a:cubicBezTo>
                <a:cubicBezTo>
                  <a:pt x="195943" y="491087"/>
                  <a:pt x="259278" y="384209"/>
                  <a:pt x="320634" y="303061"/>
                </a:cubicBezTo>
                <a:cubicBezTo>
                  <a:pt x="381990" y="221913"/>
                  <a:pt x="423553" y="160556"/>
                  <a:pt x="510639" y="113055"/>
                </a:cubicBezTo>
                <a:cubicBezTo>
                  <a:pt x="597725" y="65554"/>
                  <a:pt x="714499" y="35866"/>
                  <a:pt x="843148" y="18053"/>
                </a:cubicBezTo>
                <a:cubicBezTo>
                  <a:pt x="971797" y="240"/>
                  <a:pt x="1128156" y="-5698"/>
                  <a:pt x="1282535" y="6177"/>
                </a:cubicBezTo>
                <a:cubicBezTo>
                  <a:pt x="1436914" y="18052"/>
                  <a:pt x="1585356" y="14095"/>
                  <a:pt x="1769423" y="89305"/>
                </a:cubicBezTo>
                <a:cubicBezTo>
                  <a:pt x="1953490" y="164515"/>
                  <a:pt x="2204852" y="308998"/>
                  <a:pt x="2386940" y="457440"/>
                </a:cubicBezTo>
                <a:cubicBezTo>
                  <a:pt x="2569028" y="605881"/>
                  <a:pt x="2658093" y="663279"/>
                  <a:pt x="2861953" y="979954"/>
                </a:cubicBezTo>
                <a:cubicBezTo>
                  <a:pt x="3065813" y="1296629"/>
                  <a:pt x="3443844" y="2167487"/>
                  <a:pt x="3610099" y="2357492"/>
                </a:cubicBezTo>
                <a:cubicBezTo>
                  <a:pt x="3776354" y="2547497"/>
                  <a:pt x="3782291" y="2274364"/>
                  <a:pt x="3859480" y="2119985"/>
                </a:cubicBezTo>
                <a:cubicBezTo>
                  <a:pt x="3936669" y="1965606"/>
                  <a:pt x="4023755" y="1648930"/>
                  <a:pt x="4073236" y="1431216"/>
                </a:cubicBezTo>
                <a:cubicBezTo>
                  <a:pt x="4122717" y="1213502"/>
                  <a:pt x="4114800" y="975995"/>
                  <a:pt x="4156364" y="813699"/>
                </a:cubicBezTo>
                <a:cubicBezTo>
                  <a:pt x="4197928" y="651403"/>
                  <a:pt x="4322618" y="457440"/>
                  <a:pt x="4322618" y="457440"/>
                </a:cubicBezTo>
                <a:lnTo>
                  <a:pt x="4322618" y="457440"/>
                </a:lnTo>
              </a:path>
            </a:pathLst>
          </a:custGeom>
          <a:no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5" name="TextBox 37">
            <a:extLst>
              <a:ext uri="{FF2B5EF4-FFF2-40B4-BE49-F238E27FC236}">
                <a16:creationId xmlns:a16="http://schemas.microsoft.com/office/drawing/2014/main" id="{47A48C46-DE74-44F9-B3CB-3358E108F064}"/>
              </a:ext>
            </a:extLst>
          </p:cNvPr>
          <p:cNvSpPr txBox="1">
            <a:spLocks noChangeArrowheads="1"/>
          </p:cNvSpPr>
          <p:nvPr/>
        </p:nvSpPr>
        <p:spPr bwMode="auto">
          <a:xfrm>
            <a:off x="7950203" y="3760294"/>
            <a:ext cx="1281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 1980s</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26" name="椭圆 25">
            <a:extLst>
              <a:ext uri="{FF2B5EF4-FFF2-40B4-BE49-F238E27FC236}">
                <a16:creationId xmlns:a16="http://schemas.microsoft.com/office/drawing/2014/main" id="{0CF16450-DE21-4D14-B681-EE5CD90A02F2}"/>
              </a:ext>
            </a:extLst>
          </p:cNvPr>
          <p:cNvSpPr/>
          <p:nvPr/>
        </p:nvSpPr>
        <p:spPr>
          <a:xfrm>
            <a:off x="4373566" y="3106244"/>
            <a:ext cx="142875" cy="176213"/>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7" name="椭圆 26">
            <a:extLst>
              <a:ext uri="{FF2B5EF4-FFF2-40B4-BE49-F238E27FC236}">
                <a16:creationId xmlns:a16="http://schemas.microsoft.com/office/drawing/2014/main" id="{68318DAE-9EBD-4B0A-A35D-1B2112FEB76D}"/>
              </a:ext>
            </a:extLst>
          </p:cNvPr>
          <p:cNvSpPr/>
          <p:nvPr/>
        </p:nvSpPr>
        <p:spPr>
          <a:xfrm>
            <a:off x="7542216" y="5236669"/>
            <a:ext cx="142875"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8" name="椭圆 27">
            <a:extLst>
              <a:ext uri="{FF2B5EF4-FFF2-40B4-BE49-F238E27FC236}">
                <a16:creationId xmlns:a16="http://schemas.microsoft.com/office/drawing/2014/main" id="{15737421-8D93-48D2-AE64-BC303A16867A}"/>
              </a:ext>
            </a:extLst>
          </p:cNvPr>
          <p:cNvSpPr/>
          <p:nvPr/>
        </p:nvSpPr>
        <p:spPr>
          <a:xfrm>
            <a:off x="7974016" y="3853957"/>
            <a:ext cx="142875"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9" name="椭圆 28">
            <a:extLst>
              <a:ext uri="{FF2B5EF4-FFF2-40B4-BE49-F238E27FC236}">
                <a16:creationId xmlns:a16="http://schemas.microsoft.com/office/drawing/2014/main" id="{4C5FD93C-09DE-42FD-8B4C-15C316422331}"/>
              </a:ext>
            </a:extLst>
          </p:cNvPr>
          <p:cNvSpPr/>
          <p:nvPr/>
        </p:nvSpPr>
        <p:spPr>
          <a:xfrm>
            <a:off x="8116891" y="3577732"/>
            <a:ext cx="144462"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30" name="TextBox 1">
            <a:extLst>
              <a:ext uri="{FF2B5EF4-FFF2-40B4-BE49-F238E27FC236}">
                <a16:creationId xmlns:a16="http://schemas.microsoft.com/office/drawing/2014/main" id="{7297D2E3-51AF-4C61-8CBC-89D1ACC5D15C}"/>
              </a:ext>
            </a:extLst>
          </p:cNvPr>
          <p:cNvSpPr txBox="1">
            <a:spLocks noChangeArrowheads="1"/>
          </p:cNvSpPr>
          <p:nvPr/>
        </p:nvSpPr>
        <p:spPr bwMode="auto">
          <a:xfrm>
            <a:off x="595280" y="950597"/>
            <a:ext cx="10708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chemeClr val="tx1">
                    <a:lumMod val="50000"/>
                    <a:lumOff val="50000"/>
                  </a:schemeClr>
                </a:solidFill>
                <a:effectLst/>
                <a:uLnTx/>
                <a:uFillTx/>
                <a:latin typeface="Cambria" panose="02040503050406030204" pitchFamily="18" charset="0"/>
                <a:ea typeface="宋体" panose="02010600030101010101" pitchFamily="2" charset="-122"/>
                <a:cs typeface="+mn-cs"/>
              </a:rPr>
              <a:t>As an eyewitness, what did Amber Room see over the centuries?</a:t>
            </a:r>
            <a:endParaRPr kumimoji="0" lang="zh-CN" altLang="en-US" sz="2800" b="1" i="0" u="none" strike="noStrike" kern="0" cap="none" spc="0" normalizeH="0" baseline="0" noProof="0" dirty="0">
              <a:ln>
                <a:noFill/>
              </a:ln>
              <a:solidFill>
                <a:schemeClr val="tx1">
                  <a:lumMod val="50000"/>
                  <a:lumOff val="50000"/>
                </a:schemeClr>
              </a:solidFill>
              <a:effectLst/>
              <a:uLnTx/>
              <a:uFillTx/>
              <a:latin typeface="Cambria" panose="02040503050406030204" pitchFamily="18" charset="0"/>
              <a:ea typeface="宋体" panose="02010600030101010101" pitchFamily="2" charset="-122"/>
              <a:cs typeface="+mn-cs"/>
            </a:endParaRPr>
          </a:p>
        </p:txBody>
      </p:sp>
    </p:spTree>
    <p:extLst>
      <p:ext uri="{BB962C8B-B14F-4D97-AF65-F5344CB8AC3E}">
        <p14:creationId xmlns:p14="http://schemas.microsoft.com/office/powerpoint/2010/main" val="6629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5D62C25-DF7D-4DF1-91CE-07C02299D527}"/>
              </a:ext>
            </a:extLst>
          </p:cNvPr>
          <p:cNvPicPr>
            <a:picLocks noChangeAspect="1"/>
          </p:cNvPicPr>
          <p:nvPr/>
        </p:nvPicPr>
        <p:blipFill>
          <a:blip r:embed="rId2"/>
          <a:stretch>
            <a:fillRect/>
          </a:stretch>
        </p:blipFill>
        <p:spPr>
          <a:xfrm>
            <a:off x="377479" y="1289031"/>
            <a:ext cx="11480509" cy="5200604"/>
          </a:xfrm>
          <a:prstGeom prst="rect">
            <a:avLst/>
          </a:prstGeom>
        </p:spPr>
      </p:pic>
      <p:sp>
        <p:nvSpPr>
          <p:cNvPr id="5" name="矩形 4">
            <a:extLst>
              <a:ext uri="{FF2B5EF4-FFF2-40B4-BE49-F238E27FC236}">
                <a16:creationId xmlns:a16="http://schemas.microsoft.com/office/drawing/2014/main" id="{7BE66A84-6B16-4A66-97B5-8AE6B6BF7992}"/>
              </a:ext>
            </a:extLst>
          </p:cNvPr>
          <p:cNvSpPr/>
          <p:nvPr/>
        </p:nvSpPr>
        <p:spPr>
          <a:xfrm>
            <a:off x="334012" y="237303"/>
            <a:ext cx="9598855"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cxnSp>
        <p:nvCxnSpPr>
          <p:cNvPr id="6" name="直接连接符 5">
            <a:extLst>
              <a:ext uri="{FF2B5EF4-FFF2-40B4-BE49-F238E27FC236}">
                <a16:creationId xmlns:a16="http://schemas.microsoft.com/office/drawing/2014/main" id="{51360F66-01C2-4002-AB13-4C8F43A2EF43}"/>
              </a:ext>
            </a:extLst>
          </p:cNvPr>
          <p:cNvCxnSpPr>
            <a:cxnSpLocks/>
          </p:cNvCxnSpPr>
          <p:nvPr/>
        </p:nvCxnSpPr>
        <p:spPr>
          <a:xfrm flipV="1">
            <a:off x="377479" y="1285866"/>
            <a:ext cx="11437042" cy="12947"/>
          </a:xfrm>
          <a:prstGeom prst="line">
            <a:avLst/>
          </a:prstGeom>
          <a:noFill/>
          <a:ln w="28575" cap="flat" cmpd="sng" algn="ctr">
            <a:solidFill>
              <a:srgbClr val="0070C0"/>
            </a:solidFill>
            <a:prstDash val="sysDash"/>
            <a:miter lim="800000"/>
          </a:ln>
          <a:effectLst/>
        </p:spPr>
      </p:cxnSp>
      <p:sp>
        <p:nvSpPr>
          <p:cNvPr id="7" name="矩形 6">
            <a:extLst>
              <a:ext uri="{FF2B5EF4-FFF2-40B4-BE49-F238E27FC236}">
                <a16:creationId xmlns:a16="http://schemas.microsoft.com/office/drawing/2014/main" id="{C09EED2D-BFED-467C-A259-AB0757F893BD}"/>
              </a:ext>
            </a:extLst>
          </p:cNvPr>
          <p:cNvSpPr/>
          <p:nvPr/>
        </p:nvSpPr>
        <p:spPr>
          <a:xfrm>
            <a:off x="8524225" y="592742"/>
            <a:ext cx="210987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Our idea</a:t>
            </a:r>
          </a:p>
        </p:txBody>
      </p:sp>
      <p:sp>
        <p:nvSpPr>
          <p:cNvPr id="14" name="矩形 13">
            <a:extLst>
              <a:ext uri="{FF2B5EF4-FFF2-40B4-BE49-F238E27FC236}">
                <a16:creationId xmlns:a16="http://schemas.microsoft.com/office/drawing/2014/main" id="{9B2042F8-6A2F-407D-8B1B-04C1C065FCDC}"/>
              </a:ext>
            </a:extLst>
          </p:cNvPr>
          <p:cNvSpPr/>
          <p:nvPr/>
        </p:nvSpPr>
        <p:spPr>
          <a:xfrm>
            <a:off x="4816573" y="2977306"/>
            <a:ext cx="59864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serve as a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small</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reception hall, become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part</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of…</a:t>
            </a:r>
          </a:p>
        </p:txBody>
      </p:sp>
      <p:sp>
        <p:nvSpPr>
          <p:cNvPr id="15" name="矩形 14">
            <a:extLst>
              <a:ext uri="{FF2B5EF4-FFF2-40B4-BE49-F238E27FC236}">
                <a16:creationId xmlns:a16="http://schemas.microsoft.com/office/drawing/2014/main" id="{936F993E-EBF0-4BE8-94F3-059F28E469E4}"/>
              </a:ext>
            </a:extLst>
          </p:cNvPr>
          <p:cNvSpPr/>
          <p:nvPr/>
        </p:nvSpPr>
        <p:spPr>
          <a:xfrm>
            <a:off x="5733252" y="4564363"/>
            <a:ext cx="5327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such an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amazing</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history; remain a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mystery</a:t>
            </a:r>
          </a:p>
        </p:txBody>
      </p:sp>
      <p:sp>
        <p:nvSpPr>
          <p:cNvPr id="17" name="矩形 16">
            <a:extLst>
              <a:ext uri="{FF2B5EF4-FFF2-40B4-BE49-F238E27FC236}">
                <a16:creationId xmlns:a16="http://schemas.microsoft.com/office/drawing/2014/main" id="{3FAB801D-9933-48A1-98B2-EE35B0706CDC}"/>
              </a:ext>
            </a:extLst>
          </p:cNvPr>
          <p:cNvSpPr/>
          <p:nvPr/>
        </p:nvSpPr>
        <p:spPr>
          <a:xfrm>
            <a:off x="6486885" y="4941506"/>
            <a:ext cx="5327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rare, valuable</a:t>
            </a:r>
          </a:p>
        </p:txBody>
      </p:sp>
      <p:sp>
        <p:nvSpPr>
          <p:cNvPr id="19" name="矩形 18">
            <a:extLst>
              <a:ext uri="{FF2B5EF4-FFF2-40B4-BE49-F238E27FC236}">
                <a16:creationId xmlns:a16="http://schemas.microsoft.com/office/drawing/2014/main" id="{A18FE46E-2540-4C4E-A42F-2AB90C718057}"/>
              </a:ext>
            </a:extLst>
          </p:cNvPr>
          <p:cNvSpPr/>
          <p:nvPr/>
        </p:nvSpPr>
        <p:spPr>
          <a:xfrm>
            <a:off x="6486885" y="5305736"/>
            <a:ext cx="566931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be considered(as) one of the </a:t>
            </a:r>
            <a:r>
              <a:rPr kumimoji="0" lang="en-US" altLang="zh-CN" sz="2000" b="1" i="0" u="none" strike="noStrike" kern="1200" cap="none" spc="-100" normalizeH="0" baseline="0" noProof="0" dirty="0">
                <a:ln>
                  <a:noFill/>
                </a:ln>
                <a:solidFill>
                  <a:srgbClr val="006600"/>
                </a:solidFill>
                <a:effectLst/>
                <a:uLnTx/>
                <a:uFillTx/>
                <a:latin typeface="Cambria"/>
                <a:ea typeface="微软雅黑"/>
                <a:cs typeface="+mn-cs"/>
              </a:rPr>
              <a:t>wonders</a:t>
            </a:r>
            <a:r>
              <a:rPr kumimoji="0" lang="en-US" altLang="zh-CN" sz="2000" b="1" i="0" u="none" strike="noStrike" kern="1200" cap="none" spc="-10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of the world</a:t>
            </a:r>
          </a:p>
        </p:txBody>
      </p:sp>
      <p:sp>
        <p:nvSpPr>
          <p:cNvPr id="21" name="矩形 20">
            <a:extLst>
              <a:ext uri="{FF2B5EF4-FFF2-40B4-BE49-F238E27FC236}">
                <a16:creationId xmlns:a16="http://schemas.microsoft.com/office/drawing/2014/main" id="{3AF9514E-5CAE-4DDE-BFF6-706D3355E475}"/>
              </a:ext>
            </a:extLst>
          </p:cNvPr>
          <p:cNvSpPr/>
          <p:nvPr/>
        </p:nvSpPr>
        <p:spPr>
          <a:xfrm>
            <a:off x="479219" y="1578687"/>
            <a:ext cx="2643809"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bg1"/>
                </a:solidFill>
                <a:effectLst/>
                <a:uLnTx/>
                <a:uFillTx/>
                <a:latin typeface="Cambria"/>
                <a:ea typeface="微软雅黑"/>
                <a:cs typeface="+mn-cs"/>
              </a:rPr>
              <a:t>An Eyewitness</a:t>
            </a:r>
            <a:endParaRPr kumimoji="0" lang="zh-CN" altLang="en-US" sz="2800" b="1" i="0" u="none" strike="noStrike" kern="1200" cap="none" spc="0" normalizeH="0" baseline="0" noProof="0" dirty="0">
              <a:ln>
                <a:noFill/>
              </a:ln>
              <a:solidFill>
                <a:schemeClr val="bg1"/>
              </a:solidFill>
              <a:effectLst/>
              <a:uLnTx/>
              <a:uFillTx/>
              <a:latin typeface="Cambria"/>
              <a:ea typeface="微软雅黑"/>
              <a:cs typeface="+mn-cs"/>
            </a:endParaRPr>
          </a:p>
        </p:txBody>
      </p:sp>
      <p:sp>
        <p:nvSpPr>
          <p:cNvPr id="22" name="矩形 21">
            <a:extLst>
              <a:ext uri="{FF2B5EF4-FFF2-40B4-BE49-F238E27FC236}">
                <a16:creationId xmlns:a16="http://schemas.microsoft.com/office/drawing/2014/main" id="{14E45824-88C8-4D42-9B9E-2E55420CF0F6}"/>
              </a:ext>
            </a:extLst>
          </p:cNvPr>
          <p:cNvSpPr/>
          <p:nvPr/>
        </p:nvSpPr>
        <p:spPr>
          <a:xfrm>
            <a:off x="451083" y="2599670"/>
            <a:ext cx="2643809"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100" normalizeH="0" baseline="0" noProof="0" dirty="0">
                <a:ln>
                  <a:noFill/>
                </a:ln>
                <a:solidFill>
                  <a:prstClr val="black"/>
                </a:solidFill>
                <a:effectLst/>
                <a:uLnTx/>
                <a:uFillTx/>
                <a:latin typeface="Cambria"/>
                <a:ea typeface="微软雅黑"/>
                <a:cs typeface="+mn-cs"/>
              </a:rPr>
              <a:t>the luxurious life of kings and queens </a:t>
            </a:r>
            <a:endParaRPr kumimoji="0" lang="zh-CN" altLang="en-US" sz="2200" b="0" i="0" u="none" strike="noStrike" kern="1200" cap="none" spc="-100" normalizeH="0" baseline="0" noProof="0" dirty="0">
              <a:ln>
                <a:noFill/>
              </a:ln>
              <a:solidFill>
                <a:prstClr val="black"/>
              </a:solidFill>
              <a:effectLst/>
              <a:uLnTx/>
              <a:uFillTx/>
              <a:latin typeface="Cambria"/>
              <a:ea typeface="微软雅黑"/>
              <a:cs typeface="+mn-cs"/>
            </a:endParaRPr>
          </a:p>
        </p:txBody>
      </p:sp>
      <p:sp>
        <p:nvSpPr>
          <p:cNvPr id="23" name="矩形 22">
            <a:extLst>
              <a:ext uri="{FF2B5EF4-FFF2-40B4-BE49-F238E27FC236}">
                <a16:creationId xmlns:a16="http://schemas.microsoft.com/office/drawing/2014/main" id="{1F189AD8-CDC1-431A-8460-A3DCA046180C}"/>
              </a:ext>
            </a:extLst>
          </p:cNvPr>
          <p:cNvSpPr/>
          <p:nvPr/>
        </p:nvSpPr>
        <p:spPr>
          <a:xfrm>
            <a:off x="451083" y="4508091"/>
            <a:ext cx="2474995" cy="4308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Wingdings" panose="05000000000000000000" pitchFamily="2" charset="2"/>
              <a:buChar char="ü"/>
            </a:pPr>
            <a:r>
              <a:rPr lang="en-US" altLang="zh-CN" sz="2200" spc="-100" dirty="0">
                <a:solidFill>
                  <a:prstClr val="black"/>
                </a:solidFill>
                <a:latin typeface="Cambria"/>
                <a:ea typeface="微软雅黑"/>
              </a:rPr>
              <a:t>the Nazi Crime</a:t>
            </a:r>
            <a:endParaRPr lang="zh-CN" altLang="en-US" sz="2200" spc="-100" dirty="0">
              <a:solidFill>
                <a:prstClr val="black"/>
              </a:solidFill>
              <a:latin typeface="Cambria"/>
              <a:ea typeface="微软雅黑"/>
            </a:endParaRPr>
          </a:p>
        </p:txBody>
      </p:sp>
      <p:sp>
        <p:nvSpPr>
          <p:cNvPr id="24" name="矩形 23">
            <a:extLst>
              <a:ext uri="{FF2B5EF4-FFF2-40B4-BE49-F238E27FC236}">
                <a16:creationId xmlns:a16="http://schemas.microsoft.com/office/drawing/2014/main" id="{A55B1F91-68D4-4B5F-B29A-3A50BB9372BF}"/>
              </a:ext>
            </a:extLst>
          </p:cNvPr>
          <p:cNvSpPr/>
          <p:nvPr/>
        </p:nvSpPr>
        <p:spPr>
          <a:xfrm>
            <a:off x="451083" y="5085289"/>
            <a:ext cx="2742283"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Wingdings" panose="05000000000000000000" pitchFamily="2" charset="2"/>
              <a:buChar char="ü"/>
            </a:pPr>
            <a:r>
              <a:rPr lang="en-US" altLang="zh-CN" sz="2200" spc="-100" dirty="0">
                <a:solidFill>
                  <a:prstClr val="black"/>
                </a:solidFill>
                <a:latin typeface="Cambria"/>
                <a:ea typeface="微软雅黑"/>
              </a:rPr>
              <a:t>the friend-foe-friend relationship change between Germany and Russia</a:t>
            </a:r>
            <a:endParaRPr lang="zh-CN" altLang="en-US" sz="2200" spc="-100" dirty="0">
              <a:solidFill>
                <a:prstClr val="black"/>
              </a:solidFill>
              <a:latin typeface="Cambria"/>
              <a:ea typeface="微软雅黑"/>
            </a:endParaRPr>
          </a:p>
        </p:txBody>
      </p:sp>
      <p:sp>
        <p:nvSpPr>
          <p:cNvPr id="25" name="矩形 24">
            <a:extLst>
              <a:ext uri="{FF2B5EF4-FFF2-40B4-BE49-F238E27FC236}">
                <a16:creationId xmlns:a16="http://schemas.microsoft.com/office/drawing/2014/main" id="{1149E194-507E-402B-95CA-70E5F7455796}"/>
              </a:ext>
            </a:extLst>
          </p:cNvPr>
          <p:cNvSpPr/>
          <p:nvPr/>
        </p:nvSpPr>
        <p:spPr>
          <a:xfrm>
            <a:off x="6298145" y="5608702"/>
            <a:ext cx="57051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survive, witness a special period of history, reminder </a:t>
            </a:r>
          </a:p>
        </p:txBody>
      </p:sp>
      <p:sp>
        <p:nvSpPr>
          <p:cNvPr id="26" name="矩形 25">
            <a:extLst>
              <a:ext uri="{FF2B5EF4-FFF2-40B4-BE49-F238E27FC236}">
                <a16:creationId xmlns:a16="http://schemas.microsoft.com/office/drawing/2014/main" id="{9C925760-F2AD-4594-9690-5829F51C779C}"/>
              </a:ext>
            </a:extLst>
          </p:cNvPr>
          <p:cNvSpPr/>
          <p:nvPr/>
        </p:nvSpPr>
        <p:spPr>
          <a:xfrm>
            <a:off x="6374614" y="5948033"/>
            <a:ext cx="57051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There is no doubt that… be (not) worth protecting</a:t>
            </a:r>
          </a:p>
        </p:txBody>
      </p:sp>
    </p:spTree>
    <p:extLst>
      <p:ext uri="{BB962C8B-B14F-4D97-AF65-F5344CB8AC3E}">
        <p14:creationId xmlns:p14="http://schemas.microsoft.com/office/powerpoint/2010/main" val="359153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21" grpId="0" animBg="1"/>
      <p:bldP spid="22" grpId="0"/>
      <p:bldP spid="23" grpId="0"/>
      <p:bldP spid="24" grpId="0"/>
      <p:bldP spid="25" grpId="0"/>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1263</Words>
  <Application>Microsoft Macintosh PowerPoint</Application>
  <PresentationFormat>宽屏</PresentationFormat>
  <Paragraphs>144</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等线</vt:lpstr>
      <vt:lpstr>等线 Light</vt:lpstr>
      <vt:lpstr>华文新魏</vt:lpstr>
      <vt:lpstr>Arial</vt:lpstr>
      <vt:lpstr>Calibri</vt:lpstr>
      <vt:lpstr>Cambria</vt:lpstr>
      <vt:lpstr>HelveticaNeue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nqdp</cp:lastModifiedBy>
  <cp:revision>20</cp:revision>
  <dcterms:created xsi:type="dcterms:W3CDTF">2017-08-09T01:43:00Z</dcterms:created>
  <dcterms:modified xsi:type="dcterms:W3CDTF">2019-08-27T06:53:01Z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