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66" r:id="rId2"/>
    <p:sldId id="256" r:id="rId3"/>
    <p:sldId id="355" r:id="rId4"/>
    <p:sldId id="360" r:id="rId5"/>
    <p:sldId id="357" r:id="rId6"/>
    <p:sldId id="362" r:id="rId7"/>
    <p:sldId id="298" r:id="rId8"/>
    <p:sldId id="365" r:id="rId9"/>
    <p:sldId id="343" r:id="rId10"/>
    <p:sldId id="336" r:id="rId11"/>
    <p:sldId id="349" r:id="rId12"/>
    <p:sldId id="350" r:id="rId13"/>
    <p:sldId id="300" r:id="rId14"/>
    <p:sldId id="353"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1">
          <p15:clr>
            <a:srgbClr val="A4A3A4"/>
          </p15:clr>
        </p15:guide>
        <p15:guide id="2" pos="38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00CC"/>
    <a:srgbClr val="000099"/>
    <a:srgbClr val="663300"/>
    <a:srgbClr val="FAAC04"/>
    <a:srgbClr val="22ACEC"/>
    <a:srgbClr val="E0ECF0"/>
    <a:srgbClr val="D1EBFF"/>
    <a:srgbClr val="D1F7FF"/>
    <a:srgbClr val="FCB3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4" d="100"/>
          <a:sy n="104" d="100"/>
        </p:scale>
        <p:origin x="648" y="208"/>
      </p:cViewPr>
      <p:guideLst>
        <p:guide orient="horz" pos="2051"/>
        <p:guide pos="38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2019/8/10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8753199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extLst>
      <p:ext uri="{BB962C8B-B14F-4D97-AF65-F5344CB8AC3E}">
        <p14:creationId xmlns:p14="http://schemas.microsoft.com/office/powerpoint/2010/main" val="1494290683"/>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86974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According to some quotes, what qualities are essential/necessary to make a good journalist?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BF1B054-7F55-4C2E-B0CE-CC154A7B7FA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91111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7" name="图片 6">
            <a:extLst>
              <a:ext uri="{FF2B5EF4-FFF2-40B4-BE49-F238E27FC236}">
                <a16:creationId xmlns:a16="http://schemas.microsoft.com/office/drawing/2014/main" id="{29640475-D4BB-3E41-B61A-8BE3038F0224}"/>
              </a:ext>
            </a:extLst>
          </p:cNvPr>
          <p:cNvPicPr>
            <a:picLocks noChangeAspect="1"/>
          </p:cNvPicPr>
          <p:nvPr userDrawn="1"/>
        </p:nvPicPr>
        <p:blipFill>
          <a:blip r:embed="rId13" cstate="print">
            <a:alphaModFix amt="60000"/>
            <a:extLst>
              <a:ext uri="{28A0092B-C50C-407E-A947-70E740481C1C}">
                <a14:useLocalDpi xmlns:a14="http://schemas.microsoft.com/office/drawing/2010/main" val="0"/>
              </a:ext>
            </a:extLst>
          </a:blip>
          <a:stretch>
            <a:fillRect/>
          </a:stretch>
        </p:blipFill>
        <p:spPr>
          <a:xfrm>
            <a:off x="8610600" y="230188"/>
            <a:ext cx="3333358" cy="10778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2504" y="1190484"/>
            <a:ext cx="6096000" cy="5016758"/>
          </a:xfrm>
          <a:prstGeom prst="rect">
            <a:avLst/>
          </a:prstGeom>
        </p:spPr>
        <p:txBody>
          <a:bodyPr>
            <a:spAutoFit/>
          </a:bodyPr>
          <a:lstStyle/>
          <a:p>
            <a:r>
              <a:rPr lang="zh-CN" altLang="en-US" sz="4000" b="1" dirty="0">
                <a:solidFill>
                  <a:srgbClr val="FF0000"/>
                </a:solidFill>
                <a:latin typeface="HelveticaNeue" charset="0"/>
              </a:rPr>
              <a:t>感恩遇见，相互成就，本课件资料仅供您个人参考、教学使用，严禁自行在网络传播，违者依知识产权法追究法律责任。</a:t>
            </a:r>
            <a:endParaRPr lang="en-US" altLang="zh-CN" sz="4000" b="1" dirty="0">
              <a:solidFill>
                <a:srgbClr val="FF0000"/>
              </a:solidFill>
              <a:latin typeface="HelveticaNeue" charset="0"/>
            </a:endParaRPr>
          </a:p>
          <a:p>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更多教学资源请关注</a:t>
            </a:r>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公众号：溯恩高中英语</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595" y="2503014"/>
            <a:ext cx="3276600" cy="3276600"/>
          </a:xfrm>
          <a:prstGeom prst="rect">
            <a:avLst/>
          </a:prstGeom>
        </p:spPr>
      </p:pic>
      <p:sp>
        <p:nvSpPr>
          <p:cNvPr id="4" name="矩形 3"/>
          <p:cNvSpPr/>
          <p:nvPr/>
        </p:nvSpPr>
        <p:spPr>
          <a:xfrm>
            <a:off x="6990735" y="1190484"/>
            <a:ext cx="5201265" cy="1015663"/>
          </a:xfrm>
          <a:prstGeom prst="rect">
            <a:avLst/>
          </a:prstGeom>
        </p:spPr>
        <p:txBody>
          <a:bodyPr wrap="square">
            <a:spAutoFit/>
          </a:bodyPr>
          <a:lstStyle/>
          <a:p>
            <a:r>
              <a:rPr lang="zh-CN" altLang="en-US" sz="6000" b="1">
                <a:latin typeface="华文新魏" panose="02010800040101010101" pitchFamily="2" charset="-122"/>
                <a:ea typeface="华文新魏" panose="02010800040101010101" pitchFamily="2" charset="-122"/>
              </a:rPr>
              <a:t>知识产权声明</a:t>
            </a:r>
            <a:endParaRPr lang="zh-CN" altLang="en-US" sz="60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11921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81809" y="1331129"/>
            <a:ext cx="10628381" cy="4577302"/>
          </a:xfrm>
        </p:spPr>
        <p:txBody>
          <a:bodyPr>
            <a:normAutofit/>
          </a:bodyPr>
          <a:lstStyle/>
          <a:p>
            <a:pPr marL="0" indent="0">
              <a:buNone/>
            </a:pPr>
            <a:r>
              <a:rPr lang="en-US" altLang="zh-CN" sz="3360" b="1" dirty="0">
                <a:solidFill>
                  <a:srgbClr val="CC6600"/>
                </a:solidFill>
                <a:latin typeface="Cambria" panose="02040503050406030204" pitchFamily="18" charset="0"/>
              </a:rPr>
              <a:t>In summary, </a:t>
            </a:r>
          </a:p>
          <a:p>
            <a:pPr marL="0" indent="0">
              <a:buNone/>
            </a:pPr>
            <a:r>
              <a:rPr lang="en-US" altLang="zh-CN" sz="3360" b="1" dirty="0">
                <a:solidFill>
                  <a:srgbClr val="CC6600"/>
                </a:solidFill>
                <a:latin typeface="Cambria" panose="02040503050406030204" pitchFamily="18" charset="0"/>
              </a:rPr>
              <a:t>qualities like </a:t>
            </a:r>
          </a:p>
          <a:p>
            <a:pPr marL="1828800" lvl="4" indent="0">
              <a:spcBef>
                <a:spcPts val="0"/>
              </a:spcBef>
              <a:spcAft>
                <a:spcPts val="720"/>
              </a:spcAft>
              <a:buNone/>
            </a:pPr>
            <a:r>
              <a:rPr lang="en-US" altLang="zh-CN" sz="2880" dirty="0">
                <a:latin typeface="Cambria" panose="02040503050406030204" pitchFamily="18" charset="0"/>
              </a:rPr>
              <a:t>curious, reliable and honest personality, </a:t>
            </a:r>
          </a:p>
          <a:p>
            <a:pPr marL="1828800" lvl="4" indent="0">
              <a:spcBef>
                <a:spcPts val="0"/>
              </a:spcBef>
              <a:spcAft>
                <a:spcPts val="720"/>
              </a:spcAft>
              <a:buNone/>
            </a:pPr>
            <a:r>
              <a:rPr lang="en-US" altLang="zh-CN" sz="2880" dirty="0">
                <a:latin typeface="Cambria" panose="02040503050406030204" pitchFamily="18" charset="0"/>
              </a:rPr>
              <a:t>intelligence(higher level of education), </a:t>
            </a:r>
          </a:p>
          <a:p>
            <a:pPr marL="1828800" lvl="4" indent="0">
              <a:spcBef>
                <a:spcPts val="0"/>
              </a:spcBef>
              <a:spcAft>
                <a:spcPts val="720"/>
              </a:spcAft>
              <a:buNone/>
            </a:pPr>
            <a:r>
              <a:rPr lang="en-US" altLang="zh-CN" sz="2880" dirty="0">
                <a:latin typeface="Cambria" panose="02040503050406030204" pitchFamily="18" charset="0"/>
              </a:rPr>
              <a:t>rationality and objective attitude,</a:t>
            </a:r>
          </a:p>
          <a:p>
            <a:pPr marL="1828800" lvl="4" indent="0">
              <a:spcBef>
                <a:spcPts val="0"/>
              </a:spcBef>
              <a:spcAft>
                <a:spcPts val="720"/>
              </a:spcAft>
              <a:buNone/>
            </a:pPr>
            <a:r>
              <a:rPr lang="en-US" altLang="zh-CN" sz="2880" dirty="0">
                <a:latin typeface="Cambria" panose="02040503050406030204" pitchFamily="18" charset="0"/>
              </a:rPr>
              <a:t>sceptical wisdom and good communication skills,</a:t>
            </a:r>
          </a:p>
          <a:p>
            <a:pPr marL="1828800" lvl="4" indent="0">
              <a:spcBef>
                <a:spcPts val="0"/>
              </a:spcBef>
              <a:spcAft>
                <a:spcPts val="720"/>
              </a:spcAft>
              <a:buNone/>
            </a:pPr>
            <a:r>
              <a:rPr lang="en-US" altLang="zh-CN" sz="2880" dirty="0">
                <a:latin typeface="Cambria" panose="02040503050406030204" pitchFamily="18" charset="0"/>
              </a:rPr>
              <a:t>endeavor and efforts,</a:t>
            </a:r>
          </a:p>
          <a:p>
            <a:pPr marL="1828800" lvl="4" indent="0">
              <a:spcBef>
                <a:spcPts val="0"/>
              </a:spcBef>
              <a:spcAft>
                <a:spcPts val="720"/>
              </a:spcAft>
              <a:buNone/>
            </a:pPr>
            <a:r>
              <a:rPr lang="en-US" altLang="zh-CN" sz="2880" b="1" dirty="0">
                <a:solidFill>
                  <a:srgbClr val="CC6600"/>
                </a:solidFill>
                <a:latin typeface="Cambria" panose="02040503050406030204" pitchFamily="18" charset="0"/>
              </a:rPr>
              <a:t>and</a:t>
            </a:r>
            <a:r>
              <a:rPr lang="en-US" altLang="zh-CN" sz="2880" dirty="0">
                <a:latin typeface="Cambria" panose="02040503050406030204" pitchFamily="18" charset="0"/>
              </a:rPr>
              <a:t> enthusiasm for journalism</a:t>
            </a:r>
          </a:p>
          <a:p>
            <a:pPr marL="0" indent="0">
              <a:spcBef>
                <a:spcPts val="0"/>
              </a:spcBef>
              <a:buNone/>
            </a:pPr>
            <a:r>
              <a:rPr lang="en-US" altLang="zh-CN" sz="3360" b="1" dirty="0">
                <a:solidFill>
                  <a:srgbClr val="CC6600"/>
                </a:solidFill>
                <a:latin typeface="Cambria" panose="02040503050406030204" pitchFamily="18" charset="0"/>
              </a:rPr>
              <a:t>are essential to make a good journalist.</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7008" y="3478561"/>
            <a:ext cx="10657038" cy="3108543"/>
          </a:xfr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lgn="just">
              <a:lnSpc>
                <a:spcPct val="100000"/>
              </a:lnSpc>
              <a:spcBef>
                <a:spcPts val="0"/>
              </a:spcBef>
              <a:buNone/>
            </a:pPr>
            <a:r>
              <a:rPr lang="en-US" altLang="zh-CN" i="1" dirty="0">
                <a:latin typeface="Cambria" panose="02040503050406030204" pitchFamily="18" charset="0"/>
              </a:rPr>
              <a:t>        Personally, of all the qualities, good journalists are expected to be____________ ___________ and ____________, which, to some degree, contributes to making good journalists. </a:t>
            </a:r>
          </a:p>
          <a:p>
            <a:pPr marL="0" indent="0" algn="just">
              <a:lnSpc>
                <a:spcPct val="100000"/>
              </a:lnSpc>
              <a:spcBef>
                <a:spcPts val="0"/>
              </a:spcBef>
              <a:buNone/>
            </a:pPr>
            <a:r>
              <a:rPr lang="en-US" altLang="zh-CN" i="1" dirty="0">
                <a:latin typeface="Cambria" panose="02040503050406030204" pitchFamily="18" charset="0"/>
              </a:rPr>
              <a:t>        Firstly, __________________________________________________________________.</a:t>
            </a:r>
          </a:p>
          <a:p>
            <a:pPr marL="0" indent="0" algn="just">
              <a:lnSpc>
                <a:spcPct val="100000"/>
              </a:lnSpc>
              <a:spcBef>
                <a:spcPts val="0"/>
              </a:spcBef>
              <a:buNone/>
            </a:pPr>
            <a:r>
              <a:rPr lang="en-US" altLang="zh-CN" i="1" dirty="0">
                <a:latin typeface="Cambria" panose="02040503050406030204" pitchFamily="18" charset="0"/>
              </a:rPr>
              <a:t>Secondly, ____________________________________________________________________.</a:t>
            </a:r>
          </a:p>
          <a:p>
            <a:pPr marL="0" indent="0" algn="just">
              <a:lnSpc>
                <a:spcPct val="100000"/>
              </a:lnSpc>
              <a:spcBef>
                <a:spcPts val="0"/>
              </a:spcBef>
              <a:buNone/>
            </a:pPr>
            <a:r>
              <a:rPr lang="en-US" altLang="zh-CN" i="1" dirty="0">
                <a:latin typeface="Cambria" panose="02040503050406030204" pitchFamily="18" charset="0"/>
              </a:rPr>
              <a:t>Finally, ______________________________________________________________________.</a:t>
            </a:r>
          </a:p>
          <a:p>
            <a:pPr marL="0" indent="0" algn="just">
              <a:lnSpc>
                <a:spcPct val="100000"/>
              </a:lnSpc>
              <a:spcBef>
                <a:spcPts val="0"/>
              </a:spcBef>
              <a:buNone/>
            </a:pPr>
            <a:r>
              <a:rPr lang="en-US" altLang="zh-CN" i="1" dirty="0">
                <a:latin typeface="Cambria" panose="02040503050406030204" pitchFamily="18" charset="0"/>
              </a:rPr>
              <a:t>        In summary, ____________________________________________________________.</a:t>
            </a:r>
          </a:p>
        </p:txBody>
      </p:sp>
      <p:sp>
        <p:nvSpPr>
          <p:cNvPr id="2" name="TextBox 1"/>
          <p:cNvSpPr txBox="1"/>
          <p:nvPr/>
        </p:nvSpPr>
        <p:spPr>
          <a:xfrm>
            <a:off x="630020" y="2365051"/>
            <a:ext cx="10657037" cy="825798"/>
          </a:xfrm>
          <a:prstGeom prst="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vert="horz" wrap="square" lIns="109663" tIns="54830" rIns="109663" bIns="54830" rtlCol="0">
            <a:spAutoFit/>
          </a:bodyPr>
          <a:lstStyle>
            <a:lvl1pPr indent="0" algn="ctr">
              <a:lnSpc>
                <a:spcPts val="2500"/>
              </a:lnSpc>
              <a:spcBef>
                <a:spcPct val="20000"/>
              </a:spcBef>
              <a:buFont typeface="Arial" panose="020B0604020202020204" pitchFamily="34" charset="0"/>
              <a:buNone/>
              <a:defRPr sz="2300"/>
            </a:lvl1pPr>
            <a:lvl2pPr marL="742315" indent="-285750">
              <a:spcBef>
                <a:spcPct val="20000"/>
              </a:spcBef>
              <a:buFont typeface="Arial" panose="020B0604020202020204" pitchFamily="34" charset="0"/>
              <a:buChar char="–"/>
              <a:defRPr sz="2800"/>
            </a:lvl2pPr>
            <a:lvl3pPr marL="1142365" indent="-228600">
              <a:spcBef>
                <a:spcPct val="20000"/>
              </a:spcBef>
              <a:buFont typeface="Arial" panose="020B0604020202020204" pitchFamily="34" charset="0"/>
              <a:buChar char="•"/>
              <a:defRPr sz="2400"/>
            </a:lvl3pPr>
            <a:lvl4pPr marL="1598930" indent="-228600">
              <a:spcBef>
                <a:spcPct val="20000"/>
              </a:spcBef>
              <a:buFont typeface="Arial" panose="020B0604020202020204" pitchFamily="34" charset="0"/>
              <a:buChar char="–"/>
              <a:defRPr sz="2000"/>
            </a:lvl4pPr>
            <a:lvl5pPr marL="2056130" indent="-228600">
              <a:spcBef>
                <a:spcPct val="20000"/>
              </a:spcBef>
              <a:buFont typeface="Arial" panose="020B0604020202020204" pitchFamily="34" charset="0"/>
              <a:buChar char="»"/>
              <a:defRPr sz="2000"/>
            </a:lvl5pPr>
            <a:lvl6pPr marL="2513330" indent="-228600">
              <a:spcBef>
                <a:spcPct val="20000"/>
              </a:spcBef>
              <a:buFont typeface="Arial" panose="020B0604020202020204" pitchFamily="34" charset="0"/>
              <a:buChar char="•"/>
              <a:defRPr sz="2000"/>
            </a:lvl6pPr>
            <a:lvl7pPr marL="2969895" indent="-228600">
              <a:spcBef>
                <a:spcPct val="20000"/>
              </a:spcBef>
              <a:buFont typeface="Arial" panose="020B0604020202020204" pitchFamily="34" charset="0"/>
              <a:buChar char="•"/>
              <a:defRPr sz="2000"/>
            </a:lvl7pPr>
            <a:lvl8pPr marL="3427095" indent="-228600">
              <a:spcBef>
                <a:spcPct val="20000"/>
              </a:spcBef>
              <a:buFont typeface="Arial" panose="020B0604020202020204" pitchFamily="34" charset="0"/>
              <a:buChar char="•"/>
              <a:defRPr sz="2000"/>
            </a:lvl8pPr>
            <a:lvl9pPr marL="388366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ts val="2500"/>
              </a:lnSpc>
              <a:spcBef>
                <a:spcPct val="20000"/>
              </a:spcBef>
              <a:spcAft>
                <a:spcPts val="0"/>
              </a:spcAft>
              <a:buClrTx/>
              <a:buSzTx/>
              <a:buFont typeface="Arial" panose="020B0604020202020204" pitchFamily="34" charset="0"/>
              <a:buNone/>
              <a:defRPr/>
            </a:pPr>
            <a:r>
              <a:rPr kumimoji="0" lang="en-US" altLang="zh-CN" sz="2400" i="0" u="none" strike="noStrike" kern="1200" cap="none" normalizeH="0" noProof="0" dirty="0">
                <a:ln>
                  <a:noFill/>
                </a:ln>
                <a:solidFill>
                  <a:schemeClr val="bg1"/>
                </a:solidFill>
                <a:effectLst/>
                <a:uLnTx/>
                <a:uFillTx/>
                <a:latin typeface="Cambria" panose="02040503050406030204" pitchFamily="18" charset="0"/>
                <a:ea typeface="等线" panose="02010600030101010101" charset="-122"/>
              </a:rPr>
              <a:t>concise, patient, imaginative, well-organized, technically good, polite, honest, </a:t>
            </a:r>
          </a:p>
          <a:p>
            <a:pPr marL="0" marR="0" lvl="0" indent="0" algn="ctr" defTabSz="914400" rtl="0" eaLnBrk="1" fontAlgn="auto" latinLnBrk="0" hangingPunct="1">
              <a:lnSpc>
                <a:spcPts val="2500"/>
              </a:lnSpc>
              <a:spcBef>
                <a:spcPct val="20000"/>
              </a:spcBef>
              <a:spcAft>
                <a:spcPts val="0"/>
              </a:spcAft>
              <a:buClrTx/>
              <a:buSzTx/>
              <a:buFont typeface="Arial" panose="020B0604020202020204" pitchFamily="34" charset="0"/>
              <a:buNone/>
              <a:defRPr/>
            </a:pPr>
            <a:r>
              <a:rPr kumimoji="0" lang="en-US" altLang="zh-CN" sz="2400" i="0" u="none" strike="noStrike" kern="1200" cap="none" normalizeH="0" noProof="0" dirty="0">
                <a:ln>
                  <a:noFill/>
                </a:ln>
                <a:solidFill>
                  <a:schemeClr val="bg1"/>
                </a:solidFill>
                <a:effectLst/>
                <a:uLnTx/>
                <a:uFillTx/>
                <a:latin typeface="Cambria" panose="02040503050406030204" pitchFamily="18" charset="0"/>
                <a:ea typeface="等线" panose="02010600030101010101" charset="-122"/>
              </a:rPr>
              <a:t>truthful, thorough, creative, curious, admirable, careful, gifted, professional</a:t>
            </a:r>
          </a:p>
        </p:txBody>
      </p:sp>
      <p:sp>
        <p:nvSpPr>
          <p:cNvPr id="6" name="平行四边形 5"/>
          <p:cNvSpPr/>
          <p:nvPr/>
        </p:nvSpPr>
        <p:spPr>
          <a:xfrm>
            <a:off x="1312842" y="261486"/>
            <a:ext cx="330136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7" name="Rectangle 18"/>
          <p:cNvSpPr>
            <a:spLocks noChangeArrowheads="1"/>
          </p:cNvSpPr>
          <p:nvPr/>
        </p:nvSpPr>
        <p:spPr bwMode="auto">
          <a:xfrm>
            <a:off x="1542775" y="384324"/>
            <a:ext cx="28414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Arial" panose="020B0604020202020204"/>
              </a:rPr>
              <a:t>Critical thinking</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8" name="图片 7"/>
          <p:cNvPicPr>
            <a:picLocks noChangeAspect="1"/>
          </p:cNvPicPr>
          <p:nvPr/>
        </p:nvPicPr>
        <p:blipFill>
          <a:blip r:embed="rId2"/>
          <a:stretch>
            <a:fillRect/>
          </a:stretch>
        </p:blipFill>
        <p:spPr>
          <a:xfrm>
            <a:off x="445266" y="313984"/>
            <a:ext cx="756285" cy="594360"/>
          </a:xfrm>
          <a:prstGeom prst="rect">
            <a:avLst/>
          </a:prstGeom>
        </p:spPr>
      </p:pic>
      <p:sp>
        <p:nvSpPr>
          <p:cNvPr id="9" name="平行四边形 8"/>
          <p:cNvSpPr/>
          <p:nvPr/>
        </p:nvSpPr>
        <p:spPr>
          <a:xfrm>
            <a:off x="4474943"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矩形 3"/>
          <p:cNvSpPr/>
          <p:nvPr/>
        </p:nvSpPr>
        <p:spPr>
          <a:xfrm>
            <a:off x="550894" y="1253859"/>
            <a:ext cx="10524550" cy="954107"/>
          </a:xfrm>
          <a:prstGeom prst="rect">
            <a:avLst/>
          </a:prstGeom>
        </p:spPr>
        <p:txBody>
          <a:bodyPr wrap="square">
            <a:spAutoFit/>
          </a:bodyPr>
          <a:lstStyle/>
          <a:p>
            <a:r>
              <a:rPr lang="en-US" altLang="zh-CN" sz="2800" b="1" dirty="0">
                <a:latin typeface="Cambria" panose="02040503050406030204" pitchFamily="18" charset="0"/>
              </a:rPr>
              <a:t>Of all the qualities provided below, which three are the most important to make good journalists?</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9392" y="1106045"/>
            <a:ext cx="11355604" cy="5421364"/>
          </a:xfrm>
        </p:spPr>
        <p:txBody>
          <a:bodyPr>
            <a:noAutofit/>
          </a:bodyPr>
          <a:lstStyle/>
          <a:p>
            <a:pPr marL="0" indent="457200" algn="just">
              <a:lnSpc>
                <a:spcPct val="100000"/>
              </a:lnSpc>
              <a:spcBef>
                <a:spcPts val="0"/>
              </a:spcBef>
              <a:spcAft>
                <a:spcPts val="600"/>
              </a:spcAft>
              <a:buNone/>
            </a:pPr>
            <a:r>
              <a:rPr lang="en-US" altLang="zh-CN" i="1" spc="-72" dirty="0">
                <a:latin typeface="Cambria" panose="02040503050406030204" pitchFamily="18" charset="0"/>
              </a:rPr>
              <a:t>  Personally, of all the qualities, good journalists are expected to be ________________, ________________, and ________________,</a:t>
            </a:r>
            <a:r>
              <a:rPr lang="en-US" altLang="zh-CN" i="1" dirty="0">
                <a:latin typeface="Cambria" panose="02040503050406030204" pitchFamily="18" charset="0"/>
              </a:rPr>
              <a:t> which, to some degree, contributes to making good journalists. </a:t>
            </a:r>
            <a:endParaRPr lang="en-US" altLang="zh-CN" i="1" spc="-72" dirty="0">
              <a:latin typeface="Cambria" panose="02040503050406030204" pitchFamily="18" charset="0"/>
            </a:endParaRPr>
          </a:p>
          <a:p>
            <a:pPr marL="0" indent="457200" algn="just">
              <a:lnSpc>
                <a:spcPct val="100000"/>
              </a:lnSpc>
              <a:spcBef>
                <a:spcPts val="0"/>
              </a:spcBef>
              <a:spcAft>
                <a:spcPts val="600"/>
              </a:spcAft>
              <a:buNone/>
            </a:pPr>
            <a:r>
              <a:rPr lang="en-US" altLang="zh-CN" i="1" spc="-72" dirty="0">
                <a:solidFill>
                  <a:srgbClr val="CC6600"/>
                </a:solidFill>
                <a:latin typeface="Cambria" panose="02040503050406030204" pitchFamily="18" charset="0"/>
              </a:rPr>
              <a:t>Firstly,</a:t>
            </a:r>
            <a:r>
              <a:rPr lang="en-US" altLang="zh-CN" i="1" spc="-72" dirty="0">
                <a:latin typeface="Cambria" panose="02040503050406030204" pitchFamily="18" charset="0"/>
              </a:rPr>
              <a:t> to work in a team and get along well with colleagues is a must. They’re eager to assist you, which may benefit you a lot. </a:t>
            </a:r>
            <a:r>
              <a:rPr lang="en-US" altLang="zh-CN" i="1" spc="-72" dirty="0">
                <a:solidFill>
                  <a:srgbClr val="CC6600"/>
                </a:solidFill>
                <a:latin typeface="Cambria" panose="02040503050406030204" pitchFamily="18" charset="0"/>
              </a:rPr>
              <a:t>Secondly,</a:t>
            </a:r>
            <a:r>
              <a:rPr lang="en-US" altLang="zh-CN" i="1" spc="-72" dirty="0">
                <a:latin typeface="Cambria" panose="02040503050406030204" pitchFamily="18" charset="0"/>
              </a:rPr>
              <a:t> it couldn’t be better if journalists can have a good “nose” for a story and get the hang of a trick of trade. It requires them to assess whether people are telling the whole truth and then try to discover it. </a:t>
            </a:r>
            <a:r>
              <a:rPr lang="en-US" altLang="zh-CN" i="1" spc="-72" dirty="0">
                <a:solidFill>
                  <a:srgbClr val="CC6600"/>
                </a:solidFill>
                <a:latin typeface="Cambria" panose="02040503050406030204" pitchFamily="18" charset="0"/>
              </a:rPr>
              <a:t>Finally,</a:t>
            </a:r>
            <a:r>
              <a:rPr lang="en-US" altLang="zh-CN" i="1" spc="-72" dirty="0">
                <a:latin typeface="Cambria" panose="02040503050406030204" pitchFamily="18" charset="0"/>
              </a:rPr>
              <a:t> when they go out to cover a story, chances are that they may get into accusations if they don’t plan carefully. To avoid this dilemma, it is a good idea to prepare a recorder to keep the evidence.</a:t>
            </a:r>
          </a:p>
          <a:p>
            <a:pPr marL="0" indent="457200" algn="just">
              <a:lnSpc>
                <a:spcPct val="100000"/>
              </a:lnSpc>
              <a:spcBef>
                <a:spcPts val="0"/>
              </a:spcBef>
              <a:spcAft>
                <a:spcPts val="600"/>
              </a:spcAft>
              <a:buNone/>
            </a:pPr>
            <a:r>
              <a:rPr lang="en-US" altLang="zh-CN" i="1" spc="-72" dirty="0">
                <a:latin typeface="Cambria" panose="02040503050406030204" pitchFamily="18" charset="0"/>
              </a:rPr>
              <a:t>In summary, there’s a long way to go to become good journalists, but, ________________, _______________,  and ___________________ outweigh the rest.</a:t>
            </a:r>
          </a:p>
        </p:txBody>
      </p:sp>
      <p:sp>
        <p:nvSpPr>
          <p:cNvPr id="4" name="矩形 3"/>
          <p:cNvSpPr/>
          <p:nvPr/>
        </p:nvSpPr>
        <p:spPr>
          <a:xfrm>
            <a:off x="5857923" y="1501246"/>
            <a:ext cx="180145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i="1" dirty="0">
                <a:solidFill>
                  <a:schemeClr val="accent5">
                    <a:lumMod val="75000"/>
                  </a:schemeClr>
                </a:solidFill>
                <a:latin typeface="Cambria" panose="02040503050406030204" pitchFamily="18" charset="0"/>
                <a:ea typeface="等线" panose="02010600030101010101" charset="-122"/>
              </a:rPr>
              <a:t>thorough</a:t>
            </a:r>
            <a:endParaRPr lang="zh-CN" altLang="en-US" sz="2800" b="1" i="1" dirty="0">
              <a:solidFill>
                <a:schemeClr val="accent5">
                  <a:lumMod val="75000"/>
                </a:schemeClr>
              </a:solidFill>
              <a:latin typeface="Cambria" panose="02040503050406030204" pitchFamily="18" charset="0"/>
              <a:ea typeface="等线" panose="02010600030101010101" charset="-122"/>
            </a:endParaRPr>
          </a:p>
        </p:txBody>
      </p:sp>
      <p:sp>
        <p:nvSpPr>
          <p:cNvPr id="5" name="矩形 4"/>
          <p:cNvSpPr/>
          <p:nvPr/>
        </p:nvSpPr>
        <p:spPr>
          <a:xfrm>
            <a:off x="541438" y="1501246"/>
            <a:ext cx="232127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1"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等线" panose="02010600030101010101" charset="-122"/>
              </a:rPr>
              <a:t>cooperative </a:t>
            </a:r>
            <a:endParaRPr kumimoji="0" lang="zh-CN" altLang="en-US" sz="2800" b="1" i="1"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等线" panose="02010600030101010101" charset="-122"/>
            </a:endParaRPr>
          </a:p>
        </p:txBody>
      </p:sp>
      <p:sp>
        <p:nvSpPr>
          <p:cNvPr id="6" name="矩形 5"/>
          <p:cNvSpPr/>
          <p:nvPr/>
        </p:nvSpPr>
        <p:spPr>
          <a:xfrm>
            <a:off x="3000747" y="1487178"/>
            <a:ext cx="1987421" cy="523220"/>
          </a:xfrm>
          <a:prstGeom prst="rect">
            <a:avLst/>
          </a:prstGeom>
        </p:spPr>
        <p:txBody>
          <a:bodyPr wrap="square">
            <a:spAutoFit/>
          </a:bodyPr>
          <a:lstStyle/>
          <a:p>
            <a:r>
              <a:rPr lang="en-US" altLang="zh-CN" sz="2800" b="1" i="1" dirty="0" err="1">
                <a:solidFill>
                  <a:schemeClr val="accent5">
                    <a:lumMod val="75000"/>
                  </a:schemeClr>
                </a:solidFill>
                <a:latin typeface="Cambria" panose="02040503050406030204" pitchFamily="18" charset="0"/>
                <a:ea typeface="等线" panose="02010600030101010101" charset="-122"/>
              </a:rPr>
              <a:t>sceptical</a:t>
            </a:r>
            <a:r>
              <a:rPr lang="en-US" altLang="zh-CN" sz="2800" b="1" i="1" dirty="0">
                <a:solidFill>
                  <a:schemeClr val="accent5">
                    <a:lumMod val="75000"/>
                  </a:schemeClr>
                </a:solidFill>
                <a:latin typeface="Cambria" panose="02040503050406030204" pitchFamily="18" charset="0"/>
                <a:ea typeface="等线" panose="02010600030101010101" charset="-122"/>
              </a:rPr>
              <a:t> </a:t>
            </a:r>
            <a:endParaRPr lang="zh-CN" altLang="en-US" sz="2800" b="1" i="1" dirty="0">
              <a:solidFill>
                <a:schemeClr val="accent5">
                  <a:lumMod val="75000"/>
                </a:schemeClr>
              </a:solidFill>
              <a:latin typeface="Cambria" panose="02040503050406030204" pitchFamily="18" charset="0"/>
              <a:ea typeface="等线" panose="02010600030101010101" charset="-122"/>
            </a:endParaRPr>
          </a:p>
        </p:txBody>
      </p:sp>
      <p:sp>
        <p:nvSpPr>
          <p:cNvPr id="8" name="矩形 7"/>
          <p:cNvSpPr/>
          <p:nvPr/>
        </p:nvSpPr>
        <p:spPr>
          <a:xfrm>
            <a:off x="445266" y="5922041"/>
            <a:ext cx="212545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i="1" dirty="0">
                <a:solidFill>
                  <a:schemeClr val="accent5">
                    <a:lumMod val="75000"/>
                  </a:schemeClr>
                </a:solidFill>
                <a:latin typeface="Cambria" panose="02040503050406030204" pitchFamily="18" charset="0"/>
                <a:ea typeface="等线" panose="02010600030101010101" charset="-122"/>
              </a:rPr>
              <a:t>cooperation</a:t>
            </a:r>
            <a:endParaRPr lang="zh-CN" altLang="en-US" sz="2800" b="1" i="1" dirty="0">
              <a:solidFill>
                <a:schemeClr val="accent5">
                  <a:lumMod val="75000"/>
                </a:schemeClr>
              </a:solidFill>
              <a:latin typeface="Cambria" panose="02040503050406030204" pitchFamily="18" charset="0"/>
              <a:ea typeface="等线" panose="02010600030101010101" charset="-122"/>
            </a:endParaRPr>
          </a:p>
        </p:txBody>
      </p:sp>
      <p:sp>
        <p:nvSpPr>
          <p:cNvPr id="9" name="矩形 8"/>
          <p:cNvSpPr/>
          <p:nvPr/>
        </p:nvSpPr>
        <p:spPr>
          <a:xfrm>
            <a:off x="2654501" y="5921955"/>
            <a:ext cx="18676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i="1" dirty="0" err="1">
                <a:solidFill>
                  <a:schemeClr val="accent5">
                    <a:lumMod val="75000"/>
                  </a:schemeClr>
                </a:solidFill>
                <a:latin typeface="Cambria" panose="02040503050406030204" pitchFamily="18" charset="0"/>
                <a:ea typeface="等线" panose="02010600030101010101" charset="-122"/>
              </a:rPr>
              <a:t>scepticism</a:t>
            </a:r>
            <a:endParaRPr lang="zh-CN" altLang="en-US" sz="2800" b="1" i="1" dirty="0">
              <a:solidFill>
                <a:schemeClr val="accent5">
                  <a:lumMod val="75000"/>
                </a:schemeClr>
              </a:solidFill>
              <a:latin typeface="Cambria" panose="02040503050406030204" pitchFamily="18" charset="0"/>
              <a:ea typeface="等线" panose="02010600030101010101" charset="-122"/>
            </a:endParaRPr>
          </a:p>
        </p:txBody>
      </p:sp>
      <p:sp>
        <p:nvSpPr>
          <p:cNvPr id="10" name="矩形 9"/>
          <p:cNvSpPr/>
          <p:nvPr/>
        </p:nvSpPr>
        <p:spPr>
          <a:xfrm>
            <a:off x="5291699" y="5935479"/>
            <a:ext cx="239757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i="1" dirty="0">
                <a:solidFill>
                  <a:schemeClr val="accent5">
                    <a:lumMod val="75000"/>
                  </a:schemeClr>
                </a:solidFill>
                <a:latin typeface="Cambria" panose="02040503050406030204" pitchFamily="18" charset="0"/>
                <a:ea typeface="等线" panose="02010600030101010101" charset="-122"/>
              </a:rPr>
              <a:t>thoroughness</a:t>
            </a:r>
            <a:endParaRPr lang="zh-CN" altLang="en-US" sz="2800" b="1" i="1" dirty="0">
              <a:solidFill>
                <a:schemeClr val="accent5">
                  <a:lumMod val="75000"/>
                </a:schemeClr>
              </a:solidFill>
              <a:latin typeface="Cambria" panose="02040503050406030204" pitchFamily="18" charset="0"/>
              <a:ea typeface="等线" panose="02010600030101010101" charset="-122"/>
            </a:endParaRPr>
          </a:p>
        </p:txBody>
      </p:sp>
      <p:sp>
        <p:nvSpPr>
          <p:cNvPr id="11" name="平行四边形 10"/>
          <p:cNvSpPr/>
          <p:nvPr/>
        </p:nvSpPr>
        <p:spPr>
          <a:xfrm>
            <a:off x="1312842" y="261486"/>
            <a:ext cx="34279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12" name="Rectangle 18"/>
          <p:cNvSpPr>
            <a:spLocks noChangeArrowheads="1"/>
          </p:cNvSpPr>
          <p:nvPr/>
        </p:nvSpPr>
        <p:spPr bwMode="auto">
          <a:xfrm>
            <a:off x="1435410" y="398300"/>
            <a:ext cx="31588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CN" sz="2800" b="1" dirty="0">
                <a:solidFill>
                  <a:prstClr val="white"/>
                </a:solidFill>
                <a:latin typeface="Arial" panose="020B0604020202020204"/>
                <a:ea typeface="微软雅黑" panose="020B0503020204020204" charset="-122"/>
                <a:sym typeface="Arial" panose="020B0604020202020204"/>
              </a:rPr>
              <a:t>A possible version</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13" name="图片 12"/>
          <p:cNvPicPr>
            <a:picLocks noChangeAspect="1"/>
          </p:cNvPicPr>
          <p:nvPr/>
        </p:nvPicPr>
        <p:blipFill>
          <a:blip r:embed="rId2"/>
          <a:stretch>
            <a:fillRect/>
          </a:stretch>
        </p:blipFill>
        <p:spPr>
          <a:xfrm>
            <a:off x="445266" y="313984"/>
            <a:ext cx="756285" cy="594360"/>
          </a:xfrm>
          <a:prstGeom prst="rect">
            <a:avLst/>
          </a:prstGeom>
        </p:spPr>
      </p:pic>
      <p:sp>
        <p:nvSpPr>
          <p:cNvPr id="14" name="平行四边形 13"/>
          <p:cNvSpPr/>
          <p:nvPr/>
        </p:nvSpPr>
        <p:spPr>
          <a:xfrm>
            <a:off x="4585539"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2" y="261486"/>
            <a:ext cx="330136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p:cNvSpPr>
            <a:spLocks noChangeArrowheads="1"/>
          </p:cNvSpPr>
          <p:nvPr/>
        </p:nvSpPr>
        <p:spPr bwMode="auto">
          <a:xfrm>
            <a:off x="1542775" y="384324"/>
            <a:ext cx="28414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Arial" panose="020B0604020202020204"/>
              </a:rPr>
              <a:t>Assignment</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7" name="图片 6"/>
          <p:cNvPicPr>
            <a:picLocks noChangeAspect="1"/>
          </p:cNvPicPr>
          <p:nvPr/>
        </p:nvPicPr>
        <p:blipFill>
          <a:blip r:embed="rId2"/>
          <a:stretch>
            <a:fillRect/>
          </a:stretch>
        </p:blipFill>
        <p:spPr>
          <a:xfrm>
            <a:off x="445266" y="313984"/>
            <a:ext cx="756285" cy="594360"/>
          </a:xfrm>
          <a:prstGeom prst="rect">
            <a:avLst/>
          </a:prstGeom>
        </p:spPr>
      </p:pic>
      <p:sp>
        <p:nvSpPr>
          <p:cNvPr id="8" name="矩形 7"/>
          <p:cNvSpPr/>
          <p:nvPr/>
        </p:nvSpPr>
        <p:spPr>
          <a:xfrm>
            <a:off x="536812" y="2228671"/>
            <a:ext cx="10647004" cy="1200329"/>
          </a:xfrm>
          <a:prstGeom prst="rect">
            <a:avLst/>
          </a:prstGeom>
        </p:spPr>
        <p:txBody>
          <a:bodyPr wrap="square">
            <a:spAutoFit/>
          </a:bodyPr>
          <a:lstStyle/>
          <a:p>
            <a:pPr>
              <a:defRPr/>
            </a:pPr>
            <a:r>
              <a:rPr lang="en-US" altLang="zh-CN" sz="3600" b="1" dirty="0">
                <a:solidFill>
                  <a:prstClr val="black"/>
                </a:solidFill>
                <a:latin typeface="Cambria" panose="02040503050406030204" pitchFamily="18" charset="0"/>
                <a:ea typeface="等线" panose="02010600030101010101" charset="-122"/>
              </a:rPr>
              <a:t>Write a passage on three qualities of making a successful photographer in around 120 words.</a:t>
            </a:r>
          </a:p>
        </p:txBody>
      </p:sp>
      <p:sp>
        <p:nvSpPr>
          <p:cNvPr id="9" name="平行四边形 8"/>
          <p:cNvSpPr/>
          <p:nvPr/>
        </p:nvSpPr>
        <p:spPr>
          <a:xfrm>
            <a:off x="4474943"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6008" y="1009575"/>
            <a:ext cx="11019983" cy="5918765"/>
          </a:xfrm>
        </p:spPr>
        <p:txBody>
          <a:bodyPr>
            <a:noAutofit/>
          </a:bodyPr>
          <a:lstStyle/>
          <a:p>
            <a:pPr marL="0" indent="0" algn="just">
              <a:lnSpc>
                <a:spcPts val="3000"/>
              </a:lnSpc>
              <a:spcBef>
                <a:spcPts val="0"/>
              </a:spcBef>
              <a:buNone/>
            </a:pPr>
            <a:r>
              <a:rPr lang="en-US" altLang="zh-CN" sz="2600" i="1" spc="-72" dirty="0">
                <a:latin typeface="Cambria" panose="02040503050406030204" pitchFamily="18" charset="0"/>
              </a:rPr>
              <a:t>        Personally, of all the qualities, successful photographers are expected to be ________________, ___________________, and ______________,</a:t>
            </a:r>
            <a:r>
              <a:rPr lang="en-US" altLang="zh-CN" sz="2600" b="1" i="1" spc="-72" dirty="0">
                <a:latin typeface="Cambria" panose="02040503050406030204" pitchFamily="18" charset="0"/>
              </a:rPr>
              <a:t>which, to some degree, contributes to the making successful photographers.</a:t>
            </a:r>
            <a:r>
              <a:rPr lang="en-US" altLang="zh-CN" sz="2600" i="1" spc="-72" dirty="0">
                <a:latin typeface="Cambria" panose="02040503050406030204" pitchFamily="18" charset="0"/>
              </a:rPr>
              <a:t> </a:t>
            </a:r>
          </a:p>
          <a:p>
            <a:pPr marL="0" indent="0" algn="just">
              <a:lnSpc>
                <a:spcPts val="3000"/>
              </a:lnSpc>
              <a:spcBef>
                <a:spcPts val="0"/>
              </a:spcBef>
              <a:buNone/>
            </a:pPr>
            <a:r>
              <a:rPr lang="en-US" altLang="zh-CN" sz="2600" i="1" spc="-72" dirty="0">
                <a:solidFill>
                  <a:srgbClr val="0000CC"/>
                </a:solidFill>
                <a:latin typeface="Cambria" panose="02040503050406030204" pitchFamily="18" charset="0"/>
              </a:rPr>
              <a:t>        </a:t>
            </a:r>
            <a:r>
              <a:rPr lang="en-US" altLang="zh-CN" sz="2600" i="1" spc="-72" dirty="0">
                <a:solidFill>
                  <a:srgbClr val="CC6600"/>
                </a:solidFill>
                <a:latin typeface="Cambria" panose="02040503050406030204" pitchFamily="18" charset="0"/>
              </a:rPr>
              <a:t>Firstly,</a:t>
            </a:r>
            <a:r>
              <a:rPr lang="en-US" altLang="zh-CN" sz="2600" i="1" spc="-72" dirty="0">
                <a:latin typeface="Cambria" panose="02040503050406030204" pitchFamily="18" charset="0"/>
              </a:rPr>
              <a:t> to have a passion for capturing moments on camera</a:t>
            </a:r>
            <a:r>
              <a:rPr lang="en-US" altLang="zh-CN" sz="2600" b="1" i="1" spc="-72" dirty="0">
                <a:latin typeface="Cambria" panose="02040503050406030204" pitchFamily="18" charset="0"/>
              </a:rPr>
              <a:t> is a must</a:t>
            </a:r>
            <a:r>
              <a:rPr lang="en-US" altLang="zh-CN" sz="2600" i="1" spc="-72" dirty="0">
                <a:latin typeface="Cambria" panose="02040503050406030204" pitchFamily="18" charset="0"/>
              </a:rPr>
              <a:t>. Your genuine and keen interest will sustain you strive to learn everything you possibly can about it, </a:t>
            </a:r>
            <a:r>
              <a:rPr lang="en-US" altLang="zh-CN" sz="2600" b="1" i="1" spc="-72" dirty="0">
                <a:latin typeface="Cambria" panose="02040503050406030204" pitchFamily="18" charset="0"/>
              </a:rPr>
              <a:t>which may benefit you a lot.</a:t>
            </a:r>
            <a:r>
              <a:rPr lang="en-US" altLang="zh-CN" sz="2600" i="1" spc="-72" dirty="0">
                <a:latin typeface="Cambria" panose="02040503050406030204" pitchFamily="18" charset="0"/>
              </a:rPr>
              <a:t> </a:t>
            </a:r>
            <a:r>
              <a:rPr lang="en-US" altLang="zh-CN" sz="2600" i="1" spc="-72" dirty="0">
                <a:solidFill>
                  <a:srgbClr val="CC6600"/>
                </a:solidFill>
                <a:latin typeface="Cambria" panose="02040503050406030204" pitchFamily="18" charset="0"/>
              </a:rPr>
              <a:t>Secondly,</a:t>
            </a:r>
            <a:r>
              <a:rPr lang="en-US" altLang="zh-CN" sz="2600" i="1" spc="-72" dirty="0">
                <a:latin typeface="Cambria" panose="02040503050406030204" pitchFamily="18" charset="0"/>
              </a:rPr>
              <a:t> </a:t>
            </a:r>
            <a:r>
              <a:rPr lang="en-US" altLang="zh-CN" sz="2600" b="1" i="1" spc="-72" dirty="0">
                <a:latin typeface="Cambria" panose="02040503050406030204" pitchFamily="18" charset="0"/>
              </a:rPr>
              <a:t>it wouldn’t be better </a:t>
            </a:r>
            <a:r>
              <a:rPr lang="en-US" altLang="zh-CN" sz="2600" i="1" spc="-72" dirty="0">
                <a:latin typeface="Cambria" panose="02040503050406030204" pitchFamily="18" charset="0"/>
              </a:rPr>
              <a:t>if you possess excellent knowledge of photography and the equipment being used. </a:t>
            </a:r>
            <a:r>
              <a:rPr lang="en-US" altLang="zh-CN" sz="2600" b="1" i="1" spc="-72" dirty="0">
                <a:latin typeface="Cambria" panose="02040503050406030204" pitchFamily="18" charset="0"/>
              </a:rPr>
              <a:t>It requires</a:t>
            </a:r>
            <a:r>
              <a:rPr lang="en-US" altLang="zh-CN" sz="2600" i="1" spc="-72" dirty="0">
                <a:latin typeface="Cambria" panose="02040503050406030204" pitchFamily="18" charset="0"/>
              </a:rPr>
              <a:t> you to get the hang of such concepts as lighting, stability, focusing and others, which can be acquired through learning but mastered with constant hands-on learning experience. </a:t>
            </a:r>
            <a:r>
              <a:rPr lang="en-US" altLang="zh-CN" sz="2600" i="1" spc="-72" dirty="0">
                <a:solidFill>
                  <a:srgbClr val="CC6600"/>
                </a:solidFill>
                <a:latin typeface="Cambria" panose="02040503050406030204" pitchFamily="18" charset="0"/>
              </a:rPr>
              <a:t>Finally,</a:t>
            </a:r>
            <a:r>
              <a:rPr lang="en-US" altLang="zh-CN" sz="2600" i="1" spc="-72" dirty="0">
                <a:latin typeface="Cambria" panose="02040503050406030204" pitchFamily="18" charset="0"/>
              </a:rPr>
              <a:t> </a:t>
            </a:r>
            <a:r>
              <a:rPr lang="en-US" altLang="zh-CN" sz="2600" b="1" i="1" spc="-72" dirty="0">
                <a:latin typeface="Cambria" panose="02040503050406030204" pitchFamily="18" charset="0"/>
              </a:rPr>
              <a:t>when</a:t>
            </a:r>
            <a:r>
              <a:rPr lang="en-US" altLang="zh-CN" sz="2600" i="1" spc="-72" dirty="0">
                <a:latin typeface="Cambria" panose="02040503050406030204" pitchFamily="18" charset="0"/>
              </a:rPr>
              <a:t> you go out to take photographs, </a:t>
            </a:r>
            <a:r>
              <a:rPr lang="en-US" altLang="zh-CN" sz="2600" b="1" i="1" spc="-72" dirty="0">
                <a:latin typeface="Cambria" panose="02040503050406030204" pitchFamily="18" charset="0"/>
              </a:rPr>
              <a:t>chances are that </a:t>
            </a:r>
            <a:r>
              <a:rPr lang="en-US" altLang="zh-CN" sz="2600" i="1" spc="-72" dirty="0">
                <a:latin typeface="Cambria" panose="02040503050406030204" pitchFamily="18" charset="0"/>
              </a:rPr>
              <a:t>you may get into a situation where the memory card is full. </a:t>
            </a:r>
            <a:r>
              <a:rPr lang="en-US" altLang="zh-CN" sz="2600" b="1" i="1" spc="-72" dirty="0">
                <a:latin typeface="Cambria" panose="02040503050406030204" pitchFamily="18" charset="0"/>
              </a:rPr>
              <a:t>To avoid this dilemma</a:t>
            </a:r>
            <a:r>
              <a:rPr lang="en-US" altLang="zh-CN" sz="2600" i="1" spc="-72" dirty="0">
                <a:latin typeface="Cambria" panose="02040503050406030204" pitchFamily="18" charset="0"/>
              </a:rPr>
              <a:t>, </a:t>
            </a:r>
            <a:r>
              <a:rPr lang="en-US" altLang="zh-CN" sz="2600" b="1" i="1" spc="-72" dirty="0">
                <a:latin typeface="Cambria" panose="02040503050406030204" pitchFamily="18" charset="0"/>
              </a:rPr>
              <a:t>it is a good idea to </a:t>
            </a:r>
            <a:r>
              <a:rPr lang="en-US" altLang="zh-CN" sz="2600" i="1" spc="-72" dirty="0">
                <a:latin typeface="Cambria" panose="02040503050406030204" pitchFamily="18" charset="0"/>
              </a:rPr>
              <a:t>prepare a spare one to avoid missing the important and memorable shots. </a:t>
            </a:r>
          </a:p>
          <a:p>
            <a:pPr marL="0" indent="0" algn="just">
              <a:lnSpc>
                <a:spcPts val="3000"/>
              </a:lnSpc>
              <a:spcBef>
                <a:spcPts val="0"/>
              </a:spcBef>
              <a:buNone/>
            </a:pPr>
            <a:r>
              <a:rPr lang="en-US" altLang="zh-CN" sz="2600" i="1" spc="-72" dirty="0">
                <a:latin typeface="Cambria" panose="02040503050406030204" pitchFamily="18" charset="0"/>
              </a:rPr>
              <a:t>        In summary, there’s a long way to go to become good photographers, but, _____________, ________________  and __________________ outweigh the rest.</a:t>
            </a:r>
          </a:p>
        </p:txBody>
      </p:sp>
      <p:sp>
        <p:nvSpPr>
          <p:cNvPr id="4" name="矩形 3"/>
          <p:cNvSpPr/>
          <p:nvPr/>
        </p:nvSpPr>
        <p:spPr>
          <a:xfrm>
            <a:off x="6043985" y="1327548"/>
            <a:ext cx="1749517" cy="523220"/>
          </a:xfrm>
          <a:prstGeom prst="rect">
            <a:avLst/>
          </a:prstGeom>
        </p:spPr>
        <p:txBody>
          <a:bodyPr wrap="square">
            <a:spAutoFit/>
          </a:bodyPr>
          <a:lstStyle/>
          <a:p>
            <a:r>
              <a:rPr lang="en-US" altLang="zh-CN" sz="2800" b="1" i="1" dirty="0">
                <a:solidFill>
                  <a:schemeClr val="accent5">
                    <a:lumMod val="75000"/>
                  </a:schemeClr>
                </a:solidFill>
                <a:latin typeface="Cambria" panose="02040503050406030204" pitchFamily="18" charset="0"/>
              </a:rPr>
              <a:t>prepared</a:t>
            </a:r>
            <a:endParaRPr lang="zh-CN" altLang="en-US" sz="2800" b="1" i="1" dirty="0">
              <a:solidFill>
                <a:schemeClr val="accent5">
                  <a:lumMod val="75000"/>
                </a:schemeClr>
              </a:solidFill>
              <a:latin typeface="Cambria" panose="02040503050406030204" pitchFamily="18" charset="0"/>
            </a:endParaRPr>
          </a:p>
        </p:txBody>
      </p:sp>
      <p:sp>
        <p:nvSpPr>
          <p:cNvPr id="5" name="矩形 4"/>
          <p:cNvSpPr/>
          <p:nvPr/>
        </p:nvSpPr>
        <p:spPr>
          <a:xfrm>
            <a:off x="582384" y="1329246"/>
            <a:ext cx="2393661" cy="523220"/>
          </a:xfrm>
          <a:prstGeom prst="rect">
            <a:avLst/>
          </a:prstGeom>
        </p:spPr>
        <p:txBody>
          <a:bodyPr wrap="square">
            <a:spAutoFit/>
          </a:bodyPr>
          <a:lstStyle/>
          <a:p>
            <a:r>
              <a:rPr lang="en-US" altLang="zh-CN" sz="2800" b="1" i="1" dirty="0">
                <a:solidFill>
                  <a:schemeClr val="accent5">
                    <a:lumMod val="75000"/>
                  </a:schemeClr>
                </a:solidFill>
                <a:latin typeface="Cambria" panose="02040503050406030204" pitchFamily="18" charset="0"/>
              </a:rPr>
              <a:t>passionate</a:t>
            </a:r>
            <a:endParaRPr lang="zh-CN" altLang="en-US" sz="2800" b="1" i="1" dirty="0">
              <a:solidFill>
                <a:schemeClr val="accent5">
                  <a:lumMod val="75000"/>
                </a:schemeClr>
              </a:solidFill>
              <a:latin typeface="Cambria" panose="02040503050406030204" pitchFamily="18" charset="0"/>
            </a:endParaRPr>
          </a:p>
        </p:txBody>
      </p:sp>
      <p:sp>
        <p:nvSpPr>
          <p:cNvPr id="6" name="矩形 5"/>
          <p:cNvSpPr/>
          <p:nvPr/>
        </p:nvSpPr>
        <p:spPr>
          <a:xfrm>
            <a:off x="2940674" y="1327548"/>
            <a:ext cx="2163316" cy="523220"/>
          </a:xfrm>
          <a:prstGeom prst="rect">
            <a:avLst/>
          </a:prstGeom>
        </p:spPr>
        <p:txBody>
          <a:bodyPr wrap="square">
            <a:spAutoFit/>
          </a:bodyPr>
          <a:lstStyle/>
          <a:p>
            <a:r>
              <a:rPr lang="en-US" altLang="zh-CN" sz="2800" b="1" i="1" dirty="0">
                <a:solidFill>
                  <a:schemeClr val="accent5">
                    <a:lumMod val="75000"/>
                  </a:schemeClr>
                </a:solidFill>
                <a:latin typeface="Cambria" panose="02040503050406030204" pitchFamily="18" charset="0"/>
              </a:rPr>
              <a:t>professional </a:t>
            </a:r>
            <a:endParaRPr lang="zh-CN" altLang="en-US" sz="2800" b="1" i="1" dirty="0">
              <a:solidFill>
                <a:schemeClr val="accent5">
                  <a:lumMod val="75000"/>
                </a:schemeClr>
              </a:solidFill>
              <a:latin typeface="Cambria" panose="02040503050406030204" pitchFamily="18" charset="0"/>
            </a:endParaRPr>
          </a:p>
        </p:txBody>
      </p:sp>
      <p:sp>
        <p:nvSpPr>
          <p:cNvPr id="8" name="矩形 7"/>
          <p:cNvSpPr/>
          <p:nvPr/>
        </p:nvSpPr>
        <p:spPr>
          <a:xfrm>
            <a:off x="723348" y="6207668"/>
            <a:ext cx="1425390" cy="523220"/>
          </a:xfrm>
          <a:prstGeom prst="rect">
            <a:avLst/>
          </a:prstGeom>
        </p:spPr>
        <p:txBody>
          <a:bodyPr wrap="square">
            <a:spAutoFit/>
          </a:bodyPr>
          <a:lstStyle/>
          <a:p>
            <a:r>
              <a:rPr lang="en-US" altLang="zh-CN" sz="2800" b="1" i="1" dirty="0">
                <a:solidFill>
                  <a:schemeClr val="accent5">
                    <a:lumMod val="75000"/>
                  </a:schemeClr>
                </a:solidFill>
                <a:latin typeface="Cambria" panose="02040503050406030204" pitchFamily="18" charset="0"/>
              </a:rPr>
              <a:t>passion</a:t>
            </a:r>
            <a:endParaRPr lang="zh-CN" altLang="en-US" sz="2800" b="1" i="1" dirty="0">
              <a:solidFill>
                <a:schemeClr val="accent5">
                  <a:lumMod val="75000"/>
                </a:schemeClr>
              </a:solidFill>
              <a:latin typeface="Cambria" panose="02040503050406030204" pitchFamily="18" charset="0"/>
            </a:endParaRPr>
          </a:p>
        </p:txBody>
      </p:sp>
      <p:sp>
        <p:nvSpPr>
          <p:cNvPr id="9" name="矩形 8"/>
          <p:cNvSpPr/>
          <p:nvPr/>
        </p:nvSpPr>
        <p:spPr>
          <a:xfrm>
            <a:off x="2286077" y="6226863"/>
            <a:ext cx="1866986" cy="523220"/>
          </a:xfrm>
          <a:prstGeom prst="rect">
            <a:avLst/>
          </a:prstGeom>
        </p:spPr>
        <p:txBody>
          <a:bodyPr wrap="square">
            <a:spAutoFit/>
          </a:bodyPr>
          <a:lstStyle/>
          <a:p>
            <a:r>
              <a:rPr lang="en-US" altLang="zh-CN" sz="2800" b="1" i="1" dirty="0">
                <a:solidFill>
                  <a:schemeClr val="accent5">
                    <a:lumMod val="75000"/>
                  </a:schemeClr>
                </a:solidFill>
                <a:latin typeface="Cambria" panose="02040503050406030204" pitchFamily="18" charset="0"/>
              </a:rPr>
              <a:t>profession</a:t>
            </a:r>
            <a:endParaRPr lang="zh-CN" altLang="en-US" sz="2800" b="1" i="1" dirty="0">
              <a:solidFill>
                <a:schemeClr val="accent5">
                  <a:lumMod val="75000"/>
                </a:schemeClr>
              </a:solidFill>
              <a:latin typeface="Cambria" panose="02040503050406030204" pitchFamily="18" charset="0"/>
            </a:endParaRPr>
          </a:p>
        </p:txBody>
      </p:sp>
      <p:sp>
        <p:nvSpPr>
          <p:cNvPr id="10" name="矩形 9"/>
          <p:cNvSpPr/>
          <p:nvPr/>
        </p:nvSpPr>
        <p:spPr>
          <a:xfrm>
            <a:off x="4779280" y="6226863"/>
            <a:ext cx="2147704" cy="523220"/>
          </a:xfrm>
          <a:prstGeom prst="rect">
            <a:avLst/>
          </a:prstGeom>
        </p:spPr>
        <p:txBody>
          <a:bodyPr wrap="none">
            <a:spAutoFit/>
          </a:bodyPr>
          <a:lstStyle/>
          <a:p>
            <a:r>
              <a:rPr lang="en-US" altLang="zh-CN" sz="2800" b="1" i="1" dirty="0">
                <a:solidFill>
                  <a:schemeClr val="accent5">
                    <a:lumMod val="75000"/>
                  </a:schemeClr>
                </a:solidFill>
                <a:latin typeface="Cambria" panose="02040503050406030204" pitchFamily="18" charset="0"/>
              </a:rPr>
              <a:t>preparation</a:t>
            </a:r>
            <a:endParaRPr lang="zh-CN" altLang="en-US" sz="2800" b="1" i="1" dirty="0">
              <a:solidFill>
                <a:schemeClr val="accent5">
                  <a:lumMod val="75000"/>
                </a:schemeClr>
              </a:solidFill>
              <a:latin typeface="Cambria" panose="02040503050406030204" pitchFamily="18" charset="0"/>
            </a:endParaRPr>
          </a:p>
        </p:txBody>
      </p:sp>
      <p:sp>
        <p:nvSpPr>
          <p:cNvPr id="19" name="平行四边形 18"/>
          <p:cNvSpPr/>
          <p:nvPr/>
        </p:nvSpPr>
        <p:spPr>
          <a:xfrm>
            <a:off x="1312842" y="261486"/>
            <a:ext cx="34279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20" name="Rectangle 18"/>
          <p:cNvSpPr>
            <a:spLocks noChangeArrowheads="1"/>
          </p:cNvSpPr>
          <p:nvPr/>
        </p:nvSpPr>
        <p:spPr bwMode="auto">
          <a:xfrm>
            <a:off x="1435410" y="398300"/>
            <a:ext cx="31588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CN" sz="2800" b="1" dirty="0">
                <a:solidFill>
                  <a:prstClr val="white"/>
                </a:solidFill>
                <a:latin typeface="Arial" panose="020B0604020202020204"/>
                <a:ea typeface="微软雅黑" panose="020B0503020204020204" charset="-122"/>
                <a:sym typeface="Arial" panose="020B0604020202020204"/>
              </a:rPr>
              <a:t>A possible version</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21" name="图片 20"/>
          <p:cNvPicPr>
            <a:picLocks noChangeAspect="1"/>
          </p:cNvPicPr>
          <p:nvPr/>
        </p:nvPicPr>
        <p:blipFill>
          <a:blip r:embed="rId2"/>
          <a:stretch>
            <a:fillRect/>
          </a:stretch>
        </p:blipFill>
        <p:spPr>
          <a:xfrm>
            <a:off x="445266" y="313984"/>
            <a:ext cx="756285" cy="594360"/>
          </a:xfrm>
          <a:prstGeom prst="rect">
            <a:avLst/>
          </a:prstGeom>
        </p:spPr>
      </p:pic>
      <p:sp>
        <p:nvSpPr>
          <p:cNvPr id="22" name="平行四边形 21"/>
          <p:cNvSpPr/>
          <p:nvPr/>
        </p:nvSpPr>
        <p:spPr>
          <a:xfrm>
            <a:off x="4585539"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9000" b="-9000"/>
          </a:stretch>
        </a:blipFill>
        <a:effectLst/>
      </p:bgPr>
    </p:bg>
    <p:spTree>
      <p:nvGrpSpPr>
        <p:cNvPr id="1" name=""/>
        <p:cNvGrpSpPr/>
        <p:nvPr/>
      </p:nvGrpSpPr>
      <p:grpSpPr>
        <a:xfrm>
          <a:off x="0" y="0"/>
          <a:ext cx="0" cy="0"/>
          <a:chOff x="0" y="0"/>
          <a:chExt cx="0" cy="0"/>
        </a:xfrm>
      </p:grpSpPr>
      <p:sp>
        <p:nvSpPr>
          <p:cNvPr id="7" name="平行四边形 6"/>
          <p:cNvSpPr/>
          <p:nvPr/>
        </p:nvSpPr>
        <p:spPr>
          <a:xfrm>
            <a:off x="373634" y="2148038"/>
            <a:ext cx="6505468"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1" name="平行四边形 10"/>
          <p:cNvSpPr/>
          <p:nvPr/>
        </p:nvSpPr>
        <p:spPr>
          <a:xfrm>
            <a:off x="-806204" y="2148037"/>
            <a:ext cx="1435396"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3" name="Rectangle 20"/>
          <p:cNvSpPr>
            <a:spLocks noChangeArrowheads="1"/>
          </p:cNvSpPr>
          <p:nvPr/>
        </p:nvSpPr>
        <p:spPr bwMode="auto">
          <a:xfrm>
            <a:off x="629192" y="3194597"/>
            <a:ext cx="57748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dirty="0">
                <a:solidFill>
                  <a:srgbClr val="22ACEC"/>
                </a:solidFill>
                <a:latin typeface="Cambria" panose="02040503050406030204" pitchFamily="18" charset="0"/>
                <a:ea typeface="微软雅黑" panose="020B0503020204020204" charset="-122"/>
                <a:cs typeface="Arial" panose="020B0604020202020204" pitchFamily="34" charset="0"/>
                <a:sym typeface="Arial" panose="020B0604020202020204"/>
              </a:rPr>
              <a:t>Reading</a:t>
            </a:r>
            <a:endParaRPr lang="zh-CN" altLang="en-US" sz="2800" dirty="0">
              <a:solidFill>
                <a:srgbClr val="22ACEC"/>
              </a:solidFill>
              <a:latin typeface="Cambria" panose="02040503050406030204" pitchFamily="18" charset="0"/>
              <a:ea typeface="微软雅黑" panose="020B0503020204020204" charset="-122"/>
              <a:cs typeface="Arial" panose="020B0604020202020204" pitchFamily="34" charset="0"/>
              <a:sym typeface="Arial" panose="020B0604020202020204"/>
            </a:endParaRPr>
          </a:p>
        </p:txBody>
      </p:sp>
      <p:cxnSp>
        <p:nvCxnSpPr>
          <p:cNvPr id="15" name="直接连接符 14"/>
          <p:cNvCxnSpPr/>
          <p:nvPr/>
        </p:nvCxnSpPr>
        <p:spPr>
          <a:xfrm>
            <a:off x="659870" y="3167503"/>
            <a:ext cx="5867539"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
        <p:nvSpPr>
          <p:cNvPr id="8" name="Rectangle 18"/>
          <p:cNvSpPr>
            <a:spLocks noChangeArrowheads="1"/>
          </p:cNvSpPr>
          <p:nvPr/>
        </p:nvSpPr>
        <p:spPr bwMode="auto">
          <a:xfrm>
            <a:off x="894220" y="2222364"/>
            <a:ext cx="5370701" cy="9233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fontAlgn="base">
              <a:spcBef>
                <a:spcPct val="0"/>
              </a:spcBef>
              <a:spcAft>
                <a:spcPct val="0"/>
              </a:spcAft>
            </a:pPr>
            <a:r>
              <a:rPr lang="en-US" altLang="zh-CN" sz="3000" spc="-100" dirty="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rPr>
              <a:t>M5U4 My First Work Assignment</a:t>
            </a:r>
          </a:p>
          <a:p>
            <a:pPr algn="ctr" fontAlgn="base">
              <a:spcBef>
                <a:spcPct val="0"/>
              </a:spcBef>
              <a:spcAft>
                <a:spcPct val="0"/>
              </a:spcAft>
            </a:pPr>
            <a:r>
              <a:rPr lang="en-US" altLang="zh-CN" sz="3000" spc="-100" dirty="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rPr>
              <a:t>“Unforgettable”, says new journalist</a:t>
            </a:r>
            <a:endParaRPr lang="zh-CN" altLang="en-US" sz="3000" spc="-100" dirty="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7439"/>
          <a:stretch>
            <a:fillRect/>
          </a:stretch>
        </p:blipFill>
        <p:spPr>
          <a:xfrm>
            <a:off x="276246" y="368384"/>
            <a:ext cx="5890094" cy="22889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矩形 5"/>
          <p:cNvSpPr/>
          <p:nvPr/>
        </p:nvSpPr>
        <p:spPr>
          <a:xfrm>
            <a:off x="6145029" y="1456960"/>
            <a:ext cx="5819754" cy="1200329"/>
          </a:xfrm>
          <a:prstGeom prst="rect">
            <a:avLst/>
          </a:prstGeom>
        </p:spPr>
        <p:txBody>
          <a:bodyPr wrap="square">
            <a:spAutoFit/>
          </a:bodyPr>
          <a:lstStyle/>
          <a:p>
            <a:pPr lvl="0" algn="just">
              <a:defRPr/>
            </a:pPr>
            <a:r>
              <a:rPr lang="en-US" altLang="zh-CN" sz="2400" spc="-100" dirty="0">
                <a:latin typeface="Cambria" panose="02040503050406030204" pitchFamily="18" charset="0"/>
              </a:rPr>
              <a:t>By asking prepared and unprepared questions, Pausanias learns </a:t>
            </a:r>
            <a:r>
              <a:rPr lang="en-US" altLang="zh-CN" sz="2400" spc="-100" dirty="0">
                <a:solidFill>
                  <a:srgbClr val="CC6600"/>
                </a:solidFill>
                <a:latin typeface="Cambria" panose="02040503050406030204" pitchFamily="18" charset="0"/>
              </a:rPr>
              <a:t>the similarities and differences between the ancient and modern Olympics.</a:t>
            </a:r>
            <a:endParaRPr lang="en-US" altLang="zh-CN" sz="1200" spc="-100" dirty="0">
              <a:solidFill>
                <a:srgbClr val="CC6600"/>
              </a:solidFill>
              <a:latin typeface="Cambria" panose="02040503050406030204" pitchFamily="18" charset="0"/>
            </a:endParaRPr>
          </a:p>
        </p:txBody>
      </p:sp>
      <p:sp>
        <p:nvSpPr>
          <p:cNvPr id="7" name="矩形 6"/>
          <p:cNvSpPr/>
          <p:nvPr/>
        </p:nvSpPr>
        <p:spPr>
          <a:xfrm>
            <a:off x="227218" y="5489277"/>
            <a:ext cx="8321252" cy="523220"/>
          </a:xfrm>
          <a:prstGeom prst="rect">
            <a:avLst/>
          </a:prstGeom>
        </p:spPr>
        <p:txBody>
          <a:bodyPr wrap="square">
            <a:spAutoFit/>
          </a:bodyPr>
          <a:lstStyle/>
          <a:p>
            <a:pPr lvl="0" algn="just">
              <a:defRPr/>
            </a:pPr>
            <a:r>
              <a:rPr lang="en-US" altLang="zh-CN" sz="2800" spc="-100" dirty="0">
                <a:latin typeface="Cambria" panose="02040503050406030204" pitchFamily="18" charset="0"/>
              </a:rPr>
              <a:t>Zhou Yang learns ___________________________________________.</a:t>
            </a:r>
            <a:endParaRPr lang="en-US" altLang="zh-CN" sz="1400" spc="-100" dirty="0">
              <a:latin typeface="Cambria" panose="02040503050406030204" pitchFamily="18" charset="0"/>
            </a:endParaRPr>
          </a:p>
        </p:txBody>
      </p:sp>
      <p:pic>
        <p:nvPicPr>
          <p:cNvPr id="8" name="图片 7"/>
          <p:cNvPicPr>
            <a:picLocks noChangeAspect="1"/>
          </p:cNvPicPr>
          <p:nvPr/>
        </p:nvPicPr>
        <p:blipFill>
          <a:blip r:embed="rId3"/>
          <a:stretch>
            <a:fillRect/>
          </a:stretch>
        </p:blipFill>
        <p:spPr>
          <a:xfrm>
            <a:off x="255353" y="2966886"/>
            <a:ext cx="11737566" cy="243415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椭圆 8"/>
          <p:cNvSpPr/>
          <p:nvPr/>
        </p:nvSpPr>
        <p:spPr>
          <a:xfrm>
            <a:off x="2405575" y="3402155"/>
            <a:ext cx="3066757" cy="52050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w="28575">
                <a:solidFill>
                  <a:schemeClr val="tx1"/>
                </a:solidFill>
              </a:ln>
              <a:solidFill>
                <a:srgbClr val="70AD47">
                  <a:lumMod val="50000"/>
                </a:srgbClr>
              </a:solidFill>
              <a:effectLst/>
              <a:uLnTx/>
              <a:uFillTx/>
              <a:latin typeface="等线" panose="02010600030101010101" charset="-122"/>
              <a:ea typeface="等线" panose="02010600030101010101" charset="-122"/>
              <a:cs typeface="+mn-cs"/>
            </a:endParaRPr>
          </a:p>
        </p:txBody>
      </p:sp>
      <p:cxnSp>
        <p:nvCxnSpPr>
          <p:cNvPr id="11" name="直接连接符 10"/>
          <p:cNvCxnSpPr/>
          <p:nvPr/>
        </p:nvCxnSpPr>
        <p:spPr>
          <a:xfrm>
            <a:off x="750276" y="4639053"/>
            <a:ext cx="1073620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272264" y="3878441"/>
            <a:ext cx="23303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857980" y="5448518"/>
            <a:ext cx="5744621" cy="523220"/>
          </a:xfrm>
          <a:prstGeom prst="rect">
            <a:avLst/>
          </a:prstGeom>
        </p:spPr>
        <p:txBody>
          <a:bodyPr wrap="square">
            <a:spAutoFit/>
          </a:bodyPr>
          <a:lstStyle/>
          <a:p>
            <a:pPr lvl="0" algn="just">
              <a:defRPr/>
            </a:pPr>
            <a:r>
              <a:rPr lang="en-US" altLang="zh-CN" sz="2800" b="1" spc="-100" dirty="0">
                <a:solidFill>
                  <a:srgbClr val="C00000"/>
                </a:solidFill>
                <a:latin typeface="Cambria" panose="02040503050406030204" pitchFamily="18" charset="0"/>
              </a:rPr>
              <a:t>how to be a successful journalist</a:t>
            </a:r>
            <a:endParaRPr lang="en-US" altLang="zh-CN" sz="1400" b="1" spc="-100" dirty="0">
              <a:solidFill>
                <a:srgbClr val="C00000"/>
              </a:solidFill>
              <a:latin typeface="Cambria" panose="02040503050406030204" pitchFamily="18" charset="0"/>
            </a:endParaRPr>
          </a:p>
        </p:txBody>
      </p:sp>
      <p:sp>
        <p:nvSpPr>
          <p:cNvPr id="19" name="椭圆 18"/>
          <p:cNvSpPr/>
          <p:nvPr/>
        </p:nvSpPr>
        <p:spPr>
          <a:xfrm>
            <a:off x="6900410" y="4188039"/>
            <a:ext cx="2159184" cy="45101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w="28575">
                <a:solidFill>
                  <a:schemeClr val="tx1"/>
                </a:solidFill>
              </a:ln>
              <a:solidFill>
                <a:srgbClr val="70AD47">
                  <a:lumMod val="50000"/>
                </a:srgbClr>
              </a:solidFill>
              <a:effectLst/>
              <a:uLnTx/>
              <a:uFillTx/>
              <a:latin typeface="等线" panose="02010600030101010101" charset="-122"/>
              <a:ea typeface="等线" panose="02010600030101010101" charset="-122"/>
              <a:cs typeface="+mn-cs"/>
            </a:endParaRPr>
          </a:p>
        </p:txBody>
      </p:sp>
      <p:sp>
        <p:nvSpPr>
          <p:cNvPr id="22" name="矩形 21"/>
          <p:cNvSpPr/>
          <p:nvPr/>
        </p:nvSpPr>
        <p:spPr>
          <a:xfrm>
            <a:off x="5198883" y="5966464"/>
            <a:ext cx="6807435" cy="584775"/>
          </a:xfrm>
          <a:prstGeom prst="rect">
            <a:avLst/>
          </a:prstGeom>
        </p:spPr>
        <p:txBody>
          <a:bodyPr wrap="square">
            <a:spAutoFit/>
          </a:bodyPr>
          <a:lstStyle/>
          <a:p>
            <a:pPr lvl="0" algn="just">
              <a:defRPr/>
            </a:pPr>
            <a:r>
              <a:rPr lang="en-US" altLang="zh-CN" sz="3200" b="1" spc="-100" dirty="0">
                <a:solidFill>
                  <a:schemeClr val="tx1">
                    <a:lumMod val="50000"/>
                    <a:lumOff val="50000"/>
                  </a:schemeClr>
                </a:solidFill>
                <a:latin typeface="Cambria" panose="02040503050406030204" pitchFamily="18" charset="0"/>
              </a:rPr>
              <a:t>skills/experiences/qualities/advice?</a:t>
            </a:r>
            <a:endParaRPr lang="en-US" altLang="zh-CN" sz="1600" b="1" spc="-100" dirty="0">
              <a:solidFill>
                <a:schemeClr val="tx1">
                  <a:lumMod val="50000"/>
                  <a:lumOff val="50000"/>
                </a:schemeClr>
              </a:solidFill>
              <a:latin typeface="Cambria" panose="02040503050406030204" pitchFamily="18" charset="0"/>
            </a:endParaRPr>
          </a:p>
        </p:txBody>
      </p:sp>
      <p:sp>
        <p:nvSpPr>
          <p:cNvPr id="23" name="椭圆 22"/>
          <p:cNvSpPr/>
          <p:nvPr/>
        </p:nvSpPr>
        <p:spPr>
          <a:xfrm>
            <a:off x="2857982" y="5462248"/>
            <a:ext cx="785552" cy="467624"/>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accent6">
                  <a:lumMod val="50000"/>
                </a:schemeClr>
              </a:solidFill>
              <a:effectLst/>
              <a:uLnTx/>
              <a:uFillTx/>
              <a:latin typeface="等线" panose="02010600030101010101" charset="-122"/>
              <a:ea typeface="等线" panose="02010600030101010101" charset="-122"/>
              <a:cs typeface="+mn-cs"/>
            </a:endParaRPr>
          </a:p>
        </p:txBody>
      </p:sp>
      <p:cxnSp>
        <p:nvCxnSpPr>
          <p:cNvPr id="24" name="直接连接符 23"/>
          <p:cNvCxnSpPr/>
          <p:nvPr/>
        </p:nvCxnSpPr>
        <p:spPr>
          <a:xfrm>
            <a:off x="2857980" y="1008632"/>
            <a:ext cx="1910968" cy="0"/>
          </a:xfrm>
          <a:prstGeom prst="line">
            <a:avLst/>
          </a:prstGeom>
          <a:ln w="3810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67996" y="1191511"/>
            <a:ext cx="1151315" cy="0"/>
          </a:xfrm>
          <a:prstGeom prst="line">
            <a:avLst/>
          </a:prstGeom>
          <a:ln w="38100">
            <a:solidFill>
              <a:srgbClr val="CC6600"/>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199552" y="5966463"/>
            <a:ext cx="6807435" cy="583565"/>
          </a:xfrm>
          <a:prstGeom prst="rect">
            <a:avLst/>
          </a:prstGeom>
        </p:spPr>
        <p:txBody>
          <a:bodyPr wrap="square">
            <a:spAutoFit/>
          </a:bodyPr>
          <a:lstStyle/>
          <a:p>
            <a:pPr lvl="0" algn="just">
              <a:defRPr/>
            </a:pPr>
            <a:r>
              <a:rPr lang="en-US" altLang="zh-CN" sz="3200" b="1" spc="-100" dirty="0">
                <a:solidFill>
                  <a:schemeClr val="accent6">
                    <a:lumMod val="50000"/>
                  </a:schemeClr>
                </a:solidFill>
                <a:latin typeface="Cambria" panose="02040503050406030204" pitchFamily="18" charset="0"/>
              </a:rPr>
              <a:t>skills</a:t>
            </a:r>
            <a:r>
              <a:rPr lang="en-US" altLang="zh-CN" sz="3200" b="1" spc="-100" dirty="0">
                <a:solidFill>
                  <a:schemeClr val="tx1">
                    <a:lumMod val="50000"/>
                    <a:lumOff val="50000"/>
                  </a:schemeClr>
                </a:solidFill>
                <a:latin typeface="Cambria" panose="02040503050406030204" pitchFamily="18" charset="0"/>
              </a:rPr>
              <a:t>/</a:t>
            </a:r>
            <a:r>
              <a:rPr lang="en-US" altLang="zh-CN" sz="3200" b="1" strike="dblStrike" spc="-100" dirty="0">
                <a:solidFill>
                  <a:schemeClr val="tx1">
                    <a:lumMod val="50000"/>
                    <a:lumOff val="50000"/>
                  </a:schemeClr>
                </a:solidFill>
                <a:latin typeface="Cambria" panose="02040503050406030204" pitchFamily="18" charset="0"/>
              </a:rPr>
              <a:t>experiences</a:t>
            </a:r>
            <a:r>
              <a:rPr lang="en-US" altLang="zh-CN" sz="3200" b="1" spc="-100" dirty="0">
                <a:solidFill>
                  <a:schemeClr val="accent6">
                    <a:lumMod val="50000"/>
                  </a:schemeClr>
                </a:solidFill>
                <a:latin typeface="Cambria" panose="02040503050406030204" pitchFamily="18" charset="0"/>
              </a:rPr>
              <a:t>/qualities/advice</a:t>
            </a:r>
            <a:r>
              <a:rPr lang="en-US" altLang="zh-CN" sz="3200" b="1" spc="-100" dirty="0">
                <a:solidFill>
                  <a:schemeClr val="bg1"/>
                </a:solidFill>
                <a:latin typeface="Cambria" panose="02040503050406030204" pitchFamily="18" charset="0"/>
              </a:rPr>
              <a:t>?</a:t>
            </a:r>
            <a:endParaRPr lang="en-US" altLang="zh-CN" sz="1600" b="1" spc="-100" dirty="0">
              <a:solidFill>
                <a:schemeClr val="bg1"/>
              </a:solidFill>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8" grpId="0"/>
      <p:bldP spid="19" grpId="0" animBg="1"/>
      <p:bldP spid="22" grpId="0"/>
      <p:bldP spid="23" grpId="0" animBg="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55483" y="81114"/>
            <a:ext cx="11910099" cy="1692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0" i="0" u="none" strike="noStrike" kern="1200" cap="none" spc="-100" normalizeH="0" baseline="0" noProof="0" dirty="0">
                <a:ln>
                  <a:noFill/>
                </a:ln>
                <a:solidFill>
                  <a:srgbClr val="70AD47">
                    <a:lumMod val="50000"/>
                  </a:srgbClr>
                </a:solidFill>
                <a:effectLst/>
                <a:uLnTx/>
                <a:uFillTx/>
                <a:latin typeface="Cambria" panose="02040503050406030204" pitchFamily="18" charset="0"/>
                <a:ea typeface="等线" panose="02010600030101010101" charset="-122"/>
                <a:cs typeface="+mn-cs"/>
              </a:rPr>
              <a:t>1. According to HX, what will help to make ZY a successful journalist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charset="-122"/>
                <a:cs typeface="+mn-cs"/>
              </a:rPr>
              <a:t>2. Why do you think is teamwork significant?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charset="-122"/>
                <a:cs typeface="+mn-cs"/>
              </a:rPr>
              <a:t>     </a:t>
            </a:r>
            <a:r>
              <a:rPr kumimoji="0" lang="en-US" altLang="zh-CN" sz="2600" b="1" i="0"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Teamwork helps turn a green hand into an experienced journalist.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0" i="0" u="none" strike="noStrike" kern="1200" cap="none" spc="-100" normalizeH="0" baseline="0" noProof="0" dirty="0">
                <a:ln>
                  <a:noFill/>
                </a:ln>
                <a:solidFill>
                  <a:srgbClr val="0000CC"/>
                </a:solidFill>
                <a:effectLst/>
                <a:uLnTx/>
                <a:uFillTx/>
                <a:latin typeface="Cambria" panose="02040503050406030204" pitchFamily="18" charset="0"/>
                <a:ea typeface="等线" panose="02010600030101010101" charset="-122"/>
                <a:cs typeface="+mn-cs"/>
              </a:rPr>
              <a:t>3. What is this part mainly about?</a:t>
            </a:r>
          </a:p>
        </p:txBody>
      </p:sp>
      <p:cxnSp>
        <p:nvCxnSpPr>
          <p:cNvPr id="17" name="直接连接符 16"/>
          <p:cNvCxnSpPr/>
          <p:nvPr/>
        </p:nvCxnSpPr>
        <p:spPr>
          <a:xfrm flipV="1">
            <a:off x="346104" y="2020930"/>
            <a:ext cx="11499791" cy="11724"/>
          </a:xfrm>
          <a:prstGeom prst="line">
            <a:avLst/>
          </a:prstGeom>
          <a:noFill/>
          <a:ln w="28575" cap="flat" cmpd="sng" algn="ctr">
            <a:solidFill>
              <a:srgbClr val="0070C0"/>
            </a:solidFill>
            <a:prstDash val="sysDash"/>
            <a:miter lim="800000"/>
          </a:ln>
          <a:effectLst/>
        </p:spPr>
      </p:cxnSp>
      <p:sp>
        <p:nvSpPr>
          <p:cNvPr id="14" name="矩形 13"/>
          <p:cNvSpPr/>
          <p:nvPr/>
        </p:nvSpPr>
        <p:spPr>
          <a:xfrm>
            <a:off x="269552" y="2119878"/>
            <a:ext cx="11566203" cy="4760278"/>
          </a:xfrm>
          <a:prstGeom prst="rect">
            <a:avLst/>
          </a:prstGeom>
        </p:spPr>
        <p:txBody>
          <a:bodyPr wrap="square">
            <a:spAutoFit/>
          </a:bodyPr>
          <a:lstStyle/>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(Line 3-15)</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HX: Welcome. We're delighted you're coming to work with us. Your first job here will be an assistant journalist. Do you have any questions?</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ZY: Can I go out on a story immediately?</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HX: (laughing) That’s admirable, but I' m afraid it would be unusual! Wait till you’re more experienced. First we'll put you as an assistant to an experienced journalist. Later you can cover a story and submit the article yourself.</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ZY: Wonderful. What do I need to take with me? I already have a notebook and camera.</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HX: No need for a camera. You'll have a professional photographer with you to take photographs. You'll find your colleagues very eager to assist you, so you may be able to concentrate on photography later if you’re interested.</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ZY: Thank you. Not only am I interested in photography, but I took an amateur course at university to update my skills.</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HX: Good.</a:t>
            </a:r>
            <a:endParaRPr kumimoji="0" lang="zh-CN" altLang="en-US"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endParaRPr>
          </a:p>
        </p:txBody>
      </p:sp>
      <p:sp>
        <p:nvSpPr>
          <p:cNvPr id="10" name="矩形 9"/>
          <p:cNvSpPr/>
          <p:nvPr/>
        </p:nvSpPr>
        <p:spPr>
          <a:xfrm>
            <a:off x="269551" y="2125858"/>
            <a:ext cx="11566203" cy="4760278"/>
          </a:xfrm>
          <a:prstGeom prst="rect">
            <a:avLst/>
          </a:prstGeom>
        </p:spPr>
        <p:txBody>
          <a:bodyPr wrap="square">
            <a:spAutoFit/>
          </a:bodyPr>
          <a:lstStyle/>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(Line 3-15)</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HX: Welcome. We're delighted you're coming to work with us. Your first job here will be an assistant journalist. Do you have any questions?</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ZY: Can I go out on a story immediately?</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HX: (laughing) That’s admirable, but I' m afraid it would be unusual! Wait till you’re more experienced. First we'll put you as </a:t>
            </a:r>
            <a:r>
              <a:rPr kumimoji="0" lang="en-US" altLang="zh-CN" sz="2600" b="0" i="1" u="none" strike="noStrike" kern="1200" cap="none" spc="-100" normalizeH="0" baseline="0" noProof="0" dirty="0">
                <a:ln>
                  <a:noFill/>
                </a:ln>
                <a:solidFill>
                  <a:srgbClr val="70AD47">
                    <a:lumMod val="50000"/>
                  </a:srgbClr>
                </a:solidFill>
                <a:effectLst/>
                <a:uLnTx/>
                <a:uFillTx/>
                <a:latin typeface="Cambria" panose="02040503050406030204" pitchFamily="18" charset="0"/>
                <a:ea typeface="等线" panose="02010600030101010101" charset="-122"/>
                <a:cs typeface="+mn-cs"/>
              </a:rPr>
              <a:t>an assistant to an experienced journalist</a:t>
            </a: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 Later you can </a:t>
            </a:r>
            <a:r>
              <a:rPr kumimoji="0" lang="en-US" altLang="zh-CN" sz="2600" b="0" i="1" u="none" strike="noStrike" kern="1200" cap="none" spc="-100" normalizeH="0" baseline="0" noProof="0" dirty="0">
                <a:ln>
                  <a:noFill/>
                </a:ln>
                <a:solidFill>
                  <a:srgbClr val="70AD47">
                    <a:lumMod val="50000"/>
                  </a:srgbClr>
                </a:solidFill>
                <a:effectLst/>
                <a:uLnTx/>
                <a:uFillTx/>
                <a:latin typeface="Cambria" panose="02040503050406030204" pitchFamily="18" charset="0"/>
                <a:ea typeface="等线" panose="02010600030101010101" charset="-122"/>
                <a:cs typeface="+mn-cs"/>
              </a:rPr>
              <a:t>cover a story and submit the article </a:t>
            </a: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yourself.</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ZY: Wonderful. What do I need to take with me? I already have a notebook and camera.</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HX: No need for a camera. You'll have </a:t>
            </a:r>
            <a:r>
              <a:rPr kumimoji="0" lang="en-US" altLang="zh-CN" sz="2600" b="0" i="1" u="none" strike="noStrike" kern="1200" cap="none" spc="-100" normalizeH="0" baseline="0" noProof="0" dirty="0">
                <a:ln>
                  <a:noFill/>
                </a:ln>
                <a:solidFill>
                  <a:srgbClr val="70AD47">
                    <a:lumMod val="50000"/>
                  </a:srgbClr>
                </a:solidFill>
                <a:effectLst/>
                <a:uLnTx/>
                <a:uFillTx/>
                <a:latin typeface="Cambria" panose="02040503050406030204" pitchFamily="18" charset="0"/>
                <a:ea typeface="等线" panose="02010600030101010101" charset="-122"/>
                <a:cs typeface="+mn-cs"/>
              </a:rPr>
              <a:t>a professional photographer </a:t>
            </a: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with you to take photographs. You'll find your colleagues very eager to assist you, so you may be able to concentrate on photography later if you’re interested.</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ZY: Thank you. Not only am I interested in photography, but I took an amateur course at university to update my skills.</a:t>
            </a:r>
          </a:p>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HX: Good.</a:t>
            </a:r>
            <a:endParaRPr kumimoji="0" lang="zh-CN" altLang="en-US"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endParaRPr>
          </a:p>
        </p:txBody>
      </p:sp>
      <p:sp>
        <p:nvSpPr>
          <p:cNvPr id="11" name="矩形 10"/>
          <p:cNvSpPr/>
          <p:nvPr/>
        </p:nvSpPr>
        <p:spPr>
          <a:xfrm rot="21237291">
            <a:off x="7695728" y="5821520"/>
            <a:ext cx="3834294" cy="691033"/>
          </a:xfrm>
          <a:prstGeom prst="rect">
            <a:avLst/>
          </a:prstGeom>
          <a:solidFill>
            <a:srgbClr val="E9E065"/>
          </a:solidFill>
          <a:ln w="76200" cmpd="thinThick">
            <a:noFill/>
            <a:rou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0" marR="0" lvl="0" indent="0" algn="ctr" defTabSz="109728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dirty="0">
                <a:ln>
                  <a:noFill/>
                </a:ln>
                <a:solidFill>
                  <a:prstClr val="black"/>
                </a:solidFill>
                <a:effectLst/>
                <a:uLnTx/>
                <a:uFillTx/>
                <a:latin typeface="Cambria" panose="02040503050406030204"/>
                <a:ea typeface="微软雅黑" panose="020B0503020204020204" charset="-122"/>
                <a:cs typeface="+mn-cs"/>
              </a:rPr>
              <a:t>work in a _______</a:t>
            </a:r>
          </a:p>
        </p:txBody>
      </p:sp>
      <p:sp>
        <p:nvSpPr>
          <p:cNvPr id="12" name="矩形 11"/>
          <p:cNvSpPr/>
          <p:nvPr/>
        </p:nvSpPr>
        <p:spPr>
          <a:xfrm rot="21214660">
            <a:off x="9999791" y="5677864"/>
            <a:ext cx="13320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100" normalizeH="0" baseline="0" noProof="0" dirty="0">
                <a:ln>
                  <a:noFill/>
                </a:ln>
                <a:solidFill>
                  <a:prstClr val="black"/>
                </a:solidFill>
                <a:effectLst/>
                <a:uLnTx/>
                <a:uFillTx/>
                <a:latin typeface="Cambria" panose="02040503050406030204" pitchFamily="18" charset="0"/>
                <a:ea typeface="等线" panose="02010600030101010101" charset="-122"/>
                <a:cs typeface="+mn-cs"/>
              </a:rPr>
              <a:t>team</a:t>
            </a:r>
          </a:p>
        </p:txBody>
      </p:sp>
      <p:sp>
        <p:nvSpPr>
          <p:cNvPr id="28" name="椭圆 27"/>
          <p:cNvSpPr/>
          <p:nvPr/>
        </p:nvSpPr>
        <p:spPr>
          <a:xfrm>
            <a:off x="747877" y="3764361"/>
            <a:ext cx="1671766" cy="413746"/>
          </a:xfrm>
          <a:prstGeom prst="ellipse">
            <a:avLst/>
          </a:prstGeom>
          <a:noFill/>
          <a:ln w="508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70AD47">
                  <a:lumMod val="50000"/>
                </a:srgbClr>
              </a:solidFill>
              <a:effectLst/>
              <a:uLnTx/>
              <a:uFillTx/>
              <a:latin typeface="等线" panose="02010600030101010101" charset="-122"/>
              <a:ea typeface="等线" panose="02010600030101010101" charset="-122"/>
              <a:cs typeface="+mn-cs"/>
            </a:endParaRPr>
          </a:p>
        </p:txBody>
      </p:sp>
      <p:sp>
        <p:nvSpPr>
          <p:cNvPr id="29" name="矩形 28"/>
          <p:cNvSpPr/>
          <p:nvPr/>
        </p:nvSpPr>
        <p:spPr>
          <a:xfrm>
            <a:off x="4879665" y="1358386"/>
            <a:ext cx="6789566" cy="830997"/>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normalizeH="0" noProof="0" dirty="0">
                <a:ln>
                  <a:noFill/>
                </a:ln>
                <a:solidFill>
                  <a:prstClr val="white"/>
                </a:solidFill>
                <a:effectLst/>
                <a:uLnTx/>
                <a:uFillTx/>
                <a:latin typeface="Cambria" panose="02040503050406030204" pitchFamily="18" charset="0"/>
                <a:ea typeface="等线" panose="02010600030101010101" charset="-122"/>
                <a:cs typeface="+mn-cs"/>
              </a:rPr>
              <a:t>To be a successful journalist, ZY is advised to work in a team, getting ______________________________________. </a:t>
            </a:r>
          </a:p>
        </p:txBody>
      </p:sp>
      <p:sp>
        <p:nvSpPr>
          <p:cNvPr id="30" name="矩形 29"/>
          <p:cNvSpPr/>
          <p:nvPr/>
        </p:nvSpPr>
        <p:spPr>
          <a:xfrm>
            <a:off x="7311546" y="1635798"/>
            <a:ext cx="4357685"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rPr>
              <a:t>experience and assistance</a:t>
            </a:r>
            <a:endParaRPr kumimoji="0" lang="en-US" altLang="zh-CN" sz="1400" b="1"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fade">
                                      <p:cBhvr>
                                        <p:cTn id="32" dur="50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fade">
                                      <p:cBhvr>
                                        <p:cTn id="37" dur="500"/>
                                        <p:tgtEl>
                                          <p:spTgt spid="1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28" grpId="0" animBg="1"/>
      <p:bldP spid="29"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55483" y="36174"/>
            <a:ext cx="1191009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0" i="0" u="none" strike="noStrike" kern="1200" cap="none" spc="-100" normalizeH="0" baseline="0" noProof="0" dirty="0">
                <a:ln>
                  <a:noFill/>
                </a:ln>
                <a:solidFill>
                  <a:srgbClr val="70AD47">
                    <a:lumMod val="50000"/>
                  </a:srgbClr>
                </a:solidFill>
                <a:effectLst/>
                <a:uLnTx/>
                <a:uFillTx/>
                <a:latin typeface="Cambria" panose="02040503050406030204" pitchFamily="18" charset="0"/>
                <a:ea typeface="等线" panose="02010600030101010101" charset="-122"/>
              </a:rPr>
              <a:t>1. According to HX, what </a:t>
            </a:r>
            <a:r>
              <a:rPr lang="en-US" altLang="zh-CN" sz="2600" spc="-100" dirty="0">
                <a:solidFill>
                  <a:srgbClr val="70AD47">
                    <a:lumMod val="50000"/>
                  </a:srgbClr>
                </a:solidFill>
                <a:latin typeface="Cambria" panose="02040503050406030204" pitchFamily="18" charset="0"/>
                <a:ea typeface="等线" panose="02010600030101010101" charset="-122"/>
              </a:rPr>
              <a:t>will help to make ZY a successful journalist </a:t>
            </a:r>
            <a:r>
              <a:rPr kumimoji="0" lang="en-US" altLang="zh-CN" sz="2600" b="0" i="0" u="none" strike="noStrike" kern="1200" cap="none" spc="-100" normalizeH="0" baseline="0" noProof="0" dirty="0">
                <a:ln>
                  <a:noFill/>
                </a:ln>
                <a:solidFill>
                  <a:srgbClr val="70AD47">
                    <a:lumMod val="50000"/>
                  </a:srgbClr>
                </a:solidFill>
                <a:effectLst/>
                <a:uLnTx/>
                <a:uFillTx/>
                <a:latin typeface="Cambria" panose="02040503050406030204" pitchFamily="18" charset="0"/>
                <a:ea typeface="等线" panose="02010600030101010101" charset="-122"/>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charset="-122"/>
              </a:rPr>
              <a:t>2. What do</a:t>
            </a:r>
            <a:r>
              <a:rPr kumimoji="0" lang="en-US" altLang="zh-CN" sz="2600" b="0" i="0" u="none" strike="noStrike" kern="1200" cap="none" spc="-100" normalizeH="0" noProof="0" dirty="0">
                <a:ln>
                  <a:noFill/>
                </a:ln>
                <a:solidFill>
                  <a:srgbClr val="CC6600"/>
                </a:solidFill>
                <a:effectLst/>
                <a:uLnTx/>
                <a:uFillTx/>
                <a:latin typeface="Cambria" panose="02040503050406030204" pitchFamily="18" charset="0"/>
                <a:ea typeface="等线" panose="02010600030101010101" charset="-122"/>
              </a:rPr>
              <a:t> you think helps to cover an accurate story? How?</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600" spc="-100" dirty="0">
                <a:solidFill>
                  <a:srgbClr val="0000CC"/>
                </a:solidFill>
                <a:latin typeface="Cambria" panose="02040503050406030204" pitchFamily="18" charset="0"/>
                <a:ea typeface="等线" panose="02010600030101010101" charset="-122"/>
              </a:rPr>
              <a:t>3</a:t>
            </a:r>
            <a:r>
              <a:rPr kumimoji="0" lang="en-US" altLang="zh-CN" sz="2600" b="0" i="0" u="none" strike="noStrike" kern="1200" cap="none" spc="-100" normalizeH="0" baseline="0" noProof="0" dirty="0">
                <a:ln>
                  <a:noFill/>
                </a:ln>
                <a:solidFill>
                  <a:srgbClr val="0000CC"/>
                </a:solidFill>
                <a:effectLst/>
                <a:uLnTx/>
                <a:uFillTx/>
                <a:latin typeface="Cambria" panose="02040503050406030204" pitchFamily="18" charset="0"/>
                <a:ea typeface="等线" panose="02010600030101010101" charset="-122"/>
              </a:rPr>
              <a:t>. What is this part mainly</a:t>
            </a:r>
            <a:r>
              <a:rPr kumimoji="0" lang="en-US" altLang="zh-CN" sz="2600" b="0" i="0" u="none" strike="noStrike" kern="1200" cap="none" spc="-100" normalizeH="0" noProof="0" dirty="0">
                <a:ln>
                  <a:noFill/>
                </a:ln>
                <a:solidFill>
                  <a:srgbClr val="0000CC"/>
                </a:solidFill>
                <a:effectLst/>
                <a:uLnTx/>
                <a:uFillTx/>
                <a:latin typeface="Cambria" panose="02040503050406030204" pitchFamily="18" charset="0"/>
                <a:ea typeface="等线" panose="02010600030101010101" charset="-122"/>
              </a:rPr>
              <a:t> about</a:t>
            </a:r>
            <a:r>
              <a:rPr kumimoji="0" lang="en-US" altLang="zh-CN" sz="2600" b="0" i="0" u="none" strike="noStrike" kern="1200" cap="none" spc="-100" normalizeH="0" baseline="0" noProof="0" dirty="0">
                <a:ln>
                  <a:noFill/>
                </a:ln>
                <a:solidFill>
                  <a:srgbClr val="0000CC"/>
                </a:solidFill>
                <a:effectLst/>
                <a:uLnTx/>
                <a:uFillTx/>
                <a:latin typeface="Cambria" panose="02040503050406030204" pitchFamily="18" charset="0"/>
                <a:ea typeface="等线" panose="02010600030101010101" charset="-122"/>
              </a:rPr>
              <a:t>?</a:t>
            </a:r>
          </a:p>
        </p:txBody>
      </p:sp>
      <p:cxnSp>
        <p:nvCxnSpPr>
          <p:cNvPr id="17" name="直接连接符 16"/>
          <p:cNvCxnSpPr/>
          <p:nvPr/>
        </p:nvCxnSpPr>
        <p:spPr>
          <a:xfrm flipV="1">
            <a:off x="346104" y="1361829"/>
            <a:ext cx="11499791" cy="11724"/>
          </a:xfrm>
          <a:prstGeom prst="line">
            <a:avLst/>
          </a:prstGeom>
          <a:noFill/>
          <a:ln w="28575" cap="flat" cmpd="sng" algn="ctr">
            <a:solidFill>
              <a:srgbClr val="0070C0"/>
            </a:solidFill>
            <a:prstDash val="sysDash"/>
            <a:miter lim="800000"/>
          </a:ln>
          <a:effectLst/>
        </p:spPr>
      </p:cxnSp>
      <p:sp>
        <p:nvSpPr>
          <p:cNvPr id="14" name="矩形 13"/>
          <p:cNvSpPr/>
          <p:nvPr/>
        </p:nvSpPr>
        <p:spPr>
          <a:xfrm>
            <a:off x="224441" y="1444258"/>
            <a:ext cx="11743115" cy="5093702"/>
          </a:xfrm>
          <a:prstGeom prst="rect">
            <a:avLst/>
          </a:prstGeom>
        </p:spPr>
        <p:txBody>
          <a:bodyPr wrap="square">
            <a:spAutoFit/>
          </a:bodyPr>
          <a:lstStyle/>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(Line 16-29)</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ZY: What do I need to remember when I go out to cover a story?</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HX: You need to be curious. Only if you ask many different questions will you acquire all the information you need to know. We say a good journalist must have a good "nose" for a story. That means you must be able to assess when people are not telling the whole troth and then try to discover it. They must use research to inform themselves of the missing parts of the story.</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ZY: What should I keep in mind?</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HX: Here comes my list of dos and don'ts: don't miss your deadline, don't be rode, don't talk too much, but make sure you listen to the interviewee carefully.</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ZY: Why is listening so important?</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HX: Well, you have to listen for detailed facts. Meanwhile you have to prepare the next question depending on what the person says.</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ZY: But how can I listen carefully while taking notes?</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HX: This is a trick of the trade, If the interviewee agrees, you can use a recorder to get the facts straight. It's also useful if a person wants to challenge you. You have the evidence to support your story.</a:t>
            </a:r>
            <a:endParaRPr kumimoji="0" lang="zh-CN" altLang="en-US" sz="2400" b="0" i="1" u="none" strike="noStrike" kern="1200" cap="none" spc="-100" normalizeH="0" noProof="0" dirty="0">
              <a:ln>
                <a:noFill/>
              </a:ln>
              <a:solidFill>
                <a:prstClr val="black">
                  <a:lumMod val="50000"/>
                  <a:lumOff val="50000"/>
                </a:prstClr>
              </a:solidFill>
              <a:effectLst/>
              <a:uLnTx/>
              <a:uFillTx/>
              <a:latin typeface="Cambria" panose="02040503050406030204" pitchFamily="18" charset="0"/>
              <a:ea typeface="等线" panose="02010600030101010101" charset="-122"/>
            </a:endParaRPr>
          </a:p>
        </p:txBody>
      </p:sp>
      <p:sp>
        <p:nvSpPr>
          <p:cNvPr id="37" name="矩形 36"/>
          <p:cNvSpPr/>
          <p:nvPr/>
        </p:nvSpPr>
        <p:spPr>
          <a:xfrm>
            <a:off x="218964" y="1444258"/>
            <a:ext cx="11743115" cy="5093702"/>
          </a:xfrm>
          <a:prstGeom prst="rect">
            <a:avLst/>
          </a:prstGeom>
        </p:spPr>
        <p:txBody>
          <a:bodyPr wrap="square">
            <a:spAutoFit/>
          </a:bodyPr>
          <a:lstStyle/>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(Line 16-29)</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ZY: What do I need to remember when I go out to cover a story?</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HX: </a:t>
            </a:r>
            <a:r>
              <a:rPr lang="en-US" altLang="zh-CN" sz="2400" i="1" spc="-100" dirty="0">
                <a:solidFill>
                  <a:schemeClr val="tx1">
                    <a:lumMod val="50000"/>
                    <a:lumOff val="50000"/>
                  </a:schemeClr>
                </a:solidFill>
                <a:latin typeface="Cambria" panose="02040503050406030204" pitchFamily="18" charset="0"/>
              </a:rPr>
              <a:t>You need to be curious. </a:t>
            </a:r>
            <a:r>
              <a:rPr lang="en-US" altLang="zh-CN" sz="2400" i="1" spc="-100" dirty="0">
                <a:solidFill>
                  <a:prstClr val="black">
                    <a:lumMod val="50000"/>
                    <a:lumOff val="50000"/>
                  </a:prstClr>
                </a:solidFill>
                <a:latin typeface="Cambria" panose="02040503050406030204" pitchFamily="18" charset="0"/>
              </a:rPr>
              <a:t>Only if you ask many different questions will you acquire all the information you need to know. We say </a:t>
            </a:r>
            <a:r>
              <a:rPr lang="en-US" altLang="zh-CN" sz="2400" i="1" spc="-100" dirty="0">
                <a:solidFill>
                  <a:schemeClr val="accent6">
                    <a:lumMod val="50000"/>
                  </a:schemeClr>
                </a:solidFill>
                <a:latin typeface="Cambria" panose="02040503050406030204" pitchFamily="18" charset="0"/>
              </a:rPr>
              <a:t>a good journalist must </a:t>
            </a:r>
            <a:r>
              <a:rPr lang="en-US" altLang="zh-CN" sz="2400" i="1" spc="-100" dirty="0">
                <a:solidFill>
                  <a:srgbClr val="C00000"/>
                </a:solidFill>
                <a:latin typeface="Cambria" panose="02040503050406030204" pitchFamily="18" charset="0"/>
              </a:rPr>
              <a:t>have a good "nose" for a story</a:t>
            </a:r>
            <a:r>
              <a:rPr lang="en-US" altLang="zh-CN" sz="2400" i="1" spc="-100" dirty="0">
                <a:solidFill>
                  <a:prstClr val="black">
                    <a:lumMod val="50000"/>
                    <a:lumOff val="50000"/>
                  </a:prstClr>
                </a:solidFill>
                <a:latin typeface="Cambria" panose="02040503050406030204" pitchFamily="18" charset="0"/>
              </a:rPr>
              <a:t>. That means you must be able to assess when people are not telling the whole troth and then try to discover it. They must use research to inform themselves of the missing parts of the story.</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ZY: What should I keep in mind?</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HX: Here comes my </a:t>
            </a:r>
            <a:r>
              <a:rPr lang="en-US" altLang="zh-CN" sz="2400" i="1" spc="-100" dirty="0">
                <a:solidFill>
                  <a:schemeClr val="accent6">
                    <a:lumMod val="50000"/>
                  </a:schemeClr>
                </a:solidFill>
                <a:latin typeface="Cambria" panose="02040503050406030204" pitchFamily="18" charset="0"/>
              </a:rPr>
              <a:t>list of dos and don'ts: don't miss your deadline, don't be rode, don't talk too much, but make sure you listen to the interviewee carefully.</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ZY: Why is listening so important?</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HX: Well, you have to </a:t>
            </a:r>
            <a:r>
              <a:rPr lang="en-US" altLang="zh-CN" sz="2400" i="1" spc="-100" dirty="0">
                <a:solidFill>
                  <a:schemeClr val="accent6">
                    <a:lumMod val="50000"/>
                  </a:schemeClr>
                </a:solidFill>
                <a:latin typeface="Cambria" panose="02040503050406030204" pitchFamily="18" charset="0"/>
              </a:rPr>
              <a:t>listen for detailed facts</a:t>
            </a:r>
            <a:r>
              <a:rPr lang="en-US" altLang="zh-CN" sz="2400" i="1" spc="-100" dirty="0">
                <a:solidFill>
                  <a:prstClr val="black">
                    <a:lumMod val="50000"/>
                    <a:lumOff val="50000"/>
                  </a:prstClr>
                </a:solidFill>
                <a:latin typeface="Cambria" panose="02040503050406030204" pitchFamily="18" charset="0"/>
              </a:rPr>
              <a:t>. Meanwhile you have to prepare the next question depending on what the person says.</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ZY: But how can I listen carefully while </a:t>
            </a:r>
            <a:r>
              <a:rPr lang="en-US" altLang="zh-CN" sz="2400" i="1" spc="-100" dirty="0">
                <a:solidFill>
                  <a:schemeClr val="accent6">
                    <a:lumMod val="50000"/>
                  </a:schemeClr>
                </a:solidFill>
                <a:latin typeface="Cambria" panose="02040503050406030204" pitchFamily="18" charset="0"/>
              </a:rPr>
              <a:t>taking notes</a:t>
            </a:r>
            <a:r>
              <a:rPr lang="en-US" altLang="zh-CN" sz="2400" i="1" spc="-100" dirty="0">
                <a:solidFill>
                  <a:prstClr val="black">
                    <a:lumMod val="50000"/>
                    <a:lumOff val="50000"/>
                  </a:prstClr>
                </a:solidFill>
                <a:latin typeface="Cambria" panose="02040503050406030204" pitchFamily="18" charset="0"/>
              </a:rPr>
              <a:t>?</a:t>
            </a:r>
          </a:p>
          <a:p>
            <a:pPr marL="457200" lvl="0" indent="-457200" algn="just">
              <a:lnSpc>
                <a:spcPts val="2600"/>
              </a:lnSpc>
            </a:pPr>
            <a:r>
              <a:rPr lang="en-US" altLang="zh-CN" sz="2400" i="1" spc="-100" dirty="0">
                <a:solidFill>
                  <a:prstClr val="black">
                    <a:lumMod val="50000"/>
                    <a:lumOff val="50000"/>
                  </a:prstClr>
                </a:solidFill>
                <a:latin typeface="Cambria" panose="02040503050406030204" pitchFamily="18" charset="0"/>
              </a:rPr>
              <a:t>HX: This is a trick of the trade, If the interviewee agrees, you can </a:t>
            </a:r>
            <a:r>
              <a:rPr lang="en-US" altLang="zh-CN" sz="2400" i="1" spc="-100" dirty="0">
                <a:solidFill>
                  <a:schemeClr val="tx1">
                    <a:lumMod val="50000"/>
                    <a:lumOff val="50000"/>
                  </a:schemeClr>
                </a:solidFill>
                <a:latin typeface="Cambria" panose="02040503050406030204" pitchFamily="18" charset="0"/>
              </a:rPr>
              <a:t>use a recorder to get the facts straight. It's also useful if a person wants to challenge you. You have the evidence to support your story</a:t>
            </a:r>
            <a:r>
              <a:rPr lang="en-US" altLang="zh-CN" sz="2400" i="1" spc="-100" dirty="0">
                <a:solidFill>
                  <a:prstClr val="black">
                    <a:lumMod val="50000"/>
                    <a:lumOff val="50000"/>
                  </a:prstClr>
                </a:solidFill>
                <a:latin typeface="Cambria" panose="02040503050406030204" pitchFamily="18" charset="0"/>
              </a:rPr>
              <a:t>.</a:t>
            </a:r>
            <a:endParaRPr kumimoji="0" lang="zh-CN" altLang="en-US" sz="2400" b="0" i="1" u="none" strike="noStrike" kern="1200" cap="none" spc="-100" normalizeH="0" noProof="0" dirty="0">
              <a:ln>
                <a:noFill/>
              </a:ln>
              <a:solidFill>
                <a:prstClr val="black">
                  <a:lumMod val="50000"/>
                  <a:lumOff val="50000"/>
                </a:prstClr>
              </a:solidFill>
              <a:effectLst/>
              <a:uLnTx/>
              <a:uFillTx/>
              <a:latin typeface="Cambria" panose="02040503050406030204" pitchFamily="18" charset="0"/>
              <a:ea typeface="等线" panose="02010600030101010101" charset="-122"/>
            </a:endParaRPr>
          </a:p>
        </p:txBody>
      </p:sp>
      <p:sp>
        <p:nvSpPr>
          <p:cNvPr id="11" name="矩形 10"/>
          <p:cNvSpPr/>
          <p:nvPr/>
        </p:nvSpPr>
        <p:spPr>
          <a:xfrm rot="21237291">
            <a:off x="6393875" y="4719101"/>
            <a:ext cx="5177100" cy="691033"/>
          </a:xfrm>
          <a:prstGeom prst="rect">
            <a:avLst/>
          </a:prstGeom>
          <a:solidFill>
            <a:srgbClr val="E9E065"/>
          </a:solidFill>
          <a:ln w="76200" cmpd="thinThick">
            <a:noFill/>
            <a:rou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defTabSz="1097280">
              <a:spcBef>
                <a:spcPct val="0"/>
              </a:spcBef>
            </a:pPr>
            <a:r>
              <a:rPr lang="en-US" altLang="zh-CN" sz="3600" b="1" dirty="0">
                <a:solidFill>
                  <a:prstClr val="black"/>
                </a:solidFill>
                <a:latin typeface="Cambria" panose="02040503050406030204"/>
                <a:ea typeface="微软雅黑" panose="020B0503020204020204" charset="-122"/>
              </a:rPr>
              <a:t>cover an ___________ story</a:t>
            </a:r>
          </a:p>
        </p:txBody>
      </p:sp>
      <p:sp>
        <p:nvSpPr>
          <p:cNvPr id="36" name="矩形 35"/>
          <p:cNvSpPr/>
          <p:nvPr/>
        </p:nvSpPr>
        <p:spPr>
          <a:xfrm rot="21214660">
            <a:off x="8318723" y="4649337"/>
            <a:ext cx="189344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100" normalizeH="0" baseline="0" noProof="0" dirty="0">
                <a:ln>
                  <a:noFill/>
                </a:ln>
                <a:effectLst/>
                <a:uLnTx/>
                <a:uFillTx/>
                <a:latin typeface="Cambria" panose="02040503050406030204" pitchFamily="18" charset="0"/>
                <a:ea typeface="等线" panose="02010600030101010101" charset="-122"/>
                <a:cs typeface="+mn-cs"/>
              </a:rPr>
              <a:t>accurate</a:t>
            </a:r>
          </a:p>
        </p:txBody>
      </p:sp>
      <p:sp>
        <p:nvSpPr>
          <p:cNvPr id="9" name="对话气泡: 圆角矩形 8"/>
          <p:cNvSpPr/>
          <p:nvPr/>
        </p:nvSpPr>
        <p:spPr>
          <a:xfrm>
            <a:off x="661182" y="2846269"/>
            <a:ext cx="11304029" cy="619482"/>
          </a:xfrm>
          <a:prstGeom prst="wedgeRoundRectCallout">
            <a:avLst>
              <a:gd name="adj1" fmla="val 29973"/>
              <a:gd name="adj2" fmla="val -48017"/>
              <a:gd name="adj3" fmla="val 16667"/>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a:off x="7566860" y="6093769"/>
            <a:ext cx="4279035"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331334" y="6429049"/>
            <a:ext cx="9007226"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4656407" y="892158"/>
            <a:ext cx="7535594" cy="1200329"/>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100" normalizeH="0" noProof="0" dirty="0">
                <a:ln>
                  <a:noFill/>
                </a:ln>
                <a:solidFill>
                  <a:prstClr val="white"/>
                </a:solidFill>
                <a:effectLst/>
                <a:uLnTx/>
                <a:uFillTx/>
                <a:latin typeface="Cambria" panose="02040503050406030204" pitchFamily="18" charset="0"/>
                <a:ea typeface="等线" panose="02010600030101010101" charset="-122"/>
                <a:cs typeface="+mn-cs"/>
              </a:rPr>
              <a:t>To be a successful journalist, ZY is advised to cover an accurate story.  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spc="-100" dirty="0">
                <a:solidFill>
                  <a:prstClr val="white"/>
                </a:solidFill>
                <a:latin typeface="Cambria" panose="02040503050406030204" pitchFamily="18" charset="0"/>
                <a:ea typeface="等线" panose="02010600030101010101" charset="-122"/>
              </a:rPr>
              <a:t>______________________________________________________________will help</a:t>
            </a:r>
            <a:r>
              <a:rPr kumimoji="0" lang="en-US" altLang="zh-CN" sz="2400" i="0" u="none" strike="noStrike" kern="1200" cap="none" spc="-100" normalizeH="0" noProof="0" dirty="0">
                <a:ln>
                  <a:noFill/>
                </a:ln>
                <a:solidFill>
                  <a:prstClr val="white"/>
                </a:solidFill>
                <a:effectLst/>
                <a:uLnTx/>
                <a:uFillTx/>
                <a:latin typeface="Cambria" panose="02040503050406030204" pitchFamily="18" charset="0"/>
                <a:ea typeface="等线" panose="02010600030101010101" charset="-122"/>
                <a:cs typeface="+mn-cs"/>
              </a:rPr>
              <a:t>. </a:t>
            </a:r>
          </a:p>
        </p:txBody>
      </p:sp>
      <p:sp>
        <p:nvSpPr>
          <p:cNvPr id="33" name="矩形 32"/>
          <p:cNvSpPr/>
          <p:nvPr/>
        </p:nvSpPr>
        <p:spPr>
          <a:xfrm>
            <a:off x="4677280" y="1273142"/>
            <a:ext cx="7203523" cy="781945"/>
          </a:xfrm>
          <a:prstGeom prst="rect">
            <a:avLst/>
          </a:prstGeom>
        </p:spPr>
        <p:txBody>
          <a:bodyPr wrap="square">
            <a:spAutoFit/>
          </a:bodyPr>
          <a:lstStyle/>
          <a:p>
            <a:pPr marL="0" marR="0" lvl="0" indent="0" algn="just" defTabSz="914400" rtl="0" eaLnBrk="1" fontAlgn="auto" latinLnBrk="0" hangingPunct="1">
              <a:lnSpc>
                <a:spcPts val="2800"/>
              </a:lnSpc>
              <a:spcBef>
                <a:spcPts val="0"/>
              </a:spcBef>
              <a:spcAft>
                <a:spcPts val="600"/>
              </a:spcAft>
              <a:buClrTx/>
              <a:buSzTx/>
              <a:buFontTx/>
              <a:buNone/>
              <a:defRPr/>
            </a:pPr>
            <a:r>
              <a:rPr kumimoji="0" lang="en-US" altLang="zh-CN" sz="21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charset="-122"/>
                <a:cs typeface="+mn-cs"/>
              </a:rPr>
              <a:t>                Having</a:t>
            </a:r>
            <a:r>
              <a:rPr kumimoji="0" lang="en-US" altLang="zh-CN" sz="2100" b="1" i="0" u="none" strike="noStrike" kern="1200" cap="none" spc="-100" normalizeH="0" noProof="0" dirty="0">
                <a:ln>
                  <a:noFill/>
                </a:ln>
                <a:solidFill>
                  <a:schemeClr val="bg1"/>
                </a:solidFill>
                <a:effectLst/>
                <a:uLnTx/>
                <a:uFillTx/>
                <a:latin typeface="Cambria" panose="02040503050406030204" pitchFamily="18" charset="0"/>
                <a:ea typeface="等线" panose="02010600030101010101" charset="-122"/>
                <a:cs typeface="+mn-cs"/>
              </a:rPr>
              <a:t> a good “nose” for a story, following some dos and don’ts, and taking notes while listening for detailed facts</a:t>
            </a:r>
            <a:endParaRPr kumimoji="0" lang="en-US" altLang="zh-CN" sz="21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charset="-122"/>
              <a:cs typeface="+mn-cs"/>
            </a:endParaRPr>
          </a:p>
        </p:txBody>
      </p:sp>
      <p:cxnSp>
        <p:nvCxnSpPr>
          <p:cNvPr id="44" name="直接连接符 43"/>
          <p:cNvCxnSpPr/>
          <p:nvPr/>
        </p:nvCxnSpPr>
        <p:spPr>
          <a:xfrm>
            <a:off x="7784650" y="2775931"/>
            <a:ext cx="355391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xEl>
                                              <p:pRg st="2" end="2"/>
                                            </p:txEl>
                                          </p:spTgt>
                                        </p:tgtEl>
                                        <p:attrNameLst>
                                          <p:attrName>style.visibility</p:attrName>
                                        </p:attrNameLst>
                                      </p:cBhvr>
                                      <p:to>
                                        <p:strVal val="visible"/>
                                      </p:to>
                                    </p:set>
                                    <p:animEffect transition="in" filter="fade">
                                      <p:cBhvr>
                                        <p:cTn id="43" dur="500"/>
                                        <p:tgtEl>
                                          <p:spTgt spid="1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1" grpId="0" animBg="1"/>
      <p:bldP spid="36" grpId="0"/>
      <p:bldP spid="9" grpId="0" animBg="1"/>
      <p:bldP spid="32"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55483" y="81114"/>
            <a:ext cx="11910099" cy="1692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0" i="0" u="none" strike="noStrike" kern="1200" cap="none" spc="-100" normalizeH="0" baseline="0" noProof="0" dirty="0">
                <a:ln>
                  <a:noFill/>
                </a:ln>
                <a:solidFill>
                  <a:srgbClr val="70AD47">
                    <a:lumMod val="50000"/>
                  </a:srgbClr>
                </a:solidFill>
                <a:effectLst/>
                <a:uLnTx/>
                <a:uFillTx/>
                <a:latin typeface="Cambria" panose="02040503050406030204" pitchFamily="18" charset="0"/>
                <a:ea typeface="等线" panose="02010600030101010101" charset="-122"/>
                <a:cs typeface="+mn-cs"/>
              </a:rPr>
              <a:t>1. According to HX, what will help to make ZY a successful journalist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charset="-122"/>
                <a:cs typeface="+mn-cs"/>
              </a:rPr>
              <a:t>2. What do you think helps to protect HX’s story from accusations</a:t>
            </a:r>
            <a:r>
              <a:rPr lang="en-US" altLang="zh-CN" sz="2600" spc="-100" dirty="0">
                <a:solidFill>
                  <a:srgbClr val="CC6600"/>
                </a:solidFill>
                <a:latin typeface="Cambria" panose="02040503050406030204" pitchFamily="18" charset="0"/>
                <a:ea typeface="等线" panose="02010600030101010101" charset="-122"/>
              </a:rPr>
              <a:t>?</a:t>
            </a:r>
            <a:endParaRPr kumimoji="0" lang="en-US" altLang="zh-CN" sz="26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charset="-122"/>
                <a:cs typeface="+mn-cs"/>
              </a:rPr>
              <a:t>     </a:t>
            </a:r>
            <a:r>
              <a:rPr kumimoji="0" lang="en-US" altLang="zh-CN" sz="2600" b="1" i="0"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Doing researches and using a record to collect evidence.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0" i="0" u="none" strike="noStrike" kern="1200" cap="none" spc="-100" normalizeH="0" baseline="0" noProof="0" dirty="0">
                <a:ln>
                  <a:noFill/>
                </a:ln>
                <a:solidFill>
                  <a:srgbClr val="0000CC"/>
                </a:solidFill>
                <a:effectLst/>
                <a:uLnTx/>
                <a:uFillTx/>
                <a:latin typeface="Cambria" panose="02040503050406030204" pitchFamily="18" charset="0"/>
                <a:ea typeface="等线" panose="02010600030101010101" charset="-122"/>
                <a:cs typeface="+mn-cs"/>
              </a:rPr>
              <a:t>3. What is this part mainly about?</a:t>
            </a:r>
          </a:p>
        </p:txBody>
      </p:sp>
      <p:cxnSp>
        <p:nvCxnSpPr>
          <p:cNvPr id="17" name="直接连接符 16"/>
          <p:cNvCxnSpPr/>
          <p:nvPr/>
        </p:nvCxnSpPr>
        <p:spPr>
          <a:xfrm flipV="1">
            <a:off x="317968" y="2006862"/>
            <a:ext cx="11499791" cy="11724"/>
          </a:xfrm>
          <a:prstGeom prst="line">
            <a:avLst/>
          </a:prstGeom>
          <a:noFill/>
          <a:ln w="28575" cap="flat" cmpd="sng" algn="ctr">
            <a:solidFill>
              <a:srgbClr val="0070C0"/>
            </a:solidFill>
            <a:prstDash val="sysDash"/>
            <a:miter lim="800000"/>
          </a:ln>
          <a:effectLst/>
        </p:spPr>
      </p:cxnSp>
      <p:sp>
        <p:nvSpPr>
          <p:cNvPr id="14" name="矩形 13"/>
          <p:cNvSpPr/>
          <p:nvPr/>
        </p:nvSpPr>
        <p:spPr>
          <a:xfrm>
            <a:off x="241416" y="2105810"/>
            <a:ext cx="11566203" cy="4760278"/>
          </a:xfrm>
          <a:prstGeom prst="rect">
            <a:avLst/>
          </a:prstGeom>
        </p:spPr>
        <p:txBody>
          <a:bodyPr wrap="square">
            <a:spAutoFit/>
          </a:bodyPr>
          <a:lstStyle/>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(Line 30-41)</a:t>
            </a:r>
          </a:p>
          <a:p>
            <a:pPr marL="457200" lvl="0" indent="-457200" algn="just">
              <a:lnSpc>
                <a:spcPts val="2600"/>
              </a:lnSpc>
            </a:pPr>
            <a:r>
              <a:rPr lang="en-US" altLang="zh-CN" sz="2600" i="1" spc="-100" dirty="0">
                <a:solidFill>
                  <a:prstClr val="black">
                    <a:lumMod val="50000"/>
                    <a:lumOff val="50000"/>
                  </a:prstClr>
                </a:solidFill>
                <a:latin typeface="Cambria" panose="02040503050406030204" pitchFamily="18" charset="0"/>
              </a:rPr>
              <a:t>ZY: I see! Have you ever had a case where someone accused your journalists of getting the wrong end of the stick?</a:t>
            </a:r>
          </a:p>
          <a:p>
            <a:pPr marL="457200" lvl="0" indent="-457200" algn="just">
              <a:lnSpc>
                <a:spcPts val="2600"/>
              </a:lnSpc>
            </a:pPr>
            <a:r>
              <a:rPr lang="en-US" altLang="zh-CN" sz="2600" i="1" spc="-100" dirty="0">
                <a:solidFill>
                  <a:prstClr val="black">
                    <a:lumMod val="50000"/>
                    <a:lumOff val="50000"/>
                  </a:prstClr>
                </a:solidFill>
                <a:latin typeface="Cambria" panose="02040503050406030204" pitchFamily="18" charset="0"/>
              </a:rPr>
              <a:t>HX: Yes, but it was a long time ago. This is how the story goes. A footballer was accused of taking money for deliberately not scoring goals so as to let the other team win. We went to interview him. He denied taking money but we were </a:t>
            </a:r>
            <a:r>
              <a:rPr lang="en-US" altLang="zh-CN" sz="2600" i="1" spc="-100" dirty="0" err="1">
                <a:solidFill>
                  <a:prstClr val="black">
                    <a:lumMod val="50000"/>
                    <a:lumOff val="50000"/>
                  </a:prstClr>
                </a:solidFill>
                <a:latin typeface="Cambria" panose="02040503050406030204" pitchFamily="18" charset="0"/>
              </a:rPr>
              <a:t>sceptical</a:t>
            </a:r>
            <a:r>
              <a:rPr lang="en-US" altLang="zh-CN" sz="2600" i="1" spc="-100" dirty="0">
                <a:solidFill>
                  <a:prstClr val="black">
                    <a:lumMod val="50000"/>
                    <a:lumOff val="50000"/>
                  </a:prstClr>
                </a:solidFill>
                <a:latin typeface="Cambria" panose="02040503050406030204" pitchFamily="18" charset="0"/>
              </a:rPr>
              <a:t>. So we arranged an interview between the footballer and the man supposed to bribe him. When we saw them together we guessed from the footballer's body language that he was not telling the truth. So we wrote an article suggesting he was guilty. It was a dilemma because the footballer could have demanded damages if we were wrong. He tried to stop us publishing it but later we were proved right.</a:t>
            </a:r>
          </a:p>
          <a:p>
            <a:pPr marL="457200" lvl="0" indent="-457200" algn="just">
              <a:lnSpc>
                <a:spcPts val="2600"/>
              </a:lnSpc>
            </a:pPr>
            <a:r>
              <a:rPr lang="en-US" altLang="zh-CN" sz="2600" i="1" spc="-100" dirty="0">
                <a:solidFill>
                  <a:prstClr val="black">
                    <a:lumMod val="50000"/>
                    <a:lumOff val="50000"/>
                  </a:prstClr>
                </a:solidFill>
                <a:latin typeface="Cambria" panose="02040503050406030204" pitchFamily="18" charset="0"/>
              </a:rPr>
              <a:t>ZY: Wow! That was a real "scoop". I'm looking forward to my first assignment now. Perhaps I'll get a scoop too!</a:t>
            </a:r>
          </a:p>
          <a:p>
            <a:pPr marL="457200" lvl="0" indent="-457200" algn="just">
              <a:lnSpc>
                <a:spcPts val="2600"/>
              </a:lnSpc>
            </a:pPr>
            <a:r>
              <a:rPr lang="en-US" altLang="zh-CN" sz="2600" i="1" spc="-100" dirty="0">
                <a:solidFill>
                  <a:prstClr val="black">
                    <a:lumMod val="50000"/>
                    <a:lumOff val="50000"/>
                  </a:prstClr>
                </a:solidFill>
                <a:latin typeface="Cambria" panose="02040503050406030204" pitchFamily="18" charset="0"/>
              </a:rPr>
              <a:t>HX: Perhaps you will. You never know.</a:t>
            </a:r>
          </a:p>
        </p:txBody>
      </p:sp>
      <p:sp>
        <p:nvSpPr>
          <p:cNvPr id="16" name="矩形 15"/>
          <p:cNvSpPr/>
          <p:nvPr/>
        </p:nvSpPr>
        <p:spPr>
          <a:xfrm>
            <a:off x="241413" y="2101465"/>
            <a:ext cx="11566203" cy="4760278"/>
          </a:xfrm>
          <a:prstGeom prst="rect">
            <a:avLst/>
          </a:prstGeom>
        </p:spPr>
        <p:txBody>
          <a:bodyPr wrap="square">
            <a:spAutoFit/>
          </a:bodyPr>
          <a:lstStyle/>
          <a:p>
            <a:pPr marL="457200" marR="0" lvl="0" indent="-457200" algn="just" defTabSz="914400" rtl="0" eaLnBrk="1" fontAlgn="auto" latinLnBrk="0" hangingPunct="1">
              <a:lnSpc>
                <a:spcPts val="2600"/>
              </a:lnSpc>
              <a:spcBef>
                <a:spcPts val="0"/>
              </a:spcBef>
              <a:spcAft>
                <a:spcPts val="0"/>
              </a:spcAft>
              <a:buClrTx/>
              <a:buSzTx/>
              <a:buFontTx/>
              <a:buNone/>
              <a:defRPr/>
            </a:pPr>
            <a:r>
              <a:rPr kumimoji="0" lang="en-US" altLang="zh-CN" sz="26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rPr>
              <a:t>(Line 30-41</a:t>
            </a:r>
          </a:p>
          <a:p>
            <a:pPr marL="457200" lvl="0" indent="-457200" algn="just">
              <a:lnSpc>
                <a:spcPts val="2600"/>
              </a:lnSpc>
            </a:pPr>
            <a:r>
              <a:rPr lang="en-US" altLang="zh-CN" sz="2600" i="1" spc="-100" dirty="0">
                <a:solidFill>
                  <a:prstClr val="black">
                    <a:lumMod val="50000"/>
                    <a:lumOff val="50000"/>
                  </a:prstClr>
                </a:solidFill>
                <a:latin typeface="Cambria" panose="02040503050406030204" pitchFamily="18" charset="0"/>
              </a:rPr>
              <a:t>ZY: I see! Have you ever had a case where someone accused your journalists of </a:t>
            </a:r>
            <a:r>
              <a:rPr lang="en-US" altLang="zh-CN" sz="2600" i="1" spc="-100" dirty="0">
                <a:solidFill>
                  <a:schemeClr val="accent6">
                    <a:lumMod val="50000"/>
                  </a:schemeClr>
                </a:solidFill>
                <a:latin typeface="Cambria" panose="02040503050406030204" pitchFamily="18" charset="0"/>
              </a:rPr>
              <a:t>getting the wrong end of the stick</a:t>
            </a:r>
            <a:r>
              <a:rPr lang="en-US" altLang="zh-CN" sz="2600" i="1" spc="-100" dirty="0">
                <a:solidFill>
                  <a:prstClr val="black">
                    <a:lumMod val="50000"/>
                    <a:lumOff val="50000"/>
                  </a:prstClr>
                </a:solidFill>
                <a:latin typeface="Cambria" panose="02040503050406030204" pitchFamily="18" charset="0"/>
              </a:rPr>
              <a:t>?</a:t>
            </a:r>
          </a:p>
          <a:p>
            <a:pPr marL="457200" lvl="0" indent="-457200" algn="just">
              <a:lnSpc>
                <a:spcPts val="2600"/>
              </a:lnSpc>
            </a:pPr>
            <a:r>
              <a:rPr lang="en-US" altLang="zh-CN" sz="2600" i="1" spc="-100" dirty="0">
                <a:solidFill>
                  <a:prstClr val="black">
                    <a:lumMod val="50000"/>
                    <a:lumOff val="50000"/>
                  </a:prstClr>
                </a:solidFill>
                <a:latin typeface="Cambria" panose="02040503050406030204" pitchFamily="18" charset="0"/>
              </a:rPr>
              <a:t>HX: Yes, but it was a long time ago. This is how the story goes. </a:t>
            </a:r>
            <a:r>
              <a:rPr lang="en-US" altLang="zh-CN" sz="2600" i="1" spc="-100" dirty="0">
                <a:solidFill>
                  <a:schemeClr val="tx1">
                    <a:lumMod val="50000"/>
                    <a:lumOff val="50000"/>
                  </a:schemeClr>
                </a:solidFill>
                <a:latin typeface="Cambria" panose="02040503050406030204" pitchFamily="18" charset="0"/>
              </a:rPr>
              <a:t>A footballer was accused of taking money for deliberately not scoring goals so as to let the other team win. We went to interview him. He denied taking money but we were </a:t>
            </a:r>
            <a:r>
              <a:rPr lang="en-US" altLang="zh-CN" sz="2600" i="1" spc="-100" dirty="0" err="1">
                <a:solidFill>
                  <a:schemeClr val="tx1">
                    <a:lumMod val="50000"/>
                    <a:lumOff val="50000"/>
                  </a:schemeClr>
                </a:solidFill>
                <a:latin typeface="Cambria" panose="02040503050406030204" pitchFamily="18" charset="0"/>
              </a:rPr>
              <a:t>sceptical</a:t>
            </a:r>
            <a:r>
              <a:rPr lang="en-US" altLang="zh-CN" sz="2600" i="1" spc="-100" dirty="0">
                <a:solidFill>
                  <a:schemeClr val="tx1">
                    <a:lumMod val="50000"/>
                    <a:lumOff val="50000"/>
                  </a:schemeClr>
                </a:solidFill>
                <a:latin typeface="Cambria" panose="02040503050406030204" pitchFamily="18" charset="0"/>
              </a:rPr>
              <a:t>. So we arranged an interview between the footballer and the man supposed to bribe him. When we saw them together we guessed from the footballer's body language that he was not telling the truth. So we wrote an article suggesting he was guilty. It was a dilemma because the footballer could have demanded damages if we were wrong. He tried to stop us publishing it but later we were proved right.</a:t>
            </a:r>
          </a:p>
          <a:p>
            <a:pPr marL="457200" lvl="0" indent="-457200" algn="just">
              <a:lnSpc>
                <a:spcPts val="2600"/>
              </a:lnSpc>
            </a:pPr>
            <a:r>
              <a:rPr lang="en-US" altLang="zh-CN" sz="2600" i="1" spc="-100" dirty="0">
                <a:solidFill>
                  <a:prstClr val="black">
                    <a:lumMod val="50000"/>
                    <a:lumOff val="50000"/>
                  </a:prstClr>
                </a:solidFill>
                <a:latin typeface="Cambria" panose="02040503050406030204" pitchFamily="18" charset="0"/>
              </a:rPr>
              <a:t>ZY: Wow! That was a real "scoop". I'm looking forward to my first assignment now. Perhaps I'll get a scoop too!</a:t>
            </a:r>
          </a:p>
          <a:p>
            <a:pPr marL="457200" lvl="0" indent="-457200" algn="just">
              <a:lnSpc>
                <a:spcPts val="2600"/>
              </a:lnSpc>
            </a:pPr>
            <a:r>
              <a:rPr lang="en-US" altLang="zh-CN" sz="2600" i="1" spc="-100" dirty="0">
                <a:solidFill>
                  <a:prstClr val="black">
                    <a:lumMod val="50000"/>
                    <a:lumOff val="50000"/>
                  </a:prstClr>
                </a:solidFill>
                <a:latin typeface="Cambria" panose="02040503050406030204" pitchFamily="18" charset="0"/>
              </a:rPr>
              <a:t>HX: Perhaps you will. You never know.</a:t>
            </a:r>
          </a:p>
        </p:txBody>
      </p:sp>
      <p:sp>
        <p:nvSpPr>
          <p:cNvPr id="11" name="矩形 10"/>
          <p:cNvSpPr/>
          <p:nvPr/>
        </p:nvSpPr>
        <p:spPr>
          <a:xfrm rot="21390222">
            <a:off x="7938063" y="5485711"/>
            <a:ext cx="3826105" cy="1150406"/>
          </a:xfrm>
          <a:prstGeom prst="rect">
            <a:avLst/>
          </a:prstGeom>
          <a:solidFill>
            <a:srgbClr val="E9E065"/>
          </a:solidFill>
          <a:ln w="76200" cmpd="thinThick">
            <a:noFill/>
            <a:rou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0" marR="0" lvl="0" indent="0" algn="ctr" defTabSz="109728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dirty="0">
                <a:ln>
                  <a:noFill/>
                </a:ln>
                <a:solidFill>
                  <a:prstClr val="black"/>
                </a:solidFill>
                <a:effectLst/>
                <a:uLnTx/>
                <a:uFillTx/>
                <a:latin typeface="Cambria" panose="02040503050406030204"/>
                <a:ea typeface="微软雅黑" panose="020B0503020204020204" charset="-122"/>
                <a:cs typeface="+mn-cs"/>
              </a:rPr>
              <a:t>protect a story from ______________</a:t>
            </a:r>
          </a:p>
        </p:txBody>
      </p:sp>
      <p:sp>
        <p:nvSpPr>
          <p:cNvPr id="12" name="矩形 11"/>
          <p:cNvSpPr/>
          <p:nvPr/>
        </p:nvSpPr>
        <p:spPr>
          <a:xfrm rot="21349028">
            <a:off x="9169690" y="5920868"/>
            <a:ext cx="255326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100" normalizeH="0" baseline="0" noProof="0" dirty="0">
                <a:ln>
                  <a:noFill/>
                </a:ln>
                <a:solidFill>
                  <a:prstClr val="black"/>
                </a:solidFill>
                <a:effectLst/>
                <a:uLnTx/>
                <a:uFillTx/>
                <a:latin typeface="Cambria" panose="02040503050406030204" pitchFamily="18" charset="0"/>
                <a:ea typeface="等线" panose="02010600030101010101" charset="-122"/>
                <a:cs typeface="+mn-cs"/>
              </a:rPr>
              <a:t>accusations</a:t>
            </a:r>
          </a:p>
        </p:txBody>
      </p:sp>
      <p:sp>
        <p:nvSpPr>
          <p:cNvPr id="29" name="矩形 28"/>
          <p:cNvSpPr/>
          <p:nvPr/>
        </p:nvSpPr>
        <p:spPr>
          <a:xfrm>
            <a:off x="4921870" y="1290209"/>
            <a:ext cx="6789566" cy="1200329"/>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normalizeH="0" baseline="0" noProof="0" dirty="0">
                <a:ln>
                  <a:noFill/>
                </a:ln>
                <a:solidFill>
                  <a:prstClr val="white"/>
                </a:solidFill>
                <a:effectLst/>
                <a:uLnTx/>
                <a:uFillTx/>
                <a:latin typeface="Cambria" panose="02040503050406030204" pitchFamily="18" charset="0"/>
                <a:ea typeface="等线" panose="02010600030101010101" charset="-122"/>
              </a:rPr>
              <a:t>To be a successful journalist, ZY is advised to protect</a:t>
            </a:r>
            <a:r>
              <a:rPr kumimoji="0" lang="en-US" altLang="zh-CN" sz="2400" b="0" i="0" u="none" strike="noStrike" kern="1200" cap="none" normalizeH="0" noProof="0" dirty="0">
                <a:ln>
                  <a:noFill/>
                </a:ln>
                <a:solidFill>
                  <a:prstClr val="white"/>
                </a:solidFill>
                <a:effectLst/>
                <a:uLnTx/>
                <a:uFillTx/>
                <a:latin typeface="Cambria" panose="02040503050406030204" pitchFamily="18" charset="0"/>
                <a:ea typeface="等线" panose="02010600030101010101" charset="-122"/>
              </a:rPr>
              <a:t> a story from accusations. It is essential to </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aseline="0" dirty="0">
                <a:solidFill>
                  <a:prstClr val="white"/>
                </a:solidFill>
                <a:latin typeface="Cambria" panose="02040503050406030204" pitchFamily="18" charset="0"/>
                <a:ea typeface="等线" panose="02010600030101010101" charset="-122"/>
              </a:rPr>
              <a:t>__________________________________________________________.</a:t>
            </a:r>
            <a:endParaRPr kumimoji="0" lang="en-US" altLang="zh-CN" sz="2400" b="0" i="0" u="none" strike="noStrike" kern="1200" cap="none" normalizeH="0" baseline="0" noProof="0" dirty="0">
              <a:ln>
                <a:noFill/>
              </a:ln>
              <a:solidFill>
                <a:prstClr val="white"/>
              </a:solidFill>
              <a:effectLst/>
              <a:uLnTx/>
              <a:uFillTx/>
              <a:latin typeface="Cambria" panose="02040503050406030204" pitchFamily="18" charset="0"/>
              <a:ea typeface="等线" panose="02010600030101010101" charset="-122"/>
            </a:endParaRPr>
          </a:p>
        </p:txBody>
      </p:sp>
      <p:sp>
        <p:nvSpPr>
          <p:cNvPr id="30" name="矩形 29"/>
          <p:cNvSpPr/>
          <p:nvPr/>
        </p:nvSpPr>
        <p:spPr>
          <a:xfrm>
            <a:off x="4921874" y="2001548"/>
            <a:ext cx="6877529"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charset="-122"/>
                <a:cs typeface="+mn-cs"/>
              </a:rPr>
              <a:t>do researches</a:t>
            </a:r>
            <a:r>
              <a:rPr kumimoji="0" lang="en-US" altLang="zh-CN" sz="2400" b="1" i="0" u="none" strike="noStrike" kern="1200" cap="none" spc="-100" normalizeH="0" noProof="0" dirty="0">
                <a:ln>
                  <a:noFill/>
                </a:ln>
                <a:solidFill>
                  <a:schemeClr val="bg1"/>
                </a:solidFill>
                <a:effectLst/>
                <a:uLnTx/>
                <a:uFillTx/>
                <a:latin typeface="Cambria" panose="02040503050406030204" pitchFamily="18" charset="0"/>
                <a:ea typeface="等线" panose="02010600030101010101" charset="-122"/>
                <a:cs typeface="+mn-cs"/>
              </a:rPr>
              <a:t> and use a record to collect evidence</a:t>
            </a:r>
            <a:endParaRPr kumimoji="0" lang="en-US" altLang="zh-CN" sz="12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charset="-122"/>
              <a:cs typeface="+mn-cs"/>
            </a:endParaRPr>
          </a:p>
        </p:txBody>
      </p:sp>
      <p:sp>
        <p:nvSpPr>
          <p:cNvPr id="18" name="椭圆 17"/>
          <p:cNvSpPr/>
          <p:nvPr/>
        </p:nvSpPr>
        <p:spPr>
          <a:xfrm>
            <a:off x="8792308" y="4748324"/>
            <a:ext cx="1477107" cy="413746"/>
          </a:xfrm>
          <a:prstGeom prst="ellipse">
            <a:avLst/>
          </a:prstGeom>
          <a:noFill/>
          <a:ln w="508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70AD47">
                  <a:lumMod val="50000"/>
                </a:srgb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fade">
                                      <p:cBhvr>
                                        <p:cTn id="32" dur="50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fade">
                                      <p:cBhvr>
                                        <p:cTn id="37" dur="500"/>
                                        <p:tgtEl>
                                          <p:spTgt spid="1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P spid="12" grpId="0"/>
      <p:bldP spid="29" grpId="0" animBg="1"/>
      <p:bldP spid="30"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2" y="261486"/>
            <a:ext cx="330136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p:cNvPicPr>
            <a:picLocks noChangeAspect="1"/>
          </p:cNvPicPr>
          <p:nvPr/>
        </p:nvPicPr>
        <p:blipFill>
          <a:blip r:embed="rId2"/>
          <a:stretch>
            <a:fillRect/>
          </a:stretch>
        </p:blipFill>
        <p:spPr>
          <a:xfrm>
            <a:off x="445266" y="313984"/>
            <a:ext cx="756285" cy="594360"/>
          </a:xfrm>
          <a:prstGeom prst="rect">
            <a:avLst/>
          </a:prstGeom>
        </p:spPr>
      </p:pic>
      <p:sp>
        <p:nvSpPr>
          <p:cNvPr id="8" name="矩形 7"/>
          <p:cNvSpPr/>
          <p:nvPr/>
        </p:nvSpPr>
        <p:spPr>
          <a:xfrm>
            <a:off x="515606" y="1148487"/>
            <a:ext cx="1137026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charset="-122"/>
                <a:cs typeface="+mn-cs"/>
              </a:rPr>
              <a:t>What will help to make Zhou Yang</a:t>
            </a:r>
            <a:r>
              <a:rPr kumimoji="0" lang="en-US" altLang="zh-CN" sz="3200" b="1" i="0" u="none" strike="noStrike" kern="1200" cap="none" spc="0" normalizeH="0" noProof="0" dirty="0">
                <a:ln>
                  <a:noFill/>
                </a:ln>
                <a:solidFill>
                  <a:prstClr val="black"/>
                </a:solidFill>
                <a:effectLst/>
                <a:uLnTx/>
                <a:uFillTx/>
                <a:latin typeface="Cambria" panose="02040503050406030204" pitchFamily="18" charset="0"/>
                <a:ea typeface="等线" panose="02010600030101010101" charset="-122"/>
                <a:cs typeface="+mn-cs"/>
              </a:rPr>
              <a:t> a successful journalist</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charset="-122"/>
                <a:cs typeface="+mn-cs"/>
              </a:rPr>
              <a:t>?</a:t>
            </a:r>
          </a:p>
        </p:txBody>
      </p:sp>
      <p:sp>
        <p:nvSpPr>
          <p:cNvPr id="9" name="平行四边形 8"/>
          <p:cNvSpPr/>
          <p:nvPr/>
        </p:nvSpPr>
        <p:spPr>
          <a:xfrm>
            <a:off x="4474943"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11" name="Rectangle 18"/>
          <p:cNvSpPr>
            <a:spLocks noChangeArrowheads="1"/>
          </p:cNvSpPr>
          <p:nvPr/>
        </p:nvSpPr>
        <p:spPr bwMode="auto">
          <a:xfrm>
            <a:off x="1505244" y="384324"/>
            <a:ext cx="29071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CN" sz="2800" b="1" dirty="0">
                <a:solidFill>
                  <a:prstClr val="white"/>
                </a:solidFill>
                <a:latin typeface="Arial" panose="020B0604020202020204"/>
                <a:ea typeface="微软雅黑" panose="020B0503020204020204" charset="-122"/>
                <a:sym typeface="Arial" panose="020B0604020202020204"/>
              </a:rPr>
              <a:t>Rephrasing</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12" name="矩形 11"/>
          <p:cNvSpPr/>
          <p:nvPr/>
        </p:nvSpPr>
        <p:spPr>
          <a:xfrm>
            <a:off x="4412407" y="2946808"/>
            <a:ext cx="7573267" cy="1200329"/>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100" normalizeH="0" noProof="0" dirty="0">
                <a:ln>
                  <a:noFill/>
                </a:ln>
                <a:solidFill>
                  <a:prstClr val="white"/>
                </a:solidFill>
                <a:effectLst/>
                <a:uLnTx/>
                <a:uFillTx/>
                <a:latin typeface="Cambria" panose="02040503050406030204" pitchFamily="18" charset="0"/>
                <a:ea typeface="等线" panose="02010600030101010101" charset="-122"/>
                <a:cs typeface="+mn-cs"/>
              </a:rPr>
              <a:t>To be a successful journalist, ZY is advised to cover an accurate story.  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spc="-100" dirty="0">
                <a:solidFill>
                  <a:prstClr val="white"/>
                </a:solidFill>
                <a:latin typeface="Cambria" panose="02040503050406030204" pitchFamily="18" charset="0"/>
                <a:ea typeface="等线" panose="02010600030101010101" charset="-122"/>
              </a:rPr>
              <a:t>______________________________________________________________will help</a:t>
            </a:r>
            <a:r>
              <a:rPr kumimoji="0" lang="en-US" altLang="zh-CN" sz="2400" i="0" u="none" strike="noStrike" kern="1200" cap="none" spc="-100" normalizeH="0" noProof="0" dirty="0">
                <a:ln>
                  <a:noFill/>
                </a:ln>
                <a:solidFill>
                  <a:prstClr val="white"/>
                </a:solidFill>
                <a:effectLst/>
                <a:uLnTx/>
                <a:uFillTx/>
                <a:latin typeface="Cambria" panose="02040503050406030204" pitchFamily="18" charset="0"/>
                <a:ea typeface="等线" panose="02010600030101010101" charset="-122"/>
                <a:cs typeface="+mn-cs"/>
              </a:rPr>
              <a:t>. </a:t>
            </a:r>
          </a:p>
        </p:txBody>
      </p:sp>
      <p:sp>
        <p:nvSpPr>
          <p:cNvPr id="13" name="矩形 12"/>
          <p:cNvSpPr/>
          <p:nvPr/>
        </p:nvSpPr>
        <p:spPr>
          <a:xfrm>
            <a:off x="4435000" y="3327792"/>
            <a:ext cx="7203523" cy="781945"/>
          </a:xfrm>
          <a:prstGeom prst="rect">
            <a:avLst/>
          </a:prstGeom>
        </p:spPr>
        <p:txBody>
          <a:bodyPr wrap="square">
            <a:spAutoFit/>
          </a:bodyPr>
          <a:lstStyle/>
          <a:p>
            <a:pPr marL="0" marR="0" lvl="0" indent="0" algn="just" defTabSz="914400" rtl="0" eaLnBrk="1" fontAlgn="auto" latinLnBrk="0" hangingPunct="1">
              <a:lnSpc>
                <a:spcPts val="2800"/>
              </a:lnSpc>
              <a:spcBef>
                <a:spcPts val="0"/>
              </a:spcBef>
              <a:spcAft>
                <a:spcPts val="600"/>
              </a:spcAft>
              <a:buClrTx/>
              <a:buSzTx/>
              <a:buFontTx/>
              <a:buNone/>
              <a:defRPr/>
            </a:pPr>
            <a:r>
              <a:rPr kumimoji="0" lang="en-US" altLang="zh-CN" sz="21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charset="-122"/>
                <a:cs typeface="+mn-cs"/>
              </a:rPr>
              <a:t>                Having</a:t>
            </a:r>
            <a:r>
              <a:rPr kumimoji="0" lang="en-US" altLang="zh-CN" sz="2100" b="1" i="0" u="none" strike="noStrike" kern="1200" cap="none" spc="-100" normalizeH="0" noProof="0" dirty="0">
                <a:ln>
                  <a:noFill/>
                </a:ln>
                <a:solidFill>
                  <a:schemeClr val="bg1"/>
                </a:solidFill>
                <a:effectLst/>
                <a:uLnTx/>
                <a:uFillTx/>
                <a:latin typeface="Cambria" panose="02040503050406030204" pitchFamily="18" charset="0"/>
                <a:ea typeface="等线" panose="02010600030101010101" charset="-122"/>
                <a:cs typeface="+mn-cs"/>
              </a:rPr>
              <a:t> a good “nose” for a story, following some dos and don’ts, and taking notes while listening for detailed facts</a:t>
            </a:r>
            <a:endParaRPr kumimoji="0" lang="en-US" altLang="zh-CN" sz="21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charset="-122"/>
              <a:cs typeface="+mn-cs"/>
            </a:endParaRPr>
          </a:p>
        </p:txBody>
      </p:sp>
      <p:sp>
        <p:nvSpPr>
          <p:cNvPr id="14" name="矩形 13"/>
          <p:cNvSpPr/>
          <p:nvPr/>
        </p:nvSpPr>
        <p:spPr>
          <a:xfrm>
            <a:off x="631222" y="1979277"/>
            <a:ext cx="6789566" cy="830997"/>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normalizeH="0" noProof="0" dirty="0">
                <a:ln>
                  <a:noFill/>
                </a:ln>
                <a:solidFill>
                  <a:prstClr val="white"/>
                </a:solidFill>
                <a:effectLst/>
                <a:uLnTx/>
                <a:uFillTx/>
                <a:latin typeface="Cambria" panose="02040503050406030204" pitchFamily="18" charset="0"/>
                <a:ea typeface="等线" panose="02010600030101010101" charset="-122"/>
                <a:cs typeface="+mn-cs"/>
              </a:rPr>
              <a:t>To be a successful journalist, ZY is advised to work in a team, getting ______________________________________. </a:t>
            </a:r>
          </a:p>
        </p:txBody>
      </p:sp>
      <p:sp>
        <p:nvSpPr>
          <p:cNvPr id="15" name="矩形 14"/>
          <p:cNvSpPr/>
          <p:nvPr/>
        </p:nvSpPr>
        <p:spPr>
          <a:xfrm>
            <a:off x="3063103" y="2256689"/>
            <a:ext cx="4357685"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rPr>
              <a:t>experience and assistance</a:t>
            </a:r>
            <a:endParaRPr kumimoji="0" lang="en-US" altLang="zh-CN" sz="1400" b="1"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endParaRPr>
          </a:p>
        </p:txBody>
      </p:sp>
      <p:sp>
        <p:nvSpPr>
          <p:cNvPr id="16" name="矩形 15"/>
          <p:cNvSpPr/>
          <p:nvPr/>
        </p:nvSpPr>
        <p:spPr>
          <a:xfrm>
            <a:off x="631222" y="5396185"/>
            <a:ext cx="6789566" cy="1200329"/>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normalizeH="0" baseline="0" noProof="0" dirty="0">
                <a:ln>
                  <a:noFill/>
                </a:ln>
                <a:solidFill>
                  <a:prstClr val="white"/>
                </a:solidFill>
                <a:effectLst/>
                <a:uLnTx/>
                <a:uFillTx/>
                <a:latin typeface="Cambria" panose="02040503050406030204" pitchFamily="18" charset="0"/>
                <a:ea typeface="等线" panose="02010600030101010101" charset="-122"/>
              </a:rPr>
              <a:t>To be a successful journalist, ZY is advised to protect</a:t>
            </a:r>
            <a:r>
              <a:rPr kumimoji="0" lang="en-US" altLang="zh-CN" sz="2400" b="0" i="0" u="none" strike="noStrike" kern="1200" cap="none" normalizeH="0" noProof="0" dirty="0">
                <a:ln>
                  <a:noFill/>
                </a:ln>
                <a:solidFill>
                  <a:prstClr val="white"/>
                </a:solidFill>
                <a:effectLst/>
                <a:uLnTx/>
                <a:uFillTx/>
                <a:latin typeface="Cambria" panose="02040503050406030204" pitchFamily="18" charset="0"/>
                <a:ea typeface="等线" panose="02010600030101010101" charset="-122"/>
              </a:rPr>
              <a:t> a story from accusations. It is essential to </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aseline="0" dirty="0">
                <a:solidFill>
                  <a:prstClr val="white"/>
                </a:solidFill>
                <a:latin typeface="Cambria" panose="02040503050406030204" pitchFamily="18" charset="0"/>
                <a:ea typeface="等线" panose="02010600030101010101" charset="-122"/>
              </a:rPr>
              <a:t>__________________________________________________________.</a:t>
            </a:r>
            <a:endParaRPr kumimoji="0" lang="en-US" altLang="zh-CN" sz="2400" b="0" i="0" u="none" strike="noStrike" kern="1200" cap="none" normalizeH="0" baseline="0" noProof="0" dirty="0">
              <a:ln>
                <a:noFill/>
              </a:ln>
              <a:solidFill>
                <a:prstClr val="white"/>
              </a:solidFill>
              <a:effectLst/>
              <a:uLnTx/>
              <a:uFillTx/>
              <a:latin typeface="Cambria" panose="02040503050406030204" pitchFamily="18" charset="0"/>
              <a:ea typeface="等线" panose="02010600030101010101" charset="-122"/>
            </a:endParaRPr>
          </a:p>
        </p:txBody>
      </p:sp>
      <p:sp>
        <p:nvSpPr>
          <p:cNvPr id="17" name="矩形 16"/>
          <p:cNvSpPr/>
          <p:nvPr/>
        </p:nvSpPr>
        <p:spPr>
          <a:xfrm>
            <a:off x="631226" y="6107524"/>
            <a:ext cx="6877529"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charset="-122"/>
                <a:cs typeface="+mn-cs"/>
              </a:rPr>
              <a:t>do researches</a:t>
            </a:r>
            <a:r>
              <a:rPr kumimoji="0" lang="en-US" altLang="zh-CN" sz="2400" b="1" i="0" u="none" strike="noStrike" kern="1200" cap="none" spc="-100" normalizeH="0" noProof="0" dirty="0">
                <a:ln>
                  <a:noFill/>
                </a:ln>
                <a:solidFill>
                  <a:schemeClr val="bg1"/>
                </a:solidFill>
                <a:effectLst/>
                <a:uLnTx/>
                <a:uFillTx/>
                <a:latin typeface="Cambria" panose="02040503050406030204" pitchFamily="18" charset="0"/>
                <a:ea typeface="等线" panose="02010600030101010101" charset="-122"/>
                <a:cs typeface="+mn-cs"/>
              </a:rPr>
              <a:t> and use a record to collect evidence</a:t>
            </a:r>
            <a:endParaRPr kumimoji="0" lang="en-US" altLang="zh-CN" sz="12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charset="-122"/>
              <a:cs typeface="+mn-cs"/>
            </a:endParaRPr>
          </a:p>
        </p:txBody>
      </p:sp>
      <p:sp>
        <p:nvSpPr>
          <p:cNvPr id="18" name="矩形 17"/>
          <p:cNvSpPr/>
          <p:nvPr/>
        </p:nvSpPr>
        <p:spPr>
          <a:xfrm>
            <a:off x="615405" y="4285443"/>
            <a:ext cx="1000213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lang="en-US" altLang="zh-CN" sz="2800" b="1" i="1" dirty="0">
                <a:solidFill>
                  <a:srgbClr val="CC6600"/>
                </a:solidFill>
                <a:latin typeface="Cambria" panose="02040503050406030204" pitchFamily="18" charset="0"/>
                <a:ea typeface="等线" panose="02010600030101010101" charset="-122"/>
              </a:rPr>
              <a:t>Capable of uncovering the whole truth, following some dos and don’ts and noting down details while listening will help.</a:t>
            </a:r>
            <a:endParaRPr kumimoji="0" lang="en-US" altLang="zh-CN" sz="2800" b="1" i="1"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charset="-122"/>
            </a:endParaRPr>
          </a:p>
        </p:txBody>
      </p:sp>
      <p:sp>
        <p:nvSpPr>
          <p:cNvPr id="3" name="箭头: 下 2"/>
          <p:cNvSpPr/>
          <p:nvPr/>
        </p:nvSpPr>
        <p:spPr>
          <a:xfrm rot="859640">
            <a:off x="5293265" y="4059201"/>
            <a:ext cx="271885" cy="448940"/>
          </a:xfrm>
          <a:prstGeom prst="downArrow">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2" y="261486"/>
            <a:ext cx="330136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p:cNvPicPr>
            <a:picLocks noChangeAspect="1"/>
          </p:cNvPicPr>
          <p:nvPr/>
        </p:nvPicPr>
        <p:blipFill>
          <a:blip r:embed="rId2"/>
          <a:stretch>
            <a:fillRect/>
          </a:stretch>
        </p:blipFill>
        <p:spPr>
          <a:xfrm>
            <a:off x="445266" y="313984"/>
            <a:ext cx="756285" cy="594360"/>
          </a:xfrm>
          <a:prstGeom prst="rect">
            <a:avLst/>
          </a:prstGeom>
        </p:spPr>
      </p:pic>
      <p:sp>
        <p:nvSpPr>
          <p:cNvPr id="8" name="矩形 7"/>
          <p:cNvSpPr/>
          <p:nvPr/>
        </p:nvSpPr>
        <p:spPr>
          <a:xfrm>
            <a:off x="487471" y="1687421"/>
            <a:ext cx="11008466" cy="3539430"/>
          </a:xfrm>
          <a:prstGeom prst="rect">
            <a:avLst/>
          </a:prstGeom>
        </p:spPr>
        <p:txBody>
          <a:bodyPr wrap="square">
            <a:spAutoFit/>
          </a:bodyPr>
          <a:lstStyle/>
          <a:p>
            <a:pPr algn="just">
              <a:defRPr/>
            </a:pPr>
            <a:r>
              <a:rPr lang="en-US" altLang="zh-CN" sz="3200" i="1" dirty="0">
                <a:latin typeface="Cambria" panose="02040503050406030204" pitchFamily="18" charset="0"/>
              </a:rPr>
              <a:t>       To be a successful journalist, Zhou Yang is advised to work in a team, getting experience and assistance. ___________, capable of uncovering the whole truth, following some dos and don’ts and noting down details while listening will also help him _______________________________. It is essential to do researches and use a record to collect evidence, __________ will protect a story from accusations.</a:t>
            </a:r>
          </a:p>
        </p:txBody>
      </p:sp>
      <p:sp>
        <p:nvSpPr>
          <p:cNvPr id="9" name="平行四边形 8"/>
          <p:cNvSpPr/>
          <p:nvPr/>
        </p:nvSpPr>
        <p:spPr>
          <a:xfrm>
            <a:off x="4474943"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11" name="Rectangle 18"/>
          <p:cNvSpPr>
            <a:spLocks noChangeArrowheads="1"/>
          </p:cNvSpPr>
          <p:nvPr/>
        </p:nvSpPr>
        <p:spPr bwMode="auto">
          <a:xfrm>
            <a:off x="1505244" y="384324"/>
            <a:ext cx="29071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Arial" panose="020B0604020202020204"/>
              </a:rPr>
              <a:t>Connecting</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19" name="矩形 18"/>
          <p:cNvSpPr/>
          <p:nvPr/>
        </p:nvSpPr>
        <p:spPr>
          <a:xfrm>
            <a:off x="487471" y="3603938"/>
            <a:ext cx="497284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lang="en-US" altLang="zh-CN" sz="3200" b="1" i="1" dirty="0">
                <a:solidFill>
                  <a:srgbClr val="CC6600"/>
                </a:solidFill>
                <a:latin typeface="Cambria" panose="02040503050406030204" pitchFamily="18" charset="0"/>
                <a:ea typeface="等线" panose="02010600030101010101" charset="-122"/>
              </a:rPr>
              <a:t>c</a:t>
            </a:r>
            <a:r>
              <a:rPr kumimoji="0" lang="en-US" altLang="zh-CN" sz="3200" b="1" i="1"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charset="-122"/>
              </a:rPr>
              <a:t>over an accurate story</a:t>
            </a:r>
          </a:p>
        </p:txBody>
      </p:sp>
      <p:sp>
        <p:nvSpPr>
          <p:cNvPr id="20" name="矩形 19"/>
          <p:cNvSpPr/>
          <p:nvPr/>
        </p:nvSpPr>
        <p:spPr>
          <a:xfrm>
            <a:off x="6445294" y="4081417"/>
            <a:ext cx="166008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lang="en-US" altLang="zh-CN" sz="3200" b="1" i="1" dirty="0">
                <a:solidFill>
                  <a:srgbClr val="CC6600"/>
                </a:solidFill>
                <a:latin typeface="Cambria" panose="02040503050406030204" pitchFamily="18" charset="0"/>
                <a:ea typeface="等线" panose="02010600030101010101" charset="-122"/>
              </a:rPr>
              <a:t>which</a:t>
            </a:r>
            <a:endParaRPr kumimoji="0" lang="en-US" altLang="zh-CN" sz="3200" b="1" i="1"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charset="-122"/>
            </a:endParaRPr>
          </a:p>
        </p:txBody>
      </p:sp>
      <p:sp>
        <p:nvSpPr>
          <p:cNvPr id="21" name="矩形 20"/>
          <p:cNvSpPr/>
          <p:nvPr/>
        </p:nvSpPr>
        <p:spPr>
          <a:xfrm>
            <a:off x="7795793" y="2154141"/>
            <a:ext cx="166008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lang="en-US" altLang="zh-CN" sz="3200" b="1" i="1" dirty="0">
                <a:solidFill>
                  <a:srgbClr val="CC6600"/>
                </a:solidFill>
                <a:latin typeface="Cambria" panose="02040503050406030204" pitchFamily="18" charset="0"/>
                <a:ea typeface="等线" panose="02010600030101010101" charset="-122"/>
              </a:rPr>
              <a:t>Besides</a:t>
            </a:r>
            <a:endParaRPr kumimoji="0" lang="en-US" altLang="zh-CN" sz="3200" b="1" i="1"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1381829">
            <a:off x="569671" y="2080865"/>
            <a:ext cx="4703427" cy="1107996"/>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960"/>
              </a:spcAft>
              <a:buClrTx/>
              <a:buSzTx/>
              <a:buFontTx/>
              <a:buNone/>
              <a:defRPr/>
            </a:pPr>
            <a:r>
              <a:rPr kumimoji="0" lang="en-US" altLang="zh-CN" sz="2200" b="0" i="0" u="none" strike="noStrike" kern="1200" cap="none" spc="-100" normalizeH="0" noProof="0" dirty="0">
                <a:ln>
                  <a:noFill/>
                </a:ln>
                <a:solidFill>
                  <a:prstClr val="black"/>
                </a:solidFill>
                <a:effectLst/>
                <a:uLnTx/>
                <a:uFillTx/>
                <a:latin typeface="Cambria" panose="02040503050406030204" pitchFamily="18" charset="0"/>
                <a:ea typeface="等线" panose="02010600030101010101" charset="-122"/>
              </a:rPr>
              <a:t>If you’re curious, you’ll probably a good journalist because we follow our curiosity like cats.           --Diane Sawyer</a:t>
            </a:r>
          </a:p>
        </p:txBody>
      </p:sp>
      <p:sp>
        <p:nvSpPr>
          <p:cNvPr id="5" name="矩形 4"/>
          <p:cNvSpPr/>
          <p:nvPr/>
        </p:nvSpPr>
        <p:spPr>
          <a:xfrm>
            <a:off x="565164" y="3484269"/>
            <a:ext cx="5036619" cy="769441"/>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960"/>
              </a:spcAft>
              <a:buClrTx/>
              <a:buSzTx/>
              <a:buFontTx/>
              <a:buNone/>
              <a:defRPr/>
            </a:pPr>
            <a:r>
              <a:rPr kumimoji="0" lang="en-US" altLang="zh-CN" sz="2200" b="0" i="0" u="none" strike="noStrike" kern="1200" cap="none" spc="-100" normalizeH="0" noProof="0" dirty="0">
                <a:ln>
                  <a:noFill/>
                </a:ln>
                <a:solidFill>
                  <a:prstClr val="black"/>
                </a:solidFill>
                <a:effectLst/>
                <a:uLnTx/>
                <a:uFillTx/>
                <a:latin typeface="Cambria" panose="02040503050406030204" pitchFamily="18" charset="0"/>
                <a:ea typeface="等线" panose="02010600030101010101" charset="-122"/>
              </a:rPr>
              <a:t>I’m not rational(</a:t>
            </a:r>
            <a:r>
              <a:rPr kumimoji="0" lang="zh-CN" altLang="en-US" sz="2200" b="0" i="0" u="none" strike="noStrike" kern="1200" cap="none" spc="-100" normalizeH="0" noProof="0" dirty="0">
                <a:ln>
                  <a:noFill/>
                </a:ln>
                <a:solidFill>
                  <a:prstClr val="black"/>
                </a:solidFill>
                <a:effectLst/>
                <a:uLnTx/>
                <a:uFillTx/>
                <a:latin typeface="Cambria" panose="02040503050406030204" pitchFamily="18" charset="0"/>
                <a:ea typeface="等线" panose="02010600030101010101" charset="-122"/>
              </a:rPr>
              <a:t>理性的</a:t>
            </a:r>
            <a:r>
              <a:rPr kumimoji="0" lang="en-US" altLang="zh-CN" sz="2200" b="0" i="0" u="none" strike="noStrike" kern="1200" cap="none" spc="-100" normalizeH="0" noProof="0" dirty="0">
                <a:ln>
                  <a:noFill/>
                </a:ln>
                <a:solidFill>
                  <a:prstClr val="black"/>
                </a:solidFill>
                <a:effectLst/>
                <a:uLnTx/>
                <a:uFillTx/>
                <a:latin typeface="Cambria" panose="02040503050406030204" pitchFamily="18" charset="0"/>
                <a:ea typeface="等线" panose="02010600030101010101" charset="-122"/>
              </a:rPr>
              <a:t>) enough to be a good journalist.     --Jim Harrison</a:t>
            </a:r>
          </a:p>
        </p:txBody>
      </p:sp>
      <p:sp>
        <p:nvSpPr>
          <p:cNvPr id="6" name="矩形 5"/>
          <p:cNvSpPr/>
          <p:nvPr/>
        </p:nvSpPr>
        <p:spPr>
          <a:xfrm rot="21439536">
            <a:off x="524242" y="4544790"/>
            <a:ext cx="5054134" cy="1107996"/>
          </a:xfrm>
          <a:prstGeom prst="rect">
            <a:avLst/>
          </a:prstGeom>
          <a:solidFill>
            <a:schemeClr val="bg2">
              <a:lumMod val="50000"/>
              <a:alpha val="3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960"/>
              </a:spcAft>
              <a:buClrTx/>
              <a:buSzTx/>
              <a:buFontTx/>
              <a:buNone/>
              <a:defRPr/>
            </a:pPr>
            <a:r>
              <a:rPr kumimoji="0" lang="en-US" altLang="zh-CN" sz="2200" b="0" i="0" u="none" strike="noStrike" kern="1200" cap="none" spc="-120" normalizeH="0" baseline="0" noProof="0" dirty="0">
                <a:ln>
                  <a:noFill/>
                </a:ln>
                <a:solidFill>
                  <a:prstClr val="black"/>
                </a:solidFill>
                <a:effectLst/>
                <a:uLnTx/>
                <a:uFillTx/>
                <a:latin typeface="Cambria" panose="02040503050406030204" pitchFamily="18" charset="0"/>
                <a:ea typeface="等线" panose="02010600030101010101" charset="-122"/>
              </a:rPr>
              <a:t>If you are a reliable, honest journalist, sources will open up and trust you and share good information.         --Wolf Blitzer</a:t>
            </a:r>
          </a:p>
        </p:txBody>
      </p:sp>
      <p:sp>
        <p:nvSpPr>
          <p:cNvPr id="7" name="矩形 6"/>
          <p:cNvSpPr/>
          <p:nvPr/>
        </p:nvSpPr>
        <p:spPr>
          <a:xfrm>
            <a:off x="1542775" y="5894676"/>
            <a:ext cx="8881385" cy="430887"/>
          </a:xfrm>
          <a:prstGeom prst="rect">
            <a:avLst/>
          </a:prstGeom>
          <a:solidFill>
            <a:schemeClr val="accent6">
              <a:lumMod val="60000"/>
              <a:lumOff val="40000"/>
              <a:alpha val="56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960"/>
              </a:spcAft>
              <a:buClrTx/>
              <a:buSzTx/>
              <a:buFontTx/>
              <a:buNone/>
              <a:defRPr/>
            </a:pPr>
            <a:r>
              <a:rPr kumimoji="0" lang="en-US" altLang="zh-CN" sz="2200" b="0" i="0" u="none" strike="noStrike" kern="1200" cap="none" spc="-100" normalizeH="0" noProof="0" dirty="0">
                <a:ln>
                  <a:noFill/>
                </a:ln>
                <a:solidFill>
                  <a:prstClr val="black"/>
                </a:solidFill>
                <a:effectLst/>
                <a:uLnTx/>
                <a:uFillTx/>
                <a:latin typeface="Cambria" panose="02040503050406030204" pitchFamily="18" charset="0"/>
                <a:ea typeface="等线" panose="02010600030101010101" charset="-122"/>
              </a:rPr>
              <a:t>As a journalist, one tends to think there's nothing off limits.       --Peter Jennings</a:t>
            </a:r>
          </a:p>
        </p:txBody>
      </p:sp>
      <p:sp>
        <p:nvSpPr>
          <p:cNvPr id="9" name="矩形 8"/>
          <p:cNvSpPr/>
          <p:nvPr/>
        </p:nvSpPr>
        <p:spPr>
          <a:xfrm rot="226206">
            <a:off x="5634457" y="2176763"/>
            <a:ext cx="6274001" cy="769441"/>
          </a:xfrm>
          <a:prstGeom prst="rect">
            <a:avLst/>
          </a:prstGeom>
          <a:solidFill>
            <a:srgbClr val="92D050">
              <a:alpha val="42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960"/>
              </a:spcAft>
              <a:buClrTx/>
              <a:buSzTx/>
              <a:buFontTx/>
              <a:buNone/>
              <a:defRPr/>
            </a:pPr>
            <a:r>
              <a:rPr kumimoji="0" lang="en-US" altLang="zh-CN" sz="2200" b="0" i="0" u="none" strike="noStrike" kern="1200" cap="none" spc="-100" normalizeH="0" noProof="0" dirty="0">
                <a:ln>
                  <a:noFill/>
                </a:ln>
                <a:solidFill>
                  <a:prstClr val="black"/>
                </a:solidFill>
                <a:effectLst/>
                <a:uLnTx/>
                <a:uFillTx/>
                <a:latin typeface="Cambria" panose="02040503050406030204" pitchFamily="18" charset="0"/>
                <a:ea typeface="等线" panose="02010600030101010101" charset="-122"/>
              </a:rPr>
              <a:t>Journalism, as concerns collecting information, differs little if at all from intelligence work.        --Vladimir Putin</a:t>
            </a:r>
          </a:p>
        </p:txBody>
      </p:sp>
      <p:sp>
        <p:nvSpPr>
          <p:cNvPr id="10" name="矩形 9"/>
          <p:cNvSpPr/>
          <p:nvPr/>
        </p:nvSpPr>
        <p:spPr>
          <a:xfrm>
            <a:off x="5929144" y="4621106"/>
            <a:ext cx="5684626" cy="1107996"/>
          </a:xfrm>
          <a:prstGeom prst="rect">
            <a:avLst/>
          </a:prstGeom>
          <a:solidFill>
            <a:schemeClr val="accent4">
              <a:alpha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960"/>
              </a:spcAft>
              <a:buClrTx/>
              <a:buSzTx/>
              <a:buFontTx/>
              <a:buNone/>
              <a:defRPr/>
            </a:pPr>
            <a:r>
              <a:rPr kumimoji="0" lang="en-US" altLang="zh-CN" sz="2200" b="0" i="0" u="none" strike="noStrike" kern="1200" cap="none" spc="-120" normalizeH="0" baseline="0" noProof="0" dirty="0">
                <a:ln>
                  <a:noFill/>
                </a:ln>
                <a:solidFill>
                  <a:prstClr val="black"/>
                </a:solidFill>
                <a:effectLst/>
                <a:uLnTx/>
                <a:uFillTx/>
                <a:latin typeface="Cambria" panose="02040503050406030204" pitchFamily="18" charset="0"/>
                <a:ea typeface="等线" panose="02010600030101010101" charset="-122"/>
              </a:rPr>
              <a:t>I started off as a journalist when I was young and I did not get paid unless I wrote three stories a day.                                              --Ryan Murphy</a:t>
            </a:r>
          </a:p>
        </p:txBody>
      </p:sp>
      <p:sp>
        <p:nvSpPr>
          <p:cNvPr id="11" name="矩形 10"/>
          <p:cNvSpPr/>
          <p:nvPr/>
        </p:nvSpPr>
        <p:spPr>
          <a:xfrm>
            <a:off x="5916614" y="3257189"/>
            <a:ext cx="5697156" cy="1107996"/>
          </a:xfrm>
          <a:prstGeom prst="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960"/>
              </a:spcAft>
              <a:buClrTx/>
              <a:buSzTx/>
              <a:buFontTx/>
              <a:buNone/>
              <a:defRPr/>
            </a:pPr>
            <a:r>
              <a:rPr kumimoji="0" lang="en-US" altLang="zh-CN" sz="2200" b="0" i="0" u="none" strike="noStrike" kern="1200" cap="none" spc="-100" normalizeH="0" noProof="0" dirty="0">
                <a:ln>
                  <a:noFill/>
                </a:ln>
                <a:solidFill>
                  <a:prstClr val="black"/>
                </a:solidFill>
                <a:effectLst/>
                <a:uLnTx/>
                <a:uFillTx/>
                <a:latin typeface="Cambria" panose="02040503050406030204" pitchFamily="18" charset="0"/>
                <a:ea typeface="等线" panose="02010600030101010101" charset="-122"/>
              </a:rPr>
              <a:t>I've learned in my years as a journalist that when a politician says 'That's ridiculous' you're probably on the right track.      --Amy Goodman</a:t>
            </a:r>
            <a:endParaRPr kumimoji="0" lang="zh-CN" altLang="en-US" sz="2200" b="0" i="0" u="none" strike="noStrike" kern="1200" cap="none" spc="-100" normalizeH="0" noProof="0" dirty="0">
              <a:ln>
                <a:noFill/>
              </a:ln>
              <a:solidFill>
                <a:prstClr val="black"/>
              </a:solidFill>
              <a:effectLst/>
              <a:uLnTx/>
              <a:uFillTx/>
              <a:latin typeface="Cambria" panose="02040503050406030204" pitchFamily="18" charset="0"/>
              <a:ea typeface="等线" panose="02010600030101010101" charset="-122"/>
            </a:endParaRPr>
          </a:p>
        </p:txBody>
      </p:sp>
      <p:sp>
        <p:nvSpPr>
          <p:cNvPr id="12" name="平行四边形 11"/>
          <p:cNvSpPr/>
          <p:nvPr/>
        </p:nvSpPr>
        <p:spPr>
          <a:xfrm>
            <a:off x="1312842" y="261486"/>
            <a:ext cx="330136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13" name="Rectangle 18"/>
          <p:cNvSpPr>
            <a:spLocks noChangeArrowheads="1"/>
          </p:cNvSpPr>
          <p:nvPr/>
        </p:nvSpPr>
        <p:spPr bwMode="auto">
          <a:xfrm>
            <a:off x="1542775" y="384324"/>
            <a:ext cx="28414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Arial" panose="020B0604020202020204"/>
              </a:rPr>
              <a:t>Further thinking</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14" name="图片 13"/>
          <p:cNvPicPr>
            <a:picLocks noChangeAspect="1"/>
          </p:cNvPicPr>
          <p:nvPr/>
        </p:nvPicPr>
        <p:blipFill>
          <a:blip r:embed="rId3"/>
          <a:stretch>
            <a:fillRect/>
          </a:stretch>
        </p:blipFill>
        <p:spPr>
          <a:xfrm>
            <a:off x="445266" y="313984"/>
            <a:ext cx="756285" cy="594360"/>
          </a:xfrm>
          <a:prstGeom prst="rect">
            <a:avLst/>
          </a:prstGeom>
        </p:spPr>
      </p:pic>
      <p:sp>
        <p:nvSpPr>
          <p:cNvPr id="15" name="平行四边形 14"/>
          <p:cNvSpPr/>
          <p:nvPr/>
        </p:nvSpPr>
        <p:spPr>
          <a:xfrm>
            <a:off x="4474943"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16" name="矩形 15"/>
          <p:cNvSpPr/>
          <p:nvPr/>
        </p:nvSpPr>
        <p:spPr>
          <a:xfrm>
            <a:off x="445266" y="1154559"/>
            <a:ext cx="109777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kumimoji="0" lang="en-US" altLang="zh-CN" sz="3200" b="1"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charset="-122"/>
                <a:cs typeface="+mn-cs"/>
              </a:rPr>
              <a:t>What other qualities do you think make a good journalist? </a:t>
            </a:r>
            <a:endParaRPr kumimoji="0" lang="en-US" altLang="zh-CN" sz="3200" b="1"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2534</Words>
  <Application>Microsoft Macintosh PowerPoint</Application>
  <PresentationFormat>宽屏</PresentationFormat>
  <Paragraphs>150</Paragraphs>
  <Slides>14</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等线</vt:lpstr>
      <vt:lpstr>等线 Light</vt:lpstr>
      <vt:lpstr>华文新魏</vt:lpstr>
      <vt:lpstr>Arial</vt:lpstr>
      <vt:lpstr>Calibri</vt:lpstr>
      <vt:lpstr>Cambria</vt:lpstr>
      <vt:lpstr>HelveticaNeue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棕色阅读分享推荐学习通用PPT模板</dc:title>
  <dc:creator>Dell</dc:creator>
  <cp:lastModifiedBy>nqdp</cp:lastModifiedBy>
  <cp:revision>200</cp:revision>
  <dcterms:created xsi:type="dcterms:W3CDTF">2017-08-09T01:43:00Z</dcterms:created>
  <dcterms:modified xsi:type="dcterms:W3CDTF">2019-08-10T10:55:44Z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2052-11.1.0.8472</vt:lpwstr>
  </property>
</Properties>
</file>