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1"/>
  </p:handoutMasterIdLst>
  <p:sldIdLst>
    <p:sldId id="315" r:id="rId3"/>
    <p:sldId id="256" r:id="rId4"/>
    <p:sldId id="296" r:id="rId6"/>
    <p:sldId id="257" r:id="rId7"/>
    <p:sldId id="295" r:id="rId8"/>
    <p:sldId id="261" r:id="rId9"/>
    <p:sldId id="275" r:id="rId10"/>
    <p:sldId id="287" r:id="rId11"/>
    <p:sldId id="274" r:id="rId12"/>
    <p:sldId id="286" r:id="rId13"/>
    <p:sldId id="264" r:id="rId14"/>
    <p:sldId id="265" r:id="rId15"/>
    <p:sldId id="310" r:id="rId16"/>
    <p:sldId id="266" r:id="rId17"/>
    <p:sldId id="267" r:id="rId18"/>
    <p:sldId id="297" r:id="rId19"/>
    <p:sldId id="271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DA7FE"/>
    <a:srgbClr val="F76107"/>
    <a:srgbClr val="F67F1E"/>
    <a:srgbClr val="F47F17"/>
    <a:srgbClr val="BBD129"/>
    <a:srgbClr val="74BD45"/>
    <a:srgbClr val="B1DFD5"/>
    <a:srgbClr val="62C8DC"/>
    <a:srgbClr val="F8B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000" y="208"/>
      </p:cViewPr>
      <p:guideLst>
        <p:guide orient="horz" pos="211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png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337675" y="264795"/>
            <a:ext cx="2518410" cy="8147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71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72.xml"/><Relationship Id="rId2" Type="http://schemas.openxmlformats.org/officeDocument/2006/relationships/image" Target="../media/image20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73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6.xml"/><Relationship Id="rId2" Type="http://schemas.openxmlformats.org/officeDocument/2006/relationships/image" Target="../media/image22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77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8.xml"/><Relationship Id="rId2" Type="http://schemas.openxmlformats.org/officeDocument/2006/relationships/image" Target="../media/image22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4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8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9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0.xml"/><Relationship Id="rId2" Type="http://schemas.openxmlformats.org/officeDocument/2006/relationships/image" Target="../media/image15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3832622" y="2484835"/>
            <a:ext cx="25717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69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169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169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69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169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69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169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3038475"/>
            <a:ext cx="1382316" cy="138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6473428" y="2484836"/>
            <a:ext cx="2194322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530" b="1">
                <a:latin typeface="华文新魏" panose="02010800040101010101" pitchFamily="2" charset="-122"/>
              </a:rPr>
              <a:t>知识产权声明</a:t>
            </a:r>
            <a:endParaRPr lang="zh-CN" altLang="en-US" sz="253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michael jordan 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7790" y="1236980"/>
            <a:ext cx="8322310" cy="4681855"/>
          </a:xfrm>
          <a:prstGeom prst="rect">
            <a:avLst/>
          </a:prstGeom>
        </p:spPr>
      </p:pic>
      <p:pic>
        <p:nvPicPr>
          <p:cNvPr id="30" name="内容占位符 29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27787" r="29997" b="11683"/>
          <a:stretch>
            <a:fillRect/>
          </a:stretch>
        </p:blipFill>
        <p:spPr>
          <a:xfrm>
            <a:off x="8947150" y="1061085"/>
            <a:ext cx="2477770" cy="42367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70215" y="5683250"/>
            <a:ext cx="4232275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sym typeface="+mn-ea"/>
              </a:rPr>
              <a:t>Michael Jordan</a:t>
            </a:r>
            <a:endParaRPr lang="en-US" altLang="zh-CN" sz="44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37920" y="132080"/>
            <a:ext cx="9414510" cy="706755"/>
          </a:xfrm>
          <a:prstGeom prst="rect">
            <a:avLst/>
          </a:prstGeom>
          <a:solidFill>
            <a:srgbClr val="F7D11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>
                <a:latin typeface="+mn-ea"/>
                <a:sym typeface="+mn-ea"/>
              </a:rPr>
              <a:t>Living Legends-part 2</a:t>
            </a:r>
            <a:endParaRPr lang="en-US" altLang="zh-CN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31" name="内容占位符 30"/>
          <p:cNvPicPr>
            <a:picLocks noGrp="1" noChangeAspect="1"/>
          </p:cNvPicPr>
          <p:nvPr>
            <p:ph sz="quarter" idx="13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017" t="31648" r="39105" b="30040"/>
          <a:stretch>
            <a:fillRect/>
          </a:stretch>
        </p:blipFill>
        <p:spPr>
          <a:xfrm>
            <a:off x="27940" y="-82550"/>
            <a:ext cx="1109980" cy="9213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963150" y="132080"/>
            <a:ext cx="2183130" cy="706755"/>
          </a:xfrm>
          <a:prstGeom prst="rect">
            <a:avLst/>
          </a:prstGeom>
          <a:solidFill>
            <a:srgbClr val="74BD45"/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altLang="zh-CN" sz="4000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Reading</a:t>
            </a:r>
            <a:endParaRPr lang="en-US" altLang="zh-CN" sz="4000" b="1">
              <a:ln w="9525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ea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270" y="3439795"/>
            <a:ext cx="121208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3, What are the examples for both aspects?</a:t>
            </a:r>
            <a:endParaRPr lang="en-US" altLang="zh-CN" sz="2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For skills:</a:t>
            </a:r>
            <a:endParaRPr lang="en-US" altLang="zh-CN" sz="2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For metal strength: the secret to his success is ______________________</a:t>
            </a:r>
            <a:endParaRPr lang="en-US" altLang="zh-CN" sz="2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pic>
        <p:nvPicPr>
          <p:cNvPr id="14" name="内容占位符 13"/>
          <p:cNvPicPr>
            <a:picLocks noGrp="1" noChangeAspect="1"/>
          </p:cNvPicPr>
          <p:nvPr>
            <p:ph sz="quarter" idx="13"/>
          </p:nvPr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017" t="31648" r="39105" b="30040"/>
          <a:stretch>
            <a:fillRect/>
          </a:stretch>
        </p:blipFill>
        <p:spPr>
          <a:xfrm>
            <a:off x="27940" y="-82550"/>
            <a:ext cx="1109980" cy="9213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1890" y="117475"/>
            <a:ext cx="9979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II.Read text on the right &amp; answer the questions</a:t>
            </a:r>
            <a:endParaRPr lang="en-US" altLang="zh-CN" sz="2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899015" y="-67945"/>
            <a:ext cx="2322830" cy="10763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en-US" altLang="zh-CN" sz="3200">
                <a:sym typeface="+mn-ea"/>
              </a:rPr>
              <a:t>Michael Jordan</a:t>
            </a:r>
            <a:endParaRPr lang="en-US" altLang="zh-CN" sz="3200" b="1">
              <a:solidFill>
                <a:srgbClr val="F8B11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rcRect l="27787" r="29997" b="11683"/>
          <a:stretch>
            <a:fillRect/>
          </a:stretch>
        </p:blipFill>
        <p:spPr>
          <a:xfrm>
            <a:off x="10162540" y="15240"/>
            <a:ext cx="474345" cy="99314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34290" y="962025"/>
            <a:ext cx="10045700" cy="46355"/>
          </a:xfrm>
          <a:prstGeom prst="line">
            <a:avLst/>
          </a:prstGeom>
          <a:ln w="698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270" y="1964690"/>
            <a:ext cx="9979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2.How could he achieve that?.</a:t>
            </a:r>
            <a:endParaRPr lang="en-US" altLang="zh-CN" sz="2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290" y="1442720"/>
            <a:ext cx="13061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He changed basketball with his graceful moves and jumps.</a:t>
            </a:r>
            <a:endParaRPr lang="en-US" altLang="zh-CN" sz="28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1290" y="1047750"/>
            <a:ext cx="9979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1. What's the achievement of Michael Jordan?</a:t>
            </a:r>
            <a:endParaRPr lang="en-US" altLang="zh-CN" sz="2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1290" y="2486660"/>
            <a:ext cx="96697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sym typeface="+mn-ea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sym typeface="+mn-ea"/>
              </a:rPr>
              <a:t>His skills were impressive.</a:t>
            </a:r>
            <a:endParaRPr lang="en-US" altLang="zh-CN" sz="28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r>
              <a:rPr lang="en-US" altLang="zh-CN" sz="2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sym typeface="+mn-ea"/>
              </a:rPr>
              <a:t>The mental strength made him unique.</a:t>
            </a:r>
            <a:endParaRPr lang="en-US" altLang="zh-CN" sz="28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65300" y="3922395"/>
            <a:ext cx="36131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sym typeface="+mn-ea"/>
              </a:rPr>
              <a:t>his graceful moves and jumps</a:t>
            </a:r>
            <a:endParaRPr lang="en-US" altLang="zh-CN" sz="28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75855" y="4122420"/>
            <a:ext cx="46793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sym typeface="+mn-ea"/>
              </a:rPr>
              <a:t>learning from his failures</a:t>
            </a:r>
            <a:endParaRPr lang="en-US" altLang="zh-CN" sz="28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1290" y="4644390"/>
            <a:ext cx="1196022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( words +actions--</a:t>
            </a:r>
            <a:endParaRPr lang="en-US" altLang="zh-CN" sz="2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in his profession: losing games taught him--__________________________________</a:t>
            </a:r>
            <a:endParaRPr lang="en-US" altLang="zh-CN" sz="2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in his life: he has learnt to</a:t>
            </a:r>
            <a:r>
              <a:rPr lang="en-US" altLang="zh-CN" sz="2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_</a:t>
            </a:r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__________________ </a:t>
            </a:r>
            <a:endParaRPr lang="en-US" altLang="zh-CN" sz="2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(e.g. The boys &amp; Girls Club)</a:t>
            </a:r>
            <a:endParaRPr lang="en-US" altLang="zh-CN" sz="2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0200" y="5544185"/>
            <a:ext cx="38519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sym typeface="+mn-ea"/>
              </a:rPr>
              <a:t>practise harder and never give up</a:t>
            </a:r>
            <a:endParaRPr lang="en-US" altLang="zh-CN" sz="28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174615" y="5912485"/>
            <a:ext cx="527304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sym typeface="+mn-ea"/>
              </a:rPr>
              <a:t>share his success with others</a:t>
            </a:r>
            <a:endParaRPr lang="en-US" altLang="zh-CN" sz="28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高中英语必修一新版Unit3_03"/>
          <p:cNvPicPr>
            <a:picLocks noGrp="1" noChangeAspect="1"/>
          </p:cNvPicPr>
          <p:nvPr>
            <p:ph sz="quarter" idx="13"/>
          </p:nvPr>
        </p:nvPicPr>
        <p:blipFill>
          <a:blip r:embed="rId1"/>
          <a:srcRect l="47245" t="55505" r="11482" b="11630"/>
          <a:stretch>
            <a:fillRect/>
          </a:stretch>
        </p:blipFill>
        <p:spPr>
          <a:xfrm>
            <a:off x="66675" y="9525"/>
            <a:ext cx="5213350" cy="5874385"/>
          </a:xfrm>
          <a:prstGeom prst="rect">
            <a:avLst/>
          </a:prstGeom>
        </p:spPr>
      </p:pic>
      <p:sp>
        <p:nvSpPr>
          <p:cNvPr id="6" name="右大括号 5"/>
          <p:cNvSpPr/>
          <p:nvPr/>
        </p:nvSpPr>
        <p:spPr>
          <a:xfrm>
            <a:off x="5096510" y="1108075"/>
            <a:ext cx="188595" cy="1588770"/>
          </a:xfrm>
          <a:prstGeom prst="rightBrace">
            <a:avLst>
              <a:gd name="adj1" fmla="val 8333"/>
              <a:gd name="adj2" fmla="val 50000"/>
            </a:avLst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584190" y="1595755"/>
            <a:ext cx="2846705" cy="5835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achevements</a:t>
            </a:r>
            <a:endParaRPr lang="en-US" altLang="zh-CN" sz="320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38540" y="1472565"/>
            <a:ext cx="11988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48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zh-CN" altLang="en-US" sz="48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总</a:t>
            </a:r>
            <a:r>
              <a:rPr lang="en-US" altLang="zh-CN" sz="48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  <a:endParaRPr lang="en-US" altLang="zh-CN" sz="4800" b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右大括号 8"/>
          <p:cNvSpPr/>
          <p:nvPr/>
        </p:nvSpPr>
        <p:spPr>
          <a:xfrm>
            <a:off x="5096510" y="3154680"/>
            <a:ext cx="188595" cy="2705100"/>
          </a:xfrm>
          <a:prstGeom prst="rightBrace">
            <a:avLst>
              <a:gd name="adj1" fmla="val 8333"/>
              <a:gd name="adj2" fmla="val 5000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837420" y="3575050"/>
            <a:ext cx="2326640" cy="255333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to </a:t>
            </a:r>
            <a:endParaRPr lang="en-US" altLang="zh-CN" sz="320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320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achieve</a:t>
            </a:r>
            <a:endParaRPr lang="en-US" altLang="zh-CN" sz="320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320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(words </a:t>
            </a:r>
            <a:endParaRPr lang="en-US" altLang="zh-CN" sz="320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320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+actions:</a:t>
            </a:r>
            <a:endParaRPr lang="en-US" altLang="zh-CN" sz="320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320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advantages</a:t>
            </a:r>
            <a:r>
              <a:rPr lang="en-US" altLang="zh-CN" sz="320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altLang="zh-CN" sz="320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711180" y="2867660"/>
            <a:ext cx="11988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48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zh-CN" altLang="en-US" sz="48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分</a:t>
            </a:r>
            <a:r>
              <a:rPr lang="en-US" altLang="zh-CN" sz="48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  <a:endParaRPr lang="en-US" altLang="zh-CN" sz="4800" b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3429000" y="4301490"/>
            <a:ext cx="1572895" cy="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09575" y="4513580"/>
            <a:ext cx="4529455" cy="2413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76555" y="4852035"/>
            <a:ext cx="912495" cy="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5001895" y="3944620"/>
            <a:ext cx="2600960" cy="18148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altLang="zh-CN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profession</a:t>
            </a:r>
            <a:endParaRPr lang="en-US" altLang="zh-CN" sz="28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altLang="zh-CN" sz="28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altLang="zh-CN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life</a:t>
            </a:r>
            <a:endParaRPr lang="en-US" altLang="zh-CN" sz="28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1511300" y="4852035"/>
            <a:ext cx="3443605" cy="15875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465455" y="5166995"/>
            <a:ext cx="4505325" cy="762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496570" y="5431790"/>
            <a:ext cx="4505325" cy="762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376555" y="5696585"/>
            <a:ext cx="2312670" cy="635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7994333" y="3354705"/>
            <a:ext cx="1229995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words</a:t>
            </a:r>
            <a:endParaRPr lang="en-US" altLang="zh-CN" sz="28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右大括号 22"/>
          <p:cNvSpPr/>
          <p:nvPr/>
        </p:nvSpPr>
        <p:spPr>
          <a:xfrm>
            <a:off x="7583805" y="4431030"/>
            <a:ext cx="282575" cy="1478915"/>
          </a:xfrm>
          <a:prstGeom prst="rightBrace">
            <a:avLst>
              <a:gd name="adj1" fmla="val 8333"/>
              <a:gd name="adj2" fmla="val 50021"/>
            </a:avLst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7994333" y="4917440"/>
            <a:ext cx="1426845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actions</a:t>
            </a:r>
            <a:endParaRPr lang="en-US" altLang="zh-CN" sz="28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1635" y="3287395"/>
            <a:ext cx="4735195" cy="1014095"/>
          </a:xfrm>
          <a:prstGeom prst="rect">
            <a:avLst/>
          </a:prstGeom>
          <a:noFill/>
          <a:ln w="793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/>
          <p:nvPr/>
        </p:nvCxnSpPr>
        <p:spPr>
          <a:xfrm>
            <a:off x="5285105" y="3583305"/>
            <a:ext cx="2597150" cy="6477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右大括号 28"/>
          <p:cNvSpPr/>
          <p:nvPr/>
        </p:nvSpPr>
        <p:spPr>
          <a:xfrm>
            <a:off x="9338945" y="3696970"/>
            <a:ext cx="403860" cy="2162810"/>
          </a:xfrm>
          <a:prstGeom prst="rightBrace">
            <a:avLst>
              <a:gd name="adj1" fmla="val 8333"/>
              <a:gd name="adj2" fmla="val 51497"/>
            </a:avLst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 animBg="1"/>
      <p:bldP spid="11" grpId="0"/>
      <p:bldP spid="15" grpId="0"/>
      <p:bldP spid="21" grpId="0"/>
      <p:bldP spid="23" grpId="0" animBg="1"/>
      <p:bldP spid="26" grpId="0"/>
      <p:bldP spid="27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6475730" y="1622425"/>
            <a:ext cx="1752600" cy="1010285"/>
          </a:xfrm>
          <a:prstGeom prst="ellipse">
            <a:avLst/>
          </a:prstGeom>
          <a:noFill/>
          <a:ln w="730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T</a:t>
            </a:r>
            <a:endParaRPr lang="en-US" altLang="zh-CN"/>
          </a:p>
        </p:txBody>
      </p:sp>
      <p:sp>
        <p:nvSpPr>
          <p:cNvPr id="10" name="椭圆 9"/>
          <p:cNvSpPr/>
          <p:nvPr/>
        </p:nvSpPr>
        <p:spPr>
          <a:xfrm>
            <a:off x="6448425" y="3702050"/>
            <a:ext cx="1806575" cy="1154430"/>
          </a:xfrm>
          <a:prstGeom prst="ellipse">
            <a:avLst/>
          </a:prstGeom>
          <a:noFill/>
          <a:ln w="730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1" name="椭圆 10"/>
          <p:cNvSpPr/>
          <p:nvPr/>
        </p:nvSpPr>
        <p:spPr>
          <a:xfrm>
            <a:off x="9666605" y="3203575"/>
            <a:ext cx="2040890" cy="1162050"/>
          </a:xfrm>
          <a:prstGeom prst="ellipse">
            <a:avLst/>
          </a:prstGeom>
          <a:noFill/>
          <a:ln w="730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椭圆 11"/>
          <p:cNvSpPr/>
          <p:nvPr/>
        </p:nvSpPr>
        <p:spPr>
          <a:xfrm>
            <a:off x="9666605" y="4649470"/>
            <a:ext cx="2040890" cy="1051560"/>
          </a:xfrm>
          <a:prstGeom prst="ellipse">
            <a:avLst/>
          </a:prstGeom>
          <a:noFill/>
          <a:ln w="730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-338455" y="2191385"/>
            <a:ext cx="24028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/>
              <a:t>to </a:t>
            </a:r>
            <a:endParaRPr lang="en-US" altLang="zh-CN" sz="2400" b="1"/>
          </a:p>
          <a:p>
            <a:pPr algn="ctr"/>
            <a:r>
              <a:rPr lang="en-US" altLang="zh-CN" sz="2400" b="1"/>
              <a:t>describe a person</a:t>
            </a:r>
            <a:endParaRPr lang="en-US" altLang="zh-CN" sz="2400" b="1"/>
          </a:p>
        </p:txBody>
      </p:sp>
      <p:sp>
        <p:nvSpPr>
          <p:cNvPr id="14" name="文本框 13"/>
          <p:cNvSpPr txBox="1"/>
          <p:nvPr/>
        </p:nvSpPr>
        <p:spPr>
          <a:xfrm>
            <a:off x="2404745" y="977265"/>
            <a:ext cx="2669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/>
              <a:t>achievements</a:t>
            </a:r>
            <a:endParaRPr lang="en-US" altLang="zh-CN" sz="2400" b="1"/>
          </a:p>
        </p:txBody>
      </p:sp>
      <p:sp>
        <p:nvSpPr>
          <p:cNvPr id="15" name="文本框 14"/>
          <p:cNvSpPr txBox="1"/>
          <p:nvPr/>
        </p:nvSpPr>
        <p:spPr>
          <a:xfrm>
            <a:off x="2404745" y="2837180"/>
            <a:ext cx="26695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/>
              <a:t>how to </a:t>
            </a:r>
            <a:endParaRPr lang="en-US" altLang="zh-CN" sz="2400" b="1"/>
          </a:p>
          <a:p>
            <a:pPr algn="ctr"/>
            <a:r>
              <a:rPr lang="en-US" altLang="zh-CN" sz="2400" b="1"/>
              <a:t>achieve</a:t>
            </a:r>
            <a:endParaRPr lang="en-US" altLang="zh-CN" sz="2400" b="1"/>
          </a:p>
        </p:txBody>
      </p:sp>
      <p:sp>
        <p:nvSpPr>
          <p:cNvPr id="16" name="文本框 15"/>
          <p:cNvSpPr txBox="1"/>
          <p:nvPr/>
        </p:nvSpPr>
        <p:spPr>
          <a:xfrm>
            <a:off x="9352280" y="4856480"/>
            <a:ext cx="26695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/>
              <a:t>in his/her</a:t>
            </a:r>
            <a:endParaRPr lang="en-US" altLang="zh-CN" sz="2400" b="1"/>
          </a:p>
          <a:p>
            <a:pPr algn="ctr"/>
            <a:r>
              <a:rPr lang="en-US" altLang="zh-CN" sz="2400" b="1"/>
              <a:t> life</a:t>
            </a:r>
            <a:endParaRPr lang="en-US" altLang="zh-CN" sz="2400" b="1"/>
          </a:p>
        </p:txBody>
      </p:sp>
      <p:sp>
        <p:nvSpPr>
          <p:cNvPr id="17" name="文本框 16"/>
          <p:cNvSpPr txBox="1"/>
          <p:nvPr/>
        </p:nvSpPr>
        <p:spPr>
          <a:xfrm>
            <a:off x="9352280" y="3369310"/>
            <a:ext cx="26695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/>
              <a:t>in his/her</a:t>
            </a:r>
            <a:endParaRPr lang="en-US" altLang="zh-CN" sz="2400" b="1"/>
          </a:p>
          <a:p>
            <a:pPr algn="ctr"/>
            <a:r>
              <a:rPr lang="en-US" altLang="zh-CN" sz="2400" b="1"/>
              <a:t>profession</a:t>
            </a:r>
            <a:endParaRPr lang="en-US" altLang="zh-CN" sz="2400" b="1"/>
          </a:p>
        </p:txBody>
      </p:sp>
      <p:sp>
        <p:nvSpPr>
          <p:cNvPr id="18" name="文本框 17"/>
          <p:cNvSpPr txBox="1"/>
          <p:nvPr/>
        </p:nvSpPr>
        <p:spPr>
          <a:xfrm>
            <a:off x="6017260" y="4058920"/>
            <a:ext cx="2669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/>
              <a:t>actions</a:t>
            </a:r>
            <a:endParaRPr lang="en-US" altLang="zh-CN" sz="2400" b="1"/>
          </a:p>
        </p:txBody>
      </p:sp>
      <p:sp>
        <p:nvSpPr>
          <p:cNvPr id="19" name="文本框 18"/>
          <p:cNvSpPr txBox="1"/>
          <p:nvPr/>
        </p:nvSpPr>
        <p:spPr>
          <a:xfrm>
            <a:off x="6017260" y="1932305"/>
            <a:ext cx="2669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/>
              <a:t>words</a:t>
            </a:r>
            <a:endParaRPr lang="en-US" altLang="zh-CN" sz="2400" b="1"/>
          </a:p>
        </p:txBody>
      </p:sp>
      <p:sp>
        <p:nvSpPr>
          <p:cNvPr id="20" name="矩形 19"/>
          <p:cNvSpPr/>
          <p:nvPr/>
        </p:nvSpPr>
        <p:spPr>
          <a:xfrm>
            <a:off x="62865" y="2143760"/>
            <a:ext cx="1814830" cy="1445260"/>
          </a:xfrm>
          <a:prstGeom prst="rect">
            <a:avLst/>
          </a:prstGeom>
          <a:noFill/>
          <a:ln w="508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607310" y="793115"/>
            <a:ext cx="2263775" cy="829310"/>
          </a:xfrm>
          <a:prstGeom prst="rect">
            <a:avLst/>
          </a:prstGeom>
          <a:noFill/>
          <a:ln w="508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832100" y="2837180"/>
            <a:ext cx="1814830" cy="829945"/>
          </a:xfrm>
          <a:prstGeom prst="rect">
            <a:avLst/>
          </a:prstGeom>
          <a:noFill/>
          <a:ln w="508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/>
          <p:cNvCxnSpPr/>
          <p:nvPr/>
        </p:nvCxnSpPr>
        <p:spPr>
          <a:xfrm flipV="1">
            <a:off x="1910080" y="1758315"/>
            <a:ext cx="1301115" cy="947420"/>
          </a:xfrm>
          <a:prstGeom prst="straightConnector1">
            <a:avLst/>
          </a:prstGeom>
          <a:ln w="4762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>
            <a:off x="3821430" y="1661795"/>
            <a:ext cx="31750" cy="1140460"/>
          </a:xfrm>
          <a:prstGeom prst="straightConnector1">
            <a:avLst/>
          </a:prstGeom>
          <a:ln w="4762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V="1">
            <a:off x="8238490" y="3702050"/>
            <a:ext cx="1290955" cy="368935"/>
          </a:xfrm>
          <a:prstGeom prst="straightConnector1">
            <a:avLst/>
          </a:prstGeom>
          <a:ln w="4762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4704715" y="3493135"/>
            <a:ext cx="1590040" cy="690245"/>
          </a:xfrm>
          <a:prstGeom prst="straightConnector1">
            <a:avLst/>
          </a:prstGeom>
          <a:ln w="4762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V="1">
            <a:off x="4720590" y="2352040"/>
            <a:ext cx="1703070" cy="707390"/>
          </a:xfrm>
          <a:prstGeom prst="straightConnector1">
            <a:avLst/>
          </a:prstGeom>
          <a:ln w="4762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8100060" y="4519295"/>
            <a:ext cx="1551940" cy="612140"/>
          </a:xfrm>
          <a:prstGeom prst="straightConnector1">
            <a:avLst/>
          </a:prstGeom>
          <a:ln w="4762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1877695" y="6071870"/>
            <a:ext cx="8257540" cy="6451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sz="3600"/>
              <a:t>Draw a mind map of this part of the text</a:t>
            </a:r>
            <a:endParaRPr lang="en-US" altLang="zh-CN" sz="3600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内容占位符 13"/>
          <p:cNvPicPr>
            <a:picLocks noGrp="1" noChangeAspect="1"/>
          </p:cNvPicPr>
          <p:nvPr>
            <p:ph sz="half" idx="1"/>
          </p:nvPr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017" t="31648" r="39105" b="30040"/>
          <a:stretch>
            <a:fillRect/>
          </a:stretch>
        </p:blipFill>
        <p:spPr>
          <a:xfrm>
            <a:off x="104140" y="23495"/>
            <a:ext cx="1372870" cy="92519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72390" y="923290"/>
            <a:ext cx="12046585" cy="25400"/>
          </a:xfrm>
          <a:prstGeom prst="line">
            <a:avLst/>
          </a:prstGeom>
          <a:ln w="698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086215" y="-67945"/>
            <a:ext cx="3135630" cy="706755"/>
          </a:xfrm>
          <a:prstGeom prst="rect">
            <a:avLst/>
          </a:prstGeom>
          <a:solidFill>
            <a:srgbClr val="74BD45"/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altLang="zh-CN" sz="4000" b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sym typeface="+mn-ea"/>
              </a:rPr>
              <a:t>Conclusion</a:t>
            </a:r>
            <a:endParaRPr lang="en-US" altLang="zh-CN" sz="4000" b="1">
              <a:ln w="9525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458460" y="1044575"/>
            <a:ext cx="15240" cy="5895975"/>
          </a:xfrm>
          <a:prstGeom prst="line">
            <a:avLst/>
          </a:prstGeom>
          <a:ln w="698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336040" y="948690"/>
            <a:ext cx="1863090" cy="10763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en-US" altLang="zh-CN" sz="3200">
                <a:sym typeface="+mn-ea"/>
              </a:rPr>
              <a:t>Lang </a:t>
            </a:r>
            <a:endParaRPr lang="en-US" altLang="zh-CN" sz="3200">
              <a:sym typeface="+mn-ea"/>
            </a:endParaRPr>
          </a:p>
          <a:p>
            <a:pPr algn="r"/>
            <a:r>
              <a:rPr lang="en-US" altLang="zh-CN" sz="3200">
                <a:sym typeface="+mn-ea"/>
              </a:rPr>
              <a:t>Ping</a:t>
            </a:r>
            <a:endParaRPr lang="en-US" altLang="zh-CN" sz="3200" b="1">
              <a:solidFill>
                <a:srgbClr val="F8B11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12" name="内容占位符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36040" y="948690"/>
            <a:ext cx="779145" cy="955040"/>
          </a:xfrm>
          <a:prstGeom prst="parallelogram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312535" y="948690"/>
            <a:ext cx="2322830" cy="10763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en-US" altLang="zh-CN" sz="3200">
                <a:sym typeface="+mn-ea"/>
              </a:rPr>
              <a:t>Michael Jordan</a:t>
            </a:r>
            <a:endParaRPr lang="en-US" altLang="zh-CN" sz="3200" b="1">
              <a:solidFill>
                <a:srgbClr val="F8B11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rcRect l="27787" r="29997" b="11683"/>
          <a:stretch>
            <a:fillRect/>
          </a:stretch>
        </p:blipFill>
        <p:spPr>
          <a:xfrm>
            <a:off x="6576060" y="1031875"/>
            <a:ext cx="474345" cy="993140"/>
          </a:xfrm>
          <a:prstGeom prst="rect">
            <a:avLst/>
          </a:prstGeom>
        </p:spPr>
      </p:pic>
      <p:sp>
        <p:nvSpPr>
          <p:cNvPr id="66" name="文本框 65"/>
          <p:cNvSpPr txBox="1"/>
          <p:nvPr/>
        </p:nvSpPr>
        <p:spPr>
          <a:xfrm>
            <a:off x="1174115" y="2209800"/>
            <a:ext cx="218630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Model 1</a:t>
            </a:r>
            <a:endParaRPr lang="en-US" altLang="zh-CN" sz="4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419735" y="2916555"/>
            <a:ext cx="449961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800"/>
              <a:t>achievements</a:t>
            </a:r>
            <a:endParaRPr lang="en-US" altLang="zh-CN" sz="4800"/>
          </a:p>
          <a:p>
            <a:pPr algn="l"/>
            <a:r>
              <a:rPr lang="en-US" altLang="zh-CN" sz="4800"/>
              <a:t>            +</a:t>
            </a:r>
            <a:endParaRPr lang="en-US" altLang="zh-CN" sz="4800"/>
          </a:p>
          <a:p>
            <a:pPr algn="l"/>
            <a:r>
              <a:rPr lang="en-US" altLang="zh-CN" sz="4800"/>
              <a:t>experiences:</a:t>
            </a:r>
            <a:endParaRPr lang="en-US" altLang="zh-CN" sz="4800"/>
          </a:p>
          <a:p>
            <a:pPr algn="l"/>
            <a:r>
              <a:rPr lang="en-US" altLang="zh-CN" sz="4000"/>
              <a:t>list the events</a:t>
            </a:r>
            <a:endParaRPr lang="en-US" altLang="zh-CN" sz="4000"/>
          </a:p>
          <a:p>
            <a:pPr algn="l"/>
            <a:r>
              <a:rPr lang="en-US" altLang="zh-CN" sz="4000"/>
              <a:t>(time order)</a:t>
            </a:r>
            <a:endParaRPr lang="en-US" altLang="zh-CN" sz="4000"/>
          </a:p>
        </p:txBody>
      </p:sp>
      <p:sp>
        <p:nvSpPr>
          <p:cNvPr id="15" name="文本框 14"/>
          <p:cNvSpPr txBox="1"/>
          <p:nvPr/>
        </p:nvSpPr>
        <p:spPr>
          <a:xfrm>
            <a:off x="3520440" y="102870"/>
            <a:ext cx="403479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Biography  Writing:</a:t>
            </a:r>
            <a:endParaRPr lang="en-US" altLang="zh-CN" sz="36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49060" y="2305050"/>
            <a:ext cx="218630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Model 2</a:t>
            </a:r>
            <a:endParaRPr lang="en-US" altLang="zh-CN" sz="4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694680" y="2978150"/>
            <a:ext cx="689673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>
                <a:sym typeface="+mn-ea"/>
              </a:rPr>
              <a:t>achievements</a:t>
            </a:r>
            <a:endParaRPr lang="en-US" altLang="zh-CN" sz="4800"/>
          </a:p>
          <a:p>
            <a:pPr algn="l"/>
            <a:r>
              <a:rPr lang="en-US" altLang="zh-CN" sz="4800">
                <a:sym typeface="+mn-ea"/>
              </a:rPr>
              <a:t>            +</a:t>
            </a:r>
            <a:endParaRPr lang="en-US" altLang="zh-CN" sz="4800"/>
          </a:p>
          <a:p>
            <a:pPr algn="l"/>
            <a:r>
              <a:rPr lang="en-US" altLang="zh-CN" sz="4800">
                <a:sym typeface="+mn-ea"/>
              </a:rPr>
              <a:t>how to achieve</a:t>
            </a:r>
            <a:endParaRPr lang="en-US" altLang="zh-CN" sz="4800"/>
          </a:p>
          <a:p>
            <a:pPr algn="l"/>
            <a:r>
              <a:rPr lang="en-US" altLang="zh-CN" sz="3600">
                <a:sym typeface="+mn-ea"/>
              </a:rPr>
              <a:t>(words description</a:t>
            </a:r>
            <a:endParaRPr lang="en-US" altLang="zh-CN" sz="3600">
              <a:sym typeface="+mn-ea"/>
            </a:endParaRPr>
          </a:p>
          <a:p>
            <a:pPr algn="l"/>
            <a:r>
              <a:rPr lang="en-US" altLang="zh-CN" sz="3600">
                <a:sym typeface="+mn-ea"/>
              </a:rPr>
              <a:t>+ action description)</a:t>
            </a:r>
            <a:endParaRPr lang="en-US" altLang="zh-CN" sz="3600"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086215" y="-67945"/>
            <a:ext cx="3135630" cy="1322070"/>
          </a:xfrm>
          <a:prstGeom prst="rect">
            <a:avLst/>
          </a:prstGeom>
          <a:solidFill>
            <a:srgbClr val="74BD45"/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4000" b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sym typeface="+mn-ea"/>
              </a:rPr>
              <a:t>After-reading</a:t>
            </a:r>
            <a:endParaRPr lang="en-US" altLang="zh-CN" sz="4000" b="1">
              <a:ln w="9525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811020" y="-83185"/>
            <a:ext cx="7275195" cy="1322070"/>
          </a:xfrm>
          <a:prstGeom prst="rect">
            <a:avLst/>
          </a:prstGeom>
          <a:solidFill>
            <a:srgbClr val="F7D11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sym typeface="+mn-ea"/>
              </a:rPr>
              <a:t>Discuss  about a living legend</a:t>
            </a:r>
            <a:endParaRPr lang="en-US" altLang="zh-CN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14" name="内容占位符 13"/>
          <p:cNvPicPr>
            <a:picLocks noGrp="1" noChangeAspect="1"/>
          </p:cNvPicPr>
          <p:nvPr>
            <p:ph sz="half" idx="1"/>
          </p:nvPr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017" t="31648" r="39105" b="30040"/>
          <a:stretch>
            <a:fillRect/>
          </a:stretch>
        </p:blipFill>
        <p:spPr>
          <a:xfrm>
            <a:off x="-67310" y="-11430"/>
            <a:ext cx="1878330" cy="1265555"/>
          </a:xfrm>
          <a:prstGeom prst="rect">
            <a:avLst/>
          </a:prstGeom>
        </p:spPr>
      </p:pic>
      <p:pic>
        <p:nvPicPr>
          <p:cNvPr id="7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721" t="21994" r="7928" b="13131"/>
          <a:stretch>
            <a:fillRect/>
          </a:stretch>
        </p:blipFill>
        <p:spPr>
          <a:xfrm>
            <a:off x="293370" y="1398905"/>
            <a:ext cx="11605260" cy="50907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18465" y="497205"/>
            <a:ext cx="1146111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Summary: the spirit of living legends</a:t>
            </a:r>
            <a:endParaRPr lang="en-US" altLang="zh-CN" sz="5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5967095" y="2387600"/>
            <a:ext cx="5912485" cy="39420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4790" y="2226945"/>
            <a:ext cx="5541010" cy="3046095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Never give up!</a:t>
            </a:r>
            <a:endParaRPr lang="en-US" altLang="zh-CN" sz="5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 to the end!</a:t>
            </a:r>
            <a:endParaRPr lang="en-US" altLang="zh-CN" sz="5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9086215" y="-67945"/>
            <a:ext cx="3135630" cy="1322070"/>
          </a:xfrm>
          <a:prstGeom prst="rect">
            <a:avLst/>
          </a:prstGeom>
          <a:solidFill>
            <a:srgbClr val="74BD45"/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4000" b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sym typeface="+mn-ea"/>
              </a:rPr>
              <a:t>After-reading</a:t>
            </a:r>
            <a:endParaRPr lang="en-US" altLang="zh-CN" sz="4000" b="1">
              <a:ln w="9525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342390" y="-83185"/>
            <a:ext cx="7646670" cy="2553335"/>
          </a:xfrm>
          <a:prstGeom prst="rect">
            <a:avLst/>
          </a:prstGeom>
          <a:solidFill>
            <a:srgbClr val="F7D11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sym typeface="+mn-ea"/>
              </a:rPr>
              <a:t>Homework:</a:t>
            </a:r>
            <a:endParaRPr lang="en-US" altLang="zh-CN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  <a:p>
            <a:pPr algn="ctr"/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sym typeface="+mn-ea"/>
              </a:rPr>
              <a:t>please choose</a:t>
            </a:r>
            <a:r>
              <a:rPr lang="en-US" altLang="zh-CN" sz="28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sym typeface="+mn-ea"/>
              </a:rPr>
              <a:t> either writing model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sym typeface="+mn-ea"/>
              </a:rPr>
              <a:t> we mentioned to write a short passage about a living legend you admire</a:t>
            </a:r>
            <a:endParaRPr lang="en-US" altLang="zh-CN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  <a:p>
            <a:pPr algn="ctr"/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sym typeface="+mn-ea"/>
              </a:rPr>
              <a:t>(choose and use the following words and expressions)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14" name="内容占位符 13"/>
          <p:cNvPicPr>
            <a:picLocks noGrp="1" noChangeAspect="1"/>
          </p:cNvPicPr>
          <p:nvPr>
            <p:ph sz="half" idx="1"/>
          </p:nvPr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017" t="31648" r="39105" b="30040"/>
          <a:stretch>
            <a:fillRect/>
          </a:stretch>
        </p:blipFill>
        <p:spPr>
          <a:xfrm>
            <a:off x="-86995" y="34290"/>
            <a:ext cx="1429385" cy="963295"/>
          </a:xfrm>
          <a:prstGeom prst="rect">
            <a:avLst/>
          </a:prstGeom>
        </p:spPr>
      </p:pic>
      <p:pic>
        <p:nvPicPr>
          <p:cNvPr id="7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0045" t="36463" r="16875" b="49360"/>
          <a:stretch>
            <a:fillRect/>
          </a:stretch>
        </p:blipFill>
        <p:spPr>
          <a:xfrm>
            <a:off x="58420" y="3072130"/>
            <a:ext cx="12075795" cy="13836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-42545" y="3964305"/>
            <a:ext cx="12228830" cy="1025525"/>
          </a:xfrm>
          <a:solidFill>
            <a:schemeClr val="tx1"/>
          </a:solidFill>
        </p:spPr>
        <p:txBody>
          <a:bodyPr/>
          <a:lstStyle/>
          <a:p>
            <a:r>
              <a:rPr lang="en-US" altLang="zh-CN">
                <a:solidFill>
                  <a:schemeClr val="bg1"/>
                </a:solidFill>
              </a:rPr>
              <a:t>B1U3 Sports and F</a:t>
            </a:r>
            <a:r>
              <a:rPr lang="en-US">
                <a:solidFill>
                  <a:schemeClr val="bg1"/>
                </a:solidFill>
              </a:rPr>
              <a:t>itness</a:t>
            </a:r>
            <a:r>
              <a:rPr lang="zh-CN" altLang="en-US"/>
              <a:t>（</a:t>
            </a:r>
            <a:r>
              <a:rPr lang="en-US"/>
              <a:t>reading &amp;thinking</a:t>
            </a:r>
            <a:r>
              <a:rPr lang="zh-CN" altLang="en-US"/>
              <a:t>）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t="22914" b="26913"/>
          <a:stretch>
            <a:fillRect/>
          </a:stretch>
        </p:blipFill>
        <p:spPr>
          <a:xfrm>
            <a:off x="160655" y="3667760"/>
            <a:ext cx="5280660" cy="304800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6210" y="611505"/>
            <a:ext cx="11243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/>
              <a:t>Have you watched the parade?</a:t>
            </a:r>
            <a:endParaRPr lang="en-US" altLang="zh-CN" sz="3600" b="1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65035" y="1256665"/>
            <a:ext cx="4598670" cy="29248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945" y="1433195"/>
            <a:ext cx="2263140" cy="21101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95" y="1501775"/>
            <a:ext cx="3060065" cy="2041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t="52639" b="26561"/>
          <a:stretch>
            <a:fillRect/>
          </a:stretch>
        </p:blipFill>
        <p:spPr>
          <a:xfrm>
            <a:off x="5502910" y="4181475"/>
            <a:ext cx="6360795" cy="26492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67665" y="-33655"/>
            <a:ext cx="11243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/>
              <a:t>How was your National Day holiday?</a:t>
            </a:r>
            <a:endParaRPr lang="en-US" altLang="zh-CN" sz="3600" b="1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11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207645" y="184150"/>
            <a:ext cx="6831965" cy="428752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21995" y="3826510"/>
            <a:ext cx="598741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most attractive float</a:t>
            </a:r>
            <a:endParaRPr lang="en-US" altLang="zh-CN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4165" y="4744085"/>
            <a:ext cx="103054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who are they? </a:t>
            </a:r>
            <a:endParaRPr lang="en-US" altLang="zh-CN" sz="4000" b="1">
              <a:solidFill>
                <a:srgbClr val="FF0000"/>
              </a:solidFill>
            </a:endParaRPr>
          </a:p>
          <a:p>
            <a:r>
              <a:rPr lang="en-US" altLang="zh-CN" sz="4000" b="1">
                <a:solidFill>
                  <a:srgbClr val="FF0000"/>
                </a:solidFill>
              </a:rPr>
              <a:t>Why are they so welcomed?</a:t>
            </a:r>
            <a:endParaRPr lang="en-US" altLang="zh-CN" sz="4000" b="1">
              <a:solidFill>
                <a:srgbClr val="FF0000"/>
              </a:solidFill>
            </a:endParaRPr>
          </a:p>
          <a:p>
            <a:r>
              <a:rPr lang="en-US" altLang="zh-CN" sz="4000" b="1">
                <a:solidFill>
                  <a:srgbClr val="FF0000"/>
                </a:solidFill>
              </a:rPr>
              <a:t>What did they do?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11731" t="14822" r="34261" b="4666"/>
          <a:stretch>
            <a:fillRect/>
          </a:stretch>
        </p:blipFill>
        <p:spPr>
          <a:xfrm>
            <a:off x="415925" y="184150"/>
            <a:ext cx="8273415" cy="6933565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6695" t="20013" r="35276" b="9728"/>
          <a:stretch>
            <a:fillRect/>
          </a:stretch>
        </p:blipFill>
        <p:spPr>
          <a:xfrm>
            <a:off x="-627380" y="-40005"/>
            <a:ext cx="11557635" cy="64973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12750" y="641985"/>
            <a:ext cx="5748020" cy="376809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484880" y="854710"/>
            <a:ext cx="1043940" cy="1044575"/>
          </a:xfrm>
          <a:prstGeom prst="roundRect">
            <a:avLst/>
          </a:prstGeom>
          <a:noFill/>
          <a:ln w="120650" cmpd="sng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029" t="10913" r="20649" b="2072"/>
          <a:stretch>
            <a:fillRect/>
          </a:stretch>
        </p:blipFill>
        <p:spPr>
          <a:xfrm>
            <a:off x="7185660" y="408305"/>
            <a:ext cx="3792855" cy="4413250"/>
          </a:xfrm>
          <a:prstGeom prst="round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>
            <a:off x="4705985" y="1228090"/>
            <a:ext cx="1750695" cy="577850"/>
          </a:xfrm>
          <a:prstGeom prst="straightConnector1">
            <a:avLst/>
          </a:prstGeom>
          <a:noFill/>
          <a:ln w="120650" cap="sq" cmpd="sng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文本框 10"/>
          <p:cNvSpPr txBox="1"/>
          <p:nvPr/>
        </p:nvSpPr>
        <p:spPr>
          <a:xfrm>
            <a:off x="412750" y="5589270"/>
            <a:ext cx="67729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6000" b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living legend</a:t>
            </a:r>
            <a:endParaRPr lang="en-US" altLang="zh-CN" sz="6000" b="1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7830" y="4821555"/>
            <a:ext cx="2230120" cy="223012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062480" y="4410075"/>
            <a:ext cx="548513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Lang Ping</a:t>
            </a:r>
            <a:endParaRPr lang="en-US" altLang="zh-CN" sz="66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/>
      <p:bldP spid="11" grpId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137920" y="132080"/>
            <a:ext cx="9414510" cy="706755"/>
          </a:xfrm>
          <a:prstGeom prst="rect">
            <a:avLst/>
          </a:prstGeom>
          <a:solidFill>
            <a:srgbClr val="F7D11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>
                <a:latin typeface="+mn-ea"/>
                <a:sym typeface="+mn-ea"/>
              </a:rPr>
              <a:t>Living Legends-part 1</a:t>
            </a:r>
            <a:endParaRPr lang="en-US" altLang="zh-CN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28" name="内容占位符 27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70840" y="1146810"/>
            <a:ext cx="4641215" cy="5685155"/>
          </a:xfrm>
          <a:prstGeom prst="parallelogram">
            <a:avLst/>
          </a:prstGeom>
        </p:spPr>
      </p:pic>
      <p:pic>
        <p:nvPicPr>
          <p:cNvPr id="31" name="内容占位符 30"/>
          <p:cNvPicPr>
            <a:picLocks noGrp="1" noChangeAspect="1"/>
          </p:cNvPicPr>
          <p:nvPr>
            <p:ph sz="quarter" idx="13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017" t="31648" r="39105" b="30040"/>
          <a:stretch>
            <a:fillRect/>
          </a:stretch>
        </p:blipFill>
        <p:spPr>
          <a:xfrm>
            <a:off x="27940" y="-82550"/>
            <a:ext cx="1109980" cy="9213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963150" y="132080"/>
            <a:ext cx="2183130" cy="706755"/>
          </a:xfrm>
          <a:prstGeom prst="rect">
            <a:avLst/>
          </a:prstGeom>
          <a:solidFill>
            <a:srgbClr val="74BD45"/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altLang="zh-CN" sz="4000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Reading</a:t>
            </a:r>
            <a:endParaRPr lang="en-US" altLang="zh-CN" sz="4000" b="1">
              <a:ln w="9525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09285" y="2875280"/>
            <a:ext cx="548513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Lang Ping</a:t>
            </a:r>
            <a:endParaRPr lang="en-US" altLang="zh-CN" sz="66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65735" y="4069715"/>
            <a:ext cx="47644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b="1">
                <a:sym typeface="+mn-ea"/>
              </a:rPr>
              <a:t>______________was tested</a:t>
            </a:r>
            <a:endParaRPr lang="en-US" altLang="zh-CN" sz="2800" b="1">
              <a:sym typeface="+mn-ea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1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8140" y="4860290"/>
            <a:ext cx="1053465" cy="1035685"/>
          </a:xfrm>
          <a:prstGeom prst="rect">
            <a:avLst/>
          </a:prstGeom>
        </p:spPr>
      </p:pic>
      <p:pic>
        <p:nvPicPr>
          <p:cNvPr id="7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CFCFC">
                  <a:alpha val="100000"/>
                </a:srgbClr>
              </a:clrFrom>
              <a:clrTo>
                <a:srgbClr val="FCFC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4820" y="4959985"/>
            <a:ext cx="866140" cy="2013585"/>
          </a:xfrm>
          <a:prstGeom prst="rect">
            <a:avLst/>
          </a:prstGeom>
        </p:spPr>
      </p:pic>
      <p:cxnSp>
        <p:nvCxnSpPr>
          <p:cNvPr id="10" name="曲线连接符 9"/>
          <p:cNvCxnSpPr/>
          <p:nvPr/>
        </p:nvCxnSpPr>
        <p:spPr>
          <a:xfrm flipV="1">
            <a:off x="2874645" y="2635250"/>
            <a:ext cx="7212330" cy="2225040"/>
          </a:xfrm>
          <a:prstGeom prst="curvedConnector3">
            <a:avLst>
              <a:gd name="adj1" fmla="val 500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内容占位符 4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3760" y="3044825"/>
            <a:ext cx="1053465" cy="1035685"/>
          </a:xfrm>
          <a:prstGeom prst="rect">
            <a:avLst/>
          </a:prstGeom>
        </p:spPr>
      </p:pic>
      <p:pic>
        <p:nvPicPr>
          <p:cNvPr id="12" name="内容占位符 4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0765" y="1680210"/>
            <a:ext cx="1053465" cy="103568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365250" y="4438015"/>
            <a:ext cx="250571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In 2015</a:t>
            </a:r>
            <a:endParaRPr lang="en-US" altLang="zh-CN" sz="28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53760" y="4191635"/>
            <a:ext cx="31642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Two weeks later</a:t>
            </a:r>
            <a:endParaRPr lang="en-US" altLang="zh-CN" sz="28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557385" y="2522855"/>
            <a:ext cx="250571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In 2016</a:t>
            </a:r>
            <a:endParaRPr lang="en-US" altLang="zh-CN" sz="28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2335" y="5706110"/>
            <a:ext cx="250571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World Cup</a:t>
            </a:r>
            <a:endParaRPr lang="en-US" altLang="zh-CN" sz="28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2390" y="3916045"/>
            <a:ext cx="3798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</a:rPr>
              <a:t>her determination</a:t>
            </a:r>
            <a:endParaRPr lang="en-US" altLang="zh-CN" sz="2800" b="1">
              <a:solidFill>
                <a:srgbClr val="0000FF"/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276215" y="4713605"/>
            <a:ext cx="6301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b="1"/>
              <a:t>They were__________________ </a:t>
            </a:r>
            <a:endParaRPr lang="en-US" altLang="zh-CN" sz="2800" b="1"/>
          </a:p>
        </p:txBody>
      </p:sp>
      <p:sp>
        <p:nvSpPr>
          <p:cNvPr id="50" name="文本框 49"/>
          <p:cNvSpPr txBox="1"/>
          <p:nvPr/>
        </p:nvSpPr>
        <p:spPr>
          <a:xfrm>
            <a:off x="7183755" y="4492625"/>
            <a:ext cx="3477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</a:rPr>
              <a:t>world champions</a:t>
            </a:r>
            <a:endParaRPr lang="en-US" altLang="zh-CN" sz="2800" b="1">
              <a:solidFill>
                <a:srgbClr val="0000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741285" y="2829560"/>
            <a:ext cx="49428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400" b="1">
                <a:sym typeface="+mn-ea"/>
              </a:rPr>
              <a:t>Lang Ping led her volleyball team to ________________ in  Brazil </a:t>
            </a:r>
            <a:endParaRPr lang="en-US" altLang="zh-CN" sz="2400" b="1"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946515" y="3044825"/>
            <a:ext cx="2906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</a:rPr>
              <a:t>Olympic gold</a:t>
            </a:r>
            <a:endParaRPr lang="en-US" altLang="zh-CN" sz="2800" b="1">
              <a:solidFill>
                <a:srgbClr val="0000FF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65735" y="1915160"/>
            <a:ext cx="5325110" cy="521970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tx1"/>
                </a:solidFill>
              </a:rPr>
              <a:t>The team </a:t>
            </a:r>
            <a:r>
              <a:rPr lang="en-US" altLang="zh-CN" sz="2800" b="1">
                <a:sym typeface="+mn-ea"/>
              </a:rPr>
              <a:t>______________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1" name="上箭头 20"/>
          <p:cNvSpPr/>
          <p:nvPr/>
        </p:nvSpPr>
        <p:spPr>
          <a:xfrm>
            <a:off x="1364615" y="3528060"/>
            <a:ext cx="263525" cy="5524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165735" y="-63500"/>
            <a:ext cx="64719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400" b="1"/>
              <a:t>1) one of the best players____________</a:t>
            </a:r>
            <a:endParaRPr lang="en-US" altLang="zh-CN" sz="2400" b="1"/>
          </a:p>
          <a:p>
            <a:pPr indent="0">
              <a:buFont typeface="Arial" panose="020B0604020202020204" pitchFamily="34" charset="0"/>
              <a:buNone/>
            </a:pPr>
            <a:endParaRPr lang="en-US" altLang="zh-CN" sz="2400" b="1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 b="1">
                <a:sym typeface="+mn-ea"/>
              </a:rPr>
              <a:t>2) the team captain _____________( with heart problems)</a:t>
            </a:r>
            <a:endParaRPr lang="en-US" altLang="zh-CN" sz="2400" b="1">
              <a:sym typeface="+mn-ea"/>
            </a:endParaRPr>
          </a:p>
        </p:txBody>
      </p:sp>
      <p:sp>
        <p:nvSpPr>
          <p:cNvPr id="24" name="爆炸形 1 23"/>
          <p:cNvSpPr/>
          <p:nvPr/>
        </p:nvSpPr>
        <p:spPr>
          <a:xfrm>
            <a:off x="601345" y="2175510"/>
            <a:ext cx="2080260" cy="135382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91845" y="2437130"/>
            <a:ext cx="16992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>
                <a:sym typeface="+mn-ea"/>
              </a:rPr>
              <a:t>big challenge</a:t>
            </a:r>
            <a:endParaRPr lang="en-US" altLang="zh-CN" sz="2400" b="1">
              <a:sym typeface="+mn-ea"/>
            </a:endParaRPr>
          </a:p>
        </p:txBody>
      </p:sp>
      <p:sp>
        <p:nvSpPr>
          <p:cNvPr id="26" name="上箭头 25"/>
          <p:cNvSpPr/>
          <p:nvPr/>
        </p:nvSpPr>
        <p:spPr>
          <a:xfrm>
            <a:off x="1533525" y="1504950"/>
            <a:ext cx="215900" cy="4972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326120" y="5784850"/>
            <a:ext cx="3772535" cy="1076325"/>
          </a:xfrm>
          <a:prstGeom prst="rect">
            <a:avLst/>
          </a:prstGeom>
          <a:solidFill>
            <a:schemeClr val="accent2"/>
          </a:solidFill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altLang="zh-CN" sz="3200"/>
              <a:t>Read the passage </a:t>
            </a:r>
            <a:endParaRPr lang="en-US" altLang="zh-CN" sz="3200"/>
          </a:p>
          <a:p>
            <a:r>
              <a:rPr lang="en-US" altLang="zh-CN" sz="3200"/>
              <a:t>and fill in the blanks</a:t>
            </a:r>
            <a:endParaRPr lang="en-US" altLang="zh-CN" sz="3200"/>
          </a:p>
        </p:txBody>
      </p:sp>
      <p:sp>
        <p:nvSpPr>
          <p:cNvPr id="47" name="文本框 46"/>
          <p:cNvSpPr txBox="1"/>
          <p:nvPr/>
        </p:nvSpPr>
        <p:spPr>
          <a:xfrm>
            <a:off x="9961880" y="-63500"/>
            <a:ext cx="2277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</a:rPr>
              <a:t>lost heart</a:t>
            </a:r>
            <a:endParaRPr lang="en-US" altLang="zh-CN" sz="2800" b="1">
              <a:solidFill>
                <a:srgbClr val="0000FF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354185" y="393065"/>
            <a:ext cx="3227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</a:rPr>
              <a:t>worked together</a:t>
            </a:r>
            <a:endParaRPr lang="en-US" altLang="zh-CN" sz="2800" b="1">
              <a:solidFill>
                <a:srgbClr val="0000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70960" y="-63500"/>
            <a:ext cx="3668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</a:rPr>
              <a:t>had been injured</a:t>
            </a:r>
            <a:endParaRPr lang="en-US" altLang="zh-CN" sz="2800" b="1">
              <a:solidFill>
                <a:srgbClr val="0000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04820" y="459740"/>
            <a:ext cx="3453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</a:rPr>
              <a:t>had to  leave</a:t>
            </a:r>
            <a:endParaRPr lang="en-US" altLang="zh-CN" sz="2800" b="1">
              <a:solidFill>
                <a:srgbClr val="0000FF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468235" y="10160"/>
            <a:ext cx="47713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tx1"/>
                </a:solidFill>
              </a:rPr>
              <a:t>(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solution: not ___________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_+players _____________</a:t>
            </a:r>
            <a:r>
              <a:rPr lang="en-US" altLang="zh-CN" sz="2800" b="1">
                <a:solidFill>
                  <a:schemeClr val="tx1"/>
                </a:solidFill>
              </a:rPr>
              <a:t>)</a:t>
            </a:r>
            <a:endParaRPr lang="en-US" altLang="zh-CN" sz="2800" b="1">
              <a:solidFill>
                <a:schemeClr val="tx1"/>
              </a:solidFill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6249035" y="229235"/>
            <a:ext cx="1219200" cy="514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200275" y="1809115"/>
            <a:ext cx="3075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</a:rPr>
              <a:t>was falling apart</a:t>
            </a:r>
            <a:endParaRPr lang="en-US" altLang="zh-CN" sz="2800" b="1">
              <a:solidFill>
                <a:srgbClr val="0000FF"/>
              </a:solidFill>
            </a:endParaRPr>
          </a:p>
        </p:txBody>
      </p:sp>
      <p:sp>
        <p:nvSpPr>
          <p:cNvPr id="27" name="右箭头 26"/>
          <p:cNvSpPr/>
          <p:nvPr/>
        </p:nvSpPr>
        <p:spPr>
          <a:xfrm rot="20400000">
            <a:off x="3471545" y="3364865"/>
            <a:ext cx="2247900" cy="76644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/>
        </p:nvSpPr>
        <p:spPr>
          <a:xfrm rot="20400000">
            <a:off x="5554345" y="2468880"/>
            <a:ext cx="2247900" cy="76644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 rot="20340000">
            <a:off x="3038475" y="2044065"/>
            <a:ext cx="4457065" cy="10147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time order</a:t>
            </a:r>
            <a:endParaRPr lang="en-US" altLang="zh-CN" sz="600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-82550" y="4215130"/>
            <a:ext cx="12322175" cy="264604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>
                <a:solidFill>
                  <a:srgbClr val="FF0000"/>
                </a:solidFill>
              </a:rPr>
              <a:t>experiences</a:t>
            </a:r>
            <a:endParaRPr lang="en-US" altLang="zh-CN" sz="1660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7895" y="4492625"/>
            <a:ext cx="1117600" cy="52197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①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57950" y="3823335"/>
            <a:ext cx="11658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②</a:t>
            </a:r>
            <a:endParaRPr lang="en-US" altLang="zh-CN" sz="2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02800" y="2154555"/>
            <a:ext cx="9582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③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50" grpId="0"/>
      <p:bldP spid="50" grpId="1"/>
      <p:bldP spid="53" grpId="1"/>
      <p:bldP spid="53" grpId="2"/>
      <p:bldP spid="47" grpId="0"/>
      <p:bldP spid="47" grpId="1"/>
      <p:bldP spid="48" grpId="0"/>
      <p:bldP spid="48" grpId="1"/>
      <p:bldP spid="8" grpId="0"/>
      <p:bldP spid="8" grpId="1"/>
      <p:bldP spid="9" grpId="0"/>
      <p:bldP spid="9" grpId="1"/>
      <p:bldP spid="18" grpId="0"/>
      <p:bldP spid="18" grpId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bldLvl="0" animBg="1"/>
      <p:bldP spid="3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内容占位符 27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70840" y="3755390"/>
            <a:ext cx="2511425" cy="3076575"/>
          </a:xfrm>
          <a:prstGeom prst="parallelogram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43480" y="93345"/>
            <a:ext cx="54851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coach</a:t>
            </a:r>
            <a:endParaRPr lang="en-US" altLang="zh-CN" sz="44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90010" y="2654300"/>
            <a:ext cx="229362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a player</a:t>
            </a:r>
            <a:endParaRPr lang="en-US" altLang="zh-CN" sz="44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16475" y="4578350"/>
            <a:ext cx="3402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a person</a:t>
            </a:r>
            <a:endParaRPr lang="en-US" altLang="zh-CN" sz="44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83630" y="2654300"/>
            <a:ext cx="6198870" cy="1353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zh-CN" sz="1000" b="1" dirty="0">
              <a:sym typeface="+mn-ea"/>
            </a:endParaRPr>
          </a:p>
          <a:p>
            <a:r>
              <a:rPr lang="en-US" altLang="zh-CN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, she</a:t>
            </a:r>
            <a:r>
              <a:rPr lang="zh-CN" altLang="en-US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zh-CN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______________</a:t>
            </a:r>
            <a:endParaRPr lang="en-US" altLang="zh-CN" sz="36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zh-CN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__________to her country</a:t>
            </a:r>
            <a:endParaRPr lang="en-US" altLang="zh-CN" sz="36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24915" y="16510"/>
            <a:ext cx="1218565" cy="922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As </a:t>
            </a:r>
            <a:endParaRPr lang="en-US" altLang="zh-CN" sz="5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-221615" y="3422650"/>
            <a:ext cx="411162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experiences</a:t>
            </a:r>
            <a:endParaRPr lang="en-US" altLang="zh-CN" sz="4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08557" y="2718435"/>
            <a:ext cx="421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</a:rPr>
              <a:t>brought </a:t>
            </a:r>
            <a:r>
              <a:rPr lang="en-US" altLang="zh-CN" sz="3200" b="1" dirty="0" err="1">
                <a:solidFill>
                  <a:srgbClr val="0000FF"/>
                </a:solidFill>
              </a:rPr>
              <a:t>honour</a:t>
            </a:r>
            <a:r>
              <a:rPr lang="en-US" altLang="zh-CN" sz="3200" b="1" dirty="0">
                <a:solidFill>
                  <a:srgbClr val="0000FF"/>
                </a:solidFill>
              </a:rPr>
              <a:t> </a:t>
            </a:r>
            <a:endParaRPr lang="en-US" altLang="zh-CN" sz="3200" b="1" dirty="0">
              <a:solidFill>
                <a:srgbClr val="0000FF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07480" y="3422650"/>
            <a:ext cx="12115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sym typeface="+mn-ea"/>
              </a:rPr>
              <a:t>and glory</a:t>
            </a:r>
            <a:endParaRPr lang="en-US" altLang="zh-CN" sz="3200" b="1">
              <a:solidFill>
                <a:srgbClr val="0000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48530" y="16510"/>
            <a:ext cx="7091680" cy="23069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, she ____ the China women's </a:t>
            </a:r>
            <a:endParaRPr lang="en-US" altLang="zh-CN" sz="36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volleyball team _________at the </a:t>
            </a:r>
            <a:endParaRPr lang="en-US" altLang="zh-CN" sz="36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world ___________ and the </a:t>
            </a:r>
            <a:endParaRPr lang="en-US" altLang="zh-CN" sz="36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Olympics</a:t>
            </a:r>
            <a:endParaRPr lang="en-US" altLang="zh-CN" sz="36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04160" y="2654300"/>
            <a:ext cx="1218565" cy="922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As </a:t>
            </a:r>
            <a:endParaRPr lang="en-US" altLang="zh-CN" sz="5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83630" y="16510"/>
            <a:ext cx="9702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</a:rPr>
              <a:t>led</a:t>
            </a:r>
            <a:endParaRPr lang="en-US" altLang="zh-CN" sz="3200" b="1">
              <a:solidFill>
                <a:srgbClr val="0000FF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219440" y="600075"/>
            <a:ext cx="2550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</a:rPr>
              <a:t>to medals</a:t>
            </a:r>
            <a:endParaRPr lang="en-US" altLang="zh-CN" sz="3200" b="1">
              <a:solidFill>
                <a:srgbClr val="0000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188075" y="1052830"/>
            <a:ext cx="3798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</a:rPr>
              <a:t>championships</a:t>
            </a:r>
            <a:endParaRPr lang="en-US" altLang="zh-CN" sz="3200" b="1">
              <a:solidFill>
                <a:srgbClr val="0000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153910" y="4778375"/>
            <a:ext cx="497713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, she ______ by fans_______________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573770" y="4778375"/>
            <a:ext cx="2137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</a:rPr>
              <a:t>is loved</a:t>
            </a:r>
            <a:endParaRPr lang="en-US" altLang="zh-CN" sz="2800" b="1">
              <a:solidFill>
                <a:srgbClr val="0000FF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332470" y="5455285"/>
            <a:ext cx="3798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</a:rPr>
              <a:t>at home and abroad</a:t>
            </a:r>
            <a:endParaRPr lang="en-US" altLang="zh-CN" sz="2800" b="1">
              <a:solidFill>
                <a:srgbClr val="0000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388360" y="4424680"/>
            <a:ext cx="1218565" cy="922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As </a:t>
            </a:r>
            <a:endParaRPr lang="en-US" altLang="zh-CN" sz="5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95680" y="93345"/>
            <a:ext cx="1447800" cy="979805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2574925" y="2625090"/>
            <a:ext cx="1447800" cy="979805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3273425" y="4424680"/>
            <a:ext cx="1447800" cy="979805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737485" y="763905"/>
            <a:ext cx="9392920" cy="186118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1500">
                <a:solidFill>
                  <a:srgbClr val="FFFF00"/>
                </a:solidFill>
              </a:rPr>
              <a:t>achievements</a:t>
            </a:r>
            <a:endParaRPr lang="en-US" altLang="zh-CN" sz="11500">
              <a:solidFill>
                <a:srgbClr val="FFFF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0840" y="1636395"/>
            <a:ext cx="25057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ln>
                  <a:noFill/>
                </a:ln>
                <a:solidFill>
                  <a:srgbClr val="7030A0"/>
                </a:solidFill>
              </a:rPr>
              <a:t>parallel sentences</a:t>
            </a:r>
            <a:endParaRPr lang="en-US" altLang="zh-CN" sz="3600" b="1">
              <a:ln>
                <a:noFill/>
              </a:ln>
              <a:solidFill>
                <a:srgbClr val="7030A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9" grpId="0"/>
      <p:bldP spid="30" grpId="0"/>
      <p:bldP spid="30" grpId="1"/>
      <p:bldP spid="10" grpId="1"/>
      <p:bldP spid="10" grpId="2"/>
      <p:bldP spid="11" grpId="0"/>
      <p:bldP spid="12" grpId="0"/>
      <p:bldP spid="13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8" grpId="0"/>
      <p:bldP spid="18" grpId="1"/>
      <p:bldP spid="19" grpId="0"/>
      <p:bldP spid="19" grpId="1"/>
      <p:bldP spid="20" grpId="0"/>
      <p:bldP spid="21" grpId="0" animBg="1"/>
      <p:bldP spid="22" grpId="0" animBg="1"/>
      <p:bldP spid="23" grpId="0" animBg="1"/>
      <p:bldP spid="24" grpId="0" animBg="1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内容占位符 13"/>
          <p:cNvPicPr>
            <a:picLocks noGrp="1" noChangeAspect="1"/>
          </p:cNvPicPr>
          <p:nvPr>
            <p:ph sz="half" idx="1"/>
          </p:nvPr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017" t="31648" r="39105" b="30040"/>
          <a:stretch>
            <a:fillRect/>
          </a:stretch>
        </p:blipFill>
        <p:spPr>
          <a:xfrm>
            <a:off x="104140" y="23495"/>
            <a:ext cx="1372870" cy="92519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0358755" y="-67945"/>
            <a:ext cx="1863090" cy="10763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en-US" altLang="zh-CN" sz="3200">
                <a:sym typeface="+mn-ea"/>
              </a:rPr>
              <a:t>Lang </a:t>
            </a:r>
            <a:endParaRPr lang="en-US" altLang="zh-CN" sz="3200">
              <a:sym typeface="+mn-ea"/>
            </a:endParaRPr>
          </a:p>
          <a:p>
            <a:pPr algn="r"/>
            <a:r>
              <a:rPr lang="en-US" altLang="zh-CN" sz="3200">
                <a:sym typeface="+mn-ea"/>
              </a:rPr>
              <a:t>Ping</a:t>
            </a:r>
            <a:endParaRPr lang="en-US" altLang="zh-CN" sz="3200" b="1">
              <a:solidFill>
                <a:srgbClr val="F8B11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7010" y="194310"/>
            <a:ext cx="5850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Biography  writing</a:t>
            </a:r>
            <a:endParaRPr lang="en-US" altLang="zh-CN" sz="32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4290" y="962025"/>
            <a:ext cx="10045700" cy="46355"/>
          </a:xfrm>
          <a:prstGeom prst="line">
            <a:avLst/>
          </a:prstGeom>
          <a:ln w="698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内容占位符 6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358755" y="-67945"/>
            <a:ext cx="779145" cy="955040"/>
          </a:xfrm>
          <a:prstGeom prst="parallelogram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51535" y="1240155"/>
            <a:ext cx="9392920" cy="186118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1500">
                <a:solidFill>
                  <a:srgbClr val="FFFF00"/>
                </a:solidFill>
              </a:rPr>
              <a:t>achievements</a:t>
            </a:r>
            <a:endParaRPr lang="en-US" altLang="zh-CN" sz="11500">
              <a:solidFill>
                <a:srgbClr val="FFFF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-64770" y="4386580"/>
            <a:ext cx="12322175" cy="2214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>
                <a:solidFill>
                  <a:srgbClr val="FF0000"/>
                </a:solidFill>
              </a:rPr>
              <a:t>experiences</a:t>
            </a:r>
            <a:endParaRPr lang="en-US" altLang="zh-CN" sz="13800">
              <a:solidFill>
                <a:srgbClr val="FF0000"/>
              </a:solidFill>
            </a:endParaRPr>
          </a:p>
        </p:txBody>
      </p:sp>
      <p:sp>
        <p:nvSpPr>
          <p:cNvPr id="4" name="加号 3"/>
          <p:cNvSpPr/>
          <p:nvPr/>
        </p:nvSpPr>
        <p:spPr>
          <a:xfrm>
            <a:off x="4756785" y="2967355"/>
            <a:ext cx="1581785" cy="163703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2638</Words>
  <Application>WPS 演示</Application>
  <PresentationFormat>宽屏</PresentationFormat>
  <Paragraphs>252</Paragraphs>
  <Slides>17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Arial Unicode MS</vt:lpstr>
      <vt:lpstr>Times New Roman</vt:lpstr>
      <vt:lpstr>HelveticaNeue</vt:lpstr>
      <vt:lpstr>NumberOnly</vt:lpstr>
      <vt:lpstr>华文新魏</vt:lpstr>
      <vt:lpstr>Office 主题​​</vt:lpstr>
      <vt:lpstr>PowerPoint 演示文稿</vt:lpstr>
      <vt:lpstr>B1U3 Sports and Fitness（reading &amp;thinking）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B1U3 Sports and Fitness（reading &amp;thinking）</dc:title>
  <dc:creator/>
  <cp:lastModifiedBy>曹小等</cp:lastModifiedBy>
  <cp:revision>49</cp:revision>
  <dcterms:created xsi:type="dcterms:W3CDTF">2019-06-19T02:08:00Z</dcterms:created>
  <dcterms:modified xsi:type="dcterms:W3CDTF">2019-10-10T02:44:30Z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