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27" r:id="rId2"/>
    <p:sldId id="256" r:id="rId3"/>
    <p:sldId id="322" r:id="rId4"/>
    <p:sldId id="295" r:id="rId5"/>
    <p:sldId id="324" r:id="rId6"/>
    <p:sldId id="313" r:id="rId7"/>
    <p:sldId id="314" r:id="rId8"/>
    <p:sldId id="316" r:id="rId9"/>
    <p:sldId id="318" r:id="rId10"/>
    <p:sldId id="326" r:id="rId11"/>
    <p:sldId id="323" r:id="rId12"/>
    <p:sldId id="290"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5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000099"/>
    <a:srgbClr val="E0ECF0"/>
    <a:srgbClr val="D1EBFF"/>
    <a:srgbClr val="D1F7FF"/>
    <a:srgbClr val="22ACEC"/>
    <a:srgbClr val="FCB302"/>
    <a:srgbClr val="FED100"/>
    <a:srgbClr val="FAB204"/>
    <a:srgbClr val="FAAC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30" autoAdjust="0"/>
    <p:restoredTop sz="91419" autoAdjust="0"/>
  </p:normalViewPr>
  <p:slideViewPr>
    <p:cSldViewPr snapToGrid="0">
      <p:cViewPr varScale="1">
        <p:scale>
          <a:sx n="95" d="100"/>
          <a:sy n="95" d="100"/>
        </p:scale>
        <p:origin x="968" y="176"/>
      </p:cViewPr>
      <p:guideLst>
        <p:guide orient="horz" pos="205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a:t>杭州亿启教育科技有限公司</a:t>
            </a: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2019/8/10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479452274"/>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a:t>杭州亿启教育科技有限公司</a:t>
            </a: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D8DB6B-1F6A-45C1-B002-D22550F60E14}" type="datetimeFigureOut">
              <a:rPr lang="zh-CN" altLang="en-US" smtClean="0"/>
              <a:t>2019/8/10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3C272-B367-41A5-8460-5A329737240C}" type="slidenum">
              <a:rPr lang="zh-CN" altLang="en-US" smtClean="0"/>
              <a:t>‹#›</a:t>
            </a:fld>
            <a:endParaRPr lang="zh-CN" altLang="en-US"/>
          </a:p>
        </p:txBody>
      </p:sp>
    </p:spTree>
    <p:extLst>
      <p:ext uri="{BB962C8B-B14F-4D97-AF65-F5344CB8AC3E}">
        <p14:creationId xmlns:p14="http://schemas.microsoft.com/office/powerpoint/2010/main" val="1973102074"/>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484080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2105339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Evidence: comfortable seats; lay relaxed; new surroundings were difficult to tolerate; too many carriages flying by in all directions; I had a “time lag” flashback. Suddenly the wall moved—it was made of trees!</a:t>
            </a:r>
            <a:endParaRPr lang="zh-CN" altLang="en-US" dirty="0"/>
          </a:p>
        </p:txBody>
      </p:sp>
      <p:sp>
        <p:nvSpPr>
          <p:cNvPr id="4" name="页眉占位符 3"/>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4212463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566085A-AAE6-478F-8DE7-627C252BB344}" type="datetimeFigureOut">
              <a:rPr lang="zh-CN" altLang="en-US" smtClean="0"/>
              <a:t>2019/8/10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566085A-AAE6-478F-8DE7-627C252BB344}" type="datetimeFigureOut">
              <a:rPr lang="zh-CN" altLang="en-US" smtClean="0"/>
              <a:t>2019/8/10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566085A-AAE6-478F-8DE7-627C252BB344}" type="datetimeFigureOut">
              <a:rPr lang="zh-CN" altLang="en-US" smtClean="0"/>
              <a:t>2019/8/10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566085A-AAE6-478F-8DE7-627C252BB344}" type="datetimeFigureOut">
              <a:rPr lang="zh-CN" altLang="en-US" smtClean="0"/>
              <a:t>2019/8/10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566085A-AAE6-478F-8DE7-627C252BB344}" type="datetimeFigureOut">
              <a:rPr lang="zh-CN" altLang="en-US" smtClean="0"/>
              <a:t>2019/8/10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566085A-AAE6-478F-8DE7-627C252BB344}" type="datetimeFigureOut">
              <a:rPr lang="zh-CN" altLang="en-US" smtClean="0"/>
              <a:t>2019/8/10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6085A-AAE6-478F-8DE7-627C252BB344}" type="datetimeFigureOut">
              <a:rPr lang="zh-CN" altLang="en-US" smtClean="0"/>
              <a:t>2019/8/10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4313A-850A-49C8-83FF-39DC4E497518}" type="slidenum">
              <a:rPr lang="zh-CN" altLang="en-US" smtClean="0"/>
              <a:t>‹#›</a:t>
            </a:fld>
            <a:endParaRPr lang="zh-CN" altLang="en-US"/>
          </a:p>
        </p:txBody>
      </p:sp>
      <p:pic>
        <p:nvPicPr>
          <p:cNvPr id="7" name="图片 6">
            <a:extLst>
              <a:ext uri="{FF2B5EF4-FFF2-40B4-BE49-F238E27FC236}">
                <a16:creationId xmlns:a16="http://schemas.microsoft.com/office/drawing/2014/main" id="{ED762712-AC4D-914D-A65E-352C256D5C6D}"/>
              </a:ext>
            </a:extLst>
          </p:cNvPr>
          <p:cNvPicPr>
            <a:picLocks noChangeAspect="1"/>
          </p:cNvPicPr>
          <p:nvPr userDrawn="1"/>
        </p:nvPicPr>
        <p:blipFill>
          <a:blip r:embed="rId13" cstate="print">
            <a:alphaModFix amt="60000"/>
            <a:extLst>
              <a:ext uri="{28A0092B-C50C-407E-A947-70E740481C1C}">
                <a14:useLocalDpi xmlns:a14="http://schemas.microsoft.com/office/drawing/2010/main" val="0"/>
              </a:ext>
            </a:extLst>
          </a:blip>
          <a:stretch>
            <a:fillRect/>
          </a:stretch>
        </p:blipFill>
        <p:spPr>
          <a:xfrm>
            <a:off x="8610600" y="230188"/>
            <a:ext cx="3333358" cy="10778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32504" y="1190484"/>
            <a:ext cx="6096000" cy="5016758"/>
          </a:xfrm>
          <a:prstGeom prst="rect">
            <a:avLst/>
          </a:prstGeom>
        </p:spPr>
        <p:txBody>
          <a:bodyPr>
            <a:spAutoFit/>
          </a:bodyPr>
          <a:lstStyle/>
          <a:p>
            <a:r>
              <a:rPr lang="zh-CN" altLang="en-US" sz="4000" b="1" dirty="0">
                <a:solidFill>
                  <a:srgbClr val="FF0000"/>
                </a:solidFill>
                <a:latin typeface="HelveticaNeue" charset="0"/>
              </a:rPr>
              <a:t>感恩遇见，相互成就，本课件资料仅供您个人参考、教学使用，严禁自行在网络传播，违者依知识产权法追究法律责任。</a:t>
            </a:r>
            <a:endParaRPr lang="en-US" altLang="zh-CN" sz="4000" b="1" dirty="0">
              <a:solidFill>
                <a:srgbClr val="FF0000"/>
              </a:solidFill>
              <a:latin typeface="HelveticaNeue" charset="0"/>
            </a:endParaRPr>
          </a:p>
          <a:p>
            <a:endParaRPr lang="en-US" altLang="zh-CN" sz="4000" b="1" dirty="0">
              <a:solidFill>
                <a:srgbClr val="FF0000"/>
              </a:solidFill>
              <a:latin typeface="HelveticaNeue" charset="0"/>
            </a:endParaRPr>
          </a:p>
          <a:p>
            <a:r>
              <a:rPr lang="zh-CN" altLang="en-US" sz="4000" b="1" dirty="0">
                <a:solidFill>
                  <a:srgbClr val="FF0000"/>
                </a:solidFill>
                <a:latin typeface="HelveticaNeue" charset="0"/>
              </a:rPr>
              <a:t>更多教学资源请关注</a:t>
            </a:r>
            <a:endParaRPr lang="en-US" altLang="zh-CN" sz="4000" b="1" dirty="0">
              <a:solidFill>
                <a:srgbClr val="FF0000"/>
              </a:solidFill>
              <a:latin typeface="HelveticaNeue" charset="0"/>
            </a:endParaRPr>
          </a:p>
          <a:p>
            <a:r>
              <a:rPr lang="zh-CN" altLang="en-US" sz="4000" b="1" dirty="0">
                <a:solidFill>
                  <a:srgbClr val="FF0000"/>
                </a:solidFill>
                <a:latin typeface="HelveticaNeue" charset="0"/>
              </a:rPr>
              <a:t>公众号：溯恩高中英语</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7595" y="2503014"/>
            <a:ext cx="3276600" cy="3276600"/>
          </a:xfrm>
          <a:prstGeom prst="rect">
            <a:avLst/>
          </a:prstGeom>
        </p:spPr>
      </p:pic>
      <p:sp>
        <p:nvSpPr>
          <p:cNvPr id="4" name="矩形 3"/>
          <p:cNvSpPr/>
          <p:nvPr/>
        </p:nvSpPr>
        <p:spPr>
          <a:xfrm>
            <a:off x="6990735" y="1190484"/>
            <a:ext cx="5201265" cy="1015663"/>
          </a:xfrm>
          <a:prstGeom prst="rect">
            <a:avLst/>
          </a:prstGeom>
        </p:spPr>
        <p:txBody>
          <a:bodyPr wrap="square">
            <a:spAutoFit/>
          </a:bodyPr>
          <a:lstStyle/>
          <a:p>
            <a:r>
              <a:rPr lang="zh-CN" altLang="en-US" sz="6000" b="1">
                <a:latin typeface="华文新魏" panose="02010800040101010101" pitchFamily="2" charset="-122"/>
                <a:ea typeface="华文新魏" panose="02010800040101010101" pitchFamily="2" charset="-122"/>
              </a:rPr>
              <a:t>知识产权声明</a:t>
            </a:r>
            <a:endParaRPr lang="zh-CN" altLang="en-US" sz="6000" b="1"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85463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EB55AF7E-CBFC-45A1-AD8D-4C4E62DBDFD3}"/>
              </a:ext>
            </a:extLst>
          </p:cNvPr>
          <p:cNvSpPr/>
          <p:nvPr/>
        </p:nvSpPr>
        <p:spPr>
          <a:xfrm>
            <a:off x="2009492" y="268399"/>
            <a:ext cx="9471307" cy="954107"/>
          </a:xfrm>
          <a:prstGeom prst="rect">
            <a:avLst/>
          </a:prstGeom>
          <a:solidFill>
            <a:sysClr val="window" lastClr="FFFFFF"/>
          </a:solidFill>
          <a:ln w="25400" cap="flat" cmpd="sng" algn="ctr">
            <a:solidFill>
              <a:srgbClr val="1F497D">
                <a:lumMod val="60000"/>
                <a:lumOff val="40000"/>
              </a:srgbClr>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kumimoji="0" lang="en-US" altLang="zh-CN" sz="2800" b="0" i="0" u="none" strike="noStrike" kern="0" cap="none" normalizeH="0" baseline="0" noProof="0" dirty="0">
                <a:ln>
                  <a:noFill/>
                </a:ln>
                <a:solidFill>
                  <a:srgbClr val="CC6600"/>
                </a:solidFill>
                <a:effectLst/>
                <a:uLnTx/>
                <a:uFillTx/>
                <a:latin typeface="Cambria"/>
                <a:ea typeface="微软雅黑"/>
                <a:cs typeface="+mn-cs"/>
              </a:rPr>
              <a:t>1</a:t>
            </a:r>
            <a:r>
              <a:rPr lang="en-US" altLang="zh-CN" sz="2800" kern="0" dirty="0">
                <a:solidFill>
                  <a:srgbClr val="CC6600"/>
                </a:solidFill>
                <a:latin typeface="Cambria"/>
                <a:ea typeface="微软雅黑"/>
              </a:rPr>
              <a:t>. What was the most significant change of the future house? </a:t>
            </a:r>
          </a:p>
          <a:p>
            <a:pPr lvl="0">
              <a:defRPr/>
            </a:pPr>
            <a:r>
              <a:rPr lang="en-US" altLang="zh-CN" sz="2800" kern="0" dirty="0">
                <a:solidFill>
                  <a:prstClr val="black"/>
                </a:solidFill>
                <a:latin typeface="Cambria"/>
                <a:ea typeface="微软雅黑"/>
              </a:rPr>
              <a:t>2. What bad changes would probably occur</a:t>
            </a:r>
            <a:r>
              <a:rPr kumimoji="0" lang="en-US" altLang="zh-CN" sz="2800" b="0" i="0" u="none" strike="noStrike" kern="0" cap="none" normalizeH="0" baseline="0" noProof="0" dirty="0">
                <a:ln>
                  <a:noFill/>
                </a:ln>
                <a:solidFill>
                  <a:prstClr val="black"/>
                </a:solidFill>
                <a:effectLst/>
                <a:uLnTx/>
                <a:uFillTx/>
                <a:latin typeface="Cambria"/>
                <a:ea typeface="微软雅黑"/>
                <a:cs typeface="+mn-cs"/>
              </a:rPr>
              <a:t>? </a:t>
            </a:r>
          </a:p>
        </p:txBody>
      </p:sp>
      <p:sp>
        <p:nvSpPr>
          <p:cNvPr id="6" name="矩形 5">
            <a:hlinkClick r:id="rId2" action="ppaction://hlinksldjump"/>
            <a:extLst>
              <a:ext uri="{FF2B5EF4-FFF2-40B4-BE49-F238E27FC236}">
                <a16:creationId xmlns:a16="http://schemas.microsoft.com/office/drawing/2014/main" id="{188D2C08-2A1E-437F-BD49-A3B675F10427}"/>
              </a:ext>
            </a:extLst>
          </p:cNvPr>
          <p:cNvSpPr/>
          <p:nvPr/>
        </p:nvSpPr>
        <p:spPr>
          <a:xfrm>
            <a:off x="354285" y="253233"/>
            <a:ext cx="1515697" cy="523220"/>
          </a:xfrm>
          <a:prstGeom prst="rect">
            <a:avLst/>
          </a:prstGeom>
          <a:solidFill>
            <a:sysClr val="window" lastClr="FFFFFF">
              <a:lumMod val="85000"/>
            </a:sys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mbria"/>
                <a:ea typeface="微软雅黑"/>
              </a:rPr>
              <a:t>Group 4</a:t>
            </a:r>
            <a:endParaRPr kumimoji="0" lang="zh-CN" altLang="en-US" sz="28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mbria"/>
              <a:ea typeface="微软雅黑"/>
            </a:endParaRPr>
          </a:p>
        </p:txBody>
      </p:sp>
      <p:sp>
        <p:nvSpPr>
          <p:cNvPr id="7" name="矩形 6">
            <a:extLst>
              <a:ext uri="{FF2B5EF4-FFF2-40B4-BE49-F238E27FC236}">
                <a16:creationId xmlns:a16="http://schemas.microsoft.com/office/drawing/2014/main" id="{95521491-FD0A-474F-8B3C-89237006D91A}"/>
              </a:ext>
            </a:extLst>
          </p:cNvPr>
          <p:cNvSpPr/>
          <p:nvPr/>
        </p:nvSpPr>
        <p:spPr>
          <a:xfrm>
            <a:off x="421249" y="2383341"/>
            <a:ext cx="11639225" cy="523220"/>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i="0" u="none" strike="noStrike" kern="1200" cap="none" spc="-50" normalizeH="0" baseline="0" noProof="0" dirty="0">
                <a:ln>
                  <a:noFill/>
                </a:ln>
                <a:solidFill>
                  <a:schemeClr val="bg1"/>
                </a:solidFill>
                <a:effectLst/>
                <a:uLnTx/>
                <a:uFillTx/>
                <a:latin typeface="Cambria" panose="02040503050406030204" pitchFamily="18" charset="0"/>
                <a:ea typeface="等线" panose="02010600030101010101" pitchFamily="2" charset="-122"/>
                <a:cs typeface="+mn-cs"/>
              </a:rPr>
              <a:t>His first</a:t>
            </a:r>
            <a:r>
              <a:rPr kumimoji="0" lang="en-US" altLang="zh-CN" sz="2800" i="0" u="none" strike="noStrike" kern="1200" cap="none" spc="-50" normalizeH="0" noProof="0" dirty="0">
                <a:ln>
                  <a:noFill/>
                </a:ln>
                <a:solidFill>
                  <a:schemeClr val="bg1"/>
                </a:solidFill>
                <a:effectLst/>
                <a:uLnTx/>
                <a:uFillTx/>
                <a:latin typeface="Cambria" panose="02040503050406030204" pitchFamily="18" charset="0"/>
                <a:ea typeface="等线" panose="02010600030101010101" pitchFamily="2" charset="-122"/>
                <a:cs typeface="+mn-cs"/>
              </a:rPr>
              <a:t> impression about houses:  _________________________________(environment).</a:t>
            </a:r>
            <a:endParaRPr kumimoji="0" lang="en-US" altLang="zh-CN" sz="2800" i="0" u="none" strike="noStrike" kern="1200" cap="none" spc="-50" normalizeH="0" baseline="0" noProof="0" dirty="0">
              <a:ln>
                <a:noFill/>
              </a:ln>
              <a:solidFill>
                <a:schemeClr val="bg1"/>
              </a:solidFill>
              <a:effectLst/>
              <a:uLnTx/>
              <a:uFillTx/>
              <a:latin typeface="Cambria" panose="02040503050406030204" pitchFamily="18" charset="0"/>
              <a:ea typeface="等线" panose="02010600030101010101" pitchFamily="2" charset="-122"/>
              <a:cs typeface="+mn-cs"/>
            </a:endParaRPr>
          </a:p>
        </p:txBody>
      </p:sp>
      <p:sp>
        <p:nvSpPr>
          <p:cNvPr id="8" name="矩形 7">
            <a:extLst>
              <a:ext uri="{FF2B5EF4-FFF2-40B4-BE49-F238E27FC236}">
                <a16:creationId xmlns:a16="http://schemas.microsoft.com/office/drawing/2014/main" id="{7ED63A83-CE7B-4182-A52F-2294ED92854E}"/>
              </a:ext>
            </a:extLst>
          </p:cNvPr>
          <p:cNvSpPr/>
          <p:nvPr/>
        </p:nvSpPr>
        <p:spPr>
          <a:xfrm>
            <a:off x="5507485" y="2335956"/>
            <a:ext cx="4364933" cy="523220"/>
          </a:xfrm>
          <a:prstGeom prst="rect">
            <a:avLst/>
          </a:prstGeom>
        </p:spPr>
        <p:txBody>
          <a:bodyPr wrap="square">
            <a:spAutoFit/>
          </a:bodyPr>
          <a:lstStyle/>
          <a:p>
            <a:r>
              <a:rPr lang="en-US" altLang="zh-CN" sz="2800" b="1" dirty="0">
                <a:solidFill>
                  <a:schemeClr val="bg1"/>
                </a:solidFill>
                <a:latin typeface="Cambria" panose="02040503050406030204" pitchFamily="18" charset="0"/>
              </a:rPr>
              <a:t>environmentally friendly</a:t>
            </a:r>
            <a:endParaRPr lang="zh-CN" altLang="en-US" sz="2800" b="1" dirty="0"/>
          </a:p>
        </p:txBody>
      </p:sp>
      <p:sp>
        <p:nvSpPr>
          <p:cNvPr id="9" name="矩形 8">
            <a:extLst>
              <a:ext uri="{FF2B5EF4-FFF2-40B4-BE49-F238E27FC236}">
                <a16:creationId xmlns:a16="http://schemas.microsoft.com/office/drawing/2014/main" id="{322B5256-F6F7-4A73-9558-108373DED53F}"/>
              </a:ext>
            </a:extLst>
          </p:cNvPr>
          <p:cNvSpPr/>
          <p:nvPr/>
        </p:nvSpPr>
        <p:spPr>
          <a:xfrm>
            <a:off x="357275" y="3023730"/>
            <a:ext cx="11486420" cy="3416320"/>
          </a:xfrm>
          <a:prstGeom prst="rect">
            <a:avLst/>
          </a:prstGeom>
        </p:spPr>
        <p:txBody>
          <a:bodyPr wrap="square">
            <a:spAutoFit/>
          </a:bodyPr>
          <a:lstStyle/>
          <a:p>
            <a:pPr indent="266700" algn="just">
              <a:spcAft>
                <a:spcPts val="0"/>
              </a:spcAft>
            </a:pPr>
            <a:r>
              <a:rPr lang="en-US" altLang="zh-CN" sz="2400" i="1" kern="100" dirty="0">
                <a:solidFill>
                  <a:schemeClr val="tx1">
                    <a:lumMod val="50000"/>
                    <a:lumOff val="50000"/>
                  </a:schemeClr>
                </a:solidFill>
                <a:latin typeface="Cambria" panose="02040503050406030204" pitchFamily="18" charset="0"/>
                <a:ea typeface="宋体" panose="02010600030101010101" pitchFamily="2" charset="-122"/>
              </a:rPr>
              <a:t>Arriving at a strange-looking house, he showed me into a large, bright clean room. It had a green wall, a brown floor and soft lighting. Suddenly the wall moved - it was made of trees! I found later that their leaves provided the room with much-needed oxygen. Then Wang Ping flashed a switch on a computer screen, and a table and some chairs rose from under the floor as if by magic. "Why not sit down and eat a little?" he said. "You may find this difficult as it is your first time travel trip. Just relax, since there is nothing planned on the timetable today. Tomorrow you'll be ready for some visits." Having said this, he spread some food on the table, and produced a bed from the floor. After he left, I had a brief meal and a hot bath. Exhausted, I slid into bed and fell fast asleep.</a:t>
            </a:r>
            <a:endParaRPr lang="zh-CN" altLang="zh-CN" sz="2400" i="1" kern="100" dirty="0">
              <a:solidFill>
                <a:schemeClr val="tx1">
                  <a:lumMod val="50000"/>
                  <a:lumOff val="50000"/>
                </a:schemeClr>
              </a:solidFill>
              <a:latin typeface="Cambria" panose="02040503050406030204" pitchFamily="18" charset="0"/>
              <a:ea typeface="宋体" panose="02010600030101010101" pitchFamily="2" charset="-122"/>
            </a:endParaRPr>
          </a:p>
        </p:txBody>
      </p:sp>
      <p:sp>
        <p:nvSpPr>
          <p:cNvPr id="10" name="矩形 9">
            <a:extLst>
              <a:ext uri="{FF2B5EF4-FFF2-40B4-BE49-F238E27FC236}">
                <a16:creationId xmlns:a16="http://schemas.microsoft.com/office/drawing/2014/main" id="{9A4D8D81-FAE4-4D68-A512-C7B9C5369EE9}"/>
              </a:ext>
            </a:extLst>
          </p:cNvPr>
          <p:cNvSpPr/>
          <p:nvPr/>
        </p:nvSpPr>
        <p:spPr>
          <a:xfrm>
            <a:off x="354285" y="3023730"/>
            <a:ext cx="11486420" cy="3416320"/>
          </a:xfrm>
          <a:prstGeom prst="rect">
            <a:avLst/>
          </a:prstGeom>
        </p:spPr>
        <p:txBody>
          <a:bodyPr wrap="square">
            <a:spAutoFit/>
          </a:bodyPr>
          <a:lstStyle/>
          <a:p>
            <a:pPr indent="266700" algn="just">
              <a:spcAft>
                <a:spcPts val="0"/>
              </a:spcAft>
            </a:pPr>
            <a:r>
              <a:rPr lang="en-US" altLang="zh-CN" sz="2400" i="1" kern="100" dirty="0">
                <a:solidFill>
                  <a:schemeClr val="tx1">
                    <a:lumMod val="50000"/>
                    <a:lumOff val="50000"/>
                  </a:schemeClr>
                </a:solidFill>
                <a:latin typeface="Cambria" panose="02040503050406030204" pitchFamily="18" charset="0"/>
                <a:ea typeface="宋体" panose="02010600030101010101" pitchFamily="2" charset="-122"/>
              </a:rPr>
              <a:t>Arriving at a strange-looking house, he showed me into a large, bright clean room. It had </a:t>
            </a:r>
            <a:r>
              <a:rPr lang="en-US" altLang="zh-CN" sz="2400" i="1" kern="100" dirty="0">
                <a:solidFill>
                  <a:srgbClr val="CC6600"/>
                </a:solidFill>
                <a:latin typeface="Cambria" panose="02040503050406030204" pitchFamily="18" charset="0"/>
                <a:ea typeface="宋体" panose="02010600030101010101" pitchFamily="2" charset="-122"/>
              </a:rPr>
              <a:t>a green wall</a:t>
            </a:r>
            <a:r>
              <a:rPr lang="en-US" altLang="zh-CN" sz="2400" i="1" kern="100" dirty="0">
                <a:solidFill>
                  <a:schemeClr val="tx1">
                    <a:lumMod val="50000"/>
                    <a:lumOff val="50000"/>
                  </a:schemeClr>
                </a:solidFill>
                <a:latin typeface="Cambria" panose="02040503050406030204" pitchFamily="18" charset="0"/>
                <a:ea typeface="宋体" panose="02010600030101010101" pitchFamily="2" charset="-122"/>
              </a:rPr>
              <a:t>, a brown floor and soft lighting. Suddenly the wall moved - </a:t>
            </a:r>
            <a:r>
              <a:rPr lang="en-US" altLang="zh-CN" sz="2400" i="1" kern="100" dirty="0">
                <a:solidFill>
                  <a:srgbClr val="CC6600"/>
                </a:solidFill>
                <a:latin typeface="Cambria" panose="02040503050406030204" pitchFamily="18" charset="0"/>
                <a:ea typeface="宋体" panose="02010600030101010101" pitchFamily="2" charset="-122"/>
              </a:rPr>
              <a:t>it was made of trees! </a:t>
            </a:r>
            <a:r>
              <a:rPr lang="en-US" altLang="zh-CN" sz="2400" i="1" kern="100" dirty="0">
                <a:solidFill>
                  <a:schemeClr val="tx1">
                    <a:lumMod val="50000"/>
                    <a:lumOff val="50000"/>
                  </a:schemeClr>
                </a:solidFill>
                <a:latin typeface="Cambria" panose="02040503050406030204" pitchFamily="18" charset="0"/>
                <a:ea typeface="宋体" panose="02010600030101010101" pitchFamily="2" charset="-122"/>
              </a:rPr>
              <a:t>I found later that their </a:t>
            </a:r>
            <a:r>
              <a:rPr lang="en-US" altLang="zh-CN" sz="2400" i="1" kern="100" dirty="0">
                <a:solidFill>
                  <a:srgbClr val="CC6600"/>
                </a:solidFill>
                <a:latin typeface="Cambria" panose="02040503050406030204" pitchFamily="18" charset="0"/>
                <a:ea typeface="宋体" panose="02010600030101010101" pitchFamily="2" charset="-122"/>
              </a:rPr>
              <a:t>leaves provided the room with much-needed oxygen</a:t>
            </a:r>
            <a:r>
              <a:rPr lang="en-US" altLang="zh-CN" sz="2400" i="1" kern="100" dirty="0">
                <a:solidFill>
                  <a:schemeClr val="tx1">
                    <a:lumMod val="50000"/>
                    <a:lumOff val="50000"/>
                  </a:schemeClr>
                </a:solidFill>
                <a:latin typeface="Cambria" panose="02040503050406030204" pitchFamily="18" charset="0"/>
                <a:ea typeface="宋体" panose="02010600030101010101" pitchFamily="2" charset="-122"/>
              </a:rPr>
              <a:t>. Then Wang Ping flashed a switch on a computer screen, and a table and some chairs rose from under the floor as if by magic. "Why not sit down and eat a little?" he said. "You may find this difficult as it is your first time travel trip. Just relax, since there is nothing planned on the timetable today. Tomorrow you'll be ready for some visits." Having said this, he spread some food on the table, and produced a bed from the floor. After he left, I had a brief meal and a hot bath. Exhausted, I slid into bed and fell fast asleep.</a:t>
            </a:r>
            <a:endParaRPr lang="zh-CN" altLang="zh-CN" sz="2400" i="1" kern="100" dirty="0">
              <a:solidFill>
                <a:schemeClr val="tx1">
                  <a:lumMod val="50000"/>
                  <a:lumOff val="50000"/>
                </a:schemeClr>
              </a:solidFill>
              <a:latin typeface="Cambria" panose="02040503050406030204" pitchFamily="18" charset="0"/>
              <a:ea typeface="宋体" panose="02010600030101010101" pitchFamily="2" charset="-122"/>
            </a:endParaRPr>
          </a:p>
        </p:txBody>
      </p:sp>
      <p:sp>
        <p:nvSpPr>
          <p:cNvPr id="2" name="矩形 1">
            <a:extLst>
              <a:ext uri="{FF2B5EF4-FFF2-40B4-BE49-F238E27FC236}">
                <a16:creationId xmlns:a16="http://schemas.microsoft.com/office/drawing/2014/main" id="{6101171E-9852-4463-8E0F-128BB2B0B46F}"/>
              </a:ext>
            </a:extLst>
          </p:cNvPr>
          <p:cNvSpPr/>
          <p:nvPr/>
        </p:nvSpPr>
        <p:spPr>
          <a:xfrm>
            <a:off x="2373703" y="1339675"/>
            <a:ext cx="8250385" cy="830997"/>
          </a:xfrm>
          <a:prstGeom prst="rect">
            <a:avLst/>
          </a:prstGeom>
        </p:spPr>
        <p:txBody>
          <a:bodyPr wrap="square">
            <a:spAutoFit/>
          </a:bodyPr>
          <a:lstStyle/>
          <a:p>
            <a:pPr lvl="0">
              <a:defRPr/>
            </a:pPr>
            <a:r>
              <a:rPr lang="zh-CN" altLang="en-US" sz="2400" b="1" dirty="0">
                <a:latin typeface="Cambria" panose="02040503050406030204" pitchFamily="18" charset="0"/>
              </a:rPr>
              <a:t>□ </a:t>
            </a:r>
            <a:r>
              <a:rPr lang="en-US" altLang="zh-CN" sz="2400" b="1" dirty="0">
                <a:latin typeface="Cambria" panose="02040503050406030204" pitchFamily="18" charset="0"/>
              </a:rPr>
              <a:t>Poor air quality                   </a:t>
            </a:r>
            <a:r>
              <a:rPr lang="zh-CN" altLang="en-US" sz="2400" b="1" dirty="0">
                <a:latin typeface="Cambria" panose="02040503050406030204" pitchFamily="18" charset="0"/>
              </a:rPr>
              <a:t>□ </a:t>
            </a:r>
            <a:r>
              <a:rPr lang="en-US" altLang="zh-CN" sz="2400" b="1" dirty="0">
                <a:latin typeface="Cambria" panose="02040503050406030204" pitchFamily="18" charset="0"/>
              </a:rPr>
              <a:t>Disorganized transport</a:t>
            </a:r>
          </a:p>
          <a:p>
            <a:pPr lvl="0">
              <a:defRPr/>
            </a:pPr>
            <a:r>
              <a:rPr lang="zh-CN" altLang="en-US" sz="2400" b="1" dirty="0">
                <a:latin typeface="Cambria" panose="02040503050406030204" pitchFamily="18" charset="0"/>
              </a:rPr>
              <a:t>□ </a:t>
            </a:r>
            <a:r>
              <a:rPr lang="en-US" altLang="zh-CN" sz="2400" b="1" dirty="0">
                <a:latin typeface="Cambria" panose="02040503050406030204" pitchFamily="18" charset="0"/>
              </a:rPr>
              <a:t>Short of living space          </a:t>
            </a:r>
            <a:r>
              <a:rPr lang="zh-CN" altLang="en-US" sz="2400" b="1" dirty="0">
                <a:latin typeface="Cambria" panose="02040503050406030204" pitchFamily="18" charset="0"/>
              </a:rPr>
              <a:t>□ </a:t>
            </a:r>
            <a:r>
              <a:rPr lang="en-US" altLang="zh-CN" sz="2400" b="1" dirty="0">
                <a:latin typeface="Cambria" panose="02040503050406030204" pitchFamily="18" charset="0"/>
              </a:rPr>
              <a:t>Easy to get lost in towns</a:t>
            </a:r>
          </a:p>
        </p:txBody>
      </p:sp>
      <p:sp>
        <p:nvSpPr>
          <p:cNvPr id="3" name="文本框 2">
            <a:extLst>
              <a:ext uri="{FF2B5EF4-FFF2-40B4-BE49-F238E27FC236}">
                <a16:creationId xmlns:a16="http://schemas.microsoft.com/office/drawing/2014/main" id="{12F0D166-8727-446A-AC60-6DA18B709F88}"/>
              </a:ext>
            </a:extLst>
          </p:cNvPr>
          <p:cNvSpPr txBox="1"/>
          <p:nvPr/>
        </p:nvSpPr>
        <p:spPr>
          <a:xfrm>
            <a:off x="2342707" y="1287510"/>
            <a:ext cx="617470" cy="584775"/>
          </a:xfrm>
          <a:prstGeom prst="rect">
            <a:avLst/>
          </a:prstGeom>
          <a:noFill/>
        </p:spPr>
        <p:txBody>
          <a:bodyPr wrap="square" rtlCol="0">
            <a:spAutoFit/>
          </a:bodyPr>
          <a:lstStyle/>
          <a:p>
            <a:r>
              <a:rPr lang="zh-CN" altLang="en-US" sz="3200" b="1" dirty="0">
                <a:solidFill>
                  <a:srgbClr val="C00000"/>
                </a:solidFill>
              </a:rPr>
              <a:t>√</a:t>
            </a:r>
          </a:p>
        </p:txBody>
      </p:sp>
      <p:sp>
        <p:nvSpPr>
          <p:cNvPr id="12" name="文本框 11">
            <a:extLst>
              <a:ext uri="{FF2B5EF4-FFF2-40B4-BE49-F238E27FC236}">
                <a16:creationId xmlns:a16="http://schemas.microsoft.com/office/drawing/2014/main" id="{2216B5AF-BD34-4E4F-B101-F80DB2697EAF}"/>
              </a:ext>
            </a:extLst>
          </p:cNvPr>
          <p:cNvSpPr txBox="1"/>
          <p:nvPr/>
        </p:nvSpPr>
        <p:spPr>
          <a:xfrm>
            <a:off x="6157992" y="1284320"/>
            <a:ext cx="617470" cy="584775"/>
          </a:xfrm>
          <a:prstGeom prst="rect">
            <a:avLst/>
          </a:prstGeom>
          <a:noFill/>
        </p:spPr>
        <p:txBody>
          <a:bodyPr wrap="square" rtlCol="0">
            <a:spAutoFit/>
          </a:bodyPr>
          <a:lstStyle/>
          <a:p>
            <a:r>
              <a:rPr lang="zh-CN" altLang="en-US" sz="3200" b="1" dirty="0">
                <a:solidFill>
                  <a:srgbClr val="C00000"/>
                </a:solidFill>
              </a:rPr>
              <a:t>√</a:t>
            </a:r>
          </a:p>
        </p:txBody>
      </p:sp>
      <p:sp>
        <p:nvSpPr>
          <p:cNvPr id="13" name="文本框 12">
            <a:extLst>
              <a:ext uri="{FF2B5EF4-FFF2-40B4-BE49-F238E27FC236}">
                <a16:creationId xmlns:a16="http://schemas.microsoft.com/office/drawing/2014/main" id="{B843C830-87B1-43E0-9ECA-69575F944F84}"/>
              </a:ext>
            </a:extLst>
          </p:cNvPr>
          <p:cNvSpPr txBox="1"/>
          <p:nvPr/>
        </p:nvSpPr>
        <p:spPr>
          <a:xfrm>
            <a:off x="2340125" y="1625890"/>
            <a:ext cx="617470" cy="584775"/>
          </a:xfrm>
          <a:prstGeom prst="rect">
            <a:avLst/>
          </a:prstGeom>
          <a:noFill/>
        </p:spPr>
        <p:txBody>
          <a:bodyPr wrap="square" rtlCol="0">
            <a:spAutoFit/>
          </a:bodyPr>
          <a:lstStyle/>
          <a:p>
            <a:r>
              <a:rPr lang="zh-CN" altLang="en-US" sz="3200" b="1" dirty="0">
                <a:solidFill>
                  <a:srgbClr val="C00000"/>
                </a:solidFill>
              </a:rPr>
              <a:t>√</a:t>
            </a:r>
          </a:p>
        </p:txBody>
      </p:sp>
      <p:sp>
        <p:nvSpPr>
          <p:cNvPr id="14" name="文本框 13">
            <a:extLst>
              <a:ext uri="{FF2B5EF4-FFF2-40B4-BE49-F238E27FC236}">
                <a16:creationId xmlns:a16="http://schemas.microsoft.com/office/drawing/2014/main" id="{6CFA4019-ADEC-43BB-B7F1-BDE4C315B9FC}"/>
              </a:ext>
            </a:extLst>
          </p:cNvPr>
          <p:cNvSpPr txBox="1"/>
          <p:nvPr/>
        </p:nvSpPr>
        <p:spPr>
          <a:xfrm>
            <a:off x="6170908" y="1622700"/>
            <a:ext cx="617470" cy="584775"/>
          </a:xfrm>
          <a:prstGeom prst="rect">
            <a:avLst/>
          </a:prstGeom>
          <a:noFill/>
        </p:spPr>
        <p:txBody>
          <a:bodyPr wrap="square" rtlCol="0">
            <a:spAutoFit/>
          </a:bodyPr>
          <a:lstStyle/>
          <a:p>
            <a:r>
              <a:rPr lang="zh-CN" altLang="en-US" sz="3200" b="1" dirty="0">
                <a:solidFill>
                  <a:srgbClr val="C00000"/>
                </a:solidFill>
              </a:rPr>
              <a:t>√</a:t>
            </a:r>
          </a:p>
        </p:txBody>
      </p:sp>
    </p:spTree>
    <p:extLst>
      <p:ext uri="{BB962C8B-B14F-4D97-AF65-F5344CB8AC3E}">
        <p14:creationId xmlns:p14="http://schemas.microsoft.com/office/powerpoint/2010/main" val="403633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2" grpId="0"/>
      <p:bldP spid="3"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a:extLst>
              <a:ext uri="{FF2B5EF4-FFF2-40B4-BE49-F238E27FC236}">
                <a16:creationId xmlns:a16="http://schemas.microsoft.com/office/drawing/2014/main" id="{EBC659FC-55DC-47AE-9F4E-28D4F8B73A8C}"/>
              </a:ext>
            </a:extLst>
          </p:cNvPr>
          <p:cNvSpPr/>
          <p:nvPr/>
        </p:nvSpPr>
        <p:spPr>
          <a:xfrm>
            <a:off x="1312842" y="261486"/>
            <a:ext cx="318882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5" name="Rectangle 18">
            <a:extLst>
              <a:ext uri="{FF2B5EF4-FFF2-40B4-BE49-F238E27FC236}">
                <a16:creationId xmlns:a16="http://schemas.microsoft.com/office/drawing/2014/main" id="{0E40EC7E-AD06-490B-9529-BD6CCCB9A11F}"/>
              </a:ext>
            </a:extLst>
          </p:cNvPr>
          <p:cNvSpPr>
            <a:spLocks noChangeArrowheads="1"/>
          </p:cNvSpPr>
          <p:nvPr/>
        </p:nvSpPr>
        <p:spPr bwMode="auto">
          <a:xfrm>
            <a:off x="1437148" y="395720"/>
            <a:ext cx="29683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宋体" panose="02010600030101010101" pitchFamily="2" charset="-122"/>
                <a:sym typeface="Arial" panose="020B0604020202020204"/>
              </a:rPr>
              <a:t>Discussion</a:t>
            </a:r>
          </a:p>
        </p:txBody>
      </p:sp>
      <p:sp>
        <p:nvSpPr>
          <p:cNvPr id="6" name="平行四边形 5">
            <a:extLst>
              <a:ext uri="{FF2B5EF4-FFF2-40B4-BE49-F238E27FC236}">
                <a16:creationId xmlns:a16="http://schemas.microsoft.com/office/drawing/2014/main" id="{5F597BBA-5267-46BB-8033-E56637845EEB}"/>
              </a:ext>
            </a:extLst>
          </p:cNvPr>
          <p:cNvSpPr/>
          <p:nvPr/>
        </p:nvSpPr>
        <p:spPr>
          <a:xfrm>
            <a:off x="4376467" y="261486"/>
            <a:ext cx="716037"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pic>
        <p:nvPicPr>
          <p:cNvPr id="7" name="图片 6">
            <a:extLst>
              <a:ext uri="{FF2B5EF4-FFF2-40B4-BE49-F238E27FC236}">
                <a16:creationId xmlns:a16="http://schemas.microsoft.com/office/drawing/2014/main" id="{05329E17-D659-4FB8-BFDD-914533CCB8C2}"/>
              </a:ext>
            </a:extLst>
          </p:cNvPr>
          <p:cNvPicPr>
            <a:picLocks noChangeAspect="1"/>
          </p:cNvPicPr>
          <p:nvPr/>
        </p:nvPicPr>
        <p:blipFill>
          <a:blip r:embed="rId2"/>
          <a:stretch>
            <a:fillRect/>
          </a:stretch>
        </p:blipFill>
        <p:spPr>
          <a:xfrm>
            <a:off x="445266" y="313984"/>
            <a:ext cx="756285" cy="594360"/>
          </a:xfrm>
          <a:prstGeom prst="rect">
            <a:avLst/>
          </a:prstGeom>
        </p:spPr>
      </p:pic>
      <p:sp>
        <p:nvSpPr>
          <p:cNvPr id="8" name="文本框 7">
            <a:extLst>
              <a:ext uri="{FF2B5EF4-FFF2-40B4-BE49-F238E27FC236}">
                <a16:creationId xmlns:a16="http://schemas.microsoft.com/office/drawing/2014/main" id="{ADC3A501-166C-4EFD-B11B-30A2911DD905}"/>
              </a:ext>
            </a:extLst>
          </p:cNvPr>
          <p:cNvSpPr txBox="1"/>
          <p:nvPr/>
        </p:nvSpPr>
        <p:spPr>
          <a:xfrm>
            <a:off x="607507" y="1997839"/>
            <a:ext cx="11248695" cy="3416320"/>
          </a:xfrm>
          <a:prstGeom prst="rect">
            <a:avLst/>
          </a:prstGeom>
          <a:noFill/>
        </p:spPr>
        <p:txBody>
          <a:bodyPr wrap="square" rtlCol="0">
            <a:spAutoFit/>
          </a:bodyPr>
          <a:lstStyle/>
          <a:p>
            <a:r>
              <a:rPr lang="en-US" altLang="zh-CN" sz="3600" dirty="0">
                <a:latin typeface="Cambria" panose="02040503050406030204" pitchFamily="18" charset="0"/>
              </a:rPr>
              <a:t>1. According to </a:t>
            </a:r>
            <a:r>
              <a:rPr lang="en-US" altLang="zh-CN" sz="3600" i="1" dirty="0">
                <a:latin typeface="Cambria" panose="02040503050406030204" pitchFamily="18" charset="0"/>
              </a:rPr>
              <a:t>First Impressions</a:t>
            </a:r>
            <a:r>
              <a:rPr lang="en-US" altLang="zh-CN" sz="3600" dirty="0">
                <a:latin typeface="Cambria" panose="02040503050406030204" pitchFamily="18" charset="0"/>
              </a:rPr>
              <a:t>, what will the future life be like? (Good Changes and Bad changes)</a:t>
            </a:r>
          </a:p>
          <a:p>
            <a:endParaRPr lang="en-US" altLang="zh-CN" sz="3600" dirty="0">
              <a:latin typeface="Cambria" panose="02040503050406030204" pitchFamily="18" charset="0"/>
            </a:endParaRPr>
          </a:p>
          <a:p>
            <a:r>
              <a:rPr lang="en-US" altLang="zh-CN" sz="3600" dirty="0">
                <a:latin typeface="Cambria" panose="02040503050406030204" pitchFamily="18" charset="0"/>
              </a:rPr>
              <a:t>2. How can we achieve a balance between these good and bad changes? Or what preparations can we make to lead a balanced future life?</a:t>
            </a:r>
          </a:p>
        </p:txBody>
      </p:sp>
    </p:spTree>
    <p:extLst>
      <p:ext uri="{BB962C8B-B14F-4D97-AF65-F5344CB8AC3E}">
        <p14:creationId xmlns:p14="http://schemas.microsoft.com/office/powerpoint/2010/main" val="95137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6" name="Text Box 6"/>
          <p:cNvSpPr txBox="1">
            <a:spLocks noChangeArrowheads="1"/>
          </p:cNvSpPr>
          <p:nvPr/>
        </p:nvSpPr>
        <p:spPr bwMode="auto">
          <a:xfrm>
            <a:off x="335539" y="5699737"/>
            <a:ext cx="11289525" cy="645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545" tIns="45274" rIns="90545" bIns="45274">
            <a:spAutoFit/>
          </a:bodyPr>
          <a:lstStyle>
            <a:lvl1pPr eaLnBrk="0" hangingPunct="0">
              <a:defRPr sz="2800" b="1">
                <a:solidFill>
                  <a:srgbClr val="0000CC"/>
                </a:solidFill>
                <a:latin typeface="Times New Roman" pitchFamily="18" charset="0"/>
                <a:ea typeface="宋体" pitchFamily="2" charset="-122"/>
              </a:defRPr>
            </a:lvl1pPr>
            <a:lvl2pPr marL="742950" indent="-285750" eaLnBrk="0" hangingPunct="0">
              <a:defRPr sz="2800" b="1">
                <a:solidFill>
                  <a:srgbClr val="0000CC"/>
                </a:solidFill>
                <a:latin typeface="Times New Roman" pitchFamily="18" charset="0"/>
                <a:ea typeface="宋体" pitchFamily="2" charset="-122"/>
              </a:defRPr>
            </a:lvl2pPr>
            <a:lvl3pPr marL="1143000" indent="-228600" eaLnBrk="0" hangingPunct="0">
              <a:defRPr sz="2800" b="1">
                <a:solidFill>
                  <a:srgbClr val="0000CC"/>
                </a:solidFill>
                <a:latin typeface="Times New Roman" pitchFamily="18" charset="0"/>
                <a:ea typeface="宋体" pitchFamily="2" charset="-122"/>
              </a:defRPr>
            </a:lvl3pPr>
            <a:lvl4pPr marL="1600200" indent="-228600" eaLnBrk="0" hangingPunct="0">
              <a:defRPr sz="2800" b="1">
                <a:solidFill>
                  <a:srgbClr val="0000CC"/>
                </a:solidFill>
                <a:latin typeface="Times New Roman" pitchFamily="18" charset="0"/>
                <a:ea typeface="宋体" pitchFamily="2" charset="-122"/>
              </a:defRPr>
            </a:lvl4pPr>
            <a:lvl5pPr marL="2057400" indent="-228600" eaLnBrk="0" hangingPunct="0">
              <a:defRPr sz="2800" b="1">
                <a:solidFill>
                  <a:srgbClr val="0000CC"/>
                </a:solidFill>
                <a:latin typeface="Times New Roman" pitchFamily="18" charset="0"/>
                <a:ea typeface="宋体" pitchFamily="2" charset="-122"/>
              </a:defRPr>
            </a:lvl5pPr>
            <a:lvl6pPr marL="2514600" indent="-228600" eaLnBrk="0" fontAlgn="base" hangingPunct="0">
              <a:spcBef>
                <a:spcPct val="50000"/>
              </a:spcBef>
              <a:spcAft>
                <a:spcPct val="0"/>
              </a:spcAft>
              <a:buFont typeface="Arial" charset="0"/>
              <a:defRPr sz="2800" b="1">
                <a:solidFill>
                  <a:srgbClr val="0000CC"/>
                </a:solidFill>
                <a:latin typeface="Times New Roman" pitchFamily="18" charset="0"/>
                <a:ea typeface="宋体" pitchFamily="2" charset="-122"/>
              </a:defRPr>
            </a:lvl6pPr>
            <a:lvl7pPr marL="2971800" indent="-228600" eaLnBrk="0" fontAlgn="base" hangingPunct="0">
              <a:spcBef>
                <a:spcPct val="50000"/>
              </a:spcBef>
              <a:spcAft>
                <a:spcPct val="0"/>
              </a:spcAft>
              <a:buFont typeface="Arial" charset="0"/>
              <a:defRPr sz="2800" b="1">
                <a:solidFill>
                  <a:srgbClr val="0000CC"/>
                </a:solidFill>
                <a:latin typeface="Times New Roman" pitchFamily="18" charset="0"/>
                <a:ea typeface="宋体" pitchFamily="2" charset="-122"/>
              </a:defRPr>
            </a:lvl7pPr>
            <a:lvl8pPr marL="3429000" indent="-228600" eaLnBrk="0" fontAlgn="base" hangingPunct="0">
              <a:spcBef>
                <a:spcPct val="50000"/>
              </a:spcBef>
              <a:spcAft>
                <a:spcPct val="0"/>
              </a:spcAft>
              <a:buFont typeface="Arial" charset="0"/>
              <a:defRPr sz="2800" b="1">
                <a:solidFill>
                  <a:srgbClr val="0000CC"/>
                </a:solidFill>
                <a:latin typeface="Times New Roman" pitchFamily="18" charset="0"/>
                <a:ea typeface="宋体" pitchFamily="2" charset="-122"/>
              </a:defRPr>
            </a:lvl8pPr>
            <a:lvl9pPr marL="3886200" indent="-228600" eaLnBrk="0" fontAlgn="base" hangingPunct="0">
              <a:spcBef>
                <a:spcPct val="50000"/>
              </a:spcBef>
              <a:spcAft>
                <a:spcPct val="0"/>
              </a:spcAft>
              <a:buFont typeface="Arial" charset="0"/>
              <a:defRPr sz="2800" b="1">
                <a:solidFill>
                  <a:srgbClr val="0000CC"/>
                </a:solidFill>
                <a:latin typeface="Times New Roman" pitchFamily="18" charset="0"/>
                <a:ea typeface="宋体" pitchFamily="2" charset="-122"/>
              </a:defRPr>
            </a:lvl9pPr>
          </a:lstStyle>
          <a:p>
            <a:pPr marL="0" marR="0" lvl="0" indent="0" algn="l" defTabSz="905585" rtl="0" eaLnBrk="1" fontAlgn="base" latinLnBrk="0" hangingPunct="1">
              <a:lnSpc>
                <a:spcPct val="100000"/>
              </a:lnSpc>
              <a:spcBef>
                <a:spcPct val="0"/>
              </a:spcBef>
              <a:spcAft>
                <a:spcPct val="0"/>
              </a:spcAft>
              <a:buClrTx/>
              <a:buSzTx/>
              <a:buFontTx/>
              <a:buNone/>
              <a:tabLst/>
              <a:defRPr/>
            </a:pPr>
            <a:r>
              <a:rPr kumimoji="1" lang="en-US" altLang="zh-CN" sz="3600" b="1" i="0" u="none" strike="noStrike" kern="1200" cap="none" spc="-120" normalizeH="0" baseline="0" noProof="0" dirty="0">
                <a:ln>
                  <a:noFill/>
                </a:ln>
                <a:solidFill>
                  <a:srgbClr val="CC6600"/>
                </a:solidFill>
                <a:effectLst/>
                <a:uLnTx/>
                <a:uFillTx/>
                <a:latin typeface="Cambria" panose="02040503050406030204" pitchFamily="18" charset="0"/>
                <a:ea typeface="宋体" pitchFamily="2" charset="-122"/>
                <a:cs typeface="+mn-cs"/>
              </a:rPr>
              <a:t>One small step together can make a huge difference.</a:t>
            </a:r>
          </a:p>
        </p:txBody>
      </p:sp>
      <p:sp>
        <p:nvSpPr>
          <p:cNvPr id="2" name="矩形 1"/>
          <p:cNvSpPr/>
          <p:nvPr/>
        </p:nvSpPr>
        <p:spPr>
          <a:xfrm>
            <a:off x="464723" y="1924762"/>
            <a:ext cx="11031156" cy="36379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80" b="0"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等线" panose="02010600030101010101" pitchFamily="2" charset="-122"/>
                <a:cs typeface="+mn-cs"/>
              </a:rPr>
              <a:t>plant more trees…     make full use of… (save energy)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80" b="0"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等线" panose="02010600030101010101" pitchFamily="2" charset="-122"/>
                <a:cs typeface="+mn-cs"/>
              </a:rPr>
              <a:t>find new energy…      live in a green/ low-carbon way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80" b="0"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等线" panose="02010600030101010101" pitchFamily="2" charset="-122"/>
                <a:cs typeface="+mn-cs"/>
              </a:rPr>
              <a:t>live in an environmentally friendly way (walk/take a bus/ride…)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80" b="0"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等线" panose="02010600030101010101" pitchFamily="2" charset="-122"/>
                <a:cs typeface="+mn-cs"/>
              </a:rPr>
              <a:t>refuse to buy products causing pollution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80" b="0"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等线" panose="02010600030101010101" pitchFamily="2" charset="-122"/>
                <a:cs typeface="+mn-cs"/>
              </a:rPr>
              <a:t>set a good example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80" b="0"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等线" panose="02010600030101010101" pitchFamily="2" charset="-122"/>
                <a:cs typeface="+mn-cs"/>
              </a:rPr>
              <a:t>raise people’s awareness of protecting…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80" b="0"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等线" panose="02010600030101010101" pitchFamily="2" charset="-122"/>
                <a:cs typeface="+mn-cs"/>
              </a:rPr>
              <a:t>make ads to call on/ appeal to people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80" b="0"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等线" panose="02010600030101010101" pitchFamily="2" charset="-122"/>
                <a:cs typeface="+mn-cs"/>
              </a:rPr>
              <a:t>reuse/recycle/reconsider…</a:t>
            </a:r>
          </a:p>
        </p:txBody>
      </p:sp>
      <p:sp>
        <p:nvSpPr>
          <p:cNvPr id="5" name="Text Box 10">
            <a:extLst>
              <a:ext uri="{FF2B5EF4-FFF2-40B4-BE49-F238E27FC236}">
                <a16:creationId xmlns:a16="http://schemas.microsoft.com/office/drawing/2014/main" id="{2FBE5C87-56B7-4555-B27A-E63F711ACA93}"/>
              </a:ext>
            </a:extLst>
          </p:cNvPr>
          <p:cNvSpPr txBox="1">
            <a:spLocks noChangeArrowheads="1"/>
          </p:cNvSpPr>
          <p:nvPr/>
        </p:nvSpPr>
        <p:spPr bwMode="auto">
          <a:xfrm>
            <a:off x="335539" y="568961"/>
            <a:ext cx="7668978" cy="1218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680" tIns="54839" rIns="109680" bIns="54839">
            <a:spAutoFit/>
          </a:bodyPr>
          <a:lstStyle/>
          <a:p>
            <a:pPr lvl="0">
              <a:spcAft>
                <a:spcPts val="1800"/>
              </a:spcAft>
              <a:defRPr/>
            </a:pPr>
            <a:r>
              <a:rPr lang="en-US" altLang="zh-CN" sz="3600" dirty="0">
                <a:solidFill>
                  <a:prstClr val="black"/>
                </a:solidFill>
                <a:latin typeface="Cambria" panose="02040503050406030204" pitchFamily="18" charset="0"/>
              </a:rPr>
              <a:t>What preparations can we make to lead a balanced future life?</a:t>
            </a:r>
          </a:p>
        </p:txBody>
      </p:sp>
      <p:pic>
        <p:nvPicPr>
          <p:cNvPr id="6" name="Picture 2" descr="http://tse2.mm.bing.net/th?id=OIP.M0015ab51aa04d58ca1ce2d3c22428d19o0&amp;w=225&amp;h=97&amp;c=7&amp;qlt=90&amp;o=4&amp;pid=1.7">
            <a:extLst>
              <a:ext uri="{FF2B5EF4-FFF2-40B4-BE49-F238E27FC236}">
                <a16:creationId xmlns:a16="http://schemas.microsoft.com/office/drawing/2014/main" id="{83419809-40E4-49AC-BB06-23041D51D0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4882" y="3771201"/>
            <a:ext cx="3830182" cy="1744104"/>
          </a:xfrm>
          <a:prstGeom prst="rect">
            <a:avLst/>
          </a:prstGeom>
          <a:ln>
            <a:noFill/>
          </a:ln>
          <a:effectLst>
            <a:outerShdw blurRad="149987" dist="250190" dir="8460000" algn="ctr">
              <a:srgbClr val="000000">
                <a:alpha val="28000"/>
              </a:srgbClr>
            </a:outerShdw>
            <a:softEdge rad="1125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72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50886"/>
                                        </p:tgtEl>
                                        <p:attrNameLst>
                                          <p:attrName>style.visibility</p:attrName>
                                        </p:attrNameLst>
                                      </p:cBhvr>
                                      <p:to>
                                        <p:strVal val="visible"/>
                                      </p:to>
                                    </p:set>
                                    <p:animEffect transition="in" filter="checkerboard(across)">
                                      <p:cBhvr>
                                        <p:cTn id="12" dur="500"/>
                                        <p:tgtEl>
                                          <p:spTgt spid="250886"/>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6"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9000" b="-9000"/>
          </a:stretch>
        </a:blipFill>
        <a:effectLst/>
      </p:bgPr>
    </p:bg>
    <p:spTree>
      <p:nvGrpSpPr>
        <p:cNvPr id="1" name=""/>
        <p:cNvGrpSpPr/>
        <p:nvPr/>
      </p:nvGrpSpPr>
      <p:grpSpPr>
        <a:xfrm>
          <a:off x="0" y="0"/>
          <a:ext cx="0" cy="0"/>
          <a:chOff x="0" y="0"/>
          <a:chExt cx="0" cy="0"/>
        </a:xfrm>
      </p:grpSpPr>
      <p:sp>
        <p:nvSpPr>
          <p:cNvPr id="9" name="平行四边形 8"/>
          <p:cNvSpPr/>
          <p:nvPr/>
        </p:nvSpPr>
        <p:spPr>
          <a:xfrm>
            <a:off x="373634" y="2148038"/>
            <a:ext cx="6505468" cy="1509823"/>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0" name="Rectangle 18"/>
          <p:cNvSpPr>
            <a:spLocks noChangeArrowheads="1"/>
          </p:cNvSpPr>
          <p:nvPr/>
        </p:nvSpPr>
        <p:spPr bwMode="auto">
          <a:xfrm>
            <a:off x="1021963" y="2417644"/>
            <a:ext cx="5265096" cy="61555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lgn="ctr" fontAlgn="base">
              <a:spcBef>
                <a:spcPct val="0"/>
              </a:spcBef>
              <a:spcAft>
                <a:spcPct val="0"/>
              </a:spcAft>
            </a:pPr>
            <a:r>
              <a:rPr lang="en-US" altLang="zh-CN" sz="4000">
                <a:solidFill>
                  <a:srgbClr val="22ACEC"/>
                </a:solidFill>
                <a:latin typeface="Cambria" panose="02040503050406030204" pitchFamily="18" charset="0"/>
                <a:ea typeface="微软雅黑" panose="020B0503020204020204" charset="-122"/>
                <a:cs typeface="宋体" panose="02010600030101010101" pitchFamily="2" charset="-122"/>
                <a:sym typeface="Arial" panose="020B0604020202020204"/>
              </a:rPr>
              <a:t>M5U3 </a:t>
            </a:r>
            <a:r>
              <a:rPr lang="en-US" altLang="zh-CN" sz="4000" dirty="0">
                <a:solidFill>
                  <a:srgbClr val="22ACEC"/>
                </a:solidFill>
                <a:latin typeface="Cambria" panose="02040503050406030204" pitchFamily="18" charset="0"/>
                <a:ea typeface="微软雅黑" panose="020B0503020204020204" charset="-122"/>
                <a:cs typeface="宋体" panose="02010600030101010101" pitchFamily="2" charset="-122"/>
                <a:sym typeface="Arial" panose="020B0604020202020204"/>
              </a:rPr>
              <a:t>First Impressions</a:t>
            </a:r>
            <a:endParaRPr lang="zh-CN" altLang="en-US" sz="4000" dirty="0">
              <a:solidFill>
                <a:srgbClr val="22ACEC"/>
              </a:solidFill>
              <a:latin typeface="Cambria" panose="02040503050406030204" pitchFamily="18" charset="0"/>
              <a:ea typeface="微软雅黑" panose="020B0503020204020204" charset="-122"/>
              <a:cs typeface="宋体" panose="02010600030101010101" pitchFamily="2" charset="-122"/>
              <a:sym typeface="Arial" panose="020B0604020202020204"/>
            </a:endParaRPr>
          </a:p>
        </p:txBody>
      </p:sp>
      <p:sp>
        <p:nvSpPr>
          <p:cNvPr id="14" name="平行四边形 13"/>
          <p:cNvSpPr/>
          <p:nvPr/>
        </p:nvSpPr>
        <p:spPr>
          <a:xfrm>
            <a:off x="-806204" y="2148037"/>
            <a:ext cx="1435396" cy="1509823"/>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5" name="Rectangle 20">
            <a:extLst>
              <a:ext uri="{FF2B5EF4-FFF2-40B4-BE49-F238E27FC236}">
                <a16:creationId xmlns:a16="http://schemas.microsoft.com/office/drawing/2014/main" id="{C40ECCF9-AF19-4E04-B1D6-C3FE21ED7F49}"/>
              </a:ext>
            </a:extLst>
          </p:cNvPr>
          <p:cNvSpPr>
            <a:spLocks noChangeArrowheads="1"/>
          </p:cNvSpPr>
          <p:nvPr/>
        </p:nvSpPr>
        <p:spPr bwMode="auto">
          <a:xfrm>
            <a:off x="629192" y="3138325"/>
            <a:ext cx="577480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pPr>
            <a:r>
              <a:rPr lang="en-US" altLang="zh-CN" sz="3200" dirty="0">
                <a:solidFill>
                  <a:srgbClr val="22ACEC"/>
                </a:solidFill>
                <a:latin typeface="Cambria" panose="02040503050406030204" pitchFamily="18" charset="0"/>
                <a:ea typeface="微软雅黑" panose="020B0503020204020204" charset="-122"/>
                <a:cs typeface="Arial" panose="020B0604020202020204" pitchFamily="34" charset="0"/>
                <a:sym typeface="Arial" panose="020B0604020202020204"/>
              </a:rPr>
              <a:t>Reading</a:t>
            </a:r>
            <a:endParaRPr lang="zh-CN" altLang="en-US" sz="3200" dirty="0">
              <a:solidFill>
                <a:srgbClr val="22ACEC"/>
              </a:solidFill>
              <a:latin typeface="Cambria" panose="02040503050406030204" pitchFamily="18" charset="0"/>
              <a:ea typeface="微软雅黑" panose="020B0503020204020204" charset="-122"/>
              <a:cs typeface="Arial" panose="020B0604020202020204" pitchFamily="34" charset="0"/>
              <a:sym typeface="Arial" panose="020B0604020202020204"/>
            </a:endParaRPr>
          </a:p>
        </p:txBody>
      </p:sp>
      <p:cxnSp>
        <p:nvCxnSpPr>
          <p:cNvPr id="17" name="直接连接符 16">
            <a:extLst>
              <a:ext uri="{FF2B5EF4-FFF2-40B4-BE49-F238E27FC236}">
                <a16:creationId xmlns:a16="http://schemas.microsoft.com/office/drawing/2014/main" id="{E1A05F88-C3AE-44FB-AD70-4104659B594D}"/>
              </a:ext>
            </a:extLst>
          </p:cNvPr>
          <p:cNvCxnSpPr>
            <a:cxnSpLocks/>
          </p:cNvCxnSpPr>
          <p:nvPr/>
        </p:nvCxnSpPr>
        <p:spPr>
          <a:xfrm>
            <a:off x="659870" y="3111231"/>
            <a:ext cx="5867539" cy="0"/>
          </a:xfrm>
          <a:prstGeom prst="line">
            <a:avLst/>
          </a:prstGeom>
          <a:ln>
            <a:solidFill>
              <a:srgbClr val="22ACEC"/>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37E6FEC4-FB29-46CB-B700-A5459C3B0916}"/>
              </a:ext>
            </a:extLst>
          </p:cNvPr>
          <p:cNvSpPr txBox="1"/>
          <p:nvPr/>
        </p:nvSpPr>
        <p:spPr>
          <a:xfrm>
            <a:off x="410702" y="996812"/>
            <a:ext cx="11494577" cy="1446550"/>
          </a:xfrm>
          <a:prstGeom prst="rect">
            <a:avLst/>
          </a:prstGeom>
          <a:noFill/>
        </p:spPr>
        <p:txBody>
          <a:bodyPr wrap="square" rtlCol="0">
            <a:spAutoFit/>
          </a:bodyPr>
          <a:lstStyle/>
          <a:p>
            <a:r>
              <a:rPr lang="en-US" altLang="zh-CN" sz="3200" b="1" spc="-100" dirty="0">
                <a:latin typeface="Cambria" panose="02040503050406030204" pitchFamily="18" charset="0"/>
              </a:rPr>
              <a:t>What changes do you expect to see in your future life?</a:t>
            </a:r>
          </a:p>
          <a:p>
            <a:r>
              <a:rPr lang="en-US" altLang="zh-CN" sz="2800" spc="-100" dirty="0">
                <a:latin typeface="Cambria" panose="02040503050406030204" pitchFamily="18" charset="0"/>
              </a:rPr>
              <a:t>(You are supposed to choose two of the following aspects to make a comparison between Present Time and In One Thousand Years’ Time.)</a:t>
            </a:r>
          </a:p>
        </p:txBody>
      </p:sp>
      <p:graphicFrame>
        <p:nvGraphicFramePr>
          <p:cNvPr id="5" name="表格 4">
            <a:extLst>
              <a:ext uri="{FF2B5EF4-FFF2-40B4-BE49-F238E27FC236}">
                <a16:creationId xmlns:a16="http://schemas.microsoft.com/office/drawing/2014/main" id="{F8F03256-1429-4857-8C9C-993FA2E96CE9}"/>
              </a:ext>
            </a:extLst>
          </p:cNvPr>
          <p:cNvGraphicFramePr>
            <a:graphicFrameLocks noGrp="1"/>
          </p:cNvGraphicFramePr>
          <p:nvPr>
            <p:extLst>
              <p:ext uri="{D42A27DB-BD31-4B8C-83A1-F6EECF244321}">
                <p14:modId xmlns:p14="http://schemas.microsoft.com/office/powerpoint/2010/main" val="2122739710"/>
              </p:ext>
            </p:extLst>
          </p:nvPr>
        </p:nvGraphicFramePr>
        <p:xfrm>
          <a:off x="471837" y="2531155"/>
          <a:ext cx="11248325" cy="417576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056361">
                  <a:extLst>
                    <a:ext uri="{9D8B030D-6E8A-4147-A177-3AD203B41FA5}">
                      <a16:colId xmlns:a16="http://schemas.microsoft.com/office/drawing/2014/main" val="852819580"/>
                    </a:ext>
                  </a:extLst>
                </a:gridCol>
                <a:gridCol w="2857965">
                  <a:extLst>
                    <a:ext uri="{9D8B030D-6E8A-4147-A177-3AD203B41FA5}">
                      <a16:colId xmlns:a16="http://schemas.microsoft.com/office/drawing/2014/main" val="3001849341"/>
                    </a:ext>
                  </a:extLst>
                </a:gridCol>
                <a:gridCol w="5333999">
                  <a:extLst>
                    <a:ext uri="{9D8B030D-6E8A-4147-A177-3AD203B41FA5}">
                      <a16:colId xmlns:a16="http://schemas.microsoft.com/office/drawing/2014/main" val="791431222"/>
                    </a:ext>
                  </a:extLst>
                </a:gridCol>
              </a:tblGrid>
              <a:tr h="370840">
                <a:tc>
                  <a:txBody>
                    <a:bodyPr/>
                    <a:lstStyle/>
                    <a:p>
                      <a:endParaRPr lang="zh-CN" altLang="en-US" sz="2400" dirty="0">
                        <a:latin typeface="Cambria" panose="02040503050406030204" pitchFamily="18" charset="0"/>
                      </a:endParaRPr>
                    </a:p>
                  </a:txBody>
                  <a:tcPr/>
                </a:tc>
                <a:tc>
                  <a:txBody>
                    <a:bodyPr/>
                    <a:lstStyle/>
                    <a:p>
                      <a:pPr algn="ctr"/>
                      <a:r>
                        <a:rPr lang="en-US" altLang="zh-CN" sz="2800" dirty="0">
                          <a:latin typeface="Cambria" panose="02040503050406030204" pitchFamily="18" charset="0"/>
                        </a:rPr>
                        <a:t>Present Time</a:t>
                      </a:r>
                      <a:endParaRPr lang="zh-CN" altLang="en-US" sz="2800" dirty="0">
                        <a:latin typeface="Cambria" panose="02040503050406030204" pitchFamily="18" charset="0"/>
                      </a:endParaRPr>
                    </a:p>
                  </a:txBody>
                  <a:tcPr/>
                </a:tc>
                <a:tc>
                  <a:txBody>
                    <a:bodyPr/>
                    <a:lstStyle/>
                    <a:p>
                      <a:pPr algn="ctr"/>
                      <a:r>
                        <a:rPr lang="en-US" altLang="zh-CN" sz="2800" dirty="0">
                          <a:latin typeface="Cambria" panose="02040503050406030204" pitchFamily="18" charset="0"/>
                        </a:rPr>
                        <a:t>In One Thousand Years’ Time</a:t>
                      </a:r>
                      <a:endParaRPr lang="zh-CN" altLang="en-US" sz="2800" dirty="0">
                        <a:latin typeface="Cambria" panose="02040503050406030204" pitchFamily="18" charset="0"/>
                      </a:endParaRPr>
                    </a:p>
                  </a:txBody>
                  <a:tcPr/>
                </a:tc>
                <a:extLst>
                  <a:ext uri="{0D108BD9-81ED-4DB2-BD59-A6C34878D82A}">
                    <a16:rowId xmlns:a16="http://schemas.microsoft.com/office/drawing/2014/main" val="686437827"/>
                  </a:ext>
                </a:extLst>
              </a:tr>
              <a:tr h="370840">
                <a:tc>
                  <a:txBody>
                    <a:bodyPr/>
                    <a:lstStyle/>
                    <a:p>
                      <a:r>
                        <a:rPr lang="en-US" altLang="zh-CN" sz="2400" dirty="0">
                          <a:latin typeface="Cambria" panose="02040503050406030204" pitchFamily="18" charset="0"/>
                        </a:rPr>
                        <a:t>Transport</a:t>
                      </a:r>
                      <a:endParaRPr lang="zh-CN" altLang="en-US" sz="2400" dirty="0">
                        <a:latin typeface="Cambria" panose="02040503050406030204" pitchFamily="18" charset="0"/>
                      </a:endParaRPr>
                    </a:p>
                  </a:txBody>
                  <a:tcPr/>
                </a:tc>
                <a:tc>
                  <a:txBody>
                    <a:bodyPr/>
                    <a:lstStyle/>
                    <a:p>
                      <a:endParaRPr lang="zh-CN" altLang="en-US" sz="2400" dirty="0">
                        <a:latin typeface="Cambria" panose="02040503050406030204" pitchFamily="18" charset="0"/>
                      </a:endParaRPr>
                    </a:p>
                  </a:txBody>
                  <a:tcPr/>
                </a:tc>
                <a:tc>
                  <a:txBody>
                    <a:bodyPr/>
                    <a:lstStyle/>
                    <a:p>
                      <a:endParaRPr lang="zh-CN" altLang="en-US" sz="2400" dirty="0">
                        <a:latin typeface="Cambria" panose="02040503050406030204" pitchFamily="18" charset="0"/>
                      </a:endParaRPr>
                    </a:p>
                  </a:txBody>
                  <a:tcPr/>
                </a:tc>
                <a:extLst>
                  <a:ext uri="{0D108BD9-81ED-4DB2-BD59-A6C34878D82A}">
                    <a16:rowId xmlns:a16="http://schemas.microsoft.com/office/drawing/2014/main" val="27370093"/>
                  </a:ext>
                </a:extLst>
              </a:tr>
              <a:tr h="370840">
                <a:tc>
                  <a:txBody>
                    <a:bodyPr/>
                    <a:lstStyle/>
                    <a:p>
                      <a:r>
                        <a:rPr lang="en-US" altLang="zh-CN" sz="2400" dirty="0">
                          <a:latin typeface="Cambria" panose="02040503050406030204" pitchFamily="18" charset="0"/>
                        </a:rPr>
                        <a:t>Work</a:t>
                      </a:r>
                      <a:endParaRPr lang="zh-CN" altLang="en-US" sz="2400" dirty="0">
                        <a:latin typeface="Cambria" panose="02040503050406030204" pitchFamily="18" charset="0"/>
                      </a:endParaRPr>
                    </a:p>
                  </a:txBody>
                  <a:tcPr/>
                </a:tc>
                <a:tc>
                  <a:txBody>
                    <a:bodyPr/>
                    <a:lstStyle/>
                    <a:p>
                      <a:endParaRPr lang="zh-CN" altLang="en-US" sz="2400">
                        <a:latin typeface="Cambria" panose="02040503050406030204" pitchFamily="18" charset="0"/>
                      </a:endParaRPr>
                    </a:p>
                  </a:txBody>
                  <a:tcPr/>
                </a:tc>
                <a:tc>
                  <a:txBody>
                    <a:bodyPr/>
                    <a:lstStyle/>
                    <a:p>
                      <a:endParaRPr lang="zh-CN" altLang="en-US" sz="2400" dirty="0">
                        <a:latin typeface="Cambria" panose="02040503050406030204" pitchFamily="18" charset="0"/>
                      </a:endParaRPr>
                    </a:p>
                  </a:txBody>
                  <a:tcPr/>
                </a:tc>
                <a:extLst>
                  <a:ext uri="{0D108BD9-81ED-4DB2-BD59-A6C34878D82A}">
                    <a16:rowId xmlns:a16="http://schemas.microsoft.com/office/drawing/2014/main" val="3116681538"/>
                  </a:ext>
                </a:extLst>
              </a:tr>
              <a:tr h="370840">
                <a:tc>
                  <a:txBody>
                    <a:bodyPr/>
                    <a:lstStyle/>
                    <a:p>
                      <a:r>
                        <a:rPr lang="en-US" altLang="zh-CN" sz="2400" dirty="0">
                          <a:latin typeface="Cambria" panose="02040503050406030204" pitchFamily="18" charset="0"/>
                        </a:rPr>
                        <a:t>Finance and currency</a:t>
                      </a:r>
                      <a:endParaRPr lang="zh-CN" altLang="en-US" sz="2400" dirty="0">
                        <a:latin typeface="Cambria" panose="02040503050406030204" pitchFamily="18" charset="0"/>
                      </a:endParaRPr>
                    </a:p>
                  </a:txBody>
                  <a:tcPr/>
                </a:tc>
                <a:tc>
                  <a:txBody>
                    <a:bodyPr/>
                    <a:lstStyle/>
                    <a:p>
                      <a:endParaRPr lang="zh-CN" altLang="en-US" sz="2400">
                        <a:latin typeface="Cambria" panose="02040503050406030204" pitchFamily="18" charset="0"/>
                      </a:endParaRPr>
                    </a:p>
                  </a:txBody>
                  <a:tcPr/>
                </a:tc>
                <a:tc>
                  <a:txBody>
                    <a:bodyPr/>
                    <a:lstStyle/>
                    <a:p>
                      <a:endParaRPr lang="zh-CN" altLang="en-US" sz="2400">
                        <a:latin typeface="Cambria" panose="02040503050406030204" pitchFamily="18" charset="0"/>
                      </a:endParaRPr>
                    </a:p>
                  </a:txBody>
                  <a:tcPr/>
                </a:tc>
                <a:extLst>
                  <a:ext uri="{0D108BD9-81ED-4DB2-BD59-A6C34878D82A}">
                    <a16:rowId xmlns:a16="http://schemas.microsoft.com/office/drawing/2014/main" val="4277751512"/>
                  </a:ext>
                </a:extLst>
              </a:tr>
              <a:tr h="370840">
                <a:tc>
                  <a:txBody>
                    <a:bodyPr/>
                    <a:lstStyle/>
                    <a:p>
                      <a:r>
                        <a:rPr lang="en-US" altLang="zh-CN" sz="2400" dirty="0">
                          <a:latin typeface="Cambria" panose="02040503050406030204" pitchFamily="18" charset="0"/>
                        </a:rPr>
                        <a:t>Languages</a:t>
                      </a:r>
                      <a:endParaRPr lang="zh-CN" altLang="en-US" sz="2400" dirty="0">
                        <a:latin typeface="Cambria" panose="02040503050406030204" pitchFamily="18" charset="0"/>
                      </a:endParaRPr>
                    </a:p>
                  </a:txBody>
                  <a:tcPr/>
                </a:tc>
                <a:tc>
                  <a:txBody>
                    <a:bodyPr/>
                    <a:lstStyle/>
                    <a:p>
                      <a:endParaRPr lang="zh-CN" altLang="en-US" sz="2400">
                        <a:latin typeface="Cambria" panose="02040503050406030204" pitchFamily="18" charset="0"/>
                      </a:endParaRPr>
                    </a:p>
                  </a:txBody>
                  <a:tcPr/>
                </a:tc>
                <a:tc>
                  <a:txBody>
                    <a:bodyPr/>
                    <a:lstStyle/>
                    <a:p>
                      <a:endParaRPr lang="zh-CN" altLang="en-US" sz="2400">
                        <a:latin typeface="Cambria" panose="02040503050406030204" pitchFamily="18" charset="0"/>
                      </a:endParaRPr>
                    </a:p>
                  </a:txBody>
                  <a:tcPr/>
                </a:tc>
                <a:extLst>
                  <a:ext uri="{0D108BD9-81ED-4DB2-BD59-A6C34878D82A}">
                    <a16:rowId xmlns:a16="http://schemas.microsoft.com/office/drawing/2014/main" val="3420169019"/>
                  </a:ext>
                </a:extLst>
              </a:tr>
              <a:tr h="370840">
                <a:tc>
                  <a:txBody>
                    <a:bodyPr/>
                    <a:lstStyle/>
                    <a:p>
                      <a:r>
                        <a:rPr lang="en-US" altLang="zh-CN" sz="2400" dirty="0">
                          <a:latin typeface="Cambria" panose="02040503050406030204" pitchFamily="18" charset="0"/>
                        </a:rPr>
                        <a:t>Environment</a:t>
                      </a:r>
                      <a:endParaRPr lang="zh-CN" altLang="en-US" sz="2400" dirty="0">
                        <a:latin typeface="Cambria" panose="02040503050406030204" pitchFamily="18" charset="0"/>
                      </a:endParaRPr>
                    </a:p>
                  </a:txBody>
                  <a:tcPr/>
                </a:tc>
                <a:tc>
                  <a:txBody>
                    <a:bodyPr/>
                    <a:lstStyle/>
                    <a:p>
                      <a:endParaRPr lang="zh-CN" altLang="en-US" sz="2400">
                        <a:latin typeface="Cambria" panose="02040503050406030204" pitchFamily="18" charset="0"/>
                      </a:endParaRPr>
                    </a:p>
                  </a:txBody>
                  <a:tcPr/>
                </a:tc>
                <a:tc>
                  <a:txBody>
                    <a:bodyPr/>
                    <a:lstStyle/>
                    <a:p>
                      <a:endParaRPr lang="zh-CN" altLang="en-US" sz="2400">
                        <a:latin typeface="Cambria" panose="02040503050406030204" pitchFamily="18" charset="0"/>
                      </a:endParaRPr>
                    </a:p>
                  </a:txBody>
                  <a:tcPr/>
                </a:tc>
                <a:extLst>
                  <a:ext uri="{0D108BD9-81ED-4DB2-BD59-A6C34878D82A}">
                    <a16:rowId xmlns:a16="http://schemas.microsoft.com/office/drawing/2014/main" val="334933424"/>
                  </a:ext>
                </a:extLst>
              </a:tr>
              <a:tr h="370840">
                <a:tc>
                  <a:txBody>
                    <a:bodyPr/>
                    <a:lstStyle/>
                    <a:p>
                      <a:r>
                        <a:rPr lang="en-US" altLang="zh-CN" sz="2400" dirty="0">
                          <a:latin typeface="Cambria" panose="02040503050406030204" pitchFamily="18" charset="0"/>
                        </a:rPr>
                        <a:t>Education</a:t>
                      </a:r>
                      <a:endParaRPr lang="zh-CN" altLang="en-US" sz="2400" dirty="0">
                        <a:latin typeface="Cambria" panose="02040503050406030204" pitchFamily="18" charset="0"/>
                      </a:endParaRPr>
                    </a:p>
                  </a:txBody>
                  <a:tcPr/>
                </a:tc>
                <a:tc>
                  <a:txBody>
                    <a:bodyPr/>
                    <a:lstStyle/>
                    <a:p>
                      <a:endParaRPr lang="zh-CN" altLang="en-US" sz="2400">
                        <a:latin typeface="Cambria" panose="02040503050406030204" pitchFamily="18" charset="0"/>
                      </a:endParaRPr>
                    </a:p>
                  </a:txBody>
                  <a:tcPr/>
                </a:tc>
                <a:tc>
                  <a:txBody>
                    <a:bodyPr/>
                    <a:lstStyle/>
                    <a:p>
                      <a:endParaRPr lang="zh-CN" altLang="en-US" sz="2400">
                        <a:latin typeface="Cambria" panose="02040503050406030204" pitchFamily="18" charset="0"/>
                      </a:endParaRPr>
                    </a:p>
                  </a:txBody>
                  <a:tcPr/>
                </a:tc>
                <a:extLst>
                  <a:ext uri="{0D108BD9-81ED-4DB2-BD59-A6C34878D82A}">
                    <a16:rowId xmlns:a16="http://schemas.microsoft.com/office/drawing/2014/main" val="701335952"/>
                  </a:ext>
                </a:extLst>
              </a:tr>
              <a:tr h="370840">
                <a:tc>
                  <a:txBody>
                    <a:bodyPr/>
                    <a:lstStyle/>
                    <a:p>
                      <a:r>
                        <a:rPr lang="en-US" altLang="zh-CN" sz="2400" dirty="0">
                          <a:latin typeface="Cambria" panose="02040503050406030204" pitchFamily="18" charset="0"/>
                        </a:rPr>
                        <a:t>Houses</a:t>
                      </a:r>
                      <a:endParaRPr lang="zh-CN" altLang="en-US" sz="2400" dirty="0">
                        <a:latin typeface="Cambria" panose="02040503050406030204" pitchFamily="18" charset="0"/>
                      </a:endParaRPr>
                    </a:p>
                  </a:txBody>
                  <a:tcPr/>
                </a:tc>
                <a:tc>
                  <a:txBody>
                    <a:bodyPr/>
                    <a:lstStyle/>
                    <a:p>
                      <a:endParaRPr lang="zh-CN" altLang="en-US" sz="2400">
                        <a:latin typeface="Cambria" panose="02040503050406030204" pitchFamily="18" charset="0"/>
                      </a:endParaRPr>
                    </a:p>
                  </a:txBody>
                  <a:tcPr/>
                </a:tc>
                <a:tc>
                  <a:txBody>
                    <a:bodyPr/>
                    <a:lstStyle/>
                    <a:p>
                      <a:endParaRPr lang="zh-CN" altLang="en-US" sz="2400">
                        <a:latin typeface="Cambria" panose="02040503050406030204" pitchFamily="18" charset="0"/>
                      </a:endParaRPr>
                    </a:p>
                  </a:txBody>
                  <a:tcPr/>
                </a:tc>
                <a:extLst>
                  <a:ext uri="{0D108BD9-81ED-4DB2-BD59-A6C34878D82A}">
                    <a16:rowId xmlns:a16="http://schemas.microsoft.com/office/drawing/2014/main" val="605956002"/>
                  </a:ext>
                </a:extLst>
              </a:tr>
              <a:tr h="370840">
                <a:tc>
                  <a:txBody>
                    <a:bodyPr/>
                    <a:lstStyle/>
                    <a:p>
                      <a:r>
                        <a:rPr lang="en-US" altLang="zh-CN" sz="2400" dirty="0">
                          <a:latin typeface="Cambria" panose="02040503050406030204" pitchFamily="18" charset="0"/>
                        </a:rPr>
                        <a:t>Communication</a:t>
                      </a:r>
                      <a:endParaRPr lang="zh-CN" altLang="en-US" sz="2400" dirty="0">
                        <a:latin typeface="Cambria" panose="02040503050406030204" pitchFamily="18" charset="0"/>
                      </a:endParaRPr>
                    </a:p>
                  </a:txBody>
                  <a:tcPr/>
                </a:tc>
                <a:tc>
                  <a:txBody>
                    <a:bodyPr/>
                    <a:lstStyle/>
                    <a:p>
                      <a:endParaRPr lang="zh-CN" altLang="en-US" sz="2400">
                        <a:latin typeface="Cambria" panose="02040503050406030204" pitchFamily="18" charset="0"/>
                      </a:endParaRPr>
                    </a:p>
                  </a:txBody>
                  <a:tcPr/>
                </a:tc>
                <a:tc>
                  <a:txBody>
                    <a:bodyPr/>
                    <a:lstStyle/>
                    <a:p>
                      <a:endParaRPr lang="zh-CN" altLang="en-US" sz="2400" dirty="0">
                        <a:latin typeface="Cambria" panose="02040503050406030204" pitchFamily="18" charset="0"/>
                      </a:endParaRPr>
                    </a:p>
                  </a:txBody>
                  <a:tcPr/>
                </a:tc>
                <a:extLst>
                  <a:ext uri="{0D108BD9-81ED-4DB2-BD59-A6C34878D82A}">
                    <a16:rowId xmlns:a16="http://schemas.microsoft.com/office/drawing/2014/main" val="2532943238"/>
                  </a:ext>
                </a:extLst>
              </a:tr>
            </a:tbl>
          </a:graphicData>
        </a:graphic>
      </p:graphicFrame>
      <p:sp>
        <p:nvSpPr>
          <p:cNvPr id="6" name="平行四边形 5">
            <a:extLst>
              <a:ext uri="{FF2B5EF4-FFF2-40B4-BE49-F238E27FC236}">
                <a16:creationId xmlns:a16="http://schemas.microsoft.com/office/drawing/2014/main" id="{CA6DED5E-347B-4906-8857-E9B0EFCD36B3}"/>
              </a:ext>
            </a:extLst>
          </p:cNvPr>
          <p:cNvSpPr/>
          <p:nvPr/>
        </p:nvSpPr>
        <p:spPr>
          <a:xfrm>
            <a:off x="1312842" y="261486"/>
            <a:ext cx="2376612"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7" name="Rectangle 18">
            <a:extLst>
              <a:ext uri="{FF2B5EF4-FFF2-40B4-BE49-F238E27FC236}">
                <a16:creationId xmlns:a16="http://schemas.microsoft.com/office/drawing/2014/main" id="{88610344-8451-4D1F-B5CA-2C1BE62B0101}"/>
              </a:ext>
            </a:extLst>
          </p:cNvPr>
          <p:cNvSpPr>
            <a:spLocks noChangeArrowheads="1"/>
          </p:cNvSpPr>
          <p:nvPr/>
        </p:nvSpPr>
        <p:spPr bwMode="auto">
          <a:xfrm>
            <a:off x="1437149" y="395720"/>
            <a:ext cx="225230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宋体" panose="02010600030101010101" pitchFamily="2" charset="-122"/>
                <a:sym typeface="Arial" panose="020B0604020202020204"/>
              </a:rPr>
              <a:t>Free Talk</a:t>
            </a:r>
          </a:p>
        </p:txBody>
      </p:sp>
      <p:sp>
        <p:nvSpPr>
          <p:cNvPr id="8" name="平行四边形 7">
            <a:extLst>
              <a:ext uri="{FF2B5EF4-FFF2-40B4-BE49-F238E27FC236}">
                <a16:creationId xmlns:a16="http://schemas.microsoft.com/office/drawing/2014/main" id="{9EDBC7B5-B009-47A3-AF13-DF5F1521C4A9}"/>
              </a:ext>
            </a:extLst>
          </p:cNvPr>
          <p:cNvSpPr/>
          <p:nvPr/>
        </p:nvSpPr>
        <p:spPr>
          <a:xfrm>
            <a:off x="3568271" y="260299"/>
            <a:ext cx="716037"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pic>
        <p:nvPicPr>
          <p:cNvPr id="9" name="图片 8">
            <a:extLst>
              <a:ext uri="{FF2B5EF4-FFF2-40B4-BE49-F238E27FC236}">
                <a16:creationId xmlns:a16="http://schemas.microsoft.com/office/drawing/2014/main" id="{3034D4FB-C1D9-4B1D-A09F-75E6F395CDB8}"/>
              </a:ext>
            </a:extLst>
          </p:cNvPr>
          <p:cNvPicPr>
            <a:picLocks noChangeAspect="1"/>
          </p:cNvPicPr>
          <p:nvPr/>
        </p:nvPicPr>
        <p:blipFill>
          <a:blip r:embed="rId2"/>
          <a:stretch>
            <a:fillRect/>
          </a:stretch>
        </p:blipFill>
        <p:spPr>
          <a:xfrm>
            <a:off x="445266" y="313984"/>
            <a:ext cx="756285" cy="594360"/>
          </a:xfrm>
          <a:prstGeom prst="rect">
            <a:avLst/>
          </a:prstGeom>
        </p:spPr>
      </p:pic>
      <p:sp>
        <p:nvSpPr>
          <p:cNvPr id="10" name="矩形 9">
            <a:extLst>
              <a:ext uri="{FF2B5EF4-FFF2-40B4-BE49-F238E27FC236}">
                <a16:creationId xmlns:a16="http://schemas.microsoft.com/office/drawing/2014/main" id="{9FEF6EDA-5B1B-4DC0-824B-56271A786424}"/>
              </a:ext>
            </a:extLst>
          </p:cNvPr>
          <p:cNvSpPr/>
          <p:nvPr/>
        </p:nvSpPr>
        <p:spPr>
          <a:xfrm rot="21418433">
            <a:off x="4308017" y="3413650"/>
            <a:ext cx="6776304" cy="1077218"/>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gn="ctr">
              <a:defRPr/>
            </a:pPr>
            <a:r>
              <a:rPr lang="en-US" altLang="zh-CN" sz="3200" b="1" dirty="0">
                <a:solidFill>
                  <a:srgbClr val="CC6600"/>
                </a:solidFill>
                <a:latin typeface="Cambria" panose="02040503050406030204" pitchFamily="18" charset="0"/>
              </a:rPr>
              <a:t>I guess…Maybe…</a:t>
            </a:r>
          </a:p>
          <a:p>
            <a:pPr lvl="0" algn="ctr">
              <a:defRPr/>
            </a:pPr>
            <a:r>
              <a:rPr lang="en-US" altLang="zh-CN" sz="3200" b="1" dirty="0">
                <a:solidFill>
                  <a:srgbClr val="CC6600"/>
                </a:solidFill>
                <a:latin typeface="Cambria" panose="02040503050406030204" pitchFamily="18" charset="0"/>
              </a:rPr>
              <a:t>Perhaps…It is likely that…</a:t>
            </a:r>
          </a:p>
        </p:txBody>
      </p:sp>
      <p:sp>
        <p:nvSpPr>
          <p:cNvPr id="11" name="矩形 10">
            <a:extLst>
              <a:ext uri="{FF2B5EF4-FFF2-40B4-BE49-F238E27FC236}">
                <a16:creationId xmlns:a16="http://schemas.microsoft.com/office/drawing/2014/main" id="{3526702E-4770-47A1-B3D0-C0B58C845C50}"/>
              </a:ext>
            </a:extLst>
          </p:cNvPr>
          <p:cNvSpPr/>
          <p:nvPr/>
        </p:nvSpPr>
        <p:spPr>
          <a:xfrm rot="21407557">
            <a:off x="4405932" y="5072016"/>
            <a:ext cx="6754745" cy="1323439"/>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gn="ctr">
              <a:defRPr/>
            </a:pPr>
            <a:r>
              <a:rPr lang="en-US" altLang="zh-CN" sz="4000" b="1" dirty="0">
                <a:solidFill>
                  <a:schemeClr val="accent6">
                    <a:lumMod val="50000"/>
                  </a:schemeClr>
                </a:solidFill>
                <a:latin typeface="Cambria" panose="02040503050406030204" pitchFamily="18" charset="0"/>
              </a:rPr>
              <a:t>Good Changes? or </a:t>
            </a:r>
          </a:p>
          <a:p>
            <a:pPr lvl="0" algn="ctr">
              <a:defRPr/>
            </a:pPr>
            <a:r>
              <a:rPr lang="en-US" altLang="zh-CN" sz="4000" b="1" dirty="0">
                <a:solidFill>
                  <a:schemeClr val="accent6">
                    <a:lumMod val="50000"/>
                  </a:schemeClr>
                </a:solidFill>
                <a:latin typeface="Cambria" panose="02040503050406030204" pitchFamily="18" charset="0"/>
              </a:rPr>
              <a:t>Bad Changes?</a:t>
            </a:r>
          </a:p>
        </p:txBody>
      </p:sp>
    </p:spTree>
    <p:extLst>
      <p:ext uri="{BB962C8B-B14F-4D97-AF65-F5344CB8AC3E}">
        <p14:creationId xmlns:p14="http://schemas.microsoft.com/office/powerpoint/2010/main" val="399692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EA165DC-7796-406D-8DAF-B531C770083F}"/>
              </a:ext>
            </a:extLst>
          </p:cNvPr>
          <p:cNvPicPr>
            <a:picLocks noChangeAspect="1"/>
          </p:cNvPicPr>
          <p:nvPr/>
        </p:nvPicPr>
        <p:blipFill>
          <a:blip r:embed="rId2"/>
          <a:stretch>
            <a:fillRect/>
          </a:stretch>
        </p:blipFill>
        <p:spPr>
          <a:xfrm>
            <a:off x="458816" y="3663426"/>
            <a:ext cx="3555254" cy="277648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 name="图片 2">
            <a:extLst>
              <a:ext uri="{FF2B5EF4-FFF2-40B4-BE49-F238E27FC236}">
                <a16:creationId xmlns:a16="http://schemas.microsoft.com/office/drawing/2014/main" id="{29C77A53-B189-4382-82E4-A097B280C86F}"/>
              </a:ext>
            </a:extLst>
          </p:cNvPr>
          <p:cNvPicPr>
            <a:picLocks noChangeAspect="1"/>
          </p:cNvPicPr>
          <p:nvPr/>
        </p:nvPicPr>
        <p:blipFill rotWithShape="1">
          <a:blip r:embed="rId3"/>
          <a:srcRect t="1" b="2071"/>
          <a:stretch/>
        </p:blipFill>
        <p:spPr>
          <a:xfrm>
            <a:off x="4318373" y="3626736"/>
            <a:ext cx="3555254" cy="277648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4" name="图片 3">
            <a:extLst>
              <a:ext uri="{FF2B5EF4-FFF2-40B4-BE49-F238E27FC236}">
                <a16:creationId xmlns:a16="http://schemas.microsoft.com/office/drawing/2014/main" id="{F57DE3D3-D790-4DAE-BB13-7CB15C8AB89F}"/>
              </a:ext>
            </a:extLst>
          </p:cNvPr>
          <p:cNvPicPr>
            <a:picLocks noChangeAspect="1"/>
          </p:cNvPicPr>
          <p:nvPr/>
        </p:nvPicPr>
        <p:blipFill rotWithShape="1">
          <a:blip r:embed="rId4"/>
          <a:srcRect l="2963" b="4077"/>
          <a:stretch/>
        </p:blipFill>
        <p:spPr>
          <a:xfrm>
            <a:off x="8215201" y="3663426"/>
            <a:ext cx="3354747" cy="273979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 name="矩形 4">
            <a:extLst>
              <a:ext uri="{FF2B5EF4-FFF2-40B4-BE49-F238E27FC236}">
                <a16:creationId xmlns:a16="http://schemas.microsoft.com/office/drawing/2014/main" id="{D5C264A0-1EE1-46ED-99CD-003486C12D19}"/>
              </a:ext>
            </a:extLst>
          </p:cNvPr>
          <p:cNvSpPr/>
          <p:nvPr/>
        </p:nvSpPr>
        <p:spPr>
          <a:xfrm>
            <a:off x="458815" y="418085"/>
            <a:ext cx="11381890" cy="2277547"/>
          </a:xfrm>
          <a:prstGeom prst="rect">
            <a:avLst/>
          </a:prstGeom>
        </p:spPr>
        <p:txBody>
          <a:bodyPr wrap="square">
            <a:spAutoFit/>
          </a:bodyPr>
          <a:lstStyle/>
          <a:p>
            <a:pPr lvl="0" algn="just">
              <a:defRPr/>
            </a:pPr>
            <a:r>
              <a:rPr lang="en-US" altLang="zh-CN" sz="2800" b="1" spc="-100" dirty="0">
                <a:latin typeface="Cambria" panose="02040503050406030204" pitchFamily="18" charset="0"/>
              </a:rPr>
              <a:t>Li </a:t>
            </a:r>
            <a:r>
              <a:rPr lang="en-US" altLang="zh-CN" sz="2800" b="1" spc="-100" dirty="0" err="1">
                <a:latin typeface="Cambria" panose="02040503050406030204" pitchFamily="18" charset="0"/>
              </a:rPr>
              <a:t>Qiang</a:t>
            </a:r>
            <a:r>
              <a:rPr lang="en-US" altLang="zh-CN" sz="2800" b="1" spc="-100" dirty="0">
                <a:latin typeface="Cambria" panose="02040503050406030204" pitchFamily="18" charset="0"/>
              </a:rPr>
              <a:t> was lucky enough to make a journey to experience the future life. Try to describe the journey with the pictures and the given words.</a:t>
            </a:r>
          </a:p>
          <a:p>
            <a:pPr lvl="0">
              <a:defRPr/>
            </a:pPr>
            <a:endParaRPr lang="en-US" altLang="zh-CN" sz="1400" b="1" dirty="0">
              <a:latin typeface="Cambria" panose="02040503050406030204" pitchFamily="18" charset="0"/>
            </a:endParaRPr>
          </a:p>
          <a:p>
            <a:pPr marL="457200" lvl="0" indent="-457200">
              <a:buFont typeface="Wingdings" panose="05000000000000000000" pitchFamily="2" charset="2"/>
              <a:buChar char="Ø"/>
              <a:defRPr/>
            </a:pPr>
            <a:r>
              <a:rPr lang="en-US" altLang="zh-CN" sz="2400" dirty="0">
                <a:solidFill>
                  <a:schemeClr val="accent6">
                    <a:lumMod val="50000"/>
                  </a:schemeClr>
                </a:solidFill>
                <a:latin typeface="Cambria" panose="02040503050406030204" pitchFamily="18" charset="0"/>
              </a:rPr>
              <a:t>capsule; opening; take off; constant flashbacks</a:t>
            </a:r>
          </a:p>
          <a:p>
            <a:pPr marL="457200" lvl="0" indent="-457200">
              <a:buFont typeface="Wingdings" panose="05000000000000000000" pitchFamily="2" charset="2"/>
              <a:buChar char="Ø"/>
              <a:defRPr/>
            </a:pPr>
            <a:r>
              <a:rPr lang="en-US" altLang="zh-CN" sz="2400" dirty="0">
                <a:solidFill>
                  <a:schemeClr val="accent6">
                    <a:lumMod val="50000"/>
                  </a:schemeClr>
                </a:solidFill>
                <a:latin typeface="Cambria" panose="02040503050406030204" pitchFamily="18" charset="0"/>
              </a:rPr>
              <a:t>jet; fasten; safety belt; mask</a:t>
            </a:r>
          </a:p>
          <a:p>
            <a:pPr marL="457200" indent="-457200">
              <a:buFont typeface="Wingdings" panose="05000000000000000000" pitchFamily="2" charset="2"/>
              <a:buChar char="Ø"/>
              <a:defRPr/>
            </a:pPr>
            <a:r>
              <a:rPr lang="en-US" altLang="zh-CN" sz="2400" dirty="0">
                <a:solidFill>
                  <a:schemeClr val="accent6">
                    <a:lumMod val="50000"/>
                  </a:schemeClr>
                </a:solidFill>
                <a:latin typeface="Cambria" panose="02040503050406030204" pitchFamily="18" charset="0"/>
              </a:rPr>
              <a:t>strange-looking house; surroundings; transparent</a:t>
            </a:r>
          </a:p>
        </p:txBody>
      </p:sp>
      <p:sp>
        <p:nvSpPr>
          <p:cNvPr id="6" name="矩形 5">
            <a:extLst>
              <a:ext uri="{FF2B5EF4-FFF2-40B4-BE49-F238E27FC236}">
                <a16:creationId xmlns:a16="http://schemas.microsoft.com/office/drawing/2014/main" id="{4C0B0285-7695-4BEA-A9AA-7958FC02542B}"/>
              </a:ext>
            </a:extLst>
          </p:cNvPr>
          <p:cNvSpPr/>
          <p:nvPr/>
        </p:nvSpPr>
        <p:spPr>
          <a:xfrm rot="21423171">
            <a:off x="371273" y="2890390"/>
            <a:ext cx="11665452" cy="1077218"/>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gn="ctr">
              <a:defRPr/>
            </a:pPr>
            <a:r>
              <a:rPr lang="en-US" altLang="zh-CN" sz="3200" b="1" dirty="0">
                <a:solidFill>
                  <a:srgbClr val="CC6600"/>
                </a:solidFill>
                <a:latin typeface="Cambria" panose="02040503050406030204" pitchFamily="18" charset="0"/>
              </a:rPr>
              <a:t>What was Li </a:t>
            </a:r>
            <a:r>
              <a:rPr lang="en-US" altLang="zh-CN" sz="3200" b="1" dirty="0" err="1">
                <a:solidFill>
                  <a:srgbClr val="CC6600"/>
                </a:solidFill>
                <a:latin typeface="Cambria" panose="02040503050406030204" pitchFamily="18" charset="0"/>
              </a:rPr>
              <a:t>Qiang’s</a:t>
            </a:r>
            <a:r>
              <a:rPr lang="en-US" altLang="zh-CN" sz="3200" b="1" dirty="0">
                <a:solidFill>
                  <a:srgbClr val="CC6600"/>
                </a:solidFill>
                <a:latin typeface="Cambria" panose="02040503050406030204" pitchFamily="18" charset="0"/>
              </a:rPr>
              <a:t> journey actually like? What first impressions did he have about the future life? </a:t>
            </a:r>
            <a:r>
              <a:rPr lang="en-US" altLang="zh-CN" sz="3200" dirty="0">
                <a:solidFill>
                  <a:schemeClr val="accent6">
                    <a:lumMod val="50000"/>
                  </a:schemeClr>
                </a:solidFill>
                <a:latin typeface="Cambria" panose="02040503050406030204" pitchFamily="18" charset="0"/>
              </a:rPr>
              <a:t>(Good? Or bad?) </a:t>
            </a:r>
          </a:p>
        </p:txBody>
      </p:sp>
    </p:spTree>
    <p:extLst>
      <p:ext uri="{BB962C8B-B14F-4D97-AF65-F5344CB8AC3E}">
        <p14:creationId xmlns:p14="http://schemas.microsoft.com/office/powerpoint/2010/main" val="376941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7F92555-ED33-4599-B88A-EFFC5DE1B10A}"/>
              </a:ext>
            </a:extLst>
          </p:cNvPr>
          <p:cNvSpPr/>
          <p:nvPr/>
        </p:nvSpPr>
        <p:spPr>
          <a:xfrm>
            <a:off x="495944" y="2273538"/>
            <a:ext cx="11298263" cy="4237057"/>
          </a:xfrm>
          <a:prstGeom prst="rect">
            <a:avLst/>
          </a:prstGeom>
          <a:ln w="28575">
            <a:noFill/>
            <a:prstDash val="sysDash"/>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square">
            <a:spAutoFit/>
          </a:bodyPr>
          <a:lstStyle/>
          <a:p>
            <a:pPr algn="ctr"/>
            <a:r>
              <a:rPr lang="en-US" altLang="zh-CN" sz="3600" b="1" i="1" spc="-110" dirty="0">
                <a:solidFill>
                  <a:srgbClr val="002060"/>
                </a:solidFill>
                <a:latin typeface="Cambria" panose="02040503050406030204" pitchFamily="18" charset="0"/>
              </a:rPr>
              <a:t>FIRST IMPRESSIONS</a:t>
            </a:r>
          </a:p>
          <a:p>
            <a:pPr algn="just">
              <a:lnSpc>
                <a:spcPts val="2800"/>
              </a:lnSpc>
            </a:pPr>
            <a:endParaRPr lang="en-US" altLang="zh-CN" sz="2400" i="1" spc="-110" dirty="0">
              <a:solidFill>
                <a:schemeClr val="tx1">
                  <a:lumMod val="50000"/>
                  <a:lumOff val="50000"/>
                </a:schemeClr>
              </a:solidFill>
              <a:latin typeface="Cambria" panose="02040503050406030204" pitchFamily="18" charset="0"/>
            </a:endParaRPr>
          </a:p>
          <a:p>
            <a:pPr algn="just">
              <a:lnSpc>
                <a:spcPts val="2800"/>
              </a:lnSpc>
            </a:pPr>
            <a:r>
              <a:rPr lang="en-US" altLang="zh-CN" sz="2400" spc="-110" dirty="0" err="1">
                <a:solidFill>
                  <a:schemeClr val="tx1">
                    <a:lumMod val="50000"/>
                    <a:lumOff val="50000"/>
                  </a:schemeClr>
                </a:solidFill>
                <a:latin typeface="Cambria" panose="02040503050406030204" pitchFamily="18" charset="0"/>
              </a:rPr>
              <a:t>Spacemail</a:t>
            </a:r>
            <a:r>
              <a:rPr lang="en-US" altLang="zh-CN" sz="2400" spc="-110" dirty="0">
                <a:solidFill>
                  <a:schemeClr val="tx1">
                    <a:lumMod val="50000"/>
                    <a:lumOff val="50000"/>
                  </a:schemeClr>
                </a:solidFill>
                <a:latin typeface="Cambria" panose="02040503050406030204" pitchFamily="18" charset="0"/>
              </a:rPr>
              <a:t>: liqiang299A@GreatAdventureSpaceStation.com                15/11/3008 (</a:t>
            </a:r>
            <a:r>
              <a:rPr lang="en-US" altLang="zh-CN" sz="2400" spc="-110" dirty="0" err="1">
                <a:solidFill>
                  <a:schemeClr val="tx1">
                    <a:lumMod val="50000"/>
                    <a:lumOff val="50000"/>
                  </a:schemeClr>
                </a:solidFill>
                <a:latin typeface="Cambria" panose="02040503050406030204" pitchFamily="18" charset="0"/>
              </a:rPr>
              <a:t>Earthtime</a:t>
            </a:r>
            <a:r>
              <a:rPr lang="en-US" altLang="zh-CN" sz="2400" spc="-110" dirty="0">
                <a:solidFill>
                  <a:schemeClr val="tx1">
                    <a:lumMod val="50000"/>
                    <a:lumOff val="50000"/>
                  </a:schemeClr>
                </a:solidFill>
                <a:latin typeface="Cambria" panose="02040503050406030204" pitchFamily="18" charset="0"/>
              </a:rPr>
              <a:t>)</a:t>
            </a:r>
          </a:p>
          <a:p>
            <a:pPr algn="just">
              <a:lnSpc>
                <a:spcPts val="2800"/>
              </a:lnSpc>
            </a:pPr>
            <a:r>
              <a:rPr lang="en-US" altLang="zh-CN" sz="2400" spc="-110" dirty="0">
                <a:solidFill>
                  <a:schemeClr val="tx1">
                    <a:lumMod val="50000"/>
                    <a:lumOff val="50000"/>
                  </a:schemeClr>
                </a:solidFill>
                <a:latin typeface="Cambria" panose="02040503050406030204" pitchFamily="18" charset="0"/>
              </a:rPr>
              <a:t>Dear Mum and Dad, </a:t>
            </a:r>
          </a:p>
          <a:p>
            <a:pPr algn="just">
              <a:lnSpc>
                <a:spcPts val="2800"/>
              </a:lnSpc>
            </a:pPr>
            <a:r>
              <a:rPr lang="en-US" altLang="zh-CN" sz="2400" spc="-110" dirty="0">
                <a:solidFill>
                  <a:schemeClr val="tx1">
                    <a:lumMod val="50000"/>
                    <a:lumOff val="50000"/>
                  </a:schemeClr>
                </a:solidFill>
                <a:latin typeface="Cambria" panose="02040503050406030204" pitchFamily="18" charset="0"/>
              </a:rPr>
              <a:t>        I still cannot believe that I am taking up this prize that I won last year. I have to remind myself constantly that I am really in AD 3008. …</a:t>
            </a:r>
          </a:p>
          <a:p>
            <a:pPr algn="just">
              <a:lnSpc>
                <a:spcPts val="2800"/>
              </a:lnSpc>
            </a:pPr>
            <a:endParaRPr lang="en-US" altLang="zh-CN" sz="2400" spc="-110" dirty="0">
              <a:solidFill>
                <a:schemeClr val="tx1">
                  <a:lumMod val="50000"/>
                  <a:lumOff val="50000"/>
                </a:schemeClr>
              </a:solidFill>
              <a:latin typeface="Cambria" panose="02040503050406030204" pitchFamily="18" charset="0"/>
            </a:endParaRPr>
          </a:p>
          <a:p>
            <a:pPr algn="just">
              <a:lnSpc>
                <a:spcPts val="2800"/>
              </a:lnSpc>
            </a:pPr>
            <a:endParaRPr lang="en-US" altLang="zh-CN" sz="2400" spc="-110" dirty="0">
              <a:solidFill>
                <a:schemeClr val="tx1">
                  <a:lumMod val="50000"/>
                  <a:lumOff val="50000"/>
                </a:schemeClr>
              </a:solidFill>
              <a:latin typeface="Cambria" panose="02040503050406030204" pitchFamily="18" charset="0"/>
            </a:endParaRPr>
          </a:p>
          <a:p>
            <a:pPr algn="just">
              <a:lnSpc>
                <a:spcPts val="2800"/>
              </a:lnSpc>
            </a:pPr>
            <a:r>
              <a:rPr lang="en-US" altLang="zh-CN" sz="2400" spc="-110" dirty="0">
                <a:solidFill>
                  <a:schemeClr val="tx1">
                    <a:lumMod val="50000"/>
                    <a:lumOff val="50000"/>
                  </a:schemeClr>
                </a:solidFill>
                <a:latin typeface="Cambria" panose="02040503050406030204" pitchFamily="18" charset="0"/>
              </a:rPr>
              <a:t>…Exhausted, I slid into bed and fell fast asleep.</a:t>
            </a:r>
          </a:p>
          <a:p>
            <a:pPr indent="457200" algn="just">
              <a:lnSpc>
                <a:spcPts val="2800"/>
              </a:lnSpc>
            </a:pPr>
            <a:r>
              <a:rPr lang="en-US" altLang="zh-CN" sz="2400" spc="-110" dirty="0">
                <a:solidFill>
                  <a:schemeClr val="tx1">
                    <a:lumMod val="50000"/>
                    <a:lumOff val="50000"/>
                  </a:schemeClr>
                </a:solidFill>
                <a:latin typeface="Cambria" panose="02040503050406030204" pitchFamily="18" charset="0"/>
              </a:rPr>
              <a:t>More news later from your loving son,</a:t>
            </a:r>
          </a:p>
          <a:p>
            <a:pPr indent="457200" algn="just">
              <a:lnSpc>
                <a:spcPts val="2800"/>
              </a:lnSpc>
            </a:pPr>
            <a:r>
              <a:rPr lang="en-US" altLang="zh-CN" sz="2400" spc="-110" dirty="0">
                <a:solidFill>
                  <a:schemeClr val="tx1">
                    <a:lumMod val="50000"/>
                    <a:lumOff val="50000"/>
                  </a:schemeClr>
                </a:solidFill>
                <a:latin typeface="Cambria" panose="02040503050406030204" pitchFamily="18" charset="0"/>
              </a:rPr>
              <a:t>Li </a:t>
            </a:r>
            <a:r>
              <a:rPr lang="en-US" altLang="zh-CN" sz="2400" spc="-110" dirty="0" err="1">
                <a:solidFill>
                  <a:schemeClr val="tx1">
                    <a:lumMod val="50000"/>
                    <a:lumOff val="50000"/>
                  </a:schemeClr>
                </a:solidFill>
                <a:latin typeface="Cambria" panose="02040503050406030204" pitchFamily="18" charset="0"/>
              </a:rPr>
              <a:t>Qiang</a:t>
            </a:r>
            <a:endParaRPr lang="en-US" altLang="zh-CN" sz="2400" spc="-110" dirty="0">
              <a:solidFill>
                <a:schemeClr val="tx1">
                  <a:lumMod val="50000"/>
                  <a:lumOff val="50000"/>
                </a:schemeClr>
              </a:solidFill>
              <a:latin typeface="Cambria" panose="02040503050406030204" pitchFamily="18" charset="0"/>
            </a:endParaRPr>
          </a:p>
        </p:txBody>
      </p:sp>
      <p:sp>
        <p:nvSpPr>
          <p:cNvPr id="5" name="矩形 4">
            <a:extLst>
              <a:ext uri="{FF2B5EF4-FFF2-40B4-BE49-F238E27FC236}">
                <a16:creationId xmlns:a16="http://schemas.microsoft.com/office/drawing/2014/main" id="{1448759A-1813-47FB-966D-87F9C97B4E46}"/>
              </a:ext>
            </a:extLst>
          </p:cNvPr>
          <p:cNvSpPr/>
          <p:nvPr/>
        </p:nvSpPr>
        <p:spPr>
          <a:xfrm>
            <a:off x="319045" y="612597"/>
            <a:ext cx="6743128" cy="830997"/>
          </a:xfrm>
          <a:prstGeom prst="rect">
            <a:avLst/>
          </a:prstGeom>
        </p:spPr>
        <p:txBody>
          <a:bodyPr wrap="none">
            <a:spAutoFit/>
          </a:bodyPr>
          <a:lstStyle/>
          <a:p>
            <a:r>
              <a:rPr lang="en-US" altLang="zh-CN" sz="4800" b="1" dirty="0">
                <a:solidFill>
                  <a:schemeClr val="tx1">
                    <a:lumMod val="50000"/>
                    <a:lumOff val="50000"/>
                  </a:schemeClr>
                </a:solidFill>
                <a:latin typeface="Cambria" panose="02040503050406030204" pitchFamily="18" charset="0"/>
              </a:rPr>
              <a:t>Unit 3 Life in the future</a:t>
            </a:r>
            <a:endParaRPr lang="zh-CN" altLang="en-US" sz="4800" b="1" dirty="0">
              <a:solidFill>
                <a:schemeClr val="tx1">
                  <a:lumMod val="50000"/>
                  <a:lumOff val="50000"/>
                </a:schemeClr>
              </a:solidFill>
              <a:latin typeface="Cambria" panose="02040503050406030204" pitchFamily="18" charset="0"/>
            </a:endParaRPr>
          </a:p>
        </p:txBody>
      </p:sp>
      <p:sp>
        <p:nvSpPr>
          <p:cNvPr id="6" name="矩形 5">
            <a:extLst>
              <a:ext uri="{FF2B5EF4-FFF2-40B4-BE49-F238E27FC236}">
                <a16:creationId xmlns:a16="http://schemas.microsoft.com/office/drawing/2014/main" id="{5A5C9A9D-4AAA-483E-BA33-A104E6BC8440}"/>
              </a:ext>
            </a:extLst>
          </p:cNvPr>
          <p:cNvSpPr/>
          <p:nvPr/>
        </p:nvSpPr>
        <p:spPr>
          <a:xfrm>
            <a:off x="6614622" y="4634473"/>
            <a:ext cx="5381064" cy="2062103"/>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3200" dirty="0">
                <a:solidFill>
                  <a:schemeClr val="bg1"/>
                </a:solidFill>
                <a:latin typeface="Cambria" panose="02040503050406030204" pitchFamily="18" charset="0"/>
              </a:rPr>
              <a:t>Li </a:t>
            </a:r>
            <a:r>
              <a:rPr lang="en-US" altLang="zh-CN" sz="3200" dirty="0" err="1">
                <a:solidFill>
                  <a:schemeClr val="bg1"/>
                </a:solidFill>
                <a:latin typeface="Cambria" panose="02040503050406030204" pitchFamily="18" charset="0"/>
              </a:rPr>
              <a:t>Qiang</a:t>
            </a:r>
            <a:r>
              <a:rPr lang="en-US" altLang="zh-CN" sz="3200" dirty="0">
                <a:solidFill>
                  <a:schemeClr val="bg1"/>
                </a:solidFill>
                <a:latin typeface="Cambria" panose="02040503050406030204" pitchFamily="18" charset="0"/>
              </a:rPr>
              <a:t> wrote  _____________ to _______________ in AD __________, telling _________________________ about the future life.</a:t>
            </a:r>
            <a:endParaRPr lang="zh-CN" altLang="en-US" sz="3200" dirty="0">
              <a:solidFill>
                <a:schemeClr val="bg1"/>
              </a:solidFill>
              <a:latin typeface="Cambria" panose="02040503050406030204" pitchFamily="18" charset="0"/>
            </a:endParaRPr>
          </a:p>
        </p:txBody>
      </p:sp>
      <p:sp>
        <p:nvSpPr>
          <p:cNvPr id="7" name="矩形 6">
            <a:extLst>
              <a:ext uri="{FF2B5EF4-FFF2-40B4-BE49-F238E27FC236}">
                <a16:creationId xmlns:a16="http://schemas.microsoft.com/office/drawing/2014/main" id="{4798BA5F-220B-4895-BC13-1AAE19710452}"/>
              </a:ext>
            </a:extLst>
          </p:cNvPr>
          <p:cNvSpPr/>
          <p:nvPr/>
        </p:nvSpPr>
        <p:spPr>
          <a:xfrm>
            <a:off x="9256390" y="4554581"/>
            <a:ext cx="2313002" cy="603173"/>
          </a:xfrm>
          <a:prstGeom prst="rect">
            <a:avLst/>
          </a:prstGeom>
        </p:spPr>
        <p:txBody>
          <a:bodyPr wrap="none" lIns="109663" tIns="54830" rIns="109663" bIns="54830">
            <a:spAutoFit/>
          </a:bodyPr>
          <a:lstStyle/>
          <a:p>
            <a:pPr lvl="0">
              <a:spcBef>
                <a:spcPct val="20000"/>
              </a:spcBef>
              <a:defRPr/>
            </a:pPr>
            <a:r>
              <a:rPr lang="en-US" altLang="zh-CN" sz="3200" b="1" spc="-120" dirty="0">
                <a:solidFill>
                  <a:schemeClr val="bg1"/>
                </a:solidFill>
                <a:latin typeface="Cambria" panose="02040503050406030204" pitchFamily="18" charset="0"/>
              </a:rPr>
              <a:t>a </a:t>
            </a:r>
            <a:r>
              <a:rPr lang="en-US" altLang="zh-CN" sz="3200" b="1" spc="-120" dirty="0" err="1">
                <a:solidFill>
                  <a:schemeClr val="bg1"/>
                </a:solidFill>
                <a:latin typeface="Cambria" panose="02040503050406030204" pitchFamily="18" charset="0"/>
              </a:rPr>
              <a:t>spacemail</a:t>
            </a:r>
            <a:endParaRPr lang="en-US" altLang="zh-CN" sz="3200" b="1" spc="-120" dirty="0">
              <a:solidFill>
                <a:schemeClr val="bg1"/>
              </a:solidFill>
              <a:latin typeface="Cambria" panose="02040503050406030204" pitchFamily="18" charset="0"/>
            </a:endParaRPr>
          </a:p>
        </p:txBody>
      </p:sp>
      <p:sp>
        <p:nvSpPr>
          <p:cNvPr id="8" name="矩形 7">
            <a:extLst>
              <a:ext uri="{FF2B5EF4-FFF2-40B4-BE49-F238E27FC236}">
                <a16:creationId xmlns:a16="http://schemas.microsoft.com/office/drawing/2014/main" id="{F0763AB8-1A69-4B4C-BBE7-642300A16B3B}"/>
              </a:ext>
            </a:extLst>
          </p:cNvPr>
          <p:cNvSpPr/>
          <p:nvPr/>
        </p:nvSpPr>
        <p:spPr>
          <a:xfrm>
            <a:off x="6690144" y="5045464"/>
            <a:ext cx="2211821" cy="603173"/>
          </a:xfrm>
          <a:prstGeom prst="rect">
            <a:avLst/>
          </a:prstGeom>
        </p:spPr>
        <p:txBody>
          <a:bodyPr wrap="none" lIns="109663" tIns="54830" rIns="109663" bIns="54830">
            <a:spAutoFit/>
          </a:bodyPr>
          <a:lstStyle/>
          <a:p>
            <a:pPr lvl="0">
              <a:spcBef>
                <a:spcPct val="20000"/>
              </a:spcBef>
              <a:defRPr/>
            </a:pPr>
            <a:r>
              <a:rPr lang="en-US" altLang="zh-CN" sz="3200" b="1" spc="-120" dirty="0">
                <a:solidFill>
                  <a:schemeClr val="bg1"/>
                </a:solidFill>
                <a:latin typeface="Cambria" panose="02040503050406030204" pitchFamily="18" charset="0"/>
              </a:rPr>
              <a:t>his parents</a:t>
            </a:r>
          </a:p>
        </p:txBody>
      </p:sp>
      <p:sp>
        <p:nvSpPr>
          <p:cNvPr id="9" name="矩形 8">
            <a:extLst>
              <a:ext uri="{FF2B5EF4-FFF2-40B4-BE49-F238E27FC236}">
                <a16:creationId xmlns:a16="http://schemas.microsoft.com/office/drawing/2014/main" id="{F830CB25-DD5C-4B5E-9B81-A833C6A7A73B}"/>
              </a:ext>
            </a:extLst>
          </p:cNvPr>
          <p:cNvSpPr/>
          <p:nvPr/>
        </p:nvSpPr>
        <p:spPr>
          <a:xfrm>
            <a:off x="7796054" y="5568745"/>
            <a:ext cx="3960386" cy="603173"/>
          </a:xfrm>
          <a:prstGeom prst="rect">
            <a:avLst/>
          </a:prstGeom>
        </p:spPr>
        <p:txBody>
          <a:bodyPr wrap="square" lIns="109663" tIns="54830" rIns="109663" bIns="54830">
            <a:spAutoFit/>
          </a:bodyPr>
          <a:lstStyle/>
          <a:p>
            <a:pPr lvl="0">
              <a:defRPr/>
            </a:pPr>
            <a:r>
              <a:rPr lang="en-US" altLang="zh-CN" sz="3200" b="1" spc="-120" dirty="0">
                <a:solidFill>
                  <a:schemeClr val="bg1"/>
                </a:solidFill>
                <a:latin typeface="Cambria" panose="02040503050406030204" pitchFamily="18" charset="0"/>
              </a:rPr>
              <a:t>his first impressions</a:t>
            </a:r>
          </a:p>
        </p:txBody>
      </p:sp>
      <p:sp>
        <p:nvSpPr>
          <p:cNvPr id="10" name="矩形 9">
            <a:extLst>
              <a:ext uri="{FF2B5EF4-FFF2-40B4-BE49-F238E27FC236}">
                <a16:creationId xmlns:a16="http://schemas.microsoft.com/office/drawing/2014/main" id="{EFF0F74E-99F4-4CC6-AEE2-87B777165FE8}"/>
              </a:ext>
            </a:extLst>
          </p:cNvPr>
          <p:cNvSpPr/>
          <p:nvPr/>
        </p:nvSpPr>
        <p:spPr>
          <a:xfrm>
            <a:off x="10254864" y="5077862"/>
            <a:ext cx="1134538" cy="603173"/>
          </a:xfrm>
          <a:prstGeom prst="rect">
            <a:avLst/>
          </a:prstGeom>
        </p:spPr>
        <p:txBody>
          <a:bodyPr wrap="none" lIns="109663" tIns="54830" rIns="109663" bIns="54830">
            <a:spAutoFit/>
          </a:bodyPr>
          <a:lstStyle/>
          <a:p>
            <a:pPr>
              <a:spcBef>
                <a:spcPct val="20000"/>
              </a:spcBef>
            </a:pPr>
            <a:r>
              <a:rPr lang="en-US" altLang="zh-CN" sz="3200" b="1" spc="-120" dirty="0">
                <a:solidFill>
                  <a:schemeClr val="bg1"/>
                </a:solidFill>
                <a:latin typeface="Cambria" panose="02040503050406030204" pitchFamily="18" charset="0"/>
              </a:rPr>
              <a:t>3008</a:t>
            </a:r>
            <a:endParaRPr lang="zh-CN" altLang="en-US" sz="3200" b="1" spc="-120" dirty="0">
              <a:solidFill>
                <a:schemeClr val="bg1"/>
              </a:solidFill>
              <a:latin typeface="Cambria" panose="02040503050406030204" pitchFamily="18" charset="0"/>
            </a:endParaRPr>
          </a:p>
        </p:txBody>
      </p:sp>
    </p:spTree>
    <p:extLst>
      <p:ext uri="{BB962C8B-B14F-4D97-AF65-F5344CB8AC3E}">
        <p14:creationId xmlns:p14="http://schemas.microsoft.com/office/powerpoint/2010/main" val="88798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A3645F38-61C0-4A81-B39A-785872E72393}"/>
              </a:ext>
            </a:extLst>
          </p:cNvPr>
          <p:cNvSpPr/>
          <p:nvPr/>
        </p:nvSpPr>
        <p:spPr>
          <a:xfrm>
            <a:off x="366812" y="1693788"/>
            <a:ext cx="11504483" cy="954107"/>
          </a:xfrm>
          <a:prstGeom prst="rect">
            <a:avLst/>
          </a:prstGeom>
          <a:solidFill>
            <a:sysClr val="window" lastClr="FFFFFF"/>
          </a:solidFill>
          <a:ln w="25400" cap="flat" cmpd="sng" algn="ctr">
            <a:solidFill>
              <a:srgbClr val="1F497D">
                <a:lumMod val="60000"/>
                <a:lumOff val="40000"/>
              </a:srgbClr>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r>
              <a:rPr kumimoji="0" lang="en-US" altLang="zh-CN" sz="2800" b="0" i="0" u="none" strike="noStrike" kern="0" cap="none" normalizeH="0" baseline="0" noProof="0" dirty="0">
                <a:ln>
                  <a:noFill/>
                </a:ln>
                <a:solidFill>
                  <a:prstClr val="black"/>
                </a:solidFill>
                <a:effectLst/>
                <a:uLnTx/>
                <a:uFillTx/>
                <a:latin typeface="Cambria"/>
                <a:ea typeface="微软雅黑"/>
              </a:rPr>
              <a:t>1</a:t>
            </a:r>
            <a:r>
              <a:rPr lang="en-US" altLang="zh-CN" sz="2800" kern="0" dirty="0">
                <a:solidFill>
                  <a:prstClr val="black"/>
                </a:solidFill>
                <a:latin typeface="Cambria"/>
                <a:ea typeface="微软雅黑"/>
              </a:rPr>
              <a:t>. What did he experience on his journey to the future?</a:t>
            </a:r>
          </a:p>
          <a:p>
            <a:pPr lvl="0"/>
            <a:r>
              <a:rPr lang="en-US" altLang="zh-CN" sz="2800" kern="0" dirty="0">
                <a:solidFill>
                  <a:prstClr val="black"/>
                </a:solidFill>
                <a:latin typeface="Cambria"/>
                <a:ea typeface="微软雅黑"/>
              </a:rPr>
              <a:t>2. How did he describe his first impressions about them?</a:t>
            </a:r>
            <a:endParaRPr kumimoji="0" lang="en-US" altLang="zh-CN" sz="2800" b="0" i="0" u="none" strike="noStrike" kern="0" cap="none" normalizeH="0" baseline="0" noProof="0" dirty="0">
              <a:ln>
                <a:noFill/>
              </a:ln>
              <a:solidFill>
                <a:prstClr val="black"/>
              </a:solidFill>
              <a:effectLst/>
              <a:uLnTx/>
              <a:uFillTx/>
              <a:latin typeface="Cambria"/>
              <a:ea typeface="微软雅黑"/>
            </a:endParaRPr>
          </a:p>
        </p:txBody>
      </p:sp>
      <p:sp>
        <p:nvSpPr>
          <p:cNvPr id="12" name="矩形 11">
            <a:extLst>
              <a:ext uri="{FF2B5EF4-FFF2-40B4-BE49-F238E27FC236}">
                <a16:creationId xmlns:a16="http://schemas.microsoft.com/office/drawing/2014/main" id="{7FEB7E33-8720-427B-93F0-555610C3341E}"/>
              </a:ext>
            </a:extLst>
          </p:cNvPr>
          <p:cNvSpPr/>
          <p:nvPr/>
        </p:nvSpPr>
        <p:spPr>
          <a:xfrm>
            <a:off x="366673" y="2962140"/>
            <a:ext cx="11504483" cy="954107"/>
          </a:xfrm>
          <a:prstGeom prst="rect">
            <a:avLst/>
          </a:prstGeom>
          <a:solidFill>
            <a:sysClr val="window" lastClr="FFFFFF"/>
          </a:solidFill>
          <a:ln w="25400" cap="flat" cmpd="sng" algn="ctr">
            <a:solidFill>
              <a:srgbClr val="1F497D">
                <a:lumMod val="60000"/>
                <a:lumOff val="40000"/>
              </a:srgbClr>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lang="en-US" altLang="zh-CN" sz="2800" kern="0" dirty="0">
                <a:solidFill>
                  <a:prstClr val="black"/>
                </a:solidFill>
                <a:latin typeface="Cambria"/>
                <a:ea typeface="微软雅黑"/>
              </a:rPr>
              <a:t>1. What difficulties did he meet?</a:t>
            </a:r>
          </a:p>
          <a:p>
            <a:pPr lvl="0">
              <a:defRPr/>
            </a:pPr>
            <a:r>
              <a:rPr lang="en-US" altLang="zh-CN" sz="2800" kern="0" dirty="0">
                <a:solidFill>
                  <a:prstClr val="black"/>
                </a:solidFill>
                <a:latin typeface="Cambria"/>
                <a:ea typeface="微软雅黑"/>
              </a:rPr>
              <a:t>2. How did he overcome them? </a:t>
            </a:r>
            <a:endParaRPr lang="en-US" altLang="zh-CN" sz="2800" i="1" kern="0" dirty="0">
              <a:solidFill>
                <a:prstClr val="white">
                  <a:lumMod val="50000"/>
                </a:prstClr>
              </a:solidFill>
              <a:latin typeface="Cambria"/>
              <a:ea typeface="微软雅黑"/>
            </a:endParaRPr>
          </a:p>
        </p:txBody>
      </p:sp>
      <p:sp>
        <p:nvSpPr>
          <p:cNvPr id="13" name="TextBox 1">
            <a:extLst>
              <a:ext uri="{FF2B5EF4-FFF2-40B4-BE49-F238E27FC236}">
                <a16:creationId xmlns:a16="http://schemas.microsoft.com/office/drawing/2014/main" id="{9F42C993-DE6A-46C2-B149-A109FC28A157}"/>
              </a:ext>
            </a:extLst>
          </p:cNvPr>
          <p:cNvSpPr txBox="1"/>
          <p:nvPr/>
        </p:nvSpPr>
        <p:spPr>
          <a:xfrm>
            <a:off x="366812" y="4340075"/>
            <a:ext cx="11504483" cy="954107"/>
          </a:xfrm>
          <a:prstGeom prst="rect">
            <a:avLst/>
          </a:prstGeom>
          <a:solidFill>
            <a:sysClr val="window" lastClr="FFFFFF"/>
          </a:solidFill>
          <a:ln w="25400" cap="flat" cmpd="sng" algn="ctr">
            <a:solidFill>
              <a:srgbClr val="1F497D">
                <a:lumMod val="60000"/>
                <a:lumOff val="40000"/>
              </a:srgbClr>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defPPr>
              <a:defRPr lang="zh-CN"/>
            </a:defPPr>
            <a:lvl1pPr lvl="0">
              <a:defRPr sz="3200">
                <a:solidFill>
                  <a:prstClr val="black"/>
                </a:solidFill>
              </a:defRPr>
            </a:lvl1pPr>
          </a:lstStyle>
          <a:p>
            <a:pPr lvl="0">
              <a:defRPr/>
            </a:pPr>
            <a:r>
              <a:rPr lang="en-US" altLang="zh-CN" sz="2800" kern="0" dirty="0">
                <a:latin typeface="Cambria"/>
                <a:ea typeface="微软雅黑"/>
              </a:rPr>
              <a:t>1. What changes did he see in the future? </a:t>
            </a:r>
          </a:p>
          <a:p>
            <a:pPr lvl="0">
              <a:defRPr/>
            </a:pPr>
            <a:r>
              <a:rPr lang="en-US" altLang="zh-CN" sz="2800" kern="0" dirty="0">
                <a:latin typeface="Cambria"/>
                <a:ea typeface="微软雅黑"/>
              </a:rPr>
              <a:t>2. How did he feel about the changes?</a:t>
            </a:r>
          </a:p>
        </p:txBody>
      </p:sp>
      <p:sp>
        <p:nvSpPr>
          <p:cNvPr id="14" name="矩形 13">
            <a:extLst>
              <a:ext uri="{FF2B5EF4-FFF2-40B4-BE49-F238E27FC236}">
                <a16:creationId xmlns:a16="http://schemas.microsoft.com/office/drawing/2014/main" id="{C5F20139-1401-465D-BBCB-F3FBA8E6D3F7}"/>
              </a:ext>
            </a:extLst>
          </p:cNvPr>
          <p:cNvSpPr/>
          <p:nvPr/>
        </p:nvSpPr>
        <p:spPr>
          <a:xfrm>
            <a:off x="366672" y="5660281"/>
            <a:ext cx="11504483" cy="954107"/>
          </a:xfrm>
          <a:prstGeom prst="rect">
            <a:avLst/>
          </a:prstGeom>
          <a:solidFill>
            <a:sysClr val="window" lastClr="FFFFFF"/>
          </a:solidFill>
          <a:ln w="25400" cap="flat" cmpd="sng" algn="ctr">
            <a:solidFill>
              <a:srgbClr val="1F497D">
                <a:lumMod val="60000"/>
                <a:lumOff val="40000"/>
              </a:srgbClr>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kumimoji="0" lang="en-US" altLang="zh-CN" sz="2800" b="0" i="0" u="none" strike="noStrike" kern="0" cap="none" normalizeH="0" baseline="0" noProof="0" dirty="0">
                <a:ln>
                  <a:noFill/>
                </a:ln>
                <a:solidFill>
                  <a:prstClr val="black"/>
                </a:solidFill>
                <a:effectLst/>
                <a:uLnTx/>
                <a:uFillTx/>
                <a:latin typeface="Cambria"/>
                <a:ea typeface="微软雅黑"/>
                <a:cs typeface="+mn-cs"/>
              </a:rPr>
              <a:t>1</a:t>
            </a:r>
            <a:r>
              <a:rPr lang="en-US" altLang="zh-CN" sz="2800" kern="0" dirty="0">
                <a:solidFill>
                  <a:prstClr val="black"/>
                </a:solidFill>
                <a:latin typeface="Cambria"/>
                <a:ea typeface="微软雅黑"/>
              </a:rPr>
              <a:t>. What was the most significant change of the future house? </a:t>
            </a:r>
          </a:p>
          <a:p>
            <a:pPr lvl="0">
              <a:defRPr/>
            </a:pPr>
            <a:r>
              <a:rPr lang="en-US" altLang="zh-CN" sz="2800" kern="0" dirty="0">
                <a:solidFill>
                  <a:prstClr val="black"/>
                </a:solidFill>
                <a:latin typeface="Cambria"/>
                <a:ea typeface="微软雅黑"/>
              </a:rPr>
              <a:t>2. What bad changes would probably occur</a:t>
            </a:r>
            <a:r>
              <a:rPr kumimoji="0" lang="en-US" altLang="zh-CN" sz="2800" b="0" i="0" u="none" strike="noStrike" kern="0" cap="none" normalizeH="0" baseline="0" noProof="0" dirty="0">
                <a:ln>
                  <a:noFill/>
                </a:ln>
                <a:solidFill>
                  <a:prstClr val="black"/>
                </a:solidFill>
                <a:effectLst/>
                <a:uLnTx/>
                <a:uFillTx/>
                <a:latin typeface="Cambria"/>
                <a:ea typeface="微软雅黑"/>
                <a:cs typeface="+mn-cs"/>
              </a:rPr>
              <a:t>? </a:t>
            </a:r>
          </a:p>
        </p:txBody>
      </p:sp>
      <p:sp>
        <p:nvSpPr>
          <p:cNvPr id="15" name="矩形 14">
            <a:hlinkClick r:id="rId2" action="ppaction://hlinksldjump"/>
            <a:extLst>
              <a:ext uri="{FF2B5EF4-FFF2-40B4-BE49-F238E27FC236}">
                <a16:creationId xmlns:a16="http://schemas.microsoft.com/office/drawing/2014/main" id="{419B9524-4A75-4EA3-8687-02C27EF172BC}"/>
              </a:ext>
            </a:extLst>
          </p:cNvPr>
          <p:cNvSpPr/>
          <p:nvPr/>
        </p:nvSpPr>
        <p:spPr>
          <a:xfrm rot="415749">
            <a:off x="10345475" y="2779724"/>
            <a:ext cx="1515697" cy="523220"/>
          </a:xfrm>
          <a:prstGeom prst="rect">
            <a:avLst/>
          </a:prstGeom>
          <a:solidFill>
            <a:sysClr val="window" lastClr="FFFFFF">
              <a:lumMod val="85000"/>
            </a:sys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mbria"/>
                <a:ea typeface="微软雅黑"/>
              </a:rPr>
              <a:t>Group 2</a:t>
            </a:r>
            <a:endParaRPr kumimoji="0" lang="zh-CN" altLang="en-US" sz="28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mbria"/>
              <a:ea typeface="微软雅黑"/>
            </a:endParaRPr>
          </a:p>
        </p:txBody>
      </p:sp>
      <p:sp>
        <p:nvSpPr>
          <p:cNvPr id="16" name="矩形 15">
            <a:hlinkClick r:id="rId3" action="ppaction://hlinksldjump"/>
            <a:extLst>
              <a:ext uri="{FF2B5EF4-FFF2-40B4-BE49-F238E27FC236}">
                <a16:creationId xmlns:a16="http://schemas.microsoft.com/office/drawing/2014/main" id="{AE013DEC-F6B1-4721-981F-1C40ADD50D45}"/>
              </a:ext>
            </a:extLst>
          </p:cNvPr>
          <p:cNvSpPr/>
          <p:nvPr/>
        </p:nvSpPr>
        <p:spPr>
          <a:xfrm rot="415749">
            <a:off x="10329572" y="4023695"/>
            <a:ext cx="1515697" cy="523220"/>
          </a:xfrm>
          <a:prstGeom prst="rect">
            <a:avLst/>
          </a:prstGeom>
          <a:solidFill>
            <a:sysClr val="window" lastClr="FFFFFF">
              <a:lumMod val="85000"/>
            </a:sys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mbria"/>
                <a:ea typeface="微软雅黑"/>
              </a:rPr>
              <a:t>Group 3</a:t>
            </a:r>
            <a:endParaRPr kumimoji="0" lang="zh-CN" altLang="en-US" sz="28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mbria"/>
              <a:ea typeface="微软雅黑"/>
            </a:endParaRPr>
          </a:p>
        </p:txBody>
      </p:sp>
      <p:sp>
        <p:nvSpPr>
          <p:cNvPr id="17" name="矩形 16">
            <a:hlinkClick r:id="" action="ppaction://noaction"/>
            <a:extLst>
              <a:ext uri="{FF2B5EF4-FFF2-40B4-BE49-F238E27FC236}">
                <a16:creationId xmlns:a16="http://schemas.microsoft.com/office/drawing/2014/main" id="{7601EFE4-B79D-40CC-8CCB-52CF5F9F83B5}"/>
              </a:ext>
            </a:extLst>
          </p:cNvPr>
          <p:cNvSpPr/>
          <p:nvPr/>
        </p:nvSpPr>
        <p:spPr>
          <a:xfrm rot="415749">
            <a:off x="10345476" y="5398671"/>
            <a:ext cx="1515697" cy="523220"/>
          </a:xfrm>
          <a:prstGeom prst="rect">
            <a:avLst/>
          </a:prstGeom>
          <a:solidFill>
            <a:sysClr val="window" lastClr="FFFFFF">
              <a:lumMod val="85000"/>
            </a:sys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mbria"/>
                <a:ea typeface="微软雅黑"/>
              </a:rPr>
              <a:t>Group 4</a:t>
            </a:r>
            <a:endParaRPr kumimoji="0" lang="zh-CN" altLang="en-US" sz="28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mbria"/>
              <a:ea typeface="微软雅黑"/>
            </a:endParaRPr>
          </a:p>
        </p:txBody>
      </p:sp>
      <p:sp>
        <p:nvSpPr>
          <p:cNvPr id="19" name="矩形 18">
            <a:hlinkClick r:id="rId4" action="ppaction://hlinksldjump"/>
            <a:extLst>
              <a:ext uri="{FF2B5EF4-FFF2-40B4-BE49-F238E27FC236}">
                <a16:creationId xmlns:a16="http://schemas.microsoft.com/office/drawing/2014/main" id="{AF326DC2-218F-4028-BDFF-7D26FCCA21BD}"/>
              </a:ext>
            </a:extLst>
          </p:cNvPr>
          <p:cNvSpPr/>
          <p:nvPr/>
        </p:nvSpPr>
        <p:spPr>
          <a:xfrm rot="415749">
            <a:off x="10345614" y="1316905"/>
            <a:ext cx="1515697" cy="523220"/>
          </a:xfrm>
          <a:prstGeom prst="rect">
            <a:avLst/>
          </a:prstGeom>
          <a:solidFill>
            <a:sysClr val="window" lastClr="FFFFFF">
              <a:lumMod val="85000"/>
            </a:sys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mbria"/>
                <a:ea typeface="微软雅黑"/>
              </a:rPr>
              <a:t>Group 1</a:t>
            </a:r>
            <a:endParaRPr kumimoji="0" lang="zh-CN" altLang="en-US" sz="28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mbria"/>
              <a:ea typeface="微软雅黑"/>
            </a:endParaRPr>
          </a:p>
        </p:txBody>
      </p:sp>
      <p:sp>
        <p:nvSpPr>
          <p:cNvPr id="20" name="平行四边形 19">
            <a:extLst>
              <a:ext uri="{FF2B5EF4-FFF2-40B4-BE49-F238E27FC236}">
                <a16:creationId xmlns:a16="http://schemas.microsoft.com/office/drawing/2014/main" id="{0BF799D2-0C4A-4111-B2AA-F9F0117B89B6}"/>
              </a:ext>
            </a:extLst>
          </p:cNvPr>
          <p:cNvSpPr/>
          <p:nvPr/>
        </p:nvSpPr>
        <p:spPr>
          <a:xfrm>
            <a:off x="1312841" y="261486"/>
            <a:ext cx="4783159"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21" name="Rectangle 18">
            <a:extLst>
              <a:ext uri="{FF2B5EF4-FFF2-40B4-BE49-F238E27FC236}">
                <a16:creationId xmlns:a16="http://schemas.microsoft.com/office/drawing/2014/main" id="{E9B0F6EA-BC00-47D2-8731-6ADA916CB37D}"/>
              </a:ext>
            </a:extLst>
          </p:cNvPr>
          <p:cNvSpPr>
            <a:spLocks noChangeArrowheads="1"/>
          </p:cNvSpPr>
          <p:nvPr/>
        </p:nvSpPr>
        <p:spPr bwMode="auto">
          <a:xfrm>
            <a:off x="1227002" y="375771"/>
            <a:ext cx="495483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sym typeface="Arial" panose="020B0604020202020204"/>
              </a:rPr>
              <a:t>Jigsaw Reading(</a:t>
            </a:r>
            <a:r>
              <a:rPr kumimoji="0" lang="zh-CN" altLang="en-US"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sym typeface="Arial" panose="020B0604020202020204"/>
              </a:rPr>
              <a:t>互补阅读</a:t>
            </a:r>
            <a:r>
              <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sym typeface="Arial" panose="020B0604020202020204"/>
              </a:rPr>
              <a:t>)</a:t>
            </a:r>
            <a:endPar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宋体" panose="02010600030101010101" pitchFamily="2" charset="-122"/>
              <a:sym typeface="Arial" panose="020B0604020202020204"/>
            </a:endParaRPr>
          </a:p>
        </p:txBody>
      </p:sp>
      <p:pic>
        <p:nvPicPr>
          <p:cNvPr id="22" name="图片 21">
            <a:extLst>
              <a:ext uri="{FF2B5EF4-FFF2-40B4-BE49-F238E27FC236}">
                <a16:creationId xmlns:a16="http://schemas.microsoft.com/office/drawing/2014/main" id="{9B37C950-21B6-4253-B2BD-EE7B3FD63FAE}"/>
              </a:ext>
            </a:extLst>
          </p:cNvPr>
          <p:cNvPicPr>
            <a:picLocks noChangeAspect="1"/>
          </p:cNvPicPr>
          <p:nvPr/>
        </p:nvPicPr>
        <p:blipFill>
          <a:blip r:embed="rId5"/>
          <a:stretch>
            <a:fillRect/>
          </a:stretch>
        </p:blipFill>
        <p:spPr>
          <a:xfrm>
            <a:off x="445266" y="313984"/>
            <a:ext cx="756285" cy="594360"/>
          </a:xfrm>
          <a:prstGeom prst="rect">
            <a:avLst/>
          </a:prstGeom>
        </p:spPr>
      </p:pic>
      <p:sp>
        <p:nvSpPr>
          <p:cNvPr id="23" name="平行四边形 22">
            <a:extLst>
              <a:ext uri="{FF2B5EF4-FFF2-40B4-BE49-F238E27FC236}">
                <a16:creationId xmlns:a16="http://schemas.microsoft.com/office/drawing/2014/main" id="{1360C83C-CC2B-49CE-ACFC-73C41339300B}"/>
              </a:ext>
            </a:extLst>
          </p:cNvPr>
          <p:cNvSpPr/>
          <p:nvPr/>
        </p:nvSpPr>
        <p:spPr>
          <a:xfrm>
            <a:off x="6018510" y="241426"/>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Tree>
    <p:extLst>
      <p:ext uri="{BB962C8B-B14F-4D97-AF65-F5344CB8AC3E}">
        <p14:creationId xmlns:p14="http://schemas.microsoft.com/office/powerpoint/2010/main" val="138067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AA2E252-9DBE-4482-9493-8C8F892E1220}"/>
              </a:ext>
            </a:extLst>
          </p:cNvPr>
          <p:cNvSpPr/>
          <p:nvPr/>
        </p:nvSpPr>
        <p:spPr>
          <a:xfrm>
            <a:off x="2598390" y="177422"/>
            <a:ext cx="8940468" cy="954107"/>
          </a:xfrm>
          <a:prstGeom prst="rect">
            <a:avLst/>
          </a:prstGeom>
          <a:solidFill>
            <a:sysClr val="window" lastClr="FFFFFF"/>
          </a:solidFill>
          <a:ln w="25400" cap="flat" cmpd="sng" algn="ctr">
            <a:solidFill>
              <a:srgbClr val="1F497D">
                <a:lumMod val="60000"/>
                <a:lumOff val="40000"/>
              </a:srgbClr>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kumimoji="0" lang="en-US" altLang="zh-CN" sz="2800" b="0" i="0" u="none" strike="noStrike" kern="0" cap="none" normalizeH="0" baseline="0" noProof="0" dirty="0">
                <a:ln>
                  <a:noFill/>
                </a:ln>
                <a:solidFill>
                  <a:srgbClr val="CC6600"/>
                </a:solidFill>
                <a:effectLst/>
                <a:uLnTx/>
                <a:uFillTx/>
                <a:latin typeface="Cambria"/>
                <a:ea typeface="微软雅黑"/>
              </a:rPr>
              <a:t>1</a:t>
            </a:r>
            <a:r>
              <a:rPr lang="en-US" altLang="zh-CN" sz="2800" spc="-100" dirty="0">
                <a:solidFill>
                  <a:srgbClr val="CC6600"/>
                </a:solidFill>
                <a:latin typeface="Cambria" panose="02040503050406030204" pitchFamily="18" charset="0"/>
              </a:rPr>
              <a:t>. What did he experience on his journey to the future?</a:t>
            </a:r>
            <a:endParaRPr lang="en-US" altLang="zh-CN" sz="2800" kern="0" dirty="0">
              <a:solidFill>
                <a:srgbClr val="CC6600"/>
              </a:solidFill>
              <a:latin typeface="Cambria"/>
              <a:ea typeface="微软雅黑"/>
            </a:endParaRPr>
          </a:p>
          <a:p>
            <a:pPr lvl="0"/>
            <a:r>
              <a:rPr lang="en-US" altLang="zh-CN" sz="2800" kern="0" dirty="0">
                <a:latin typeface="Cambria"/>
                <a:ea typeface="微软雅黑"/>
              </a:rPr>
              <a:t>2. How did he describe his first impressions about them?</a:t>
            </a:r>
            <a:endParaRPr kumimoji="0" lang="en-US" altLang="zh-CN" sz="2800" b="0" i="0" u="none" strike="noStrike" kern="0" cap="none" normalizeH="0" baseline="0" noProof="0" dirty="0">
              <a:ln>
                <a:noFill/>
              </a:ln>
              <a:effectLst/>
              <a:uLnTx/>
              <a:uFillTx/>
              <a:latin typeface="Cambria"/>
              <a:ea typeface="微软雅黑"/>
            </a:endParaRPr>
          </a:p>
        </p:txBody>
      </p:sp>
      <p:sp>
        <p:nvSpPr>
          <p:cNvPr id="5" name="矩形 4">
            <a:hlinkClick r:id="rId2" action="ppaction://hlinksldjump"/>
            <a:extLst>
              <a:ext uri="{FF2B5EF4-FFF2-40B4-BE49-F238E27FC236}">
                <a16:creationId xmlns:a16="http://schemas.microsoft.com/office/drawing/2014/main" id="{E7FB45C4-03D5-4091-9FFE-10CE422280FC}"/>
              </a:ext>
            </a:extLst>
          </p:cNvPr>
          <p:cNvSpPr/>
          <p:nvPr/>
        </p:nvSpPr>
        <p:spPr>
          <a:xfrm>
            <a:off x="374754" y="220289"/>
            <a:ext cx="1515697" cy="523220"/>
          </a:xfrm>
          <a:prstGeom prst="rect">
            <a:avLst/>
          </a:prstGeom>
          <a:solidFill>
            <a:sysClr val="window" lastClr="FFFFFF">
              <a:lumMod val="85000"/>
            </a:sys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mbria"/>
                <a:ea typeface="微软雅黑"/>
              </a:rPr>
              <a:t>Group 1</a:t>
            </a:r>
            <a:endParaRPr kumimoji="0" lang="zh-CN" altLang="en-US" sz="28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mbria"/>
              <a:ea typeface="微软雅黑"/>
            </a:endParaRPr>
          </a:p>
        </p:txBody>
      </p:sp>
      <p:graphicFrame>
        <p:nvGraphicFramePr>
          <p:cNvPr id="15" name="表格 14">
            <a:extLst>
              <a:ext uri="{FF2B5EF4-FFF2-40B4-BE49-F238E27FC236}">
                <a16:creationId xmlns:a16="http://schemas.microsoft.com/office/drawing/2014/main" id="{6C632FC9-68C7-45A0-BC25-334724BC5A1F}"/>
              </a:ext>
            </a:extLst>
          </p:cNvPr>
          <p:cNvGraphicFramePr>
            <a:graphicFrameLocks noGrp="1"/>
          </p:cNvGraphicFramePr>
          <p:nvPr>
            <p:extLst>
              <p:ext uri="{D42A27DB-BD31-4B8C-83A1-F6EECF244321}">
                <p14:modId xmlns:p14="http://schemas.microsoft.com/office/powerpoint/2010/main" val="3051412231"/>
              </p:ext>
            </p:extLst>
          </p:nvPr>
        </p:nvGraphicFramePr>
        <p:xfrm>
          <a:off x="359255" y="2222976"/>
          <a:ext cx="11639227" cy="4511040"/>
        </p:xfrm>
        <a:graphic>
          <a:graphicData uri="http://schemas.openxmlformats.org/drawingml/2006/table">
            <a:tbl>
              <a:tblPr firstRow="1" bandRow="1">
                <a:tableStyleId>{5C22544A-7EE6-4342-B048-85BDC9FD1C3A}</a:tableStyleId>
              </a:tblPr>
              <a:tblGrid>
                <a:gridCol w="3654806">
                  <a:extLst>
                    <a:ext uri="{9D8B030D-6E8A-4147-A177-3AD203B41FA5}">
                      <a16:colId xmlns:a16="http://schemas.microsoft.com/office/drawing/2014/main" val="62243093"/>
                    </a:ext>
                  </a:extLst>
                </a:gridCol>
                <a:gridCol w="7984421">
                  <a:extLst>
                    <a:ext uri="{9D8B030D-6E8A-4147-A177-3AD203B41FA5}">
                      <a16:colId xmlns:a16="http://schemas.microsoft.com/office/drawing/2014/main" val="175256226"/>
                    </a:ext>
                  </a:extLst>
                </a:gridCol>
              </a:tblGrid>
              <a:tr h="370840">
                <a:tc>
                  <a:txBody>
                    <a:bodyPr/>
                    <a:lstStyle/>
                    <a:p>
                      <a:pPr algn="ctr"/>
                      <a:r>
                        <a:rPr lang="en-US" altLang="zh-CN" sz="3000" spc="-100" baseline="0" dirty="0">
                          <a:latin typeface="Cambria" panose="02040503050406030204" pitchFamily="18" charset="0"/>
                        </a:rPr>
                        <a:t>His first impressions</a:t>
                      </a:r>
                      <a:endParaRPr lang="zh-CN" altLang="en-US" sz="3000" spc="-100" baseline="0" dirty="0">
                        <a:latin typeface="Cambria" panose="02040503050406030204" pitchFamily="18" charset="0"/>
                      </a:endParaRPr>
                    </a:p>
                  </a:txBody>
                  <a:tcPr/>
                </a:tc>
                <a:tc>
                  <a:txBody>
                    <a:bodyPr/>
                    <a:lstStyle/>
                    <a:p>
                      <a:pPr algn="ctr"/>
                      <a:r>
                        <a:rPr lang="en-US" altLang="zh-CN" sz="3000" spc="-100" baseline="0" dirty="0">
                          <a:latin typeface="Cambria" panose="02040503050406030204" pitchFamily="18" charset="0"/>
                        </a:rPr>
                        <a:t>His feelings (descriptive words) </a:t>
                      </a:r>
                      <a:endParaRPr lang="zh-CN" altLang="en-US" sz="3000" spc="-100" baseline="0" dirty="0">
                        <a:latin typeface="Cambria" panose="02040503050406030204" pitchFamily="18" charset="0"/>
                      </a:endParaRPr>
                    </a:p>
                  </a:txBody>
                  <a:tcPr/>
                </a:tc>
                <a:extLst>
                  <a:ext uri="{0D108BD9-81ED-4DB2-BD59-A6C34878D82A}">
                    <a16:rowId xmlns:a16="http://schemas.microsoft.com/office/drawing/2014/main" val="2789810619"/>
                  </a:ext>
                </a:extLst>
              </a:tr>
              <a:tr h="370840">
                <a:tc>
                  <a:txBody>
                    <a:bodyPr/>
                    <a:lstStyle/>
                    <a:p>
                      <a:endParaRPr lang="en-US" altLang="zh-CN" sz="3200" dirty="0">
                        <a:latin typeface="Cambria" panose="02040503050406030204" pitchFamily="18" charset="0"/>
                      </a:endParaRPr>
                    </a:p>
                    <a:p>
                      <a:endParaRPr lang="zh-CN" altLang="en-US" sz="3200" dirty="0">
                        <a:latin typeface="Cambria" panose="02040503050406030204" pitchFamily="18" charset="0"/>
                      </a:endParaRPr>
                    </a:p>
                  </a:txBody>
                  <a:tcPr/>
                </a:tc>
                <a:tc>
                  <a:txBody>
                    <a:bodyPr/>
                    <a:lstStyle/>
                    <a:p>
                      <a:endParaRPr lang="zh-CN" altLang="en-US" sz="3200" dirty="0">
                        <a:latin typeface="Cambria" panose="02040503050406030204" pitchFamily="18" charset="0"/>
                      </a:endParaRPr>
                    </a:p>
                  </a:txBody>
                  <a:tcPr/>
                </a:tc>
                <a:extLst>
                  <a:ext uri="{0D108BD9-81ED-4DB2-BD59-A6C34878D82A}">
                    <a16:rowId xmlns:a16="http://schemas.microsoft.com/office/drawing/2014/main" val="4004702710"/>
                  </a:ext>
                </a:extLst>
              </a:tr>
              <a:tr h="370840">
                <a:tc>
                  <a:txBody>
                    <a:bodyPr/>
                    <a:lstStyle/>
                    <a:p>
                      <a:endParaRPr lang="zh-CN" altLang="en-US" sz="3200">
                        <a:latin typeface="Cambria" panose="02040503050406030204" pitchFamily="18" charset="0"/>
                      </a:endParaRPr>
                    </a:p>
                  </a:txBody>
                  <a:tcPr/>
                </a:tc>
                <a:tc>
                  <a:txBody>
                    <a:bodyPr/>
                    <a:lstStyle/>
                    <a:p>
                      <a:endParaRPr lang="zh-CN" altLang="en-US" sz="3200">
                        <a:latin typeface="Cambria" panose="02040503050406030204" pitchFamily="18" charset="0"/>
                      </a:endParaRPr>
                    </a:p>
                  </a:txBody>
                  <a:tcPr/>
                </a:tc>
                <a:extLst>
                  <a:ext uri="{0D108BD9-81ED-4DB2-BD59-A6C34878D82A}">
                    <a16:rowId xmlns:a16="http://schemas.microsoft.com/office/drawing/2014/main" val="1704132750"/>
                  </a:ext>
                </a:extLst>
              </a:tr>
              <a:tr h="370840">
                <a:tc>
                  <a:txBody>
                    <a:bodyPr/>
                    <a:lstStyle/>
                    <a:p>
                      <a:endParaRPr lang="zh-CN" altLang="en-US" sz="3200">
                        <a:latin typeface="Cambria" panose="02040503050406030204" pitchFamily="18" charset="0"/>
                      </a:endParaRPr>
                    </a:p>
                  </a:txBody>
                  <a:tcPr/>
                </a:tc>
                <a:tc rowSpan="4">
                  <a:txBody>
                    <a:bodyPr/>
                    <a:lstStyle/>
                    <a:p>
                      <a:endParaRPr lang="zh-CN" altLang="en-US" sz="3200" dirty="0">
                        <a:latin typeface="Cambria" panose="02040503050406030204" pitchFamily="18" charset="0"/>
                      </a:endParaRPr>
                    </a:p>
                  </a:txBody>
                  <a:tcPr/>
                </a:tc>
                <a:extLst>
                  <a:ext uri="{0D108BD9-81ED-4DB2-BD59-A6C34878D82A}">
                    <a16:rowId xmlns:a16="http://schemas.microsoft.com/office/drawing/2014/main" val="1023141684"/>
                  </a:ext>
                </a:extLst>
              </a:tr>
              <a:tr h="370840">
                <a:tc>
                  <a:txBody>
                    <a:bodyPr/>
                    <a:lstStyle/>
                    <a:p>
                      <a:endParaRPr lang="zh-CN" altLang="en-US" sz="3200">
                        <a:latin typeface="Cambria" panose="02040503050406030204" pitchFamily="18" charset="0"/>
                      </a:endParaRPr>
                    </a:p>
                  </a:txBody>
                  <a:tcPr/>
                </a:tc>
                <a:tc vMerge="1">
                  <a:txBody>
                    <a:bodyPr/>
                    <a:lstStyle/>
                    <a:p>
                      <a:endParaRPr lang="zh-CN" altLang="en-US" sz="3200" dirty="0">
                        <a:latin typeface="Cambria" panose="02040503050406030204" pitchFamily="18" charset="0"/>
                      </a:endParaRPr>
                    </a:p>
                  </a:txBody>
                  <a:tcPr/>
                </a:tc>
                <a:extLst>
                  <a:ext uri="{0D108BD9-81ED-4DB2-BD59-A6C34878D82A}">
                    <a16:rowId xmlns:a16="http://schemas.microsoft.com/office/drawing/2014/main" val="1578465161"/>
                  </a:ext>
                </a:extLst>
              </a:tr>
              <a:tr h="370840">
                <a:tc>
                  <a:txBody>
                    <a:bodyPr/>
                    <a:lstStyle/>
                    <a:p>
                      <a:endParaRPr lang="zh-CN" altLang="en-US" sz="3200" dirty="0">
                        <a:latin typeface="Cambria" panose="02040503050406030204" pitchFamily="18" charset="0"/>
                      </a:endParaRPr>
                    </a:p>
                  </a:txBody>
                  <a:tcPr/>
                </a:tc>
                <a:tc vMerge="1">
                  <a:txBody>
                    <a:bodyPr/>
                    <a:lstStyle/>
                    <a:p>
                      <a:endParaRPr lang="zh-CN" altLang="en-US" sz="3200" dirty="0">
                        <a:latin typeface="Cambria" panose="02040503050406030204" pitchFamily="18" charset="0"/>
                      </a:endParaRPr>
                    </a:p>
                  </a:txBody>
                  <a:tcPr/>
                </a:tc>
                <a:extLst>
                  <a:ext uri="{0D108BD9-81ED-4DB2-BD59-A6C34878D82A}">
                    <a16:rowId xmlns:a16="http://schemas.microsoft.com/office/drawing/2014/main" val="4041850575"/>
                  </a:ext>
                </a:extLst>
              </a:tr>
              <a:tr h="370840">
                <a:tc>
                  <a:txBody>
                    <a:bodyPr/>
                    <a:lstStyle/>
                    <a:p>
                      <a:endParaRPr lang="zh-CN" altLang="en-US" sz="3200" dirty="0">
                        <a:latin typeface="Cambria" panose="02040503050406030204" pitchFamily="18" charset="0"/>
                      </a:endParaRPr>
                    </a:p>
                  </a:txBody>
                  <a:tcPr/>
                </a:tc>
                <a:tc vMerge="1">
                  <a:txBody>
                    <a:bodyPr/>
                    <a:lstStyle/>
                    <a:p>
                      <a:endParaRPr lang="zh-CN" altLang="en-US" sz="3200" dirty="0">
                        <a:latin typeface="Cambria" panose="02040503050406030204" pitchFamily="18" charset="0"/>
                      </a:endParaRPr>
                    </a:p>
                  </a:txBody>
                  <a:tcPr/>
                </a:tc>
                <a:extLst>
                  <a:ext uri="{0D108BD9-81ED-4DB2-BD59-A6C34878D82A}">
                    <a16:rowId xmlns:a16="http://schemas.microsoft.com/office/drawing/2014/main" val="909969763"/>
                  </a:ext>
                </a:extLst>
              </a:tr>
            </a:tbl>
          </a:graphicData>
        </a:graphic>
      </p:graphicFrame>
      <p:sp>
        <p:nvSpPr>
          <p:cNvPr id="16" name="矩形 15">
            <a:extLst>
              <a:ext uri="{FF2B5EF4-FFF2-40B4-BE49-F238E27FC236}">
                <a16:creationId xmlns:a16="http://schemas.microsoft.com/office/drawing/2014/main" id="{E409745B-7DD4-4979-BCF1-415247DAB8F6}"/>
              </a:ext>
            </a:extLst>
          </p:cNvPr>
          <p:cNvSpPr/>
          <p:nvPr/>
        </p:nvSpPr>
        <p:spPr>
          <a:xfrm>
            <a:off x="390251" y="3840698"/>
            <a:ext cx="3344840" cy="2862322"/>
          </a:xfrm>
          <a:prstGeom prst="rect">
            <a:avLst/>
          </a:prstGeom>
        </p:spPr>
        <p:txBody>
          <a:bodyPr wrap="square">
            <a:spAutoFit/>
          </a:bodyPr>
          <a:lstStyle/>
          <a:p>
            <a:pPr>
              <a:spcAft>
                <a:spcPts val="600"/>
              </a:spcAft>
            </a:pPr>
            <a:r>
              <a:rPr lang="en-US" altLang="zh-CN" sz="3200" spc="-100" dirty="0">
                <a:solidFill>
                  <a:srgbClr val="CC6600"/>
                </a:solidFill>
                <a:latin typeface="Cambria" panose="02040503050406030204" pitchFamily="18" charset="0"/>
              </a:rPr>
              <a:t>Time travel (Para.2)</a:t>
            </a:r>
          </a:p>
          <a:p>
            <a:pPr>
              <a:spcAft>
                <a:spcPts val="600"/>
              </a:spcAft>
            </a:pPr>
            <a:r>
              <a:rPr lang="en-US" altLang="zh-CN" sz="3200" spc="-100" dirty="0">
                <a:solidFill>
                  <a:srgbClr val="CC6600"/>
                </a:solidFill>
                <a:latin typeface="Cambria" panose="02040503050406030204" pitchFamily="18" charset="0"/>
              </a:rPr>
              <a:t>Air quality (Para.3)</a:t>
            </a:r>
          </a:p>
          <a:p>
            <a:pPr>
              <a:spcAft>
                <a:spcPts val="600"/>
              </a:spcAft>
            </a:pPr>
            <a:r>
              <a:rPr lang="en-US" altLang="zh-CN" sz="3200" spc="-100" dirty="0">
                <a:solidFill>
                  <a:srgbClr val="CC6600"/>
                </a:solidFill>
                <a:latin typeface="Cambria" panose="02040503050406030204" pitchFamily="18" charset="0"/>
              </a:rPr>
              <a:t>Transport (Para.3)</a:t>
            </a:r>
          </a:p>
          <a:p>
            <a:pPr>
              <a:spcAft>
                <a:spcPts val="600"/>
              </a:spcAft>
            </a:pPr>
            <a:r>
              <a:rPr lang="en-US" altLang="zh-CN" sz="3200" spc="-100" dirty="0">
                <a:solidFill>
                  <a:srgbClr val="CC6600"/>
                </a:solidFill>
                <a:latin typeface="Cambria" panose="02040503050406030204" pitchFamily="18" charset="0"/>
              </a:rPr>
              <a:t>Towns (Para.3)</a:t>
            </a:r>
          </a:p>
          <a:p>
            <a:pPr>
              <a:spcAft>
                <a:spcPts val="600"/>
              </a:spcAft>
            </a:pPr>
            <a:r>
              <a:rPr lang="en-US" altLang="zh-CN" sz="3200" spc="-100" dirty="0">
                <a:solidFill>
                  <a:srgbClr val="CC6600"/>
                </a:solidFill>
                <a:latin typeface="Cambria" panose="02040503050406030204" pitchFamily="18" charset="0"/>
              </a:rPr>
              <a:t>Houses (Para.4)</a:t>
            </a:r>
          </a:p>
        </p:txBody>
      </p:sp>
      <p:sp>
        <p:nvSpPr>
          <p:cNvPr id="17" name="矩形 16">
            <a:extLst>
              <a:ext uri="{FF2B5EF4-FFF2-40B4-BE49-F238E27FC236}">
                <a16:creationId xmlns:a16="http://schemas.microsoft.com/office/drawing/2014/main" id="{CAC905C2-DF67-4652-97A0-66A2A7B3E254}"/>
              </a:ext>
            </a:extLst>
          </p:cNvPr>
          <p:cNvSpPr/>
          <p:nvPr/>
        </p:nvSpPr>
        <p:spPr>
          <a:xfrm>
            <a:off x="4053504" y="2662942"/>
            <a:ext cx="7779241" cy="1862048"/>
          </a:xfrm>
          <a:prstGeom prst="rect">
            <a:avLst/>
          </a:prstGeom>
        </p:spPr>
        <p:txBody>
          <a:bodyPr wrap="square">
            <a:spAutoFit/>
          </a:bodyPr>
          <a:lstStyle/>
          <a:p>
            <a:pPr>
              <a:spcAft>
                <a:spcPts val="600"/>
              </a:spcAft>
            </a:pPr>
            <a:r>
              <a:rPr lang="en-US" altLang="zh-CN" sz="2200" dirty="0">
                <a:latin typeface="Cambria" panose="02040503050406030204" pitchFamily="18" charset="0"/>
              </a:rPr>
              <a:t>cannot believe/worried/unsettled for the first few days/suffer from “time leg”/keep getting flashbacks/nervous and uncertain at first/settled with some green tablets from Wang Ping(Para.1)</a:t>
            </a:r>
          </a:p>
          <a:p>
            <a:pPr>
              <a:spcAft>
                <a:spcPts val="600"/>
              </a:spcAft>
            </a:pPr>
            <a:r>
              <a:rPr lang="en-US" altLang="zh-CN" sz="2200" dirty="0">
                <a:latin typeface="Cambria" panose="02040503050406030204" pitchFamily="18" charset="0"/>
              </a:rPr>
              <a:t>sit in comfortable seats/sleepy after a calming drink/lie relaxed and dreaming in the swinging capsule (Para.2)</a:t>
            </a:r>
          </a:p>
        </p:txBody>
      </p:sp>
      <p:sp>
        <p:nvSpPr>
          <p:cNvPr id="7" name="矩形 6">
            <a:extLst>
              <a:ext uri="{FF2B5EF4-FFF2-40B4-BE49-F238E27FC236}">
                <a16:creationId xmlns:a16="http://schemas.microsoft.com/office/drawing/2014/main" id="{7843ACF2-07E2-496C-9C2C-D79F3AE8C41D}"/>
              </a:ext>
            </a:extLst>
          </p:cNvPr>
          <p:cNvSpPr/>
          <p:nvPr/>
        </p:nvSpPr>
        <p:spPr>
          <a:xfrm>
            <a:off x="359257" y="1463336"/>
            <a:ext cx="11639225" cy="523220"/>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i="0" u="none" strike="noStrike" kern="1200" cap="none" normalizeH="0" baseline="0" noProof="0" dirty="0">
                <a:ln>
                  <a:noFill/>
                </a:ln>
                <a:solidFill>
                  <a:schemeClr val="bg1"/>
                </a:solidFill>
                <a:effectLst/>
                <a:uLnTx/>
                <a:uFillTx/>
                <a:latin typeface="Cambria" panose="02040503050406030204" pitchFamily="18" charset="0"/>
                <a:ea typeface="等线" panose="02010600030101010101" pitchFamily="2" charset="-122"/>
                <a:cs typeface="+mn-cs"/>
              </a:rPr>
              <a:t>His first</a:t>
            </a:r>
            <a:r>
              <a:rPr kumimoji="0" lang="en-US" altLang="zh-CN" sz="2800" i="0" u="none" strike="noStrike" kern="1200" cap="none" normalizeH="0" noProof="0" dirty="0">
                <a:ln>
                  <a:noFill/>
                </a:ln>
                <a:solidFill>
                  <a:schemeClr val="bg1"/>
                </a:solidFill>
                <a:effectLst/>
                <a:uLnTx/>
                <a:uFillTx/>
                <a:latin typeface="Cambria" panose="02040503050406030204" pitchFamily="18" charset="0"/>
                <a:ea typeface="等线" panose="02010600030101010101" pitchFamily="2" charset="-122"/>
                <a:cs typeface="+mn-cs"/>
              </a:rPr>
              <a:t> impression about time travel:  ___________________.</a:t>
            </a:r>
            <a:endParaRPr kumimoji="0" lang="en-US" altLang="zh-CN" sz="2800" i="0" u="none" strike="noStrike" kern="1200" cap="none" normalizeH="0" baseline="0" noProof="0" dirty="0">
              <a:ln>
                <a:noFill/>
              </a:ln>
              <a:solidFill>
                <a:schemeClr val="bg1"/>
              </a:solidFill>
              <a:effectLst/>
              <a:uLnTx/>
              <a:uFillTx/>
              <a:latin typeface="Cambria" panose="02040503050406030204" pitchFamily="18" charset="0"/>
              <a:ea typeface="等线" panose="02010600030101010101" pitchFamily="2" charset="-122"/>
              <a:cs typeface="+mn-cs"/>
            </a:endParaRPr>
          </a:p>
        </p:txBody>
      </p:sp>
      <p:sp>
        <p:nvSpPr>
          <p:cNvPr id="8" name="矩形 7">
            <a:extLst>
              <a:ext uri="{FF2B5EF4-FFF2-40B4-BE49-F238E27FC236}">
                <a16:creationId xmlns:a16="http://schemas.microsoft.com/office/drawing/2014/main" id="{18775CE1-01E9-41E2-9FEE-04DD6C3338C4}"/>
              </a:ext>
            </a:extLst>
          </p:cNvPr>
          <p:cNvSpPr/>
          <p:nvPr/>
        </p:nvSpPr>
        <p:spPr>
          <a:xfrm>
            <a:off x="6324010" y="1413196"/>
            <a:ext cx="4053703" cy="523220"/>
          </a:xfrm>
          <a:prstGeom prst="rect">
            <a:avLst/>
          </a:prstGeom>
        </p:spPr>
        <p:txBody>
          <a:bodyPr wrap="square">
            <a:spAutoFit/>
          </a:bodyPr>
          <a:lstStyle/>
          <a:p>
            <a:r>
              <a:rPr lang="en-US" altLang="zh-CN" sz="2800" b="1" dirty="0">
                <a:solidFill>
                  <a:schemeClr val="bg1"/>
                </a:solidFill>
                <a:latin typeface="Cambria" panose="02040503050406030204" pitchFamily="18" charset="0"/>
              </a:rPr>
              <a:t>unbelievable / amazing </a:t>
            </a:r>
            <a:endParaRPr lang="zh-CN" altLang="en-US" sz="2800" b="1" dirty="0"/>
          </a:p>
        </p:txBody>
      </p:sp>
    </p:spTree>
    <p:extLst>
      <p:ext uri="{BB962C8B-B14F-4D97-AF65-F5344CB8AC3E}">
        <p14:creationId xmlns:p14="http://schemas.microsoft.com/office/powerpoint/2010/main" val="285838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fade">
                                      <p:cBhvr>
                                        <p:cTn id="10" dur="500"/>
                                        <p:tgtEl>
                                          <p:spTgt spid="1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animEffect transition="in" filter="fade">
                                      <p:cBhvr>
                                        <p:cTn id="13" dur="500"/>
                                        <p:tgtEl>
                                          <p:spTgt spid="1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xEl>
                                              <p:pRg st="3" end="3"/>
                                            </p:txEl>
                                          </p:spTgt>
                                        </p:tgtEl>
                                        <p:attrNameLst>
                                          <p:attrName>style.visibility</p:attrName>
                                        </p:attrNameLst>
                                      </p:cBhvr>
                                      <p:to>
                                        <p:strVal val="visible"/>
                                      </p:to>
                                    </p:set>
                                    <p:animEffect transition="in" filter="fade">
                                      <p:cBhvr>
                                        <p:cTn id="16" dur="500"/>
                                        <p:tgtEl>
                                          <p:spTgt spid="1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animEffect transition="in" filter="fade">
                                      <p:cBhvr>
                                        <p:cTn id="19" dur="500"/>
                                        <p:tgtEl>
                                          <p:spTgt spid="1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Effect transition="in" filter="fade">
                                      <p:cBhvr>
                                        <p:cTn id="24" dur="500"/>
                                        <p:tgtEl>
                                          <p:spTgt spid="1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
                                            <p:txEl>
                                              <p:pRg st="1" end="1"/>
                                            </p:txEl>
                                          </p:spTgt>
                                        </p:tgtEl>
                                        <p:attrNameLst>
                                          <p:attrName>style.visibility</p:attrName>
                                        </p:attrNameLst>
                                      </p:cBhvr>
                                      <p:to>
                                        <p:strVal val="visible"/>
                                      </p:to>
                                    </p:set>
                                    <p:animEffect transition="in" filter="fade">
                                      <p:cBhvr>
                                        <p:cTn id="29" dur="500"/>
                                        <p:tgtEl>
                                          <p:spTgt spid="1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3F67F539-8410-4206-BCB0-907CCEB24BFF}"/>
              </a:ext>
            </a:extLst>
          </p:cNvPr>
          <p:cNvSpPr/>
          <p:nvPr/>
        </p:nvSpPr>
        <p:spPr>
          <a:xfrm>
            <a:off x="1993995" y="108884"/>
            <a:ext cx="5011239" cy="954107"/>
          </a:xfrm>
          <a:prstGeom prst="rect">
            <a:avLst/>
          </a:prstGeom>
          <a:solidFill>
            <a:sysClr val="window" lastClr="FFFFFF"/>
          </a:solidFill>
          <a:ln w="25400" cap="flat" cmpd="sng" algn="ctr">
            <a:solidFill>
              <a:srgbClr val="1F497D">
                <a:lumMod val="60000"/>
                <a:lumOff val="40000"/>
              </a:srgbClr>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lang="en-US" altLang="zh-CN" sz="2800" kern="0" dirty="0">
                <a:solidFill>
                  <a:srgbClr val="CC6600"/>
                </a:solidFill>
                <a:latin typeface="Cambria"/>
                <a:ea typeface="微软雅黑"/>
              </a:rPr>
              <a:t>1. What difficulties did he meet?</a:t>
            </a:r>
          </a:p>
          <a:p>
            <a:pPr lvl="0">
              <a:defRPr/>
            </a:pPr>
            <a:r>
              <a:rPr lang="en-US" altLang="zh-CN" sz="2800" kern="0" dirty="0">
                <a:solidFill>
                  <a:srgbClr val="0070C0"/>
                </a:solidFill>
                <a:latin typeface="Cambria"/>
                <a:ea typeface="微软雅黑"/>
              </a:rPr>
              <a:t>2. How did he overcome them? </a:t>
            </a:r>
            <a:endParaRPr lang="en-US" altLang="zh-CN" sz="2800" i="1" kern="0" dirty="0">
              <a:solidFill>
                <a:srgbClr val="0070C0"/>
              </a:solidFill>
              <a:latin typeface="Cambria"/>
              <a:ea typeface="微软雅黑"/>
            </a:endParaRPr>
          </a:p>
        </p:txBody>
      </p:sp>
      <p:sp>
        <p:nvSpPr>
          <p:cNvPr id="8" name="矩形 7">
            <a:hlinkClick r:id="rId3" action="ppaction://hlinksldjump"/>
            <a:extLst>
              <a:ext uri="{FF2B5EF4-FFF2-40B4-BE49-F238E27FC236}">
                <a16:creationId xmlns:a16="http://schemas.microsoft.com/office/drawing/2014/main" id="{6F627897-0800-41B6-9613-0D931708C591}"/>
              </a:ext>
            </a:extLst>
          </p:cNvPr>
          <p:cNvSpPr/>
          <p:nvPr/>
        </p:nvSpPr>
        <p:spPr>
          <a:xfrm>
            <a:off x="397669" y="222503"/>
            <a:ext cx="1515697" cy="523220"/>
          </a:xfrm>
          <a:prstGeom prst="rect">
            <a:avLst/>
          </a:prstGeom>
          <a:solidFill>
            <a:sysClr val="window" lastClr="FFFFFF">
              <a:lumMod val="85000"/>
            </a:sys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mbria"/>
                <a:ea typeface="微软雅黑"/>
              </a:rPr>
              <a:t>Group 2</a:t>
            </a:r>
            <a:endParaRPr kumimoji="0" lang="zh-CN" altLang="en-US" sz="28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mbria"/>
              <a:ea typeface="微软雅黑"/>
            </a:endParaRPr>
          </a:p>
        </p:txBody>
      </p:sp>
      <p:sp>
        <p:nvSpPr>
          <p:cNvPr id="10" name="矩形 9">
            <a:extLst>
              <a:ext uri="{FF2B5EF4-FFF2-40B4-BE49-F238E27FC236}">
                <a16:creationId xmlns:a16="http://schemas.microsoft.com/office/drawing/2014/main" id="{C56EA12D-DC2A-4CC1-AE5A-4D362F316252}"/>
              </a:ext>
            </a:extLst>
          </p:cNvPr>
          <p:cNvSpPr/>
          <p:nvPr/>
        </p:nvSpPr>
        <p:spPr>
          <a:xfrm>
            <a:off x="366674" y="2485255"/>
            <a:ext cx="11566203" cy="4401205"/>
          </a:xfrm>
          <a:prstGeom prst="rect">
            <a:avLst/>
          </a:prstGeom>
        </p:spPr>
        <p:txBody>
          <a:bodyPr wrap="square">
            <a:spAutoFit/>
          </a:bodyPr>
          <a:lstStyle/>
          <a:p>
            <a:pPr algn="just">
              <a:lnSpc>
                <a:spcPts val="2800"/>
              </a:lnSpc>
            </a:pPr>
            <a:r>
              <a:rPr lang="en-US" altLang="zh-CN" sz="2400" i="1" spc="-110" dirty="0">
                <a:solidFill>
                  <a:schemeClr val="tx1">
                    <a:lumMod val="50000"/>
                    <a:lumOff val="50000"/>
                  </a:schemeClr>
                </a:solidFill>
                <a:latin typeface="Cambria" panose="02040503050406030204" pitchFamily="18" charset="0"/>
              </a:rPr>
              <a:t>At first my new surroundings were difficult to tolerate. The air seemed thin, as though its combination of gases had little oxygen left. Hit by a lack of fresh air, my head ached. Just as I tried to make the necessary adjustment to this new situation, Wang Ping appeared. "Put on this mask," he advised. "It'll make you feel much better." He handed it to me and immediately hurried me through to a small room nearby for a rest. I felt better in no time. Soon I was back on my feet again and following him to collect a hovering carriage driven by computer. These carriages float above the ground and by bending or pressing down in your seat, you can move swiftly. Wang Ping fastened my safety belt and showed me how to use it. Soon I could fly as fast as him. However, I lost sight of Wang Ping when we reached what looked like a large market because of too many carriages flying by in all directions. He was swept up into the </a:t>
            </a:r>
            <a:r>
              <a:rPr lang="en-US" altLang="zh-CN" sz="2400" i="1" spc="-110" dirty="0" err="1">
                <a:solidFill>
                  <a:schemeClr val="tx1">
                    <a:lumMod val="50000"/>
                    <a:lumOff val="50000"/>
                  </a:schemeClr>
                </a:solidFill>
                <a:latin typeface="Cambria" panose="02040503050406030204" pitchFamily="18" charset="0"/>
              </a:rPr>
              <a:t>centre</a:t>
            </a:r>
            <a:r>
              <a:rPr lang="en-US" altLang="zh-CN" sz="2400" i="1" spc="-110" dirty="0">
                <a:solidFill>
                  <a:schemeClr val="tx1">
                    <a:lumMod val="50000"/>
                    <a:lumOff val="50000"/>
                  </a:schemeClr>
                </a:solidFill>
                <a:latin typeface="Cambria" panose="02040503050406030204" pitchFamily="18" charset="0"/>
              </a:rPr>
              <a:t> of them. Just at that moment I had a "time lag" flashback and saw the area again as it had been in the year AD 2008. I realized that I had been transported into the future of what was still my hometown! Then I caught sight of Wang Ping again and flew after him.</a:t>
            </a:r>
            <a:endParaRPr lang="zh-CN" altLang="en-US" sz="2400" i="1" spc="-110" dirty="0">
              <a:solidFill>
                <a:schemeClr val="tx1">
                  <a:lumMod val="50000"/>
                  <a:lumOff val="50000"/>
                </a:schemeClr>
              </a:solidFill>
              <a:latin typeface="Cambria" panose="02040503050406030204" pitchFamily="18" charset="0"/>
            </a:endParaRPr>
          </a:p>
        </p:txBody>
      </p:sp>
      <p:sp>
        <p:nvSpPr>
          <p:cNvPr id="12" name="矩形 11">
            <a:extLst>
              <a:ext uri="{FF2B5EF4-FFF2-40B4-BE49-F238E27FC236}">
                <a16:creationId xmlns:a16="http://schemas.microsoft.com/office/drawing/2014/main" id="{5D406223-8FE7-48A1-95A2-D747AD3F9D8A}"/>
              </a:ext>
            </a:extLst>
          </p:cNvPr>
          <p:cNvSpPr/>
          <p:nvPr/>
        </p:nvSpPr>
        <p:spPr>
          <a:xfrm>
            <a:off x="366673" y="2487791"/>
            <a:ext cx="11566203" cy="4401205"/>
          </a:xfrm>
          <a:prstGeom prst="rect">
            <a:avLst/>
          </a:prstGeom>
        </p:spPr>
        <p:txBody>
          <a:bodyPr wrap="square">
            <a:spAutoFit/>
          </a:bodyPr>
          <a:lstStyle/>
          <a:p>
            <a:pPr algn="just">
              <a:lnSpc>
                <a:spcPts val="2800"/>
              </a:lnSpc>
            </a:pPr>
            <a:r>
              <a:rPr lang="en-US" altLang="zh-CN" sz="2400" i="1" spc="-110" dirty="0">
                <a:solidFill>
                  <a:schemeClr val="tx1">
                    <a:lumMod val="50000"/>
                    <a:lumOff val="50000"/>
                  </a:schemeClr>
                </a:solidFill>
                <a:latin typeface="Cambria" panose="02040503050406030204" pitchFamily="18" charset="0"/>
              </a:rPr>
              <a:t>At first </a:t>
            </a:r>
            <a:r>
              <a:rPr lang="en-US" altLang="zh-CN" sz="2400" i="1" spc="-110" dirty="0">
                <a:solidFill>
                  <a:srgbClr val="CC6600"/>
                </a:solidFill>
                <a:latin typeface="Cambria" panose="02040503050406030204" pitchFamily="18" charset="0"/>
              </a:rPr>
              <a:t>my new surroundings were difficult to tolerate</a:t>
            </a:r>
            <a:r>
              <a:rPr lang="en-US" altLang="zh-CN" sz="2400" i="1" spc="-110" dirty="0">
                <a:solidFill>
                  <a:schemeClr val="tx1">
                    <a:lumMod val="50000"/>
                    <a:lumOff val="50000"/>
                  </a:schemeClr>
                </a:solidFill>
                <a:latin typeface="Cambria" panose="02040503050406030204" pitchFamily="18" charset="0"/>
              </a:rPr>
              <a:t>. </a:t>
            </a:r>
            <a:r>
              <a:rPr lang="en-US" altLang="zh-CN" sz="2400" i="1" spc="-110" dirty="0">
                <a:solidFill>
                  <a:srgbClr val="CC6600"/>
                </a:solidFill>
                <a:latin typeface="Cambria" panose="02040503050406030204" pitchFamily="18" charset="0"/>
              </a:rPr>
              <a:t>The air seemed thin</a:t>
            </a:r>
            <a:r>
              <a:rPr lang="en-US" altLang="zh-CN" sz="2400" i="1" spc="-110" dirty="0">
                <a:solidFill>
                  <a:schemeClr val="tx1">
                    <a:lumMod val="50000"/>
                    <a:lumOff val="50000"/>
                  </a:schemeClr>
                </a:solidFill>
                <a:latin typeface="Cambria" panose="02040503050406030204" pitchFamily="18" charset="0"/>
              </a:rPr>
              <a:t>, as though its combination of gases </a:t>
            </a:r>
            <a:r>
              <a:rPr lang="en-US" altLang="zh-CN" sz="2400" i="1" spc="-110" dirty="0">
                <a:solidFill>
                  <a:srgbClr val="CC6600"/>
                </a:solidFill>
                <a:latin typeface="Cambria" panose="02040503050406030204" pitchFamily="18" charset="0"/>
              </a:rPr>
              <a:t>had little oxygen</a:t>
            </a:r>
            <a:r>
              <a:rPr lang="en-US" altLang="zh-CN" sz="2400" i="1" spc="-110" dirty="0">
                <a:solidFill>
                  <a:schemeClr val="tx1">
                    <a:lumMod val="50000"/>
                    <a:lumOff val="50000"/>
                  </a:schemeClr>
                </a:solidFill>
                <a:latin typeface="Cambria" panose="02040503050406030204" pitchFamily="18" charset="0"/>
              </a:rPr>
              <a:t> left. </a:t>
            </a:r>
            <a:r>
              <a:rPr lang="en-US" altLang="zh-CN" sz="2400" i="1" spc="-110" dirty="0">
                <a:solidFill>
                  <a:srgbClr val="CC6600"/>
                </a:solidFill>
                <a:latin typeface="Cambria" panose="02040503050406030204" pitchFamily="18" charset="0"/>
              </a:rPr>
              <a:t>Hit by a lack of fresh air, my head ached</a:t>
            </a:r>
            <a:r>
              <a:rPr lang="en-US" altLang="zh-CN" sz="2400" i="1" spc="-110" dirty="0">
                <a:solidFill>
                  <a:schemeClr val="tx1">
                    <a:lumMod val="50000"/>
                    <a:lumOff val="50000"/>
                  </a:schemeClr>
                </a:solidFill>
                <a:latin typeface="Cambria" panose="02040503050406030204" pitchFamily="18" charset="0"/>
              </a:rPr>
              <a:t>. Just as I tried to make the necessary adjustment to this new situation, Wang Ping appeared. "Put on this mask," he advised. "It'll make you feel much better." He handed it to me and immediately hurried me through to a small room nearby for a rest. I felt better in no time. Soon I was back on my feet again and following him to </a:t>
            </a:r>
            <a:r>
              <a:rPr lang="en-US" altLang="zh-CN" sz="2400" i="1" spc="-110" dirty="0">
                <a:solidFill>
                  <a:srgbClr val="CC6600"/>
                </a:solidFill>
                <a:latin typeface="Cambria" panose="02040503050406030204" pitchFamily="18" charset="0"/>
              </a:rPr>
              <a:t>collect a hovering carriage driven by computer</a:t>
            </a:r>
            <a:r>
              <a:rPr lang="en-US" altLang="zh-CN" sz="2400" i="1" spc="-110" dirty="0">
                <a:solidFill>
                  <a:schemeClr val="tx1">
                    <a:lumMod val="50000"/>
                    <a:lumOff val="50000"/>
                  </a:schemeClr>
                </a:solidFill>
                <a:latin typeface="Cambria" panose="02040503050406030204" pitchFamily="18" charset="0"/>
              </a:rPr>
              <a:t>. These carriages float above the ground and by bending or pressing down in your seat, you can move swiftly. Wang Ping fastened my safety belt and showed me how to use it. Soon I could fly as fast as him. However, </a:t>
            </a:r>
            <a:r>
              <a:rPr lang="en-US" altLang="zh-CN" sz="2400" i="1" spc="-110" dirty="0">
                <a:solidFill>
                  <a:srgbClr val="CC6600"/>
                </a:solidFill>
                <a:latin typeface="Cambria" panose="02040503050406030204" pitchFamily="18" charset="0"/>
              </a:rPr>
              <a:t>I lost sight of Wang Ping </a:t>
            </a:r>
            <a:r>
              <a:rPr lang="en-US" altLang="zh-CN" sz="2400" i="1" spc="-110" dirty="0">
                <a:solidFill>
                  <a:schemeClr val="tx1">
                    <a:lumMod val="50000"/>
                    <a:lumOff val="50000"/>
                  </a:schemeClr>
                </a:solidFill>
                <a:latin typeface="Cambria" panose="02040503050406030204" pitchFamily="18" charset="0"/>
              </a:rPr>
              <a:t>when we reached what looked like a large market because of too many carriages flying by in all directions. He was swept up into the </a:t>
            </a:r>
            <a:r>
              <a:rPr lang="en-US" altLang="zh-CN" sz="2400" i="1" spc="-110" dirty="0" err="1">
                <a:solidFill>
                  <a:schemeClr val="tx1">
                    <a:lumMod val="50000"/>
                    <a:lumOff val="50000"/>
                  </a:schemeClr>
                </a:solidFill>
                <a:latin typeface="Cambria" panose="02040503050406030204" pitchFamily="18" charset="0"/>
              </a:rPr>
              <a:t>centre</a:t>
            </a:r>
            <a:r>
              <a:rPr lang="en-US" altLang="zh-CN" sz="2400" i="1" spc="-110" dirty="0">
                <a:solidFill>
                  <a:schemeClr val="tx1">
                    <a:lumMod val="50000"/>
                    <a:lumOff val="50000"/>
                  </a:schemeClr>
                </a:solidFill>
                <a:latin typeface="Cambria" panose="02040503050406030204" pitchFamily="18" charset="0"/>
              </a:rPr>
              <a:t> of them. Just at that moment </a:t>
            </a:r>
            <a:r>
              <a:rPr lang="en-US" altLang="zh-CN" sz="2400" i="1" spc="-110" dirty="0">
                <a:solidFill>
                  <a:srgbClr val="CC6600"/>
                </a:solidFill>
                <a:latin typeface="Cambria" panose="02040503050406030204" pitchFamily="18" charset="0"/>
              </a:rPr>
              <a:t>I had a "time lag" flashback </a:t>
            </a:r>
            <a:r>
              <a:rPr lang="en-US" altLang="zh-CN" sz="2400" i="1" spc="-110" dirty="0">
                <a:solidFill>
                  <a:schemeClr val="tx1">
                    <a:lumMod val="50000"/>
                    <a:lumOff val="50000"/>
                  </a:schemeClr>
                </a:solidFill>
                <a:latin typeface="Cambria" panose="02040503050406030204" pitchFamily="18" charset="0"/>
              </a:rPr>
              <a:t>and saw the area again as it had been in the year AD 2008. I realized that I had been transported into the future of what was still my hometown! Then I caught sight of Wang Ping again and flew after him.</a:t>
            </a:r>
            <a:endParaRPr lang="zh-CN" altLang="en-US" sz="2400" i="1" spc="-110" dirty="0">
              <a:solidFill>
                <a:schemeClr val="tx1">
                  <a:lumMod val="50000"/>
                  <a:lumOff val="50000"/>
                </a:schemeClr>
              </a:solidFill>
              <a:latin typeface="Cambria" panose="02040503050406030204" pitchFamily="18" charset="0"/>
            </a:endParaRPr>
          </a:p>
        </p:txBody>
      </p:sp>
      <p:sp>
        <p:nvSpPr>
          <p:cNvPr id="13" name="矩形 12">
            <a:extLst>
              <a:ext uri="{FF2B5EF4-FFF2-40B4-BE49-F238E27FC236}">
                <a16:creationId xmlns:a16="http://schemas.microsoft.com/office/drawing/2014/main" id="{4679CBE3-EE00-498F-88C6-A3C926AE5416}"/>
              </a:ext>
            </a:extLst>
          </p:cNvPr>
          <p:cNvSpPr/>
          <p:nvPr/>
        </p:nvSpPr>
        <p:spPr>
          <a:xfrm>
            <a:off x="364092" y="2498171"/>
            <a:ext cx="11566203" cy="4401205"/>
          </a:xfrm>
          <a:prstGeom prst="rect">
            <a:avLst/>
          </a:prstGeom>
        </p:spPr>
        <p:txBody>
          <a:bodyPr wrap="square">
            <a:spAutoFit/>
          </a:bodyPr>
          <a:lstStyle/>
          <a:p>
            <a:pPr algn="just">
              <a:lnSpc>
                <a:spcPts val="2800"/>
              </a:lnSpc>
            </a:pPr>
            <a:r>
              <a:rPr lang="en-US" altLang="zh-CN" sz="2400" i="1" spc="-110" dirty="0">
                <a:solidFill>
                  <a:schemeClr val="tx1">
                    <a:lumMod val="50000"/>
                    <a:lumOff val="50000"/>
                  </a:schemeClr>
                </a:solidFill>
                <a:latin typeface="Cambria" panose="02040503050406030204" pitchFamily="18" charset="0"/>
              </a:rPr>
              <a:t>At first </a:t>
            </a:r>
            <a:r>
              <a:rPr lang="en-US" altLang="zh-CN" sz="2400" i="1" spc="-110" dirty="0">
                <a:solidFill>
                  <a:srgbClr val="CC6600"/>
                </a:solidFill>
                <a:latin typeface="Cambria" panose="02040503050406030204" pitchFamily="18" charset="0"/>
              </a:rPr>
              <a:t>my</a:t>
            </a:r>
            <a:r>
              <a:rPr lang="en-US" altLang="zh-CN" sz="2400" i="1" spc="-110" dirty="0">
                <a:solidFill>
                  <a:schemeClr val="tx1">
                    <a:lumMod val="50000"/>
                    <a:lumOff val="50000"/>
                  </a:schemeClr>
                </a:solidFill>
                <a:latin typeface="Cambria" panose="02040503050406030204" pitchFamily="18" charset="0"/>
              </a:rPr>
              <a:t> </a:t>
            </a:r>
            <a:r>
              <a:rPr lang="en-US" altLang="zh-CN" sz="2400" i="1" spc="-110" dirty="0">
                <a:solidFill>
                  <a:srgbClr val="CC6600"/>
                </a:solidFill>
                <a:latin typeface="Cambria" panose="02040503050406030204" pitchFamily="18" charset="0"/>
              </a:rPr>
              <a:t>new surroundings were difficult to tolerate</a:t>
            </a:r>
            <a:r>
              <a:rPr lang="en-US" altLang="zh-CN" sz="2400" i="1" spc="-110" dirty="0">
                <a:solidFill>
                  <a:schemeClr val="tx1">
                    <a:lumMod val="50000"/>
                    <a:lumOff val="50000"/>
                  </a:schemeClr>
                </a:solidFill>
                <a:latin typeface="Cambria" panose="02040503050406030204" pitchFamily="18" charset="0"/>
              </a:rPr>
              <a:t>. </a:t>
            </a:r>
            <a:r>
              <a:rPr lang="en-US" altLang="zh-CN" sz="2400" i="1" spc="-110" dirty="0">
                <a:solidFill>
                  <a:srgbClr val="CC6600"/>
                </a:solidFill>
                <a:latin typeface="Cambria" panose="02040503050406030204" pitchFamily="18" charset="0"/>
              </a:rPr>
              <a:t>The air seemed thin</a:t>
            </a:r>
            <a:r>
              <a:rPr lang="en-US" altLang="zh-CN" sz="2400" i="1" spc="-110" dirty="0">
                <a:solidFill>
                  <a:schemeClr val="tx1">
                    <a:lumMod val="50000"/>
                    <a:lumOff val="50000"/>
                  </a:schemeClr>
                </a:solidFill>
                <a:latin typeface="Cambria" panose="02040503050406030204" pitchFamily="18" charset="0"/>
              </a:rPr>
              <a:t>, as though its combination of gases </a:t>
            </a:r>
            <a:r>
              <a:rPr lang="en-US" altLang="zh-CN" sz="2400" i="1" spc="-110" dirty="0">
                <a:solidFill>
                  <a:srgbClr val="CC6600"/>
                </a:solidFill>
                <a:latin typeface="Cambria" panose="02040503050406030204" pitchFamily="18" charset="0"/>
              </a:rPr>
              <a:t>had little oxygen</a:t>
            </a:r>
            <a:r>
              <a:rPr lang="en-US" altLang="zh-CN" sz="2400" i="1" spc="-110" dirty="0">
                <a:solidFill>
                  <a:schemeClr val="tx1">
                    <a:lumMod val="50000"/>
                    <a:lumOff val="50000"/>
                  </a:schemeClr>
                </a:solidFill>
                <a:latin typeface="Cambria" panose="02040503050406030204" pitchFamily="18" charset="0"/>
              </a:rPr>
              <a:t> left. </a:t>
            </a:r>
            <a:r>
              <a:rPr lang="en-US" altLang="zh-CN" sz="2400" i="1" spc="-110" dirty="0">
                <a:solidFill>
                  <a:srgbClr val="CC6600"/>
                </a:solidFill>
                <a:latin typeface="Cambria" panose="02040503050406030204" pitchFamily="18" charset="0"/>
              </a:rPr>
              <a:t>Hit by a lack of fresh air, my head ached</a:t>
            </a:r>
            <a:r>
              <a:rPr lang="en-US" altLang="zh-CN" sz="2400" i="1" spc="-110" dirty="0">
                <a:solidFill>
                  <a:schemeClr val="tx1">
                    <a:lumMod val="50000"/>
                    <a:lumOff val="50000"/>
                  </a:schemeClr>
                </a:solidFill>
                <a:latin typeface="Cambria" panose="02040503050406030204" pitchFamily="18" charset="0"/>
              </a:rPr>
              <a:t>. Just as I tried to make the necessary adjustment to this new situation, Wang Ping appeared. "</a:t>
            </a:r>
            <a:r>
              <a:rPr lang="en-US" altLang="zh-CN" sz="2400" i="1" spc="-110" dirty="0">
                <a:solidFill>
                  <a:srgbClr val="00B0F0"/>
                </a:solidFill>
                <a:latin typeface="Cambria" panose="02040503050406030204" pitchFamily="18" charset="0"/>
              </a:rPr>
              <a:t>Put on this mask</a:t>
            </a:r>
            <a:r>
              <a:rPr lang="en-US" altLang="zh-CN" sz="2400" i="1" spc="-110" dirty="0">
                <a:solidFill>
                  <a:schemeClr val="tx1">
                    <a:lumMod val="50000"/>
                    <a:lumOff val="50000"/>
                  </a:schemeClr>
                </a:solidFill>
                <a:latin typeface="Cambria" panose="02040503050406030204" pitchFamily="18" charset="0"/>
              </a:rPr>
              <a:t>," he advised. "It'll make you feel much better." He handed it to me and immediately </a:t>
            </a:r>
            <a:r>
              <a:rPr lang="en-US" altLang="zh-CN" sz="2400" i="1" spc="-110" dirty="0">
                <a:solidFill>
                  <a:srgbClr val="00B0F0"/>
                </a:solidFill>
                <a:latin typeface="Cambria" panose="02040503050406030204" pitchFamily="18" charset="0"/>
              </a:rPr>
              <a:t>hurried me through to a small room nearby for a rest</a:t>
            </a:r>
            <a:r>
              <a:rPr lang="en-US" altLang="zh-CN" sz="2400" i="1" spc="-110" dirty="0">
                <a:solidFill>
                  <a:schemeClr val="tx1">
                    <a:lumMod val="50000"/>
                    <a:lumOff val="50000"/>
                  </a:schemeClr>
                </a:solidFill>
                <a:latin typeface="Cambria" panose="02040503050406030204" pitchFamily="18" charset="0"/>
              </a:rPr>
              <a:t>. I felt better in no time. Soon I was back on my feet again and following him to </a:t>
            </a:r>
            <a:r>
              <a:rPr lang="en-US" altLang="zh-CN" sz="2400" i="1" spc="-110" dirty="0">
                <a:solidFill>
                  <a:srgbClr val="CC6600"/>
                </a:solidFill>
                <a:latin typeface="Cambria" panose="02040503050406030204" pitchFamily="18" charset="0"/>
              </a:rPr>
              <a:t>collect a hovering carriage driven by computer</a:t>
            </a:r>
            <a:r>
              <a:rPr lang="en-US" altLang="zh-CN" sz="2400" i="1" spc="-110" dirty="0">
                <a:solidFill>
                  <a:schemeClr val="tx1">
                    <a:lumMod val="50000"/>
                    <a:lumOff val="50000"/>
                  </a:schemeClr>
                </a:solidFill>
                <a:latin typeface="Cambria" panose="02040503050406030204" pitchFamily="18" charset="0"/>
              </a:rPr>
              <a:t>. These carriages float above the ground and by bending or pressing down in your seat, you can move swiftly. </a:t>
            </a:r>
            <a:r>
              <a:rPr lang="en-US" altLang="zh-CN" sz="2400" i="1" spc="-110" dirty="0">
                <a:solidFill>
                  <a:srgbClr val="00B0F0"/>
                </a:solidFill>
                <a:latin typeface="Cambria" panose="02040503050406030204" pitchFamily="18" charset="0"/>
              </a:rPr>
              <a:t>Wang Ping fastened my safety belt and showed me how to use it. </a:t>
            </a:r>
            <a:r>
              <a:rPr lang="en-US" altLang="zh-CN" sz="2400" i="1" spc="-110" dirty="0">
                <a:solidFill>
                  <a:schemeClr val="tx1">
                    <a:lumMod val="50000"/>
                    <a:lumOff val="50000"/>
                  </a:schemeClr>
                </a:solidFill>
                <a:latin typeface="Cambria" panose="02040503050406030204" pitchFamily="18" charset="0"/>
              </a:rPr>
              <a:t>Soon I could fly as fast as him. However, </a:t>
            </a:r>
            <a:r>
              <a:rPr lang="en-US" altLang="zh-CN" sz="2400" i="1" spc="-110" dirty="0">
                <a:solidFill>
                  <a:srgbClr val="CC6600"/>
                </a:solidFill>
                <a:latin typeface="Cambria" panose="02040503050406030204" pitchFamily="18" charset="0"/>
              </a:rPr>
              <a:t>I lost sight of Wang Ping </a:t>
            </a:r>
            <a:r>
              <a:rPr lang="en-US" altLang="zh-CN" sz="2400" i="1" spc="-110" dirty="0">
                <a:solidFill>
                  <a:schemeClr val="tx1">
                    <a:lumMod val="50000"/>
                    <a:lumOff val="50000"/>
                  </a:schemeClr>
                </a:solidFill>
                <a:latin typeface="Cambria" panose="02040503050406030204" pitchFamily="18" charset="0"/>
              </a:rPr>
              <a:t>when we reached what looked like a large market because of too many carriages flying by in all directions. He was swept up into the </a:t>
            </a:r>
            <a:r>
              <a:rPr lang="en-US" altLang="zh-CN" sz="2400" i="1" spc="-110" dirty="0" err="1">
                <a:solidFill>
                  <a:schemeClr val="tx1">
                    <a:lumMod val="50000"/>
                    <a:lumOff val="50000"/>
                  </a:schemeClr>
                </a:solidFill>
                <a:latin typeface="Cambria" panose="02040503050406030204" pitchFamily="18" charset="0"/>
              </a:rPr>
              <a:t>centre</a:t>
            </a:r>
            <a:r>
              <a:rPr lang="en-US" altLang="zh-CN" sz="2400" i="1" spc="-110" dirty="0">
                <a:solidFill>
                  <a:schemeClr val="tx1">
                    <a:lumMod val="50000"/>
                    <a:lumOff val="50000"/>
                  </a:schemeClr>
                </a:solidFill>
                <a:latin typeface="Cambria" panose="02040503050406030204" pitchFamily="18" charset="0"/>
              </a:rPr>
              <a:t> of them. Just at that moment </a:t>
            </a:r>
            <a:r>
              <a:rPr lang="en-US" altLang="zh-CN" sz="2400" i="1" spc="-110" dirty="0">
                <a:solidFill>
                  <a:srgbClr val="CC6600"/>
                </a:solidFill>
                <a:latin typeface="Cambria" panose="02040503050406030204" pitchFamily="18" charset="0"/>
              </a:rPr>
              <a:t>I had a "time lag" flashback </a:t>
            </a:r>
            <a:r>
              <a:rPr lang="en-US" altLang="zh-CN" sz="2400" i="1" spc="-110" dirty="0">
                <a:solidFill>
                  <a:schemeClr val="tx1">
                    <a:lumMod val="50000"/>
                    <a:lumOff val="50000"/>
                  </a:schemeClr>
                </a:solidFill>
                <a:latin typeface="Cambria" panose="02040503050406030204" pitchFamily="18" charset="0"/>
              </a:rPr>
              <a:t>and saw the area again as it had been in the year AD 2008. I realized that I had been transported into the future of what was still my hometown! Then I caught sight of Wang Ping again and flew after him.</a:t>
            </a:r>
            <a:endParaRPr lang="zh-CN" altLang="en-US" sz="2400" i="1" spc="-110" dirty="0">
              <a:solidFill>
                <a:schemeClr val="tx1">
                  <a:lumMod val="50000"/>
                  <a:lumOff val="50000"/>
                </a:schemeClr>
              </a:solidFill>
              <a:latin typeface="Cambria" panose="02040503050406030204" pitchFamily="18" charset="0"/>
            </a:endParaRPr>
          </a:p>
        </p:txBody>
      </p:sp>
      <p:sp>
        <p:nvSpPr>
          <p:cNvPr id="9" name="矩形 8">
            <a:extLst>
              <a:ext uri="{FF2B5EF4-FFF2-40B4-BE49-F238E27FC236}">
                <a16:creationId xmlns:a16="http://schemas.microsoft.com/office/drawing/2014/main" id="{E372FDC0-B5CD-47C2-8A14-F4847050F3FA}"/>
              </a:ext>
            </a:extLst>
          </p:cNvPr>
          <p:cNvSpPr/>
          <p:nvPr/>
        </p:nvSpPr>
        <p:spPr>
          <a:xfrm>
            <a:off x="410587" y="1097576"/>
            <a:ext cx="11414740" cy="461665"/>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i="0" u="none" strike="noStrike" kern="1200" cap="none" normalizeH="0" baseline="0" noProof="0" dirty="0">
                <a:ln>
                  <a:noFill/>
                </a:ln>
                <a:solidFill>
                  <a:schemeClr val="bg1"/>
                </a:solidFill>
                <a:effectLst/>
                <a:uLnTx/>
                <a:uFillTx/>
                <a:latin typeface="Cambria" panose="02040503050406030204" pitchFamily="18" charset="0"/>
                <a:ea typeface="等线" panose="02010600030101010101" pitchFamily="2" charset="-122"/>
                <a:cs typeface="+mn-cs"/>
              </a:rPr>
              <a:t>His first</a:t>
            </a:r>
            <a:r>
              <a:rPr kumimoji="0" lang="en-US" altLang="zh-CN" sz="2400" i="0" u="none" strike="noStrike" kern="1200" cap="none" normalizeH="0" noProof="0" dirty="0">
                <a:ln>
                  <a:noFill/>
                </a:ln>
                <a:solidFill>
                  <a:schemeClr val="bg1"/>
                </a:solidFill>
                <a:effectLst/>
                <a:uLnTx/>
                <a:uFillTx/>
                <a:latin typeface="Cambria" panose="02040503050406030204" pitchFamily="18" charset="0"/>
                <a:ea typeface="等线" panose="02010600030101010101" pitchFamily="2" charset="-122"/>
                <a:cs typeface="+mn-cs"/>
              </a:rPr>
              <a:t> impression about air quality: _______________ (tolerate).</a:t>
            </a:r>
            <a:endParaRPr kumimoji="0" lang="en-US" altLang="zh-CN" sz="2400" i="0" u="none" strike="noStrike" kern="1200" cap="none" normalizeH="0" baseline="0" noProof="0" dirty="0">
              <a:ln>
                <a:noFill/>
              </a:ln>
              <a:solidFill>
                <a:schemeClr val="bg1"/>
              </a:solidFill>
              <a:effectLst/>
              <a:uLnTx/>
              <a:uFillTx/>
              <a:latin typeface="Cambria" panose="02040503050406030204" pitchFamily="18" charset="0"/>
              <a:ea typeface="等线" panose="02010600030101010101" pitchFamily="2" charset="-122"/>
              <a:cs typeface="+mn-cs"/>
            </a:endParaRPr>
          </a:p>
        </p:txBody>
      </p:sp>
      <p:sp>
        <p:nvSpPr>
          <p:cNvPr id="15" name="矩形 14">
            <a:extLst>
              <a:ext uri="{FF2B5EF4-FFF2-40B4-BE49-F238E27FC236}">
                <a16:creationId xmlns:a16="http://schemas.microsoft.com/office/drawing/2014/main" id="{FC12959C-DADF-4AB2-A97D-85EBF4A078F9}"/>
              </a:ext>
            </a:extLst>
          </p:cNvPr>
          <p:cNvSpPr/>
          <p:nvPr/>
        </p:nvSpPr>
        <p:spPr>
          <a:xfrm>
            <a:off x="410586" y="1581227"/>
            <a:ext cx="11414741" cy="461665"/>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i="0" u="none" strike="noStrike" kern="1200" cap="none" normalizeH="0" baseline="0" noProof="0" dirty="0">
                <a:ln>
                  <a:noFill/>
                </a:ln>
                <a:solidFill>
                  <a:schemeClr val="bg1"/>
                </a:solidFill>
                <a:effectLst/>
                <a:uLnTx/>
                <a:uFillTx/>
                <a:latin typeface="Cambria" panose="02040503050406030204" pitchFamily="18" charset="0"/>
                <a:ea typeface="等线" panose="02010600030101010101" pitchFamily="2" charset="-122"/>
                <a:cs typeface="+mn-cs"/>
              </a:rPr>
              <a:t>His first</a:t>
            </a:r>
            <a:r>
              <a:rPr kumimoji="0" lang="en-US" altLang="zh-CN" sz="2400" i="0" u="none" strike="noStrike" kern="1200" cap="none" normalizeH="0" noProof="0" dirty="0">
                <a:ln>
                  <a:noFill/>
                </a:ln>
                <a:solidFill>
                  <a:schemeClr val="bg1"/>
                </a:solidFill>
                <a:effectLst/>
                <a:uLnTx/>
                <a:uFillTx/>
                <a:latin typeface="Cambria" panose="02040503050406030204" pitchFamily="18" charset="0"/>
                <a:ea typeface="等线" panose="02010600030101010101" pitchFamily="2" charset="-122"/>
                <a:cs typeface="+mn-cs"/>
              </a:rPr>
              <a:t> impression about transport: ________________________ .</a:t>
            </a:r>
            <a:endParaRPr kumimoji="0" lang="en-US" altLang="zh-CN" sz="2400" i="0" u="none" strike="noStrike" kern="1200" cap="none" normalizeH="0" baseline="0" noProof="0" dirty="0">
              <a:ln>
                <a:noFill/>
              </a:ln>
              <a:solidFill>
                <a:schemeClr val="bg1"/>
              </a:solidFill>
              <a:effectLst/>
              <a:uLnTx/>
              <a:uFillTx/>
              <a:latin typeface="Cambria" panose="02040503050406030204" pitchFamily="18" charset="0"/>
              <a:ea typeface="等线" panose="02010600030101010101" pitchFamily="2" charset="-122"/>
              <a:cs typeface="+mn-cs"/>
            </a:endParaRPr>
          </a:p>
        </p:txBody>
      </p:sp>
      <p:sp>
        <p:nvSpPr>
          <p:cNvPr id="16" name="矩形 15">
            <a:extLst>
              <a:ext uri="{FF2B5EF4-FFF2-40B4-BE49-F238E27FC236}">
                <a16:creationId xmlns:a16="http://schemas.microsoft.com/office/drawing/2014/main" id="{02E7115B-93B9-40D8-8E30-C654A93D9343}"/>
              </a:ext>
            </a:extLst>
          </p:cNvPr>
          <p:cNvSpPr/>
          <p:nvPr/>
        </p:nvSpPr>
        <p:spPr>
          <a:xfrm>
            <a:off x="5395634" y="1071360"/>
            <a:ext cx="1608261" cy="461665"/>
          </a:xfrm>
          <a:prstGeom prst="rect">
            <a:avLst/>
          </a:prstGeom>
        </p:spPr>
        <p:txBody>
          <a:bodyPr wrap="none">
            <a:spAutoFit/>
          </a:bodyPr>
          <a:lstStyle/>
          <a:p>
            <a:r>
              <a:rPr lang="en-US" altLang="zh-CN" sz="2400" b="1" dirty="0">
                <a:solidFill>
                  <a:schemeClr val="bg1"/>
                </a:solidFill>
                <a:latin typeface="Cambria" panose="02040503050406030204" pitchFamily="18" charset="0"/>
              </a:rPr>
              <a:t>intolerant</a:t>
            </a:r>
            <a:endParaRPr lang="zh-CN" altLang="en-US" sz="2400" b="1" dirty="0"/>
          </a:p>
        </p:txBody>
      </p:sp>
      <p:sp>
        <p:nvSpPr>
          <p:cNvPr id="17" name="矩形 16">
            <a:extLst>
              <a:ext uri="{FF2B5EF4-FFF2-40B4-BE49-F238E27FC236}">
                <a16:creationId xmlns:a16="http://schemas.microsoft.com/office/drawing/2014/main" id="{F1FE2360-5628-4790-812C-9AC010B31469}"/>
              </a:ext>
            </a:extLst>
          </p:cNvPr>
          <p:cNvSpPr/>
          <p:nvPr/>
        </p:nvSpPr>
        <p:spPr>
          <a:xfrm>
            <a:off x="410587" y="2055749"/>
            <a:ext cx="11414740" cy="461665"/>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i="0" u="none" strike="noStrike" kern="1200" cap="none" normalizeH="0" baseline="0" noProof="0" dirty="0">
                <a:ln>
                  <a:noFill/>
                </a:ln>
                <a:solidFill>
                  <a:schemeClr val="bg1"/>
                </a:solidFill>
                <a:effectLst/>
                <a:uLnTx/>
                <a:uFillTx/>
                <a:latin typeface="Cambria" panose="02040503050406030204" pitchFamily="18" charset="0"/>
                <a:ea typeface="等线" panose="02010600030101010101" pitchFamily="2" charset="-122"/>
                <a:cs typeface="+mn-cs"/>
              </a:rPr>
              <a:t>His first</a:t>
            </a:r>
            <a:r>
              <a:rPr kumimoji="0" lang="en-US" altLang="zh-CN" sz="2400" i="0" u="none" strike="noStrike" kern="1200" cap="none" normalizeH="0" noProof="0" dirty="0">
                <a:ln>
                  <a:noFill/>
                </a:ln>
                <a:solidFill>
                  <a:schemeClr val="bg1"/>
                </a:solidFill>
                <a:effectLst/>
                <a:uLnTx/>
                <a:uFillTx/>
                <a:latin typeface="Cambria" panose="02040503050406030204" pitchFamily="18" charset="0"/>
                <a:ea typeface="等线" panose="02010600030101010101" pitchFamily="2" charset="-122"/>
                <a:cs typeface="+mn-cs"/>
              </a:rPr>
              <a:t> impression about towns: ________________________.</a:t>
            </a:r>
            <a:endParaRPr kumimoji="0" lang="en-US" altLang="zh-CN" sz="2400" i="0" u="none" strike="noStrike" kern="1200" cap="none" normalizeH="0" baseline="0" noProof="0" dirty="0">
              <a:ln>
                <a:noFill/>
              </a:ln>
              <a:solidFill>
                <a:schemeClr val="bg1"/>
              </a:solidFill>
              <a:effectLst/>
              <a:uLnTx/>
              <a:uFillTx/>
              <a:latin typeface="Cambria" panose="02040503050406030204" pitchFamily="18" charset="0"/>
              <a:ea typeface="等线" panose="02010600030101010101" pitchFamily="2" charset="-122"/>
              <a:cs typeface="+mn-cs"/>
            </a:endParaRPr>
          </a:p>
        </p:txBody>
      </p:sp>
      <p:sp>
        <p:nvSpPr>
          <p:cNvPr id="18" name="矩形 17">
            <a:extLst>
              <a:ext uri="{FF2B5EF4-FFF2-40B4-BE49-F238E27FC236}">
                <a16:creationId xmlns:a16="http://schemas.microsoft.com/office/drawing/2014/main" id="{B9B2236F-143D-45BE-AEA3-CF03CEC097C2}"/>
              </a:ext>
            </a:extLst>
          </p:cNvPr>
          <p:cNvSpPr/>
          <p:nvPr/>
        </p:nvSpPr>
        <p:spPr>
          <a:xfrm>
            <a:off x="5287146" y="1551239"/>
            <a:ext cx="2765565" cy="461665"/>
          </a:xfrm>
          <a:prstGeom prst="rect">
            <a:avLst/>
          </a:prstGeom>
        </p:spPr>
        <p:txBody>
          <a:bodyPr wrap="none">
            <a:spAutoFit/>
          </a:bodyPr>
          <a:lstStyle/>
          <a:p>
            <a:r>
              <a:rPr lang="en-US" altLang="zh-CN" sz="2400" b="1" dirty="0">
                <a:solidFill>
                  <a:schemeClr val="bg1"/>
                </a:solidFill>
                <a:latin typeface="Cambria" panose="02040503050406030204" pitchFamily="18" charset="0"/>
              </a:rPr>
              <a:t>high technological</a:t>
            </a:r>
            <a:endParaRPr lang="zh-CN" altLang="en-US" sz="2400" b="1" dirty="0"/>
          </a:p>
        </p:txBody>
      </p:sp>
      <p:sp>
        <p:nvSpPr>
          <p:cNvPr id="19" name="矩形 18">
            <a:extLst>
              <a:ext uri="{FF2B5EF4-FFF2-40B4-BE49-F238E27FC236}">
                <a16:creationId xmlns:a16="http://schemas.microsoft.com/office/drawing/2014/main" id="{A3315104-6AFA-4665-B17E-15F24DEEF987}"/>
              </a:ext>
            </a:extLst>
          </p:cNvPr>
          <p:cNvSpPr/>
          <p:nvPr/>
        </p:nvSpPr>
        <p:spPr>
          <a:xfrm>
            <a:off x="4830382" y="2014172"/>
            <a:ext cx="2738763" cy="461665"/>
          </a:xfrm>
          <a:prstGeom prst="rect">
            <a:avLst/>
          </a:prstGeom>
        </p:spPr>
        <p:txBody>
          <a:bodyPr wrap="none">
            <a:spAutoFit/>
          </a:bodyPr>
          <a:lstStyle/>
          <a:p>
            <a:r>
              <a:rPr lang="en-US" altLang="zh-CN" sz="2400" b="1" dirty="0">
                <a:solidFill>
                  <a:schemeClr val="bg1"/>
                </a:solidFill>
                <a:latin typeface="Cambria" panose="02040503050406030204" pitchFamily="18" charset="0"/>
              </a:rPr>
              <a:t>busy, like markets</a:t>
            </a:r>
            <a:endParaRPr lang="zh-CN" altLang="en-US" sz="2400" b="1" dirty="0"/>
          </a:p>
        </p:txBody>
      </p:sp>
    </p:spTree>
    <p:extLst>
      <p:ext uri="{BB962C8B-B14F-4D97-AF65-F5344CB8AC3E}">
        <p14:creationId xmlns:p14="http://schemas.microsoft.com/office/powerpoint/2010/main" val="171280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9" grpId="0" animBg="1"/>
      <p:bldP spid="15" grpId="0" animBg="1"/>
      <p:bldP spid="16" grpId="0"/>
      <p:bldP spid="17" grpId="0" animBg="1"/>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D7788328-5196-49F7-AE7B-F92AD8A8CB0C}"/>
              </a:ext>
            </a:extLst>
          </p:cNvPr>
          <p:cNvSpPr txBox="1"/>
          <p:nvPr/>
        </p:nvSpPr>
        <p:spPr>
          <a:xfrm>
            <a:off x="312899" y="865537"/>
            <a:ext cx="6459860" cy="954107"/>
          </a:xfrm>
          <a:prstGeom prst="rect">
            <a:avLst/>
          </a:prstGeom>
          <a:solidFill>
            <a:sysClr val="window" lastClr="FFFFFF"/>
          </a:solidFill>
          <a:ln w="25400" cap="flat" cmpd="sng" algn="ctr">
            <a:solidFill>
              <a:srgbClr val="1F497D">
                <a:lumMod val="60000"/>
                <a:lumOff val="40000"/>
              </a:srgbClr>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defPPr>
              <a:defRPr lang="zh-CN"/>
            </a:defPPr>
            <a:lvl1pPr lvl="0">
              <a:defRPr sz="3200">
                <a:solidFill>
                  <a:prstClr val="black"/>
                </a:solidFill>
              </a:defRPr>
            </a:lvl1pPr>
          </a:lstStyle>
          <a:p>
            <a:pPr lvl="0">
              <a:defRPr/>
            </a:pPr>
            <a:r>
              <a:rPr lang="en-US" altLang="zh-CN" sz="2800" kern="0" dirty="0">
                <a:solidFill>
                  <a:srgbClr val="CC6600"/>
                </a:solidFill>
                <a:latin typeface="Cambria"/>
                <a:ea typeface="微软雅黑"/>
              </a:rPr>
              <a:t>1. What changes did he see in the future? </a:t>
            </a:r>
          </a:p>
          <a:p>
            <a:pPr lvl="0">
              <a:defRPr/>
            </a:pPr>
            <a:r>
              <a:rPr lang="en-US" altLang="zh-CN" sz="2800" kern="0" dirty="0">
                <a:solidFill>
                  <a:srgbClr val="00B0F0"/>
                </a:solidFill>
                <a:latin typeface="Cambria"/>
                <a:ea typeface="微软雅黑"/>
              </a:rPr>
              <a:t>2. How did he feel about the changes?</a:t>
            </a:r>
          </a:p>
        </p:txBody>
      </p:sp>
      <p:sp>
        <p:nvSpPr>
          <p:cNvPr id="5" name="矩形 4">
            <a:hlinkClick r:id="rId3" action="ppaction://hlinksldjump"/>
            <a:extLst>
              <a:ext uri="{FF2B5EF4-FFF2-40B4-BE49-F238E27FC236}">
                <a16:creationId xmlns:a16="http://schemas.microsoft.com/office/drawing/2014/main" id="{57254B3E-7539-41C4-86D5-11CA0BA9388A}"/>
              </a:ext>
            </a:extLst>
          </p:cNvPr>
          <p:cNvSpPr/>
          <p:nvPr/>
        </p:nvSpPr>
        <p:spPr>
          <a:xfrm>
            <a:off x="312898" y="218331"/>
            <a:ext cx="1515697" cy="523220"/>
          </a:xfrm>
          <a:prstGeom prst="rect">
            <a:avLst/>
          </a:prstGeom>
          <a:solidFill>
            <a:sysClr val="window" lastClr="FFFFFF">
              <a:lumMod val="85000"/>
            </a:sys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mbria"/>
                <a:ea typeface="微软雅黑"/>
              </a:rPr>
              <a:t>Group 3</a:t>
            </a:r>
            <a:endParaRPr kumimoji="0" lang="zh-CN" altLang="en-US" sz="28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mbria"/>
              <a:ea typeface="微软雅黑"/>
            </a:endParaRPr>
          </a:p>
        </p:txBody>
      </p:sp>
      <p:grpSp>
        <p:nvGrpSpPr>
          <p:cNvPr id="18" name="组合 17">
            <a:extLst>
              <a:ext uri="{FF2B5EF4-FFF2-40B4-BE49-F238E27FC236}">
                <a16:creationId xmlns:a16="http://schemas.microsoft.com/office/drawing/2014/main" id="{82EE901A-6A2A-4AF2-BEFE-D72D9EC2FCB8}"/>
              </a:ext>
            </a:extLst>
          </p:cNvPr>
          <p:cNvGrpSpPr/>
          <p:nvPr/>
        </p:nvGrpSpPr>
        <p:grpSpPr>
          <a:xfrm>
            <a:off x="312898" y="2084065"/>
            <a:ext cx="9407471" cy="4696039"/>
            <a:chOff x="495945" y="1943630"/>
            <a:chExt cx="9407471" cy="4696039"/>
          </a:xfrm>
        </p:grpSpPr>
        <p:pic>
          <p:nvPicPr>
            <p:cNvPr id="17" name="图片 16">
              <a:extLst>
                <a:ext uri="{FF2B5EF4-FFF2-40B4-BE49-F238E27FC236}">
                  <a16:creationId xmlns:a16="http://schemas.microsoft.com/office/drawing/2014/main" id="{5F36B6DE-97B6-468C-B9B7-2212B8E8C5C5}"/>
                </a:ext>
              </a:extLst>
            </p:cNvPr>
            <p:cNvPicPr>
              <a:picLocks noChangeAspect="1"/>
            </p:cNvPicPr>
            <p:nvPr/>
          </p:nvPicPr>
          <p:blipFill rotWithShape="1">
            <a:blip r:embed="rId4"/>
            <a:srcRect l="2372" t="19135" r="2812" b="19217"/>
            <a:stretch/>
          </p:blipFill>
          <p:spPr>
            <a:xfrm>
              <a:off x="495945" y="1943630"/>
              <a:ext cx="9407471" cy="4696039"/>
            </a:xfrm>
            <a:prstGeom prst="rect">
              <a:avLst/>
            </a:prstGeom>
          </p:spPr>
        </p:pic>
        <p:sp>
          <p:nvSpPr>
            <p:cNvPr id="13" name="文本框 12">
              <a:extLst>
                <a:ext uri="{FF2B5EF4-FFF2-40B4-BE49-F238E27FC236}">
                  <a16:creationId xmlns:a16="http://schemas.microsoft.com/office/drawing/2014/main" id="{12905860-9FD9-46A5-ABAE-21DB2B302048}"/>
                </a:ext>
              </a:extLst>
            </p:cNvPr>
            <p:cNvSpPr txBox="1"/>
            <p:nvPr/>
          </p:nvSpPr>
          <p:spPr>
            <a:xfrm>
              <a:off x="1070746" y="2277846"/>
              <a:ext cx="8383220" cy="646331"/>
            </a:xfrm>
            <a:prstGeom prst="rect">
              <a:avLst/>
            </a:prstGeom>
            <a:solidFill>
              <a:schemeClr val="bg1"/>
            </a:solidFill>
          </p:spPr>
          <p:txBody>
            <a:bodyPr wrap="square" rtlCol="0">
              <a:spAutoFit/>
            </a:bodyPr>
            <a:lstStyle/>
            <a:p>
              <a:pPr algn="ctr"/>
              <a:r>
                <a:rPr lang="en-US" altLang="zh-CN" sz="3600" b="1" dirty="0">
                  <a:latin typeface="Cambria" panose="02040503050406030204" pitchFamily="18" charset="0"/>
                </a:rPr>
                <a:t>a </a:t>
              </a:r>
              <a:r>
                <a:rPr lang="en-US" altLang="zh-CN" sz="3600" b="1" i="1" dirty="0">
                  <a:latin typeface="Cambria" panose="02040503050406030204" pitchFamily="18" charset="0"/>
                </a:rPr>
                <a:t>DIFFERENCES</a:t>
              </a:r>
              <a:r>
                <a:rPr lang="en-US" altLang="zh-CN" sz="3600" b="1" dirty="0">
                  <a:latin typeface="Cambria" panose="02040503050406030204" pitchFamily="18" charset="0"/>
                </a:rPr>
                <a:t> list</a:t>
              </a:r>
              <a:endParaRPr lang="zh-CN" altLang="en-US" sz="3600" b="1" dirty="0">
                <a:latin typeface="Cambria" panose="02040503050406030204" pitchFamily="18" charset="0"/>
              </a:endParaRPr>
            </a:p>
          </p:txBody>
        </p:sp>
      </p:grpSp>
      <p:sp>
        <p:nvSpPr>
          <p:cNvPr id="16" name="文本框 15">
            <a:extLst>
              <a:ext uri="{FF2B5EF4-FFF2-40B4-BE49-F238E27FC236}">
                <a16:creationId xmlns:a16="http://schemas.microsoft.com/office/drawing/2014/main" id="{CF7C1147-FB56-4DC4-8A1F-03F99316BC49}"/>
              </a:ext>
            </a:extLst>
          </p:cNvPr>
          <p:cNvSpPr txBox="1"/>
          <p:nvPr/>
        </p:nvSpPr>
        <p:spPr>
          <a:xfrm>
            <a:off x="815719" y="3062260"/>
            <a:ext cx="8455200" cy="3139321"/>
          </a:xfrm>
          <a:prstGeom prst="rect">
            <a:avLst/>
          </a:prstGeom>
          <a:solidFill>
            <a:schemeClr val="bg1"/>
          </a:solidFill>
        </p:spPr>
        <p:txBody>
          <a:bodyPr wrap="square" rtlCol="0">
            <a:spAutoFit/>
          </a:bodyPr>
          <a:lstStyle/>
          <a:p>
            <a:pPr>
              <a:spcAft>
                <a:spcPts val="600"/>
              </a:spcAft>
            </a:pPr>
            <a:r>
              <a:rPr lang="en-US" altLang="zh-CN" sz="2400" b="1" spc="-100" dirty="0">
                <a:solidFill>
                  <a:srgbClr val="CC6600"/>
                </a:solidFill>
                <a:latin typeface="Cambria" panose="02040503050406030204" pitchFamily="18" charset="0"/>
              </a:rPr>
              <a:t>1. the poor quality of the air</a:t>
            </a:r>
          </a:p>
          <a:p>
            <a:pPr>
              <a:spcAft>
                <a:spcPts val="600"/>
              </a:spcAft>
            </a:pPr>
            <a:r>
              <a:rPr lang="en-US" altLang="zh-CN" sz="2400" b="1" spc="-100" dirty="0">
                <a:solidFill>
                  <a:srgbClr val="CC6600"/>
                </a:solidFill>
                <a:latin typeface="Cambria" panose="02040503050406030204" pitchFamily="18" charset="0"/>
              </a:rPr>
              <a:t>2. a mask to give him enough oxygen</a:t>
            </a:r>
          </a:p>
          <a:p>
            <a:pPr>
              <a:spcAft>
                <a:spcPts val="600"/>
              </a:spcAft>
            </a:pPr>
            <a:r>
              <a:rPr lang="en-US" altLang="zh-CN" sz="2400" b="1" spc="-100" dirty="0">
                <a:solidFill>
                  <a:srgbClr val="CC6600"/>
                </a:solidFill>
                <a:latin typeface="Cambria" panose="02040503050406030204" pitchFamily="18" charset="0"/>
              </a:rPr>
              <a:t>3. a hovering carriage</a:t>
            </a:r>
          </a:p>
          <a:p>
            <a:pPr>
              <a:spcAft>
                <a:spcPts val="600"/>
              </a:spcAft>
            </a:pPr>
            <a:r>
              <a:rPr lang="en-US" altLang="zh-CN" sz="2400" b="1" spc="-100" dirty="0">
                <a:solidFill>
                  <a:srgbClr val="CC6600"/>
                </a:solidFill>
                <a:latin typeface="Cambria" panose="02040503050406030204" pitchFamily="18" charset="0"/>
              </a:rPr>
              <a:t>4. having a “time lag” experience</a:t>
            </a:r>
          </a:p>
          <a:p>
            <a:pPr>
              <a:spcAft>
                <a:spcPts val="600"/>
              </a:spcAft>
            </a:pPr>
            <a:r>
              <a:rPr lang="en-US" altLang="zh-CN" sz="2400" b="1" spc="-100" dirty="0">
                <a:solidFill>
                  <a:srgbClr val="CC6600"/>
                </a:solidFill>
                <a:latin typeface="Cambria" panose="02040503050406030204" pitchFamily="18" charset="0"/>
              </a:rPr>
              <a:t>5. a strange-looking house that belonged to Wang Ping’s parents</a:t>
            </a:r>
          </a:p>
          <a:p>
            <a:pPr>
              <a:spcAft>
                <a:spcPts val="600"/>
              </a:spcAft>
            </a:pPr>
            <a:r>
              <a:rPr lang="en-US" altLang="zh-CN" sz="2400" b="1" spc="-100" dirty="0">
                <a:solidFill>
                  <a:srgbClr val="CC6600"/>
                </a:solidFill>
                <a:latin typeface="Cambria" panose="02040503050406030204" pitchFamily="18" charset="0"/>
              </a:rPr>
              <a:t>6.trees that acted as walls and provided oxygen for the room</a:t>
            </a:r>
          </a:p>
          <a:p>
            <a:pPr>
              <a:spcAft>
                <a:spcPts val="600"/>
              </a:spcAft>
            </a:pPr>
            <a:r>
              <a:rPr lang="en-US" altLang="zh-CN" sz="2400" b="1" spc="-100" dirty="0">
                <a:solidFill>
                  <a:srgbClr val="CC6600"/>
                </a:solidFill>
                <a:latin typeface="Cambria" panose="02040503050406030204" pitchFamily="18" charset="0"/>
              </a:rPr>
              <a:t>7.tables, chair and a bed that were stored under the floor</a:t>
            </a:r>
            <a:endParaRPr lang="zh-CN" altLang="en-US" sz="2400" b="1" spc="-100" dirty="0">
              <a:solidFill>
                <a:srgbClr val="CC6600"/>
              </a:solidFill>
              <a:latin typeface="Cambria" panose="02040503050406030204" pitchFamily="18" charset="0"/>
            </a:endParaRPr>
          </a:p>
        </p:txBody>
      </p:sp>
      <p:sp>
        <p:nvSpPr>
          <p:cNvPr id="19" name="矩形 18">
            <a:extLst>
              <a:ext uri="{FF2B5EF4-FFF2-40B4-BE49-F238E27FC236}">
                <a16:creationId xmlns:a16="http://schemas.microsoft.com/office/drawing/2014/main" id="{02402285-F8CD-43DD-B0F4-BFC99051D5D8}"/>
              </a:ext>
            </a:extLst>
          </p:cNvPr>
          <p:cNvSpPr/>
          <p:nvPr/>
        </p:nvSpPr>
        <p:spPr>
          <a:xfrm rot="450636">
            <a:off x="8402461" y="2827794"/>
            <a:ext cx="3085266" cy="1446550"/>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altLang="zh-CN" sz="4400" b="1" spc="-100" dirty="0">
                <a:solidFill>
                  <a:schemeClr val="bg1"/>
                </a:solidFill>
                <a:latin typeface="Cambria" panose="02040503050406030204" pitchFamily="18" charset="0"/>
              </a:rPr>
              <a:t>Mixed feelings.</a:t>
            </a:r>
          </a:p>
        </p:txBody>
      </p:sp>
    </p:spTree>
    <p:extLst>
      <p:ext uri="{BB962C8B-B14F-4D97-AF65-F5344CB8AC3E}">
        <p14:creationId xmlns:p14="http://schemas.microsoft.com/office/powerpoint/2010/main" val="812456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fade">
                                      <p:cBhvr>
                                        <p:cTn id="17" dur="500"/>
                                        <p:tgtEl>
                                          <p:spTgt spid="16">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xEl>
                                              <p:pRg st="2" end="2"/>
                                            </p:txEl>
                                          </p:spTgt>
                                        </p:tgtEl>
                                        <p:attrNameLst>
                                          <p:attrName>style.visibility</p:attrName>
                                        </p:attrNameLst>
                                      </p:cBhvr>
                                      <p:to>
                                        <p:strVal val="visible"/>
                                      </p:to>
                                    </p:set>
                                    <p:animEffect transition="in" filter="fade">
                                      <p:cBhvr>
                                        <p:cTn id="20" dur="500"/>
                                        <p:tgtEl>
                                          <p:spTgt spid="16">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fade">
                                      <p:cBhvr>
                                        <p:cTn id="23" dur="500"/>
                                        <p:tgtEl>
                                          <p:spTgt spid="16">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xEl>
                                              <p:pRg st="4" end="4"/>
                                            </p:txEl>
                                          </p:spTgt>
                                        </p:tgtEl>
                                        <p:attrNameLst>
                                          <p:attrName>style.visibility</p:attrName>
                                        </p:attrNameLst>
                                      </p:cBhvr>
                                      <p:to>
                                        <p:strVal val="visible"/>
                                      </p:to>
                                    </p:set>
                                    <p:animEffect transition="in" filter="fade">
                                      <p:cBhvr>
                                        <p:cTn id="26" dur="500"/>
                                        <p:tgtEl>
                                          <p:spTgt spid="16">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xEl>
                                              <p:pRg st="5" end="5"/>
                                            </p:txEl>
                                          </p:spTgt>
                                        </p:tgtEl>
                                        <p:attrNameLst>
                                          <p:attrName>style.visibility</p:attrName>
                                        </p:attrNameLst>
                                      </p:cBhvr>
                                      <p:to>
                                        <p:strVal val="visible"/>
                                      </p:to>
                                    </p:set>
                                    <p:animEffect transition="in" filter="fade">
                                      <p:cBhvr>
                                        <p:cTn id="29" dur="500"/>
                                        <p:tgtEl>
                                          <p:spTgt spid="16">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xEl>
                                              <p:pRg st="6" end="6"/>
                                            </p:txEl>
                                          </p:spTgt>
                                        </p:tgtEl>
                                        <p:attrNameLst>
                                          <p:attrName>style.visibility</p:attrName>
                                        </p:attrNameLst>
                                      </p:cBhvr>
                                      <p:to>
                                        <p:strVal val="visible"/>
                                      </p:to>
                                    </p:set>
                                    <p:animEffect transition="in" filter="fade">
                                      <p:cBhvr>
                                        <p:cTn id="32" dur="500"/>
                                        <p:tgtEl>
                                          <p:spTgt spid="1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1108</TotalTime>
  <Words>2089</Words>
  <Application>Microsoft Macintosh PowerPoint</Application>
  <PresentationFormat>宽屏</PresentationFormat>
  <Paragraphs>128</Paragraphs>
  <Slides>12</Slides>
  <Notes>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12</vt:i4>
      </vt:variant>
    </vt:vector>
  </HeadingPairs>
  <TitlesOfParts>
    <vt:vector size="21" baseType="lpstr">
      <vt:lpstr>等线</vt:lpstr>
      <vt:lpstr>等线 Light</vt:lpstr>
      <vt:lpstr>华文新魏</vt:lpstr>
      <vt:lpstr>Arial</vt:lpstr>
      <vt:lpstr>Calibri</vt:lpstr>
      <vt:lpstr>Cambria</vt:lpstr>
      <vt:lpstr>HelveticaNeue</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棕色阅读分享推荐学习通用PPT模板</dc:title>
  <dc:creator>Dell</dc:creator>
  <cp:lastModifiedBy>nqdp</cp:lastModifiedBy>
  <cp:revision>217</cp:revision>
  <dcterms:created xsi:type="dcterms:W3CDTF">2017-08-09T01:43:00Z</dcterms:created>
  <dcterms:modified xsi:type="dcterms:W3CDTF">2019-08-10T10:55:08Z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2052-10.1.0.7468</vt:lpwstr>
  </property>
</Properties>
</file>