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diagrams/colors1.xml" ContentType="application/vnd.openxmlformats-officedocument.drawingml.diagramColors+xml"/>
  <Override PartName="/ppt/diagrams/data1.xml" ContentType="application/vnd.openxmlformats-officedocument.drawingml.diagramData+xml"/>
  <Override PartName="/ppt/diagrams/drawing1.xml" ContentType="application/vnd.ms-office.drawingml.diagramDrawing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22"/>
  </p:notesMasterIdLst>
  <p:sldIdLst>
    <p:sldId id="328" r:id="rId3"/>
    <p:sldId id="305" r:id="rId4"/>
    <p:sldId id="261" r:id="rId5"/>
    <p:sldId id="289" r:id="rId6"/>
    <p:sldId id="290" r:id="rId7"/>
    <p:sldId id="291" r:id="rId8"/>
    <p:sldId id="298" r:id="rId9"/>
    <p:sldId id="299" r:id="rId10"/>
    <p:sldId id="300" r:id="rId11"/>
    <p:sldId id="301" r:id="rId12"/>
    <p:sldId id="278" r:id="rId13"/>
    <p:sldId id="293" r:id="rId14"/>
    <p:sldId id="294" r:id="rId15"/>
    <p:sldId id="296" r:id="rId16"/>
    <p:sldId id="267" r:id="rId17"/>
    <p:sldId id="302" r:id="rId18"/>
    <p:sldId id="306" r:id="rId19"/>
    <p:sldId id="307" r:id="rId20"/>
    <p:sldId id="303" r:id="rId21"/>
    <p:sldId id="283" r:id="rId23"/>
    <p:sldId id="266" r:id="rId24"/>
    <p:sldId id="279" r:id="rId25"/>
    <p:sldId id="259" r:id="rId26"/>
    <p:sldId id="264" r:id="rId27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00"/>
    <a:srgbClr val="9999FF"/>
    <a:srgbClr val="3333FF"/>
    <a:srgbClr val="FF3300"/>
    <a:srgbClr val="FF0000"/>
    <a:srgbClr val="FF0066"/>
    <a:srgbClr val="FF6600"/>
    <a:srgbClr val="FF9966"/>
    <a:srgbClr val="FFCC00"/>
    <a:srgbClr val="00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1" autoAdjust="0"/>
    <p:restoredTop sz="94602" autoAdjust="0"/>
  </p:normalViewPr>
  <p:slideViewPr>
    <p:cSldViewPr snapToGrid="0">
      <p:cViewPr varScale="1">
        <p:scale>
          <a:sx n="84" d="100"/>
          <a:sy n="84" d="100"/>
        </p:scale>
        <p:origin x="-744" y="-78"/>
      </p:cViewPr>
      <p:guideLst>
        <p:guide orient="horz" pos="2159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0" Type="http://schemas.openxmlformats.org/officeDocument/2006/relationships/tableStyles" Target="tableStyles.xml"/><Relationship Id="rId3" Type="http://schemas.openxmlformats.org/officeDocument/2006/relationships/slide" Target="slides/slide1.xml"/><Relationship Id="rId29" Type="http://schemas.openxmlformats.org/officeDocument/2006/relationships/viewProps" Target="viewProps.xml"/><Relationship Id="rId28" Type="http://schemas.openxmlformats.org/officeDocument/2006/relationships/presProps" Target="presProps.xml"/><Relationship Id="rId27" Type="http://schemas.openxmlformats.org/officeDocument/2006/relationships/slide" Target="slides/slide24.xml"/><Relationship Id="rId26" Type="http://schemas.openxmlformats.org/officeDocument/2006/relationships/slide" Target="slides/slide23.xml"/><Relationship Id="rId25" Type="http://schemas.openxmlformats.org/officeDocument/2006/relationships/slide" Target="slides/slide22.xml"/><Relationship Id="rId24" Type="http://schemas.openxmlformats.org/officeDocument/2006/relationships/slide" Target="slides/slide21.xml"/><Relationship Id="rId23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1" Type="http://schemas.openxmlformats.org/officeDocument/2006/relationships/slide" Target="slides/slide19.xml"/><Relationship Id="rId20" Type="http://schemas.openxmlformats.org/officeDocument/2006/relationships/slide" Target="slides/slide18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#1">
  <dgm:title val=""/>
  <dgm:desc val=""/>
  <dgm:catLst>
    <dgm:cat type="colorful" pri="10100"/>
  </dgm:catLst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9B7216C-35B6-4328-B65B-988F08B4AF78}" type="doc">
      <dgm:prSet loTypeId="urn:microsoft.com/office/officeart/2005/8/layout/venn1" loCatId="relationship" qsTypeId="urn:microsoft.com/office/officeart/2005/8/quickstyle/simple1" qsCatId="simple" csTypeId="urn:microsoft.com/office/officeart/2005/8/colors/colorful1#1" csCatId="colorful" phldr="1"/>
      <dgm:spPr/>
      <dgm:t>
        <a:bodyPr/>
        <a:lstStyle/>
        <a:p>
          <a:endParaRPr lang="zh-CN" altLang="en-US"/>
        </a:p>
      </dgm:t>
    </dgm:pt>
    <dgm:pt modelId="{FCEE2FEE-EB65-49E6-A38E-929B2859CD77}">
      <dgm:prSet custT="1"/>
      <dgm:spPr>
        <a:solidFill>
          <a:srgbClr val="FF9900">
            <a:alpha val="87451"/>
          </a:srgbClr>
        </a:solidFill>
      </dgm:spPr>
      <dgm:t>
        <a:bodyPr/>
        <a:lstStyle/>
        <a:p>
          <a:pPr rtl="0"/>
          <a:r>
            <a:rPr lang="en-US" sz="3600" b="1" dirty="0" smtClean="0"/>
            <a:t>Theme </a:t>
          </a:r>
          <a:endParaRPr lang="zh-CN" sz="3600" b="1" dirty="0"/>
        </a:p>
      </dgm:t>
    </dgm:pt>
    <dgm:pt modelId="{B2F0BE4D-2FCC-4A67-9503-714BDC9F7F24}" cxnId="{348DEFD3-6792-4267-B602-EBE88DFE77EF}" type="parTrans">
      <dgm:prSet/>
      <dgm:spPr/>
      <dgm:t>
        <a:bodyPr/>
        <a:lstStyle/>
        <a:p>
          <a:endParaRPr lang="zh-CN" altLang="en-US"/>
        </a:p>
      </dgm:t>
    </dgm:pt>
    <dgm:pt modelId="{C86B37B2-90C1-4FFD-8AA1-40C2559B4E23}" cxnId="{348DEFD3-6792-4267-B602-EBE88DFE77EF}" type="sibTrans">
      <dgm:prSet/>
      <dgm:spPr/>
      <dgm:t>
        <a:bodyPr/>
        <a:lstStyle/>
        <a:p>
          <a:endParaRPr lang="zh-CN" altLang="en-US"/>
        </a:p>
      </dgm:t>
    </dgm:pt>
    <dgm:pt modelId="{19567214-1045-4CD8-8DF5-F558AA4D3E39}">
      <dgm:prSet/>
      <dgm:spPr>
        <a:solidFill>
          <a:srgbClr val="9999FF">
            <a:alpha val="89804"/>
          </a:srgbClr>
        </a:solidFill>
      </dgm:spPr>
      <dgm:t>
        <a:bodyPr/>
        <a:lstStyle/>
        <a:p>
          <a:pPr rtl="0"/>
          <a:r>
            <a:rPr lang="en-US" altLang="zh-CN" b="1" dirty="0" smtClean="0"/>
            <a:t>Language </a:t>
          </a:r>
          <a:endParaRPr lang="zh-CN" b="1" dirty="0"/>
        </a:p>
      </dgm:t>
    </dgm:pt>
    <dgm:pt modelId="{72F937C7-7ACA-4639-94C7-3B4E2843DEBD}" cxnId="{8DF60F5C-D545-4052-9536-F61F07F0416C}" type="parTrans">
      <dgm:prSet/>
      <dgm:spPr/>
      <dgm:t>
        <a:bodyPr/>
        <a:lstStyle/>
        <a:p>
          <a:endParaRPr lang="zh-CN" altLang="en-US"/>
        </a:p>
      </dgm:t>
    </dgm:pt>
    <dgm:pt modelId="{8C1E5F71-D453-42A7-8D11-B3BF6BD36FB1}" cxnId="{8DF60F5C-D545-4052-9536-F61F07F0416C}" type="sibTrans">
      <dgm:prSet/>
      <dgm:spPr/>
      <dgm:t>
        <a:bodyPr/>
        <a:lstStyle/>
        <a:p>
          <a:endParaRPr lang="zh-CN" altLang="en-US"/>
        </a:p>
      </dgm:t>
    </dgm:pt>
    <dgm:pt modelId="{DD0CD8CD-157E-4FAD-96AD-923222A7EA1D}">
      <dgm:prSet custT="1"/>
      <dgm:spPr>
        <a:solidFill>
          <a:srgbClr val="92D050">
            <a:alpha val="92000"/>
          </a:srgbClr>
        </a:solidFill>
      </dgm:spPr>
      <dgm:t>
        <a:bodyPr/>
        <a:lstStyle/>
        <a:p>
          <a:pPr rtl="0"/>
          <a:r>
            <a:rPr lang="en-US" altLang="zh-CN" sz="3600" b="1" dirty="0" smtClean="0"/>
            <a:t>Plot</a:t>
          </a:r>
          <a:r>
            <a:rPr lang="en-US" altLang="zh-CN" sz="3100" dirty="0" smtClean="0"/>
            <a:t> </a:t>
          </a:r>
          <a:endParaRPr lang="zh-CN" sz="3100" dirty="0"/>
        </a:p>
      </dgm:t>
    </dgm:pt>
    <dgm:pt modelId="{17CF29EB-9E5E-46C4-A93E-F0B0294DB81C}" cxnId="{02982480-F9E7-4BEB-AA5A-C965D3525CE7}" type="parTrans">
      <dgm:prSet/>
      <dgm:spPr/>
      <dgm:t>
        <a:bodyPr/>
        <a:lstStyle/>
        <a:p>
          <a:endParaRPr lang="zh-CN" altLang="en-US"/>
        </a:p>
      </dgm:t>
    </dgm:pt>
    <dgm:pt modelId="{1CC10A46-71F5-4CFC-92BB-AA984B2ADF03}" cxnId="{02982480-F9E7-4BEB-AA5A-C965D3525CE7}" type="sibTrans">
      <dgm:prSet/>
      <dgm:spPr/>
      <dgm:t>
        <a:bodyPr/>
        <a:lstStyle/>
        <a:p>
          <a:endParaRPr lang="zh-CN" altLang="en-US"/>
        </a:p>
      </dgm:t>
    </dgm:pt>
    <dgm:pt modelId="{D9DF639D-7F60-45EA-B712-0324D7CE00EC}" type="pres">
      <dgm:prSet presAssocID="{F9B7216C-35B6-4328-B65B-988F08B4AF78}" presName="compositeShape" presStyleCnt="0">
        <dgm:presLayoutVars>
          <dgm:chMax val="7"/>
          <dgm:dir/>
          <dgm:resizeHandles val="exact"/>
        </dgm:presLayoutVars>
      </dgm:prSet>
      <dgm:spPr/>
      <dgm:t>
        <a:bodyPr/>
        <a:lstStyle/>
        <a:p>
          <a:endParaRPr lang="zh-CN" altLang="en-US"/>
        </a:p>
      </dgm:t>
    </dgm:pt>
    <dgm:pt modelId="{B887E2CE-6AAE-4855-B6D1-1085CAB5816F}" type="pres">
      <dgm:prSet presAssocID="{FCEE2FEE-EB65-49E6-A38E-929B2859CD77}" presName="circ1" presStyleLbl="vennNode1" presStyleIdx="0" presStyleCnt="3" custScaleX="99514"/>
      <dgm:spPr/>
      <dgm:t>
        <a:bodyPr/>
        <a:lstStyle/>
        <a:p>
          <a:endParaRPr lang="zh-CN" altLang="en-US"/>
        </a:p>
      </dgm:t>
    </dgm:pt>
    <dgm:pt modelId="{E115A6F9-23B9-42AF-813E-B556799FD5A8}" type="pres">
      <dgm:prSet presAssocID="{FCEE2FEE-EB65-49E6-A38E-929B2859CD77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1A480EB7-9B42-496E-96E2-7696F63CDEF8}" type="pres">
      <dgm:prSet presAssocID="{19567214-1045-4CD8-8DF5-F558AA4D3E39}" presName="circ2" presStyleLbl="vennNode1" presStyleIdx="1" presStyleCnt="3" custScaleX="98204" custScaleY="96759"/>
      <dgm:spPr/>
      <dgm:t>
        <a:bodyPr/>
        <a:lstStyle/>
        <a:p>
          <a:endParaRPr lang="zh-CN" altLang="en-US"/>
        </a:p>
      </dgm:t>
    </dgm:pt>
    <dgm:pt modelId="{97A641AA-207F-44B4-926F-9AD595E40DD5}" type="pres">
      <dgm:prSet presAssocID="{19567214-1045-4CD8-8DF5-F558AA4D3E39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DBA4396F-7FD1-465C-96B8-0602E2AFA9AD}" type="pres">
      <dgm:prSet presAssocID="{DD0CD8CD-157E-4FAD-96AD-923222A7EA1D}" presName="circ3" presStyleLbl="vennNode1" presStyleIdx="2" presStyleCnt="3"/>
      <dgm:spPr/>
      <dgm:t>
        <a:bodyPr/>
        <a:lstStyle/>
        <a:p>
          <a:endParaRPr lang="zh-CN" altLang="en-US"/>
        </a:p>
      </dgm:t>
    </dgm:pt>
    <dgm:pt modelId="{DC1CE03E-B21B-4DEF-8F31-16D61F84929B}" type="pres">
      <dgm:prSet presAssocID="{DD0CD8CD-157E-4FAD-96AD-923222A7EA1D}" presName="circ3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zh-CN" altLang="en-US"/>
        </a:p>
      </dgm:t>
    </dgm:pt>
  </dgm:ptLst>
  <dgm:cxnLst>
    <dgm:cxn modelId="{02982480-F9E7-4BEB-AA5A-C965D3525CE7}" srcId="{F9B7216C-35B6-4328-B65B-988F08B4AF78}" destId="{DD0CD8CD-157E-4FAD-96AD-923222A7EA1D}" srcOrd="2" destOrd="0" parTransId="{17CF29EB-9E5E-46C4-A93E-F0B0294DB81C}" sibTransId="{1CC10A46-71F5-4CFC-92BB-AA984B2ADF03}"/>
    <dgm:cxn modelId="{D584A6E3-A6A5-4214-B46E-355A6E87053D}" type="presOf" srcId="{19567214-1045-4CD8-8DF5-F558AA4D3E39}" destId="{1A480EB7-9B42-496E-96E2-7696F63CDEF8}" srcOrd="1" destOrd="0" presId="urn:microsoft.com/office/officeart/2005/8/layout/venn1"/>
    <dgm:cxn modelId="{C72E7049-2735-425D-88B3-5A143269F5BB}" type="presOf" srcId="{DD0CD8CD-157E-4FAD-96AD-923222A7EA1D}" destId="{DBA4396F-7FD1-465C-96B8-0602E2AFA9AD}" srcOrd="1" destOrd="0" presId="urn:microsoft.com/office/officeart/2005/8/layout/venn1"/>
    <dgm:cxn modelId="{08823C36-6B43-4D23-9BD5-E89E5BF4A726}" type="presOf" srcId="{F9B7216C-35B6-4328-B65B-988F08B4AF78}" destId="{D9DF639D-7F60-45EA-B712-0324D7CE00EC}" srcOrd="0" destOrd="0" presId="urn:microsoft.com/office/officeart/2005/8/layout/venn1"/>
    <dgm:cxn modelId="{348DEFD3-6792-4267-B602-EBE88DFE77EF}" srcId="{F9B7216C-35B6-4328-B65B-988F08B4AF78}" destId="{FCEE2FEE-EB65-49E6-A38E-929B2859CD77}" srcOrd="0" destOrd="0" parTransId="{B2F0BE4D-2FCC-4A67-9503-714BDC9F7F24}" sibTransId="{C86B37B2-90C1-4FFD-8AA1-40C2559B4E23}"/>
    <dgm:cxn modelId="{B384C223-3EBE-411B-8DD1-D3E44C38A6BE}" type="presOf" srcId="{FCEE2FEE-EB65-49E6-A38E-929B2859CD77}" destId="{B887E2CE-6AAE-4855-B6D1-1085CAB5816F}" srcOrd="1" destOrd="0" presId="urn:microsoft.com/office/officeart/2005/8/layout/venn1"/>
    <dgm:cxn modelId="{D01FB9EA-254D-443D-9189-A0AC550624DC}" type="presOf" srcId="{19567214-1045-4CD8-8DF5-F558AA4D3E39}" destId="{97A641AA-207F-44B4-926F-9AD595E40DD5}" srcOrd="0" destOrd="0" presId="urn:microsoft.com/office/officeart/2005/8/layout/venn1"/>
    <dgm:cxn modelId="{32DCC7FA-969F-4FF1-A4E4-8278DADB3C9D}" type="presOf" srcId="{DD0CD8CD-157E-4FAD-96AD-923222A7EA1D}" destId="{DC1CE03E-B21B-4DEF-8F31-16D61F84929B}" srcOrd="0" destOrd="0" presId="urn:microsoft.com/office/officeart/2005/8/layout/venn1"/>
    <dgm:cxn modelId="{8DF60F5C-D545-4052-9536-F61F07F0416C}" srcId="{F9B7216C-35B6-4328-B65B-988F08B4AF78}" destId="{19567214-1045-4CD8-8DF5-F558AA4D3E39}" srcOrd="1" destOrd="0" parTransId="{72F937C7-7ACA-4639-94C7-3B4E2843DEBD}" sibTransId="{8C1E5F71-D453-42A7-8D11-B3BF6BD36FB1}"/>
    <dgm:cxn modelId="{FB495AFA-045B-4BD0-ABC0-52BE7FC841E1}" type="presOf" srcId="{FCEE2FEE-EB65-49E6-A38E-929B2859CD77}" destId="{E115A6F9-23B9-42AF-813E-B556799FD5A8}" srcOrd="0" destOrd="0" presId="urn:microsoft.com/office/officeart/2005/8/layout/venn1"/>
    <dgm:cxn modelId="{6493A84E-52F1-41AD-BA7F-3A8B7B77B3F3}" type="presParOf" srcId="{D9DF639D-7F60-45EA-B712-0324D7CE00EC}" destId="{B887E2CE-6AAE-4855-B6D1-1085CAB5816F}" srcOrd="0" destOrd="0" presId="urn:microsoft.com/office/officeart/2005/8/layout/venn1"/>
    <dgm:cxn modelId="{F97C1075-A44A-4C88-B3F7-0ED4230CAD10}" type="presParOf" srcId="{D9DF639D-7F60-45EA-B712-0324D7CE00EC}" destId="{E115A6F9-23B9-42AF-813E-B556799FD5A8}" srcOrd="1" destOrd="0" presId="urn:microsoft.com/office/officeart/2005/8/layout/venn1"/>
    <dgm:cxn modelId="{F8884E46-D365-4F12-9C3C-D421B6C31D07}" type="presParOf" srcId="{D9DF639D-7F60-45EA-B712-0324D7CE00EC}" destId="{1A480EB7-9B42-496E-96E2-7696F63CDEF8}" srcOrd="2" destOrd="0" presId="urn:microsoft.com/office/officeart/2005/8/layout/venn1"/>
    <dgm:cxn modelId="{A5F026DB-8F52-4E4B-9586-64C67B34DC5A}" type="presParOf" srcId="{D9DF639D-7F60-45EA-B712-0324D7CE00EC}" destId="{97A641AA-207F-44B4-926F-9AD595E40DD5}" srcOrd="3" destOrd="0" presId="urn:microsoft.com/office/officeart/2005/8/layout/venn1"/>
    <dgm:cxn modelId="{33FBF648-5A50-4CCB-BDBB-5842A6135CBA}" type="presParOf" srcId="{D9DF639D-7F60-45EA-B712-0324D7CE00EC}" destId="{DBA4396F-7FD1-465C-96B8-0602E2AFA9AD}" srcOrd="4" destOrd="0" presId="urn:microsoft.com/office/officeart/2005/8/layout/venn1"/>
    <dgm:cxn modelId="{8567817D-5DF4-4245-BA3A-5226559221FC}" type="presParOf" srcId="{D9DF639D-7F60-45EA-B712-0324D7CE00EC}" destId="{DC1CE03E-B21B-4DEF-8F31-16D61F84929B}" srcOrd="5" destOrd="0" presId="urn:microsoft.com/office/officeart/2005/8/layout/venn1"/>
  </dgm:cxnLst>
  <dgm:bg>
    <a:noFill/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B887E2CE-6AAE-4855-B6D1-1085CAB5816F}">
      <dsp:nvSpPr>
        <dsp:cNvPr id="0" name=""/>
        <dsp:cNvSpPr/>
      </dsp:nvSpPr>
      <dsp:spPr>
        <a:xfrm>
          <a:off x="1447026" y="57149"/>
          <a:ext cx="2729867" cy="2743199"/>
        </a:xfrm>
        <a:prstGeom prst="ellipse">
          <a:avLst/>
        </a:prstGeom>
        <a:solidFill>
          <a:srgbClr val="FF9900">
            <a:alpha val="87451"/>
          </a:srgb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600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600" b="1" kern="1200" dirty="0" smtClean="0"/>
            <a:t>Theme </a:t>
          </a:r>
          <a:endParaRPr lang="zh-CN" sz="3600" b="1" kern="1200" dirty="0"/>
        </a:p>
      </dsp:txBody>
      <dsp:txXfrm>
        <a:off x="1811009" y="537209"/>
        <a:ext cx="2001902" cy="1234439"/>
      </dsp:txXfrm>
    </dsp:sp>
    <dsp:sp modelId="{1A480EB7-9B42-496E-96E2-7696F63CDEF8}">
      <dsp:nvSpPr>
        <dsp:cNvPr id="0" name=""/>
        <dsp:cNvSpPr/>
      </dsp:nvSpPr>
      <dsp:spPr>
        <a:xfrm>
          <a:off x="2454832" y="1816103"/>
          <a:ext cx="2693931" cy="2654292"/>
        </a:xfrm>
        <a:prstGeom prst="ellipse">
          <a:avLst/>
        </a:prstGeom>
        <a:solidFill>
          <a:srgbClr val="9999FF">
            <a:alpha val="89804"/>
          </a:srgb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422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CN" sz="3200" b="1" kern="1200" dirty="0" smtClean="0"/>
            <a:t>Language </a:t>
          </a:r>
          <a:endParaRPr lang="zh-CN" sz="3200" b="1" kern="1200" dirty="0"/>
        </a:p>
      </dsp:txBody>
      <dsp:txXfrm>
        <a:off x="3278726" y="2501795"/>
        <a:ext cx="1616358" cy="1459860"/>
      </dsp:txXfrm>
    </dsp:sp>
    <dsp:sp modelId="{DBA4396F-7FD1-465C-96B8-0602E2AFA9AD}">
      <dsp:nvSpPr>
        <dsp:cNvPr id="0" name=""/>
        <dsp:cNvSpPr/>
      </dsp:nvSpPr>
      <dsp:spPr>
        <a:xfrm>
          <a:off x="450522" y="1771649"/>
          <a:ext cx="2743199" cy="2743199"/>
        </a:xfrm>
        <a:prstGeom prst="ellipse">
          <a:avLst/>
        </a:prstGeom>
        <a:solidFill>
          <a:srgbClr val="92D050">
            <a:alpha val="92000"/>
          </a:srgb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600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CN" sz="3600" b="1" kern="1200" dirty="0" smtClean="0"/>
            <a:t>Plot</a:t>
          </a:r>
          <a:r>
            <a:rPr lang="en-US" altLang="zh-CN" sz="3100" kern="1200" dirty="0" smtClean="0"/>
            <a:t> </a:t>
          </a:r>
          <a:endParaRPr lang="zh-CN" sz="3100" kern="1200" dirty="0"/>
        </a:p>
      </dsp:txBody>
      <dsp:txXfrm>
        <a:off x="708840" y="2480309"/>
        <a:ext cx="1645919" cy="150875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callout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2D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olid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ven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268E717-89BD-443B-9853-8FF619ADD2B3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04D68B3-E190-4FB2-931C-98655D27B4F1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9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4D68B3-E190-4FB2-931C-98655D27B4F1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4D68B3-E190-4FB2-931C-98655D27B4F1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CAD180-7F21-4433-8C95-2DDC0949B55B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3169F0-8CE1-45FA-9032-D6C4943CA74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CAD180-7F21-4433-8C95-2DDC0949B55B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3169F0-8CE1-45FA-9032-D6C4943CA74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CAD180-7F21-4433-8C95-2DDC0949B55B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3169F0-8CE1-45FA-9032-D6C4943CA74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CAD180-7F21-4433-8C95-2DDC0949B55B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3169F0-8CE1-45FA-9032-D6C4943CA74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CAD180-7F21-4433-8C95-2DDC0949B55B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3169F0-8CE1-45FA-9032-D6C4943CA74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CAD180-7F21-4433-8C95-2DDC0949B55B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3169F0-8CE1-45FA-9032-D6C4943CA74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CAD180-7F21-4433-8C95-2DDC0949B55B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3169F0-8CE1-45FA-9032-D6C4943CA74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CAD180-7F21-4433-8C95-2DDC0949B55B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3169F0-8CE1-45FA-9032-D6C4943CA74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CAD180-7F21-4433-8C95-2DDC0949B55B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3169F0-8CE1-45FA-9032-D6C4943CA74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CAD180-7F21-4433-8C95-2DDC0949B55B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3169F0-8CE1-45FA-9032-D6C4943CA74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CAD180-7F21-4433-8C95-2DDC0949B55B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3169F0-8CE1-45FA-9032-D6C4943CA74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image" Target="../media/image1.png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CAD180-7F21-4433-8C95-2DDC0949B55B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3169F0-8CE1-45FA-9032-D6C4943CA749}" type="slidenum">
              <a:rPr lang="zh-CN" altLang="en-US" smtClean="0"/>
            </a:fld>
            <a:endParaRPr lang="zh-CN" altLang="en-US"/>
          </a:p>
        </p:txBody>
      </p:sp>
      <p:pic>
        <p:nvPicPr>
          <p:cNvPr id="8" name="图片 7" descr="水印"/>
          <p:cNvPicPr>
            <a:picLocks noChangeAspect="1"/>
          </p:cNvPicPr>
          <p:nvPr userDrawn="1"/>
        </p:nvPicPr>
        <p:blipFill>
          <a:blip r:embed="rId12"/>
          <a:stretch>
            <a:fillRect/>
          </a:stretch>
        </p:blipFill>
        <p:spPr>
          <a:xfrm>
            <a:off x="9352915" y="365125"/>
            <a:ext cx="2518410" cy="814705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1" Type="http://schemas.openxmlformats.org/officeDocument/2006/relationships/image" Target="../media/image4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1" Type="http://schemas.openxmlformats.org/officeDocument/2006/relationships/image" Target="../media/image4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1" Type="http://schemas.openxmlformats.org/officeDocument/2006/relationships/image" Target="../media/image4.jpe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4.jpe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4.jpe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4.jpe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4.jpe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4.jpeg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4.jpe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4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1" Type="http://schemas.openxmlformats.org/officeDocument/2006/relationships/image" Target="../media/image3.jpeg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4.jpeg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.xml"/><Relationship Id="rId7" Type="http://schemas.openxmlformats.org/officeDocument/2006/relationships/image" Target="../media/image1.png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image" Target="../media/image4.jpeg"/></Relationships>
</file>

<file path=ppt/slides/_rels/slide22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2.xml"/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1" Type="http://schemas.openxmlformats.org/officeDocument/2006/relationships/image" Target="../media/image4.jpeg"/></Relationships>
</file>

<file path=ppt/slides/_rels/slide23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7.xml"/><Relationship Id="rId3" Type="http://schemas.openxmlformats.org/officeDocument/2006/relationships/image" Target="../media/image1.png"/><Relationship Id="rId2" Type="http://schemas.openxmlformats.org/officeDocument/2006/relationships/image" Target="../media/image7.jpeg"/><Relationship Id="rId1" Type="http://schemas.openxmlformats.org/officeDocument/2006/relationships/image" Target="../media/image4.jpeg"/></Relationships>
</file>

<file path=ppt/slides/_rels/slide24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7.xml"/><Relationship Id="rId4" Type="http://schemas.openxmlformats.org/officeDocument/2006/relationships/image" Target="../media/image1.png"/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7.xml"/><Relationship Id="rId3" Type="http://schemas.openxmlformats.org/officeDocument/2006/relationships/image" Target="../media/image1.png"/><Relationship Id="rId2" Type="http://schemas.openxmlformats.org/officeDocument/2006/relationships/image" Target="../media/image5.jpeg"/><Relationship Id="rId1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4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1" Type="http://schemas.openxmlformats.org/officeDocument/2006/relationships/image" Target="../media/image4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4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6.jpeg"/><Relationship Id="rId1" Type="http://schemas.openxmlformats.org/officeDocument/2006/relationships/image" Target="../media/image4.jpe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4.jpe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矩形 1"/>
          <p:cNvSpPr>
            <a:spLocks noChangeArrowheads="1"/>
          </p:cNvSpPr>
          <p:nvPr/>
        </p:nvSpPr>
        <p:spPr bwMode="auto">
          <a:xfrm>
            <a:off x="3832622" y="2484835"/>
            <a:ext cx="2571750" cy="2168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zh-CN" altLang="en-US" sz="1690" b="1">
                <a:solidFill>
                  <a:srgbClr val="FF0000"/>
                </a:solidFill>
                <a:latin typeface="HelveticaNeue" panose="02000503000000020004" pitchFamily="2" charset="0"/>
              </a:rPr>
              <a:t>感恩遇见，相互成就，本课件资料仅供您个人参考、教学使用，严禁自行在网络传播，违者依知识产权法追究法律责任。</a:t>
            </a:r>
            <a:endParaRPr lang="en-US" altLang="zh-CN" sz="1690" b="1">
              <a:solidFill>
                <a:srgbClr val="FF0000"/>
              </a:solidFill>
              <a:latin typeface="HelveticaNeue" panose="02000503000000020004" pitchFamily="2" charset="0"/>
            </a:endParaRP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endParaRPr lang="en-US" altLang="zh-CN" sz="1690" b="1">
              <a:solidFill>
                <a:srgbClr val="FF0000"/>
              </a:solidFill>
              <a:latin typeface="HelveticaNeue" panose="02000503000000020004" pitchFamily="2" charset="0"/>
            </a:endParaRP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zh-CN" altLang="en-US" sz="1690" b="1">
                <a:solidFill>
                  <a:srgbClr val="FF0000"/>
                </a:solidFill>
                <a:latin typeface="HelveticaNeue" panose="02000503000000020004" pitchFamily="2" charset="0"/>
              </a:rPr>
              <a:t>更多教学资源请关注</a:t>
            </a:r>
            <a:endParaRPr lang="en-US" altLang="zh-CN" sz="1690" b="1">
              <a:solidFill>
                <a:srgbClr val="FF0000"/>
              </a:solidFill>
              <a:latin typeface="HelveticaNeue" panose="02000503000000020004" pitchFamily="2" charset="0"/>
            </a:endParaRP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zh-CN" altLang="en-US" sz="1690" b="1">
                <a:solidFill>
                  <a:srgbClr val="FF0000"/>
                </a:solidFill>
                <a:latin typeface="HelveticaNeue" panose="02000503000000020004" pitchFamily="2" charset="0"/>
              </a:rPr>
              <a:t>公众号：溯恩高中英语</a:t>
            </a:r>
            <a:endParaRPr lang="zh-CN" altLang="en-US" sz="1690" b="1">
              <a:solidFill>
                <a:srgbClr val="FF0000"/>
              </a:solidFill>
              <a:latin typeface="HelveticaNeue" panose="02000503000000020004" pitchFamily="2" charset="0"/>
            </a:endParaRPr>
          </a:p>
        </p:txBody>
      </p:sp>
      <p:pic>
        <p:nvPicPr>
          <p:cNvPr id="14338" name="图片 2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67513" y="3038475"/>
            <a:ext cx="1382316" cy="13823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459" name="矩形 3"/>
          <p:cNvSpPr>
            <a:spLocks noChangeArrowheads="1"/>
          </p:cNvSpPr>
          <p:nvPr/>
        </p:nvSpPr>
        <p:spPr bwMode="auto">
          <a:xfrm>
            <a:off x="6473428" y="2484836"/>
            <a:ext cx="2194322" cy="4800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zh-CN" altLang="en-US" sz="2530" b="1">
                <a:latin typeface="华文新魏" panose="02010800040101010101" pitchFamily="2" charset="-122"/>
              </a:rPr>
              <a:t>知识产权声明</a:t>
            </a:r>
            <a:endParaRPr lang="zh-CN" altLang="en-US" sz="2530" b="1">
              <a:latin typeface="华文新魏" panose="02010800040101010101" pitchFamily="2" charset="-122"/>
            </a:endParaRPr>
          </a:p>
        </p:txBody>
      </p:sp>
    </p:spTree>
  </p:cSld>
  <p:clrMapOvr>
    <a:masterClrMapping/>
  </p:clrMapOvr>
  <p:transition spd="med"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 descr="4409"/>
          <p:cNvPicPr>
            <a:picLocks noChangeAspect="1" noChangeArrowheads="1"/>
          </p:cNvPicPr>
          <p:nvPr/>
        </p:nvPicPr>
        <p:blipFill>
          <a:blip r:embed="rId1" cstate="print">
            <a:lum bright="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8889" r="24817"/>
          <a:stretch>
            <a:fillRect/>
          </a:stretch>
        </p:blipFill>
        <p:spPr bwMode="auto">
          <a:xfrm>
            <a:off x="-1" y="0"/>
            <a:ext cx="12192001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文本框 7"/>
          <p:cNvSpPr txBox="1"/>
          <p:nvPr/>
        </p:nvSpPr>
        <p:spPr>
          <a:xfrm>
            <a:off x="1103891" y="1354332"/>
            <a:ext cx="8920641" cy="3416320"/>
          </a:xfrm>
          <a:prstGeom prst="rect">
            <a:avLst/>
          </a:prstGeom>
          <a:noFill/>
          <a:ln w="254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marL="571500" indent="-571500">
              <a:buFont typeface="Wingdings" panose="05000000000000000000" pitchFamily="2" charset="2"/>
              <a:buChar char="Ø"/>
            </a:pPr>
            <a:r>
              <a:rPr lang="en-US" altLang="zh-CN" sz="3600" b="1" dirty="0" smtClean="0"/>
              <a:t>My face/eyes lit up with the hope of…</a:t>
            </a:r>
            <a:endParaRPr lang="en-US" altLang="zh-CN" sz="3600" b="1" dirty="0" smtClean="0"/>
          </a:p>
          <a:p>
            <a:pPr marL="571500" indent="-571500">
              <a:buFont typeface="Wingdings" panose="05000000000000000000" pitchFamily="2" charset="2"/>
              <a:buChar char="Ø"/>
            </a:pPr>
            <a:r>
              <a:rPr lang="en-US" altLang="zh-CN" sz="3600" b="1" dirty="0"/>
              <a:t>It filled my mind with a bright light</a:t>
            </a:r>
            <a:r>
              <a:rPr lang="en-US" altLang="zh-CN" sz="3600" b="1" dirty="0" smtClean="0"/>
              <a:t>.</a:t>
            </a:r>
            <a:endParaRPr lang="en-US" altLang="zh-CN" sz="3600" b="1" dirty="0" smtClean="0"/>
          </a:p>
          <a:p>
            <a:pPr marL="571500" indent="-571500">
              <a:buFont typeface="Wingdings" panose="05000000000000000000" pitchFamily="2" charset="2"/>
              <a:buChar char="Ø"/>
            </a:pPr>
            <a:r>
              <a:rPr lang="en-US" altLang="zh-CN" sz="3600" b="1" dirty="0" smtClean="0"/>
              <a:t>My eyes twinkled with excitement.</a:t>
            </a:r>
            <a:endParaRPr lang="en-US" altLang="zh-CN" sz="3600" b="1" dirty="0" smtClean="0"/>
          </a:p>
          <a:p>
            <a:pPr marL="571500" indent="-571500">
              <a:buFont typeface="Wingdings" panose="05000000000000000000" pitchFamily="2" charset="2"/>
              <a:buChar char="Ø"/>
            </a:pPr>
            <a:r>
              <a:rPr lang="en-US" altLang="zh-CN" sz="3600" b="1" dirty="0" smtClean="0"/>
              <a:t>Tears of joy flooded my eyes. </a:t>
            </a:r>
            <a:endParaRPr lang="en-US" altLang="zh-CN" sz="3600" b="1" dirty="0" smtClean="0"/>
          </a:p>
          <a:p>
            <a:pPr marL="571500" indent="-571500">
              <a:buFont typeface="Wingdings" panose="05000000000000000000" pitchFamily="2" charset="2"/>
              <a:buChar char="Ø"/>
            </a:pPr>
            <a:r>
              <a:rPr lang="en-US" altLang="zh-CN" sz="3600" b="1" dirty="0"/>
              <a:t>I </a:t>
            </a:r>
            <a:r>
              <a:rPr lang="en-US" altLang="zh-CN" sz="3600" b="1" dirty="0" smtClean="0"/>
              <a:t>let out/breathed </a:t>
            </a:r>
            <a:r>
              <a:rPr lang="en-US" altLang="zh-CN" sz="3600" b="1" dirty="0"/>
              <a:t>a sigh of relief.</a:t>
            </a:r>
            <a:endParaRPr lang="en-US" altLang="zh-CN" sz="3600" b="1" dirty="0"/>
          </a:p>
          <a:p>
            <a:pPr marL="571500" indent="-571500">
              <a:buFont typeface="Wingdings" panose="05000000000000000000" pitchFamily="2" charset="2"/>
              <a:buChar char="Ø"/>
            </a:pPr>
            <a:r>
              <a:rPr lang="en-US" altLang="zh-CN" sz="3600" b="1" dirty="0" smtClean="0"/>
              <a:t>…</a:t>
            </a:r>
            <a:endParaRPr lang="zh-CN" altLang="en-US" sz="3600" b="1" dirty="0"/>
          </a:p>
        </p:txBody>
      </p:sp>
      <p:sp>
        <p:nvSpPr>
          <p:cNvPr id="9" name="TextBox 3"/>
          <p:cNvSpPr txBox="1"/>
          <p:nvPr/>
        </p:nvSpPr>
        <p:spPr>
          <a:xfrm>
            <a:off x="302827" y="323223"/>
            <a:ext cx="847289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25000"/>
              </a:lnSpc>
            </a:pPr>
            <a:r>
              <a:rPr lang="en-US" altLang="zh-CN" sz="3200" b="1" dirty="0">
                <a:solidFill>
                  <a:srgbClr val="FF0000"/>
                </a:solidFill>
              </a:rPr>
              <a:t>M</a:t>
            </a:r>
            <a:r>
              <a:rPr lang="en-US" altLang="zh-CN" sz="3200" b="1" dirty="0" smtClean="0">
                <a:solidFill>
                  <a:srgbClr val="FF0000"/>
                </a:solidFill>
              </a:rPr>
              <a:t>ore expressions to describe positive emotions: </a:t>
            </a:r>
            <a:endParaRPr lang="zh-CN" altLang="en-US" sz="3200" b="1" dirty="0">
              <a:solidFill>
                <a:srgbClr val="FF0000"/>
              </a:solidFill>
            </a:endParaRPr>
          </a:p>
        </p:txBody>
      </p:sp>
      <p:pic>
        <p:nvPicPr>
          <p:cNvPr id="3" name="图片 2" descr="水印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471025" y="116205"/>
            <a:ext cx="2518410" cy="81470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 descr="4409"/>
          <p:cNvPicPr>
            <a:picLocks noChangeAspect="1" noChangeArrowheads="1"/>
          </p:cNvPicPr>
          <p:nvPr/>
        </p:nvPicPr>
        <p:blipFill>
          <a:blip r:embed="rId1" cstate="print">
            <a:lum bright="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8889" r="24817"/>
          <a:stretch>
            <a:fillRect/>
          </a:stretch>
        </p:blipFill>
        <p:spPr bwMode="auto">
          <a:xfrm>
            <a:off x="0" y="-68722"/>
            <a:ext cx="12192000" cy="69267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3" name="直接箭头连接符 12"/>
          <p:cNvCxnSpPr/>
          <p:nvPr/>
        </p:nvCxnSpPr>
        <p:spPr>
          <a:xfrm flipV="1">
            <a:off x="2837683" y="3783035"/>
            <a:ext cx="2156624" cy="1404"/>
          </a:xfrm>
          <a:prstGeom prst="straightConnector1">
            <a:avLst/>
          </a:prstGeom>
          <a:ln w="317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直接箭头连接符 18"/>
          <p:cNvCxnSpPr/>
          <p:nvPr/>
        </p:nvCxnSpPr>
        <p:spPr>
          <a:xfrm flipH="1">
            <a:off x="6495348" y="3758070"/>
            <a:ext cx="1851376" cy="3"/>
          </a:xfrm>
          <a:prstGeom prst="straightConnector1">
            <a:avLst/>
          </a:prstGeom>
          <a:ln w="317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4" name="组合 13"/>
          <p:cNvGrpSpPr/>
          <p:nvPr/>
        </p:nvGrpSpPr>
        <p:grpSpPr>
          <a:xfrm>
            <a:off x="8338158" y="3049882"/>
            <a:ext cx="1490134" cy="1263156"/>
            <a:chOff x="1463339" y="1072758"/>
            <a:chExt cx="1546058" cy="1546058"/>
          </a:xfrm>
          <a:effectLst>
            <a:outerShdw blurRad="330200" dist="215900" dir="6900000" sx="91000" sy="91000" algn="t" rotWithShape="0">
              <a:prstClr val="black">
                <a:alpha val="49000"/>
              </a:prstClr>
            </a:outerShdw>
          </a:effectLst>
        </p:grpSpPr>
        <p:sp>
          <p:nvSpPr>
            <p:cNvPr id="15" name="同心圆 14"/>
            <p:cNvSpPr/>
            <p:nvPr/>
          </p:nvSpPr>
          <p:spPr>
            <a:xfrm>
              <a:off x="1463339" y="1072758"/>
              <a:ext cx="1546058" cy="1546058"/>
            </a:xfrm>
            <a:prstGeom prst="donut">
              <a:avLst>
                <a:gd name="adj" fmla="val 4879"/>
              </a:avLst>
            </a:prstGeom>
            <a:gradFill>
              <a:gsLst>
                <a:gs pos="0">
                  <a:sysClr val="window" lastClr="FFFFFF">
                    <a:lumMod val="95000"/>
                  </a:sysClr>
                </a:gs>
                <a:gs pos="55000">
                  <a:sysClr val="window" lastClr="FFFFFF">
                    <a:lumMod val="95000"/>
                  </a:sysClr>
                </a:gs>
                <a:gs pos="100000">
                  <a:sysClr val="window" lastClr="FFFFFF">
                    <a:lumMod val="85000"/>
                  </a:sysClr>
                </a:gs>
              </a:gsLst>
              <a:lin ang="81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anchor="ctr"/>
            <a:lstStyle/>
            <a:p>
              <a:pPr marL="0" marR="0" lvl="0" indent="0" algn="ctr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1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endParaRPr>
            </a:p>
          </p:txBody>
        </p:sp>
        <p:sp>
          <p:nvSpPr>
            <p:cNvPr id="16" name="椭圆 15"/>
            <p:cNvSpPr/>
            <p:nvPr/>
          </p:nvSpPr>
          <p:spPr>
            <a:xfrm>
              <a:off x="1484232" y="1093651"/>
              <a:ext cx="1504274" cy="1504273"/>
            </a:xfrm>
            <a:prstGeom prst="ellipse">
              <a:avLst/>
            </a:prstGeom>
            <a:gradFill>
              <a:gsLst>
                <a:gs pos="0">
                  <a:sysClr val="window" lastClr="FFFFFF"/>
                </a:gs>
                <a:gs pos="51000">
                  <a:sysClr val="window" lastClr="FFFFFF">
                    <a:lumMod val="95000"/>
                  </a:sysClr>
                </a:gs>
                <a:gs pos="100000">
                  <a:sysClr val="window" lastClr="FFFFFF">
                    <a:lumMod val="85000"/>
                  </a:sysClr>
                </a:gs>
              </a:gsLst>
              <a:lin ang="189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anchor="ctr"/>
            <a:lstStyle/>
            <a:p>
              <a:pPr marL="0" marR="0" lvl="0" indent="0" algn="ctr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r>
                <a:rPr lang="en-US" altLang="zh-CN" sz="3200" b="1" kern="0" dirty="0" smtClean="0">
                  <a:ea typeface="微软雅黑" panose="020B0503020204020204" pitchFamily="34" charset="-122"/>
                </a:rPr>
                <a:t>Luca</a:t>
              </a:r>
              <a:endParaRPr kumimoji="0" lang="zh-CN" altLang="en-US" sz="32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ea typeface="微软雅黑" panose="020B0503020204020204" pitchFamily="34" charset="-122"/>
              </a:endParaRPr>
            </a:p>
          </p:txBody>
        </p:sp>
      </p:grpSp>
      <p:grpSp>
        <p:nvGrpSpPr>
          <p:cNvPr id="17" name="组合 16"/>
          <p:cNvGrpSpPr/>
          <p:nvPr/>
        </p:nvGrpSpPr>
        <p:grpSpPr>
          <a:xfrm>
            <a:off x="3152068" y="224910"/>
            <a:ext cx="5468337" cy="945288"/>
            <a:chOff x="4304043" y="1286668"/>
            <a:chExt cx="3837944" cy="2757793"/>
          </a:xfrm>
          <a:effectLst>
            <a:outerShdw blurRad="381000" dist="254000" dir="8100000" algn="tr" rotWithShape="0">
              <a:prstClr val="black">
                <a:alpha val="40000"/>
              </a:prstClr>
            </a:outerShdw>
          </a:effectLst>
        </p:grpSpPr>
        <p:sp>
          <p:nvSpPr>
            <p:cNvPr id="18" name="圆角矩形 17"/>
            <p:cNvSpPr/>
            <p:nvPr/>
          </p:nvSpPr>
          <p:spPr>
            <a:xfrm>
              <a:off x="4304043" y="1286668"/>
              <a:ext cx="3837944" cy="2757793"/>
            </a:xfrm>
            <a:prstGeom prst="roundRect">
              <a:avLst/>
            </a:prstGeom>
            <a:gradFill>
              <a:gsLst>
                <a:gs pos="62000">
                  <a:sysClr val="window" lastClr="FFFFFF">
                    <a:lumMod val="95000"/>
                  </a:sysClr>
                </a:gs>
                <a:gs pos="0">
                  <a:sysClr val="window" lastClr="FFFFFF"/>
                </a:gs>
                <a:gs pos="100000">
                  <a:sysClr val="window" lastClr="FFFFFF">
                    <a:lumMod val="85000"/>
                  </a:sysClr>
                </a:gs>
                <a:gs pos="0">
                  <a:sysClr val="window" lastClr="FFFFFF"/>
                </a:gs>
              </a:gsLst>
              <a:lin ang="81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anchor="ctr"/>
            <a:lstStyle/>
            <a:p>
              <a:pPr marL="0" marR="0" lvl="0" indent="0" algn="ctr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zh-CN" altLang="en-US" sz="2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  <a:cs typeface="+mn-cs"/>
              </a:endParaRPr>
            </a:p>
          </p:txBody>
        </p:sp>
        <p:sp>
          <p:nvSpPr>
            <p:cNvPr id="20" name="圆角矩形 19"/>
            <p:cNvSpPr/>
            <p:nvPr/>
          </p:nvSpPr>
          <p:spPr>
            <a:xfrm>
              <a:off x="4351931" y="1367703"/>
              <a:ext cx="3742172" cy="2595722"/>
            </a:xfrm>
            <a:prstGeom prst="roundRect">
              <a:avLst/>
            </a:prstGeom>
            <a:gradFill>
              <a:gsLst>
                <a:gs pos="42000">
                  <a:srgbClr val="F0F0F0"/>
                </a:gs>
                <a:gs pos="0">
                  <a:sysClr val="window" lastClr="FFFFFF"/>
                </a:gs>
                <a:gs pos="100000">
                  <a:sysClr val="window" lastClr="FFFFFF">
                    <a:lumMod val="85000"/>
                  </a:sysClr>
                </a:gs>
                <a:gs pos="0">
                  <a:sysClr val="window" lastClr="FFFFFF"/>
                </a:gs>
              </a:gsLst>
              <a:lin ang="189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anchor="ctr"/>
            <a:lstStyle/>
            <a:p>
              <a:pPr marL="0" marR="0" lvl="0" indent="0" algn="ctr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r>
                <a:rPr lang="en-US" altLang="zh-CN" sz="3600" b="1" kern="0" dirty="0" smtClean="0">
                  <a:solidFill>
                    <a:srgbClr val="FF0000"/>
                  </a:solidFill>
                  <a:ea typeface="宋体" panose="02010600030101010101" pitchFamily="2" charset="-122"/>
                  <a:cs typeface="Times New Roman" panose="02020603050405020304" pitchFamily="18" charset="0"/>
                </a:rPr>
                <a:t>got stuck in a crack</a:t>
              </a:r>
              <a:endParaRPr kumimoji="0" lang="zh-CN" altLang="en-US" sz="36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ea typeface="宋体" panose="02010600030101010101" pitchFamily="2" charset="-122"/>
                <a:cs typeface="Times New Roman" panose="02020603050405020304" pitchFamily="18" charset="0"/>
              </a:endParaRPr>
            </a:p>
          </p:txBody>
        </p:sp>
      </p:grpSp>
      <p:grpSp>
        <p:nvGrpSpPr>
          <p:cNvPr id="21" name="组合 20"/>
          <p:cNvGrpSpPr/>
          <p:nvPr/>
        </p:nvGrpSpPr>
        <p:grpSpPr>
          <a:xfrm>
            <a:off x="5000676" y="2988310"/>
            <a:ext cx="1490135" cy="1352648"/>
            <a:chOff x="1463339" y="1072758"/>
            <a:chExt cx="1546058" cy="1546058"/>
          </a:xfrm>
          <a:effectLst>
            <a:outerShdw blurRad="330200" dist="215900" dir="6900000" sx="91000" sy="91000" algn="t" rotWithShape="0">
              <a:prstClr val="black">
                <a:alpha val="49000"/>
              </a:prstClr>
            </a:outerShdw>
          </a:effectLst>
        </p:grpSpPr>
        <p:sp>
          <p:nvSpPr>
            <p:cNvPr id="22" name="同心圆 21"/>
            <p:cNvSpPr/>
            <p:nvPr/>
          </p:nvSpPr>
          <p:spPr>
            <a:xfrm>
              <a:off x="1463339" y="1072758"/>
              <a:ext cx="1546058" cy="1546058"/>
            </a:xfrm>
            <a:prstGeom prst="donut">
              <a:avLst>
                <a:gd name="adj" fmla="val 4879"/>
              </a:avLst>
            </a:prstGeom>
            <a:gradFill>
              <a:gsLst>
                <a:gs pos="0">
                  <a:sysClr val="window" lastClr="FFFFFF">
                    <a:lumMod val="95000"/>
                  </a:sysClr>
                </a:gs>
                <a:gs pos="55000">
                  <a:sysClr val="window" lastClr="FFFFFF">
                    <a:lumMod val="95000"/>
                  </a:sysClr>
                </a:gs>
                <a:gs pos="100000">
                  <a:sysClr val="window" lastClr="FFFFFF">
                    <a:lumMod val="85000"/>
                  </a:sysClr>
                </a:gs>
              </a:gsLst>
              <a:lin ang="81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anchor="ctr"/>
            <a:lstStyle/>
            <a:p>
              <a:pPr marL="0" marR="0" lvl="0" indent="0" algn="ctr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1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endParaRPr>
            </a:p>
          </p:txBody>
        </p:sp>
        <p:sp>
          <p:nvSpPr>
            <p:cNvPr id="23" name="椭圆 22"/>
            <p:cNvSpPr/>
            <p:nvPr/>
          </p:nvSpPr>
          <p:spPr>
            <a:xfrm>
              <a:off x="1484231" y="1093651"/>
              <a:ext cx="1504272" cy="1504273"/>
            </a:xfrm>
            <a:prstGeom prst="ellipse">
              <a:avLst/>
            </a:prstGeom>
            <a:gradFill>
              <a:gsLst>
                <a:gs pos="0">
                  <a:sysClr val="window" lastClr="FFFFFF"/>
                </a:gs>
                <a:gs pos="51000">
                  <a:sysClr val="window" lastClr="FFFFFF">
                    <a:lumMod val="95000"/>
                  </a:sysClr>
                </a:gs>
                <a:gs pos="100000">
                  <a:sysClr val="window" lastClr="FFFFFF">
                    <a:lumMod val="85000"/>
                  </a:sysClr>
                </a:gs>
              </a:gsLst>
              <a:lin ang="189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anchor="ctr"/>
            <a:lstStyle/>
            <a:p>
              <a:pPr marL="0" marR="0" lvl="0" indent="0" algn="ctr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r>
                <a:rPr lang="en-US" altLang="zh-CN" sz="4800" b="1" kern="0" dirty="0" smtClean="0">
                  <a:solidFill>
                    <a:srgbClr val="FF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I</a:t>
              </a:r>
              <a:r>
                <a:rPr lang="en-US" altLang="zh-CN" b="1" kern="0" dirty="0" smtClean="0">
                  <a:latin typeface="微软雅黑" panose="020B0503020204020204" pitchFamily="34" charset="-122"/>
                  <a:ea typeface="微软雅黑" panose="020B0503020204020204" pitchFamily="34" charset="-122"/>
                </a:rPr>
                <a:t> </a:t>
              </a:r>
              <a:endParaRPr kumimoji="0" lang="zh-CN" altLang="en-US" sz="18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endParaRPr>
            </a:p>
          </p:txBody>
        </p:sp>
      </p:grpSp>
      <p:grpSp>
        <p:nvGrpSpPr>
          <p:cNvPr id="24" name="组合 23"/>
          <p:cNvGrpSpPr/>
          <p:nvPr/>
        </p:nvGrpSpPr>
        <p:grpSpPr>
          <a:xfrm>
            <a:off x="1148590" y="3244649"/>
            <a:ext cx="1721506" cy="1263156"/>
            <a:chOff x="1463339" y="1072758"/>
            <a:chExt cx="1546058" cy="1546058"/>
          </a:xfrm>
          <a:effectLst>
            <a:outerShdw blurRad="330200" dist="215900" dir="6900000" sx="91000" sy="91000" algn="t" rotWithShape="0">
              <a:prstClr val="black">
                <a:alpha val="49000"/>
              </a:prstClr>
            </a:outerShdw>
          </a:effectLst>
        </p:grpSpPr>
        <p:sp>
          <p:nvSpPr>
            <p:cNvPr id="25" name="同心圆 24"/>
            <p:cNvSpPr/>
            <p:nvPr/>
          </p:nvSpPr>
          <p:spPr>
            <a:xfrm>
              <a:off x="1463339" y="1072758"/>
              <a:ext cx="1546058" cy="1546058"/>
            </a:xfrm>
            <a:prstGeom prst="donut">
              <a:avLst>
                <a:gd name="adj" fmla="val 4879"/>
              </a:avLst>
            </a:prstGeom>
            <a:gradFill>
              <a:gsLst>
                <a:gs pos="0">
                  <a:sysClr val="window" lastClr="FFFFFF">
                    <a:lumMod val="95000"/>
                  </a:sysClr>
                </a:gs>
                <a:gs pos="55000">
                  <a:sysClr val="window" lastClr="FFFFFF">
                    <a:lumMod val="95000"/>
                  </a:sysClr>
                </a:gs>
                <a:gs pos="100000">
                  <a:sysClr val="window" lastClr="FFFFFF">
                    <a:lumMod val="85000"/>
                  </a:sysClr>
                </a:gs>
              </a:gsLst>
              <a:lin ang="81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anchor="ctr"/>
            <a:lstStyle/>
            <a:p>
              <a:pPr marL="0" marR="0" lvl="0" indent="0" algn="ctr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1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endParaRPr>
            </a:p>
          </p:txBody>
        </p:sp>
        <p:sp>
          <p:nvSpPr>
            <p:cNvPr id="26" name="椭圆 25"/>
            <p:cNvSpPr/>
            <p:nvPr/>
          </p:nvSpPr>
          <p:spPr>
            <a:xfrm>
              <a:off x="1484231" y="1093651"/>
              <a:ext cx="1504273" cy="1504273"/>
            </a:xfrm>
            <a:prstGeom prst="ellipse">
              <a:avLst/>
            </a:prstGeom>
            <a:gradFill>
              <a:gsLst>
                <a:gs pos="0">
                  <a:sysClr val="window" lastClr="FFFFFF"/>
                </a:gs>
                <a:gs pos="51000">
                  <a:sysClr val="window" lastClr="FFFFFF">
                    <a:lumMod val="95000"/>
                  </a:sysClr>
                </a:gs>
                <a:gs pos="100000">
                  <a:sysClr val="window" lastClr="FFFFFF">
                    <a:lumMod val="85000"/>
                  </a:sysClr>
                </a:gs>
              </a:gsLst>
              <a:lin ang="189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anchor="ctr"/>
            <a:lstStyle/>
            <a:p>
              <a:pPr marL="0" marR="0" lvl="0" indent="0" algn="ctr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zh-CN" altLang="en-US" sz="20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cxnSp>
        <p:nvCxnSpPr>
          <p:cNvPr id="6" name="直接连接符 5"/>
          <p:cNvCxnSpPr/>
          <p:nvPr/>
        </p:nvCxnSpPr>
        <p:spPr>
          <a:xfrm flipH="1" flipV="1">
            <a:off x="5722107" y="1188477"/>
            <a:ext cx="23635" cy="1835494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直接连接符 31"/>
          <p:cNvCxnSpPr/>
          <p:nvPr/>
        </p:nvCxnSpPr>
        <p:spPr>
          <a:xfrm>
            <a:off x="2009342" y="2027388"/>
            <a:ext cx="6752" cy="1171280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直接连接符 32"/>
          <p:cNvCxnSpPr/>
          <p:nvPr/>
        </p:nvCxnSpPr>
        <p:spPr>
          <a:xfrm>
            <a:off x="9119934" y="2007648"/>
            <a:ext cx="0" cy="1072445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直接连接符 34"/>
          <p:cNvCxnSpPr/>
          <p:nvPr/>
        </p:nvCxnSpPr>
        <p:spPr>
          <a:xfrm flipV="1">
            <a:off x="2009342" y="2020715"/>
            <a:ext cx="7119835" cy="2843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椭圆 29"/>
          <p:cNvSpPr/>
          <p:nvPr/>
        </p:nvSpPr>
        <p:spPr>
          <a:xfrm>
            <a:off x="2420061" y="4666786"/>
            <a:ext cx="1652569" cy="1045355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3600" b="1" dirty="0" smtClean="0">
                <a:solidFill>
                  <a:schemeClr val="tx1"/>
                </a:solidFill>
                <a:cs typeface="Times New Roman" panose="02020603050405020304" pitchFamily="18" charset="0"/>
              </a:rPr>
              <a:t>How ?</a:t>
            </a:r>
            <a:endParaRPr lang="zh-CN" altLang="en-US" sz="3600" b="1" dirty="0">
              <a:solidFill>
                <a:schemeClr val="tx1"/>
              </a:solidFill>
              <a:cs typeface="Times New Roman" panose="02020603050405020304" pitchFamily="18" charset="0"/>
            </a:endParaRPr>
          </a:p>
        </p:txBody>
      </p:sp>
      <p:cxnSp>
        <p:nvCxnSpPr>
          <p:cNvPr id="5" name="直接连接符 4"/>
          <p:cNvCxnSpPr/>
          <p:nvPr/>
        </p:nvCxnSpPr>
        <p:spPr>
          <a:xfrm>
            <a:off x="9116930" y="4334247"/>
            <a:ext cx="5644" cy="1307667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1" name="组合 30"/>
          <p:cNvGrpSpPr/>
          <p:nvPr/>
        </p:nvGrpSpPr>
        <p:grpSpPr>
          <a:xfrm>
            <a:off x="4900250" y="4901912"/>
            <a:ext cx="1738186" cy="1384967"/>
            <a:chOff x="1463339" y="1072758"/>
            <a:chExt cx="1546058" cy="1546058"/>
          </a:xfrm>
          <a:effectLst>
            <a:outerShdw blurRad="330200" dist="215900" dir="6900000" sx="91000" sy="91000" algn="t" rotWithShape="0">
              <a:prstClr val="black">
                <a:alpha val="49000"/>
              </a:prstClr>
            </a:outerShdw>
          </a:effectLst>
        </p:grpSpPr>
        <p:sp>
          <p:nvSpPr>
            <p:cNvPr id="34" name="同心圆 33"/>
            <p:cNvSpPr/>
            <p:nvPr/>
          </p:nvSpPr>
          <p:spPr>
            <a:xfrm>
              <a:off x="1463339" y="1072758"/>
              <a:ext cx="1546058" cy="1546058"/>
            </a:xfrm>
            <a:prstGeom prst="donut">
              <a:avLst>
                <a:gd name="adj" fmla="val 4879"/>
              </a:avLst>
            </a:prstGeom>
            <a:gradFill>
              <a:gsLst>
                <a:gs pos="0">
                  <a:sysClr val="window" lastClr="FFFFFF">
                    <a:lumMod val="95000"/>
                  </a:sysClr>
                </a:gs>
                <a:gs pos="55000">
                  <a:sysClr val="window" lastClr="FFFFFF">
                    <a:lumMod val="95000"/>
                  </a:sysClr>
                </a:gs>
                <a:gs pos="100000">
                  <a:sysClr val="window" lastClr="FFFFFF">
                    <a:lumMod val="85000"/>
                  </a:sysClr>
                </a:gs>
              </a:gsLst>
              <a:lin ang="81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anchor="ctr"/>
            <a:lstStyle/>
            <a:p>
              <a:pPr marL="0" marR="0" lvl="0" indent="0" algn="ctr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1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endParaRPr>
            </a:p>
          </p:txBody>
        </p:sp>
        <p:sp>
          <p:nvSpPr>
            <p:cNvPr id="36" name="椭圆 35"/>
            <p:cNvSpPr/>
            <p:nvPr/>
          </p:nvSpPr>
          <p:spPr>
            <a:xfrm>
              <a:off x="1504312" y="1093651"/>
              <a:ext cx="1504272" cy="1504272"/>
            </a:xfrm>
            <a:prstGeom prst="ellipse">
              <a:avLst/>
            </a:prstGeom>
            <a:gradFill>
              <a:gsLst>
                <a:gs pos="0">
                  <a:sysClr val="window" lastClr="FFFFFF"/>
                </a:gs>
                <a:gs pos="51000">
                  <a:sysClr val="window" lastClr="FFFFFF">
                    <a:lumMod val="95000"/>
                  </a:sysClr>
                </a:gs>
                <a:gs pos="100000">
                  <a:sysClr val="window" lastClr="FFFFFF">
                    <a:lumMod val="85000"/>
                  </a:sysClr>
                </a:gs>
              </a:gsLst>
              <a:lin ang="189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anchor="ctr"/>
            <a:lstStyle/>
            <a:p>
              <a:pPr marL="0" marR="0" lvl="0" indent="0" algn="ctr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grpSp>
        <p:nvGrpSpPr>
          <p:cNvPr id="37" name="组合 36"/>
          <p:cNvGrpSpPr/>
          <p:nvPr/>
        </p:nvGrpSpPr>
        <p:grpSpPr>
          <a:xfrm>
            <a:off x="886655" y="1234641"/>
            <a:ext cx="2014577" cy="1318111"/>
            <a:chOff x="304800" y="673100"/>
            <a:chExt cx="4009697" cy="4072095"/>
          </a:xfrm>
          <a:effectLst>
            <a:outerShdw blurRad="444500" dist="254000" dir="8100000" algn="tr" rotWithShape="0">
              <a:prstClr val="black">
                <a:alpha val="50000"/>
              </a:prstClr>
            </a:outerShdw>
          </a:effectLst>
        </p:grpSpPr>
        <p:sp>
          <p:nvSpPr>
            <p:cNvPr id="39" name="同心圆 18"/>
            <p:cNvSpPr/>
            <p:nvPr/>
          </p:nvSpPr>
          <p:spPr>
            <a:xfrm>
              <a:off x="304800" y="673100"/>
              <a:ext cx="4000500" cy="4000500"/>
            </a:xfrm>
            <a:prstGeom prst="hexagon">
              <a:avLst/>
            </a:prstGeom>
            <a:gradFill>
              <a:gsLst>
                <a:gs pos="0">
                  <a:sysClr val="window" lastClr="FFFFFF"/>
                </a:gs>
                <a:gs pos="55000">
                  <a:sysClr val="window" lastClr="FFFFFF">
                    <a:lumMod val="95000"/>
                  </a:sysClr>
                </a:gs>
                <a:gs pos="100000">
                  <a:sysClr val="window" lastClr="FFFFFF">
                    <a:lumMod val="65000"/>
                  </a:sysClr>
                </a:gs>
              </a:gsLst>
              <a:lin ang="81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anchor="ctr"/>
            <a:lstStyle/>
            <a:p>
              <a:pPr marL="0" marR="0" lvl="0" indent="0" defTabSz="1218565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2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endParaRPr>
            </a:p>
          </p:txBody>
        </p:sp>
        <p:sp>
          <p:nvSpPr>
            <p:cNvPr id="40" name="椭圆 19"/>
            <p:cNvSpPr/>
            <p:nvPr/>
          </p:nvSpPr>
          <p:spPr>
            <a:xfrm>
              <a:off x="494810" y="895597"/>
              <a:ext cx="3819687" cy="3849598"/>
            </a:xfrm>
            <a:prstGeom prst="hexagon">
              <a:avLst/>
            </a:prstGeom>
            <a:gradFill>
              <a:gsLst>
                <a:gs pos="0">
                  <a:sysClr val="window" lastClr="FFFFFF"/>
                </a:gs>
                <a:gs pos="51000">
                  <a:sysClr val="window" lastClr="FFFFFF">
                    <a:lumMod val="95000"/>
                  </a:sysClr>
                </a:gs>
                <a:gs pos="100000">
                  <a:sysClr val="window" lastClr="FFFFFF">
                    <a:lumMod val="75000"/>
                  </a:sysClr>
                </a:gs>
              </a:gsLst>
              <a:lin ang="189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anchor="ctr"/>
            <a:lstStyle/>
            <a:p>
              <a:pPr marL="0" marR="0" lvl="0" indent="0" defTabSz="1218565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r>
                <a:rPr kumimoji="0" lang="en-US" altLang="zh-CN" sz="3200" b="1" i="0" u="none" strike="noStrike" kern="0" cap="none" spc="0" normalizeH="0" baseline="0" noProof="0" dirty="0" smtClean="0">
                  <a:ln>
                    <a:noFill/>
                  </a:ln>
                  <a:solidFill>
                    <a:srgbClr val="FF0066"/>
                  </a:solidFill>
                  <a:effectLst/>
                  <a:uLnTx/>
                  <a:uFillTx/>
                </a:rPr>
                <a:t>Theme?</a:t>
              </a:r>
              <a:endParaRPr kumimoji="0" lang="zh-CN" altLang="en-US" sz="3200" b="1" i="0" u="none" strike="noStrike" kern="0" cap="none" spc="0" normalizeH="0" baseline="0" noProof="0" dirty="0">
                <a:ln>
                  <a:noFill/>
                </a:ln>
                <a:solidFill>
                  <a:srgbClr val="FF0066"/>
                </a:solidFill>
                <a:effectLst/>
                <a:uLnTx/>
                <a:uFillTx/>
              </a:endParaRPr>
            </a:p>
          </p:txBody>
        </p:sp>
      </p:grpSp>
      <p:sp>
        <p:nvSpPr>
          <p:cNvPr id="7" name="文本框 6"/>
          <p:cNvSpPr txBox="1"/>
          <p:nvPr/>
        </p:nvSpPr>
        <p:spPr>
          <a:xfrm>
            <a:off x="3152068" y="1706316"/>
            <a:ext cx="6279983" cy="52322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altLang="zh-CN" sz="2800" b="1" dirty="0" smtClean="0">
                <a:cs typeface="Times New Roman" panose="02020603050405020304" pitchFamily="18" charset="0"/>
              </a:rPr>
              <a:t>It was the teamwork that helped me out. </a:t>
            </a:r>
            <a:endParaRPr lang="zh-CN" altLang="en-US" sz="2800" b="1" dirty="0">
              <a:cs typeface="Times New Roman" panose="02020603050405020304" pitchFamily="18" charset="0"/>
            </a:endParaRPr>
          </a:p>
        </p:txBody>
      </p:sp>
      <p:sp>
        <p:nvSpPr>
          <p:cNvPr id="56" name="文本框 26"/>
          <p:cNvSpPr txBox="1"/>
          <p:nvPr/>
        </p:nvSpPr>
        <p:spPr>
          <a:xfrm>
            <a:off x="1160282" y="3571104"/>
            <a:ext cx="16843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2800" b="1" dirty="0" smtClean="0"/>
              <a:t>the group</a:t>
            </a:r>
            <a:endParaRPr lang="en-US" altLang="zh-CN" sz="2800" b="1" dirty="0" smtClean="0"/>
          </a:p>
        </p:txBody>
      </p:sp>
      <p:sp>
        <p:nvSpPr>
          <p:cNvPr id="57" name="文本框 27"/>
          <p:cNvSpPr txBox="1"/>
          <p:nvPr/>
        </p:nvSpPr>
        <p:spPr>
          <a:xfrm>
            <a:off x="4902921" y="5239479"/>
            <a:ext cx="1777993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2600" b="1" dirty="0" smtClean="0"/>
              <a:t>the rescue team</a:t>
            </a:r>
            <a:endParaRPr lang="zh-CN" altLang="en-US" sz="2600" b="1" dirty="0"/>
          </a:p>
        </p:txBody>
      </p:sp>
      <p:cxnSp>
        <p:nvCxnSpPr>
          <p:cNvPr id="91" name="直接箭头连接符 90"/>
          <p:cNvCxnSpPr/>
          <p:nvPr/>
        </p:nvCxnSpPr>
        <p:spPr>
          <a:xfrm flipH="1" flipV="1">
            <a:off x="5722107" y="4320555"/>
            <a:ext cx="11138" cy="646845"/>
          </a:xfrm>
          <a:prstGeom prst="straightConnector1">
            <a:avLst/>
          </a:prstGeom>
          <a:ln w="317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5" name="AutoShape 32"/>
          <p:cNvSpPr>
            <a:spLocks noChangeArrowheads="1"/>
          </p:cNvSpPr>
          <p:nvPr/>
        </p:nvSpPr>
        <p:spPr bwMode="auto">
          <a:xfrm>
            <a:off x="882569" y="6333846"/>
            <a:ext cx="9144002" cy="380461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19050">
            <a:solidFill>
              <a:schemeClr val="bg2"/>
            </a:solidFill>
            <a:prstDash val="dash"/>
            <a:rou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>
            <a:lvl1pPr>
              <a:buFont typeface="Arial" panose="020B0604020202020204" pitchFamily="34" charset="0"/>
              <a:defRPr>
                <a:solidFill>
                  <a:schemeClr val="tx1"/>
                </a:solidFill>
                <a:latin typeface="Calibri Light" panose="020F0302020204030204" pitchFamily="34" charset="0"/>
                <a:ea typeface="微软雅黑 Light" panose="020B0502040204020203" charset="-122"/>
              </a:defRPr>
            </a:lvl1pPr>
            <a:lvl2pPr marL="742950" indent="-285750">
              <a:buFont typeface="Arial" panose="020B0604020202020204" pitchFamily="34" charset="0"/>
              <a:defRPr>
                <a:solidFill>
                  <a:schemeClr val="tx1"/>
                </a:solidFill>
                <a:latin typeface="Calibri Light" panose="020F0302020204030204" pitchFamily="34" charset="0"/>
                <a:ea typeface="微软雅黑 Light" panose="020B0502040204020203" charset="-122"/>
              </a:defRPr>
            </a:lvl2pPr>
            <a:lvl3pPr marL="11430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Calibri Light" panose="020F0302020204030204" pitchFamily="34" charset="0"/>
                <a:ea typeface="微软雅黑 Light" panose="020B0502040204020203" charset="-122"/>
              </a:defRPr>
            </a:lvl3pPr>
            <a:lvl4pPr marL="16002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Calibri Light" panose="020F0302020204030204" pitchFamily="34" charset="0"/>
                <a:ea typeface="微软雅黑 Light" panose="020B0502040204020203" charset="-122"/>
              </a:defRPr>
            </a:lvl4pPr>
            <a:lvl5pPr marL="20574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Calibri Light" panose="020F0302020204030204" pitchFamily="34" charset="0"/>
                <a:ea typeface="微软雅黑 Light" panose="020B0502040204020203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 Light" panose="020F0302020204030204" pitchFamily="34" charset="0"/>
                <a:ea typeface="微软雅黑 Light" panose="020B0502040204020203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 Light" panose="020F0302020204030204" pitchFamily="34" charset="0"/>
                <a:ea typeface="微软雅黑 Light" panose="020B0502040204020203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 Light" panose="020F0302020204030204" pitchFamily="34" charset="0"/>
                <a:ea typeface="微软雅黑 Light" panose="020B0502040204020203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 Light" panose="020F0302020204030204" pitchFamily="34" charset="0"/>
                <a:ea typeface="微软雅黑 Light" panose="020B0502040204020203" charset="-122"/>
              </a:defRPr>
            </a:lvl9pPr>
          </a:lstStyle>
          <a:p>
            <a:r>
              <a:rPr lang="en-US" altLang="zh-CN" sz="2800" b="1" dirty="0" smtClean="0">
                <a:solidFill>
                  <a:srgbClr val="FF0000"/>
                </a:solidFill>
                <a:latin typeface="+mn-lt"/>
              </a:rPr>
              <a:t>Tip2: Have a good understanding of the story before writing.</a:t>
            </a:r>
            <a:endParaRPr lang="zh-CN" altLang="en-US" sz="2800" b="1" dirty="0">
              <a:solidFill>
                <a:srgbClr val="FF0000"/>
              </a:solidFill>
              <a:latin typeface="+mn-lt"/>
            </a:endParaRPr>
          </a:p>
        </p:txBody>
      </p:sp>
      <p:cxnSp>
        <p:nvCxnSpPr>
          <p:cNvPr id="38" name="直接箭头连接符 37"/>
          <p:cNvCxnSpPr/>
          <p:nvPr/>
        </p:nvCxnSpPr>
        <p:spPr>
          <a:xfrm flipH="1">
            <a:off x="6673127" y="5623396"/>
            <a:ext cx="2462510" cy="0"/>
          </a:xfrm>
          <a:prstGeom prst="straightConnector1">
            <a:avLst/>
          </a:prstGeom>
          <a:ln w="317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图片 7" descr="水印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278620" y="115570"/>
            <a:ext cx="2518410" cy="81470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 animBg="1"/>
      <p:bldP spid="7" grpId="0" animBg="1"/>
      <p:bldP spid="57" grpId="0"/>
      <p:bldP spid="105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 descr="4409"/>
          <p:cNvPicPr>
            <a:picLocks noChangeAspect="1" noChangeArrowheads="1"/>
          </p:cNvPicPr>
          <p:nvPr/>
        </p:nvPicPr>
        <p:blipFill>
          <a:blip r:embed="rId1" cstate="print">
            <a:lum bright="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8889" r="24817"/>
          <a:stretch>
            <a:fillRect/>
          </a:stretch>
        </p:blipFill>
        <p:spPr bwMode="auto">
          <a:xfrm>
            <a:off x="-1" y="0"/>
            <a:ext cx="12192001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AutoShape 47"/>
          <p:cNvSpPr>
            <a:spLocks noChangeArrowheads="1"/>
          </p:cNvSpPr>
          <p:nvPr/>
        </p:nvSpPr>
        <p:spPr bwMode="auto">
          <a:xfrm>
            <a:off x="49213" y="66676"/>
            <a:ext cx="3416476" cy="655814"/>
          </a:xfrm>
          <a:prstGeom prst="flowChartAlternateProcess">
            <a:avLst/>
          </a:prstGeom>
          <a:solidFill>
            <a:srgbClr val="FF6600"/>
          </a:solidFill>
          <a:ln w="12700">
            <a:solidFill>
              <a:srgbClr val="FFFFFF"/>
            </a:solidFill>
            <a:miter lim="800000"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2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FontTx/>
              <a:buNone/>
              <a:defRPr/>
            </a:pPr>
            <a:r>
              <a:rPr lang="en-US" altLang="zh-CN" sz="3200" b="1" dirty="0" smtClean="0">
                <a:solidFill>
                  <a:prstClr val="black"/>
                </a:solidFill>
                <a:latin typeface="Calibri" panose="020F0502020204030204"/>
              </a:rPr>
              <a:t>Reading for writing </a:t>
            </a:r>
            <a:r>
              <a:rPr lang="en-US" altLang="zh-CN" sz="3200" dirty="0" smtClean="0">
                <a:solidFill>
                  <a:prstClr val="black"/>
                </a:solidFill>
                <a:latin typeface="Calibri Light" panose="020F0302020204030204"/>
              </a:rPr>
              <a:t> </a:t>
            </a:r>
            <a:endParaRPr lang="zh-CN" altLang="zh-CN" sz="3200" dirty="0" smtClean="0">
              <a:solidFill>
                <a:prstClr val="black"/>
              </a:solidFill>
              <a:latin typeface="Calibri Light" panose="020F0302020204030204"/>
            </a:endParaRPr>
          </a:p>
        </p:txBody>
      </p:sp>
      <p:sp>
        <p:nvSpPr>
          <p:cNvPr id="5" name="文本框 2"/>
          <p:cNvSpPr txBox="1"/>
          <p:nvPr/>
        </p:nvSpPr>
        <p:spPr>
          <a:xfrm>
            <a:off x="182879" y="939793"/>
            <a:ext cx="12009119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0"/>
              </a:spcAft>
            </a:pPr>
            <a:r>
              <a:rPr lang="en-US" altLang="zh-CN" sz="2800" b="1" kern="100" dirty="0" smtClean="0">
                <a:cs typeface="Times New Roman" panose="02020603050405020304" pitchFamily="18" charset="0"/>
              </a:rPr>
              <a:t>Paragraph </a:t>
            </a:r>
            <a:r>
              <a:rPr lang="en-US" altLang="zh-CN" sz="2800" b="1" kern="100" dirty="0">
                <a:cs typeface="Times New Roman" panose="02020603050405020304" pitchFamily="18" charset="0"/>
              </a:rPr>
              <a:t>1:</a:t>
            </a:r>
            <a:endParaRPr lang="en-US" altLang="zh-CN" sz="2800" b="1" kern="100" dirty="0"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en-US" altLang="zh-CN" sz="2800" b="1" kern="100" dirty="0">
                <a:cs typeface="Times New Roman" panose="02020603050405020304" pitchFamily="18" charset="0"/>
              </a:rPr>
              <a:t>With the risk of the low body temperature, the group supplied me with </a:t>
            </a:r>
            <a:r>
              <a:rPr lang="en-US" altLang="zh-CN" sz="2800" b="1" kern="100" dirty="0" smtClean="0">
                <a:cs typeface="Times New Roman" panose="02020603050405020304" pitchFamily="18" charset="0"/>
              </a:rPr>
              <a:t>their own jackets.  _______________________________________________________</a:t>
            </a:r>
            <a:endParaRPr lang="en-US" altLang="zh-CN" sz="2800" b="1" kern="100" dirty="0" smtClean="0"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en-US" altLang="zh-CN" sz="2800" b="1" kern="100" dirty="0" smtClean="0">
                <a:cs typeface="Times New Roman" panose="02020603050405020304" pitchFamily="18" charset="0"/>
              </a:rPr>
              <a:t>______________________________________________________________________________________________________________________________________________________________________________________________________</a:t>
            </a:r>
            <a:endParaRPr lang="en-US" altLang="zh-CN" sz="2800" b="1" kern="100" dirty="0" smtClean="0"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endParaRPr lang="en-US" altLang="zh-CN" sz="2800" b="1" kern="100" dirty="0"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en-US" altLang="zh-CN" sz="2800" b="1" kern="100" dirty="0" smtClean="0">
                <a:cs typeface="Times New Roman" panose="02020603050405020304" pitchFamily="18" charset="0"/>
              </a:rPr>
              <a:t>Paragraph </a:t>
            </a:r>
            <a:r>
              <a:rPr lang="en-US" altLang="zh-CN" sz="2800" b="1" kern="100" dirty="0">
                <a:cs typeface="Times New Roman" panose="02020603050405020304" pitchFamily="18" charset="0"/>
              </a:rPr>
              <a:t>2:</a:t>
            </a:r>
            <a:endParaRPr lang="en-US" altLang="zh-CN" sz="2800" b="1" kern="100" dirty="0"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en-US" altLang="zh-CN" sz="2800" b="1" kern="100" dirty="0">
                <a:cs typeface="Times New Roman" panose="02020603050405020304" pitchFamily="18" charset="0"/>
              </a:rPr>
              <a:t>After eight hours, Luca found the rescue </a:t>
            </a:r>
            <a:r>
              <a:rPr lang="en-US" altLang="zh-CN" sz="2800" b="1" kern="100" dirty="0" smtClean="0">
                <a:cs typeface="Times New Roman" panose="02020603050405020304" pitchFamily="18" charset="0"/>
              </a:rPr>
              <a:t>team. ___________________________</a:t>
            </a:r>
            <a:endParaRPr lang="en-US" altLang="zh-CN" sz="2800" b="1" kern="100" dirty="0" smtClean="0"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en-US" altLang="zh-CN" sz="2800" b="1" kern="100" dirty="0" smtClean="0">
                <a:cs typeface="Times New Roman" panose="02020603050405020304" pitchFamily="18" charset="0"/>
              </a:rPr>
              <a:t>______________________________________________________________________________________________________________________________________________________________________________________________________</a:t>
            </a:r>
            <a:endParaRPr lang="en-US" altLang="zh-CN" sz="2800" b="1" kern="100" dirty="0">
              <a:cs typeface="Times New Roman" panose="02020603050405020304" pitchFamily="18" charset="0"/>
            </a:endParaRPr>
          </a:p>
        </p:txBody>
      </p:sp>
      <p:sp>
        <p:nvSpPr>
          <p:cNvPr id="7" name="椭圆 6"/>
          <p:cNvSpPr/>
          <p:nvPr/>
        </p:nvSpPr>
        <p:spPr>
          <a:xfrm>
            <a:off x="4599837" y="4244495"/>
            <a:ext cx="2485006" cy="721520"/>
          </a:xfrm>
          <a:prstGeom prst="ellipse">
            <a:avLst/>
          </a:prstGeom>
          <a:solidFill>
            <a:schemeClr val="accent1">
              <a:alpha val="0"/>
            </a:schemeClr>
          </a:solidFill>
          <a:ln w="508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8" name="椭圆 7"/>
          <p:cNvSpPr/>
          <p:nvPr/>
        </p:nvSpPr>
        <p:spPr>
          <a:xfrm>
            <a:off x="9921968" y="1368594"/>
            <a:ext cx="695393" cy="577830"/>
          </a:xfrm>
          <a:prstGeom prst="ellipse">
            <a:avLst/>
          </a:prstGeom>
          <a:solidFill>
            <a:schemeClr val="accent1">
              <a:alpha val="0"/>
            </a:schemeClr>
          </a:solidFill>
          <a:ln w="508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10" name="直接箭头连接符 9"/>
          <p:cNvCxnSpPr>
            <a:endCxn id="8" idx="3"/>
          </p:cNvCxnSpPr>
          <p:nvPr/>
        </p:nvCxnSpPr>
        <p:spPr>
          <a:xfrm flipV="1">
            <a:off x="6344999" y="1861803"/>
            <a:ext cx="3678807" cy="2386700"/>
          </a:xfrm>
          <a:prstGeom prst="straightConnector1">
            <a:avLst/>
          </a:prstGeom>
          <a:ln w="50800">
            <a:solidFill>
              <a:srgbClr val="FF0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文本框 9"/>
          <p:cNvSpPr txBox="1"/>
          <p:nvPr/>
        </p:nvSpPr>
        <p:spPr>
          <a:xfrm>
            <a:off x="2414973" y="1900747"/>
            <a:ext cx="5881392" cy="58477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altLang="zh-CN" sz="3200" b="1" dirty="0" smtClean="0">
                <a:solidFill>
                  <a:srgbClr val="800000"/>
                </a:solidFill>
              </a:rPr>
              <a:t>Did the jackets make me warm?</a:t>
            </a:r>
            <a:endParaRPr lang="en-US" altLang="zh-CN" sz="3200" b="1" dirty="0" smtClean="0">
              <a:solidFill>
                <a:srgbClr val="800000"/>
              </a:solidFill>
            </a:endParaRPr>
          </a:p>
        </p:txBody>
      </p:sp>
      <p:sp>
        <p:nvSpPr>
          <p:cNvPr id="11" name="文本框 10"/>
          <p:cNvSpPr txBox="1"/>
          <p:nvPr/>
        </p:nvSpPr>
        <p:spPr>
          <a:xfrm>
            <a:off x="2428422" y="2457275"/>
            <a:ext cx="5879231" cy="58477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altLang="zh-CN" sz="3200" b="1" dirty="0" smtClean="0">
                <a:solidFill>
                  <a:srgbClr val="800000"/>
                </a:solidFill>
              </a:rPr>
              <a:t>How did I feel at that moment?</a:t>
            </a:r>
            <a:endParaRPr lang="zh-CN" altLang="en-US" sz="3200" b="1" dirty="0">
              <a:solidFill>
                <a:srgbClr val="800000"/>
              </a:solidFill>
            </a:endParaRPr>
          </a:p>
        </p:txBody>
      </p:sp>
      <p:sp>
        <p:nvSpPr>
          <p:cNvPr id="12" name="文本框 11"/>
          <p:cNvSpPr txBox="1"/>
          <p:nvPr/>
        </p:nvSpPr>
        <p:spPr>
          <a:xfrm>
            <a:off x="1638947" y="2996267"/>
            <a:ext cx="10530475" cy="58477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altLang="zh-CN" sz="3200" b="1" dirty="0" smtClean="0">
                <a:solidFill>
                  <a:srgbClr val="800000"/>
                </a:solidFill>
              </a:rPr>
              <a:t>What did the group do for me? Did Jim do something for me?</a:t>
            </a:r>
            <a:endParaRPr lang="zh-CN" altLang="en-US" sz="3200" b="1" dirty="0">
              <a:solidFill>
                <a:srgbClr val="800000"/>
              </a:solidFill>
            </a:endParaRPr>
          </a:p>
        </p:txBody>
      </p:sp>
      <p:sp>
        <p:nvSpPr>
          <p:cNvPr id="13" name="文本框 12"/>
          <p:cNvSpPr txBox="1"/>
          <p:nvPr/>
        </p:nvSpPr>
        <p:spPr>
          <a:xfrm>
            <a:off x="2023420" y="5633003"/>
            <a:ext cx="6284234" cy="1077218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altLang="zh-CN" sz="3200" b="1" dirty="0" smtClean="0">
                <a:solidFill>
                  <a:srgbClr val="800000"/>
                </a:solidFill>
              </a:rPr>
              <a:t>Did Luca do something?</a:t>
            </a:r>
            <a:endParaRPr lang="en-US" altLang="zh-CN" sz="3200" b="1" dirty="0" smtClean="0">
              <a:solidFill>
                <a:srgbClr val="800000"/>
              </a:solidFill>
            </a:endParaRPr>
          </a:p>
          <a:p>
            <a:r>
              <a:rPr lang="en-US" altLang="zh-CN" sz="3200" b="1" dirty="0" smtClean="0">
                <a:solidFill>
                  <a:srgbClr val="800000"/>
                </a:solidFill>
              </a:rPr>
              <a:t>How did I feel in the end? </a:t>
            </a:r>
            <a:endParaRPr lang="zh-CN" altLang="en-US" sz="3200" b="1" dirty="0">
              <a:solidFill>
                <a:srgbClr val="800000"/>
              </a:solidFill>
            </a:endParaRPr>
          </a:p>
        </p:txBody>
      </p:sp>
      <p:sp>
        <p:nvSpPr>
          <p:cNvPr id="14" name="文本框 13"/>
          <p:cNvSpPr txBox="1"/>
          <p:nvPr/>
        </p:nvSpPr>
        <p:spPr>
          <a:xfrm>
            <a:off x="2023419" y="5052741"/>
            <a:ext cx="6284234" cy="58477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altLang="zh-CN" sz="3200" b="1" dirty="0" smtClean="0">
                <a:solidFill>
                  <a:srgbClr val="800000"/>
                </a:solidFill>
              </a:rPr>
              <a:t>How did the rescue team save me?</a:t>
            </a:r>
            <a:endParaRPr lang="en-US" altLang="zh-CN" sz="3200" b="1" dirty="0" smtClean="0">
              <a:solidFill>
                <a:srgbClr val="800000"/>
              </a:solidFill>
            </a:endParaRPr>
          </a:p>
        </p:txBody>
      </p:sp>
      <p:pic>
        <p:nvPicPr>
          <p:cNvPr id="3" name="图片 2" descr="水印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380855" y="307975"/>
            <a:ext cx="2518410" cy="81470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1" grpId="0" animBg="1"/>
      <p:bldP spid="12" grpId="0" animBg="1"/>
      <p:bldP spid="13" grpId="0" animBg="1"/>
      <p:bldP spid="14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 descr="4409"/>
          <p:cNvPicPr>
            <a:picLocks noChangeAspect="1" noChangeArrowheads="1"/>
          </p:cNvPicPr>
          <p:nvPr/>
        </p:nvPicPr>
        <p:blipFill>
          <a:blip r:embed="rId1" cstate="print">
            <a:lum bright="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8889" r="24817"/>
          <a:stretch>
            <a:fillRect/>
          </a:stretch>
        </p:blipFill>
        <p:spPr bwMode="auto">
          <a:xfrm>
            <a:off x="-1" y="0"/>
            <a:ext cx="12192001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文本框 2"/>
          <p:cNvSpPr txBox="1"/>
          <p:nvPr/>
        </p:nvSpPr>
        <p:spPr>
          <a:xfrm>
            <a:off x="-1" y="939793"/>
            <a:ext cx="1219200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0"/>
              </a:spcAft>
            </a:pPr>
            <a:r>
              <a:rPr lang="en-US" altLang="zh-CN" sz="2800" b="1" kern="100" dirty="0" smtClean="0">
                <a:cs typeface="Times New Roman" panose="02020603050405020304" pitchFamily="18" charset="0"/>
              </a:rPr>
              <a:t>Paragraph </a:t>
            </a:r>
            <a:r>
              <a:rPr lang="en-US" altLang="zh-CN" sz="2800" b="1" kern="100" dirty="0">
                <a:cs typeface="Times New Roman" panose="02020603050405020304" pitchFamily="18" charset="0"/>
              </a:rPr>
              <a:t>1:</a:t>
            </a:r>
            <a:endParaRPr lang="en-US" altLang="zh-CN" sz="2800" b="1" kern="100" dirty="0"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en-US" altLang="zh-CN" sz="2800" b="1" kern="100" dirty="0">
                <a:cs typeface="Times New Roman" panose="02020603050405020304" pitchFamily="18" charset="0"/>
              </a:rPr>
              <a:t>With the risk of the low body temperature, the group supplied me with </a:t>
            </a:r>
            <a:r>
              <a:rPr lang="en-US" altLang="zh-CN" sz="2800" b="1" kern="100" dirty="0" smtClean="0">
                <a:cs typeface="Times New Roman" panose="02020603050405020304" pitchFamily="18" charset="0"/>
              </a:rPr>
              <a:t>their own jackets.  ________________________________________________________</a:t>
            </a:r>
            <a:endParaRPr lang="en-US" altLang="zh-CN" sz="2800" b="1" kern="100" dirty="0" smtClean="0"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endParaRPr lang="en-US" altLang="zh-CN" sz="2800" b="1" kern="1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endParaRPr lang="en-US" altLang="zh-CN" sz="2800" b="1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AutoShape 47"/>
          <p:cNvSpPr>
            <a:spLocks noChangeArrowheads="1"/>
          </p:cNvSpPr>
          <p:nvPr/>
        </p:nvSpPr>
        <p:spPr bwMode="auto">
          <a:xfrm>
            <a:off x="49213" y="66675"/>
            <a:ext cx="1486076" cy="658813"/>
          </a:xfrm>
          <a:prstGeom prst="flowChartAlternateProcess">
            <a:avLst/>
          </a:prstGeom>
          <a:solidFill>
            <a:srgbClr val="FF6600"/>
          </a:solidFill>
          <a:ln w="12700">
            <a:solidFill>
              <a:srgbClr val="FFFFFF"/>
            </a:solidFill>
            <a:miter lim="800000"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2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FontTx/>
              <a:buNone/>
              <a:defRPr/>
            </a:pPr>
            <a:r>
              <a:rPr lang="en-US" altLang="zh-CN" sz="3200" b="1" dirty="0" smtClean="0">
                <a:latin typeface="+mn-lt"/>
              </a:rPr>
              <a:t>Writing</a:t>
            </a:r>
            <a:r>
              <a:rPr lang="en-US" altLang="zh-CN" sz="3200" dirty="0" smtClean="0">
                <a:latin typeface="+mj-lt"/>
              </a:rPr>
              <a:t> </a:t>
            </a:r>
            <a:endParaRPr lang="zh-CN" altLang="zh-CN" sz="3200" dirty="0" smtClean="0">
              <a:latin typeface="+mj-lt"/>
            </a:endParaRPr>
          </a:p>
        </p:txBody>
      </p:sp>
      <p:sp>
        <p:nvSpPr>
          <p:cNvPr id="9" name="圆角矩形 8"/>
          <p:cNvSpPr/>
          <p:nvPr/>
        </p:nvSpPr>
        <p:spPr>
          <a:xfrm>
            <a:off x="3951112" y="2348090"/>
            <a:ext cx="1794933" cy="575733"/>
          </a:xfrm>
          <a:prstGeom prst="round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000" b="1" dirty="0" smtClean="0">
                <a:solidFill>
                  <a:schemeClr val="tx1"/>
                </a:solidFill>
              </a:rPr>
              <a:t>the group/ Jim</a:t>
            </a:r>
            <a:endParaRPr lang="zh-CN" altLang="en-US" sz="2000" b="1" dirty="0">
              <a:solidFill>
                <a:schemeClr val="tx1"/>
              </a:solidFill>
            </a:endParaRPr>
          </a:p>
        </p:txBody>
      </p:sp>
      <p:sp>
        <p:nvSpPr>
          <p:cNvPr id="10" name="圆角矩形 9"/>
          <p:cNvSpPr/>
          <p:nvPr/>
        </p:nvSpPr>
        <p:spPr>
          <a:xfrm>
            <a:off x="8342490" y="2336800"/>
            <a:ext cx="1185333" cy="553155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800" b="1" dirty="0" smtClean="0">
                <a:solidFill>
                  <a:schemeClr val="tx1"/>
                </a:solidFill>
              </a:rPr>
              <a:t>I </a:t>
            </a:r>
            <a:endParaRPr lang="zh-CN" altLang="en-US" sz="2800" b="1" dirty="0">
              <a:solidFill>
                <a:schemeClr val="tx1"/>
              </a:solidFill>
            </a:endParaRPr>
          </a:p>
        </p:txBody>
      </p:sp>
      <p:sp>
        <p:nvSpPr>
          <p:cNvPr id="12" name="五边形 11"/>
          <p:cNvSpPr/>
          <p:nvPr/>
        </p:nvSpPr>
        <p:spPr>
          <a:xfrm>
            <a:off x="214487" y="3149599"/>
            <a:ext cx="2494845" cy="711199"/>
          </a:xfrm>
          <a:prstGeom prst="homePlate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400" b="1" dirty="0">
              <a:solidFill>
                <a:schemeClr val="tx1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37065" y="3273777"/>
            <a:ext cx="234808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b="1" dirty="0" smtClean="0"/>
              <a:t>possible feelings</a:t>
            </a:r>
            <a:endParaRPr lang="zh-CN" altLang="en-US" sz="2400" b="1" dirty="0"/>
          </a:p>
        </p:txBody>
      </p:sp>
      <p:sp>
        <p:nvSpPr>
          <p:cNvPr id="15" name="五边形 14"/>
          <p:cNvSpPr/>
          <p:nvPr/>
        </p:nvSpPr>
        <p:spPr>
          <a:xfrm>
            <a:off x="231420" y="4216399"/>
            <a:ext cx="2494845" cy="711199"/>
          </a:xfrm>
          <a:prstGeom prst="homePlate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400" b="1" dirty="0">
              <a:solidFill>
                <a:schemeClr val="tx1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299154" y="4351866"/>
            <a:ext cx="234808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b="1" dirty="0" smtClean="0"/>
              <a:t>possible actions</a:t>
            </a:r>
            <a:endParaRPr lang="zh-CN" altLang="en-US" sz="2400" b="1" dirty="0"/>
          </a:p>
        </p:txBody>
      </p:sp>
      <p:sp>
        <p:nvSpPr>
          <p:cNvPr id="18" name="五边形 17"/>
          <p:cNvSpPr/>
          <p:nvPr/>
        </p:nvSpPr>
        <p:spPr>
          <a:xfrm>
            <a:off x="214488" y="5441243"/>
            <a:ext cx="2619024" cy="711199"/>
          </a:xfrm>
          <a:prstGeom prst="homePlate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400" b="1" dirty="0">
              <a:solidFill>
                <a:schemeClr val="tx1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237065" y="5576711"/>
            <a:ext cx="244969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b="1" dirty="0" smtClean="0"/>
              <a:t>underlined words</a:t>
            </a:r>
            <a:endParaRPr lang="zh-CN" altLang="en-US" sz="2400" b="1" dirty="0"/>
          </a:p>
        </p:txBody>
      </p:sp>
      <p:sp>
        <p:nvSpPr>
          <p:cNvPr id="20" name="TextBox 19"/>
          <p:cNvSpPr txBox="1"/>
          <p:nvPr/>
        </p:nvSpPr>
        <p:spPr>
          <a:xfrm>
            <a:off x="3612444" y="3973689"/>
            <a:ext cx="3154925" cy="1384995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altLang="zh-CN" sz="2800" b="1" dirty="0" smtClean="0"/>
              <a:t>comfort, encourage, tell stories/jokes, pull, push, … </a:t>
            </a:r>
            <a:endParaRPr lang="zh-CN" altLang="en-US" sz="2800" b="1" dirty="0"/>
          </a:p>
        </p:txBody>
      </p:sp>
      <p:sp>
        <p:nvSpPr>
          <p:cNvPr id="21" name="TextBox 20"/>
          <p:cNvSpPr txBox="1"/>
          <p:nvPr/>
        </p:nvSpPr>
        <p:spPr>
          <a:xfrm>
            <a:off x="8173638" y="4178378"/>
            <a:ext cx="2793197" cy="95410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altLang="zh-CN" sz="2800" b="1" dirty="0"/>
              <a:t>cried, fall </a:t>
            </a:r>
            <a:r>
              <a:rPr lang="en-US" altLang="zh-CN" sz="2800" b="1" dirty="0" smtClean="0"/>
              <a:t>asleep, pray, …  </a:t>
            </a:r>
            <a:endParaRPr lang="zh-CN" altLang="en-US" sz="2800" b="1" dirty="0"/>
          </a:p>
        </p:txBody>
      </p:sp>
      <p:sp>
        <p:nvSpPr>
          <p:cNvPr id="22" name="TextBox 21"/>
          <p:cNvSpPr txBox="1"/>
          <p:nvPr/>
        </p:nvSpPr>
        <p:spPr>
          <a:xfrm>
            <a:off x="7992534" y="3093155"/>
            <a:ext cx="3262487" cy="95410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altLang="zh-CN" sz="2800" b="1" dirty="0" smtClean="0"/>
              <a:t>cold, tired, harassed, scared, hopeless, …</a:t>
            </a:r>
            <a:endParaRPr lang="zh-CN" altLang="en-US" sz="2800" b="1" dirty="0"/>
          </a:p>
        </p:txBody>
      </p:sp>
      <p:sp>
        <p:nvSpPr>
          <p:cNvPr id="23" name="TextBox 22"/>
          <p:cNvSpPr txBox="1"/>
          <p:nvPr/>
        </p:nvSpPr>
        <p:spPr>
          <a:xfrm>
            <a:off x="3668890" y="5554133"/>
            <a:ext cx="8184444" cy="523220"/>
          </a:xfrm>
          <a:prstGeom prst="rect">
            <a:avLst/>
          </a:prstGeom>
          <a:solidFill>
            <a:srgbClr val="99CCFF"/>
          </a:solidFill>
        </p:spPr>
        <p:txBody>
          <a:bodyPr wrap="square" rtlCol="0">
            <a:spAutoFit/>
          </a:bodyPr>
          <a:lstStyle/>
          <a:p>
            <a:r>
              <a:rPr lang="en-US" altLang="zh-CN" sz="2800" b="1" dirty="0" smtClean="0"/>
              <a:t>Jim, Luca, encouraged, feet, gap, minutes, trapped, … </a:t>
            </a:r>
            <a:endParaRPr lang="zh-CN" altLang="en-US" sz="2800" b="1" dirty="0"/>
          </a:p>
        </p:txBody>
      </p:sp>
      <p:sp>
        <p:nvSpPr>
          <p:cNvPr id="24" name="TextBox 23"/>
          <p:cNvSpPr txBox="1"/>
          <p:nvPr/>
        </p:nvSpPr>
        <p:spPr>
          <a:xfrm>
            <a:off x="3849511" y="3228623"/>
            <a:ext cx="1817511" cy="52322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altLang="zh-CN" sz="2800" b="1" dirty="0" smtClean="0"/>
              <a:t>worried, … </a:t>
            </a:r>
            <a:endParaRPr lang="zh-CN" altLang="en-US" sz="28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21" grpId="0" animBg="1"/>
      <p:bldP spid="22" grpId="0" animBg="1"/>
      <p:bldP spid="23" grpId="0" animBg="1"/>
      <p:bldP spid="24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 descr="4409"/>
          <p:cNvPicPr>
            <a:picLocks noChangeAspect="1" noChangeArrowheads="1"/>
          </p:cNvPicPr>
          <p:nvPr/>
        </p:nvPicPr>
        <p:blipFill>
          <a:blip r:embed="rId1" cstate="print">
            <a:lum bright="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8889" r="24817"/>
          <a:stretch>
            <a:fillRect/>
          </a:stretch>
        </p:blipFill>
        <p:spPr bwMode="auto">
          <a:xfrm>
            <a:off x="0" y="0"/>
            <a:ext cx="12192001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AutoShape 47"/>
          <p:cNvSpPr>
            <a:spLocks noChangeArrowheads="1"/>
          </p:cNvSpPr>
          <p:nvPr/>
        </p:nvSpPr>
        <p:spPr bwMode="auto">
          <a:xfrm>
            <a:off x="49213" y="66675"/>
            <a:ext cx="1486076" cy="658813"/>
          </a:xfrm>
          <a:prstGeom prst="flowChartAlternateProcess">
            <a:avLst/>
          </a:prstGeom>
          <a:solidFill>
            <a:srgbClr val="FF6600"/>
          </a:solidFill>
          <a:ln w="12700">
            <a:solidFill>
              <a:srgbClr val="FFFFFF"/>
            </a:solidFill>
            <a:miter lim="800000"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2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FontTx/>
              <a:buNone/>
              <a:defRPr/>
            </a:pPr>
            <a:r>
              <a:rPr lang="en-US" altLang="zh-CN" sz="3200" b="1" dirty="0" smtClean="0">
                <a:latin typeface="+mn-lt"/>
              </a:rPr>
              <a:t>Writing</a:t>
            </a:r>
            <a:r>
              <a:rPr lang="en-US" altLang="zh-CN" sz="3200" dirty="0" smtClean="0">
                <a:latin typeface="+mj-lt"/>
              </a:rPr>
              <a:t> </a:t>
            </a:r>
            <a:endParaRPr lang="zh-CN" altLang="zh-CN" sz="3200" dirty="0" smtClean="0">
              <a:latin typeface="+mj-lt"/>
            </a:endParaRPr>
          </a:p>
        </p:txBody>
      </p:sp>
      <p:sp>
        <p:nvSpPr>
          <p:cNvPr id="9" name="圆角矩形 8"/>
          <p:cNvSpPr/>
          <p:nvPr/>
        </p:nvSpPr>
        <p:spPr>
          <a:xfrm>
            <a:off x="3951111" y="2348090"/>
            <a:ext cx="2607733" cy="575733"/>
          </a:xfrm>
          <a:prstGeom prst="round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000" b="1" dirty="0" smtClean="0">
                <a:solidFill>
                  <a:schemeClr val="tx1"/>
                </a:solidFill>
              </a:rPr>
              <a:t>the rescue team/ Luca</a:t>
            </a:r>
            <a:endParaRPr lang="zh-CN" altLang="en-US" sz="2000" b="1" dirty="0">
              <a:solidFill>
                <a:schemeClr val="tx1"/>
              </a:solidFill>
            </a:endParaRPr>
          </a:p>
        </p:txBody>
      </p:sp>
      <p:sp>
        <p:nvSpPr>
          <p:cNvPr id="10" name="圆角矩形 9"/>
          <p:cNvSpPr/>
          <p:nvPr/>
        </p:nvSpPr>
        <p:spPr>
          <a:xfrm>
            <a:off x="8782756" y="2323527"/>
            <a:ext cx="1185333" cy="553155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800" b="1" dirty="0" smtClean="0">
                <a:solidFill>
                  <a:schemeClr val="tx1"/>
                </a:solidFill>
              </a:rPr>
              <a:t>I </a:t>
            </a:r>
            <a:endParaRPr lang="zh-CN" altLang="en-US" sz="2800" b="1" dirty="0">
              <a:solidFill>
                <a:schemeClr val="tx1"/>
              </a:solidFill>
            </a:endParaRPr>
          </a:p>
        </p:txBody>
      </p:sp>
      <p:sp>
        <p:nvSpPr>
          <p:cNvPr id="12" name="五边形 11"/>
          <p:cNvSpPr/>
          <p:nvPr/>
        </p:nvSpPr>
        <p:spPr>
          <a:xfrm>
            <a:off x="214487" y="3127021"/>
            <a:ext cx="2494845" cy="711199"/>
          </a:xfrm>
          <a:prstGeom prst="homePlate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400" b="1" dirty="0">
              <a:solidFill>
                <a:schemeClr val="tx1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37065" y="3251199"/>
            <a:ext cx="234808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b="1" dirty="0" smtClean="0"/>
              <a:t>possible feelings</a:t>
            </a:r>
            <a:endParaRPr lang="zh-CN" altLang="en-US" sz="2400" b="1" dirty="0"/>
          </a:p>
        </p:txBody>
      </p:sp>
      <p:sp>
        <p:nvSpPr>
          <p:cNvPr id="15" name="五边形 14"/>
          <p:cNvSpPr/>
          <p:nvPr/>
        </p:nvSpPr>
        <p:spPr>
          <a:xfrm>
            <a:off x="231420" y="4193821"/>
            <a:ext cx="2494845" cy="711199"/>
          </a:xfrm>
          <a:prstGeom prst="homePlate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400" b="1" dirty="0">
              <a:solidFill>
                <a:schemeClr val="tx1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299154" y="4329288"/>
            <a:ext cx="234808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b="1" dirty="0" smtClean="0"/>
              <a:t>possible actions</a:t>
            </a:r>
            <a:endParaRPr lang="zh-CN" altLang="en-US" sz="2400" b="1" dirty="0"/>
          </a:p>
        </p:txBody>
      </p:sp>
      <p:sp>
        <p:nvSpPr>
          <p:cNvPr id="18" name="五边形 17"/>
          <p:cNvSpPr/>
          <p:nvPr/>
        </p:nvSpPr>
        <p:spPr>
          <a:xfrm>
            <a:off x="214488" y="5418665"/>
            <a:ext cx="2619024" cy="711199"/>
          </a:xfrm>
          <a:prstGeom prst="homePlate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400" b="1" dirty="0">
              <a:solidFill>
                <a:schemeClr val="tx1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237065" y="5554133"/>
            <a:ext cx="244969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b="1" dirty="0" smtClean="0"/>
              <a:t>underlined words</a:t>
            </a:r>
            <a:endParaRPr lang="zh-CN" altLang="en-US" sz="2400" b="1" dirty="0"/>
          </a:p>
        </p:txBody>
      </p:sp>
      <p:sp>
        <p:nvSpPr>
          <p:cNvPr id="13" name="矩形 12"/>
          <p:cNvSpPr/>
          <p:nvPr/>
        </p:nvSpPr>
        <p:spPr>
          <a:xfrm>
            <a:off x="0" y="892370"/>
            <a:ext cx="121920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en-US" altLang="zh-CN" sz="2800" b="1" kern="100" dirty="0" smtClean="0">
                <a:cs typeface="Times New Roman" panose="02020603050405020304" pitchFamily="18" charset="0"/>
              </a:rPr>
              <a:t>Paragraph 2:</a:t>
            </a:r>
            <a:endParaRPr lang="en-US" altLang="zh-CN" sz="2800" b="1" kern="100" dirty="0" smtClean="0"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en-US" altLang="zh-CN" sz="2800" b="1" kern="100" dirty="0" smtClean="0">
                <a:cs typeface="Times New Roman" panose="02020603050405020304" pitchFamily="18" charset="0"/>
              </a:rPr>
              <a:t>After eight hours, Luca found the rescue team. ____________________________</a:t>
            </a:r>
            <a:endParaRPr lang="en-US" altLang="zh-CN" sz="2800" b="1" kern="100" dirty="0" smtClean="0">
              <a:cs typeface="Times New Roman" panose="02020603050405020304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7958665" y="3127022"/>
            <a:ext cx="3025424" cy="52322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altLang="zh-CN" sz="2800" b="1" dirty="0" smtClean="0"/>
              <a:t>hopeful, thrilled, …</a:t>
            </a:r>
            <a:endParaRPr lang="zh-CN" altLang="en-US" sz="2800" b="1" dirty="0"/>
          </a:p>
        </p:txBody>
      </p:sp>
      <p:sp>
        <p:nvSpPr>
          <p:cNvPr id="20" name="TextBox 19"/>
          <p:cNvSpPr txBox="1"/>
          <p:nvPr/>
        </p:nvSpPr>
        <p:spPr>
          <a:xfrm>
            <a:off x="7936088" y="4063999"/>
            <a:ext cx="3048001" cy="95410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altLang="zh-CN" sz="2800" b="1" dirty="0" smtClean="0"/>
              <a:t>light up, move, pull, crawl, thank, …  </a:t>
            </a:r>
            <a:endParaRPr lang="zh-CN" altLang="en-US" sz="2800" b="1" dirty="0"/>
          </a:p>
        </p:txBody>
      </p:sp>
      <p:sp>
        <p:nvSpPr>
          <p:cNvPr id="21" name="TextBox 20"/>
          <p:cNvSpPr txBox="1"/>
          <p:nvPr/>
        </p:nvSpPr>
        <p:spPr>
          <a:xfrm>
            <a:off x="3691465" y="4052712"/>
            <a:ext cx="3036711" cy="954107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altLang="zh-CN" sz="2800" b="1" dirty="0" smtClean="0"/>
              <a:t>examine, remove, shift, drill, polish,… </a:t>
            </a:r>
            <a:endParaRPr lang="zh-CN" altLang="en-US" sz="2800" b="1" dirty="0"/>
          </a:p>
        </p:txBody>
      </p:sp>
      <p:sp>
        <p:nvSpPr>
          <p:cNvPr id="22" name="TextBox 21"/>
          <p:cNvSpPr txBox="1"/>
          <p:nvPr/>
        </p:nvSpPr>
        <p:spPr>
          <a:xfrm>
            <a:off x="4052711" y="3194756"/>
            <a:ext cx="2167466" cy="52322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altLang="zh-CN" sz="2800" b="1" dirty="0" smtClean="0"/>
              <a:t>calm, … </a:t>
            </a:r>
            <a:endParaRPr lang="zh-CN" altLang="en-US" sz="2800" b="1" dirty="0"/>
          </a:p>
        </p:txBody>
      </p:sp>
      <p:sp>
        <p:nvSpPr>
          <p:cNvPr id="23" name="TextBox 22"/>
          <p:cNvSpPr txBox="1"/>
          <p:nvPr/>
        </p:nvSpPr>
        <p:spPr>
          <a:xfrm>
            <a:off x="3239911" y="5659998"/>
            <a:ext cx="8782756" cy="492443"/>
          </a:xfrm>
          <a:prstGeom prst="rect">
            <a:avLst/>
          </a:prstGeom>
          <a:solidFill>
            <a:srgbClr val="99CCFF"/>
          </a:solidFill>
        </p:spPr>
        <p:txBody>
          <a:bodyPr wrap="square" rtlCol="0">
            <a:spAutoFit/>
          </a:bodyPr>
          <a:lstStyle/>
          <a:p>
            <a:r>
              <a:rPr lang="en-US" altLang="zh-CN" sz="2600" b="1" dirty="0" smtClean="0"/>
              <a:t>Luca, climbed, minutes, feet, make it, Thunder Canyon Cave, …</a:t>
            </a:r>
            <a:endParaRPr lang="zh-CN" altLang="en-US" sz="2600" b="1" dirty="0"/>
          </a:p>
        </p:txBody>
      </p:sp>
      <p:sp>
        <p:nvSpPr>
          <p:cNvPr id="24" name="AutoShape 32"/>
          <p:cNvSpPr>
            <a:spLocks noChangeArrowheads="1"/>
          </p:cNvSpPr>
          <p:nvPr/>
        </p:nvSpPr>
        <p:spPr bwMode="auto">
          <a:xfrm>
            <a:off x="1456261" y="6263049"/>
            <a:ext cx="10001960" cy="594951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19050">
            <a:solidFill>
              <a:schemeClr val="bg2"/>
            </a:solidFill>
            <a:prstDash val="dash"/>
            <a:rou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>
            <a:lvl1pPr>
              <a:buFont typeface="Arial" panose="020B0604020202020204" pitchFamily="34" charset="0"/>
              <a:defRPr>
                <a:solidFill>
                  <a:schemeClr val="tx1"/>
                </a:solidFill>
                <a:latin typeface="Calibri Light" panose="020F0302020204030204" pitchFamily="34" charset="0"/>
                <a:ea typeface="微软雅黑 Light" panose="020B0502040204020203" charset="-122"/>
              </a:defRPr>
            </a:lvl1pPr>
            <a:lvl2pPr marL="742950" indent="-285750">
              <a:buFont typeface="Arial" panose="020B0604020202020204" pitchFamily="34" charset="0"/>
              <a:defRPr>
                <a:solidFill>
                  <a:schemeClr val="tx1"/>
                </a:solidFill>
                <a:latin typeface="Calibri Light" panose="020F0302020204030204" pitchFamily="34" charset="0"/>
                <a:ea typeface="微软雅黑 Light" panose="020B0502040204020203" charset="-122"/>
              </a:defRPr>
            </a:lvl2pPr>
            <a:lvl3pPr marL="11430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Calibri Light" panose="020F0302020204030204" pitchFamily="34" charset="0"/>
                <a:ea typeface="微软雅黑 Light" panose="020B0502040204020203" charset="-122"/>
              </a:defRPr>
            </a:lvl3pPr>
            <a:lvl4pPr marL="16002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Calibri Light" panose="020F0302020204030204" pitchFamily="34" charset="0"/>
                <a:ea typeface="微软雅黑 Light" panose="020B0502040204020203" charset="-122"/>
              </a:defRPr>
            </a:lvl4pPr>
            <a:lvl5pPr marL="20574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Calibri Light" panose="020F0302020204030204" pitchFamily="34" charset="0"/>
                <a:ea typeface="微软雅黑 Light" panose="020B0502040204020203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 Light" panose="020F0302020204030204" pitchFamily="34" charset="0"/>
                <a:ea typeface="微软雅黑 Light" panose="020B0502040204020203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 Light" panose="020F0302020204030204" pitchFamily="34" charset="0"/>
                <a:ea typeface="微软雅黑 Light" panose="020B0502040204020203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 Light" panose="020F0302020204030204" pitchFamily="34" charset="0"/>
                <a:ea typeface="微软雅黑 Light" panose="020B0502040204020203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 Light" panose="020F0302020204030204" pitchFamily="34" charset="0"/>
                <a:ea typeface="微软雅黑 Light" panose="020B0502040204020203" charset="-122"/>
              </a:defRPr>
            </a:lvl9pPr>
          </a:lstStyle>
          <a:p>
            <a:r>
              <a:rPr lang="en-US" altLang="zh-CN" sz="3200" b="1" dirty="0" smtClean="0">
                <a:solidFill>
                  <a:srgbClr val="FF0000"/>
                </a:solidFill>
                <a:latin typeface="+mn-lt"/>
              </a:rPr>
              <a:t>Tip3: Focus on the given sentences and underlined words.</a:t>
            </a:r>
            <a:endParaRPr lang="zh-CN" altLang="en-US" sz="3200" b="1" dirty="0">
              <a:solidFill>
                <a:srgbClr val="FF0000"/>
              </a:solidFill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20" grpId="0" animBg="1"/>
      <p:bldP spid="21" grpId="0" animBg="1"/>
      <p:bldP spid="22" grpId="0" animBg="1"/>
      <p:bldP spid="23" grpId="0" animBg="1"/>
      <p:bldP spid="24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 descr="4409"/>
          <p:cNvPicPr>
            <a:picLocks noChangeAspect="1" noChangeArrowheads="1"/>
          </p:cNvPicPr>
          <p:nvPr/>
        </p:nvPicPr>
        <p:blipFill>
          <a:blip r:embed="rId1" cstate="print">
            <a:lum bright="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8889" r="24817"/>
          <a:stretch>
            <a:fillRect/>
          </a:stretch>
        </p:blipFill>
        <p:spPr bwMode="auto">
          <a:xfrm>
            <a:off x="-1" y="0"/>
            <a:ext cx="12192001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AutoShape 47"/>
          <p:cNvSpPr>
            <a:spLocks noChangeArrowheads="1"/>
          </p:cNvSpPr>
          <p:nvPr/>
        </p:nvSpPr>
        <p:spPr bwMode="auto">
          <a:xfrm>
            <a:off x="49212" y="66675"/>
            <a:ext cx="2249851" cy="690971"/>
          </a:xfrm>
          <a:prstGeom prst="flowChartAlternateProcess">
            <a:avLst/>
          </a:prstGeom>
          <a:solidFill>
            <a:srgbClr val="FF6600"/>
          </a:solidFill>
          <a:ln w="12700">
            <a:solidFill>
              <a:srgbClr val="FFFFFF"/>
            </a:solidFill>
            <a:miter lim="800000"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2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FontTx/>
              <a:buNone/>
              <a:defRPr/>
            </a:pPr>
            <a:r>
              <a:rPr lang="en-US" altLang="zh-CN" sz="4000" b="1" dirty="0" smtClean="0">
                <a:latin typeface="+mn-lt"/>
              </a:rPr>
              <a:t>Assessing</a:t>
            </a:r>
            <a:r>
              <a:rPr lang="en-US" altLang="zh-CN" sz="3200" dirty="0" smtClean="0">
                <a:latin typeface="+mj-lt"/>
              </a:rPr>
              <a:t> </a:t>
            </a:r>
            <a:endParaRPr lang="zh-CN" altLang="zh-CN" sz="3200" dirty="0" smtClean="0">
              <a:latin typeface="+mj-lt"/>
            </a:endParaRPr>
          </a:p>
        </p:txBody>
      </p:sp>
      <p:sp>
        <p:nvSpPr>
          <p:cNvPr id="7" name="TextBox 2"/>
          <p:cNvSpPr txBox="1"/>
          <p:nvPr/>
        </p:nvSpPr>
        <p:spPr>
          <a:xfrm>
            <a:off x="1788092" y="997565"/>
            <a:ext cx="5875609" cy="486287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3100" b="1" dirty="0"/>
              <a:t>对第五档</a:t>
            </a:r>
            <a:r>
              <a:rPr lang="en-US" altLang="zh-CN" sz="3100" b="1" dirty="0"/>
              <a:t>(21-25)</a:t>
            </a:r>
            <a:r>
              <a:rPr lang="zh-CN" altLang="en-US" sz="3100" b="1" dirty="0"/>
              <a:t>作文的描述：</a:t>
            </a:r>
            <a:endParaRPr lang="en-US" altLang="zh-CN" sz="3100" b="1" dirty="0"/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3100" b="1" dirty="0" smtClean="0"/>
              <a:t>1. </a:t>
            </a:r>
            <a:r>
              <a:rPr lang="zh-CN" altLang="en-US" sz="3100" b="1" dirty="0" smtClean="0"/>
              <a:t>与</a:t>
            </a:r>
            <a:r>
              <a:rPr lang="zh-CN" altLang="en-US" sz="3100" b="1" dirty="0"/>
              <a:t>所给短文融洽度高</a:t>
            </a:r>
            <a:r>
              <a:rPr lang="zh-CN" altLang="en-US" sz="3100" b="1" dirty="0" smtClean="0"/>
              <a:t>，与</a:t>
            </a:r>
            <a:r>
              <a:rPr lang="zh-CN" altLang="en-US" sz="3100" b="1" dirty="0"/>
              <a:t>所提供各段落、开头语衔接合理。</a:t>
            </a:r>
            <a:endParaRPr lang="en-US" altLang="zh-CN" sz="3100" b="1" dirty="0"/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3100" b="1" dirty="0" smtClean="0"/>
              <a:t>2. </a:t>
            </a:r>
            <a:r>
              <a:rPr lang="zh-CN" altLang="en-US" sz="3100" b="1" dirty="0" smtClean="0"/>
              <a:t>内容</a:t>
            </a:r>
            <a:r>
              <a:rPr lang="zh-CN" altLang="en-US" sz="3100" b="1" dirty="0"/>
              <a:t>丰富，应用了</a:t>
            </a:r>
            <a:r>
              <a:rPr lang="en-US" altLang="zh-CN" sz="3100" b="1" dirty="0"/>
              <a:t>5</a:t>
            </a:r>
            <a:r>
              <a:rPr lang="zh-CN" altLang="en-US" sz="3100" b="1" dirty="0"/>
              <a:t>个以上短文中标出的关键词语。</a:t>
            </a:r>
            <a:endParaRPr lang="en-US" altLang="zh-CN" sz="3100" b="1" dirty="0"/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3100" b="1" dirty="0" smtClean="0"/>
              <a:t>3. </a:t>
            </a:r>
            <a:r>
              <a:rPr lang="zh-CN" altLang="en-US" sz="3100" b="1" dirty="0" smtClean="0"/>
              <a:t>所</a:t>
            </a:r>
            <a:r>
              <a:rPr lang="zh-CN" altLang="en-US" sz="3100" b="1" dirty="0"/>
              <a:t>使用语法结构和词汇丰富、准确，可能有些许错误，但完全不影响意义表达；</a:t>
            </a:r>
            <a:endParaRPr lang="en-US" altLang="zh-CN" sz="3100" b="1" dirty="0"/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3100" b="1" dirty="0" smtClean="0"/>
              <a:t>4. </a:t>
            </a:r>
            <a:r>
              <a:rPr lang="zh-CN" altLang="en-US" sz="3100" b="1" dirty="0" smtClean="0"/>
              <a:t>有效</a:t>
            </a:r>
            <a:r>
              <a:rPr lang="zh-CN" altLang="en-US" sz="3100" b="1" dirty="0"/>
              <a:t>地使用了语句间的连接成分，使所续写短文结构紧凑；</a:t>
            </a:r>
            <a:endParaRPr lang="zh-CN" altLang="en-US" sz="3100" b="1" dirty="0"/>
          </a:p>
        </p:txBody>
      </p:sp>
      <p:sp>
        <p:nvSpPr>
          <p:cNvPr id="8" name="文本框 7"/>
          <p:cNvSpPr txBox="1"/>
          <p:nvPr/>
        </p:nvSpPr>
        <p:spPr>
          <a:xfrm>
            <a:off x="1889759" y="1002353"/>
            <a:ext cx="10162694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000" b="1" dirty="0" smtClean="0">
                <a:solidFill>
                  <a:srgbClr val="800000"/>
                </a:solidFill>
              </a:rPr>
              <a:t>Keep in mind:</a:t>
            </a:r>
            <a:endParaRPr lang="en-US" altLang="zh-CN" sz="4000" b="1" dirty="0" smtClean="0">
              <a:solidFill>
                <a:srgbClr val="800000"/>
              </a:solidFill>
            </a:endParaRPr>
          </a:p>
          <a:p>
            <a:r>
              <a:rPr lang="en-US" altLang="zh-CN" sz="4000" b="1" dirty="0" smtClean="0">
                <a:solidFill>
                  <a:srgbClr val="800000"/>
                </a:solidFill>
              </a:rPr>
              <a:t>1. Positive</a:t>
            </a:r>
            <a:endParaRPr lang="en-US" altLang="zh-CN" sz="4000" b="1" dirty="0">
              <a:solidFill>
                <a:srgbClr val="800000"/>
              </a:solidFill>
            </a:endParaRPr>
          </a:p>
          <a:p>
            <a:r>
              <a:rPr lang="en-US" altLang="zh-CN" sz="4000" b="1" dirty="0" smtClean="0">
                <a:solidFill>
                  <a:srgbClr val="800000"/>
                </a:solidFill>
              </a:rPr>
              <a:t>2. Closely related</a:t>
            </a:r>
            <a:endParaRPr lang="en-US" altLang="zh-CN" sz="4000" b="1" dirty="0" smtClean="0">
              <a:solidFill>
                <a:srgbClr val="800000"/>
              </a:solidFill>
            </a:endParaRPr>
          </a:p>
          <a:p>
            <a:r>
              <a:rPr lang="en-US" altLang="zh-CN" sz="4000" b="1" dirty="0" smtClean="0">
                <a:solidFill>
                  <a:srgbClr val="800000"/>
                </a:solidFill>
              </a:rPr>
              <a:t>(between paragraphs and within paragraphs)</a:t>
            </a:r>
            <a:endParaRPr lang="en-US" altLang="zh-CN" sz="4000" b="1" dirty="0" smtClean="0">
              <a:solidFill>
                <a:srgbClr val="800000"/>
              </a:solidFill>
            </a:endParaRPr>
          </a:p>
          <a:p>
            <a:r>
              <a:rPr lang="en-US" altLang="zh-CN" sz="4000" b="1" dirty="0" smtClean="0">
                <a:solidFill>
                  <a:srgbClr val="800000"/>
                </a:solidFill>
              </a:rPr>
              <a:t>3. Specific words or vivid description</a:t>
            </a:r>
            <a:endParaRPr lang="en-US" altLang="zh-CN" sz="4000" b="1" dirty="0" smtClean="0">
              <a:solidFill>
                <a:srgbClr val="800000"/>
              </a:solidFill>
            </a:endParaRPr>
          </a:p>
          <a:p>
            <a:r>
              <a:rPr lang="en-US" altLang="zh-CN" sz="4000" b="1" dirty="0" smtClean="0">
                <a:solidFill>
                  <a:srgbClr val="800000"/>
                </a:solidFill>
              </a:rPr>
              <a:t>4. Various sentence patterns </a:t>
            </a:r>
            <a:endParaRPr lang="en-US" altLang="zh-CN" sz="4000" b="1" dirty="0" smtClean="0">
              <a:solidFill>
                <a:srgbClr val="800000"/>
              </a:solidFill>
            </a:endParaRPr>
          </a:p>
          <a:p>
            <a:r>
              <a:rPr lang="en-US" altLang="zh-CN" sz="4000" b="1" dirty="0" smtClean="0">
                <a:solidFill>
                  <a:srgbClr val="800000"/>
                </a:solidFill>
              </a:rPr>
              <a:t>5. Underlined words</a:t>
            </a:r>
            <a:endParaRPr lang="en-US" altLang="zh-CN" sz="4000" b="1" dirty="0" smtClean="0">
              <a:solidFill>
                <a:srgbClr val="800000"/>
              </a:solidFill>
            </a:endParaRPr>
          </a:p>
        </p:txBody>
      </p:sp>
      <p:sp>
        <p:nvSpPr>
          <p:cNvPr id="6" name="AutoShape 32"/>
          <p:cNvSpPr>
            <a:spLocks noChangeArrowheads="1"/>
          </p:cNvSpPr>
          <p:nvPr/>
        </p:nvSpPr>
        <p:spPr bwMode="auto">
          <a:xfrm>
            <a:off x="1194851" y="6149123"/>
            <a:ext cx="9370323" cy="513576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19050">
            <a:solidFill>
              <a:schemeClr val="bg2"/>
            </a:solidFill>
            <a:prstDash val="dash"/>
            <a:rou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>
            <a:lvl1pPr>
              <a:buFont typeface="Arial" panose="020B0604020202020204" pitchFamily="34" charset="0"/>
              <a:defRPr>
                <a:solidFill>
                  <a:schemeClr val="tx1"/>
                </a:solidFill>
                <a:latin typeface="Calibri Light" panose="020F0302020204030204" pitchFamily="34" charset="0"/>
                <a:ea typeface="微软雅黑 Light" panose="020B0502040204020203" charset="-122"/>
              </a:defRPr>
            </a:lvl1pPr>
            <a:lvl2pPr marL="742950" indent="-285750">
              <a:buFont typeface="Arial" panose="020B0604020202020204" pitchFamily="34" charset="0"/>
              <a:defRPr>
                <a:solidFill>
                  <a:schemeClr val="tx1"/>
                </a:solidFill>
                <a:latin typeface="Calibri Light" panose="020F0302020204030204" pitchFamily="34" charset="0"/>
                <a:ea typeface="微软雅黑 Light" panose="020B0502040204020203" charset="-122"/>
              </a:defRPr>
            </a:lvl2pPr>
            <a:lvl3pPr marL="11430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Calibri Light" panose="020F0302020204030204" pitchFamily="34" charset="0"/>
                <a:ea typeface="微软雅黑 Light" panose="020B0502040204020203" charset="-122"/>
              </a:defRPr>
            </a:lvl3pPr>
            <a:lvl4pPr marL="16002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Calibri Light" panose="020F0302020204030204" pitchFamily="34" charset="0"/>
                <a:ea typeface="微软雅黑 Light" panose="020B0502040204020203" charset="-122"/>
              </a:defRPr>
            </a:lvl4pPr>
            <a:lvl5pPr marL="20574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Calibri Light" panose="020F0302020204030204" pitchFamily="34" charset="0"/>
                <a:ea typeface="微软雅黑 Light" panose="020B0502040204020203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 Light" panose="020F0302020204030204" pitchFamily="34" charset="0"/>
                <a:ea typeface="微软雅黑 Light" panose="020B0502040204020203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 Light" panose="020F0302020204030204" pitchFamily="34" charset="0"/>
                <a:ea typeface="微软雅黑 Light" panose="020B0502040204020203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 Light" panose="020F0302020204030204" pitchFamily="34" charset="0"/>
                <a:ea typeface="微软雅黑 Light" panose="020B0502040204020203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 Light" panose="020F0302020204030204" pitchFamily="34" charset="0"/>
                <a:ea typeface="微软雅黑 Light" panose="020B0502040204020203" charset="-122"/>
              </a:defRPr>
            </a:lvl9pPr>
          </a:lstStyle>
          <a:p>
            <a:pPr algn="ctr"/>
            <a:r>
              <a:rPr lang="en-US" altLang="zh-CN" sz="3200" b="1" dirty="0" smtClean="0">
                <a:solidFill>
                  <a:srgbClr val="FF0000"/>
                </a:solidFill>
                <a:latin typeface="+mn-lt"/>
              </a:rPr>
              <a:t>Tip4: Keep the marking criterion in mind while writing.</a:t>
            </a:r>
            <a:endParaRPr lang="zh-CN" altLang="en-US" sz="3200" b="1" dirty="0">
              <a:solidFill>
                <a:srgbClr val="FF0000"/>
              </a:solidFill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/>
      <p:bldP spid="6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 descr="4409"/>
          <p:cNvPicPr>
            <a:picLocks noChangeAspect="1" noChangeArrowheads="1"/>
          </p:cNvPicPr>
          <p:nvPr/>
        </p:nvPicPr>
        <p:blipFill>
          <a:blip r:embed="rId1" cstate="print">
            <a:lum bright="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8889" r="24817"/>
          <a:stretch>
            <a:fillRect/>
          </a:stretch>
        </p:blipFill>
        <p:spPr bwMode="auto">
          <a:xfrm>
            <a:off x="-1" y="0"/>
            <a:ext cx="12192001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253116" y="833553"/>
            <a:ext cx="11938884" cy="58785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25000"/>
              </a:lnSpc>
            </a:pPr>
            <a:r>
              <a:rPr lang="en-US" altLang="zh-CN" sz="3200" b="1" kern="100" dirty="0" smtClean="0">
                <a:cs typeface="Times New Roman" panose="02020603050405020304" pitchFamily="18" charset="0"/>
              </a:rPr>
              <a:t>Paragraph </a:t>
            </a:r>
            <a:r>
              <a:rPr lang="en-US" altLang="zh-CN" sz="3200" b="1" kern="100" dirty="0">
                <a:cs typeface="Times New Roman" panose="02020603050405020304" pitchFamily="18" charset="0"/>
              </a:rPr>
              <a:t>1:</a:t>
            </a:r>
            <a:endParaRPr lang="en-US" altLang="zh-CN" sz="3200" b="1" kern="100" dirty="0"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US" altLang="zh-CN" sz="3200" b="1" i="1" kern="100" dirty="0" smtClean="0">
                <a:cs typeface="Times New Roman" panose="02020603050405020304" pitchFamily="18" charset="0"/>
              </a:rPr>
              <a:t>     With </a:t>
            </a:r>
            <a:r>
              <a:rPr lang="en-US" altLang="zh-CN" sz="3200" b="1" i="1" kern="100" dirty="0">
                <a:cs typeface="Times New Roman" panose="02020603050405020304" pitchFamily="18" charset="0"/>
              </a:rPr>
              <a:t>the risk of the low body temperature, the group supplied me with their own jackets</a:t>
            </a:r>
            <a:r>
              <a:rPr lang="en-US" altLang="zh-CN" sz="3200" b="1" i="1" kern="100" dirty="0" smtClean="0">
                <a:cs typeface="Times New Roman" panose="02020603050405020304" pitchFamily="18" charset="0"/>
              </a:rPr>
              <a:t>. </a:t>
            </a:r>
            <a:r>
              <a:rPr lang="en-US" altLang="zh-CN" sz="3200" b="1" kern="100" dirty="0" smtClean="0">
                <a:cs typeface="Times New Roman" panose="02020603050405020304" pitchFamily="18" charset="0"/>
              </a:rPr>
              <a:t>Nevertheless, they were of no use for me to warm up. Feeling I couldn’t </a:t>
            </a:r>
            <a:r>
              <a:rPr lang="en-US" altLang="zh-CN" sz="3200" b="1" u="sng" kern="100" dirty="0" smtClean="0">
                <a:cs typeface="Times New Roman" panose="02020603050405020304" pitchFamily="18" charset="0"/>
              </a:rPr>
              <a:t>make it</a:t>
            </a:r>
            <a:r>
              <a:rPr lang="en-US" altLang="zh-CN" sz="3200" b="1" kern="100" dirty="0" smtClean="0">
                <a:cs typeface="Times New Roman" panose="02020603050405020304" pitchFamily="18" charset="0"/>
              </a:rPr>
              <a:t> alive, I was seized by a strong sense of panic. </a:t>
            </a:r>
            <a:r>
              <a:rPr lang="en-US" altLang="zh-CN" sz="3200" b="1" u="sng" kern="100" dirty="0" smtClean="0">
                <a:cs typeface="Times New Roman" panose="02020603050405020304" pitchFamily="18" charset="0"/>
              </a:rPr>
              <a:t>Jim</a:t>
            </a:r>
            <a:r>
              <a:rPr lang="en-US" altLang="zh-CN" sz="3200" b="1" kern="100" dirty="0" smtClean="0">
                <a:cs typeface="Times New Roman" panose="02020603050405020304" pitchFamily="18" charset="0"/>
              </a:rPr>
              <a:t>, whose escape was blocked by me, was surprisingly calm. As I was ready to bear his stormy blame, he began to crack jokes to comfort me. With the </a:t>
            </a:r>
            <a:r>
              <a:rPr lang="en-US" altLang="zh-CN" sz="3200" b="1" u="sng" kern="100" dirty="0" smtClean="0">
                <a:cs typeface="Times New Roman" panose="02020603050405020304" pitchFamily="18" charset="0"/>
              </a:rPr>
              <a:t>encouragement</a:t>
            </a:r>
            <a:r>
              <a:rPr lang="en-US" altLang="zh-CN" sz="3200" b="1" kern="100" dirty="0" smtClean="0">
                <a:cs typeface="Times New Roman" panose="02020603050405020304" pitchFamily="18" charset="0"/>
              </a:rPr>
              <a:t> from the group, I firmly believed </a:t>
            </a:r>
            <a:r>
              <a:rPr lang="en-US" altLang="zh-CN" sz="3200" b="1" u="sng" kern="100" dirty="0" smtClean="0">
                <a:cs typeface="Times New Roman" panose="02020603050405020304" pitchFamily="18" charset="0"/>
              </a:rPr>
              <a:t>Luca</a:t>
            </a:r>
            <a:r>
              <a:rPr lang="en-US" altLang="zh-CN" sz="3200" b="1" kern="100" dirty="0" smtClean="0">
                <a:cs typeface="Times New Roman" panose="02020603050405020304" pitchFamily="18" charset="0"/>
              </a:rPr>
              <a:t> could find someone to rescue me.</a:t>
            </a:r>
            <a:endParaRPr lang="zh-CN" altLang="en-US" sz="3200" dirty="0"/>
          </a:p>
        </p:txBody>
      </p:sp>
      <p:sp>
        <p:nvSpPr>
          <p:cNvPr id="5" name="AutoShape 47"/>
          <p:cNvSpPr>
            <a:spLocks noChangeArrowheads="1"/>
          </p:cNvSpPr>
          <p:nvPr/>
        </p:nvSpPr>
        <p:spPr bwMode="auto">
          <a:xfrm>
            <a:off x="229834" y="156986"/>
            <a:ext cx="2249851" cy="690971"/>
          </a:xfrm>
          <a:prstGeom prst="flowChartAlternateProcess">
            <a:avLst/>
          </a:prstGeom>
          <a:solidFill>
            <a:srgbClr val="FF6600"/>
          </a:solidFill>
          <a:ln w="12700">
            <a:solidFill>
              <a:srgbClr val="FFFFFF"/>
            </a:solidFill>
            <a:miter lim="800000"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2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FontTx/>
              <a:buNone/>
              <a:defRPr/>
            </a:pPr>
            <a:r>
              <a:rPr lang="en-US" altLang="zh-CN" sz="4000" b="1" dirty="0" smtClean="0">
                <a:latin typeface="+mn-lt"/>
              </a:rPr>
              <a:t>Assessing</a:t>
            </a:r>
            <a:r>
              <a:rPr lang="en-US" altLang="zh-CN" sz="3200" dirty="0" smtClean="0">
                <a:latin typeface="+mj-lt"/>
              </a:rPr>
              <a:t> </a:t>
            </a:r>
            <a:endParaRPr lang="zh-CN" altLang="zh-CN" sz="3200" dirty="0" smtClean="0">
              <a:latin typeface="+mj-lt"/>
            </a:endParaRPr>
          </a:p>
        </p:txBody>
      </p:sp>
      <p:sp>
        <p:nvSpPr>
          <p:cNvPr id="6" name="TextBox 4"/>
          <p:cNvSpPr txBox="1"/>
          <p:nvPr/>
        </p:nvSpPr>
        <p:spPr>
          <a:xfrm>
            <a:off x="2828069" y="832330"/>
            <a:ext cx="2627314" cy="584775"/>
          </a:xfrm>
          <a:prstGeom prst="rect">
            <a:avLst/>
          </a:prstGeom>
          <a:solidFill>
            <a:srgbClr val="FFFF66"/>
          </a:solidFill>
        </p:spPr>
        <p:txBody>
          <a:bodyPr wrap="square" rtlCol="0">
            <a:spAutoFit/>
          </a:bodyPr>
          <a:lstStyle/>
          <a:p>
            <a:r>
              <a:rPr lang="en-US" altLang="zh-CN" sz="3200" b="1" dirty="0" smtClean="0">
                <a:solidFill>
                  <a:srgbClr val="FF0000"/>
                </a:solidFill>
              </a:rPr>
              <a:t>closely related</a:t>
            </a:r>
            <a:endParaRPr lang="zh-CN" altLang="en-US" sz="3200" b="1" dirty="0">
              <a:solidFill>
                <a:srgbClr val="FF0000"/>
              </a:solidFill>
            </a:endParaRPr>
          </a:p>
        </p:txBody>
      </p:sp>
      <p:sp>
        <p:nvSpPr>
          <p:cNvPr id="7" name="TextBox 5"/>
          <p:cNvSpPr txBox="1"/>
          <p:nvPr/>
        </p:nvSpPr>
        <p:spPr>
          <a:xfrm>
            <a:off x="5803767" y="832330"/>
            <a:ext cx="6220180" cy="584775"/>
          </a:xfrm>
          <a:prstGeom prst="rect">
            <a:avLst/>
          </a:prstGeom>
          <a:solidFill>
            <a:srgbClr val="CCFF33"/>
          </a:solidFill>
        </p:spPr>
        <p:txBody>
          <a:bodyPr wrap="square" rtlCol="0">
            <a:spAutoFit/>
          </a:bodyPr>
          <a:lstStyle/>
          <a:p>
            <a:r>
              <a:rPr lang="en-US" altLang="zh-CN" sz="3200" b="1" dirty="0" smtClean="0">
                <a:solidFill>
                  <a:srgbClr val="6600CC"/>
                </a:solidFill>
              </a:rPr>
              <a:t>specific words and vivid description</a:t>
            </a:r>
            <a:endParaRPr lang="zh-CN" altLang="en-US" sz="3200" b="1" dirty="0">
              <a:solidFill>
                <a:srgbClr val="6600CC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 descr="4409"/>
          <p:cNvPicPr>
            <a:picLocks noChangeAspect="1" noChangeArrowheads="1"/>
          </p:cNvPicPr>
          <p:nvPr/>
        </p:nvPicPr>
        <p:blipFill>
          <a:blip r:embed="rId1" cstate="print">
            <a:lum bright="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8889" r="24817"/>
          <a:stretch>
            <a:fillRect/>
          </a:stretch>
        </p:blipFill>
        <p:spPr bwMode="auto">
          <a:xfrm>
            <a:off x="-1" y="0"/>
            <a:ext cx="12192001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AutoShape 47"/>
          <p:cNvSpPr>
            <a:spLocks noChangeArrowheads="1"/>
          </p:cNvSpPr>
          <p:nvPr/>
        </p:nvSpPr>
        <p:spPr bwMode="auto">
          <a:xfrm>
            <a:off x="49212" y="66675"/>
            <a:ext cx="2275977" cy="690971"/>
          </a:xfrm>
          <a:prstGeom prst="flowChartAlternateProcess">
            <a:avLst/>
          </a:prstGeom>
          <a:solidFill>
            <a:srgbClr val="FF6600"/>
          </a:solidFill>
          <a:ln w="12700">
            <a:solidFill>
              <a:srgbClr val="FFFFFF"/>
            </a:solidFill>
            <a:miter lim="800000"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2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FontTx/>
              <a:buNone/>
              <a:defRPr/>
            </a:pPr>
            <a:r>
              <a:rPr lang="en-US" altLang="zh-CN" sz="4000" b="1" dirty="0" smtClean="0">
                <a:solidFill>
                  <a:prstClr val="black"/>
                </a:solidFill>
                <a:latin typeface="Calibri" panose="020F0502020204030204"/>
              </a:rPr>
              <a:t>Polishing </a:t>
            </a:r>
            <a:r>
              <a:rPr lang="en-US" altLang="zh-CN" sz="3200" dirty="0" smtClean="0">
                <a:solidFill>
                  <a:prstClr val="black"/>
                </a:solidFill>
                <a:latin typeface="Calibri Light" panose="020F0302020204030204"/>
              </a:rPr>
              <a:t> </a:t>
            </a:r>
            <a:endParaRPr lang="zh-CN" altLang="zh-CN" sz="3200" dirty="0" smtClean="0">
              <a:solidFill>
                <a:prstClr val="black"/>
              </a:solidFill>
              <a:latin typeface="Calibri Light" panose="020F0302020204030204"/>
            </a:endParaRPr>
          </a:p>
        </p:txBody>
      </p:sp>
      <p:sp>
        <p:nvSpPr>
          <p:cNvPr id="4" name="矩形 3"/>
          <p:cNvSpPr/>
          <p:nvPr/>
        </p:nvSpPr>
        <p:spPr>
          <a:xfrm>
            <a:off x="165252" y="892370"/>
            <a:ext cx="12048781" cy="54476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en-US" altLang="zh-CN" sz="2800" b="1" kern="100" dirty="0" smtClean="0">
                <a:cs typeface="Times New Roman" panose="02020603050405020304" pitchFamily="18" charset="0"/>
              </a:rPr>
              <a:t>Paragraph 2:</a:t>
            </a:r>
            <a:endParaRPr lang="en-US" altLang="zh-CN" sz="2800" b="1" kern="100" dirty="0" smtClean="0">
              <a:cs typeface="Times New Roman" panose="02020603050405020304" pitchFamily="18" charset="0"/>
            </a:endParaRPr>
          </a:p>
          <a:p>
            <a:pPr algn="just">
              <a:lnSpc>
                <a:spcPct val="200000"/>
              </a:lnSpc>
              <a:spcAft>
                <a:spcPts val="0"/>
              </a:spcAft>
            </a:pPr>
            <a:r>
              <a:rPr lang="en-US" altLang="zh-CN" sz="2800" b="1" kern="100" dirty="0" smtClean="0">
                <a:cs typeface="Times New Roman" panose="02020603050405020304" pitchFamily="18" charset="0"/>
              </a:rPr>
              <a:t>   </a:t>
            </a:r>
            <a:r>
              <a:rPr lang="en-US" altLang="zh-CN" sz="3200" b="1" i="1" kern="100" dirty="0" smtClean="0">
                <a:cs typeface="Times New Roman" panose="02020603050405020304" pitchFamily="18" charset="0"/>
              </a:rPr>
              <a:t>After eight hours, Luca found the rescue team. </a:t>
            </a:r>
            <a:r>
              <a:rPr lang="en-US" altLang="zh-CN" sz="3200" b="1" kern="100" dirty="0" smtClean="0">
                <a:cs typeface="Times New Roman" panose="02020603050405020304" pitchFamily="18" charset="0"/>
              </a:rPr>
              <a:t>When I saw them, I breathed freely. The rescue team used their technique to save me from the gap. I saw my parents near the rescue team. At that time tears welled up my eyes. After this experience, I knew that a thin body is important when you go through a gap. </a:t>
            </a:r>
            <a:endParaRPr lang="en-US" altLang="zh-CN" sz="3200" b="1" kern="100" dirty="0" smtClean="0">
              <a:cs typeface="Times New Roman" panose="02020603050405020304" pitchFamily="18" charset="0"/>
            </a:endParaRPr>
          </a:p>
        </p:txBody>
      </p:sp>
      <p:sp>
        <p:nvSpPr>
          <p:cNvPr id="8" name="TextBox 5"/>
          <p:cNvSpPr txBox="1"/>
          <p:nvPr/>
        </p:nvSpPr>
        <p:spPr>
          <a:xfrm>
            <a:off x="4591911" y="465258"/>
            <a:ext cx="3689940" cy="584775"/>
          </a:xfrm>
          <a:prstGeom prst="rect">
            <a:avLst/>
          </a:prstGeom>
          <a:solidFill>
            <a:srgbClr val="CCFF33"/>
          </a:solidFill>
        </p:spPr>
        <p:txBody>
          <a:bodyPr wrap="square" rtlCol="0">
            <a:spAutoFit/>
          </a:bodyPr>
          <a:lstStyle/>
          <a:p>
            <a:r>
              <a:rPr lang="en-US" altLang="zh-CN" sz="3200" b="1" dirty="0" smtClean="0">
                <a:solidFill>
                  <a:srgbClr val="6600CC"/>
                </a:solidFill>
              </a:rPr>
              <a:t>How to improve it?</a:t>
            </a:r>
            <a:endParaRPr lang="zh-CN" altLang="en-US" sz="3200" b="1" dirty="0">
              <a:solidFill>
                <a:srgbClr val="6600CC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 descr="4409"/>
          <p:cNvPicPr>
            <a:picLocks noChangeAspect="1" noChangeArrowheads="1"/>
          </p:cNvPicPr>
          <p:nvPr/>
        </p:nvPicPr>
        <p:blipFill>
          <a:blip r:embed="rId1" cstate="print">
            <a:lum bright="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8889" r="24817"/>
          <a:stretch>
            <a:fillRect/>
          </a:stretch>
        </p:blipFill>
        <p:spPr bwMode="auto">
          <a:xfrm>
            <a:off x="-1" y="0"/>
            <a:ext cx="12192001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253116" y="833553"/>
            <a:ext cx="11938884" cy="58785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25000"/>
              </a:lnSpc>
            </a:pPr>
            <a:r>
              <a:rPr lang="en-US" altLang="zh-CN" sz="3200" b="1" kern="100" dirty="0" smtClean="0">
                <a:cs typeface="Times New Roman" panose="02020603050405020304" pitchFamily="18" charset="0"/>
              </a:rPr>
              <a:t>Paragraph </a:t>
            </a:r>
            <a:r>
              <a:rPr lang="en-US" altLang="zh-CN" sz="3200" b="1" kern="100" dirty="0">
                <a:cs typeface="Times New Roman" panose="02020603050405020304" pitchFamily="18" charset="0"/>
              </a:rPr>
              <a:t>1:</a:t>
            </a:r>
            <a:endParaRPr lang="en-US" altLang="zh-CN" sz="3200" b="1" kern="100" dirty="0"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US" altLang="zh-CN" sz="3200" b="1" i="1" kern="100" dirty="0" smtClean="0">
                <a:cs typeface="Times New Roman" panose="02020603050405020304" pitchFamily="18" charset="0"/>
              </a:rPr>
              <a:t>     With </a:t>
            </a:r>
            <a:r>
              <a:rPr lang="en-US" altLang="zh-CN" sz="3200" b="1" i="1" kern="100" dirty="0">
                <a:cs typeface="Times New Roman" panose="02020603050405020304" pitchFamily="18" charset="0"/>
              </a:rPr>
              <a:t>the risk of the low body temperature, the group supplied me with their own jackets</a:t>
            </a:r>
            <a:r>
              <a:rPr lang="en-US" altLang="zh-CN" sz="3200" b="1" i="1" kern="100" dirty="0" smtClean="0">
                <a:cs typeface="Times New Roman" panose="02020603050405020304" pitchFamily="18" charset="0"/>
              </a:rPr>
              <a:t>. </a:t>
            </a:r>
            <a:r>
              <a:rPr lang="en-US" altLang="zh-CN" sz="3200" b="1" kern="100" dirty="0" smtClean="0">
                <a:cs typeface="Times New Roman" panose="02020603050405020304" pitchFamily="18" charset="0"/>
              </a:rPr>
              <a:t>Nevertheless, they were of no use for me to warm up. Feeling I couldn’t </a:t>
            </a:r>
            <a:r>
              <a:rPr lang="en-US" altLang="zh-CN" sz="3200" b="1" u="sng" kern="100" dirty="0" smtClean="0">
                <a:cs typeface="Times New Roman" panose="02020603050405020304" pitchFamily="18" charset="0"/>
              </a:rPr>
              <a:t>make it</a:t>
            </a:r>
            <a:r>
              <a:rPr lang="en-US" altLang="zh-CN" sz="3200" b="1" kern="100" dirty="0" smtClean="0">
                <a:cs typeface="Times New Roman" panose="02020603050405020304" pitchFamily="18" charset="0"/>
              </a:rPr>
              <a:t> alive, I was seized by a strong sense of panic. </a:t>
            </a:r>
            <a:r>
              <a:rPr lang="en-US" altLang="zh-CN" sz="3200" b="1" u="sng" kern="100" dirty="0" smtClean="0">
                <a:cs typeface="Times New Roman" panose="02020603050405020304" pitchFamily="18" charset="0"/>
              </a:rPr>
              <a:t>Jim</a:t>
            </a:r>
            <a:r>
              <a:rPr lang="en-US" altLang="zh-CN" sz="3200" b="1" kern="100" dirty="0" smtClean="0">
                <a:cs typeface="Times New Roman" panose="02020603050405020304" pitchFamily="18" charset="0"/>
              </a:rPr>
              <a:t>, whose escape was blocked by me, was surprisingly calm. As I was ready to bear his stormy blame, he began to crack jokes to comfort me. With the </a:t>
            </a:r>
            <a:r>
              <a:rPr lang="en-US" altLang="zh-CN" sz="3200" b="1" u="sng" kern="100" dirty="0" smtClean="0">
                <a:cs typeface="Times New Roman" panose="02020603050405020304" pitchFamily="18" charset="0"/>
              </a:rPr>
              <a:t>encouragement</a:t>
            </a:r>
            <a:r>
              <a:rPr lang="en-US" altLang="zh-CN" sz="3200" b="1" kern="100" dirty="0" smtClean="0">
                <a:cs typeface="Times New Roman" panose="02020603050405020304" pitchFamily="18" charset="0"/>
              </a:rPr>
              <a:t> from the group, I firmly believed </a:t>
            </a:r>
            <a:r>
              <a:rPr lang="en-US" altLang="zh-CN" sz="3200" b="1" u="sng" kern="100" dirty="0" smtClean="0">
                <a:cs typeface="Times New Roman" panose="02020603050405020304" pitchFamily="18" charset="0"/>
              </a:rPr>
              <a:t>Luca</a:t>
            </a:r>
            <a:r>
              <a:rPr lang="en-US" altLang="zh-CN" sz="3200" b="1" kern="100" dirty="0" smtClean="0">
                <a:cs typeface="Times New Roman" panose="02020603050405020304" pitchFamily="18" charset="0"/>
              </a:rPr>
              <a:t> could find someone to rescue me.</a:t>
            </a:r>
            <a:endParaRPr lang="zh-CN" altLang="en-US" sz="3200" dirty="0"/>
          </a:p>
        </p:txBody>
      </p:sp>
      <p:sp>
        <p:nvSpPr>
          <p:cNvPr id="5" name="AutoShape 47"/>
          <p:cNvSpPr>
            <a:spLocks noChangeArrowheads="1"/>
          </p:cNvSpPr>
          <p:nvPr/>
        </p:nvSpPr>
        <p:spPr bwMode="auto">
          <a:xfrm>
            <a:off x="229834" y="156986"/>
            <a:ext cx="2249851" cy="690971"/>
          </a:xfrm>
          <a:prstGeom prst="flowChartAlternateProcess">
            <a:avLst/>
          </a:prstGeom>
          <a:solidFill>
            <a:srgbClr val="FF6600"/>
          </a:solidFill>
          <a:ln w="12700">
            <a:solidFill>
              <a:srgbClr val="FFFFFF"/>
            </a:solidFill>
            <a:miter lim="800000"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2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FontTx/>
              <a:buNone/>
              <a:defRPr/>
            </a:pPr>
            <a:r>
              <a:rPr lang="en-US" altLang="zh-CN" sz="4000" b="1" dirty="0" smtClean="0">
                <a:latin typeface="+mn-lt"/>
              </a:rPr>
              <a:t>Assessing</a:t>
            </a:r>
            <a:r>
              <a:rPr lang="en-US" altLang="zh-CN" sz="3200" dirty="0" smtClean="0">
                <a:latin typeface="+mj-lt"/>
              </a:rPr>
              <a:t> </a:t>
            </a:r>
            <a:endParaRPr lang="zh-CN" altLang="zh-CN" sz="3200" dirty="0" smtClean="0">
              <a:latin typeface="+mj-lt"/>
            </a:endParaRPr>
          </a:p>
        </p:txBody>
      </p:sp>
      <p:sp>
        <p:nvSpPr>
          <p:cNvPr id="6" name="TextBox 4"/>
          <p:cNvSpPr txBox="1"/>
          <p:nvPr/>
        </p:nvSpPr>
        <p:spPr>
          <a:xfrm>
            <a:off x="2828069" y="832330"/>
            <a:ext cx="2627314" cy="584775"/>
          </a:xfrm>
          <a:prstGeom prst="rect">
            <a:avLst/>
          </a:prstGeom>
          <a:solidFill>
            <a:srgbClr val="FFFF66"/>
          </a:solidFill>
        </p:spPr>
        <p:txBody>
          <a:bodyPr wrap="square" rtlCol="0">
            <a:spAutoFit/>
          </a:bodyPr>
          <a:lstStyle/>
          <a:p>
            <a:r>
              <a:rPr lang="en-US" altLang="zh-CN" sz="3200" b="1" dirty="0" smtClean="0">
                <a:solidFill>
                  <a:srgbClr val="FF0000"/>
                </a:solidFill>
              </a:rPr>
              <a:t>closely related</a:t>
            </a:r>
            <a:endParaRPr lang="zh-CN" altLang="en-US" sz="3200" b="1" dirty="0">
              <a:solidFill>
                <a:srgbClr val="FF0000"/>
              </a:solidFill>
            </a:endParaRPr>
          </a:p>
        </p:txBody>
      </p:sp>
      <p:sp>
        <p:nvSpPr>
          <p:cNvPr id="7" name="TextBox 5"/>
          <p:cNvSpPr txBox="1"/>
          <p:nvPr/>
        </p:nvSpPr>
        <p:spPr>
          <a:xfrm>
            <a:off x="5803767" y="832330"/>
            <a:ext cx="6220180" cy="584775"/>
          </a:xfrm>
          <a:prstGeom prst="rect">
            <a:avLst/>
          </a:prstGeom>
          <a:solidFill>
            <a:srgbClr val="CCFF33"/>
          </a:solidFill>
        </p:spPr>
        <p:txBody>
          <a:bodyPr wrap="square" rtlCol="0">
            <a:spAutoFit/>
          </a:bodyPr>
          <a:lstStyle/>
          <a:p>
            <a:r>
              <a:rPr lang="en-US" altLang="zh-CN" sz="3200" b="1" dirty="0" smtClean="0">
                <a:solidFill>
                  <a:srgbClr val="6600CC"/>
                </a:solidFill>
              </a:rPr>
              <a:t>specific words and vivid description</a:t>
            </a:r>
            <a:endParaRPr lang="zh-CN" altLang="en-US" sz="3200" b="1" dirty="0">
              <a:solidFill>
                <a:srgbClr val="6600CC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 descr="4409"/>
          <p:cNvPicPr>
            <a:picLocks noChangeAspect="1" noChangeArrowheads="1"/>
          </p:cNvPicPr>
          <p:nvPr/>
        </p:nvPicPr>
        <p:blipFill>
          <a:blip r:embed="rId1" cstate="print">
            <a:lum bright="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8889" r="24817"/>
          <a:stretch>
            <a:fillRect/>
          </a:stretch>
        </p:blipFill>
        <p:spPr bwMode="auto">
          <a:xfrm>
            <a:off x="-1" y="0"/>
            <a:ext cx="12192001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253116" y="833553"/>
            <a:ext cx="11938884" cy="58785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25000"/>
              </a:lnSpc>
            </a:pPr>
            <a:r>
              <a:rPr lang="en-US" altLang="zh-CN" sz="3200" b="1" kern="100" dirty="0" smtClean="0">
                <a:cs typeface="Times New Roman" panose="02020603050405020304" pitchFamily="18" charset="0"/>
              </a:rPr>
              <a:t>Paragraph </a:t>
            </a:r>
            <a:r>
              <a:rPr lang="en-US" altLang="zh-CN" sz="3200" b="1" kern="100" dirty="0">
                <a:cs typeface="Times New Roman" panose="02020603050405020304" pitchFamily="18" charset="0"/>
              </a:rPr>
              <a:t>1:</a:t>
            </a:r>
            <a:endParaRPr lang="en-US" altLang="zh-CN" sz="3200" b="1" kern="100" dirty="0"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US" altLang="zh-CN" sz="3200" b="1" i="1" kern="100" dirty="0" smtClean="0">
                <a:cs typeface="Times New Roman" panose="02020603050405020304" pitchFamily="18" charset="0"/>
              </a:rPr>
              <a:t>     With </a:t>
            </a:r>
            <a:r>
              <a:rPr lang="en-US" altLang="zh-CN" sz="3200" b="1" i="1" kern="100" dirty="0">
                <a:cs typeface="Times New Roman" panose="02020603050405020304" pitchFamily="18" charset="0"/>
              </a:rPr>
              <a:t>the risk of the low body temperature, the group supplied me with their own jackets</a:t>
            </a:r>
            <a:r>
              <a:rPr lang="en-US" altLang="zh-CN" sz="3200" b="1" i="1" kern="100" dirty="0" smtClean="0">
                <a:cs typeface="Times New Roman" panose="02020603050405020304" pitchFamily="18" charset="0"/>
              </a:rPr>
              <a:t>. </a:t>
            </a:r>
            <a:r>
              <a:rPr lang="en-US" altLang="zh-CN" sz="3200" b="1" kern="100" dirty="0" smtClean="0">
                <a:solidFill>
                  <a:srgbClr val="FF0000"/>
                </a:solidFill>
                <a:cs typeface="Times New Roman" panose="02020603050405020304" pitchFamily="18" charset="0"/>
              </a:rPr>
              <a:t>Nevertheless, they were of no use for me to warm up. </a:t>
            </a:r>
            <a:r>
              <a:rPr lang="en-US" altLang="zh-CN" sz="3200" b="1" kern="100" dirty="0" smtClean="0">
                <a:cs typeface="Times New Roman" panose="02020603050405020304" pitchFamily="18" charset="0"/>
              </a:rPr>
              <a:t>Feeling I couldn’t </a:t>
            </a:r>
            <a:r>
              <a:rPr lang="en-US" altLang="zh-CN" sz="3200" b="1" u="sng" kern="100" dirty="0" smtClean="0">
                <a:cs typeface="Times New Roman" panose="02020603050405020304" pitchFamily="18" charset="0"/>
              </a:rPr>
              <a:t>make it</a:t>
            </a:r>
            <a:r>
              <a:rPr lang="en-US" altLang="zh-CN" sz="3200" b="1" kern="100" dirty="0" smtClean="0">
                <a:cs typeface="Times New Roman" panose="02020603050405020304" pitchFamily="18" charset="0"/>
              </a:rPr>
              <a:t> alive, I</a:t>
            </a:r>
            <a:r>
              <a:rPr lang="en-US" altLang="zh-CN" sz="3200" b="1" kern="100" dirty="0" smtClean="0">
                <a:solidFill>
                  <a:srgbClr val="C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zh-CN" sz="3200" b="1" kern="100" dirty="0" smtClean="0">
                <a:cs typeface="Times New Roman" panose="02020603050405020304" pitchFamily="18" charset="0"/>
              </a:rPr>
              <a:t>was seized by a strong sense of panic. </a:t>
            </a:r>
            <a:r>
              <a:rPr lang="en-US" altLang="zh-CN" sz="3200" b="1" u="sng" kern="100" dirty="0" smtClean="0">
                <a:cs typeface="Times New Roman" panose="02020603050405020304" pitchFamily="18" charset="0"/>
              </a:rPr>
              <a:t>Jim</a:t>
            </a:r>
            <a:r>
              <a:rPr lang="en-US" altLang="zh-CN" sz="3200" b="1" kern="100" dirty="0" smtClean="0">
                <a:cs typeface="Times New Roman" panose="02020603050405020304" pitchFamily="18" charset="0"/>
              </a:rPr>
              <a:t>, whose escape was blocked by me, was surprisingly calm. As I was ready to bear his stormy blame, he began to crack jokes to comfort me. With the </a:t>
            </a:r>
            <a:r>
              <a:rPr lang="en-US" altLang="zh-CN" sz="3200" b="1" u="sng" kern="100" dirty="0" smtClean="0">
                <a:cs typeface="Times New Roman" panose="02020603050405020304" pitchFamily="18" charset="0"/>
              </a:rPr>
              <a:t>encouragement</a:t>
            </a:r>
            <a:r>
              <a:rPr lang="en-US" altLang="zh-CN" sz="3200" b="1" kern="100" dirty="0" smtClean="0">
                <a:cs typeface="Times New Roman" panose="02020603050405020304" pitchFamily="18" charset="0"/>
              </a:rPr>
              <a:t> from the group, </a:t>
            </a:r>
            <a:r>
              <a:rPr lang="en-US" altLang="zh-CN" sz="3200" b="1" kern="100" dirty="0" smtClean="0">
                <a:solidFill>
                  <a:srgbClr val="FF0000"/>
                </a:solidFill>
                <a:cs typeface="Times New Roman" panose="02020603050405020304" pitchFamily="18" charset="0"/>
              </a:rPr>
              <a:t>I firmly believed </a:t>
            </a:r>
            <a:r>
              <a:rPr lang="en-US" altLang="zh-CN" sz="3200" b="1" u="sng" kern="100" dirty="0" smtClean="0">
                <a:solidFill>
                  <a:srgbClr val="FF0000"/>
                </a:solidFill>
                <a:cs typeface="Times New Roman" panose="02020603050405020304" pitchFamily="18" charset="0"/>
              </a:rPr>
              <a:t>Luca</a:t>
            </a:r>
            <a:r>
              <a:rPr lang="en-US" altLang="zh-CN" sz="3200" b="1" kern="100" dirty="0" smtClean="0">
                <a:solidFill>
                  <a:srgbClr val="FF0000"/>
                </a:solidFill>
                <a:cs typeface="Times New Roman" panose="02020603050405020304" pitchFamily="18" charset="0"/>
              </a:rPr>
              <a:t> could find someone to rescue me.</a:t>
            </a:r>
            <a:endParaRPr lang="zh-CN" altLang="en-US" sz="3200" dirty="0">
              <a:solidFill>
                <a:srgbClr val="FF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743200" y="1713337"/>
            <a:ext cx="2627314" cy="584775"/>
          </a:xfrm>
          <a:prstGeom prst="rect">
            <a:avLst/>
          </a:prstGeom>
          <a:solidFill>
            <a:srgbClr val="FFFF66"/>
          </a:solidFill>
        </p:spPr>
        <p:txBody>
          <a:bodyPr wrap="square" rtlCol="0">
            <a:spAutoFit/>
          </a:bodyPr>
          <a:lstStyle/>
          <a:p>
            <a:r>
              <a:rPr lang="en-US" altLang="zh-CN" sz="3200" b="1" dirty="0" smtClean="0">
                <a:solidFill>
                  <a:srgbClr val="FF0000"/>
                </a:solidFill>
              </a:rPr>
              <a:t>closely related</a:t>
            </a:r>
            <a:endParaRPr lang="zh-CN" altLang="en-US" sz="3200" b="1" dirty="0">
              <a:solidFill>
                <a:srgbClr val="FF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215465" y="727773"/>
            <a:ext cx="6220180" cy="584775"/>
          </a:xfrm>
          <a:prstGeom prst="rect">
            <a:avLst/>
          </a:prstGeom>
          <a:solidFill>
            <a:srgbClr val="CCFF33"/>
          </a:solidFill>
        </p:spPr>
        <p:txBody>
          <a:bodyPr wrap="square" rtlCol="0">
            <a:spAutoFit/>
          </a:bodyPr>
          <a:lstStyle/>
          <a:p>
            <a:r>
              <a:rPr lang="en-US" altLang="zh-CN" sz="3200" b="1" dirty="0" smtClean="0">
                <a:solidFill>
                  <a:srgbClr val="6600CC"/>
                </a:solidFill>
              </a:rPr>
              <a:t>specific words and vivid description</a:t>
            </a:r>
            <a:endParaRPr lang="zh-CN" altLang="en-US" sz="3200" b="1" dirty="0">
              <a:solidFill>
                <a:srgbClr val="6600CC"/>
              </a:solidFill>
            </a:endParaRPr>
          </a:p>
        </p:txBody>
      </p:sp>
      <p:cxnSp>
        <p:nvCxnSpPr>
          <p:cNvPr id="8" name="直接连接符 7"/>
          <p:cNvCxnSpPr/>
          <p:nvPr/>
        </p:nvCxnSpPr>
        <p:spPr>
          <a:xfrm>
            <a:off x="7579605" y="3646583"/>
            <a:ext cx="3745735" cy="0"/>
          </a:xfrm>
          <a:prstGeom prst="line">
            <a:avLst/>
          </a:prstGeom>
          <a:ln w="44450">
            <a:solidFill>
              <a:srgbClr val="66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直接连接符 13"/>
          <p:cNvCxnSpPr/>
          <p:nvPr/>
        </p:nvCxnSpPr>
        <p:spPr>
          <a:xfrm flipV="1">
            <a:off x="327378" y="4397021"/>
            <a:ext cx="2415822" cy="9726"/>
          </a:xfrm>
          <a:prstGeom prst="line">
            <a:avLst/>
          </a:prstGeom>
          <a:ln w="44450">
            <a:solidFill>
              <a:srgbClr val="66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直接连接符 17"/>
          <p:cNvCxnSpPr/>
          <p:nvPr/>
        </p:nvCxnSpPr>
        <p:spPr>
          <a:xfrm flipV="1">
            <a:off x="327378" y="5083314"/>
            <a:ext cx="2922598" cy="13729"/>
          </a:xfrm>
          <a:prstGeom prst="line">
            <a:avLst/>
          </a:prstGeom>
          <a:ln w="44450">
            <a:solidFill>
              <a:srgbClr val="66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直接连接符 19"/>
          <p:cNvCxnSpPr/>
          <p:nvPr/>
        </p:nvCxnSpPr>
        <p:spPr>
          <a:xfrm>
            <a:off x="6323682" y="5115655"/>
            <a:ext cx="3756752" cy="0"/>
          </a:xfrm>
          <a:prstGeom prst="line">
            <a:avLst/>
          </a:prstGeom>
          <a:ln w="44450">
            <a:solidFill>
              <a:srgbClr val="66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直接连接符 23"/>
          <p:cNvCxnSpPr/>
          <p:nvPr/>
        </p:nvCxnSpPr>
        <p:spPr>
          <a:xfrm flipV="1">
            <a:off x="793214" y="5819183"/>
            <a:ext cx="4422251" cy="8740"/>
          </a:xfrm>
          <a:prstGeom prst="line">
            <a:avLst/>
          </a:prstGeom>
          <a:ln w="44450">
            <a:solidFill>
              <a:srgbClr val="66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直接连接符 26"/>
          <p:cNvCxnSpPr/>
          <p:nvPr/>
        </p:nvCxnSpPr>
        <p:spPr>
          <a:xfrm flipV="1">
            <a:off x="1701221" y="6558789"/>
            <a:ext cx="2535773" cy="3538"/>
          </a:xfrm>
          <a:prstGeom prst="line">
            <a:avLst/>
          </a:prstGeom>
          <a:ln w="44450">
            <a:solidFill>
              <a:srgbClr val="66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AutoShape 47"/>
          <p:cNvSpPr>
            <a:spLocks noChangeArrowheads="1"/>
          </p:cNvSpPr>
          <p:nvPr/>
        </p:nvSpPr>
        <p:spPr bwMode="auto">
          <a:xfrm>
            <a:off x="229834" y="156986"/>
            <a:ext cx="2249851" cy="690971"/>
          </a:xfrm>
          <a:prstGeom prst="flowChartAlternateProcess">
            <a:avLst/>
          </a:prstGeom>
          <a:solidFill>
            <a:srgbClr val="FF6600"/>
          </a:solidFill>
          <a:ln w="12700">
            <a:solidFill>
              <a:srgbClr val="FFFFFF"/>
            </a:solidFill>
            <a:miter lim="800000"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2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FontTx/>
              <a:buNone/>
              <a:defRPr/>
            </a:pPr>
            <a:r>
              <a:rPr lang="en-US" altLang="zh-CN" sz="4000" b="1" dirty="0" smtClean="0">
                <a:latin typeface="+mn-lt"/>
              </a:rPr>
              <a:t>Assessing</a:t>
            </a:r>
            <a:r>
              <a:rPr lang="en-US" altLang="zh-CN" sz="3200" dirty="0" smtClean="0">
                <a:latin typeface="+mj-lt"/>
              </a:rPr>
              <a:t> </a:t>
            </a:r>
            <a:endParaRPr lang="zh-CN" altLang="zh-CN" sz="3200" dirty="0" smtClean="0">
              <a:latin typeface="+mj-lt"/>
            </a:endParaRPr>
          </a:p>
        </p:txBody>
      </p:sp>
      <p:cxnSp>
        <p:nvCxnSpPr>
          <p:cNvPr id="25" name="直接连接符 24"/>
          <p:cNvCxnSpPr/>
          <p:nvPr/>
        </p:nvCxnSpPr>
        <p:spPr>
          <a:xfrm>
            <a:off x="5012674" y="3646583"/>
            <a:ext cx="2225408" cy="0"/>
          </a:xfrm>
          <a:prstGeom prst="line">
            <a:avLst/>
          </a:prstGeom>
          <a:ln w="44450">
            <a:solidFill>
              <a:srgbClr val="66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2706" name="Picture 2" descr="蓝色水滴"/>
          <p:cNvPicPr>
            <a:picLocks noChangeAspect="1" noChangeArrowheads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588"/>
            <a:ext cx="12192000" cy="6859588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</p:pic>
      <p:sp>
        <p:nvSpPr>
          <p:cNvPr id="2" name="文本框 1"/>
          <p:cNvSpPr txBox="1"/>
          <p:nvPr/>
        </p:nvSpPr>
        <p:spPr>
          <a:xfrm rot="275751">
            <a:off x="2369184" y="2094344"/>
            <a:ext cx="7755224" cy="1877437"/>
          </a:xfrm>
          <a:prstGeom prst="rect">
            <a:avLst/>
          </a:prstGeom>
          <a:noFill/>
          <a:ln>
            <a:noFill/>
          </a:ln>
          <a:effectLst>
            <a:outerShdw blurRad="101600" dist="50800" dir="5400000" algn="ctr" rotWithShape="0">
              <a:schemeClr val="accent2">
                <a:lumMod val="75000"/>
                <a:alpha val="99000"/>
              </a:schemeClr>
            </a:outerShdw>
          </a:effectLst>
        </p:spPr>
        <p:txBody>
          <a:bodyPr wrap="square" rtlCol="0">
            <a:spAutoFit/>
          </a:bodyPr>
          <a:lstStyle/>
          <a:p>
            <a:r>
              <a:rPr lang="en-US" altLang="zh-CN" sz="11600" b="1" dirty="0" smtClean="0">
                <a:ln w="222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  <a:cs typeface="Meiryo" panose="020B0604030504040204" pitchFamily="34" charset="-128"/>
              </a:rPr>
              <a:t>Welcome!</a:t>
            </a:r>
            <a:r>
              <a:rPr lang="en-US" altLang="zh-CN" sz="106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/>
                </a:solidFill>
              </a:rPr>
              <a:t> </a:t>
            </a:r>
            <a:endParaRPr lang="zh-CN" altLang="en-US" sz="10600" b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/>
              </a:solidFill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7485017" y="5786581"/>
            <a:ext cx="496388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2400" b="1" dirty="0" smtClean="0">
                <a:solidFill>
                  <a:srgbClr val="FFFF00"/>
                </a:solidFill>
                <a:ea typeface="Meiryo" panose="020B0604030504040204" pitchFamily="34" charset="-128"/>
                <a:cs typeface="Meiryo" panose="020B0604030504040204" pitchFamily="34" charset="-128"/>
              </a:rPr>
              <a:t>Tao </a:t>
            </a:r>
            <a:r>
              <a:rPr lang="en-US" altLang="zh-CN" sz="2400" b="1" dirty="0" err="1" smtClean="0">
                <a:solidFill>
                  <a:srgbClr val="FFFF00"/>
                </a:solidFill>
                <a:ea typeface="Meiryo" panose="020B0604030504040204" pitchFamily="34" charset="-128"/>
                <a:cs typeface="Meiryo" panose="020B0604030504040204" pitchFamily="34" charset="-128"/>
              </a:rPr>
              <a:t>Jiangying</a:t>
            </a:r>
            <a:endParaRPr lang="en-US" altLang="zh-CN" sz="2400" b="1" dirty="0" smtClean="0">
              <a:solidFill>
                <a:srgbClr val="FFFF00"/>
              </a:solidFill>
              <a:ea typeface="Meiryo" panose="020B0604030504040204" pitchFamily="34" charset="-128"/>
              <a:cs typeface="Meiryo" panose="020B0604030504040204" pitchFamily="34" charset="-128"/>
            </a:endParaRPr>
          </a:p>
          <a:p>
            <a:pPr algn="ctr"/>
            <a:r>
              <a:rPr lang="en-US" altLang="zh-CN" sz="2400" b="1" dirty="0" err="1" smtClean="0">
                <a:solidFill>
                  <a:srgbClr val="FFFF00"/>
                </a:solidFill>
                <a:ea typeface="Meiryo" panose="020B0604030504040204" pitchFamily="34" charset="-128"/>
                <a:cs typeface="Meiryo" panose="020B0604030504040204" pitchFamily="34" charset="-128"/>
              </a:rPr>
              <a:t>Chengnan</a:t>
            </a:r>
            <a:r>
              <a:rPr lang="en-US" altLang="zh-CN" sz="2400" b="1" dirty="0" smtClean="0">
                <a:solidFill>
                  <a:srgbClr val="FFFF00"/>
                </a:solidFill>
                <a:ea typeface="Meiryo" panose="020B0604030504040204" pitchFamily="34" charset="-128"/>
                <a:cs typeface="Meiryo" panose="020B0604030504040204" pitchFamily="34" charset="-128"/>
              </a:rPr>
              <a:t> High School</a:t>
            </a:r>
            <a:endParaRPr lang="zh-CN" altLang="en-US" sz="2400" b="1" dirty="0">
              <a:solidFill>
                <a:srgbClr val="FFFF00"/>
              </a:solidFill>
              <a:ea typeface="Meiryo" panose="020B0604030504040204" pitchFamily="34" charset="-128"/>
              <a:cs typeface="Meiryo" panose="020B0604030504040204" pitchFamily="34" charset="-128"/>
            </a:endParaRPr>
          </a:p>
        </p:txBody>
      </p:sp>
      <p:pic>
        <p:nvPicPr>
          <p:cNvPr id="8" name="图片 7" descr="水印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214485" y="13335"/>
            <a:ext cx="2518410" cy="814705"/>
          </a:xfrm>
          <a:prstGeom prst="rect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 descr="4409"/>
          <p:cNvPicPr>
            <a:picLocks noChangeAspect="1" noChangeArrowheads="1"/>
          </p:cNvPicPr>
          <p:nvPr/>
        </p:nvPicPr>
        <p:blipFill>
          <a:blip r:embed="rId1" cstate="print">
            <a:lum bright="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8889" r="24817"/>
          <a:stretch>
            <a:fillRect/>
          </a:stretch>
        </p:blipFill>
        <p:spPr bwMode="auto">
          <a:xfrm>
            <a:off x="-1" y="0"/>
            <a:ext cx="12192001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AutoShape 47"/>
          <p:cNvSpPr>
            <a:spLocks noChangeArrowheads="1"/>
          </p:cNvSpPr>
          <p:nvPr/>
        </p:nvSpPr>
        <p:spPr bwMode="auto">
          <a:xfrm>
            <a:off x="49212" y="66675"/>
            <a:ext cx="2275977" cy="690971"/>
          </a:xfrm>
          <a:prstGeom prst="flowChartAlternateProcess">
            <a:avLst/>
          </a:prstGeom>
          <a:solidFill>
            <a:srgbClr val="FF6600"/>
          </a:solidFill>
          <a:ln w="12700">
            <a:solidFill>
              <a:srgbClr val="FFFFFF"/>
            </a:solidFill>
            <a:miter lim="800000"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2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FontTx/>
              <a:buNone/>
              <a:defRPr/>
            </a:pPr>
            <a:r>
              <a:rPr lang="en-US" altLang="zh-CN" sz="4000" b="1" dirty="0" smtClean="0">
                <a:solidFill>
                  <a:prstClr val="black"/>
                </a:solidFill>
                <a:latin typeface="Calibri" panose="020F0502020204030204"/>
              </a:rPr>
              <a:t>Polishing </a:t>
            </a:r>
            <a:r>
              <a:rPr lang="en-US" altLang="zh-CN" sz="3200" dirty="0" smtClean="0">
                <a:solidFill>
                  <a:prstClr val="black"/>
                </a:solidFill>
                <a:latin typeface="Calibri Light" panose="020F0302020204030204"/>
              </a:rPr>
              <a:t> </a:t>
            </a:r>
            <a:endParaRPr lang="zh-CN" altLang="zh-CN" sz="3200" dirty="0" smtClean="0">
              <a:solidFill>
                <a:prstClr val="black"/>
              </a:solidFill>
              <a:latin typeface="Calibri Light" panose="020F0302020204030204"/>
            </a:endParaRPr>
          </a:p>
        </p:txBody>
      </p:sp>
      <p:sp>
        <p:nvSpPr>
          <p:cNvPr id="4" name="矩形 3"/>
          <p:cNvSpPr/>
          <p:nvPr/>
        </p:nvSpPr>
        <p:spPr>
          <a:xfrm>
            <a:off x="165252" y="892370"/>
            <a:ext cx="12048781" cy="54476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en-US" altLang="zh-CN" sz="2800" b="1" kern="100" dirty="0" smtClean="0">
                <a:cs typeface="Times New Roman" panose="02020603050405020304" pitchFamily="18" charset="0"/>
              </a:rPr>
              <a:t>Paragraph 2:</a:t>
            </a:r>
            <a:endParaRPr lang="en-US" altLang="zh-CN" sz="2800" b="1" kern="100" dirty="0" smtClean="0">
              <a:cs typeface="Times New Roman" panose="02020603050405020304" pitchFamily="18" charset="0"/>
            </a:endParaRPr>
          </a:p>
          <a:p>
            <a:pPr algn="just">
              <a:lnSpc>
                <a:spcPct val="200000"/>
              </a:lnSpc>
              <a:spcAft>
                <a:spcPts val="0"/>
              </a:spcAft>
            </a:pPr>
            <a:r>
              <a:rPr lang="en-US" altLang="zh-CN" sz="2800" b="1" kern="100" dirty="0" smtClean="0">
                <a:cs typeface="Times New Roman" panose="02020603050405020304" pitchFamily="18" charset="0"/>
              </a:rPr>
              <a:t>   </a:t>
            </a:r>
            <a:r>
              <a:rPr lang="en-US" altLang="zh-CN" sz="3200" b="1" i="1" kern="100" dirty="0" smtClean="0">
                <a:cs typeface="Times New Roman" panose="02020603050405020304" pitchFamily="18" charset="0"/>
              </a:rPr>
              <a:t>After eight hours, Luca found the rescue team. </a:t>
            </a:r>
            <a:r>
              <a:rPr lang="en-US" altLang="zh-CN" sz="3200" b="1" kern="100" dirty="0" smtClean="0">
                <a:cs typeface="Times New Roman" panose="02020603050405020304" pitchFamily="18" charset="0"/>
              </a:rPr>
              <a:t>When I saw them, I breathed freely. The rescue team used their technique to save me from the gap. I saw my parents near the rescue team. At that time tears welled up my eyes. After this experience, I knew that a thin body is important when you go through a gap. </a:t>
            </a:r>
            <a:endParaRPr lang="en-US" altLang="zh-CN" sz="3200" b="1" kern="100" dirty="0" smtClean="0"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775914" y="2125027"/>
            <a:ext cx="7392936" cy="584775"/>
          </a:xfrm>
          <a:prstGeom prst="rect">
            <a:avLst/>
          </a:prstGeom>
          <a:solidFill>
            <a:srgbClr val="FFFF66"/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zh-CN" sz="3200" b="1" dirty="0" smtClean="0">
                <a:solidFill>
                  <a:srgbClr val="C00000"/>
                </a:solidFill>
              </a:rPr>
              <a:t>At sight of them, my eyes lit up with hope. </a:t>
            </a:r>
            <a:endParaRPr lang="zh-CN" altLang="en-US" sz="3200" b="1" dirty="0">
              <a:solidFill>
                <a:srgbClr val="C0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114175" y="5262797"/>
            <a:ext cx="7724169" cy="1077218"/>
          </a:xfrm>
          <a:prstGeom prst="rect">
            <a:avLst/>
          </a:prstGeom>
          <a:solidFill>
            <a:srgbClr val="FFFF66"/>
          </a:solidFill>
        </p:spPr>
        <p:txBody>
          <a:bodyPr wrap="square" rtlCol="0">
            <a:spAutoFit/>
          </a:bodyPr>
          <a:lstStyle/>
          <a:p>
            <a:r>
              <a:rPr lang="en-US" altLang="zh-CN" sz="3200" b="1" dirty="0" smtClean="0">
                <a:solidFill>
                  <a:srgbClr val="C00000"/>
                </a:solidFill>
              </a:rPr>
              <a:t>It dawned on me that what really counted was the teamwork.  </a:t>
            </a:r>
            <a:endParaRPr lang="zh-CN" altLang="en-US" sz="3200" b="1" dirty="0">
              <a:solidFill>
                <a:srgbClr val="C0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057136" y="3159852"/>
            <a:ext cx="8221601" cy="1077218"/>
          </a:xfrm>
          <a:prstGeom prst="rect">
            <a:avLst/>
          </a:prstGeom>
          <a:solidFill>
            <a:srgbClr val="FFFF66"/>
          </a:solidFill>
        </p:spPr>
        <p:txBody>
          <a:bodyPr wrap="square" rtlCol="0">
            <a:spAutoFit/>
          </a:bodyPr>
          <a:lstStyle/>
          <a:p>
            <a:r>
              <a:rPr lang="en-US" altLang="zh-CN" sz="3200" b="1" dirty="0" smtClean="0">
                <a:solidFill>
                  <a:srgbClr val="C00000"/>
                </a:solidFill>
              </a:rPr>
              <a:t>The rescue team used their specific tools to rub the surface of the stone walls to free my hips.  </a:t>
            </a:r>
            <a:endParaRPr lang="zh-CN" altLang="en-US" sz="3200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 descr="4409"/>
          <p:cNvPicPr>
            <a:picLocks noChangeAspect="1" noChangeArrowheads="1"/>
          </p:cNvPicPr>
          <p:nvPr/>
        </p:nvPicPr>
        <p:blipFill>
          <a:blip r:embed="rId1" cstate="print">
            <a:lum bright="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8889" r="24817"/>
          <a:stretch>
            <a:fillRect/>
          </a:stretch>
        </p:blipFill>
        <p:spPr bwMode="auto">
          <a:xfrm>
            <a:off x="0" y="0"/>
            <a:ext cx="12192001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AutoShape 47"/>
          <p:cNvSpPr>
            <a:spLocks noChangeArrowheads="1"/>
          </p:cNvSpPr>
          <p:nvPr/>
        </p:nvSpPr>
        <p:spPr bwMode="auto">
          <a:xfrm>
            <a:off x="287337" y="174625"/>
            <a:ext cx="2926125" cy="778964"/>
          </a:xfrm>
          <a:prstGeom prst="flowChartAlternateProcess">
            <a:avLst/>
          </a:prstGeom>
          <a:solidFill>
            <a:srgbClr val="FF6600"/>
          </a:solidFill>
          <a:ln w="12700">
            <a:solidFill>
              <a:srgbClr val="FFFFFF"/>
            </a:solidFill>
            <a:miter lim="800000"/>
          </a:ln>
          <a:effectLst>
            <a:outerShdw dist="107763" dir="2700000" algn="ctr" rotWithShape="0">
              <a:srgbClr val="EEECE1">
                <a:alpha val="50000"/>
              </a:srgbClr>
            </a:outerShdw>
          </a:effectLst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2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zh-CN" sz="40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</a:rPr>
              <a:t>Appreciation </a:t>
            </a:r>
            <a:endParaRPr kumimoji="0" lang="zh-CN" altLang="zh-CN" sz="4000" b="1" i="0" u="none" strike="noStrike" kern="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539827" y="1128214"/>
            <a:ext cx="11457542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i="1" dirty="0" smtClean="0"/>
              <a:t>  With </a:t>
            </a:r>
            <a:r>
              <a:rPr lang="en-US" altLang="zh-CN" sz="2800" b="1" i="1" dirty="0"/>
              <a:t>the risk of the low body temperature, the group supplied me with </a:t>
            </a:r>
            <a:r>
              <a:rPr lang="en-US" altLang="zh-CN" sz="2800" b="1" i="1" dirty="0" smtClean="0"/>
              <a:t>their own jackets.</a:t>
            </a:r>
            <a:r>
              <a:rPr lang="en-US" altLang="zh-CN" sz="2800" b="1" dirty="0" smtClean="0"/>
              <a:t> However</a:t>
            </a:r>
            <a:r>
              <a:rPr lang="en-US" altLang="zh-CN" sz="2800" b="1" dirty="0"/>
              <a:t>, </a:t>
            </a:r>
            <a:r>
              <a:rPr lang="en-US" altLang="zh-CN" sz="2800" b="1" dirty="0" smtClean="0"/>
              <a:t>they </a:t>
            </a:r>
            <a:r>
              <a:rPr lang="en-US" altLang="zh-CN" sz="2800" b="1" dirty="0" smtClean="0">
                <a:solidFill>
                  <a:srgbClr val="FF0000"/>
                </a:solidFill>
              </a:rPr>
              <a:t>served </a:t>
            </a:r>
            <a:r>
              <a:rPr lang="en-US" altLang="zh-CN" sz="2800" b="1" dirty="0">
                <a:solidFill>
                  <a:srgbClr val="FF0000"/>
                </a:solidFill>
              </a:rPr>
              <a:t>no purpose</a:t>
            </a:r>
            <a:r>
              <a:rPr lang="en-US" altLang="zh-CN" sz="2800" b="1" dirty="0"/>
              <a:t>. </a:t>
            </a:r>
            <a:r>
              <a:rPr lang="en-US" altLang="zh-CN" sz="2800" b="1" dirty="0" smtClean="0"/>
              <a:t>Frightened and exhausted, I was </a:t>
            </a:r>
            <a:r>
              <a:rPr lang="en-US" altLang="zh-CN" sz="2800" b="1" dirty="0" smtClean="0">
                <a:solidFill>
                  <a:srgbClr val="FF0000"/>
                </a:solidFill>
              </a:rPr>
              <a:t>drifted in </a:t>
            </a:r>
            <a:r>
              <a:rPr lang="en-US" altLang="zh-CN" sz="2800" b="1" dirty="0">
                <a:solidFill>
                  <a:srgbClr val="FF0000"/>
                </a:solidFill>
              </a:rPr>
              <a:t>and out of a dreamlike </a:t>
            </a:r>
            <a:r>
              <a:rPr lang="en-US" altLang="zh-CN" sz="2800" b="1" dirty="0" smtClean="0">
                <a:solidFill>
                  <a:srgbClr val="FF0000"/>
                </a:solidFill>
              </a:rPr>
              <a:t>state</a:t>
            </a:r>
            <a:r>
              <a:rPr lang="en-US" altLang="zh-CN" sz="2800" b="1" dirty="0" smtClean="0"/>
              <a:t>. </a:t>
            </a:r>
            <a:r>
              <a:rPr lang="en-US" altLang="zh-CN" sz="2800" b="1" u="sng" dirty="0" smtClean="0"/>
              <a:t>Jim</a:t>
            </a:r>
            <a:r>
              <a:rPr lang="en-US" altLang="zh-CN" sz="2800" b="1" dirty="0" smtClean="0"/>
              <a:t> tried </a:t>
            </a:r>
            <a:r>
              <a:rPr lang="en-US" altLang="zh-CN" sz="2800" b="1" dirty="0"/>
              <a:t>to </a:t>
            </a:r>
            <a:r>
              <a:rPr lang="en-US" altLang="zh-CN" sz="2800" b="1" dirty="0">
                <a:solidFill>
                  <a:srgbClr val="FF0000"/>
                </a:solidFill>
              </a:rPr>
              <a:t>crack jokes </a:t>
            </a:r>
            <a:r>
              <a:rPr lang="en-US" altLang="zh-CN" sz="2800" b="1" dirty="0"/>
              <a:t>to </a:t>
            </a:r>
            <a:r>
              <a:rPr lang="en-US" altLang="zh-CN" sz="2800" b="1" dirty="0" smtClean="0"/>
              <a:t>keep </a:t>
            </a:r>
            <a:r>
              <a:rPr lang="en-US" altLang="zh-CN" sz="2800" b="1" dirty="0"/>
              <a:t>me awake. </a:t>
            </a:r>
            <a:r>
              <a:rPr lang="en-US" altLang="zh-CN" sz="2800" b="1" dirty="0" smtClean="0"/>
              <a:t>As time went by, the </a:t>
            </a:r>
            <a:r>
              <a:rPr lang="en-US" altLang="zh-CN" sz="2800" b="1" dirty="0"/>
              <a:t>faith that I could </a:t>
            </a:r>
            <a:r>
              <a:rPr lang="en-US" altLang="zh-CN" sz="2800" b="1" u="sng" dirty="0"/>
              <a:t>make it</a:t>
            </a:r>
            <a:r>
              <a:rPr lang="en-US" altLang="zh-CN" sz="2800" b="1" dirty="0"/>
              <a:t> alive faded </a:t>
            </a:r>
            <a:r>
              <a:rPr lang="en-US" altLang="zh-CN" sz="2800" b="1" dirty="0" smtClean="0"/>
              <a:t>gradually. Noticing it, Luca decided to turn to a rescue team for help.  </a:t>
            </a:r>
            <a:endParaRPr lang="zh-CN" altLang="zh-CN" sz="2800" b="1" dirty="0"/>
          </a:p>
          <a:p>
            <a:r>
              <a:rPr lang="en-US" altLang="zh-CN" sz="2800" b="1" i="1" dirty="0" smtClean="0"/>
              <a:t>  After </a:t>
            </a:r>
            <a:r>
              <a:rPr lang="en-US" altLang="zh-CN" sz="2800" b="1" i="1" dirty="0"/>
              <a:t>eight hours, Luca found the rescue team. </a:t>
            </a:r>
            <a:r>
              <a:rPr lang="en-US" altLang="zh-CN" sz="2800" b="1" dirty="0"/>
              <a:t>On their arrival, </a:t>
            </a:r>
            <a:r>
              <a:rPr lang="en-US" altLang="zh-CN" sz="2800" b="1" dirty="0" smtClean="0"/>
              <a:t>the team </a:t>
            </a:r>
            <a:r>
              <a:rPr lang="en-US" altLang="zh-CN" sz="2800" b="1" dirty="0"/>
              <a:t>began to </a:t>
            </a:r>
            <a:r>
              <a:rPr lang="en-US" altLang="zh-CN" sz="2800" b="1" dirty="0">
                <a:solidFill>
                  <a:srgbClr val="FF0000"/>
                </a:solidFill>
              </a:rPr>
              <a:t>examine the spot</a:t>
            </a:r>
            <a:r>
              <a:rPr lang="en-US" altLang="zh-CN" sz="2800" b="1" dirty="0"/>
              <a:t>. They </a:t>
            </a:r>
            <a:r>
              <a:rPr lang="en-US" altLang="zh-CN" sz="2800" b="1" dirty="0" smtClean="0"/>
              <a:t>attempted </a:t>
            </a:r>
            <a:r>
              <a:rPr lang="en-US" altLang="zh-CN" sz="2800" b="1" dirty="0"/>
              <a:t>to </a:t>
            </a:r>
            <a:r>
              <a:rPr lang="en-US" altLang="zh-CN" sz="2800" b="1" dirty="0" smtClean="0">
                <a:solidFill>
                  <a:srgbClr val="FF0000"/>
                </a:solidFill>
              </a:rPr>
              <a:t>jack </a:t>
            </a:r>
            <a:r>
              <a:rPr lang="en-US" altLang="zh-CN" sz="2800" b="1" dirty="0">
                <a:solidFill>
                  <a:srgbClr val="FF0000"/>
                </a:solidFill>
              </a:rPr>
              <a:t>the board </a:t>
            </a:r>
            <a:r>
              <a:rPr lang="en-US" altLang="zh-CN" sz="2800" b="1" dirty="0"/>
              <a:t>near my hand to </a:t>
            </a:r>
            <a:r>
              <a:rPr lang="en-US" altLang="zh-CN" sz="2800" b="1" dirty="0" smtClean="0">
                <a:solidFill>
                  <a:srgbClr val="FF0000"/>
                </a:solidFill>
              </a:rPr>
              <a:t>drag </a:t>
            </a:r>
            <a:r>
              <a:rPr lang="en-US" altLang="zh-CN" sz="2800" b="1" dirty="0">
                <a:solidFill>
                  <a:srgbClr val="FF0000"/>
                </a:solidFill>
              </a:rPr>
              <a:t>me </a:t>
            </a:r>
            <a:r>
              <a:rPr lang="en-US" altLang="zh-CN" sz="2800" b="1" dirty="0" smtClean="0">
                <a:solidFill>
                  <a:srgbClr val="FF0000"/>
                </a:solidFill>
              </a:rPr>
              <a:t>out, </a:t>
            </a:r>
            <a:r>
              <a:rPr lang="en-US" altLang="zh-CN" sz="2800" b="1" dirty="0" smtClean="0"/>
              <a:t>but</a:t>
            </a:r>
            <a:r>
              <a:rPr lang="en-US" altLang="zh-CN" sz="2800" b="1" dirty="0" smtClean="0">
                <a:solidFill>
                  <a:srgbClr val="FF0000"/>
                </a:solidFill>
              </a:rPr>
              <a:t> </a:t>
            </a:r>
            <a:r>
              <a:rPr lang="en-US" altLang="zh-CN" sz="2800" b="1" dirty="0" smtClean="0"/>
              <a:t>in vain. </a:t>
            </a:r>
            <a:r>
              <a:rPr lang="en-US" altLang="zh-CN" sz="2800" b="1" u="sng" dirty="0"/>
              <a:t>Luca</a:t>
            </a:r>
            <a:r>
              <a:rPr lang="en-US" altLang="zh-CN" sz="2800" b="1" dirty="0"/>
              <a:t> </a:t>
            </a:r>
            <a:r>
              <a:rPr lang="en-US" altLang="zh-CN" sz="2800" b="1" dirty="0">
                <a:solidFill>
                  <a:srgbClr val="FF0000"/>
                </a:solidFill>
              </a:rPr>
              <a:t>kept on </a:t>
            </a:r>
            <a:r>
              <a:rPr lang="en-US" altLang="zh-CN" sz="2800" b="1" u="sng" dirty="0">
                <a:solidFill>
                  <a:srgbClr val="FF0000"/>
                </a:solidFill>
              </a:rPr>
              <a:t>encouraging</a:t>
            </a:r>
            <a:r>
              <a:rPr lang="en-US" altLang="zh-CN" sz="2800" b="1" dirty="0">
                <a:solidFill>
                  <a:srgbClr val="FF0000"/>
                </a:solidFill>
              </a:rPr>
              <a:t> </a:t>
            </a:r>
            <a:r>
              <a:rPr lang="en-US" altLang="zh-CN" sz="2800" b="1" dirty="0"/>
              <a:t>me while the rescue team used specific tools </a:t>
            </a:r>
            <a:r>
              <a:rPr lang="en-US" altLang="zh-CN" sz="2800" b="1" dirty="0" smtClean="0"/>
              <a:t>to</a:t>
            </a:r>
            <a:r>
              <a:rPr lang="en-US" altLang="zh-CN" sz="2800" b="1" dirty="0" smtClean="0">
                <a:solidFill>
                  <a:srgbClr val="FF0000"/>
                </a:solidFill>
              </a:rPr>
              <a:t> </a:t>
            </a:r>
            <a:r>
              <a:rPr lang="en-US" altLang="zh-CN" sz="2800" b="1" dirty="0">
                <a:solidFill>
                  <a:srgbClr val="FF0000"/>
                </a:solidFill>
              </a:rPr>
              <a:t>drill and even </a:t>
            </a:r>
            <a:r>
              <a:rPr lang="en-US" altLang="zh-CN" sz="2800" b="1" dirty="0" smtClean="0">
                <a:solidFill>
                  <a:srgbClr val="FF0000"/>
                </a:solidFill>
              </a:rPr>
              <a:t>rub </a:t>
            </a:r>
            <a:r>
              <a:rPr lang="en-US" altLang="zh-CN" sz="2800" b="1" dirty="0"/>
              <a:t>part of the rock to </a:t>
            </a:r>
            <a:r>
              <a:rPr lang="en-US" altLang="zh-CN" sz="2800" b="1" dirty="0">
                <a:solidFill>
                  <a:srgbClr val="FF0000"/>
                </a:solidFill>
              </a:rPr>
              <a:t>free my hips</a:t>
            </a:r>
            <a:r>
              <a:rPr lang="en-US" altLang="zh-CN" sz="2800" b="1" dirty="0"/>
              <a:t>. With their help, I managed to </a:t>
            </a:r>
            <a:r>
              <a:rPr lang="en-US" altLang="zh-CN" sz="2800" b="1" dirty="0" smtClean="0">
                <a:solidFill>
                  <a:srgbClr val="FF0000"/>
                </a:solidFill>
              </a:rPr>
              <a:t>move </a:t>
            </a:r>
            <a:r>
              <a:rPr lang="en-US" altLang="zh-CN" sz="2800" b="1" dirty="0">
                <a:solidFill>
                  <a:srgbClr val="FF0000"/>
                </a:solidFill>
              </a:rPr>
              <a:t>my </a:t>
            </a:r>
            <a:r>
              <a:rPr lang="en-US" altLang="zh-CN" sz="2800" b="1" u="sng" dirty="0">
                <a:solidFill>
                  <a:srgbClr val="FF0000"/>
                </a:solidFill>
              </a:rPr>
              <a:t>feet</a:t>
            </a:r>
            <a:r>
              <a:rPr lang="en-US" altLang="zh-CN" sz="2800" b="1" dirty="0">
                <a:solidFill>
                  <a:srgbClr val="FF0000"/>
                </a:solidFill>
              </a:rPr>
              <a:t> </a:t>
            </a:r>
            <a:r>
              <a:rPr lang="en-US" altLang="zh-CN" sz="2800" b="1" dirty="0" smtClean="0"/>
              <a:t>and </a:t>
            </a:r>
            <a:r>
              <a:rPr lang="en-US" altLang="zh-CN" sz="2800" b="1" u="sng" dirty="0" smtClean="0">
                <a:solidFill>
                  <a:srgbClr val="FF0000"/>
                </a:solidFill>
              </a:rPr>
              <a:t>climb</a:t>
            </a:r>
            <a:r>
              <a:rPr lang="en-US" altLang="zh-CN" sz="2800" b="1" dirty="0" smtClean="0">
                <a:solidFill>
                  <a:srgbClr val="FF0000"/>
                </a:solidFill>
              </a:rPr>
              <a:t> </a:t>
            </a:r>
            <a:r>
              <a:rPr lang="en-US" altLang="zh-CN" sz="2800" b="1" dirty="0">
                <a:solidFill>
                  <a:srgbClr val="FF0000"/>
                </a:solidFill>
              </a:rPr>
              <a:t>out of </a:t>
            </a:r>
            <a:r>
              <a:rPr lang="en-US" altLang="zh-CN" sz="2800" b="1" dirty="0"/>
              <a:t>the </a:t>
            </a:r>
            <a:r>
              <a:rPr lang="en-US" altLang="zh-CN" sz="2800" b="1" u="sng" dirty="0"/>
              <a:t>gap</a:t>
            </a:r>
            <a:r>
              <a:rPr lang="en-US" altLang="zh-CN" sz="2800" b="1" dirty="0"/>
              <a:t>. I was so thrilled that I nearly forgot to thank all </a:t>
            </a:r>
            <a:r>
              <a:rPr lang="en-US" altLang="zh-CN" sz="2800" b="1" dirty="0" smtClean="0"/>
              <a:t>the fellows when </a:t>
            </a:r>
            <a:r>
              <a:rPr lang="en-US" altLang="zh-CN" sz="2800" b="1" dirty="0"/>
              <a:t>I was sent to the nearest hospital. </a:t>
            </a:r>
            <a:endParaRPr lang="zh-CN" altLang="zh-CN" sz="2800" b="1" dirty="0"/>
          </a:p>
        </p:txBody>
      </p:sp>
      <p:graphicFrame>
        <p:nvGraphicFramePr>
          <p:cNvPr id="12" name="图示 11"/>
          <p:cNvGraphicFramePr/>
          <p:nvPr/>
        </p:nvGraphicFramePr>
        <p:xfrm>
          <a:off x="3468954" y="1228905"/>
          <a:ext cx="5599287" cy="457199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8" name="图片 7" descr="水印"/>
          <p:cNvPicPr>
            <a:picLocks noChangeAspect="1"/>
          </p:cNvPicPr>
          <p:nvPr userDrawn="1"/>
        </p:nvPicPr>
        <p:blipFill>
          <a:blip r:embed="rId7"/>
          <a:stretch>
            <a:fillRect/>
          </a:stretch>
        </p:blipFill>
        <p:spPr>
          <a:xfrm>
            <a:off x="9330055" y="313690"/>
            <a:ext cx="2518410" cy="81470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12" grpId="0">
        <p:bldAsOne/>
      </p:bldGraphic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 descr="4409"/>
          <p:cNvPicPr>
            <a:picLocks noChangeAspect="1" noChangeArrowheads="1"/>
          </p:cNvPicPr>
          <p:nvPr/>
        </p:nvPicPr>
        <p:blipFill>
          <a:blip r:embed="rId1" cstate="print">
            <a:lum bright="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8889" r="24817"/>
          <a:stretch>
            <a:fillRect/>
          </a:stretch>
        </p:blipFill>
        <p:spPr bwMode="auto">
          <a:xfrm>
            <a:off x="-1" y="0"/>
            <a:ext cx="12192001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 Box 6"/>
          <p:cNvSpPr txBox="1">
            <a:spLocks noChangeArrowheads="1"/>
          </p:cNvSpPr>
          <p:nvPr/>
        </p:nvSpPr>
        <p:spPr bwMode="auto">
          <a:xfrm>
            <a:off x="152400" y="304800"/>
            <a:ext cx="5862810" cy="646331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kumimoji="1" lang="en-US" altLang="zh-CN" sz="3600" b="1" dirty="0">
                <a:solidFill>
                  <a:srgbClr val="0000CC"/>
                </a:solidFill>
                <a:latin typeface="+mn-lt"/>
                <a:ea typeface="隶书" panose="02010509060101010101" pitchFamily="49" charset="-122"/>
              </a:rPr>
              <a:t>Tips  for Continuation Writing</a:t>
            </a:r>
            <a:r>
              <a:rPr kumimoji="1" lang="en-US" altLang="zh-CN" sz="3600" b="1" dirty="0">
                <a:solidFill>
                  <a:srgbClr val="9A4D00"/>
                </a:solidFill>
                <a:latin typeface="+mn-lt"/>
                <a:ea typeface="隶书" panose="02010509060101010101" pitchFamily="49" charset="-122"/>
              </a:rPr>
              <a:t>  </a:t>
            </a:r>
            <a:endParaRPr kumimoji="1" lang="en-US" altLang="zh-CN" sz="3600" b="1" dirty="0">
              <a:solidFill>
                <a:srgbClr val="9A4D00"/>
              </a:solidFill>
              <a:latin typeface="+mn-lt"/>
              <a:ea typeface="隶书" panose="02010509060101010101" pitchFamily="49" charset="-122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348089" y="1873956"/>
            <a:ext cx="83650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zh-CN" alt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411112" y="1761066"/>
            <a:ext cx="9911643" cy="2800767"/>
          </a:xfrm>
          <a:prstGeom prst="rect">
            <a:avLst/>
          </a:prstGeom>
          <a:noFill/>
          <a:ln w="38100">
            <a:solidFill>
              <a:schemeClr val="accent1">
                <a:lumMod val="75000"/>
              </a:schemeClr>
            </a:solidFill>
            <a:prstDash val="sysDash"/>
          </a:ln>
        </p:spPr>
        <p:txBody>
          <a:bodyPr wrap="square" rtlCol="0">
            <a:spAutoFit/>
          </a:bodyPr>
          <a:lstStyle/>
          <a:p>
            <a:pPr>
              <a:spcBef>
                <a:spcPct val="50000"/>
              </a:spcBef>
              <a:buFont typeface="Arial" panose="020B0604020202020204" pitchFamily="34" charset="0"/>
              <a:buChar char="•"/>
            </a:pPr>
            <a:r>
              <a:rPr lang="en-US" altLang="zh-CN" sz="3200" b="1" dirty="0" smtClean="0">
                <a:solidFill>
                  <a:srgbClr val="C00000"/>
                </a:solidFill>
              </a:rPr>
              <a:t>1. Use specific verbs to describe a specific scene.</a:t>
            </a:r>
            <a:endParaRPr lang="zh-CN" altLang="en-US" sz="3200" b="1" dirty="0" smtClean="0">
              <a:solidFill>
                <a:srgbClr val="C00000"/>
              </a:solidFill>
            </a:endParaRPr>
          </a:p>
          <a:p>
            <a:pPr>
              <a:spcBef>
                <a:spcPct val="50000"/>
              </a:spcBef>
              <a:buFont typeface="Arial" panose="020B0604020202020204" pitchFamily="34" charset="0"/>
              <a:buChar char="•"/>
            </a:pPr>
            <a:r>
              <a:rPr lang="en-US" altLang="zh-CN" sz="3200" b="1" dirty="0" smtClean="0">
                <a:solidFill>
                  <a:srgbClr val="C00000"/>
                </a:solidFill>
              </a:rPr>
              <a:t>2. Have a good understanding of the story before writing.</a:t>
            </a:r>
            <a:endParaRPr lang="zh-CN" altLang="en-US" sz="3200" b="1" dirty="0" smtClean="0">
              <a:solidFill>
                <a:srgbClr val="C00000"/>
              </a:solidFill>
            </a:endParaRPr>
          </a:p>
          <a:p>
            <a:pPr>
              <a:spcBef>
                <a:spcPct val="50000"/>
              </a:spcBef>
              <a:buFont typeface="Arial" panose="020B0604020202020204" pitchFamily="34" charset="0"/>
              <a:buChar char="•"/>
            </a:pPr>
            <a:r>
              <a:rPr lang="en-US" altLang="zh-CN" sz="3200" b="1" dirty="0" smtClean="0">
                <a:solidFill>
                  <a:srgbClr val="C00000"/>
                </a:solidFill>
              </a:rPr>
              <a:t>3. Focus on the given sentences and underlined words.</a:t>
            </a:r>
            <a:endParaRPr lang="en-US" altLang="zh-CN" sz="3200" b="1" dirty="0" smtClean="0">
              <a:solidFill>
                <a:srgbClr val="C00000"/>
              </a:solidFill>
            </a:endParaRPr>
          </a:p>
          <a:p>
            <a:pPr>
              <a:spcBef>
                <a:spcPct val="50000"/>
              </a:spcBef>
              <a:buFont typeface="Arial" panose="020B0604020202020204" pitchFamily="34" charset="0"/>
              <a:buChar char="•"/>
            </a:pPr>
            <a:r>
              <a:rPr lang="en-US" altLang="zh-CN" sz="3200" b="1" dirty="0" smtClean="0">
                <a:solidFill>
                  <a:srgbClr val="C00000"/>
                </a:solidFill>
              </a:rPr>
              <a:t>4. Keep the marking criterion in mind while writing. </a:t>
            </a:r>
            <a:endParaRPr lang="zh-CN" altLang="en-US" sz="3200" b="1" dirty="0" smtClean="0">
              <a:solidFill>
                <a:srgbClr val="C00000"/>
              </a:solidFill>
            </a:endParaRPr>
          </a:p>
        </p:txBody>
      </p:sp>
      <p:pic>
        <p:nvPicPr>
          <p:cNvPr id="8" name="图片 7" descr="水印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419590" y="220980"/>
            <a:ext cx="2518410" cy="81470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 descr="4409"/>
          <p:cNvPicPr>
            <a:picLocks noChangeAspect="1" noChangeArrowheads="1"/>
          </p:cNvPicPr>
          <p:nvPr/>
        </p:nvPicPr>
        <p:blipFill>
          <a:blip r:embed="rId1" cstate="print">
            <a:lum bright="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8889" r="24817"/>
          <a:stretch>
            <a:fillRect/>
          </a:stretch>
        </p:blipFill>
        <p:spPr bwMode="auto">
          <a:xfrm>
            <a:off x="-1" y="0"/>
            <a:ext cx="12192001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图片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68136" y="3996267"/>
            <a:ext cx="2823864" cy="2861733"/>
          </a:xfrm>
          <a:prstGeom prst="rect">
            <a:avLst/>
          </a:prstGeom>
        </p:spPr>
      </p:pic>
      <p:sp>
        <p:nvSpPr>
          <p:cNvPr id="4" name="矩形 3"/>
          <p:cNvSpPr/>
          <p:nvPr/>
        </p:nvSpPr>
        <p:spPr>
          <a:xfrm>
            <a:off x="3171210" y="252133"/>
            <a:ext cx="3200399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zh-CN" sz="4400" b="1" dirty="0">
                <a:solidFill>
                  <a:srgbClr val="CC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Assignment</a:t>
            </a:r>
            <a:endParaRPr lang="zh-CN" altLang="en-US" sz="4400" b="1" dirty="0">
              <a:solidFill>
                <a:srgbClr val="CC33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anose="030F0702030302020204" pitchFamily="66" charset="0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308145" y="1245250"/>
            <a:ext cx="9344660" cy="3618939"/>
          </a:xfrm>
          <a:prstGeom prst="rect">
            <a:avLst/>
          </a:prstGeom>
          <a:ln w="28575">
            <a:noFill/>
            <a:prstDash val="dash"/>
          </a:ln>
        </p:spPr>
        <p:txBody>
          <a:bodyPr wrap="square">
            <a:spAutoFit/>
          </a:bodyPr>
          <a:lstStyle/>
          <a:p>
            <a:pPr marL="457200" indent="-457200" eaLnBrk="1" fontAlgn="auto" hangingPunct="1">
              <a:lnSpc>
                <a:spcPts val="55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altLang="zh-CN" sz="3600" b="1" i="1" noProof="1" smtClean="0">
                <a:sym typeface="+mn-ea"/>
              </a:rPr>
              <a:t>Finish your writing after class.</a:t>
            </a:r>
            <a:endParaRPr lang="en-US" altLang="zh-CN" sz="3600" b="1" i="1" noProof="1" smtClean="0">
              <a:sym typeface="+mn-ea"/>
            </a:endParaRPr>
          </a:p>
          <a:p>
            <a:pPr marL="457200" indent="-457200" eaLnBrk="1" fontAlgn="auto" hangingPunct="1">
              <a:lnSpc>
                <a:spcPts val="55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altLang="zh-CN" sz="3600" b="1" i="1" noProof="1" smtClean="0">
                <a:sym typeface="+mn-ea"/>
              </a:rPr>
              <a:t>Polish </a:t>
            </a:r>
            <a:r>
              <a:rPr lang="en-US" altLang="zh-CN" sz="3600" b="1" i="1" noProof="1">
                <a:sym typeface="+mn-ea"/>
              </a:rPr>
              <a:t>your writing according </a:t>
            </a:r>
            <a:r>
              <a:rPr lang="en-US" altLang="zh-CN" sz="3600" b="1" i="1" noProof="1" smtClean="0">
                <a:sym typeface="+mn-ea"/>
              </a:rPr>
              <a:t>to the tips </a:t>
            </a:r>
            <a:r>
              <a:rPr lang="en-US" altLang="zh-CN" sz="3600" b="1" i="1" noProof="1">
                <a:sym typeface="+mn-ea"/>
              </a:rPr>
              <a:t>for continuation writing. </a:t>
            </a:r>
            <a:r>
              <a:rPr lang="en-US" altLang="zh-CN" sz="3600" b="1" i="1" kern="0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endParaRPr lang="en-US" altLang="zh-CN" sz="3600" b="1" i="1" kern="0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marL="457200" indent="-457200" eaLnBrk="1" fontAlgn="auto" hangingPunct="1">
              <a:lnSpc>
                <a:spcPts val="55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altLang="zh-CN" sz="3600" b="1" i="1" noProof="1" smtClean="0">
                <a:sym typeface="+mn-ea"/>
              </a:rPr>
              <a:t>Grade the </a:t>
            </a:r>
            <a:r>
              <a:rPr lang="en-US" altLang="zh-CN" sz="3600" b="1" i="1" noProof="1">
                <a:sym typeface="+mn-ea"/>
              </a:rPr>
              <a:t>writing with </a:t>
            </a:r>
            <a:r>
              <a:rPr lang="en-US" altLang="zh-CN" sz="3600" b="1" i="1" noProof="1" smtClean="0">
                <a:sym typeface="+mn-ea"/>
              </a:rPr>
              <a:t>each other and tell the reasons. </a:t>
            </a:r>
            <a:endParaRPr lang="en-US" altLang="zh-CN" sz="4000" b="1" i="1" kern="0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pic>
        <p:nvPicPr>
          <p:cNvPr id="8" name="图片 7" descr="水印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9368155" y="207010"/>
            <a:ext cx="2518410" cy="81470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2706" name="Picture 2" descr="蓝色水滴"/>
          <p:cNvPicPr>
            <a:picLocks noChangeAspect="1" noChangeArrowheads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9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66" name="Picture 2" descr="D:\08072401-2w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42866" y="2883253"/>
            <a:ext cx="3237688" cy="252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67" name="Picture 4" descr="D:\08072401w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09560" y="1393472"/>
            <a:ext cx="4526717" cy="316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图片 7" descr="水印"/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9393555" y="384810"/>
            <a:ext cx="2518410" cy="814705"/>
          </a:xfrm>
          <a:prstGeom prst="rect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12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112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 descr="4409"/>
          <p:cNvPicPr>
            <a:picLocks noChangeAspect="1" noChangeArrowheads="1"/>
          </p:cNvPicPr>
          <p:nvPr/>
        </p:nvPicPr>
        <p:blipFill>
          <a:blip r:embed="rId1" cstate="print">
            <a:lum bright="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8889" r="24817"/>
          <a:stretch>
            <a:fillRect/>
          </a:stretch>
        </p:blipFill>
        <p:spPr bwMode="auto">
          <a:xfrm>
            <a:off x="-1" y="247441"/>
            <a:ext cx="12192001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图片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64613" y="0"/>
            <a:ext cx="4825637" cy="6858000"/>
          </a:xfrm>
          <a:prstGeom prst="rect">
            <a:avLst/>
          </a:prstGeom>
        </p:spPr>
      </p:pic>
      <p:grpSp>
        <p:nvGrpSpPr>
          <p:cNvPr id="11" name="组合 28676"/>
          <p:cNvGrpSpPr/>
          <p:nvPr/>
        </p:nvGrpSpPr>
        <p:grpSpPr bwMode="auto">
          <a:xfrm>
            <a:off x="166688" y="66675"/>
            <a:ext cx="2146300" cy="720725"/>
            <a:chOff x="-976" y="0"/>
            <a:chExt cx="1776" cy="340"/>
          </a:xfrm>
        </p:grpSpPr>
        <p:sp>
          <p:nvSpPr>
            <p:cNvPr id="12" name="AutoShape 47"/>
            <p:cNvSpPr>
              <a:spLocks noChangeArrowheads="1"/>
            </p:cNvSpPr>
            <p:nvPr/>
          </p:nvSpPr>
          <p:spPr bwMode="auto">
            <a:xfrm>
              <a:off x="-976" y="0"/>
              <a:ext cx="1776" cy="340"/>
            </a:xfrm>
            <a:prstGeom prst="flowChartAlternateProcess">
              <a:avLst/>
            </a:prstGeom>
            <a:solidFill>
              <a:srgbClr val="FF6600"/>
            </a:solidFill>
            <a:ln w="12700">
              <a:solidFill>
                <a:srgbClr val="FFFFFF"/>
              </a:solidFill>
              <a:miter lim="800000"/>
            </a:ln>
            <a:effectLst>
              <a:outerShdw dist="107763" dir="2700000" algn="ctr" rotWithShape="0">
                <a:srgbClr val="EEECE1">
                  <a:alpha val="50000"/>
                </a:srgbClr>
              </a:outerShdw>
            </a:effectLst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9pPr>
            </a:lstStyle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zh-CN" altLang="zh-CN" sz="1800" b="0" i="0" u="none" strike="noStrike" kern="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13" name="文本框 28678"/>
            <p:cNvSpPr txBox="1">
              <a:spLocks noChangeArrowheads="1"/>
            </p:cNvSpPr>
            <p:nvPr/>
          </p:nvSpPr>
          <p:spPr bwMode="auto">
            <a:xfrm>
              <a:off x="-929" y="0"/>
              <a:ext cx="1729" cy="334"/>
            </a:xfrm>
            <a:prstGeom prst="rect">
              <a:avLst/>
            </a:prstGeom>
            <a:noFill/>
            <a:ln>
              <a:noFill/>
            </a:ln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2200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9pPr>
            </a:lstStyle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r>
                <a:rPr kumimoji="0" lang="en-US" altLang="zh-CN" sz="3200" b="0" i="0" u="none" strike="noStrike" kern="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宋体" panose="02010600030101010101" pitchFamily="2" charset="-122"/>
                </a:rPr>
                <a:t> </a:t>
              </a:r>
              <a:r>
                <a:rPr kumimoji="0" lang="en-US" altLang="zh-CN" sz="4000" b="1" i="0" u="none" strike="noStrike" kern="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宋体" panose="02010600030101010101" pitchFamily="2" charset="-122"/>
                </a:rPr>
                <a:t>Lead-in</a:t>
              </a:r>
              <a:endParaRPr kumimoji="0" lang="en-US" altLang="zh-CN" sz="40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</a:endParaRPr>
            </a:p>
          </p:txBody>
        </p:sp>
      </p:grpSp>
      <p:grpSp>
        <p:nvGrpSpPr>
          <p:cNvPr id="15" name="组合 14"/>
          <p:cNvGrpSpPr/>
          <p:nvPr/>
        </p:nvGrpSpPr>
        <p:grpSpPr>
          <a:xfrm>
            <a:off x="582253" y="1280693"/>
            <a:ext cx="4656573" cy="1034266"/>
            <a:chOff x="4304043" y="1286668"/>
            <a:chExt cx="3837944" cy="2757793"/>
          </a:xfrm>
          <a:effectLst>
            <a:outerShdw blurRad="381000" dist="254000" dir="8100000" algn="tr" rotWithShape="0">
              <a:prstClr val="black">
                <a:alpha val="40000"/>
              </a:prstClr>
            </a:outerShdw>
          </a:effectLst>
        </p:grpSpPr>
        <p:sp>
          <p:nvSpPr>
            <p:cNvPr id="16" name="圆角矩形 15"/>
            <p:cNvSpPr/>
            <p:nvPr/>
          </p:nvSpPr>
          <p:spPr>
            <a:xfrm>
              <a:off x="4304043" y="1286668"/>
              <a:ext cx="3837944" cy="2757793"/>
            </a:xfrm>
            <a:prstGeom prst="roundRect">
              <a:avLst/>
            </a:prstGeom>
            <a:gradFill>
              <a:gsLst>
                <a:gs pos="62000">
                  <a:sysClr val="window" lastClr="FFFFFF">
                    <a:lumMod val="95000"/>
                  </a:sysClr>
                </a:gs>
                <a:gs pos="0">
                  <a:sysClr val="window" lastClr="FFFFFF"/>
                </a:gs>
                <a:gs pos="100000">
                  <a:sysClr val="window" lastClr="FFFFFF">
                    <a:lumMod val="85000"/>
                  </a:sysClr>
                </a:gs>
                <a:gs pos="0">
                  <a:sysClr val="window" lastClr="FFFFFF"/>
                </a:gs>
              </a:gsLst>
              <a:lin ang="81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anchor="ctr"/>
            <a:lstStyle/>
            <a:p>
              <a:pPr marL="0" marR="0" lvl="0" indent="0" algn="ctr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zh-CN" altLang="en-US" sz="2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  <a:cs typeface="+mn-cs"/>
              </a:endParaRPr>
            </a:p>
          </p:txBody>
        </p:sp>
        <p:sp>
          <p:nvSpPr>
            <p:cNvPr id="17" name="圆角矩形 16"/>
            <p:cNvSpPr/>
            <p:nvPr/>
          </p:nvSpPr>
          <p:spPr>
            <a:xfrm>
              <a:off x="4351931" y="1367703"/>
              <a:ext cx="3742172" cy="2595722"/>
            </a:xfrm>
            <a:prstGeom prst="roundRect">
              <a:avLst/>
            </a:prstGeom>
            <a:gradFill>
              <a:gsLst>
                <a:gs pos="42000">
                  <a:srgbClr val="F0F0F0"/>
                </a:gs>
                <a:gs pos="0">
                  <a:sysClr val="window" lastClr="FFFFFF"/>
                </a:gs>
                <a:gs pos="100000">
                  <a:sysClr val="window" lastClr="FFFFFF">
                    <a:lumMod val="85000"/>
                  </a:sysClr>
                </a:gs>
                <a:gs pos="0">
                  <a:sysClr val="window" lastClr="FFFFFF"/>
                </a:gs>
              </a:gsLst>
              <a:lin ang="189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anchor="ctr"/>
            <a:lstStyle/>
            <a:p>
              <a:pPr marL="0" marR="0" lvl="0" indent="0" algn="ctr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zh-CN" altLang="en-US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  <a:cs typeface="+mn-cs"/>
              </a:endParaRPr>
            </a:p>
          </p:txBody>
        </p:sp>
      </p:grpSp>
      <p:sp>
        <p:nvSpPr>
          <p:cNvPr id="3" name="矩形 2"/>
          <p:cNvSpPr/>
          <p:nvPr/>
        </p:nvSpPr>
        <p:spPr>
          <a:xfrm>
            <a:off x="720366" y="1533186"/>
            <a:ext cx="436273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2800" b="1" dirty="0"/>
              <a:t>What happened to the boy?</a:t>
            </a:r>
            <a:endParaRPr lang="en-US" altLang="zh-CN" sz="2800" b="1" dirty="0"/>
          </a:p>
        </p:txBody>
      </p:sp>
      <p:grpSp>
        <p:nvGrpSpPr>
          <p:cNvPr id="18" name="组合 17"/>
          <p:cNvGrpSpPr/>
          <p:nvPr/>
        </p:nvGrpSpPr>
        <p:grpSpPr>
          <a:xfrm>
            <a:off x="396607" y="3469777"/>
            <a:ext cx="4842219" cy="1034266"/>
            <a:chOff x="4304043" y="1286668"/>
            <a:chExt cx="3837944" cy="2757793"/>
          </a:xfrm>
          <a:effectLst>
            <a:outerShdw blurRad="381000" dist="254000" dir="8100000" algn="tr" rotWithShape="0">
              <a:prstClr val="black">
                <a:alpha val="40000"/>
              </a:prstClr>
            </a:outerShdw>
          </a:effectLst>
        </p:grpSpPr>
        <p:sp>
          <p:nvSpPr>
            <p:cNvPr id="19" name="圆角矩形 18"/>
            <p:cNvSpPr/>
            <p:nvPr/>
          </p:nvSpPr>
          <p:spPr>
            <a:xfrm>
              <a:off x="4304043" y="1286668"/>
              <a:ext cx="3837944" cy="2757793"/>
            </a:xfrm>
            <a:prstGeom prst="roundRect">
              <a:avLst/>
            </a:prstGeom>
            <a:gradFill>
              <a:gsLst>
                <a:gs pos="62000">
                  <a:sysClr val="window" lastClr="FFFFFF">
                    <a:lumMod val="95000"/>
                  </a:sysClr>
                </a:gs>
                <a:gs pos="0">
                  <a:sysClr val="window" lastClr="FFFFFF"/>
                </a:gs>
                <a:gs pos="100000">
                  <a:sysClr val="window" lastClr="FFFFFF">
                    <a:lumMod val="85000"/>
                  </a:sysClr>
                </a:gs>
                <a:gs pos="0">
                  <a:sysClr val="window" lastClr="FFFFFF"/>
                </a:gs>
              </a:gsLst>
              <a:lin ang="81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anchor="ctr"/>
            <a:lstStyle/>
            <a:p>
              <a:pPr marL="0" marR="0" lvl="0" indent="0" algn="ctr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zh-CN" altLang="en-US" sz="2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  <a:cs typeface="+mn-cs"/>
              </a:endParaRPr>
            </a:p>
          </p:txBody>
        </p:sp>
        <p:sp>
          <p:nvSpPr>
            <p:cNvPr id="20" name="圆角矩形 19"/>
            <p:cNvSpPr/>
            <p:nvPr/>
          </p:nvSpPr>
          <p:spPr>
            <a:xfrm>
              <a:off x="4351931" y="1367703"/>
              <a:ext cx="3742172" cy="2595722"/>
            </a:xfrm>
            <a:prstGeom prst="roundRect">
              <a:avLst/>
            </a:prstGeom>
            <a:gradFill>
              <a:gsLst>
                <a:gs pos="42000">
                  <a:srgbClr val="F0F0F0"/>
                </a:gs>
                <a:gs pos="0">
                  <a:sysClr val="window" lastClr="FFFFFF"/>
                </a:gs>
                <a:gs pos="100000">
                  <a:sysClr val="window" lastClr="FFFFFF">
                    <a:lumMod val="85000"/>
                  </a:sysClr>
                </a:gs>
                <a:gs pos="0">
                  <a:sysClr val="window" lastClr="FFFFFF"/>
                </a:gs>
              </a:gsLst>
              <a:lin ang="189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anchor="ctr"/>
            <a:lstStyle/>
            <a:p>
              <a:pPr marL="0" marR="0" lvl="0" indent="0" algn="ctr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zh-CN" altLang="en-US" sz="2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  <a:cs typeface="+mn-cs"/>
              </a:endParaRPr>
            </a:p>
          </p:txBody>
        </p:sp>
      </p:grpSp>
      <p:sp>
        <p:nvSpPr>
          <p:cNvPr id="4" name="矩形 3"/>
          <p:cNvSpPr/>
          <p:nvPr/>
        </p:nvSpPr>
        <p:spPr>
          <a:xfrm>
            <a:off x="539577" y="3737136"/>
            <a:ext cx="4513822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600" b="1" dirty="0"/>
              <a:t>How </a:t>
            </a:r>
            <a:r>
              <a:rPr lang="en-US" altLang="zh-CN" sz="2600" b="1" dirty="0" smtClean="0"/>
              <a:t>can </a:t>
            </a:r>
            <a:r>
              <a:rPr lang="en-US" altLang="zh-CN" sz="2600" b="1" dirty="0"/>
              <a:t>he </a:t>
            </a:r>
            <a:r>
              <a:rPr lang="en-US" altLang="zh-CN" sz="2600" b="1" dirty="0" smtClean="0"/>
              <a:t>get </a:t>
            </a:r>
            <a:r>
              <a:rPr lang="en-US" altLang="zh-CN" sz="2600" b="1" dirty="0"/>
              <a:t>out of the crack?</a:t>
            </a:r>
            <a:endParaRPr lang="en-US" altLang="zh-CN" sz="2600" b="1" dirty="0"/>
          </a:p>
        </p:txBody>
      </p:sp>
      <p:sp>
        <p:nvSpPr>
          <p:cNvPr id="21" name="AutoShape 32"/>
          <p:cNvSpPr>
            <a:spLocks noChangeArrowheads="1"/>
          </p:cNvSpPr>
          <p:nvPr/>
        </p:nvSpPr>
        <p:spPr bwMode="auto">
          <a:xfrm>
            <a:off x="539577" y="6265333"/>
            <a:ext cx="7848068" cy="592667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19050">
            <a:solidFill>
              <a:schemeClr val="bg2"/>
            </a:solidFill>
            <a:prstDash val="dash"/>
            <a:rou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>
            <a:lvl1pPr>
              <a:buFont typeface="Arial" panose="020B0604020202020204" pitchFamily="34" charset="0"/>
              <a:defRPr>
                <a:solidFill>
                  <a:schemeClr val="tx1"/>
                </a:solidFill>
                <a:latin typeface="Calibri Light" panose="020F0302020204030204" pitchFamily="34" charset="0"/>
                <a:ea typeface="微软雅黑 Light" panose="020B0502040204020203" charset="-122"/>
              </a:defRPr>
            </a:lvl1pPr>
            <a:lvl2pPr marL="742950" indent="-285750">
              <a:buFont typeface="Arial" panose="020B0604020202020204" pitchFamily="34" charset="0"/>
              <a:defRPr>
                <a:solidFill>
                  <a:schemeClr val="tx1"/>
                </a:solidFill>
                <a:latin typeface="Calibri Light" panose="020F0302020204030204" pitchFamily="34" charset="0"/>
                <a:ea typeface="微软雅黑 Light" panose="020B0502040204020203" charset="-122"/>
              </a:defRPr>
            </a:lvl2pPr>
            <a:lvl3pPr marL="11430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Calibri Light" panose="020F0302020204030204" pitchFamily="34" charset="0"/>
                <a:ea typeface="微软雅黑 Light" panose="020B0502040204020203" charset="-122"/>
              </a:defRPr>
            </a:lvl3pPr>
            <a:lvl4pPr marL="16002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Calibri Light" panose="020F0302020204030204" pitchFamily="34" charset="0"/>
                <a:ea typeface="微软雅黑 Light" panose="020B0502040204020203" charset="-122"/>
              </a:defRPr>
            </a:lvl4pPr>
            <a:lvl5pPr marL="20574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Calibri Light" panose="020F0302020204030204" pitchFamily="34" charset="0"/>
                <a:ea typeface="微软雅黑 Light" panose="020B0502040204020203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 Light" panose="020F0302020204030204" pitchFamily="34" charset="0"/>
                <a:ea typeface="微软雅黑 Light" panose="020B0502040204020203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 Light" panose="020F0302020204030204" pitchFamily="34" charset="0"/>
                <a:ea typeface="微软雅黑 Light" panose="020B0502040204020203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 Light" panose="020F0302020204030204" pitchFamily="34" charset="0"/>
                <a:ea typeface="微软雅黑 Light" panose="020B0502040204020203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 Light" panose="020F0302020204030204" pitchFamily="34" charset="0"/>
                <a:ea typeface="微软雅黑 Light" panose="020B0502040204020203" charset="-122"/>
              </a:defRPr>
            </a:lvl9pPr>
          </a:lstStyle>
          <a:p>
            <a:r>
              <a:rPr lang="en-US" altLang="zh-CN" sz="2800" b="1" dirty="0">
                <a:solidFill>
                  <a:srgbClr val="FF0000"/>
                </a:solidFill>
                <a:latin typeface="+mn-lt"/>
              </a:rPr>
              <a:t>Tip1: Use </a:t>
            </a:r>
            <a:r>
              <a:rPr lang="en-US" altLang="zh-CN" sz="2800" b="1" dirty="0" smtClean="0">
                <a:solidFill>
                  <a:srgbClr val="FF0000"/>
                </a:solidFill>
                <a:latin typeface="+mn-lt"/>
              </a:rPr>
              <a:t>specific </a:t>
            </a:r>
            <a:r>
              <a:rPr lang="en-US" altLang="zh-CN" sz="2800" b="1" dirty="0">
                <a:solidFill>
                  <a:srgbClr val="FF0000"/>
                </a:solidFill>
                <a:latin typeface="+mn-lt"/>
              </a:rPr>
              <a:t>verbs to </a:t>
            </a:r>
            <a:r>
              <a:rPr lang="en-US" altLang="zh-CN" sz="2800" b="1" dirty="0" smtClean="0">
                <a:solidFill>
                  <a:srgbClr val="FF0000"/>
                </a:solidFill>
                <a:latin typeface="+mn-lt"/>
              </a:rPr>
              <a:t>describe a specific scene.</a:t>
            </a:r>
            <a:endParaRPr lang="zh-CN" altLang="en-US" sz="2800" b="1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5491870" y="1872895"/>
            <a:ext cx="2446266" cy="830997"/>
          </a:xfrm>
          <a:prstGeom prst="rect">
            <a:avLst/>
          </a:prstGeom>
          <a:noFill/>
          <a:ln w="19050">
            <a:solidFill>
              <a:srgbClr val="0000CC"/>
            </a:solidFill>
            <a:prstDash val="lgDash"/>
          </a:ln>
        </p:spPr>
        <p:txBody>
          <a:bodyPr wrap="square" rtlCol="0">
            <a:spAutoFit/>
          </a:bodyPr>
          <a:lstStyle/>
          <a:p>
            <a:r>
              <a:rPr lang="en-US" altLang="zh-CN" sz="2400" b="1" dirty="0">
                <a:solidFill>
                  <a:srgbClr val="0000CC"/>
                </a:solidFill>
              </a:rPr>
              <a:t>b</a:t>
            </a:r>
            <a:r>
              <a:rPr lang="en-US" altLang="zh-CN" sz="2400" b="1" dirty="0" smtClean="0">
                <a:solidFill>
                  <a:srgbClr val="0000CC"/>
                </a:solidFill>
              </a:rPr>
              <a:t>ack and chest </a:t>
            </a:r>
            <a:r>
              <a:rPr lang="en-US" altLang="zh-CN" sz="2400" b="1" smtClean="0">
                <a:solidFill>
                  <a:srgbClr val="0000CC"/>
                </a:solidFill>
              </a:rPr>
              <a:t>were touching</a:t>
            </a:r>
            <a:r>
              <a:rPr lang="en-US" altLang="zh-CN" sz="2400" b="1" dirty="0" smtClean="0">
                <a:solidFill>
                  <a:srgbClr val="0000CC"/>
                </a:solidFill>
              </a:rPr>
              <a:t>… </a:t>
            </a:r>
            <a:endParaRPr lang="zh-CN" altLang="en-US" sz="2400" b="1" dirty="0">
              <a:solidFill>
                <a:srgbClr val="0000CC"/>
              </a:solidFill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5497347" y="3094975"/>
            <a:ext cx="2736402" cy="461665"/>
          </a:xfrm>
          <a:prstGeom prst="rect">
            <a:avLst/>
          </a:prstGeom>
          <a:noFill/>
          <a:ln w="19050">
            <a:solidFill>
              <a:srgbClr val="0000CC"/>
            </a:solidFill>
            <a:prstDash val="lgDashDot"/>
          </a:ln>
        </p:spPr>
        <p:txBody>
          <a:bodyPr wrap="square" rtlCol="0">
            <a:spAutoFit/>
          </a:bodyPr>
          <a:lstStyle/>
          <a:p>
            <a:r>
              <a:rPr lang="en-US" altLang="zh-CN" sz="2400" b="1" dirty="0" smtClean="0">
                <a:solidFill>
                  <a:srgbClr val="000099"/>
                </a:solidFill>
              </a:rPr>
              <a:t>move sideways to…</a:t>
            </a:r>
            <a:endParaRPr lang="zh-CN" altLang="en-US" sz="2400" b="1" dirty="0">
              <a:solidFill>
                <a:srgbClr val="000099"/>
              </a:solidFill>
            </a:endParaRPr>
          </a:p>
        </p:txBody>
      </p:sp>
      <p:sp>
        <p:nvSpPr>
          <p:cNvPr id="14" name="文本框 13"/>
          <p:cNvSpPr txBox="1"/>
          <p:nvPr/>
        </p:nvSpPr>
        <p:spPr>
          <a:xfrm>
            <a:off x="5497347" y="3709601"/>
            <a:ext cx="2749519" cy="461665"/>
          </a:xfrm>
          <a:prstGeom prst="rect">
            <a:avLst/>
          </a:prstGeom>
          <a:noFill/>
          <a:ln w="19050">
            <a:solidFill>
              <a:srgbClr val="000099"/>
            </a:solidFill>
            <a:prstDash val="lgDashDot"/>
          </a:ln>
        </p:spPr>
        <p:txBody>
          <a:bodyPr wrap="square" rtlCol="0">
            <a:spAutoFit/>
          </a:bodyPr>
          <a:lstStyle/>
          <a:p>
            <a:r>
              <a:rPr lang="en-US" altLang="zh-CN" sz="2400" b="1" dirty="0" smtClean="0">
                <a:solidFill>
                  <a:srgbClr val="000099"/>
                </a:solidFill>
              </a:rPr>
              <a:t>climb/crawl out of…</a:t>
            </a:r>
            <a:endParaRPr lang="zh-CN" altLang="en-US" sz="2400" b="1" dirty="0">
              <a:solidFill>
                <a:srgbClr val="000099"/>
              </a:solidFill>
            </a:endParaRPr>
          </a:p>
        </p:txBody>
      </p:sp>
      <p:sp>
        <p:nvSpPr>
          <p:cNvPr id="25" name="文本框 24"/>
          <p:cNvSpPr txBox="1"/>
          <p:nvPr/>
        </p:nvSpPr>
        <p:spPr>
          <a:xfrm>
            <a:off x="5497348" y="4334340"/>
            <a:ext cx="2749518" cy="461665"/>
          </a:xfrm>
          <a:prstGeom prst="rect">
            <a:avLst/>
          </a:prstGeom>
          <a:noFill/>
          <a:ln w="19050">
            <a:solidFill>
              <a:srgbClr val="0000CC"/>
            </a:solidFill>
            <a:prstDash val="lgDashDot"/>
          </a:ln>
        </p:spPr>
        <p:txBody>
          <a:bodyPr wrap="square" rtlCol="0">
            <a:spAutoFit/>
          </a:bodyPr>
          <a:lstStyle/>
          <a:p>
            <a:r>
              <a:rPr lang="en-US" altLang="zh-CN" sz="2400" b="1" dirty="0" smtClean="0">
                <a:solidFill>
                  <a:srgbClr val="000099"/>
                </a:solidFill>
              </a:rPr>
              <a:t>drill a hole in…</a:t>
            </a:r>
            <a:endParaRPr lang="zh-CN" altLang="en-US" sz="2400" b="1" dirty="0">
              <a:solidFill>
                <a:srgbClr val="000099"/>
              </a:solidFill>
            </a:endParaRPr>
          </a:p>
        </p:txBody>
      </p:sp>
      <p:sp>
        <p:nvSpPr>
          <p:cNvPr id="26" name="文本框 25"/>
          <p:cNvSpPr txBox="1"/>
          <p:nvPr/>
        </p:nvSpPr>
        <p:spPr>
          <a:xfrm>
            <a:off x="5491870" y="5583818"/>
            <a:ext cx="2775878" cy="461665"/>
          </a:xfrm>
          <a:prstGeom prst="rect">
            <a:avLst/>
          </a:prstGeom>
          <a:noFill/>
          <a:ln w="19050">
            <a:solidFill>
              <a:srgbClr val="000099"/>
            </a:solidFill>
            <a:prstDash val="lgDashDot"/>
          </a:ln>
        </p:spPr>
        <p:txBody>
          <a:bodyPr wrap="square" rtlCol="0">
            <a:spAutoFit/>
          </a:bodyPr>
          <a:lstStyle/>
          <a:p>
            <a:r>
              <a:rPr lang="en-US" altLang="zh-CN" sz="2400" b="1" dirty="0" smtClean="0">
                <a:solidFill>
                  <a:srgbClr val="000099"/>
                </a:solidFill>
              </a:rPr>
              <a:t>pull/push…</a:t>
            </a:r>
            <a:endParaRPr lang="zh-CN" altLang="en-US" sz="2400" b="1" dirty="0">
              <a:solidFill>
                <a:srgbClr val="000099"/>
              </a:solidFill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5491870" y="835154"/>
            <a:ext cx="2431050" cy="830997"/>
          </a:xfrm>
          <a:prstGeom prst="rect">
            <a:avLst/>
          </a:prstGeom>
          <a:noFill/>
          <a:ln w="19050">
            <a:solidFill>
              <a:srgbClr val="0000CC"/>
            </a:solidFill>
            <a:prstDash val="lgDash"/>
          </a:ln>
        </p:spPr>
        <p:txBody>
          <a:bodyPr wrap="square" rtlCol="0">
            <a:spAutoFit/>
          </a:bodyPr>
          <a:lstStyle/>
          <a:p>
            <a:r>
              <a:rPr lang="en-US" altLang="zh-CN" sz="2400" b="1" dirty="0" smtClean="0">
                <a:solidFill>
                  <a:srgbClr val="0000CC"/>
                </a:solidFill>
              </a:rPr>
              <a:t>be stuck/trapped in the crack/ gap </a:t>
            </a:r>
            <a:endParaRPr lang="zh-CN" altLang="en-US" sz="2400" b="1" dirty="0">
              <a:solidFill>
                <a:srgbClr val="0000CC"/>
              </a:solidFill>
            </a:endParaRPr>
          </a:p>
        </p:txBody>
      </p:sp>
      <p:sp>
        <p:nvSpPr>
          <p:cNvPr id="28" name="文本框 27"/>
          <p:cNvSpPr txBox="1"/>
          <p:nvPr/>
        </p:nvSpPr>
        <p:spPr>
          <a:xfrm>
            <a:off x="5497347" y="4959079"/>
            <a:ext cx="2764924" cy="461665"/>
          </a:xfrm>
          <a:prstGeom prst="rect">
            <a:avLst/>
          </a:prstGeom>
          <a:noFill/>
          <a:ln w="19050">
            <a:solidFill>
              <a:srgbClr val="0000CC"/>
            </a:solidFill>
            <a:prstDash val="lgDashDot"/>
          </a:ln>
        </p:spPr>
        <p:txBody>
          <a:bodyPr wrap="square" rtlCol="0">
            <a:spAutoFit/>
          </a:bodyPr>
          <a:lstStyle/>
          <a:p>
            <a:r>
              <a:rPr lang="en-US" altLang="zh-CN" sz="2400" b="1" dirty="0" smtClean="0">
                <a:solidFill>
                  <a:srgbClr val="000099"/>
                </a:solidFill>
              </a:rPr>
              <a:t>rub the surface…</a:t>
            </a:r>
            <a:endParaRPr lang="zh-CN" altLang="en-US" sz="2400" b="1" dirty="0">
              <a:solidFill>
                <a:srgbClr val="000099"/>
              </a:solidFill>
            </a:endParaRPr>
          </a:p>
        </p:txBody>
      </p:sp>
      <p:pic>
        <p:nvPicPr>
          <p:cNvPr id="6" name="图片 5" descr="水印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9571355" y="247650"/>
            <a:ext cx="2518410" cy="81470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21" grpId="0" animBg="1"/>
      <p:bldP spid="9" grpId="0" animBg="1"/>
      <p:bldP spid="10" grpId="0" animBg="1"/>
      <p:bldP spid="14" grpId="0" animBg="1"/>
      <p:bldP spid="25" grpId="0" animBg="1"/>
      <p:bldP spid="26" grpId="0" animBg="1"/>
      <p:bldP spid="8" grpId="0" animBg="1"/>
      <p:bldP spid="2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 descr="4409"/>
          <p:cNvPicPr>
            <a:picLocks noChangeAspect="1" noChangeArrowheads="1"/>
          </p:cNvPicPr>
          <p:nvPr/>
        </p:nvPicPr>
        <p:blipFill>
          <a:blip r:embed="rId1" cstate="print">
            <a:lum bright="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8889" r="24817"/>
          <a:stretch>
            <a:fillRect/>
          </a:stretch>
        </p:blipFill>
        <p:spPr bwMode="auto">
          <a:xfrm>
            <a:off x="-9496" y="-155207"/>
            <a:ext cx="12192001" cy="70147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五边形 3"/>
          <p:cNvSpPr/>
          <p:nvPr/>
        </p:nvSpPr>
        <p:spPr>
          <a:xfrm rot="5400000">
            <a:off x="862334" y="561680"/>
            <a:ext cx="1476105" cy="2704062"/>
          </a:xfrm>
          <a:prstGeom prst="homePlat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5" name="燕尾形 76806"/>
          <p:cNvSpPr>
            <a:spLocks noChangeArrowheads="1"/>
          </p:cNvSpPr>
          <p:nvPr/>
        </p:nvSpPr>
        <p:spPr bwMode="auto">
          <a:xfrm rot="5400000">
            <a:off x="670464" y="2138736"/>
            <a:ext cx="1905000" cy="2658907"/>
          </a:xfrm>
          <a:prstGeom prst="chevron">
            <a:avLst>
              <a:gd name="adj" fmla="val 31183"/>
            </a:avLst>
          </a:prstGeom>
          <a:noFill/>
          <a:ln w="9525">
            <a:solidFill>
              <a:schemeClr val="tx1"/>
            </a:solidFill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endParaRPr lang="zh-CN" altLang="en-US" sz="2800" b="1" dirty="0"/>
          </a:p>
        </p:txBody>
      </p:sp>
      <p:sp>
        <p:nvSpPr>
          <p:cNvPr id="6" name="燕尾形 76806"/>
          <p:cNvSpPr>
            <a:spLocks noChangeArrowheads="1"/>
          </p:cNvSpPr>
          <p:nvPr/>
        </p:nvSpPr>
        <p:spPr bwMode="auto">
          <a:xfrm rot="5400000">
            <a:off x="704331" y="3988341"/>
            <a:ext cx="1905000" cy="2591173"/>
          </a:xfrm>
          <a:prstGeom prst="chevron">
            <a:avLst>
              <a:gd name="adj" fmla="val 31183"/>
            </a:avLst>
          </a:prstGeom>
          <a:noFill/>
          <a:ln w="9525">
            <a:solidFill>
              <a:schemeClr val="tx1"/>
            </a:solidFill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endParaRPr lang="zh-CN" altLang="en-US" sz="2800" b="1"/>
          </a:p>
        </p:txBody>
      </p:sp>
      <p:sp>
        <p:nvSpPr>
          <p:cNvPr id="7" name="文本框 6"/>
          <p:cNvSpPr txBox="1"/>
          <p:nvPr/>
        </p:nvSpPr>
        <p:spPr>
          <a:xfrm>
            <a:off x="550069" y="1722282"/>
            <a:ext cx="22069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2400" b="1" dirty="0" smtClean="0">
                <a:solidFill>
                  <a:srgbClr val="FF0000"/>
                </a:solidFill>
              </a:rPr>
              <a:t>The tiring trip</a:t>
            </a:r>
            <a:endParaRPr lang="zh-CN" altLang="en-US" sz="2400" b="1" dirty="0">
              <a:solidFill>
                <a:srgbClr val="FF0000"/>
              </a:solidFill>
            </a:endParaRPr>
          </a:p>
        </p:txBody>
      </p:sp>
      <p:sp>
        <p:nvSpPr>
          <p:cNvPr id="10" name="圆角矩形 9"/>
          <p:cNvSpPr/>
          <p:nvPr/>
        </p:nvSpPr>
        <p:spPr>
          <a:xfrm>
            <a:off x="3326253" y="759543"/>
            <a:ext cx="1162595" cy="442240"/>
          </a:xfrm>
          <a:prstGeom prst="round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400" b="1" dirty="0" smtClean="0">
                <a:solidFill>
                  <a:schemeClr val="bg1"/>
                </a:solidFill>
              </a:rPr>
              <a:t>When </a:t>
            </a:r>
            <a:endParaRPr lang="zh-CN" altLang="en-US" sz="2400" b="1" dirty="0">
              <a:solidFill>
                <a:schemeClr val="bg1"/>
              </a:solidFill>
            </a:endParaRPr>
          </a:p>
        </p:txBody>
      </p:sp>
      <p:sp>
        <p:nvSpPr>
          <p:cNvPr id="16" name="圆角矩形 15"/>
          <p:cNvSpPr/>
          <p:nvPr/>
        </p:nvSpPr>
        <p:spPr>
          <a:xfrm>
            <a:off x="10774950" y="733417"/>
            <a:ext cx="1162595" cy="442240"/>
          </a:xfrm>
          <a:prstGeom prst="round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400" b="1" dirty="0" smtClean="0">
                <a:solidFill>
                  <a:schemeClr val="bg1"/>
                </a:solidFill>
              </a:rPr>
              <a:t>How</a:t>
            </a:r>
            <a:endParaRPr lang="zh-CN" altLang="en-US" sz="2400" b="1" dirty="0">
              <a:solidFill>
                <a:schemeClr val="bg1"/>
              </a:solidFill>
            </a:endParaRPr>
          </a:p>
        </p:txBody>
      </p:sp>
      <p:sp>
        <p:nvSpPr>
          <p:cNvPr id="17" name="圆角矩形 16"/>
          <p:cNvSpPr/>
          <p:nvPr/>
        </p:nvSpPr>
        <p:spPr>
          <a:xfrm>
            <a:off x="4869052" y="748027"/>
            <a:ext cx="1162595" cy="442240"/>
          </a:xfrm>
          <a:prstGeom prst="round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400" b="1" dirty="0" smtClean="0">
                <a:solidFill>
                  <a:schemeClr val="bg1"/>
                </a:solidFill>
              </a:rPr>
              <a:t>Who </a:t>
            </a:r>
            <a:endParaRPr lang="zh-CN" altLang="en-US" sz="2400" b="1" dirty="0">
              <a:solidFill>
                <a:schemeClr val="bg1"/>
              </a:solidFill>
            </a:endParaRPr>
          </a:p>
        </p:txBody>
      </p:sp>
      <p:sp>
        <p:nvSpPr>
          <p:cNvPr id="18" name="圆角矩形 17"/>
          <p:cNvSpPr/>
          <p:nvPr/>
        </p:nvSpPr>
        <p:spPr>
          <a:xfrm>
            <a:off x="7943806" y="733417"/>
            <a:ext cx="1162595" cy="442240"/>
          </a:xfrm>
          <a:prstGeom prst="round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400" b="1" dirty="0" smtClean="0">
                <a:solidFill>
                  <a:schemeClr val="bg1"/>
                </a:solidFill>
              </a:rPr>
              <a:t>What </a:t>
            </a:r>
            <a:endParaRPr lang="zh-CN" altLang="en-US" sz="2400" b="1" dirty="0">
              <a:solidFill>
                <a:schemeClr val="bg1"/>
              </a:solidFill>
            </a:endParaRPr>
          </a:p>
        </p:txBody>
      </p:sp>
      <p:sp>
        <p:nvSpPr>
          <p:cNvPr id="19" name="圆角矩形 18"/>
          <p:cNvSpPr/>
          <p:nvPr/>
        </p:nvSpPr>
        <p:spPr>
          <a:xfrm>
            <a:off x="9367396" y="733417"/>
            <a:ext cx="1162595" cy="442240"/>
          </a:xfrm>
          <a:prstGeom prst="round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400" b="1" dirty="0" smtClean="0">
                <a:solidFill>
                  <a:schemeClr val="bg1"/>
                </a:solidFill>
              </a:rPr>
              <a:t>Why </a:t>
            </a:r>
            <a:endParaRPr lang="zh-CN" altLang="en-US" sz="2400" b="1" dirty="0">
              <a:solidFill>
                <a:schemeClr val="bg1"/>
              </a:solidFill>
            </a:endParaRPr>
          </a:p>
        </p:txBody>
      </p:sp>
      <p:sp>
        <p:nvSpPr>
          <p:cNvPr id="20" name="圆角矩形 19"/>
          <p:cNvSpPr/>
          <p:nvPr/>
        </p:nvSpPr>
        <p:spPr>
          <a:xfrm>
            <a:off x="6406429" y="746480"/>
            <a:ext cx="1162595" cy="442240"/>
          </a:xfrm>
          <a:prstGeom prst="round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400" b="1" dirty="0" smtClean="0">
                <a:solidFill>
                  <a:schemeClr val="bg1"/>
                </a:solidFill>
              </a:rPr>
              <a:t>Where</a:t>
            </a:r>
            <a:r>
              <a:rPr lang="en-US" altLang="zh-CN" sz="2400" b="1" dirty="0" smtClean="0">
                <a:solidFill>
                  <a:schemeClr val="tx1"/>
                </a:solidFill>
              </a:rPr>
              <a:t> </a:t>
            </a:r>
            <a:endParaRPr lang="zh-CN" altLang="en-US" sz="2400" b="1" dirty="0">
              <a:solidFill>
                <a:schemeClr val="tx1"/>
              </a:solidFill>
            </a:endParaRPr>
          </a:p>
        </p:txBody>
      </p:sp>
      <p:sp>
        <p:nvSpPr>
          <p:cNvPr id="21" name="文本框 20"/>
          <p:cNvSpPr txBox="1"/>
          <p:nvPr/>
        </p:nvSpPr>
        <p:spPr>
          <a:xfrm>
            <a:off x="3356196" y="1421738"/>
            <a:ext cx="134770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b="1" dirty="0" smtClean="0">
                <a:solidFill>
                  <a:schemeClr val="accent2">
                    <a:lumMod val="50000"/>
                  </a:schemeClr>
                </a:solidFill>
              </a:rPr>
              <a:t>Sunday </a:t>
            </a:r>
            <a:endParaRPr lang="en-US" altLang="zh-CN" sz="2400" b="1" dirty="0" smtClean="0">
              <a:solidFill>
                <a:schemeClr val="accent2">
                  <a:lumMod val="50000"/>
                </a:schemeClr>
              </a:solidFill>
            </a:endParaRPr>
          </a:p>
          <a:p>
            <a:r>
              <a:rPr lang="en-US" altLang="zh-CN" sz="2400" b="1" dirty="0" smtClean="0">
                <a:solidFill>
                  <a:schemeClr val="accent2">
                    <a:lumMod val="50000"/>
                  </a:schemeClr>
                </a:solidFill>
              </a:rPr>
              <a:t>last year</a:t>
            </a:r>
            <a:endParaRPr lang="zh-CN" altLang="en-US" sz="24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22" name="文本框 21"/>
          <p:cNvSpPr txBox="1"/>
          <p:nvPr/>
        </p:nvSpPr>
        <p:spPr>
          <a:xfrm>
            <a:off x="4766292" y="1421738"/>
            <a:ext cx="1469919" cy="830997"/>
          </a:xfrm>
          <a:prstGeom prst="rect">
            <a:avLst/>
          </a:prstGeom>
          <a:noFill/>
          <a:ln>
            <a:solidFill>
              <a:srgbClr val="FFFFFF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zh-CN" sz="2400" b="1" dirty="0" smtClean="0">
                <a:solidFill>
                  <a:srgbClr val="C00000"/>
                </a:solidFill>
              </a:rPr>
              <a:t>the group</a:t>
            </a:r>
            <a:endParaRPr lang="en-US" altLang="zh-CN" sz="2400" b="1" dirty="0" smtClean="0">
              <a:solidFill>
                <a:srgbClr val="C00000"/>
              </a:solidFill>
            </a:endParaRPr>
          </a:p>
          <a:p>
            <a:r>
              <a:rPr lang="en-US" altLang="zh-CN" sz="2400" b="1" dirty="0" smtClean="0">
                <a:solidFill>
                  <a:srgbClr val="C00000"/>
                </a:solidFill>
              </a:rPr>
              <a:t>      (we) </a:t>
            </a:r>
            <a:endParaRPr lang="zh-CN" altLang="en-US" sz="2400" b="1" dirty="0">
              <a:solidFill>
                <a:srgbClr val="C00000"/>
              </a:solidFill>
            </a:endParaRPr>
          </a:p>
        </p:txBody>
      </p:sp>
      <p:sp>
        <p:nvSpPr>
          <p:cNvPr id="23" name="文本框 22"/>
          <p:cNvSpPr txBox="1"/>
          <p:nvPr/>
        </p:nvSpPr>
        <p:spPr>
          <a:xfrm>
            <a:off x="6524938" y="1538478"/>
            <a:ext cx="127453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 smtClean="0">
                <a:solidFill>
                  <a:srgbClr val="003300"/>
                </a:solidFill>
              </a:rPr>
              <a:t>cave</a:t>
            </a:r>
            <a:endParaRPr lang="zh-CN" altLang="en-US" sz="2800" b="1" dirty="0">
              <a:solidFill>
                <a:srgbClr val="003300"/>
              </a:solidFill>
            </a:endParaRPr>
          </a:p>
        </p:txBody>
      </p:sp>
      <p:sp>
        <p:nvSpPr>
          <p:cNvPr id="24" name="文本框 23"/>
          <p:cNvSpPr txBox="1"/>
          <p:nvPr/>
        </p:nvSpPr>
        <p:spPr>
          <a:xfrm>
            <a:off x="7785761" y="1513013"/>
            <a:ext cx="152715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 smtClean="0">
                <a:solidFill>
                  <a:srgbClr val="0000FF"/>
                </a:solidFill>
              </a:rPr>
              <a:t>explored</a:t>
            </a:r>
            <a:endParaRPr lang="zh-CN" altLang="en-US" sz="2800" b="1" dirty="0">
              <a:solidFill>
                <a:srgbClr val="0000FF"/>
              </a:solidFill>
            </a:endParaRPr>
          </a:p>
        </p:txBody>
      </p:sp>
      <p:sp>
        <p:nvSpPr>
          <p:cNvPr id="25" name="文本框 24"/>
          <p:cNvSpPr txBox="1"/>
          <p:nvPr/>
        </p:nvSpPr>
        <p:spPr>
          <a:xfrm>
            <a:off x="7889518" y="4693185"/>
            <a:ext cx="177288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>
                <a:solidFill>
                  <a:srgbClr val="0000FF"/>
                </a:solidFill>
              </a:rPr>
              <a:t>t</a:t>
            </a:r>
            <a:r>
              <a:rPr lang="en-US" altLang="zh-CN" sz="2800" b="1" dirty="0" smtClean="0">
                <a:solidFill>
                  <a:srgbClr val="0000FF"/>
                </a:solidFill>
              </a:rPr>
              <a:t>ried to rescue me</a:t>
            </a:r>
            <a:endParaRPr lang="zh-CN" altLang="en-US" sz="2800" b="1" dirty="0">
              <a:solidFill>
                <a:srgbClr val="0000FF"/>
              </a:solidFill>
            </a:endParaRPr>
          </a:p>
        </p:txBody>
      </p:sp>
      <p:sp>
        <p:nvSpPr>
          <p:cNvPr id="26" name="文本框 25"/>
          <p:cNvSpPr txBox="1"/>
          <p:nvPr/>
        </p:nvSpPr>
        <p:spPr>
          <a:xfrm>
            <a:off x="9886068" y="4563013"/>
            <a:ext cx="1375883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 smtClean="0">
                <a:solidFill>
                  <a:srgbClr val="6600CC"/>
                </a:solidFill>
              </a:rPr>
              <a:t>I was stuck in …</a:t>
            </a:r>
            <a:endParaRPr lang="zh-CN" altLang="en-US" sz="2800" b="1" dirty="0">
              <a:solidFill>
                <a:srgbClr val="6600CC"/>
              </a:solidFill>
            </a:endParaRPr>
          </a:p>
        </p:txBody>
      </p:sp>
      <p:grpSp>
        <p:nvGrpSpPr>
          <p:cNvPr id="27" name="组合 26"/>
          <p:cNvGrpSpPr/>
          <p:nvPr/>
        </p:nvGrpSpPr>
        <p:grpSpPr>
          <a:xfrm>
            <a:off x="11063573" y="3124539"/>
            <a:ext cx="873972" cy="1015904"/>
            <a:chOff x="15477" y="4461"/>
            <a:chExt cx="2984" cy="3843"/>
          </a:xfrm>
        </p:grpSpPr>
        <p:sp>
          <p:nvSpPr>
            <p:cNvPr id="28" name="Freeform 2"/>
            <p:cNvSpPr/>
            <p:nvPr/>
          </p:nvSpPr>
          <p:spPr bwMode="auto">
            <a:xfrm>
              <a:off x="15477" y="4553"/>
              <a:ext cx="1151" cy="1122"/>
            </a:xfrm>
            <a:custGeom>
              <a:avLst/>
              <a:gdLst>
                <a:gd name="T0" fmla="*/ 134 w 150"/>
                <a:gd name="T1" fmla="*/ 55 h 159"/>
                <a:gd name="T2" fmla="*/ 136 w 150"/>
                <a:gd name="T3" fmla="*/ 55 h 159"/>
                <a:gd name="T4" fmla="*/ 147 w 150"/>
                <a:gd name="T5" fmla="*/ 34 h 159"/>
                <a:gd name="T6" fmla="*/ 127 w 150"/>
                <a:gd name="T7" fmla="*/ 23 h 159"/>
                <a:gd name="T8" fmla="*/ 125 w 150"/>
                <a:gd name="T9" fmla="*/ 23 h 159"/>
                <a:gd name="T10" fmla="*/ 124 w 150"/>
                <a:gd name="T11" fmla="*/ 21 h 159"/>
                <a:gd name="T12" fmla="*/ 118 w 150"/>
                <a:gd name="T13" fmla="*/ 0 h 159"/>
                <a:gd name="T14" fmla="*/ 56 w 150"/>
                <a:gd name="T15" fmla="*/ 36 h 159"/>
                <a:gd name="T16" fmla="*/ 0 w 150"/>
                <a:gd name="T17" fmla="*/ 147 h 159"/>
                <a:gd name="T18" fmla="*/ 95 w 150"/>
                <a:gd name="T19" fmla="*/ 159 h 159"/>
                <a:gd name="T20" fmla="*/ 131 w 150"/>
                <a:gd name="T21" fmla="*/ 91 h 159"/>
                <a:gd name="T22" fmla="*/ 142 w 150"/>
                <a:gd name="T23" fmla="*/ 83 h 159"/>
                <a:gd name="T24" fmla="*/ 134 w 150"/>
                <a:gd name="T25" fmla="*/ 55 h 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0" h="159">
                  <a:moveTo>
                    <a:pt x="134" y="55"/>
                  </a:moveTo>
                  <a:cubicBezTo>
                    <a:pt x="136" y="55"/>
                    <a:pt x="136" y="55"/>
                    <a:pt x="136" y="55"/>
                  </a:cubicBezTo>
                  <a:cubicBezTo>
                    <a:pt x="145" y="52"/>
                    <a:pt x="150" y="43"/>
                    <a:pt x="147" y="34"/>
                  </a:cubicBezTo>
                  <a:cubicBezTo>
                    <a:pt x="145" y="25"/>
                    <a:pt x="136" y="20"/>
                    <a:pt x="127" y="23"/>
                  </a:cubicBezTo>
                  <a:cubicBezTo>
                    <a:pt x="125" y="23"/>
                    <a:pt x="125" y="23"/>
                    <a:pt x="125" y="23"/>
                  </a:cubicBezTo>
                  <a:cubicBezTo>
                    <a:pt x="124" y="21"/>
                    <a:pt x="124" y="21"/>
                    <a:pt x="124" y="21"/>
                  </a:cubicBezTo>
                  <a:cubicBezTo>
                    <a:pt x="118" y="0"/>
                    <a:pt x="118" y="0"/>
                    <a:pt x="118" y="0"/>
                  </a:cubicBezTo>
                  <a:cubicBezTo>
                    <a:pt x="95" y="8"/>
                    <a:pt x="74" y="20"/>
                    <a:pt x="56" y="36"/>
                  </a:cubicBezTo>
                  <a:cubicBezTo>
                    <a:pt x="21" y="66"/>
                    <a:pt x="2" y="103"/>
                    <a:pt x="0" y="147"/>
                  </a:cubicBezTo>
                  <a:cubicBezTo>
                    <a:pt x="95" y="159"/>
                    <a:pt x="95" y="159"/>
                    <a:pt x="95" y="159"/>
                  </a:cubicBezTo>
                  <a:cubicBezTo>
                    <a:pt x="101" y="128"/>
                    <a:pt x="113" y="106"/>
                    <a:pt x="131" y="91"/>
                  </a:cubicBezTo>
                  <a:cubicBezTo>
                    <a:pt x="134" y="88"/>
                    <a:pt x="138" y="85"/>
                    <a:pt x="142" y="83"/>
                  </a:cubicBezTo>
                  <a:lnTo>
                    <a:pt x="134" y="55"/>
                  </a:lnTo>
                  <a:close/>
                </a:path>
              </a:pathLst>
            </a:custGeom>
            <a:solidFill>
              <a:srgbClr val="92191C"/>
            </a:solidFill>
            <a:ln>
              <a:noFill/>
            </a:ln>
          </p:spPr>
          <p:txBody>
            <a:bodyPr lIns="68580" tIns="34290" rIns="68580" bIns="34290"/>
            <a:lstStyle/>
            <a:p>
              <a:pPr eaLnBrk="1" hangingPunct="1">
                <a:buFont typeface="Arial" panose="020B0604020202020204" pitchFamily="34" charset="0"/>
                <a:buNone/>
                <a:defRPr/>
              </a:pPr>
              <a:endParaRPr lang="id-ID" sz="1350"/>
            </a:p>
          </p:txBody>
        </p:sp>
        <p:sp>
          <p:nvSpPr>
            <p:cNvPr id="29" name="Freeform 3"/>
            <p:cNvSpPr/>
            <p:nvPr/>
          </p:nvSpPr>
          <p:spPr bwMode="auto">
            <a:xfrm>
              <a:off x="16409" y="4461"/>
              <a:ext cx="1412" cy="644"/>
            </a:xfrm>
            <a:custGeom>
              <a:avLst/>
              <a:gdLst>
                <a:gd name="T0" fmla="*/ 6 w 184"/>
                <a:gd name="T1" fmla="*/ 29 h 91"/>
                <a:gd name="T2" fmla="*/ 29 w 184"/>
                <a:gd name="T3" fmla="*/ 43 h 91"/>
                <a:gd name="T4" fmla="*/ 17 w 184"/>
                <a:gd name="T5" fmla="*/ 68 h 91"/>
                <a:gd name="T6" fmla="*/ 23 w 184"/>
                <a:gd name="T7" fmla="*/ 91 h 91"/>
                <a:gd name="T8" fmla="*/ 75 w 184"/>
                <a:gd name="T9" fmla="*/ 78 h 91"/>
                <a:gd name="T10" fmla="*/ 124 w 184"/>
                <a:gd name="T11" fmla="*/ 89 h 91"/>
                <a:gd name="T12" fmla="*/ 143 w 184"/>
                <a:gd name="T13" fmla="*/ 69 h 91"/>
                <a:gd name="T14" fmla="*/ 145 w 184"/>
                <a:gd name="T15" fmla="*/ 70 h 91"/>
                <a:gd name="T16" fmla="*/ 157 w 184"/>
                <a:gd name="T17" fmla="*/ 75 h 91"/>
                <a:gd name="T18" fmla="*/ 168 w 184"/>
                <a:gd name="T19" fmla="*/ 70 h 91"/>
                <a:gd name="T20" fmla="*/ 173 w 184"/>
                <a:gd name="T21" fmla="*/ 58 h 91"/>
                <a:gd name="T22" fmla="*/ 168 w 184"/>
                <a:gd name="T23" fmla="*/ 46 h 91"/>
                <a:gd name="T24" fmla="*/ 166 w 184"/>
                <a:gd name="T25" fmla="*/ 45 h 91"/>
                <a:gd name="T26" fmla="*/ 168 w 184"/>
                <a:gd name="T27" fmla="*/ 43 h 91"/>
                <a:gd name="T28" fmla="*/ 184 w 184"/>
                <a:gd name="T29" fmla="*/ 26 h 91"/>
                <a:gd name="T30" fmla="*/ 70 w 184"/>
                <a:gd name="T31" fmla="*/ 0 h 91"/>
                <a:gd name="T32" fmla="*/ 0 w 184"/>
                <a:gd name="T33" fmla="*/ 9 h 91"/>
                <a:gd name="T34" fmla="*/ 6 w 184"/>
                <a:gd name="T35" fmla="*/ 29 h 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84" h="91">
                  <a:moveTo>
                    <a:pt x="6" y="29"/>
                  </a:moveTo>
                  <a:cubicBezTo>
                    <a:pt x="16" y="27"/>
                    <a:pt x="26" y="33"/>
                    <a:pt x="29" y="43"/>
                  </a:cubicBezTo>
                  <a:cubicBezTo>
                    <a:pt x="32" y="53"/>
                    <a:pt x="27" y="64"/>
                    <a:pt x="17" y="68"/>
                  </a:cubicBezTo>
                  <a:cubicBezTo>
                    <a:pt x="23" y="91"/>
                    <a:pt x="23" y="91"/>
                    <a:pt x="23" y="91"/>
                  </a:cubicBezTo>
                  <a:cubicBezTo>
                    <a:pt x="38" y="82"/>
                    <a:pt x="55" y="78"/>
                    <a:pt x="75" y="78"/>
                  </a:cubicBezTo>
                  <a:cubicBezTo>
                    <a:pt x="94" y="78"/>
                    <a:pt x="110" y="82"/>
                    <a:pt x="124" y="89"/>
                  </a:cubicBezTo>
                  <a:cubicBezTo>
                    <a:pt x="143" y="69"/>
                    <a:pt x="143" y="69"/>
                    <a:pt x="143" y="69"/>
                  </a:cubicBezTo>
                  <a:cubicBezTo>
                    <a:pt x="145" y="70"/>
                    <a:pt x="145" y="70"/>
                    <a:pt x="145" y="70"/>
                  </a:cubicBezTo>
                  <a:cubicBezTo>
                    <a:pt x="148" y="73"/>
                    <a:pt x="152" y="75"/>
                    <a:pt x="157" y="75"/>
                  </a:cubicBezTo>
                  <a:cubicBezTo>
                    <a:pt x="161" y="75"/>
                    <a:pt x="165" y="73"/>
                    <a:pt x="168" y="70"/>
                  </a:cubicBezTo>
                  <a:cubicBezTo>
                    <a:pt x="171" y="67"/>
                    <a:pt x="173" y="62"/>
                    <a:pt x="173" y="58"/>
                  </a:cubicBezTo>
                  <a:cubicBezTo>
                    <a:pt x="173" y="54"/>
                    <a:pt x="171" y="49"/>
                    <a:pt x="168" y="46"/>
                  </a:cubicBezTo>
                  <a:cubicBezTo>
                    <a:pt x="166" y="45"/>
                    <a:pt x="166" y="45"/>
                    <a:pt x="166" y="45"/>
                  </a:cubicBezTo>
                  <a:cubicBezTo>
                    <a:pt x="168" y="43"/>
                    <a:pt x="168" y="43"/>
                    <a:pt x="168" y="43"/>
                  </a:cubicBezTo>
                  <a:cubicBezTo>
                    <a:pt x="184" y="26"/>
                    <a:pt x="184" y="26"/>
                    <a:pt x="184" y="26"/>
                  </a:cubicBezTo>
                  <a:cubicBezTo>
                    <a:pt x="153" y="9"/>
                    <a:pt x="115" y="0"/>
                    <a:pt x="70" y="0"/>
                  </a:cubicBezTo>
                  <a:cubicBezTo>
                    <a:pt x="45" y="0"/>
                    <a:pt x="21" y="3"/>
                    <a:pt x="0" y="9"/>
                  </a:cubicBezTo>
                  <a:lnTo>
                    <a:pt x="6" y="29"/>
                  </a:lnTo>
                  <a:close/>
                </a:path>
              </a:pathLst>
            </a:custGeom>
            <a:solidFill>
              <a:srgbClr val="92191C"/>
            </a:solidFill>
            <a:ln>
              <a:noFill/>
            </a:ln>
          </p:spPr>
          <p:txBody>
            <a:bodyPr lIns="68580" tIns="34290" rIns="68580" bIns="34290"/>
            <a:lstStyle/>
            <a:p>
              <a:pPr eaLnBrk="1" hangingPunct="1">
                <a:buFont typeface="Arial" panose="020B0604020202020204" pitchFamily="34" charset="0"/>
                <a:buNone/>
                <a:defRPr/>
              </a:pPr>
              <a:endParaRPr lang="id-ID" sz="1350"/>
            </a:p>
          </p:txBody>
        </p:sp>
        <p:sp>
          <p:nvSpPr>
            <p:cNvPr id="30" name="Freeform 4"/>
            <p:cNvSpPr/>
            <p:nvPr/>
          </p:nvSpPr>
          <p:spPr bwMode="auto">
            <a:xfrm>
              <a:off x="17411" y="4662"/>
              <a:ext cx="1051" cy="1264"/>
            </a:xfrm>
            <a:custGeom>
              <a:avLst/>
              <a:gdLst>
                <a:gd name="T0" fmla="*/ 45 w 137"/>
                <a:gd name="T1" fmla="*/ 17 h 179"/>
                <a:gd name="T2" fmla="*/ 50 w 137"/>
                <a:gd name="T3" fmla="*/ 30 h 179"/>
                <a:gd name="T4" fmla="*/ 44 w 137"/>
                <a:gd name="T5" fmla="*/ 45 h 179"/>
                <a:gd name="T6" fmla="*/ 30 w 137"/>
                <a:gd name="T7" fmla="*/ 51 h 179"/>
                <a:gd name="T8" fmla="*/ 16 w 137"/>
                <a:gd name="T9" fmla="*/ 46 h 179"/>
                <a:gd name="T10" fmla="*/ 0 w 137"/>
                <a:gd name="T11" fmla="*/ 63 h 179"/>
                <a:gd name="T12" fmla="*/ 13 w 137"/>
                <a:gd name="T13" fmla="*/ 72 h 179"/>
                <a:gd name="T14" fmla="*/ 37 w 137"/>
                <a:gd name="T15" fmla="*/ 123 h 179"/>
                <a:gd name="T16" fmla="*/ 32 w 137"/>
                <a:gd name="T17" fmla="*/ 146 h 179"/>
                <a:gd name="T18" fmla="*/ 61 w 137"/>
                <a:gd name="T19" fmla="*/ 155 h 179"/>
                <a:gd name="T20" fmla="*/ 60 w 137"/>
                <a:gd name="T21" fmla="*/ 157 h 179"/>
                <a:gd name="T22" fmla="*/ 62 w 137"/>
                <a:gd name="T23" fmla="*/ 170 h 179"/>
                <a:gd name="T24" fmla="*/ 72 w 137"/>
                <a:gd name="T25" fmla="*/ 178 h 179"/>
                <a:gd name="T26" fmla="*/ 84 w 137"/>
                <a:gd name="T27" fmla="*/ 176 h 179"/>
                <a:gd name="T28" fmla="*/ 92 w 137"/>
                <a:gd name="T29" fmla="*/ 167 h 179"/>
                <a:gd name="T30" fmla="*/ 93 w 137"/>
                <a:gd name="T31" fmla="*/ 165 h 179"/>
                <a:gd name="T32" fmla="*/ 95 w 137"/>
                <a:gd name="T33" fmla="*/ 165 h 179"/>
                <a:gd name="T34" fmla="*/ 127 w 137"/>
                <a:gd name="T35" fmla="*/ 175 h 179"/>
                <a:gd name="T36" fmla="*/ 137 w 137"/>
                <a:gd name="T37" fmla="*/ 126 h 179"/>
                <a:gd name="T38" fmla="*/ 85 w 137"/>
                <a:gd name="T39" fmla="*/ 18 h 179"/>
                <a:gd name="T40" fmla="*/ 61 w 137"/>
                <a:gd name="T41" fmla="*/ 0 h 179"/>
                <a:gd name="T42" fmla="*/ 45 w 137"/>
                <a:gd name="T43" fmla="*/ 17 h 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137" h="179">
                  <a:moveTo>
                    <a:pt x="45" y="17"/>
                  </a:moveTo>
                  <a:cubicBezTo>
                    <a:pt x="48" y="21"/>
                    <a:pt x="50" y="25"/>
                    <a:pt x="50" y="30"/>
                  </a:cubicBezTo>
                  <a:cubicBezTo>
                    <a:pt x="50" y="35"/>
                    <a:pt x="48" y="41"/>
                    <a:pt x="44" y="45"/>
                  </a:cubicBezTo>
                  <a:cubicBezTo>
                    <a:pt x="40" y="49"/>
                    <a:pt x="35" y="51"/>
                    <a:pt x="30" y="51"/>
                  </a:cubicBezTo>
                  <a:cubicBezTo>
                    <a:pt x="25" y="51"/>
                    <a:pt x="20" y="49"/>
                    <a:pt x="16" y="46"/>
                  </a:cubicBezTo>
                  <a:cubicBezTo>
                    <a:pt x="0" y="63"/>
                    <a:pt x="0" y="63"/>
                    <a:pt x="0" y="63"/>
                  </a:cubicBezTo>
                  <a:cubicBezTo>
                    <a:pt x="5" y="66"/>
                    <a:pt x="9" y="68"/>
                    <a:pt x="13" y="72"/>
                  </a:cubicBezTo>
                  <a:cubicBezTo>
                    <a:pt x="29" y="86"/>
                    <a:pt x="37" y="103"/>
                    <a:pt x="37" y="123"/>
                  </a:cubicBezTo>
                  <a:cubicBezTo>
                    <a:pt x="37" y="132"/>
                    <a:pt x="35" y="139"/>
                    <a:pt x="32" y="146"/>
                  </a:cubicBezTo>
                  <a:cubicBezTo>
                    <a:pt x="61" y="155"/>
                    <a:pt x="61" y="155"/>
                    <a:pt x="61" y="155"/>
                  </a:cubicBezTo>
                  <a:cubicBezTo>
                    <a:pt x="60" y="157"/>
                    <a:pt x="60" y="157"/>
                    <a:pt x="60" y="157"/>
                  </a:cubicBezTo>
                  <a:cubicBezTo>
                    <a:pt x="59" y="161"/>
                    <a:pt x="60" y="166"/>
                    <a:pt x="62" y="170"/>
                  </a:cubicBezTo>
                  <a:cubicBezTo>
                    <a:pt x="64" y="174"/>
                    <a:pt x="67" y="176"/>
                    <a:pt x="72" y="178"/>
                  </a:cubicBezTo>
                  <a:cubicBezTo>
                    <a:pt x="76" y="179"/>
                    <a:pt x="80" y="179"/>
                    <a:pt x="84" y="176"/>
                  </a:cubicBezTo>
                  <a:cubicBezTo>
                    <a:pt x="88" y="174"/>
                    <a:pt x="91" y="171"/>
                    <a:pt x="92" y="167"/>
                  </a:cubicBezTo>
                  <a:cubicBezTo>
                    <a:pt x="93" y="165"/>
                    <a:pt x="93" y="165"/>
                    <a:pt x="93" y="165"/>
                  </a:cubicBezTo>
                  <a:cubicBezTo>
                    <a:pt x="95" y="165"/>
                    <a:pt x="95" y="165"/>
                    <a:pt x="95" y="165"/>
                  </a:cubicBezTo>
                  <a:cubicBezTo>
                    <a:pt x="127" y="175"/>
                    <a:pt x="127" y="175"/>
                    <a:pt x="127" y="175"/>
                  </a:cubicBezTo>
                  <a:cubicBezTo>
                    <a:pt x="134" y="159"/>
                    <a:pt x="137" y="143"/>
                    <a:pt x="137" y="126"/>
                  </a:cubicBezTo>
                  <a:cubicBezTo>
                    <a:pt x="137" y="85"/>
                    <a:pt x="120" y="49"/>
                    <a:pt x="85" y="18"/>
                  </a:cubicBezTo>
                  <a:cubicBezTo>
                    <a:pt x="77" y="12"/>
                    <a:pt x="69" y="6"/>
                    <a:pt x="61" y="0"/>
                  </a:cubicBezTo>
                  <a:lnTo>
                    <a:pt x="45" y="17"/>
                  </a:lnTo>
                  <a:close/>
                </a:path>
              </a:pathLst>
            </a:custGeom>
            <a:solidFill>
              <a:srgbClr val="92191C"/>
            </a:solidFill>
            <a:ln>
              <a:noFill/>
            </a:ln>
          </p:spPr>
          <p:txBody>
            <a:bodyPr lIns="68580" tIns="34290" rIns="68580" bIns="34290"/>
            <a:lstStyle/>
            <a:p>
              <a:pPr eaLnBrk="1" hangingPunct="1">
                <a:buFont typeface="Arial" panose="020B0604020202020204" pitchFamily="34" charset="0"/>
                <a:buNone/>
                <a:defRPr/>
              </a:pPr>
              <a:endParaRPr lang="id-ID" sz="1350"/>
            </a:p>
          </p:txBody>
        </p:sp>
        <p:sp>
          <p:nvSpPr>
            <p:cNvPr id="31" name="Freeform 5"/>
            <p:cNvSpPr/>
            <p:nvPr/>
          </p:nvSpPr>
          <p:spPr bwMode="auto">
            <a:xfrm>
              <a:off x="17041" y="5725"/>
              <a:ext cx="1320" cy="877"/>
            </a:xfrm>
            <a:custGeom>
              <a:avLst/>
              <a:gdLst>
                <a:gd name="T0" fmla="*/ 142 w 172"/>
                <a:gd name="T1" fmla="*/ 20 h 124"/>
                <a:gd name="T2" fmla="*/ 133 w 172"/>
                <a:gd name="T3" fmla="*/ 30 h 124"/>
                <a:gd name="T4" fmla="*/ 123 w 172"/>
                <a:gd name="T5" fmla="*/ 32 h 124"/>
                <a:gd name="T6" fmla="*/ 117 w 172"/>
                <a:gd name="T7" fmla="*/ 32 h 124"/>
                <a:gd name="T8" fmla="*/ 105 w 172"/>
                <a:gd name="T9" fmla="*/ 22 h 124"/>
                <a:gd name="T10" fmla="*/ 103 w 172"/>
                <a:gd name="T11" fmla="*/ 8 h 124"/>
                <a:gd name="T12" fmla="*/ 78 w 172"/>
                <a:gd name="T13" fmla="*/ 0 h 124"/>
                <a:gd name="T14" fmla="*/ 70 w 172"/>
                <a:gd name="T15" fmla="*/ 13 h 124"/>
                <a:gd name="T16" fmla="*/ 16 w 172"/>
                <a:gd name="T17" fmla="*/ 61 h 124"/>
                <a:gd name="T18" fmla="*/ 0 w 172"/>
                <a:gd name="T19" fmla="*/ 75 h 124"/>
                <a:gd name="T20" fmla="*/ 26 w 172"/>
                <a:gd name="T21" fmla="*/ 91 h 124"/>
                <a:gd name="T22" fmla="*/ 25 w 172"/>
                <a:gd name="T23" fmla="*/ 92 h 124"/>
                <a:gd name="T24" fmla="*/ 23 w 172"/>
                <a:gd name="T25" fmla="*/ 105 h 124"/>
                <a:gd name="T26" fmla="*/ 31 w 172"/>
                <a:gd name="T27" fmla="*/ 115 h 124"/>
                <a:gd name="T28" fmla="*/ 43 w 172"/>
                <a:gd name="T29" fmla="*/ 117 h 124"/>
                <a:gd name="T30" fmla="*/ 54 w 172"/>
                <a:gd name="T31" fmla="*/ 109 h 124"/>
                <a:gd name="T32" fmla="*/ 55 w 172"/>
                <a:gd name="T33" fmla="*/ 107 h 124"/>
                <a:gd name="T34" fmla="*/ 56 w 172"/>
                <a:gd name="T35" fmla="*/ 108 h 124"/>
                <a:gd name="T36" fmla="*/ 83 w 172"/>
                <a:gd name="T37" fmla="*/ 124 h 124"/>
                <a:gd name="T38" fmla="*/ 165 w 172"/>
                <a:gd name="T39" fmla="*/ 41 h 124"/>
                <a:gd name="T40" fmla="*/ 172 w 172"/>
                <a:gd name="T41" fmla="*/ 28 h 124"/>
                <a:gd name="T42" fmla="*/ 142 w 172"/>
                <a:gd name="T43" fmla="*/ 20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172" h="124">
                  <a:moveTo>
                    <a:pt x="142" y="20"/>
                  </a:moveTo>
                  <a:cubicBezTo>
                    <a:pt x="141" y="24"/>
                    <a:pt x="137" y="28"/>
                    <a:pt x="133" y="30"/>
                  </a:cubicBezTo>
                  <a:cubicBezTo>
                    <a:pt x="130" y="32"/>
                    <a:pt x="127" y="32"/>
                    <a:pt x="123" y="32"/>
                  </a:cubicBezTo>
                  <a:cubicBezTo>
                    <a:pt x="121" y="32"/>
                    <a:pt x="119" y="32"/>
                    <a:pt x="117" y="32"/>
                  </a:cubicBezTo>
                  <a:cubicBezTo>
                    <a:pt x="112" y="30"/>
                    <a:pt x="108" y="26"/>
                    <a:pt x="105" y="22"/>
                  </a:cubicBezTo>
                  <a:cubicBezTo>
                    <a:pt x="103" y="17"/>
                    <a:pt x="102" y="13"/>
                    <a:pt x="103" y="8"/>
                  </a:cubicBezTo>
                  <a:cubicBezTo>
                    <a:pt x="78" y="0"/>
                    <a:pt x="78" y="0"/>
                    <a:pt x="78" y="0"/>
                  </a:cubicBezTo>
                  <a:cubicBezTo>
                    <a:pt x="76" y="5"/>
                    <a:pt x="73" y="9"/>
                    <a:pt x="70" y="13"/>
                  </a:cubicBezTo>
                  <a:cubicBezTo>
                    <a:pt x="64" y="21"/>
                    <a:pt x="46" y="37"/>
                    <a:pt x="16" y="61"/>
                  </a:cubicBezTo>
                  <a:cubicBezTo>
                    <a:pt x="10" y="66"/>
                    <a:pt x="5" y="71"/>
                    <a:pt x="0" y="75"/>
                  </a:cubicBezTo>
                  <a:cubicBezTo>
                    <a:pt x="26" y="91"/>
                    <a:pt x="26" y="91"/>
                    <a:pt x="26" y="91"/>
                  </a:cubicBezTo>
                  <a:cubicBezTo>
                    <a:pt x="25" y="92"/>
                    <a:pt x="25" y="92"/>
                    <a:pt x="25" y="92"/>
                  </a:cubicBezTo>
                  <a:cubicBezTo>
                    <a:pt x="23" y="96"/>
                    <a:pt x="22" y="101"/>
                    <a:pt x="23" y="105"/>
                  </a:cubicBezTo>
                  <a:cubicBezTo>
                    <a:pt x="24" y="109"/>
                    <a:pt x="27" y="113"/>
                    <a:pt x="31" y="115"/>
                  </a:cubicBezTo>
                  <a:cubicBezTo>
                    <a:pt x="35" y="117"/>
                    <a:pt x="39" y="118"/>
                    <a:pt x="43" y="117"/>
                  </a:cubicBezTo>
                  <a:cubicBezTo>
                    <a:pt x="48" y="116"/>
                    <a:pt x="51" y="113"/>
                    <a:pt x="54" y="109"/>
                  </a:cubicBezTo>
                  <a:cubicBezTo>
                    <a:pt x="55" y="107"/>
                    <a:pt x="55" y="107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83" y="124"/>
                    <a:pt x="83" y="124"/>
                    <a:pt x="83" y="124"/>
                  </a:cubicBezTo>
                  <a:cubicBezTo>
                    <a:pt x="125" y="89"/>
                    <a:pt x="152" y="61"/>
                    <a:pt x="165" y="41"/>
                  </a:cubicBezTo>
                  <a:cubicBezTo>
                    <a:pt x="168" y="37"/>
                    <a:pt x="170" y="33"/>
                    <a:pt x="172" y="28"/>
                  </a:cubicBezTo>
                  <a:lnTo>
                    <a:pt x="142" y="20"/>
                  </a:lnTo>
                  <a:close/>
                </a:path>
              </a:pathLst>
            </a:custGeom>
            <a:solidFill>
              <a:srgbClr val="92191C"/>
            </a:solidFill>
            <a:ln>
              <a:noFill/>
            </a:ln>
          </p:spPr>
          <p:txBody>
            <a:bodyPr lIns="68580" tIns="34290" rIns="68580" bIns="34290"/>
            <a:lstStyle/>
            <a:p>
              <a:pPr eaLnBrk="1" hangingPunct="1">
                <a:buFont typeface="Arial" panose="020B0604020202020204" pitchFamily="34" charset="0"/>
                <a:buNone/>
                <a:defRPr/>
              </a:pPr>
              <a:endParaRPr lang="id-ID" sz="1350"/>
            </a:p>
          </p:txBody>
        </p:sp>
        <p:sp>
          <p:nvSpPr>
            <p:cNvPr id="32" name="Rectangle 6"/>
            <p:cNvSpPr>
              <a:spLocks noChangeArrowheads="1"/>
            </p:cNvSpPr>
            <p:nvPr/>
          </p:nvSpPr>
          <p:spPr bwMode="auto">
            <a:xfrm>
              <a:off x="16582" y="7646"/>
              <a:ext cx="745" cy="658"/>
            </a:xfrm>
            <a:prstGeom prst="rect">
              <a:avLst/>
            </a:prstGeom>
            <a:solidFill>
              <a:srgbClr val="92191C"/>
            </a:solidFill>
            <a:ln>
              <a:noFill/>
            </a:ln>
          </p:spPr>
          <p:txBody>
            <a:bodyPr lIns="68580" tIns="34290" rIns="68580" bIns="34290"/>
            <a:lstStyle/>
            <a:p>
              <a:pPr eaLnBrk="1" hangingPunct="1">
                <a:buFont typeface="Arial" panose="020B0604020202020204" pitchFamily="34" charset="0"/>
                <a:buNone/>
                <a:defRPr/>
              </a:pPr>
              <a:endParaRPr lang="id-ID" sz="1350"/>
            </a:p>
          </p:txBody>
        </p:sp>
        <p:sp>
          <p:nvSpPr>
            <p:cNvPr id="33" name="Freeform 7"/>
            <p:cNvSpPr/>
            <p:nvPr/>
          </p:nvSpPr>
          <p:spPr bwMode="auto">
            <a:xfrm>
              <a:off x="16582" y="6307"/>
              <a:ext cx="1067" cy="1053"/>
            </a:xfrm>
            <a:custGeom>
              <a:avLst/>
              <a:gdLst>
                <a:gd name="T0" fmla="*/ 115 w 139"/>
                <a:gd name="T1" fmla="*/ 35 h 149"/>
                <a:gd name="T2" fmla="*/ 104 w 139"/>
                <a:gd name="T3" fmla="*/ 43 h 149"/>
                <a:gd name="T4" fmla="*/ 88 w 139"/>
                <a:gd name="T5" fmla="*/ 40 h 149"/>
                <a:gd name="T6" fmla="*/ 78 w 139"/>
                <a:gd name="T7" fmla="*/ 28 h 149"/>
                <a:gd name="T8" fmla="*/ 80 w 139"/>
                <a:gd name="T9" fmla="*/ 14 h 149"/>
                <a:gd name="T10" fmla="*/ 56 w 139"/>
                <a:gd name="T11" fmla="*/ 0 h 149"/>
                <a:gd name="T12" fmla="*/ 15 w 139"/>
                <a:gd name="T13" fmla="*/ 49 h 149"/>
                <a:gd name="T14" fmla="*/ 0 w 139"/>
                <a:gd name="T15" fmla="*/ 124 h 149"/>
                <a:gd name="T16" fmla="*/ 0 w 139"/>
                <a:gd name="T17" fmla="*/ 149 h 149"/>
                <a:gd name="T18" fmla="*/ 94 w 139"/>
                <a:gd name="T19" fmla="*/ 149 h 149"/>
                <a:gd name="T20" fmla="*/ 101 w 139"/>
                <a:gd name="T21" fmla="*/ 90 h 149"/>
                <a:gd name="T22" fmla="*/ 139 w 139"/>
                <a:gd name="T23" fmla="*/ 48 h 149"/>
                <a:gd name="T24" fmla="*/ 115 w 139"/>
                <a:gd name="T25" fmla="*/ 35 h 1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9" h="149">
                  <a:moveTo>
                    <a:pt x="115" y="35"/>
                  </a:moveTo>
                  <a:cubicBezTo>
                    <a:pt x="112" y="39"/>
                    <a:pt x="108" y="41"/>
                    <a:pt x="104" y="43"/>
                  </a:cubicBezTo>
                  <a:cubicBezTo>
                    <a:pt x="98" y="44"/>
                    <a:pt x="93" y="43"/>
                    <a:pt x="88" y="40"/>
                  </a:cubicBezTo>
                  <a:cubicBezTo>
                    <a:pt x="83" y="38"/>
                    <a:pt x="80" y="33"/>
                    <a:pt x="78" y="28"/>
                  </a:cubicBezTo>
                  <a:cubicBezTo>
                    <a:pt x="77" y="23"/>
                    <a:pt x="78" y="18"/>
                    <a:pt x="80" y="14"/>
                  </a:cubicBezTo>
                  <a:cubicBezTo>
                    <a:pt x="56" y="0"/>
                    <a:pt x="56" y="0"/>
                    <a:pt x="56" y="0"/>
                  </a:cubicBezTo>
                  <a:cubicBezTo>
                    <a:pt x="36" y="18"/>
                    <a:pt x="22" y="34"/>
                    <a:pt x="15" y="49"/>
                  </a:cubicBezTo>
                  <a:cubicBezTo>
                    <a:pt x="5" y="69"/>
                    <a:pt x="0" y="94"/>
                    <a:pt x="0" y="124"/>
                  </a:cubicBezTo>
                  <a:cubicBezTo>
                    <a:pt x="0" y="127"/>
                    <a:pt x="0" y="135"/>
                    <a:pt x="0" y="149"/>
                  </a:cubicBezTo>
                  <a:cubicBezTo>
                    <a:pt x="94" y="149"/>
                    <a:pt x="94" y="149"/>
                    <a:pt x="94" y="149"/>
                  </a:cubicBezTo>
                  <a:cubicBezTo>
                    <a:pt x="93" y="120"/>
                    <a:pt x="96" y="101"/>
                    <a:pt x="101" y="90"/>
                  </a:cubicBezTo>
                  <a:cubicBezTo>
                    <a:pt x="106" y="79"/>
                    <a:pt x="119" y="65"/>
                    <a:pt x="139" y="48"/>
                  </a:cubicBezTo>
                  <a:lnTo>
                    <a:pt x="115" y="35"/>
                  </a:lnTo>
                  <a:close/>
                </a:path>
              </a:pathLst>
            </a:custGeom>
            <a:solidFill>
              <a:srgbClr val="92191C"/>
            </a:solidFill>
            <a:ln>
              <a:noFill/>
            </a:ln>
          </p:spPr>
          <p:txBody>
            <a:bodyPr lIns="68580" tIns="34290" rIns="68580" bIns="34290"/>
            <a:lstStyle/>
            <a:p>
              <a:pPr eaLnBrk="1" hangingPunct="1">
                <a:buFont typeface="Arial" panose="020B0604020202020204" pitchFamily="34" charset="0"/>
                <a:buNone/>
                <a:defRPr/>
              </a:pPr>
              <a:endParaRPr lang="id-ID" sz="1350"/>
            </a:p>
          </p:txBody>
        </p:sp>
      </p:grpSp>
      <p:sp>
        <p:nvSpPr>
          <p:cNvPr id="35" name="右箭头 34"/>
          <p:cNvSpPr/>
          <p:nvPr/>
        </p:nvSpPr>
        <p:spPr>
          <a:xfrm>
            <a:off x="2984690" y="1627337"/>
            <a:ext cx="403778" cy="34550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6" name="右箭头 35"/>
          <p:cNvSpPr/>
          <p:nvPr/>
        </p:nvSpPr>
        <p:spPr>
          <a:xfrm>
            <a:off x="3117570" y="4979466"/>
            <a:ext cx="4661084" cy="31964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1" name="下箭头 10"/>
          <p:cNvSpPr/>
          <p:nvPr/>
        </p:nvSpPr>
        <p:spPr>
          <a:xfrm>
            <a:off x="8434838" y="2050681"/>
            <a:ext cx="289816" cy="264250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3" name="左箭头 12"/>
          <p:cNvSpPr/>
          <p:nvPr/>
        </p:nvSpPr>
        <p:spPr>
          <a:xfrm>
            <a:off x="9478342" y="4922584"/>
            <a:ext cx="402617" cy="319647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2" name="文本框 11"/>
          <p:cNvSpPr txBox="1"/>
          <p:nvPr/>
        </p:nvSpPr>
        <p:spPr>
          <a:xfrm>
            <a:off x="993078" y="1322210"/>
            <a:ext cx="134298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 smtClean="0"/>
              <a:t>Para. 1</a:t>
            </a:r>
            <a:endParaRPr lang="zh-CN" altLang="en-US" sz="2800" b="1" dirty="0"/>
          </a:p>
        </p:txBody>
      </p:sp>
      <p:sp>
        <p:nvSpPr>
          <p:cNvPr id="14" name="文本框 13"/>
          <p:cNvSpPr txBox="1"/>
          <p:nvPr/>
        </p:nvSpPr>
        <p:spPr>
          <a:xfrm>
            <a:off x="1013595" y="3131046"/>
            <a:ext cx="142466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 smtClean="0"/>
              <a:t>Para. 2</a:t>
            </a:r>
            <a:endParaRPr lang="zh-CN" altLang="en-US" sz="2800" b="1" dirty="0"/>
          </a:p>
        </p:txBody>
      </p:sp>
      <p:sp>
        <p:nvSpPr>
          <p:cNvPr id="15" name="文本框 14"/>
          <p:cNvSpPr txBox="1"/>
          <p:nvPr/>
        </p:nvSpPr>
        <p:spPr>
          <a:xfrm>
            <a:off x="927525" y="4924392"/>
            <a:ext cx="150515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 smtClean="0"/>
              <a:t>Para. 3-4</a:t>
            </a:r>
            <a:endParaRPr lang="zh-CN" altLang="en-US" sz="2800" b="1" dirty="0"/>
          </a:p>
        </p:txBody>
      </p:sp>
      <p:sp>
        <p:nvSpPr>
          <p:cNvPr id="9" name="文本框 8"/>
          <p:cNvSpPr txBox="1"/>
          <p:nvPr/>
        </p:nvSpPr>
        <p:spPr>
          <a:xfrm>
            <a:off x="544186" y="5333929"/>
            <a:ext cx="2240766" cy="7121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2400"/>
              </a:lnSpc>
            </a:pPr>
            <a:r>
              <a:rPr lang="en-US" altLang="zh-CN" sz="2400" b="1" dirty="0" smtClean="0">
                <a:solidFill>
                  <a:srgbClr val="FF0000"/>
                </a:solidFill>
              </a:rPr>
              <a:t>The helpful teammates</a:t>
            </a:r>
            <a:endParaRPr lang="zh-CN" altLang="en-US" sz="2400" b="1" dirty="0">
              <a:solidFill>
                <a:srgbClr val="FF0000"/>
              </a:solidFill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530808" y="3473128"/>
            <a:ext cx="239024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2400" b="1" dirty="0" smtClean="0">
                <a:solidFill>
                  <a:srgbClr val="FF0000"/>
                </a:solidFill>
              </a:rPr>
              <a:t>The experienced leader</a:t>
            </a:r>
            <a:endParaRPr lang="zh-CN" altLang="en-US" sz="24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0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/>
      <p:bldP spid="22" grpId="0" animBg="1"/>
      <p:bldP spid="23" grpId="0"/>
      <p:bldP spid="24" grpId="0"/>
      <p:bldP spid="25" grpId="0"/>
      <p:bldP spid="26" grpId="0"/>
      <p:bldP spid="35" grpId="0" animBg="1"/>
      <p:bldP spid="36" grpId="0" animBg="1"/>
      <p:bldP spid="11" grpId="0" animBg="1"/>
      <p:bldP spid="13" grpId="0" animBg="1"/>
      <p:bldP spid="9" grpId="0"/>
      <p:bldP spid="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 descr="4409"/>
          <p:cNvPicPr>
            <a:picLocks noChangeAspect="1" noChangeArrowheads="1"/>
          </p:cNvPicPr>
          <p:nvPr/>
        </p:nvPicPr>
        <p:blipFill>
          <a:blip r:embed="rId1" cstate="print">
            <a:lum bright="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8889" r="24817"/>
          <a:stretch>
            <a:fillRect/>
          </a:stretch>
        </p:blipFill>
        <p:spPr bwMode="auto">
          <a:xfrm>
            <a:off x="0" y="0"/>
            <a:ext cx="12192001" cy="6858000"/>
          </a:xfrm>
          <a:prstGeom prst="rect">
            <a:avLst/>
          </a:prstGeom>
          <a:noFill/>
          <a:ln w="15875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AutoShape 47"/>
          <p:cNvSpPr>
            <a:spLocks noChangeArrowheads="1"/>
          </p:cNvSpPr>
          <p:nvPr/>
        </p:nvSpPr>
        <p:spPr bwMode="auto">
          <a:xfrm>
            <a:off x="49213" y="66675"/>
            <a:ext cx="2916056" cy="690971"/>
          </a:xfrm>
          <a:prstGeom prst="flowChartAlternateProcess">
            <a:avLst/>
          </a:prstGeom>
          <a:solidFill>
            <a:srgbClr val="FF6600"/>
          </a:solidFill>
          <a:ln w="12700">
            <a:solidFill>
              <a:srgbClr val="FFFFFF"/>
            </a:solidFill>
            <a:miter lim="800000"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2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FontTx/>
              <a:buNone/>
              <a:defRPr/>
            </a:pPr>
            <a:r>
              <a:rPr lang="en-US" altLang="zh-CN" sz="3200" b="1" dirty="0" smtClean="0">
                <a:solidFill>
                  <a:prstClr val="black"/>
                </a:solidFill>
                <a:latin typeface="Calibri" panose="020F0502020204030204"/>
              </a:rPr>
              <a:t>Reading for plot </a:t>
            </a:r>
            <a:r>
              <a:rPr lang="en-US" altLang="zh-CN" sz="3200" dirty="0" smtClean="0">
                <a:solidFill>
                  <a:prstClr val="black"/>
                </a:solidFill>
                <a:latin typeface="Calibri Light" panose="020F0302020204030204"/>
              </a:rPr>
              <a:t> </a:t>
            </a:r>
            <a:endParaRPr lang="zh-CN" altLang="zh-CN" sz="3200" dirty="0" smtClean="0">
              <a:solidFill>
                <a:prstClr val="black"/>
              </a:solidFill>
              <a:latin typeface="Calibri Light" panose="020F0302020204030204"/>
            </a:endParaRPr>
          </a:p>
        </p:txBody>
      </p:sp>
      <p:grpSp>
        <p:nvGrpSpPr>
          <p:cNvPr id="6" name="组合 5"/>
          <p:cNvGrpSpPr/>
          <p:nvPr/>
        </p:nvGrpSpPr>
        <p:grpSpPr>
          <a:xfrm>
            <a:off x="3287478" y="824321"/>
            <a:ext cx="1171339" cy="1104457"/>
            <a:chOff x="1463339" y="1072758"/>
            <a:chExt cx="1546058" cy="1546058"/>
          </a:xfrm>
          <a:effectLst>
            <a:outerShdw blurRad="330200" dist="215900" dir="6900000" sx="91000" sy="91000" algn="t" rotWithShape="0">
              <a:prstClr val="black">
                <a:alpha val="49000"/>
              </a:prstClr>
            </a:outerShdw>
          </a:effectLst>
        </p:grpSpPr>
        <p:sp>
          <p:nvSpPr>
            <p:cNvPr id="7" name="同心圆 6"/>
            <p:cNvSpPr/>
            <p:nvPr/>
          </p:nvSpPr>
          <p:spPr>
            <a:xfrm>
              <a:off x="1463339" y="1072758"/>
              <a:ext cx="1546058" cy="1546058"/>
            </a:xfrm>
            <a:prstGeom prst="donut">
              <a:avLst>
                <a:gd name="adj" fmla="val 4879"/>
              </a:avLst>
            </a:prstGeom>
            <a:gradFill>
              <a:gsLst>
                <a:gs pos="0">
                  <a:sysClr val="window" lastClr="FFFFFF">
                    <a:lumMod val="95000"/>
                  </a:sysClr>
                </a:gs>
                <a:gs pos="55000">
                  <a:sysClr val="window" lastClr="FFFFFF">
                    <a:lumMod val="95000"/>
                  </a:sysClr>
                </a:gs>
                <a:gs pos="100000">
                  <a:sysClr val="window" lastClr="FFFFFF">
                    <a:lumMod val="85000"/>
                  </a:sysClr>
                </a:gs>
              </a:gsLst>
              <a:lin ang="81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anchor="ctr"/>
            <a:lstStyle/>
            <a:p>
              <a:pPr marL="0" marR="0" lvl="0" indent="0" algn="ctr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1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endParaRPr>
            </a:p>
          </p:txBody>
        </p:sp>
        <p:sp>
          <p:nvSpPr>
            <p:cNvPr id="8" name="椭圆 7"/>
            <p:cNvSpPr/>
            <p:nvPr/>
          </p:nvSpPr>
          <p:spPr>
            <a:xfrm>
              <a:off x="1484232" y="1093651"/>
              <a:ext cx="1504274" cy="1504273"/>
            </a:xfrm>
            <a:prstGeom prst="ellipse">
              <a:avLst/>
            </a:prstGeom>
            <a:gradFill>
              <a:gsLst>
                <a:gs pos="0">
                  <a:sysClr val="window" lastClr="FFFFFF"/>
                </a:gs>
                <a:gs pos="51000">
                  <a:sysClr val="window" lastClr="FFFFFF">
                    <a:lumMod val="95000"/>
                  </a:sysClr>
                </a:gs>
                <a:gs pos="100000">
                  <a:sysClr val="window" lastClr="FFFFFF">
                    <a:lumMod val="85000"/>
                  </a:sysClr>
                </a:gs>
              </a:gsLst>
              <a:lin ang="189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anchor="ctr"/>
            <a:lstStyle/>
            <a:p>
              <a:pPr marL="0" marR="0" lvl="0" indent="0" algn="ctr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r>
                <a:rPr lang="en-US" altLang="zh-CN" sz="2800" b="1" kern="0" noProof="0" dirty="0" smtClean="0">
                  <a:latin typeface="微软雅黑" panose="020B0503020204020204" pitchFamily="34" charset="-122"/>
                  <a:ea typeface="微软雅黑" panose="020B0503020204020204" pitchFamily="34" charset="-122"/>
                </a:rPr>
                <a:t>We</a:t>
              </a:r>
              <a:r>
                <a:rPr lang="en-US" altLang="zh-CN" b="1" kern="0" noProof="0" dirty="0" smtClean="0">
                  <a:solidFill>
                    <a:prstClr val="white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 </a:t>
              </a:r>
              <a:endParaRPr kumimoji="0" lang="zh-CN" altLang="en-US" sz="1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endParaRPr>
            </a:p>
          </p:txBody>
        </p:sp>
      </p:grpSp>
      <p:grpSp>
        <p:nvGrpSpPr>
          <p:cNvPr id="12" name="组合 11"/>
          <p:cNvGrpSpPr/>
          <p:nvPr/>
        </p:nvGrpSpPr>
        <p:grpSpPr>
          <a:xfrm>
            <a:off x="8376028" y="782801"/>
            <a:ext cx="1171339" cy="1104457"/>
            <a:chOff x="1463339" y="1072758"/>
            <a:chExt cx="1546058" cy="1546058"/>
          </a:xfrm>
          <a:effectLst>
            <a:outerShdw blurRad="330200" dist="215900" dir="6900000" sx="91000" sy="91000" algn="t" rotWithShape="0">
              <a:prstClr val="black">
                <a:alpha val="49000"/>
              </a:prstClr>
            </a:outerShdw>
          </a:effectLst>
        </p:grpSpPr>
        <p:sp>
          <p:nvSpPr>
            <p:cNvPr id="13" name="同心圆 12"/>
            <p:cNvSpPr/>
            <p:nvPr/>
          </p:nvSpPr>
          <p:spPr>
            <a:xfrm>
              <a:off x="1463339" y="1072758"/>
              <a:ext cx="1546058" cy="1546058"/>
            </a:xfrm>
            <a:prstGeom prst="donut">
              <a:avLst>
                <a:gd name="adj" fmla="val 4879"/>
              </a:avLst>
            </a:prstGeom>
            <a:gradFill>
              <a:gsLst>
                <a:gs pos="0">
                  <a:sysClr val="window" lastClr="FFFFFF">
                    <a:lumMod val="95000"/>
                  </a:sysClr>
                </a:gs>
                <a:gs pos="55000">
                  <a:sysClr val="window" lastClr="FFFFFF">
                    <a:lumMod val="95000"/>
                  </a:sysClr>
                </a:gs>
                <a:gs pos="100000">
                  <a:sysClr val="window" lastClr="FFFFFF">
                    <a:lumMod val="85000"/>
                  </a:sysClr>
                </a:gs>
              </a:gsLst>
              <a:lin ang="81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anchor="ctr"/>
            <a:lstStyle/>
            <a:p>
              <a:pPr marL="0" marR="0" lvl="0" indent="0" algn="ctr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1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endParaRPr>
            </a:p>
          </p:txBody>
        </p:sp>
        <p:sp>
          <p:nvSpPr>
            <p:cNvPr id="14" name="椭圆 13"/>
            <p:cNvSpPr/>
            <p:nvPr/>
          </p:nvSpPr>
          <p:spPr>
            <a:xfrm>
              <a:off x="1484232" y="1093651"/>
              <a:ext cx="1504273" cy="1504273"/>
            </a:xfrm>
            <a:prstGeom prst="ellipse">
              <a:avLst/>
            </a:prstGeom>
            <a:gradFill>
              <a:gsLst>
                <a:gs pos="0">
                  <a:sysClr val="window" lastClr="FFFFFF"/>
                </a:gs>
                <a:gs pos="51000">
                  <a:sysClr val="window" lastClr="FFFFFF">
                    <a:lumMod val="95000"/>
                  </a:sysClr>
                </a:gs>
                <a:gs pos="100000">
                  <a:sysClr val="window" lastClr="FFFFFF">
                    <a:lumMod val="85000"/>
                  </a:sysClr>
                </a:gs>
              </a:gsLst>
              <a:lin ang="189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anchor="ctr"/>
            <a:lstStyle/>
            <a:p>
              <a:pPr marL="0" marR="0" lvl="0" indent="0" algn="ctr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r>
                <a:rPr lang="en-US" altLang="zh-CN" sz="2800" b="1" kern="0" dirty="0" smtClean="0">
                  <a:latin typeface="微软雅黑" panose="020B0503020204020204" pitchFamily="34" charset="-122"/>
                  <a:ea typeface="微软雅黑" panose="020B0503020204020204" pitchFamily="34" charset="-122"/>
                </a:rPr>
                <a:t>I </a:t>
              </a:r>
              <a:r>
                <a:rPr lang="en-US" altLang="zh-CN" b="1" kern="0" noProof="0" dirty="0" smtClean="0">
                  <a:solidFill>
                    <a:prstClr val="white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 </a:t>
              </a:r>
              <a:endParaRPr kumimoji="0" lang="zh-CN" altLang="en-US" sz="1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endParaRPr>
            </a:p>
          </p:txBody>
        </p:sp>
      </p:grpSp>
      <p:sp>
        <p:nvSpPr>
          <p:cNvPr id="15" name="文本框 14"/>
          <p:cNvSpPr txBox="1"/>
          <p:nvPr/>
        </p:nvSpPr>
        <p:spPr>
          <a:xfrm>
            <a:off x="1332091" y="2060868"/>
            <a:ext cx="4662312" cy="523220"/>
          </a:xfrm>
          <a:prstGeom prst="rect">
            <a:avLst/>
          </a:prstGeom>
          <a:noFill/>
          <a:ln w="25400">
            <a:solidFill>
              <a:schemeClr val="accent1">
                <a:lumMod val="75000"/>
              </a:schemeClr>
            </a:solidFill>
            <a:prstDash val="dash"/>
          </a:ln>
        </p:spPr>
        <p:txBody>
          <a:bodyPr wrap="square" rtlCol="0">
            <a:spAutoFit/>
          </a:bodyPr>
          <a:lstStyle/>
          <a:p>
            <a:r>
              <a:rPr lang="en-US" altLang="zh-CN" sz="2800" b="1" dirty="0" smtClean="0"/>
              <a:t>hiked for ______________</a:t>
            </a:r>
            <a:endParaRPr lang="zh-CN" altLang="en-US" sz="2800" b="1" dirty="0"/>
          </a:p>
        </p:txBody>
      </p:sp>
      <p:sp>
        <p:nvSpPr>
          <p:cNvPr id="17" name="下箭头 16"/>
          <p:cNvSpPr/>
          <p:nvPr/>
        </p:nvSpPr>
        <p:spPr>
          <a:xfrm>
            <a:off x="2707885" y="2633400"/>
            <a:ext cx="197393" cy="322999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8" name="文本框 17"/>
          <p:cNvSpPr txBox="1"/>
          <p:nvPr/>
        </p:nvSpPr>
        <p:spPr>
          <a:xfrm>
            <a:off x="1310056" y="2983209"/>
            <a:ext cx="4809068" cy="523220"/>
          </a:xfrm>
          <a:prstGeom prst="rect">
            <a:avLst/>
          </a:prstGeom>
          <a:noFill/>
          <a:ln w="25400">
            <a:solidFill>
              <a:schemeClr val="accent1">
                <a:lumMod val="75000"/>
              </a:schemeClr>
            </a:solidFill>
            <a:prstDash val="dash"/>
          </a:ln>
        </p:spPr>
        <p:txBody>
          <a:bodyPr wrap="square" rtlCol="0">
            <a:spAutoFit/>
          </a:bodyPr>
          <a:lstStyle/>
          <a:p>
            <a:r>
              <a:rPr lang="en-US" altLang="zh-CN" sz="2800" b="1" dirty="0" smtClean="0"/>
              <a:t>abseiled through an _________</a:t>
            </a:r>
            <a:endParaRPr lang="zh-CN" altLang="en-US" sz="2800" b="1" dirty="0"/>
          </a:p>
        </p:txBody>
      </p:sp>
      <p:sp>
        <p:nvSpPr>
          <p:cNvPr id="19" name="文本框 18"/>
          <p:cNvSpPr txBox="1"/>
          <p:nvPr/>
        </p:nvSpPr>
        <p:spPr>
          <a:xfrm>
            <a:off x="1321072" y="3932578"/>
            <a:ext cx="4662313" cy="523220"/>
          </a:xfrm>
          <a:prstGeom prst="rect">
            <a:avLst/>
          </a:prstGeom>
          <a:noFill/>
          <a:ln w="25400">
            <a:solidFill>
              <a:schemeClr val="accent1">
                <a:lumMod val="75000"/>
              </a:schemeClr>
            </a:solidFill>
            <a:prstDash val="dash"/>
          </a:ln>
        </p:spPr>
        <p:txBody>
          <a:bodyPr wrap="square" rtlCol="0">
            <a:spAutoFit/>
          </a:bodyPr>
          <a:lstStyle/>
          <a:p>
            <a:r>
              <a:rPr lang="en-US" altLang="zh-CN" sz="2800" b="1" dirty="0" smtClean="0"/>
              <a:t>moved for ___________</a:t>
            </a:r>
            <a:endParaRPr lang="zh-CN" altLang="en-US" sz="2800" b="1" dirty="0"/>
          </a:p>
        </p:txBody>
      </p:sp>
      <p:sp>
        <p:nvSpPr>
          <p:cNvPr id="20" name="右箭头 19"/>
          <p:cNvSpPr/>
          <p:nvPr/>
        </p:nvSpPr>
        <p:spPr>
          <a:xfrm>
            <a:off x="6874932" y="2967688"/>
            <a:ext cx="959556" cy="463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22" name="直线箭头连接符 41"/>
          <p:cNvCxnSpPr/>
          <p:nvPr/>
        </p:nvCxnSpPr>
        <p:spPr>
          <a:xfrm>
            <a:off x="3364553" y="4602162"/>
            <a:ext cx="0" cy="2255838"/>
          </a:xfrm>
          <a:prstGeom prst="straightConnector1">
            <a:avLst/>
          </a:prstGeom>
          <a:ln w="98425">
            <a:solidFill>
              <a:schemeClr val="tx1"/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下箭头 22"/>
          <p:cNvSpPr/>
          <p:nvPr/>
        </p:nvSpPr>
        <p:spPr>
          <a:xfrm>
            <a:off x="2693046" y="3567438"/>
            <a:ext cx="208684" cy="322999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4" name="右大括号 23"/>
          <p:cNvSpPr/>
          <p:nvPr/>
        </p:nvSpPr>
        <p:spPr>
          <a:xfrm>
            <a:off x="6039556" y="2122311"/>
            <a:ext cx="598311" cy="2167466"/>
          </a:xfrm>
          <a:prstGeom prst="rightBrac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5" name="TextBox 24"/>
          <p:cNvSpPr txBox="1"/>
          <p:nvPr/>
        </p:nvSpPr>
        <p:spPr>
          <a:xfrm>
            <a:off x="2821677" y="2068691"/>
            <a:ext cx="241582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b="1" dirty="0" smtClean="0">
                <a:solidFill>
                  <a:srgbClr val="6600CC"/>
                </a:solidFill>
              </a:rPr>
              <a:t>a couple of hours</a:t>
            </a:r>
            <a:endParaRPr lang="zh-CN" altLang="en-US" sz="2400" b="1" dirty="0">
              <a:solidFill>
                <a:srgbClr val="6600CC"/>
              </a:solidFill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4333843" y="2985675"/>
            <a:ext cx="180731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b="1" dirty="0" smtClean="0">
                <a:solidFill>
                  <a:srgbClr val="6600CC"/>
                </a:solidFill>
              </a:rPr>
              <a:t>icy waterfall</a:t>
            </a:r>
            <a:endParaRPr lang="zh-CN" altLang="en-US" sz="2400" b="1" dirty="0">
              <a:solidFill>
                <a:srgbClr val="6600CC"/>
              </a:solidFill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3017768" y="3903523"/>
            <a:ext cx="229892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 smtClean="0">
                <a:solidFill>
                  <a:srgbClr val="6600CC"/>
                </a:solidFill>
              </a:rPr>
              <a:t>four hours</a:t>
            </a:r>
            <a:endParaRPr lang="zh-CN" altLang="en-US" sz="2800" b="1" dirty="0">
              <a:solidFill>
                <a:srgbClr val="6600CC"/>
              </a:solidFill>
            </a:endParaRPr>
          </a:p>
        </p:txBody>
      </p:sp>
      <p:sp>
        <p:nvSpPr>
          <p:cNvPr id="31" name="椭圆 30"/>
          <p:cNvSpPr/>
          <p:nvPr/>
        </p:nvSpPr>
        <p:spPr>
          <a:xfrm>
            <a:off x="7874804" y="2670059"/>
            <a:ext cx="3450693" cy="1220378"/>
          </a:xfrm>
          <a:prstGeom prst="ellipse">
            <a:avLst/>
          </a:prstGeom>
          <a:solidFill>
            <a:srgbClr val="FFFF00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800" b="1" dirty="0" smtClean="0">
                <a:solidFill>
                  <a:srgbClr val="FF0000"/>
                </a:solidFill>
              </a:rPr>
              <a:t>tired, wet, cold</a:t>
            </a:r>
            <a:endParaRPr lang="zh-CN" altLang="en-US" sz="2800" b="1" dirty="0">
              <a:solidFill>
                <a:srgbClr val="FF0000"/>
              </a:solidFill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4041422" y="150550"/>
            <a:ext cx="4070612" cy="584775"/>
          </a:xfrm>
          <a:prstGeom prst="rect">
            <a:avLst/>
          </a:prstGeom>
          <a:noFill/>
          <a:ln w="25400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zh-CN" sz="2800" b="1" dirty="0" smtClean="0">
                <a:solidFill>
                  <a:srgbClr val="C00000"/>
                </a:solidFill>
              </a:rPr>
              <a:t>  </a:t>
            </a:r>
            <a:r>
              <a:rPr lang="en-US" altLang="zh-CN" sz="3200" b="1" dirty="0" smtClean="0">
                <a:solidFill>
                  <a:srgbClr val="C00000"/>
                </a:solidFill>
              </a:rPr>
              <a:t>Plot 1: The tiring trip</a:t>
            </a:r>
            <a:endParaRPr lang="zh-CN" altLang="en-US" sz="3200" b="1" dirty="0">
              <a:solidFill>
                <a:srgbClr val="C00000"/>
              </a:solidFill>
            </a:endParaRPr>
          </a:p>
        </p:txBody>
      </p:sp>
      <p:pic>
        <p:nvPicPr>
          <p:cNvPr id="5" name="图片 4" descr="水印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317355" y="150495"/>
            <a:ext cx="2518410" cy="81470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24" grpId="0" animBg="1"/>
      <p:bldP spid="25" grpId="0"/>
      <p:bldP spid="26" grpId="0"/>
      <p:bldP spid="27" grpId="0"/>
      <p:bldP spid="31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 descr="4409"/>
          <p:cNvPicPr>
            <a:picLocks noChangeAspect="1" noChangeArrowheads="1"/>
          </p:cNvPicPr>
          <p:nvPr/>
        </p:nvPicPr>
        <p:blipFill>
          <a:blip r:embed="rId1" cstate="print">
            <a:lum bright="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8889" r="24817"/>
          <a:stretch>
            <a:fillRect/>
          </a:stretch>
        </p:blipFill>
        <p:spPr bwMode="auto">
          <a:xfrm>
            <a:off x="0" y="0"/>
            <a:ext cx="12192001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AutoShape 47"/>
          <p:cNvSpPr>
            <a:spLocks noChangeArrowheads="1"/>
          </p:cNvSpPr>
          <p:nvPr/>
        </p:nvSpPr>
        <p:spPr bwMode="auto">
          <a:xfrm>
            <a:off x="49213" y="66675"/>
            <a:ext cx="2916056" cy="690971"/>
          </a:xfrm>
          <a:prstGeom prst="flowChartAlternateProcess">
            <a:avLst/>
          </a:prstGeom>
          <a:solidFill>
            <a:srgbClr val="FF6600"/>
          </a:solidFill>
          <a:ln w="12700">
            <a:solidFill>
              <a:srgbClr val="FFFFFF"/>
            </a:solidFill>
            <a:miter lim="800000"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2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FontTx/>
              <a:buNone/>
              <a:defRPr/>
            </a:pPr>
            <a:r>
              <a:rPr lang="en-US" altLang="zh-CN" sz="3200" b="1" dirty="0" smtClean="0">
                <a:solidFill>
                  <a:prstClr val="black"/>
                </a:solidFill>
                <a:latin typeface="Calibri" panose="020F0502020204030204"/>
              </a:rPr>
              <a:t>Reading for plot </a:t>
            </a:r>
            <a:r>
              <a:rPr lang="en-US" altLang="zh-CN" sz="3200" dirty="0" smtClean="0">
                <a:solidFill>
                  <a:prstClr val="black"/>
                </a:solidFill>
                <a:latin typeface="Calibri Light" panose="020F0302020204030204"/>
              </a:rPr>
              <a:t> </a:t>
            </a:r>
            <a:endParaRPr lang="zh-CN" altLang="zh-CN" sz="3200" dirty="0" smtClean="0">
              <a:solidFill>
                <a:prstClr val="black"/>
              </a:solidFill>
              <a:latin typeface="Calibri Light" panose="020F0302020204030204"/>
            </a:endParaRPr>
          </a:p>
        </p:txBody>
      </p:sp>
      <p:grpSp>
        <p:nvGrpSpPr>
          <p:cNvPr id="8" name="组合 7"/>
          <p:cNvGrpSpPr/>
          <p:nvPr/>
        </p:nvGrpSpPr>
        <p:grpSpPr>
          <a:xfrm>
            <a:off x="2689162" y="824321"/>
            <a:ext cx="1265820" cy="1104457"/>
            <a:chOff x="1463339" y="1072758"/>
            <a:chExt cx="1546058" cy="1546058"/>
          </a:xfrm>
          <a:effectLst>
            <a:outerShdw blurRad="330200" dist="215900" dir="6900000" sx="91000" sy="91000" algn="t" rotWithShape="0">
              <a:prstClr val="black">
                <a:alpha val="49000"/>
              </a:prstClr>
            </a:outerShdw>
          </a:effectLst>
        </p:grpSpPr>
        <p:sp>
          <p:nvSpPr>
            <p:cNvPr id="9" name="同心圆 8"/>
            <p:cNvSpPr/>
            <p:nvPr/>
          </p:nvSpPr>
          <p:spPr>
            <a:xfrm>
              <a:off x="1463339" y="1072758"/>
              <a:ext cx="1546058" cy="1546058"/>
            </a:xfrm>
            <a:prstGeom prst="donut">
              <a:avLst>
                <a:gd name="adj" fmla="val 4879"/>
              </a:avLst>
            </a:prstGeom>
            <a:gradFill>
              <a:gsLst>
                <a:gs pos="0">
                  <a:sysClr val="window" lastClr="FFFFFF">
                    <a:lumMod val="95000"/>
                  </a:sysClr>
                </a:gs>
                <a:gs pos="55000">
                  <a:sysClr val="window" lastClr="FFFFFF">
                    <a:lumMod val="95000"/>
                  </a:sysClr>
                </a:gs>
                <a:gs pos="100000">
                  <a:sysClr val="window" lastClr="FFFFFF">
                    <a:lumMod val="85000"/>
                  </a:sysClr>
                </a:gs>
              </a:gsLst>
              <a:lin ang="81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anchor="ctr"/>
            <a:lstStyle/>
            <a:p>
              <a:pPr marL="0" marR="0" lvl="0" indent="0" algn="ctr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1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endParaRPr>
            </a:p>
          </p:txBody>
        </p:sp>
        <p:sp>
          <p:nvSpPr>
            <p:cNvPr id="10" name="椭圆 9"/>
            <p:cNvSpPr/>
            <p:nvPr/>
          </p:nvSpPr>
          <p:spPr>
            <a:xfrm>
              <a:off x="1484232" y="1093651"/>
              <a:ext cx="1504274" cy="1504273"/>
            </a:xfrm>
            <a:prstGeom prst="ellipse">
              <a:avLst/>
            </a:prstGeom>
            <a:gradFill>
              <a:gsLst>
                <a:gs pos="0">
                  <a:sysClr val="window" lastClr="FFFFFF"/>
                </a:gs>
                <a:gs pos="51000">
                  <a:sysClr val="window" lastClr="FFFFFF">
                    <a:lumMod val="95000"/>
                  </a:sysClr>
                </a:gs>
                <a:gs pos="100000">
                  <a:sysClr val="window" lastClr="FFFFFF">
                    <a:lumMod val="85000"/>
                  </a:sysClr>
                </a:gs>
              </a:gsLst>
              <a:lin ang="189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anchor="ctr"/>
            <a:lstStyle/>
            <a:p>
              <a:pPr marL="0" marR="0" lvl="0" indent="0" algn="ctr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r>
                <a:rPr lang="en-US" altLang="zh-CN" sz="2800" b="1" kern="0" dirty="0" smtClean="0">
                  <a:ea typeface="微软雅黑" panose="020B0503020204020204" pitchFamily="34" charset="-122"/>
                </a:rPr>
                <a:t>Luca</a:t>
              </a:r>
              <a:r>
                <a:rPr lang="en-US" altLang="zh-CN" b="1" kern="0" noProof="0" dirty="0" smtClean="0">
                  <a:solidFill>
                    <a:prstClr val="white"/>
                  </a:solidFill>
                  <a:ea typeface="微软雅黑" panose="020B0503020204020204" pitchFamily="34" charset="-122"/>
                </a:rPr>
                <a:t> </a:t>
              </a:r>
              <a:endParaRPr kumimoji="0" lang="zh-CN" altLang="en-US" sz="1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ea typeface="微软雅黑" panose="020B0503020204020204" pitchFamily="34" charset="-122"/>
              </a:endParaRPr>
            </a:p>
          </p:txBody>
        </p:sp>
      </p:grpSp>
      <p:grpSp>
        <p:nvGrpSpPr>
          <p:cNvPr id="11" name="组合 10"/>
          <p:cNvGrpSpPr/>
          <p:nvPr/>
        </p:nvGrpSpPr>
        <p:grpSpPr>
          <a:xfrm>
            <a:off x="8775163" y="695553"/>
            <a:ext cx="1374677" cy="1198560"/>
            <a:chOff x="1463339" y="1072758"/>
            <a:chExt cx="1546058" cy="1546058"/>
          </a:xfrm>
          <a:effectLst>
            <a:outerShdw blurRad="330200" dist="215900" dir="6900000" sx="91000" sy="91000" algn="t" rotWithShape="0">
              <a:prstClr val="black">
                <a:alpha val="49000"/>
              </a:prstClr>
            </a:outerShdw>
          </a:effectLst>
        </p:grpSpPr>
        <p:sp>
          <p:nvSpPr>
            <p:cNvPr id="12" name="同心圆 11"/>
            <p:cNvSpPr/>
            <p:nvPr/>
          </p:nvSpPr>
          <p:spPr>
            <a:xfrm>
              <a:off x="1463339" y="1072758"/>
              <a:ext cx="1546058" cy="1546058"/>
            </a:xfrm>
            <a:prstGeom prst="donut">
              <a:avLst>
                <a:gd name="adj" fmla="val 4879"/>
              </a:avLst>
            </a:prstGeom>
            <a:gradFill>
              <a:gsLst>
                <a:gs pos="0">
                  <a:sysClr val="window" lastClr="FFFFFF">
                    <a:lumMod val="95000"/>
                  </a:sysClr>
                </a:gs>
                <a:gs pos="55000">
                  <a:sysClr val="window" lastClr="FFFFFF">
                    <a:lumMod val="95000"/>
                  </a:sysClr>
                </a:gs>
                <a:gs pos="100000">
                  <a:sysClr val="window" lastClr="FFFFFF">
                    <a:lumMod val="85000"/>
                  </a:sysClr>
                </a:gs>
              </a:gsLst>
              <a:lin ang="81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anchor="ctr"/>
            <a:lstStyle/>
            <a:p>
              <a:pPr marL="0" marR="0" lvl="0" indent="0" algn="ctr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1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endParaRPr>
            </a:p>
          </p:txBody>
        </p:sp>
        <p:sp>
          <p:nvSpPr>
            <p:cNvPr id="13" name="椭圆 12"/>
            <p:cNvSpPr/>
            <p:nvPr/>
          </p:nvSpPr>
          <p:spPr>
            <a:xfrm>
              <a:off x="1484232" y="1093651"/>
              <a:ext cx="1504274" cy="1504273"/>
            </a:xfrm>
            <a:prstGeom prst="ellipse">
              <a:avLst/>
            </a:prstGeom>
            <a:gradFill>
              <a:gsLst>
                <a:gs pos="0">
                  <a:sysClr val="window" lastClr="FFFFFF"/>
                </a:gs>
                <a:gs pos="51000">
                  <a:sysClr val="window" lastClr="FFFFFF">
                    <a:lumMod val="95000"/>
                  </a:sysClr>
                </a:gs>
                <a:gs pos="100000">
                  <a:sysClr val="window" lastClr="FFFFFF">
                    <a:lumMod val="85000"/>
                  </a:sysClr>
                </a:gs>
              </a:gsLst>
              <a:lin ang="189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anchor="ctr"/>
            <a:lstStyle/>
            <a:p>
              <a:pPr marL="0" marR="0" lvl="0" indent="0" algn="ctr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r>
                <a:rPr lang="en-US" altLang="zh-CN" sz="2600" b="1" kern="0" dirty="0" smtClean="0">
                  <a:ea typeface="微软雅黑" panose="020B0503020204020204" pitchFamily="34" charset="-122"/>
                </a:rPr>
                <a:t>Steve</a:t>
              </a:r>
              <a:r>
                <a:rPr lang="en-US" altLang="zh-CN" b="1" kern="0" noProof="0" dirty="0" smtClean="0">
                  <a:solidFill>
                    <a:prstClr val="white"/>
                  </a:solidFill>
                  <a:ea typeface="微软雅黑" panose="020B0503020204020204" pitchFamily="34" charset="-122"/>
                </a:rPr>
                <a:t> </a:t>
              </a:r>
              <a:endParaRPr kumimoji="0" lang="zh-CN" altLang="en-US" sz="1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ea typeface="微软雅黑" panose="020B0503020204020204" pitchFamily="34" charset="-122"/>
              </a:endParaRPr>
            </a:p>
          </p:txBody>
        </p:sp>
      </p:grpSp>
      <p:sp>
        <p:nvSpPr>
          <p:cNvPr id="15" name="文本框 14"/>
          <p:cNvSpPr txBox="1"/>
          <p:nvPr/>
        </p:nvSpPr>
        <p:spPr>
          <a:xfrm>
            <a:off x="711198" y="2171982"/>
            <a:ext cx="4233335" cy="523220"/>
          </a:xfrm>
          <a:prstGeom prst="rect">
            <a:avLst/>
          </a:prstGeom>
          <a:noFill/>
          <a:ln w="25400">
            <a:solidFill>
              <a:schemeClr val="accent1"/>
            </a:solidFill>
            <a:prstDash val="dash"/>
          </a:ln>
        </p:spPr>
        <p:txBody>
          <a:bodyPr wrap="square" rtlCol="0">
            <a:spAutoFit/>
          </a:bodyPr>
          <a:lstStyle/>
          <a:p>
            <a:r>
              <a:rPr lang="en-US" altLang="zh-CN" sz="2800" b="1" dirty="0" smtClean="0"/>
              <a:t> _________ 3 cavers</a:t>
            </a:r>
            <a:endParaRPr lang="zh-CN" altLang="en-US" sz="2800" b="1" dirty="0"/>
          </a:p>
        </p:txBody>
      </p:sp>
      <p:sp>
        <p:nvSpPr>
          <p:cNvPr id="16" name="文本框 15"/>
          <p:cNvSpPr txBox="1"/>
          <p:nvPr/>
        </p:nvSpPr>
        <p:spPr>
          <a:xfrm>
            <a:off x="7806104" y="2104248"/>
            <a:ext cx="3610833" cy="523220"/>
          </a:xfrm>
          <a:prstGeom prst="rect">
            <a:avLst/>
          </a:prstGeom>
          <a:noFill/>
          <a:ln w="25400">
            <a:solidFill>
              <a:schemeClr val="accent1"/>
            </a:solidFill>
            <a:prstDash val="dash"/>
          </a:ln>
        </p:spPr>
        <p:txBody>
          <a:bodyPr wrap="square" rtlCol="0">
            <a:spAutoFit/>
          </a:bodyPr>
          <a:lstStyle/>
          <a:p>
            <a:r>
              <a:rPr lang="en-US" altLang="zh-CN" sz="2800" b="1" dirty="0" smtClean="0">
                <a:solidFill>
                  <a:srgbClr val="990000"/>
                </a:solidFill>
              </a:rPr>
              <a:t> got stuck in the crack</a:t>
            </a:r>
            <a:endParaRPr lang="zh-CN" altLang="en-US" sz="2800" b="1" dirty="0">
              <a:solidFill>
                <a:srgbClr val="990000"/>
              </a:solidFill>
            </a:endParaRPr>
          </a:p>
        </p:txBody>
      </p:sp>
      <p:cxnSp>
        <p:nvCxnSpPr>
          <p:cNvPr id="18" name="直接箭头连接符 17"/>
          <p:cNvCxnSpPr/>
          <p:nvPr/>
        </p:nvCxnSpPr>
        <p:spPr>
          <a:xfrm flipH="1">
            <a:off x="4944533" y="2619022"/>
            <a:ext cx="2844800" cy="598311"/>
          </a:xfrm>
          <a:prstGeom prst="straightConnector1">
            <a:avLst/>
          </a:prstGeom>
          <a:ln w="508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文本框 18"/>
          <p:cNvSpPr txBox="1"/>
          <p:nvPr/>
        </p:nvSpPr>
        <p:spPr>
          <a:xfrm>
            <a:off x="711199" y="3124063"/>
            <a:ext cx="4267202" cy="461665"/>
          </a:xfrm>
          <a:prstGeom prst="rect">
            <a:avLst/>
          </a:prstGeom>
          <a:noFill/>
          <a:ln w="25400">
            <a:solidFill>
              <a:schemeClr val="accent1"/>
            </a:solidFill>
            <a:prstDash val="dash"/>
          </a:ln>
        </p:spPr>
        <p:txBody>
          <a:bodyPr wrap="square" rtlCol="0">
            <a:spAutoFit/>
          </a:bodyPr>
          <a:lstStyle/>
          <a:p>
            <a:r>
              <a:rPr lang="en-US" altLang="zh-CN" sz="2400" b="1" dirty="0" smtClean="0">
                <a:solidFill>
                  <a:srgbClr val="FF0000"/>
                </a:solidFill>
              </a:rPr>
              <a:t>10 mins </a:t>
            </a:r>
            <a:r>
              <a:rPr lang="en-US" altLang="zh-CN" sz="2400" b="1" dirty="0" smtClean="0">
                <a:solidFill>
                  <a:srgbClr val="6600CC"/>
                </a:solidFill>
              </a:rPr>
              <a:t>pulling and pushing </a:t>
            </a:r>
            <a:r>
              <a:rPr lang="en-US" altLang="zh-CN" sz="2400" b="1" dirty="0" smtClean="0"/>
              <a:t>him</a:t>
            </a:r>
            <a:endParaRPr lang="zh-CN" altLang="en-US" sz="2400" b="1" dirty="0"/>
          </a:p>
        </p:txBody>
      </p:sp>
      <p:cxnSp>
        <p:nvCxnSpPr>
          <p:cNvPr id="21" name="直接箭头连接符 20"/>
          <p:cNvCxnSpPr/>
          <p:nvPr/>
        </p:nvCxnSpPr>
        <p:spPr>
          <a:xfrm flipV="1">
            <a:off x="5023556" y="3403254"/>
            <a:ext cx="2905598" cy="34009"/>
          </a:xfrm>
          <a:prstGeom prst="straightConnector1">
            <a:avLst/>
          </a:prstGeom>
          <a:ln w="508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文本框 21"/>
          <p:cNvSpPr txBox="1"/>
          <p:nvPr/>
        </p:nvSpPr>
        <p:spPr>
          <a:xfrm>
            <a:off x="8020594" y="3102454"/>
            <a:ext cx="2129246" cy="523220"/>
          </a:xfrm>
          <a:prstGeom prst="rect">
            <a:avLst/>
          </a:prstGeom>
          <a:noFill/>
          <a:ln w="25400">
            <a:solidFill>
              <a:schemeClr val="accent1"/>
            </a:solidFill>
            <a:prstDash val="dash"/>
          </a:ln>
        </p:spPr>
        <p:txBody>
          <a:bodyPr wrap="square" rtlCol="0">
            <a:spAutoFit/>
          </a:bodyPr>
          <a:lstStyle/>
          <a:p>
            <a:r>
              <a:rPr lang="en-US" altLang="zh-CN" sz="2800" b="1" dirty="0" smtClean="0"/>
              <a:t>   </a:t>
            </a:r>
            <a:r>
              <a:rPr lang="en-US" altLang="zh-CN" sz="2800" b="1" dirty="0" smtClean="0">
                <a:solidFill>
                  <a:srgbClr val="990000"/>
                </a:solidFill>
              </a:rPr>
              <a:t>was free </a:t>
            </a:r>
            <a:endParaRPr lang="zh-CN" altLang="en-US" sz="2800" b="1" dirty="0">
              <a:solidFill>
                <a:srgbClr val="990000"/>
              </a:solidFill>
            </a:endParaRPr>
          </a:p>
        </p:txBody>
      </p:sp>
      <p:sp>
        <p:nvSpPr>
          <p:cNvPr id="25" name="文本框 24"/>
          <p:cNvSpPr txBox="1"/>
          <p:nvPr/>
        </p:nvSpPr>
        <p:spPr>
          <a:xfrm>
            <a:off x="8020593" y="4428309"/>
            <a:ext cx="3017521" cy="523220"/>
          </a:xfrm>
          <a:prstGeom prst="rect">
            <a:avLst/>
          </a:prstGeom>
          <a:noFill/>
          <a:ln w="25400">
            <a:solidFill>
              <a:schemeClr val="accent1"/>
            </a:solidFill>
            <a:prstDash val="dash"/>
          </a:ln>
        </p:spPr>
        <p:txBody>
          <a:bodyPr wrap="square" rtlCol="0">
            <a:spAutoFit/>
          </a:bodyPr>
          <a:lstStyle/>
          <a:p>
            <a:r>
              <a:rPr lang="en-US" altLang="zh-CN" sz="2800" b="1" dirty="0" smtClean="0"/>
              <a:t>needed to _______</a:t>
            </a:r>
            <a:endParaRPr lang="zh-CN" altLang="en-US" sz="2800" b="1" dirty="0"/>
          </a:p>
        </p:txBody>
      </p:sp>
      <p:cxnSp>
        <p:nvCxnSpPr>
          <p:cNvPr id="29" name="直接箭头连接符 28"/>
          <p:cNvCxnSpPr/>
          <p:nvPr/>
        </p:nvCxnSpPr>
        <p:spPr>
          <a:xfrm flipH="1" flipV="1">
            <a:off x="5023556" y="4684889"/>
            <a:ext cx="2959126" cy="5030"/>
          </a:xfrm>
          <a:prstGeom prst="straightConnector1">
            <a:avLst/>
          </a:prstGeom>
          <a:ln w="508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文本框 29"/>
          <p:cNvSpPr txBox="1"/>
          <p:nvPr/>
        </p:nvSpPr>
        <p:spPr>
          <a:xfrm>
            <a:off x="711199" y="4020748"/>
            <a:ext cx="4267202" cy="954107"/>
          </a:xfrm>
          <a:prstGeom prst="rect">
            <a:avLst/>
          </a:prstGeom>
          <a:noFill/>
          <a:ln w="25400">
            <a:solidFill>
              <a:schemeClr val="accent1"/>
            </a:solidFill>
            <a:prstDash val="dash"/>
          </a:ln>
        </p:spPr>
        <p:txBody>
          <a:bodyPr wrap="square" rtlCol="0">
            <a:spAutoFit/>
          </a:bodyPr>
          <a:lstStyle/>
          <a:p>
            <a:r>
              <a:rPr lang="en-US" altLang="zh-CN" sz="2800" b="1" dirty="0" smtClean="0">
                <a:solidFill>
                  <a:srgbClr val="FF0000"/>
                </a:solidFill>
              </a:rPr>
              <a:t>another 15 mins </a:t>
            </a:r>
            <a:r>
              <a:rPr lang="en-US" altLang="zh-CN" sz="2800" b="1" dirty="0" smtClean="0"/>
              <a:t>_______ him to an exit</a:t>
            </a:r>
            <a:endParaRPr lang="zh-CN" altLang="en-US" sz="2800" b="1" dirty="0"/>
          </a:p>
        </p:txBody>
      </p:sp>
      <p:cxnSp>
        <p:nvCxnSpPr>
          <p:cNvPr id="48" name="直线箭头连接符 41"/>
          <p:cNvCxnSpPr/>
          <p:nvPr/>
        </p:nvCxnSpPr>
        <p:spPr>
          <a:xfrm flipH="1">
            <a:off x="3310256" y="5094196"/>
            <a:ext cx="23632" cy="1763804"/>
          </a:xfrm>
          <a:prstGeom prst="straightConnector1">
            <a:avLst/>
          </a:prstGeom>
          <a:ln w="98425">
            <a:solidFill>
              <a:schemeClr val="tx1"/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992235" y="2121898"/>
            <a:ext cx="197303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 smtClean="0">
                <a:solidFill>
                  <a:srgbClr val="6600CC"/>
                </a:solidFill>
              </a:rPr>
              <a:t>guiding</a:t>
            </a:r>
            <a:endParaRPr lang="zh-CN" altLang="en-US" sz="2800" b="1" dirty="0">
              <a:solidFill>
                <a:srgbClr val="6600CC"/>
              </a:solidFill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3235301" y="3974581"/>
            <a:ext cx="152399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 smtClean="0">
                <a:solidFill>
                  <a:srgbClr val="6600CC"/>
                </a:solidFill>
              </a:rPr>
              <a:t>guiding</a:t>
            </a:r>
            <a:endParaRPr lang="zh-CN" altLang="en-US" sz="2800" b="1" dirty="0">
              <a:solidFill>
                <a:srgbClr val="6600CC"/>
              </a:solidFill>
            </a:endParaRPr>
          </a:p>
        </p:txBody>
      </p:sp>
      <p:sp>
        <p:nvSpPr>
          <p:cNvPr id="33" name="下箭头 32"/>
          <p:cNvSpPr/>
          <p:nvPr/>
        </p:nvSpPr>
        <p:spPr>
          <a:xfrm>
            <a:off x="2779000" y="2731911"/>
            <a:ext cx="259644" cy="34995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4" name="下箭头 33"/>
          <p:cNvSpPr/>
          <p:nvPr/>
        </p:nvSpPr>
        <p:spPr>
          <a:xfrm>
            <a:off x="2793836" y="3668889"/>
            <a:ext cx="259644" cy="372533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1" name="TextBox 40"/>
          <p:cNvSpPr txBox="1"/>
          <p:nvPr/>
        </p:nvSpPr>
        <p:spPr>
          <a:xfrm>
            <a:off x="9685865" y="4413955"/>
            <a:ext cx="118533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 smtClean="0">
                <a:solidFill>
                  <a:srgbClr val="990000"/>
                </a:solidFill>
              </a:rPr>
              <a:t>leave</a:t>
            </a:r>
            <a:endParaRPr lang="zh-CN" altLang="en-US" sz="2800" b="1" dirty="0">
              <a:solidFill>
                <a:srgbClr val="990000"/>
              </a:solidFill>
            </a:endParaRPr>
          </a:p>
        </p:txBody>
      </p:sp>
      <p:cxnSp>
        <p:nvCxnSpPr>
          <p:cNvPr id="43" name="直接箭头连接符 42"/>
          <p:cNvCxnSpPr/>
          <p:nvPr/>
        </p:nvCxnSpPr>
        <p:spPr>
          <a:xfrm flipV="1">
            <a:off x="5113867" y="2336801"/>
            <a:ext cx="2652889" cy="22577"/>
          </a:xfrm>
          <a:prstGeom prst="straightConnector1">
            <a:avLst/>
          </a:prstGeom>
          <a:ln w="508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下箭头 50"/>
          <p:cNvSpPr/>
          <p:nvPr/>
        </p:nvSpPr>
        <p:spPr>
          <a:xfrm>
            <a:off x="8940800" y="3668889"/>
            <a:ext cx="372533" cy="68862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7" name="椭圆 56"/>
          <p:cNvSpPr/>
          <p:nvPr/>
        </p:nvSpPr>
        <p:spPr>
          <a:xfrm>
            <a:off x="8556500" y="5123596"/>
            <a:ext cx="1682044" cy="6096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800" b="1" dirty="0" smtClean="0">
                <a:solidFill>
                  <a:srgbClr val="FF0000"/>
                </a:solidFill>
              </a:rPr>
              <a:t>tired</a:t>
            </a:r>
            <a:endParaRPr lang="zh-CN" altLang="en-US" sz="2800" b="1" dirty="0">
              <a:solidFill>
                <a:srgbClr val="FF0000"/>
              </a:solidFill>
            </a:endParaRPr>
          </a:p>
        </p:txBody>
      </p:sp>
      <p:sp>
        <p:nvSpPr>
          <p:cNvPr id="59" name="椭圆 58"/>
          <p:cNvSpPr/>
          <p:nvPr/>
        </p:nvSpPr>
        <p:spPr>
          <a:xfrm>
            <a:off x="511666" y="5035240"/>
            <a:ext cx="2540000" cy="948267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400" b="1" dirty="0" smtClean="0">
                <a:solidFill>
                  <a:srgbClr val="FF0000"/>
                </a:solidFill>
              </a:rPr>
              <a:t>patient</a:t>
            </a:r>
            <a:endParaRPr lang="en-US" altLang="zh-CN" sz="2400" b="1" dirty="0" smtClean="0">
              <a:solidFill>
                <a:srgbClr val="FF0000"/>
              </a:solidFill>
            </a:endParaRPr>
          </a:p>
          <a:p>
            <a:pPr algn="ctr"/>
            <a:r>
              <a:rPr lang="en-US" altLang="zh-CN" sz="2400" b="1" dirty="0" smtClean="0">
                <a:solidFill>
                  <a:srgbClr val="FF0000"/>
                </a:solidFill>
              </a:rPr>
              <a:t>experienced</a:t>
            </a:r>
            <a:endParaRPr lang="zh-CN" altLang="en-US" sz="2400" b="1" dirty="0">
              <a:solidFill>
                <a:srgbClr val="FF0000"/>
              </a:solidFill>
            </a:endParaRPr>
          </a:p>
        </p:txBody>
      </p:sp>
      <p:sp>
        <p:nvSpPr>
          <p:cNvPr id="35" name="TextBox 22"/>
          <p:cNvSpPr txBox="1"/>
          <p:nvPr/>
        </p:nvSpPr>
        <p:spPr>
          <a:xfrm>
            <a:off x="3735320" y="233136"/>
            <a:ext cx="4799081" cy="523220"/>
          </a:xfrm>
          <a:prstGeom prst="rect">
            <a:avLst/>
          </a:prstGeom>
          <a:noFill/>
          <a:ln w="15875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zh-CN" sz="2800" b="1" dirty="0" smtClean="0">
                <a:solidFill>
                  <a:srgbClr val="C00000"/>
                </a:solidFill>
              </a:rPr>
              <a:t>Plot 2: The experienced leader</a:t>
            </a:r>
            <a:endParaRPr lang="zh-CN" altLang="en-US" sz="2800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3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8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3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4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9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4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19" grpId="0" animBg="1"/>
      <p:bldP spid="22" grpId="0" animBg="1"/>
      <p:bldP spid="25" grpId="0" animBg="1"/>
      <p:bldP spid="30" grpId="0" animBg="1"/>
      <p:bldP spid="26" grpId="0"/>
      <p:bldP spid="28" grpId="0"/>
      <p:bldP spid="33" grpId="0" animBg="1"/>
      <p:bldP spid="34" grpId="0" animBg="1"/>
      <p:bldP spid="41" grpId="0"/>
      <p:bldP spid="51" grpId="0" animBg="1"/>
      <p:bldP spid="57" grpId="0" animBg="1"/>
      <p:bldP spid="59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 descr="4409"/>
          <p:cNvPicPr>
            <a:picLocks noChangeAspect="1" noChangeArrowheads="1"/>
          </p:cNvPicPr>
          <p:nvPr/>
        </p:nvPicPr>
        <p:blipFill>
          <a:blip r:embed="rId1" cstate="print">
            <a:lum bright="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8889" r="24817"/>
          <a:stretch>
            <a:fillRect/>
          </a:stretch>
        </p:blipFill>
        <p:spPr bwMode="auto">
          <a:xfrm>
            <a:off x="0" y="-2662"/>
            <a:ext cx="12192001" cy="68641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AutoShape 47"/>
          <p:cNvSpPr>
            <a:spLocks noChangeArrowheads="1"/>
          </p:cNvSpPr>
          <p:nvPr/>
        </p:nvSpPr>
        <p:spPr bwMode="auto">
          <a:xfrm>
            <a:off x="101465" y="66675"/>
            <a:ext cx="2916056" cy="690971"/>
          </a:xfrm>
          <a:prstGeom prst="flowChartAlternateProcess">
            <a:avLst/>
          </a:prstGeom>
          <a:solidFill>
            <a:srgbClr val="FF6600"/>
          </a:solidFill>
          <a:ln w="12700">
            <a:solidFill>
              <a:srgbClr val="FFFFFF"/>
            </a:solidFill>
            <a:miter lim="800000"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2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FontTx/>
              <a:buNone/>
              <a:defRPr/>
            </a:pPr>
            <a:r>
              <a:rPr lang="en-US" altLang="zh-CN" sz="3200" b="1" dirty="0" smtClean="0">
                <a:solidFill>
                  <a:prstClr val="black"/>
                </a:solidFill>
                <a:latin typeface="Calibri" panose="020F0502020204030204"/>
              </a:rPr>
              <a:t>Reading for plot </a:t>
            </a:r>
            <a:r>
              <a:rPr lang="en-US" altLang="zh-CN" sz="3200" dirty="0" smtClean="0">
                <a:solidFill>
                  <a:prstClr val="black"/>
                </a:solidFill>
                <a:latin typeface="Calibri Light" panose="020F0302020204030204"/>
              </a:rPr>
              <a:t> </a:t>
            </a:r>
            <a:endParaRPr lang="zh-CN" altLang="zh-CN" sz="3200" dirty="0" smtClean="0">
              <a:solidFill>
                <a:prstClr val="black"/>
              </a:solidFill>
              <a:latin typeface="Calibri Light" panose="020F0302020204030204"/>
            </a:endParaRPr>
          </a:p>
        </p:txBody>
      </p:sp>
      <p:grpSp>
        <p:nvGrpSpPr>
          <p:cNvPr id="7" name="组合 6"/>
          <p:cNvGrpSpPr/>
          <p:nvPr/>
        </p:nvGrpSpPr>
        <p:grpSpPr>
          <a:xfrm>
            <a:off x="2882810" y="778432"/>
            <a:ext cx="1566265" cy="1200423"/>
            <a:chOff x="1463339" y="1072758"/>
            <a:chExt cx="1546058" cy="1546058"/>
          </a:xfrm>
          <a:effectLst>
            <a:outerShdw blurRad="330200" dist="215900" dir="6900000" sx="91000" sy="91000" algn="t" rotWithShape="0">
              <a:prstClr val="black">
                <a:alpha val="49000"/>
              </a:prstClr>
            </a:outerShdw>
          </a:effectLst>
        </p:grpSpPr>
        <p:sp>
          <p:nvSpPr>
            <p:cNvPr id="8" name="同心圆 7"/>
            <p:cNvSpPr/>
            <p:nvPr/>
          </p:nvSpPr>
          <p:spPr>
            <a:xfrm>
              <a:off x="1463339" y="1072758"/>
              <a:ext cx="1546058" cy="1546058"/>
            </a:xfrm>
            <a:prstGeom prst="donut">
              <a:avLst>
                <a:gd name="adj" fmla="val 4879"/>
              </a:avLst>
            </a:prstGeom>
            <a:gradFill>
              <a:gsLst>
                <a:gs pos="0">
                  <a:sysClr val="window" lastClr="FFFFFF">
                    <a:lumMod val="95000"/>
                  </a:sysClr>
                </a:gs>
                <a:gs pos="55000">
                  <a:sysClr val="window" lastClr="FFFFFF">
                    <a:lumMod val="95000"/>
                  </a:sysClr>
                </a:gs>
                <a:gs pos="100000">
                  <a:sysClr val="window" lastClr="FFFFFF">
                    <a:lumMod val="85000"/>
                  </a:sysClr>
                </a:gs>
              </a:gsLst>
              <a:lin ang="81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anchor="ctr"/>
            <a:lstStyle/>
            <a:p>
              <a:pPr marL="0" marR="0" lvl="0" indent="0" algn="ctr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1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endParaRPr>
            </a:p>
          </p:txBody>
        </p:sp>
        <p:sp>
          <p:nvSpPr>
            <p:cNvPr id="9" name="椭圆 8"/>
            <p:cNvSpPr/>
            <p:nvPr/>
          </p:nvSpPr>
          <p:spPr>
            <a:xfrm>
              <a:off x="1484232" y="1093651"/>
              <a:ext cx="1504274" cy="1504273"/>
            </a:xfrm>
            <a:prstGeom prst="ellipse">
              <a:avLst/>
            </a:prstGeom>
            <a:gradFill>
              <a:gsLst>
                <a:gs pos="0">
                  <a:sysClr val="window" lastClr="FFFFFF"/>
                </a:gs>
                <a:gs pos="51000">
                  <a:sysClr val="window" lastClr="FFFFFF">
                    <a:lumMod val="95000"/>
                  </a:sysClr>
                </a:gs>
                <a:gs pos="100000">
                  <a:sysClr val="window" lastClr="FFFFFF">
                    <a:lumMod val="85000"/>
                  </a:sysClr>
                </a:gs>
              </a:gsLst>
              <a:lin ang="189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anchor="ctr"/>
            <a:lstStyle/>
            <a:p>
              <a:pPr marL="0" marR="0" lvl="0" indent="0" algn="ctr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r>
                <a:rPr lang="en-US" altLang="zh-CN" sz="2400" b="1" kern="0" dirty="0" smtClean="0">
                  <a:ea typeface="微软雅黑" panose="020B0503020204020204" pitchFamily="34" charset="-122"/>
                </a:rPr>
                <a:t>The group</a:t>
              </a:r>
              <a:r>
                <a:rPr lang="en-US" altLang="zh-CN" sz="2400" b="1" kern="0" noProof="0" dirty="0" smtClean="0">
                  <a:solidFill>
                    <a:prstClr val="white"/>
                  </a:solidFill>
                  <a:ea typeface="微软雅黑" panose="020B0503020204020204" pitchFamily="34" charset="-122"/>
                </a:rPr>
                <a:t> </a:t>
              </a:r>
              <a:endParaRPr kumimoji="0" lang="zh-CN" altLang="en-US" sz="24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ea typeface="微软雅黑" panose="020B0503020204020204" pitchFamily="34" charset="-122"/>
              </a:endParaRPr>
            </a:p>
          </p:txBody>
        </p:sp>
      </p:grpSp>
      <p:grpSp>
        <p:nvGrpSpPr>
          <p:cNvPr id="10" name="组合 9"/>
          <p:cNvGrpSpPr/>
          <p:nvPr/>
        </p:nvGrpSpPr>
        <p:grpSpPr>
          <a:xfrm>
            <a:off x="7653607" y="600890"/>
            <a:ext cx="1545101" cy="1214847"/>
            <a:chOff x="1463339" y="1072758"/>
            <a:chExt cx="1546058" cy="1546058"/>
          </a:xfrm>
          <a:effectLst>
            <a:outerShdw blurRad="330200" dist="215900" dir="6900000" sx="91000" sy="91000" algn="t" rotWithShape="0">
              <a:prstClr val="black">
                <a:alpha val="49000"/>
              </a:prstClr>
            </a:outerShdw>
          </a:effectLst>
        </p:grpSpPr>
        <p:sp>
          <p:nvSpPr>
            <p:cNvPr id="11" name="同心圆 10"/>
            <p:cNvSpPr/>
            <p:nvPr/>
          </p:nvSpPr>
          <p:spPr>
            <a:xfrm>
              <a:off x="1463339" y="1072758"/>
              <a:ext cx="1546058" cy="1546058"/>
            </a:xfrm>
            <a:prstGeom prst="donut">
              <a:avLst>
                <a:gd name="adj" fmla="val 4879"/>
              </a:avLst>
            </a:prstGeom>
            <a:gradFill>
              <a:gsLst>
                <a:gs pos="0">
                  <a:sysClr val="window" lastClr="FFFFFF">
                    <a:lumMod val="95000"/>
                  </a:sysClr>
                </a:gs>
                <a:gs pos="55000">
                  <a:sysClr val="window" lastClr="FFFFFF">
                    <a:lumMod val="95000"/>
                  </a:sysClr>
                </a:gs>
                <a:gs pos="100000">
                  <a:sysClr val="window" lastClr="FFFFFF">
                    <a:lumMod val="85000"/>
                  </a:sysClr>
                </a:gs>
              </a:gsLst>
              <a:lin ang="81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anchor="ctr"/>
            <a:lstStyle/>
            <a:p>
              <a:pPr marL="0" marR="0" lvl="0" indent="0" algn="ctr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1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endParaRPr>
            </a:p>
          </p:txBody>
        </p:sp>
        <p:sp>
          <p:nvSpPr>
            <p:cNvPr id="12" name="椭圆 11"/>
            <p:cNvSpPr/>
            <p:nvPr/>
          </p:nvSpPr>
          <p:spPr>
            <a:xfrm>
              <a:off x="1484232" y="1093651"/>
              <a:ext cx="1504274" cy="1504273"/>
            </a:xfrm>
            <a:prstGeom prst="ellipse">
              <a:avLst/>
            </a:prstGeom>
            <a:gradFill>
              <a:gsLst>
                <a:gs pos="0">
                  <a:sysClr val="window" lastClr="FFFFFF"/>
                </a:gs>
                <a:gs pos="51000">
                  <a:sysClr val="window" lastClr="FFFFFF">
                    <a:lumMod val="95000"/>
                  </a:sysClr>
                </a:gs>
                <a:gs pos="100000">
                  <a:sysClr val="window" lastClr="FFFFFF">
                    <a:lumMod val="85000"/>
                  </a:sysClr>
                </a:gs>
              </a:gsLst>
              <a:lin ang="189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anchor="ctr"/>
            <a:lstStyle/>
            <a:p>
              <a:pPr marL="0" marR="0" lvl="0" indent="0" algn="ctr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r>
                <a:rPr lang="en-US" altLang="zh-CN" sz="2400" b="1" kern="0" dirty="0" smtClean="0">
                  <a:ea typeface="微软雅黑" panose="020B0503020204020204" pitchFamily="34" charset="-122"/>
                </a:rPr>
                <a:t>I </a:t>
              </a:r>
              <a:endParaRPr kumimoji="0" lang="zh-CN" altLang="en-US" sz="24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ea typeface="微软雅黑" panose="020B0503020204020204" pitchFamily="34" charset="-122"/>
              </a:endParaRPr>
            </a:p>
          </p:txBody>
        </p:sp>
      </p:grpSp>
      <p:sp>
        <p:nvSpPr>
          <p:cNvPr id="14" name="文本框 13"/>
          <p:cNvSpPr txBox="1"/>
          <p:nvPr/>
        </p:nvSpPr>
        <p:spPr>
          <a:xfrm>
            <a:off x="6226007" y="1875128"/>
            <a:ext cx="1471604" cy="430887"/>
          </a:xfrm>
          <a:prstGeom prst="rect">
            <a:avLst/>
          </a:prstGeom>
          <a:noFill/>
          <a:ln w="25400">
            <a:solidFill>
              <a:schemeClr val="accent1"/>
            </a:solidFill>
            <a:prstDash val="dash"/>
          </a:ln>
        </p:spPr>
        <p:txBody>
          <a:bodyPr wrap="square" rtlCol="0">
            <a:spAutoFit/>
          </a:bodyPr>
          <a:lstStyle/>
          <a:p>
            <a:r>
              <a:rPr lang="en-US" altLang="zh-CN" sz="2200" b="1" dirty="0" smtClean="0"/>
              <a:t>put…down</a:t>
            </a:r>
            <a:endParaRPr lang="zh-CN" altLang="en-US" sz="2200" b="1" dirty="0"/>
          </a:p>
        </p:txBody>
      </p:sp>
      <p:sp>
        <p:nvSpPr>
          <p:cNvPr id="17" name="文本框 16"/>
          <p:cNvSpPr txBox="1"/>
          <p:nvPr/>
        </p:nvSpPr>
        <p:spPr>
          <a:xfrm>
            <a:off x="8135882" y="1878596"/>
            <a:ext cx="2120073" cy="430887"/>
          </a:xfrm>
          <a:prstGeom prst="rect">
            <a:avLst/>
          </a:prstGeom>
          <a:noFill/>
          <a:ln w="25400">
            <a:solidFill>
              <a:schemeClr val="accent1"/>
            </a:solidFill>
            <a:prstDash val="dash"/>
          </a:ln>
        </p:spPr>
        <p:txBody>
          <a:bodyPr wrap="square" rtlCol="0">
            <a:spAutoFit/>
          </a:bodyPr>
          <a:lstStyle/>
          <a:p>
            <a:r>
              <a:rPr lang="en-US" altLang="zh-CN" sz="2200" b="1" dirty="0" smtClean="0"/>
              <a:t>move…sideways</a:t>
            </a:r>
            <a:endParaRPr lang="zh-CN" altLang="en-US" sz="2200" b="1" dirty="0"/>
          </a:p>
        </p:txBody>
      </p:sp>
      <p:sp>
        <p:nvSpPr>
          <p:cNvPr id="20" name="文本框 19"/>
          <p:cNvSpPr txBox="1"/>
          <p:nvPr/>
        </p:nvSpPr>
        <p:spPr>
          <a:xfrm>
            <a:off x="10699163" y="1859152"/>
            <a:ext cx="1423806" cy="430887"/>
          </a:xfrm>
          <a:prstGeom prst="rect">
            <a:avLst/>
          </a:prstGeom>
          <a:noFill/>
          <a:ln w="25400">
            <a:solidFill>
              <a:schemeClr val="accent1"/>
            </a:solidFill>
            <a:prstDash val="dash"/>
          </a:ln>
        </p:spPr>
        <p:txBody>
          <a:bodyPr wrap="square" rtlCol="0">
            <a:spAutoFit/>
          </a:bodyPr>
          <a:lstStyle/>
          <a:p>
            <a:r>
              <a:rPr lang="en-US" altLang="zh-CN" sz="2200" b="1" dirty="0" smtClean="0"/>
              <a:t>drop…to…</a:t>
            </a:r>
            <a:endParaRPr lang="zh-CN" altLang="en-US" sz="2200" b="1" dirty="0"/>
          </a:p>
        </p:txBody>
      </p:sp>
      <p:sp>
        <p:nvSpPr>
          <p:cNvPr id="23" name="文本框 22"/>
          <p:cNvSpPr txBox="1"/>
          <p:nvPr/>
        </p:nvSpPr>
        <p:spPr>
          <a:xfrm>
            <a:off x="6245302" y="2663650"/>
            <a:ext cx="1989435" cy="461665"/>
          </a:xfrm>
          <a:prstGeom prst="rect">
            <a:avLst/>
          </a:prstGeom>
          <a:noFill/>
          <a:ln w="25400">
            <a:solidFill>
              <a:schemeClr val="accent1"/>
            </a:solidFill>
            <a:prstDash val="dash"/>
          </a:ln>
        </p:spPr>
        <p:txBody>
          <a:bodyPr wrap="square" rtlCol="0">
            <a:spAutoFit/>
          </a:bodyPr>
          <a:lstStyle/>
          <a:p>
            <a:r>
              <a:rPr lang="en-US" altLang="zh-CN" sz="2400" b="1" dirty="0" smtClean="0"/>
              <a:t>didn’t make it </a:t>
            </a:r>
            <a:endParaRPr lang="zh-CN" altLang="en-US" sz="2400" b="1" dirty="0"/>
          </a:p>
        </p:txBody>
      </p:sp>
      <p:sp>
        <p:nvSpPr>
          <p:cNvPr id="26" name="文本框 25"/>
          <p:cNvSpPr txBox="1"/>
          <p:nvPr/>
        </p:nvSpPr>
        <p:spPr>
          <a:xfrm>
            <a:off x="2366959" y="2688637"/>
            <a:ext cx="2379382" cy="461665"/>
          </a:xfrm>
          <a:prstGeom prst="rect">
            <a:avLst/>
          </a:prstGeom>
          <a:noFill/>
          <a:ln w="25400">
            <a:solidFill>
              <a:schemeClr val="accent1"/>
            </a:solidFill>
            <a:prstDash val="dash"/>
          </a:ln>
        </p:spPr>
        <p:txBody>
          <a:bodyPr wrap="square" rtlCol="0">
            <a:spAutoFit/>
          </a:bodyPr>
          <a:lstStyle/>
          <a:p>
            <a:r>
              <a:rPr lang="en-US" altLang="zh-CN" sz="2400" b="1" dirty="0" smtClean="0"/>
              <a:t>  encouraged me </a:t>
            </a:r>
            <a:endParaRPr lang="zh-CN" altLang="en-US" sz="2400" b="1" dirty="0"/>
          </a:p>
        </p:txBody>
      </p:sp>
      <p:sp>
        <p:nvSpPr>
          <p:cNvPr id="29" name="文本框 28"/>
          <p:cNvSpPr txBox="1"/>
          <p:nvPr/>
        </p:nvSpPr>
        <p:spPr>
          <a:xfrm>
            <a:off x="6190494" y="3439401"/>
            <a:ext cx="5813937" cy="461665"/>
          </a:xfrm>
          <a:prstGeom prst="rect">
            <a:avLst/>
          </a:prstGeom>
          <a:noFill/>
          <a:ln w="25400">
            <a:solidFill>
              <a:schemeClr val="accent1"/>
            </a:solidFill>
            <a:prstDash val="dash"/>
          </a:ln>
        </p:spPr>
        <p:txBody>
          <a:bodyPr wrap="square" rtlCol="0">
            <a:spAutoFit/>
          </a:bodyPr>
          <a:lstStyle/>
          <a:p>
            <a:r>
              <a:rPr lang="en-US" altLang="zh-CN" sz="2400" b="1" dirty="0" smtClean="0"/>
              <a:t>tried again, didn’t want to ____________ …</a:t>
            </a:r>
            <a:endParaRPr lang="zh-CN" altLang="en-US" sz="2400" b="1" dirty="0"/>
          </a:p>
        </p:txBody>
      </p:sp>
      <p:sp>
        <p:nvSpPr>
          <p:cNvPr id="32" name="文本框 31"/>
          <p:cNvSpPr txBox="1"/>
          <p:nvPr/>
        </p:nvSpPr>
        <p:spPr>
          <a:xfrm>
            <a:off x="2056866" y="4259613"/>
            <a:ext cx="2797387" cy="461665"/>
          </a:xfrm>
          <a:prstGeom prst="rect">
            <a:avLst/>
          </a:prstGeom>
          <a:noFill/>
          <a:ln w="25400">
            <a:solidFill>
              <a:schemeClr val="accent1"/>
            </a:solidFill>
            <a:prstDash val="dash"/>
          </a:ln>
        </p:spPr>
        <p:txBody>
          <a:bodyPr wrap="square" rtlCol="0">
            <a:spAutoFit/>
          </a:bodyPr>
          <a:lstStyle/>
          <a:p>
            <a:r>
              <a:rPr lang="en-US" altLang="zh-CN" sz="2400" b="1" dirty="0" smtClean="0"/>
              <a:t>tried everything to…</a:t>
            </a:r>
            <a:endParaRPr lang="zh-CN" altLang="en-US" sz="2400" b="1" dirty="0"/>
          </a:p>
        </p:txBody>
      </p:sp>
      <p:sp>
        <p:nvSpPr>
          <p:cNvPr id="42" name="文本框 41"/>
          <p:cNvSpPr txBox="1"/>
          <p:nvPr/>
        </p:nvSpPr>
        <p:spPr>
          <a:xfrm>
            <a:off x="6214129" y="5119257"/>
            <a:ext cx="5552826" cy="461665"/>
          </a:xfrm>
          <a:prstGeom prst="rect">
            <a:avLst/>
          </a:prstGeom>
          <a:noFill/>
          <a:ln w="25400">
            <a:solidFill>
              <a:schemeClr val="accent1"/>
            </a:solidFill>
            <a:prstDash val="dash"/>
          </a:ln>
        </p:spPr>
        <p:txBody>
          <a:bodyPr wrap="square" rtlCol="0">
            <a:spAutoFit/>
          </a:bodyPr>
          <a:lstStyle/>
          <a:p>
            <a:r>
              <a:rPr lang="en-US" altLang="zh-CN" sz="2400" b="1" dirty="0" smtClean="0"/>
              <a:t>arm ________, back and chest _______ ….</a:t>
            </a:r>
            <a:endParaRPr lang="zh-CN" altLang="en-US" sz="2400" b="1" dirty="0"/>
          </a:p>
        </p:txBody>
      </p:sp>
      <p:sp>
        <p:nvSpPr>
          <p:cNvPr id="45" name="文本框 44"/>
          <p:cNvSpPr txBox="1"/>
          <p:nvPr/>
        </p:nvSpPr>
        <p:spPr>
          <a:xfrm>
            <a:off x="1374342" y="5880811"/>
            <a:ext cx="3397801" cy="461665"/>
          </a:xfrm>
          <a:prstGeom prst="rect">
            <a:avLst/>
          </a:prstGeom>
          <a:noFill/>
          <a:ln w="25400">
            <a:solidFill>
              <a:schemeClr val="accent1"/>
            </a:solidFill>
            <a:prstDash val="dash"/>
          </a:ln>
        </p:spPr>
        <p:txBody>
          <a:bodyPr wrap="square" rtlCol="0">
            <a:spAutoFit/>
          </a:bodyPr>
          <a:lstStyle/>
          <a:p>
            <a:r>
              <a:rPr lang="en-US" altLang="zh-CN" sz="2400" b="1" dirty="0" smtClean="0"/>
              <a:t>Jim tried to pull me back</a:t>
            </a:r>
            <a:endParaRPr lang="zh-CN" altLang="en-US" sz="2400" b="1" dirty="0"/>
          </a:p>
        </p:txBody>
      </p:sp>
      <p:sp>
        <p:nvSpPr>
          <p:cNvPr id="48" name="文本框 47"/>
          <p:cNvSpPr txBox="1"/>
          <p:nvPr/>
        </p:nvSpPr>
        <p:spPr>
          <a:xfrm>
            <a:off x="6239397" y="5975683"/>
            <a:ext cx="3178745" cy="461665"/>
          </a:xfrm>
          <a:prstGeom prst="rect">
            <a:avLst/>
          </a:prstGeom>
          <a:noFill/>
          <a:ln w="25400">
            <a:solidFill>
              <a:schemeClr val="accent1"/>
            </a:solidFill>
            <a:prstDash val="dash"/>
          </a:ln>
        </p:spPr>
        <p:txBody>
          <a:bodyPr wrap="square" rtlCol="0">
            <a:spAutoFit/>
          </a:bodyPr>
          <a:lstStyle/>
          <a:p>
            <a:r>
              <a:rPr lang="en-US" altLang="zh-CN" sz="2400" b="1" dirty="0" smtClean="0"/>
              <a:t>blocking Jim’s escape</a:t>
            </a:r>
            <a:endParaRPr lang="zh-CN" altLang="en-US" sz="2400" b="1" dirty="0"/>
          </a:p>
        </p:txBody>
      </p:sp>
      <p:sp>
        <p:nvSpPr>
          <p:cNvPr id="52" name="TextBox 51"/>
          <p:cNvSpPr txBox="1"/>
          <p:nvPr/>
        </p:nvSpPr>
        <p:spPr>
          <a:xfrm>
            <a:off x="6747803" y="5106854"/>
            <a:ext cx="15556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b="1" dirty="0" smtClean="0">
                <a:solidFill>
                  <a:srgbClr val="6600CC"/>
                </a:solidFill>
              </a:rPr>
              <a:t>weakened</a:t>
            </a:r>
            <a:endParaRPr lang="zh-CN" altLang="en-US" sz="2400" b="1" dirty="0">
              <a:solidFill>
                <a:srgbClr val="6600CC"/>
              </a:solidFill>
            </a:endParaRPr>
          </a:p>
        </p:txBody>
      </p:sp>
      <p:sp>
        <p:nvSpPr>
          <p:cNvPr id="54" name="TextBox 53"/>
          <p:cNvSpPr txBox="1"/>
          <p:nvPr/>
        </p:nvSpPr>
        <p:spPr>
          <a:xfrm>
            <a:off x="10096711" y="5083953"/>
            <a:ext cx="133512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b="1" dirty="0" smtClean="0">
                <a:solidFill>
                  <a:srgbClr val="6600CC"/>
                </a:solidFill>
              </a:rPr>
              <a:t>touching</a:t>
            </a:r>
            <a:endParaRPr lang="zh-CN" altLang="en-US" sz="2400" b="1" dirty="0">
              <a:solidFill>
                <a:srgbClr val="6600CC"/>
              </a:solidFill>
            </a:endParaRPr>
          </a:p>
        </p:txBody>
      </p:sp>
      <p:sp>
        <p:nvSpPr>
          <p:cNvPr id="56" name="右箭头 55"/>
          <p:cNvSpPr/>
          <p:nvPr/>
        </p:nvSpPr>
        <p:spPr>
          <a:xfrm>
            <a:off x="7736875" y="1986278"/>
            <a:ext cx="383823" cy="24835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7" name="右箭头 56"/>
          <p:cNvSpPr/>
          <p:nvPr/>
        </p:nvSpPr>
        <p:spPr>
          <a:xfrm>
            <a:off x="10289035" y="1962633"/>
            <a:ext cx="383823" cy="24835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4" name="下箭头 63"/>
          <p:cNvSpPr/>
          <p:nvPr/>
        </p:nvSpPr>
        <p:spPr>
          <a:xfrm>
            <a:off x="6879590" y="3935195"/>
            <a:ext cx="327378" cy="34963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5" name="TextBox 64"/>
          <p:cNvSpPr txBox="1"/>
          <p:nvPr/>
        </p:nvSpPr>
        <p:spPr>
          <a:xfrm>
            <a:off x="6222782" y="4316598"/>
            <a:ext cx="5605803" cy="461665"/>
          </a:xfrm>
          <a:prstGeom prst="rect">
            <a:avLst/>
          </a:prstGeom>
          <a:noFill/>
          <a:ln w="25400">
            <a:solidFill>
              <a:schemeClr val="accent1"/>
            </a:solidFill>
            <a:prstDash val="dash"/>
          </a:ln>
        </p:spPr>
        <p:txBody>
          <a:bodyPr wrap="square" rtlCol="0">
            <a:spAutoFit/>
          </a:bodyPr>
          <a:lstStyle/>
          <a:p>
            <a:r>
              <a:rPr lang="en-US" altLang="zh-CN" sz="2400" b="1" dirty="0" smtClean="0"/>
              <a:t>trapped, feet _______, left arm ________...  </a:t>
            </a:r>
            <a:endParaRPr lang="zh-CN" altLang="en-US" sz="2400" b="1" dirty="0"/>
          </a:p>
        </p:txBody>
      </p:sp>
      <p:sp>
        <p:nvSpPr>
          <p:cNvPr id="66" name="TextBox 65"/>
          <p:cNvSpPr txBox="1"/>
          <p:nvPr/>
        </p:nvSpPr>
        <p:spPr>
          <a:xfrm>
            <a:off x="9564951" y="3421858"/>
            <a:ext cx="209448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b="1" dirty="0" smtClean="0">
                <a:solidFill>
                  <a:srgbClr val="6600CC"/>
                </a:solidFill>
              </a:rPr>
              <a:t>inconvenience</a:t>
            </a:r>
            <a:endParaRPr lang="zh-CN" altLang="en-US" sz="2400" b="1" dirty="0">
              <a:solidFill>
                <a:srgbClr val="6600CC"/>
              </a:solidFill>
            </a:endParaRPr>
          </a:p>
        </p:txBody>
      </p:sp>
      <p:sp>
        <p:nvSpPr>
          <p:cNvPr id="67" name="TextBox 66"/>
          <p:cNvSpPr txBox="1"/>
          <p:nvPr/>
        </p:nvSpPr>
        <p:spPr>
          <a:xfrm>
            <a:off x="7949671" y="4300073"/>
            <a:ext cx="146847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b="1" dirty="0" smtClean="0">
                <a:solidFill>
                  <a:srgbClr val="6600CC"/>
                </a:solidFill>
              </a:rPr>
              <a:t>hanging</a:t>
            </a:r>
            <a:endParaRPr lang="zh-CN" altLang="en-US" sz="2400" b="1" dirty="0">
              <a:solidFill>
                <a:srgbClr val="6600CC"/>
              </a:solidFill>
            </a:endParaRPr>
          </a:p>
        </p:txBody>
      </p:sp>
      <p:sp>
        <p:nvSpPr>
          <p:cNvPr id="68" name="TextBox 67"/>
          <p:cNvSpPr txBox="1"/>
          <p:nvPr/>
        </p:nvSpPr>
        <p:spPr>
          <a:xfrm>
            <a:off x="10219816" y="4276677"/>
            <a:ext cx="154713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b="1" dirty="0" smtClean="0">
                <a:solidFill>
                  <a:srgbClr val="6600CC"/>
                </a:solidFill>
              </a:rPr>
              <a:t>supported</a:t>
            </a:r>
            <a:endParaRPr lang="zh-CN" altLang="en-US" sz="2400" b="1" dirty="0">
              <a:solidFill>
                <a:srgbClr val="6600CC"/>
              </a:solidFill>
            </a:endParaRPr>
          </a:p>
        </p:txBody>
      </p:sp>
      <p:cxnSp>
        <p:nvCxnSpPr>
          <p:cNvPr id="70" name="直接箭头连接符 69"/>
          <p:cNvCxnSpPr/>
          <p:nvPr/>
        </p:nvCxnSpPr>
        <p:spPr>
          <a:xfrm flipH="1">
            <a:off x="4854253" y="4540363"/>
            <a:ext cx="1359876" cy="2450"/>
          </a:xfrm>
          <a:prstGeom prst="straightConnector1">
            <a:avLst/>
          </a:prstGeom>
          <a:ln w="50800">
            <a:solidFill>
              <a:schemeClr val="accent1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直接箭头连接符 72"/>
          <p:cNvCxnSpPr/>
          <p:nvPr/>
        </p:nvCxnSpPr>
        <p:spPr>
          <a:xfrm>
            <a:off x="4746341" y="4785521"/>
            <a:ext cx="1444153" cy="512977"/>
          </a:xfrm>
          <a:prstGeom prst="straightConnector1">
            <a:avLst/>
          </a:prstGeom>
          <a:ln w="50800">
            <a:solidFill>
              <a:schemeClr val="accent1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直接箭头连接符 74"/>
          <p:cNvCxnSpPr/>
          <p:nvPr/>
        </p:nvCxnSpPr>
        <p:spPr>
          <a:xfrm flipH="1">
            <a:off x="4841870" y="6165556"/>
            <a:ext cx="1327800" cy="0"/>
          </a:xfrm>
          <a:prstGeom prst="straightConnector1">
            <a:avLst/>
          </a:prstGeom>
          <a:ln w="50800">
            <a:solidFill>
              <a:schemeClr val="accent1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7" name="下箭头 96"/>
          <p:cNvSpPr/>
          <p:nvPr/>
        </p:nvSpPr>
        <p:spPr>
          <a:xfrm>
            <a:off x="3142696" y="3149276"/>
            <a:ext cx="398584" cy="105997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06" name="椭圆 105"/>
          <p:cNvSpPr/>
          <p:nvPr/>
        </p:nvSpPr>
        <p:spPr>
          <a:xfrm>
            <a:off x="10257692" y="3425454"/>
            <a:ext cx="1840524" cy="398583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b="1" dirty="0" smtClean="0">
                <a:solidFill>
                  <a:srgbClr val="FF0000"/>
                </a:solidFill>
              </a:rPr>
              <a:t>considerate</a:t>
            </a:r>
            <a:endParaRPr lang="zh-CN" altLang="en-US" b="1" dirty="0">
              <a:solidFill>
                <a:srgbClr val="FF0000"/>
              </a:solidFill>
            </a:endParaRPr>
          </a:p>
        </p:txBody>
      </p:sp>
      <p:sp>
        <p:nvSpPr>
          <p:cNvPr id="109" name="椭圆 108"/>
          <p:cNvSpPr/>
          <p:nvPr/>
        </p:nvSpPr>
        <p:spPr>
          <a:xfrm>
            <a:off x="1022966" y="3359127"/>
            <a:ext cx="1817077" cy="691661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000" b="1" dirty="0" smtClean="0">
                <a:solidFill>
                  <a:srgbClr val="FF0000"/>
                </a:solidFill>
              </a:rPr>
              <a:t>helpful</a:t>
            </a:r>
            <a:endParaRPr lang="en-US" altLang="zh-CN" sz="2000" b="1" dirty="0" smtClean="0">
              <a:solidFill>
                <a:srgbClr val="FF0000"/>
              </a:solidFill>
            </a:endParaRPr>
          </a:p>
          <a:p>
            <a:pPr algn="ctr"/>
            <a:r>
              <a:rPr lang="en-US" altLang="zh-CN" sz="2000" b="1" dirty="0" smtClean="0">
                <a:solidFill>
                  <a:srgbClr val="FF0000"/>
                </a:solidFill>
              </a:rPr>
              <a:t>kind</a:t>
            </a:r>
            <a:endParaRPr lang="zh-CN" altLang="en-US" sz="2000" b="1" dirty="0">
              <a:solidFill>
                <a:srgbClr val="FF0000"/>
              </a:solidFill>
            </a:endParaRPr>
          </a:p>
        </p:txBody>
      </p:sp>
      <p:sp>
        <p:nvSpPr>
          <p:cNvPr id="60" name="TextBox 34"/>
          <p:cNvSpPr txBox="1"/>
          <p:nvPr/>
        </p:nvSpPr>
        <p:spPr>
          <a:xfrm>
            <a:off x="3265406" y="156018"/>
            <a:ext cx="4651677" cy="523220"/>
          </a:xfrm>
          <a:prstGeom prst="rect">
            <a:avLst/>
          </a:prstGeom>
          <a:noFill/>
          <a:ln w="15875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zh-CN" sz="2800" b="1" dirty="0" smtClean="0">
                <a:solidFill>
                  <a:srgbClr val="C00000"/>
                </a:solidFill>
              </a:rPr>
              <a:t>Plot 3: The helpful teammates </a:t>
            </a:r>
            <a:endParaRPr lang="zh-CN" altLang="en-US" sz="2800" b="1" dirty="0">
              <a:solidFill>
                <a:srgbClr val="C00000"/>
              </a:solidFill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8277435" y="2688465"/>
            <a:ext cx="3868615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200" b="1" dirty="0" smtClean="0">
                <a:solidFill>
                  <a:srgbClr val="FF0000"/>
                </a:solidFill>
              </a:rPr>
              <a:t>disappointed, worried, nervous </a:t>
            </a:r>
            <a:endParaRPr lang="zh-CN" altLang="en-US" sz="2200" b="1" dirty="0">
              <a:solidFill>
                <a:srgbClr val="FF0000"/>
              </a:solidFill>
            </a:endParaRPr>
          </a:p>
        </p:txBody>
      </p:sp>
      <p:sp>
        <p:nvSpPr>
          <p:cNvPr id="62" name="下箭头 61"/>
          <p:cNvSpPr/>
          <p:nvPr/>
        </p:nvSpPr>
        <p:spPr>
          <a:xfrm>
            <a:off x="6837309" y="2311753"/>
            <a:ext cx="327378" cy="34963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69" name="直接箭头连接符 68"/>
          <p:cNvCxnSpPr>
            <a:stCxn id="23" idx="1"/>
            <a:endCxn id="26" idx="3"/>
          </p:cNvCxnSpPr>
          <p:nvPr/>
        </p:nvCxnSpPr>
        <p:spPr>
          <a:xfrm flipH="1">
            <a:off x="4746341" y="2894483"/>
            <a:ext cx="1498961" cy="24987"/>
          </a:xfrm>
          <a:prstGeom prst="straightConnector1">
            <a:avLst/>
          </a:prstGeom>
          <a:ln w="50800">
            <a:solidFill>
              <a:schemeClr val="accent1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直接箭头连接符 71"/>
          <p:cNvCxnSpPr/>
          <p:nvPr/>
        </p:nvCxnSpPr>
        <p:spPr>
          <a:xfrm>
            <a:off x="4427911" y="3177333"/>
            <a:ext cx="1762583" cy="492900"/>
          </a:xfrm>
          <a:prstGeom prst="straightConnector1">
            <a:avLst/>
          </a:prstGeom>
          <a:ln w="50800">
            <a:solidFill>
              <a:schemeClr val="accent1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文本框 36"/>
          <p:cNvSpPr txBox="1"/>
          <p:nvPr/>
        </p:nvSpPr>
        <p:spPr>
          <a:xfrm>
            <a:off x="9776624" y="4714621"/>
            <a:ext cx="2991589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200" b="1" dirty="0" smtClean="0">
                <a:solidFill>
                  <a:srgbClr val="FF0000"/>
                </a:solidFill>
              </a:rPr>
              <a:t>upset, frustrated</a:t>
            </a:r>
            <a:endParaRPr lang="zh-CN" altLang="en-US" sz="2200" b="1" dirty="0">
              <a:solidFill>
                <a:srgbClr val="FF0000"/>
              </a:solidFill>
            </a:endParaRPr>
          </a:p>
        </p:txBody>
      </p:sp>
      <p:sp>
        <p:nvSpPr>
          <p:cNvPr id="77" name="下箭头 76"/>
          <p:cNvSpPr/>
          <p:nvPr/>
        </p:nvSpPr>
        <p:spPr>
          <a:xfrm>
            <a:off x="6878470" y="4761738"/>
            <a:ext cx="327378" cy="34963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0" name="文本框 39"/>
          <p:cNvSpPr txBox="1"/>
          <p:nvPr/>
        </p:nvSpPr>
        <p:spPr>
          <a:xfrm>
            <a:off x="9380517" y="5537853"/>
            <a:ext cx="274245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200" b="1" dirty="0" smtClean="0">
                <a:solidFill>
                  <a:srgbClr val="FF0000"/>
                </a:solidFill>
              </a:rPr>
              <a:t>cold, harassed, scared</a:t>
            </a:r>
            <a:endParaRPr lang="zh-CN" altLang="en-US" sz="2200" b="1" dirty="0">
              <a:solidFill>
                <a:srgbClr val="FF0000"/>
              </a:solidFill>
            </a:endParaRPr>
          </a:p>
        </p:txBody>
      </p:sp>
      <p:sp>
        <p:nvSpPr>
          <p:cNvPr id="80" name="下箭头 79"/>
          <p:cNvSpPr/>
          <p:nvPr/>
        </p:nvSpPr>
        <p:spPr>
          <a:xfrm>
            <a:off x="6912641" y="5605380"/>
            <a:ext cx="327378" cy="34963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4" name="文本框 43"/>
          <p:cNvSpPr txBox="1"/>
          <p:nvPr/>
        </p:nvSpPr>
        <p:spPr>
          <a:xfrm>
            <a:off x="6661945" y="6401222"/>
            <a:ext cx="99166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200" b="1" dirty="0" smtClean="0">
                <a:solidFill>
                  <a:srgbClr val="FF0000"/>
                </a:solidFill>
              </a:rPr>
              <a:t>guilty</a:t>
            </a:r>
            <a:endParaRPr lang="zh-CN" altLang="en-US" sz="2200" b="1" dirty="0">
              <a:solidFill>
                <a:srgbClr val="FF0000"/>
              </a:solidFill>
            </a:endParaRPr>
          </a:p>
        </p:txBody>
      </p:sp>
      <p:sp>
        <p:nvSpPr>
          <p:cNvPr id="84" name="下箭头 83"/>
          <p:cNvSpPr/>
          <p:nvPr/>
        </p:nvSpPr>
        <p:spPr>
          <a:xfrm>
            <a:off x="3158066" y="4752341"/>
            <a:ext cx="398584" cy="105997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9" name="文本框 58"/>
          <p:cNvSpPr txBox="1"/>
          <p:nvPr/>
        </p:nvSpPr>
        <p:spPr>
          <a:xfrm>
            <a:off x="2417107" y="6354223"/>
            <a:ext cx="198996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200" b="1" dirty="0" smtClean="0">
                <a:solidFill>
                  <a:srgbClr val="FF0000"/>
                </a:solidFill>
              </a:rPr>
              <a:t>worried, upset</a:t>
            </a:r>
            <a:endParaRPr lang="zh-CN" altLang="en-US" sz="2200" b="1" dirty="0">
              <a:solidFill>
                <a:srgbClr val="FF0000"/>
              </a:solidFill>
            </a:endParaRPr>
          </a:p>
        </p:txBody>
      </p:sp>
      <p:sp>
        <p:nvSpPr>
          <p:cNvPr id="63" name="文本框 62"/>
          <p:cNvSpPr txBox="1"/>
          <p:nvPr/>
        </p:nvSpPr>
        <p:spPr>
          <a:xfrm>
            <a:off x="7281447" y="6406445"/>
            <a:ext cx="3260959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200" b="1" dirty="0" smtClean="0">
                <a:solidFill>
                  <a:srgbClr val="FF0000"/>
                </a:solidFill>
              </a:rPr>
              <a:t>, discouraged, depressed</a:t>
            </a:r>
            <a:endParaRPr lang="zh-CN" altLang="en-US" sz="2200" b="1" dirty="0">
              <a:solidFill>
                <a:srgbClr val="FF0000"/>
              </a:solidFill>
            </a:endParaRPr>
          </a:p>
        </p:txBody>
      </p:sp>
      <p:sp>
        <p:nvSpPr>
          <p:cNvPr id="89" name="下箭头 88"/>
          <p:cNvSpPr/>
          <p:nvPr/>
        </p:nvSpPr>
        <p:spPr>
          <a:xfrm>
            <a:off x="6844758" y="3132844"/>
            <a:ext cx="327378" cy="34963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pic>
        <p:nvPicPr>
          <p:cNvPr id="88" name="Picture 3" descr="C:\Users\lenovo\Desktop\IMG_8374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625893" y="154452"/>
            <a:ext cx="3592470" cy="446562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8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86" dur="500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7" dur="500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" fill="hold">
                      <p:stCondLst>
                        <p:cond delay="indefinite"/>
                      </p:stCondLst>
                      <p:childTnLst>
                        <p:par>
                          <p:cTn id="143" fill="hold">
                            <p:stCondLst>
                              <p:cond delay="0"/>
                            </p:stCondLst>
                            <p:childTnLst>
                              <p:par>
                                <p:cTn id="14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>
                      <p:stCondLst>
                        <p:cond delay="indefinite"/>
                      </p:stCondLst>
                      <p:childTnLst>
                        <p:par>
                          <p:cTn id="149" fill="hold">
                            <p:stCondLst>
                              <p:cond delay="0"/>
                            </p:stCondLst>
                            <p:childTnLst>
                              <p:par>
                                <p:cTn id="15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2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7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7" grpId="0" animBg="1"/>
      <p:bldP spid="20" grpId="0" animBg="1"/>
      <p:bldP spid="23" grpId="0" animBg="1"/>
      <p:bldP spid="26" grpId="0" animBg="1"/>
      <p:bldP spid="29" grpId="0" animBg="1"/>
      <p:bldP spid="32" grpId="0" animBg="1"/>
      <p:bldP spid="42" grpId="0" animBg="1"/>
      <p:bldP spid="45" grpId="0" animBg="1"/>
      <p:bldP spid="48" grpId="0" animBg="1"/>
      <p:bldP spid="52" grpId="0"/>
      <p:bldP spid="54" grpId="0"/>
      <p:bldP spid="56" grpId="0" animBg="1"/>
      <p:bldP spid="57" grpId="0" animBg="1"/>
      <p:bldP spid="64" grpId="0" animBg="1"/>
      <p:bldP spid="65" grpId="0" animBg="1"/>
      <p:bldP spid="66" grpId="0"/>
      <p:bldP spid="67" grpId="0"/>
      <p:bldP spid="68" grpId="0"/>
      <p:bldP spid="97" grpId="0" animBg="1"/>
      <p:bldP spid="106" grpId="0" animBg="1"/>
      <p:bldP spid="109" grpId="0" animBg="1"/>
      <p:bldP spid="5" grpId="0"/>
      <p:bldP spid="62" grpId="0" animBg="1"/>
      <p:bldP spid="37" grpId="0"/>
      <p:bldP spid="77" grpId="0" animBg="1"/>
      <p:bldP spid="40" grpId="0"/>
      <p:bldP spid="80" grpId="0" animBg="1"/>
      <p:bldP spid="44" grpId="0"/>
      <p:bldP spid="84" grpId="0" animBg="1"/>
      <p:bldP spid="59" grpId="0"/>
      <p:bldP spid="63" grpId="0"/>
      <p:bldP spid="89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 descr="4409"/>
          <p:cNvPicPr>
            <a:picLocks noChangeAspect="1" noChangeArrowheads="1"/>
          </p:cNvPicPr>
          <p:nvPr/>
        </p:nvPicPr>
        <p:blipFill>
          <a:blip r:embed="rId1" cstate="print">
            <a:lum bright="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8889" r="24817"/>
          <a:stretch>
            <a:fillRect/>
          </a:stretch>
        </p:blipFill>
        <p:spPr bwMode="auto">
          <a:xfrm>
            <a:off x="0" y="-2662"/>
            <a:ext cx="12192001" cy="68641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AutoShape 47"/>
          <p:cNvSpPr>
            <a:spLocks noChangeArrowheads="1"/>
          </p:cNvSpPr>
          <p:nvPr/>
        </p:nvSpPr>
        <p:spPr bwMode="auto">
          <a:xfrm>
            <a:off x="101465" y="66675"/>
            <a:ext cx="2916056" cy="690971"/>
          </a:xfrm>
          <a:prstGeom prst="flowChartAlternateProcess">
            <a:avLst/>
          </a:prstGeom>
          <a:solidFill>
            <a:srgbClr val="FF6600"/>
          </a:solidFill>
          <a:ln w="12700">
            <a:solidFill>
              <a:srgbClr val="FFFFFF"/>
            </a:solidFill>
            <a:miter lim="800000"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2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FontTx/>
              <a:buNone/>
              <a:defRPr/>
            </a:pPr>
            <a:r>
              <a:rPr lang="en-US" altLang="zh-CN" sz="3200" b="1" dirty="0" smtClean="0">
                <a:solidFill>
                  <a:prstClr val="black"/>
                </a:solidFill>
                <a:latin typeface="Calibri" panose="020F0502020204030204"/>
              </a:rPr>
              <a:t>Reading for plot </a:t>
            </a:r>
            <a:r>
              <a:rPr lang="en-US" altLang="zh-CN" sz="3200" dirty="0" smtClean="0">
                <a:solidFill>
                  <a:prstClr val="black"/>
                </a:solidFill>
                <a:latin typeface="Calibri Light" panose="020F0302020204030204"/>
              </a:rPr>
              <a:t> </a:t>
            </a:r>
            <a:endParaRPr lang="zh-CN" altLang="zh-CN" sz="3200" dirty="0" smtClean="0">
              <a:solidFill>
                <a:prstClr val="black"/>
              </a:solidFill>
              <a:latin typeface="Calibri Light" panose="020F0302020204030204"/>
            </a:endParaRPr>
          </a:p>
        </p:txBody>
      </p:sp>
      <p:grpSp>
        <p:nvGrpSpPr>
          <p:cNvPr id="7" name="组合 6"/>
          <p:cNvGrpSpPr/>
          <p:nvPr/>
        </p:nvGrpSpPr>
        <p:grpSpPr>
          <a:xfrm>
            <a:off x="2882810" y="778432"/>
            <a:ext cx="1566265" cy="1200423"/>
            <a:chOff x="1463339" y="1072758"/>
            <a:chExt cx="1546058" cy="1546058"/>
          </a:xfrm>
          <a:effectLst>
            <a:outerShdw blurRad="330200" dist="215900" dir="6900000" sx="91000" sy="91000" algn="t" rotWithShape="0">
              <a:prstClr val="black">
                <a:alpha val="49000"/>
              </a:prstClr>
            </a:outerShdw>
          </a:effectLst>
        </p:grpSpPr>
        <p:sp>
          <p:nvSpPr>
            <p:cNvPr id="8" name="同心圆 7"/>
            <p:cNvSpPr/>
            <p:nvPr/>
          </p:nvSpPr>
          <p:spPr>
            <a:xfrm>
              <a:off x="1463339" y="1072758"/>
              <a:ext cx="1546058" cy="1546058"/>
            </a:xfrm>
            <a:prstGeom prst="donut">
              <a:avLst>
                <a:gd name="adj" fmla="val 4879"/>
              </a:avLst>
            </a:prstGeom>
            <a:gradFill>
              <a:gsLst>
                <a:gs pos="0">
                  <a:sysClr val="window" lastClr="FFFFFF">
                    <a:lumMod val="95000"/>
                  </a:sysClr>
                </a:gs>
                <a:gs pos="55000">
                  <a:sysClr val="window" lastClr="FFFFFF">
                    <a:lumMod val="95000"/>
                  </a:sysClr>
                </a:gs>
                <a:gs pos="100000">
                  <a:sysClr val="window" lastClr="FFFFFF">
                    <a:lumMod val="85000"/>
                  </a:sysClr>
                </a:gs>
              </a:gsLst>
              <a:lin ang="81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anchor="ctr"/>
            <a:lstStyle/>
            <a:p>
              <a:pPr marL="0" marR="0" lvl="0" indent="0" algn="ctr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1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endParaRPr>
            </a:p>
          </p:txBody>
        </p:sp>
        <p:sp>
          <p:nvSpPr>
            <p:cNvPr id="9" name="椭圆 8"/>
            <p:cNvSpPr/>
            <p:nvPr/>
          </p:nvSpPr>
          <p:spPr>
            <a:xfrm>
              <a:off x="1484232" y="1093651"/>
              <a:ext cx="1504274" cy="1504273"/>
            </a:xfrm>
            <a:prstGeom prst="ellipse">
              <a:avLst/>
            </a:prstGeom>
            <a:gradFill>
              <a:gsLst>
                <a:gs pos="0">
                  <a:sysClr val="window" lastClr="FFFFFF"/>
                </a:gs>
                <a:gs pos="51000">
                  <a:sysClr val="window" lastClr="FFFFFF">
                    <a:lumMod val="95000"/>
                  </a:sysClr>
                </a:gs>
                <a:gs pos="100000">
                  <a:sysClr val="window" lastClr="FFFFFF">
                    <a:lumMod val="85000"/>
                  </a:sysClr>
                </a:gs>
              </a:gsLst>
              <a:lin ang="189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anchor="ctr"/>
            <a:lstStyle/>
            <a:p>
              <a:pPr marL="0" marR="0" lvl="0" indent="0" algn="ctr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r>
                <a:rPr lang="en-US" altLang="zh-CN" sz="2400" b="1" kern="0" dirty="0" smtClean="0">
                  <a:ea typeface="微软雅黑" panose="020B0503020204020204" pitchFamily="34" charset="-122"/>
                </a:rPr>
                <a:t>The group</a:t>
              </a:r>
              <a:r>
                <a:rPr lang="en-US" altLang="zh-CN" sz="2400" b="1" kern="0" noProof="0" dirty="0" smtClean="0">
                  <a:solidFill>
                    <a:prstClr val="white"/>
                  </a:solidFill>
                  <a:ea typeface="微软雅黑" panose="020B0503020204020204" pitchFamily="34" charset="-122"/>
                </a:rPr>
                <a:t> </a:t>
              </a:r>
              <a:endParaRPr kumimoji="0" lang="zh-CN" altLang="en-US" sz="24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ea typeface="微软雅黑" panose="020B0503020204020204" pitchFamily="34" charset="-122"/>
              </a:endParaRPr>
            </a:p>
          </p:txBody>
        </p:sp>
      </p:grpSp>
      <p:grpSp>
        <p:nvGrpSpPr>
          <p:cNvPr id="10" name="组合 9"/>
          <p:cNvGrpSpPr/>
          <p:nvPr/>
        </p:nvGrpSpPr>
        <p:grpSpPr>
          <a:xfrm>
            <a:off x="7653607" y="600890"/>
            <a:ext cx="1545101" cy="1214847"/>
            <a:chOff x="1463339" y="1072758"/>
            <a:chExt cx="1546058" cy="1546058"/>
          </a:xfrm>
          <a:effectLst>
            <a:outerShdw blurRad="330200" dist="215900" dir="6900000" sx="91000" sy="91000" algn="t" rotWithShape="0">
              <a:prstClr val="black">
                <a:alpha val="49000"/>
              </a:prstClr>
            </a:outerShdw>
          </a:effectLst>
        </p:grpSpPr>
        <p:sp>
          <p:nvSpPr>
            <p:cNvPr id="11" name="同心圆 10"/>
            <p:cNvSpPr/>
            <p:nvPr/>
          </p:nvSpPr>
          <p:spPr>
            <a:xfrm>
              <a:off x="1463339" y="1072758"/>
              <a:ext cx="1546058" cy="1546058"/>
            </a:xfrm>
            <a:prstGeom prst="donut">
              <a:avLst>
                <a:gd name="adj" fmla="val 4879"/>
              </a:avLst>
            </a:prstGeom>
            <a:gradFill>
              <a:gsLst>
                <a:gs pos="0">
                  <a:sysClr val="window" lastClr="FFFFFF">
                    <a:lumMod val="95000"/>
                  </a:sysClr>
                </a:gs>
                <a:gs pos="55000">
                  <a:sysClr val="window" lastClr="FFFFFF">
                    <a:lumMod val="95000"/>
                  </a:sysClr>
                </a:gs>
                <a:gs pos="100000">
                  <a:sysClr val="window" lastClr="FFFFFF">
                    <a:lumMod val="85000"/>
                  </a:sysClr>
                </a:gs>
              </a:gsLst>
              <a:lin ang="81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anchor="ctr"/>
            <a:lstStyle/>
            <a:p>
              <a:pPr marL="0" marR="0" lvl="0" indent="0" algn="ctr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1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endParaRPr>
            </a:p>
          </p:txBody>
        </p:sp>
        <p:sp>
          <p:nvSpPr>
            <p:cNvPr id="12" name="椭圆 11"/>
            <p:cNvSpPr/>
            <p:nvPr/>
          </p:nvSpPr>
          <p:spPr>
            <a:xfrm>
              <a:off x="1484232" y="1093651"/>
              <a:ext cx="1504274" cy="1504273"/>
            </a:xfrm>
            <a:prstGeom prst="ellipse">
              <a:avLst/>
            </a:prstGeom>
            <a:gradFill>
              <a:gsLst>
                <a:gs pos="0">
                  <a:sysClr val="window" lastClr="FFFFFF"/>
                </a:gs>
                <a:gs pos="51000">
                  <a:sysClr val="window" lastClr="FFFFFF">
                    <a:lumMod val="95000"/>
                  </a:sysClr>
                </a:gs>
                <a:gs pos="100000">
                  <a:sysClr val="window" lastClr="FFFFFF">
                    <a:lumMod val="85000"/>
                  </a:sysClr>
                </a:gs>
              </a:gsLst>
              <a:lin ang="189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anchor="ctr"/>
            <a:lstStyle/>
            <a:p>
              <a:pPr marL="0" marR="0" lvl="0" indent="0" algn="ctr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r>
                <a:rPr lang="en-US" altLang="zh-CN" sz="2400" b="1" kern="0" dirty="0" smtClean="0">
                  <a:ea typeface="微软雅黑" panose="020B0503020204020204" pitchFamily="34" charset="-122"/>
                </a:rPr>
                <a:t>I </a:t>
              </a:r>
              <a:endParaRPr kumimoji="0" lang="zh-CN" altLang="en-US" sz="24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ea typeface="微软雅黑" panose="020B0503020204020204" pitchFamily="34" charset="-122"/>
              </a:endParaRPr>
            </a:p>
          </p:txBody>
        </p:sp>
      </p:grpSp>
      <p:sp>
        <p:nvSpPr>
          <p:cNvPr id="14" name="文本框 13"/>
          <p:cNvSpPr txBox="1"/>
          <p:nvPr/>
        </p:nvSpPr>
        <p:spPr>
          <a:xfrm>
            <a:off x="6226007" y="1875128"/>
            <a:ext cx="1471604" cy="430887"/>
          </a:xfrm>
          <a:prstGeom prst="rect">
            <a:avLst/>
          </a:prstGeom>
          <a:noFill/>
          <a:ln w="25400">
            <a:solidFill>
              <a:schemeClr val="accent1"/>
            </a:solidFill>
            <a:prstDash val="dash"/>
          </a:ln>
        </p:spPr>
        <p:txBody>
          <a:bodyPr wrap="square" rtlCol="0">
            <a:spAutoFit/>
          </a:bodyPr>
          <a:lstStyle/>
          <a:p>
            <a:r>
              <a:rPr lang="en-US" altLang="zh-CN" sz="2200" b="1" dirty="0" smtClean="0"/>
              <a:t>put…down</a:t>
            </a:r>
            <a:endParaRPr lang="zh-CN" altLang="en-US" sz="2200" b="1" dirty="0"/>
          </a:p>
        </p:txBody>
      </p:sp>
      <p:sp>
        <p:nvSpPr>
          <p:cNvPr id="17" name="文本框 16"/>
          <p:cNvSpPr txBox="1"/>
          <p:nvPr/>
        </p:nvSpPr>
        <p:spPr>
          <a:xfrm>
            <a:off x="8135882" y="1878596"/>
            <a:ext cx="2120073" cy="430887"/>
          </a:xfrm>
          <a:prstGeom prst="rect">
            <a:avLst/>
          </a:prstGeom>
          <a:noFill/>
          <a:ln w="25400">
            <a:solidFill>
              <a:schemeClr val="accent1"/>
            </a:solidFill>
            <a:prstDash val="dash"/>
          </a:ln>
        </p:spPr>
        <p:txBody>
          <a:bodyPr wrap="square" rtlCol="0">
            <a:spAutoFit/>
          </a:bodyPr>
          <a:lstStyle/>
          <a:p>
            <a:r>
              <a:rPr lang="en-US" altLang="zh-CN" sz="2200" b="1" dirty="0" smtClean="0"/>
              <a:t>move…sideways</a:t>
            </a:r>
            <a:endParaRPr lang="zh-CN" altLang="en-US" sz="2200" b="1" dirty="0"/>
          </a:p>
        </p:txBody>
      </p:sp>
      <p:sp>
        <p:nvSpPr>
          <p:cNvPr id="20" name="文本框 19"/>
          <p:cNvSpPr txBox="1"/>
          <p:nvPr/>
        </p:nvSpPr>
        <p:spPr>
          <a:xfrm>
            <a:off x="10699163" y="1859152"/>
            <a:ext cx="1423806" cy="430887"/>
          </a:xfrm>
          <a:prstGeom prst="rect">
            <a:avLst/>
          </a:prstGeom>
          <a:noFill/>
          <a:ln w="25400">
            <a:solidFill>
              <a:schemeClr val="accent1"/>
            </a:solidFill>
            <a:prstDash val="dash"/>
          </a:ln>
        </p:spPr>
        <p:txBody>
          <a:bodyPr wrap="square" rtlCol="0">
            <a:spAutoFit/>
          </a:bodyPr>
          <a:lstStyle/>
          <a:p>
            <a:r>
              <a:rPr lang="en-US" altLang="zh-CN" sz="2200" b="1" dirty="0" smtClean="0"/>
              <a:t>drop…to…</a:t>
            </a:r>
            <a:endParaRPr lang="zh-CN" altLang="en-US" sz="2200" b="1" dirty="0"/>
          </a:p>
        </p:txBody>
      </p:sp>
      <p:sp>
        <p:nvSpPr>
          <p:cNvPr id="23" name="文本框 22"/>
          <p:cNvSpPr txBox="1"/>
          <p:nvPr/>
        </p:nvSpPr>
        <p:spPr>
          <a:xfrm>
            <a:off x="6245302" y="2663650"/>
            <a:ext cx="1989435" cy="461665"/>
          </a:xfrm>
          <a:prstGeom prst="rect">
            <a:avLst/>
          </a:prstGeom>
          <a:noFill/>
          <a:ln w="25400">
            <a:solidFill>
              <a:schemeClr val="accent1"/>
            </a:solidFill>
            <a:prstDash val="dash"/>
          </a:ln>
        </p:spPr>
        <p:txBody>
          <a:bodyPr wrap="square" rtlCol="0">
            <a:spAutoFit/>
          </a:bodyPr>
          <a:lstStyle/>
          <a:p>
            <a:r>
              <a:rPr lang="en-US" altLang="zh-CN" sz="2400" b="1" dirty="0" smtClean="0"/>
              <a:t>didn’t make it </a:t>
            </a:r>
            <a:endParaRPr lang="zh-CN" altLang="en-US" sz="2400" b="1" dirty="0"/>
          </a:p>
        </p:txBody>
      </p:sp>
      <p:sp>
        <p:nvSpPr>
          <p:cNvPr id="26" name="文本框 25"/>
          <p:cNvSpPr txBox="1"/>
          <p:nvPr/>
        </p:nvSpPr>
        <p:spPr>
          <a:xfrm>
            <a:off x="2366959" y="2688637"/>
            <a:ext cx="2379382" cy="461665"/>
          </a:xfrm>
          <a:prstGeom prst="rect">
            <a:avLst/>
          </a:prstGeom>
          <a:noFill/>
          <a:ln w="25400">
            <a:solidFill>
              <a:schemeClr val="accent1"/>
            </a:solidFill>
            <a:prstDash val="dash"/>
          </a:ln>
        </p:spPr>
        <p:txBody>
          <a:bodyPr wrap="square" rtlCol="0">
            <a:spAutoFit/>
          </a:bodyPr>
          <a:lstStyle/>
          <a:p>
            <a:r>
              <a:rPr lang="en-US" altLang="zh-CN" sz="2400" b="1" dirty="0" smtClean="0"/>
              <a:t>  encouraged me </a:t>
            </a:r>
            <a:endParaRPr lang="zh-CN" altLang="en-US" sz="2400" b="1" dirty="0"/>
          </a:p>
        </p:txBody>
      </p:sp>
      <p:sp>
        <p:nvSpPr>
          <p:cNvPr id="29" name="文本框 28"/>
          <p:cNvSpPr txBox="1"/>
          <p:nvPr/>
        </p:nvSpPr>
        <p:spPr>
          <a:xfrm>
            <a:off x="6190494" y="3439401"/>
            <a:ext cx="5813937" cy="461665"/>
          </a:xfrm>
          <a:prstGeom prst="rect">
            <a:avLst/>
          </a:prstGeom>
          <a:noFill/>
          <a:ln w="25400">
            <a:solidFill>
              <a:schemeClr val="accent1"/>
            </a:solidFill>
            <a:prstDash val="dash"/>
          </a:ln>
        </p:spPr>
        <p:txBody>
          <a:bodyPr wrap="square" rtlCol="0">
            <a:spAutoFit/>
          </a:bodyPr>
          <a:lstStyle/>
          <a:p>
            <a:r>
              <a:rPr lang="en-US" altLang="zh-CN" sz="2400" b="1" dirty="0" smtClean="0"/>
              <a:t>tried again, didn’t want to_____________ …</a:t>
            </a:r>
            <a:endParaRPr lang="zh-CN" altLang="en-US" sz="2400" b="1" dirty="0"/>
          </a:p>
        </p:txBody>
      </p:sp>
      <p:sp>
        <p:nvSpPr>
          <p:cNvPr id="32" name="文本框 31"/>
          <p:cNvSpPr txBox="1"/>
          <p:nvPr/>
        </p:nvSpPr>
        <p:spPr>
          <a:xfrm>
            <a:off x="2056866" y="4259613"/>
            <a:ext cx="2797387" cy="461665"/>
          </a:xfrm>
          <a:prstGeom prst="rect">
            <a:avLst/>
          </a:prstGeom>
          <a:noFill/>
          <a:ln w="25400">
            <a:solidFill>
              <a:schemeClr val="accent1"/>
            </a:solidFill>
            <a:prstDash val="dash"/>
          </a:ln>
        </p:spPr>
        <p:txBody>
          <a:bodyPr wrap="square" rtlCol="0">
            <a:spAutoFit/>
          </a:bodyPr>
          <a:lstStyle/>
          <a:p>
            <a:r>
              <a:rPr lang="en-US" altLang="zh-CN" sz="2400" b="1" dirty="0" smtClean="0"/>
              <a:t>tried everything to…</a:t>
            </a:r>
            <a:endParaRPr lang="zh-CN" altLang="en-US" sz="2400" b="1" dirty="0"/>
          </a:p>
        </p:txBody>
      </p:sp>
      <p:sp>
        <p:nvSpPr>
          <p:cNvPr id="42" name="文本框 41"/>
          <p:cNvSpPr txBox="1"/>
          <p:nvPr/>
        </p:nvSpPr>
        <p:spPr>
          <a:xfrm>
            <a:off x="6214129" y="5119257"/>
            <a:ext cx="5552826" cy="461665"/>
          </a:xfrm>
          <a:prstGeom prst="rect">
            <a:avLst/>
          </a:prstGeom>
          <a:noFill/>
          <a:ln w="25400">
            <a:solidFill>
              <a:schemeClr val="accent1"/>
            </a:solidFill>
            <a:prstDash val="dash"/>
          </a:ln>
        </p:spPr>
        <p:txBody>
          <a:bodyPr wrap="square" rtlCol="0">
            <a:spAutoFit/>
          </a:bodyPr>
          <a:lstStyle/>
          <a:p>
            <a:r>
              <a:rPr lang="en-US" altLang="zh-CN" sz="2400" b="1" dirty="0" smtClean="0"/>
              <a:t>arm ________, back and chest _______ ….</a:t>
            </a:r>
            <a:endParaRPr lang="zh-CN" altLang="en-US" sz="2400" b="1" dirty="0"/>
          </a:p>
        </p:txBody>
      </p:sp>
      <p:sp>
        <p:nvSpPr>
          <p:cNvPr id="45" name="文本框 44"/>
          <p:cNvSpPr txBox="1"/>
          <p:nvPr/>
        </p:nvSpPr>
        <p:spPr>
          <a:xfrm>
            <a:off x="1374342" y="5880811"/>
            <a:ext cx="3397801" cy="461665"/>
          </a:xfrm>
          <a:prstGeom prst="rect">
            <a:avLst/>
          </a:prstGeom>
          <a:noFill/>
          <a:ln w="25400">
            <a:solidFill>
              <a:schemeClr val="accent1"/>
            </a:solidFill>
            <a:prstDash val="dash"/>
          </a:ln>
        </p:spPr>
        <p:txBody>
          <a:bodyPr wrap="square" rtlCol="0">
            <a:spAutoFit/>
          </a:bodyPr>
          <a:lstStyle/>
          <a:p>
            <a:r>
              <a:rPr lang="en-US" altLang="zh-CN" sz="2400" b="1" dirty="0" smtClean="0"/>
              <a:t>Jim tried to pull me back</a:t>
            </a:r>
            <a:endParaRPr lang="zh-CN" altLang="en-US" sz="2400" b="1" dirty="0"/>
          </a:p>
        </p:txBody>
      </p:sp>
      <p:sp>
        <p:nvSpPr>
          <p:cNvPr id="48" name="文本框 47"/>
          <p:cNvSpPr txBox="1"/>
          <p:nvPr/>
        </p:nvSpPr>
        <p:spPr>
          <a:xfrm>
            <a:off x="6239397" y="5975683"/>
            <a:ext cx="3178745" cy="461665"/>
          </a:xfrm>
          <a:prstGeom prst="rect">
            <a:avLst/>
          </a:prstGeom>
          <a:noFill/>
          <a:ln w="25400">
            <a:solidFill>
              <a:schemeClr val="accent1"/>
            </a:solidFill>
            <a:prstDash val="dash"/>
          </a:ln>
        </p:spPr>
        <p:txBody>
          <a:bodyPr wrap="square" rtlCol="0">
            <a:spAutoFit/>
          </a:bodyPr>
          <a:lstStyle/>
          <a:p>
            <a:r>
              <a:rPr lang="en-US" altLang="zh-CN" sz="2400" b="1" dirty="0" smtClean="0"/>
              <a:t>blocking Jim’s escape</a:t>
            </a:r>
            <a:endParaRPr lang="zh-CN" altLang="en-US" sz="2400" b="1" dirty="0"/>
          </a:p>
        </p:txBody>
      </p:sp>
      <p:sp>
        <p:nvSpPr>
          <p:cNvPr id="52" name="TextBox 51"/>
          <p:cNvSpPr txBox="1"/>
          <p:nvPr/>
        </p:nvSpPr>
        <p:spPr>
          <a:xfrm>
            <a:off x="6747803" y="5106854"/>
            <a:ext cx="15556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b="1" dirty="0" smtClean="0">
                <a:solidFill>
                  <a:srgbClr val="6600CC"/>
                </a:solidFill>
              </a:rPr>
              <a:t>weakened</a:t>
            </a:r>
            <a:endParaRPr lang="zh-CN" altLang="en-US" sz="2400" b="1" dirty="0">
              <a:solidFill>
                <a:srgbClr val="6600CC"/>
              </a:solidFill>
            </a:endParaRPr>
          </a:p>
        </p:txBody>
      </p:sp>
      <p:sp>
        <p:nvSpPr>
          <p:cNvPr id="54" name="TextBox 53"/>
          <p:cNvSpPr txBox="1"/>
          <p:nvPr/>
        </p:nvSpPr>
        <p:spPr>
          <a:xfrm>
            <a:off x="10096711" y="5083953"/>
            <a:ext cx="133512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b="1" dirty="0" smtClean="0">
                <a:solidFill>
                  <a:srgbClr val="6600CC"/>
                </a:solidFill>
              </a:rPr>
              <a:t>touching</a:t>
            </a:r>
            <a:endParaRPr lang="zh-CN" altLang="en-US" sz="2400" b="1" dirty="0">
              <a:solidFill>
                <a:srgbClr val="6600CC"/>
              </a:solidFill>
            </a:endParaRPr>
          </a:p>
        </p:txBody>
      </p:sp>
      <p:sp>
        <p:nvSpPr>
          <p:cNvPr id="56" name="右箭头 55"/>
          <p:cNvSpPr/>
          <p:nvPr/>
        </p:nvSpPr>
        <p:spPr>
          <a:xfrm>
            <a:off x="7736875" y="1986278"/>
            <a:ext cx="383823" cy="24835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7" name="右箭头 56"/>
          <p:cNvSpPr/>
          <p:nvPr/>
        </p:nvSpPr>
        <p:spPr>
          <a:xfrm>
            <a:off x="10289035" y="1962633"/>
            <a:ext cx="383823" cy="24835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4" name="下箭头 63"/>
          <p:cNvSpPr/>
          <p:nvPr/>
        </p:nvSpPr>
        <p:spPr>
          <a:xfrm>
            <a:off x="6912641" y="3935195"/>
            <a:ext cx="327378" cy="34963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5" name="TextBox 64"/>
          <p:cNvSpPr txBox="1"/>
          <p:nvPr/>
        </p:nvSpPr>
        <p:spPr>
          <a:xfrm>
            <a:off x="6222782" y="4316598"/>
            <a:ext cx="5605803" cy="461665"/>
          </a:xfrm>
          <a:prstGeom prst="rect">
            <a:avLst/>
          </a:prstGeom>
          <a:noFill/>
          <a:ln w="25400">
            <a:solidFill>
              <a:schemeClr val="accent1"/>
            </a:solidFill>
            <a:prstDash val="dash"/>
          </a:ln>
        </p:spPr>
        <p:txBody>
          <a:bodyPr wrap="square" rtlCol="0">
            <a:spAutoFit/>
          </a:bodyPr>
          <a:lstStyle/>
          <a:p>
            <a:r>
              <a:rPr lang="en-US" altLang="zh-CN" sz="2400" b="1" dirty="0" smtClean="0"/>
              <a:t>trapped, feet _______, left arm ________...  </a:t>
            </a:r>
            <a:endParaRPr lang="zh-CN" altLang="en-US" sz="2400" b="1" dirty="0"/>
          </a:p>
        </p:txBody>
      </p:sp>
      <p:sp>
        <p:nvSpPr>
          <p:cNvPr id="66" name="TextBox 65"/>
          <p:cNvSpPr txBox="1"/>
          <p:nvPr/>
        </p:nvSpPr>
        <p:spPr>
          <a:xfrm>
            <a:off x="9521459" y="3422685"/>
            <a:ext cx="201369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b="1" dirty="0" smtClean="0">
                <a:solidFill>
                  <a:srgbClr val="6600CC"/>
                </a:solidFill>
              </a:rPr>
              <a:t>inconvenience</a:t>
            </a:r>
            <a:endParaRPr lang="zh-CN" altLang="en-US" sz="2400" b="1" dirty="0">
              <a:solidFill>
                <a:srgbClr val="6600CC"/>
              </a:solidFill>
            </a:endParaRPr>
          </a:p>
        </p:txBody>
      </p:sp>
      <p:sp>
        <p:nvSpPr>
          <p:cNvPr id="67" name="TextBox 66"/>
          <p:cNvSpPr txBox="1"/>
          <p:nvPr/>
        </p:nvSpPr>
        <p:spPr>
          <a:xfrm>
            <a:off x="7949671" y="4300073"/>
            <a:ext cx="146847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b="1" dirty="0" smtClean="0">
                <a:solidFill>
                  <a:srgbClr val="6600CC"/>
                </a:solidFill>
              </a:rPr>
              <a:t>hanging</a:t>
            </a:r>
            <a:endParaRPr lang="zh-CN" altLang="en-US" sz="2400" b="1" dirty="0">
              <a:solidFill>
                <a:srgbClr val="6600CC"/>
              </a:solidFill>
            </a:endParaRPr>
          </a:p>
        </p:txBody>
      </p:sp>
      <p:sp>
        <p:nvSpPr>
          <p:cNvPr id="68" name="TextBox 67"/>
          <p:cNvSpPr txBox="1"/>
          <p:nvPr/>
        </p:nvSpPr>
        <p:spPr>
          <a:xfrm>
            <a:off x="10219816" y="4276677"/>
            <a:ext cx="154713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b="1" dirty="0" smtClean="0">
                <a:solidFill>
                  <a:srgbClr val="6600CC"/>
                </a:solidFill>
              </a:rPr>
              <a:t>supported</a:t>
            </a:r>
            <a:endParaRPr lang="zh-CN" altLang="en-US" sz="2400" b="1" dirty="0">
              <a:solidFill>
                <a:srgbClr val="6600CC"/>
              </a:solidFill>
            </a:endParaRPr>
          </a:p>
        </p:txBody>
      </p:sp>
      <p:cxnSp>
        <p:nvCxnSpPr>
          <p:cNvPr id="70" name="直接箭头连接符 69"/>
          <p:cNvCxnSpPr/>
          <p:nvPr/>
        </p:nvCxnSpPr>
        <p:spPr>
          <a:xfrm flipH="1">
            <a:off x="4854253" y="4540363"/>
            <a:ext cx="1359876" cy="2450"/>
          </a:xfrm>
          <a:prstGeom prst="straightConnector1">
            <a:avLst/>
          </a:prstGeom>
          <a:ln w="50800">
            <a:solidFill>
              <a:schemeClr val="accent1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直接箭头连接符 72"/>
          <p:cNvCxnSpPr/>
          <p:nvPr/>
        </p:nvCxnSpPr>
        <p:spPr>
          <a:xfrm>
            <a:off x="4746341" y="4785521"/>
            <a:ext cx="1444153" cy="512977"/>
          </a:xfrm>
          <a:prstGeom prst="straightConnector1">
            <a:avLst/>
          </a:prstGeom>
          <a:ln w="50800">
            <a:solidFill>
              <a:schemeClr val="accent1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直接箭头连接符 74"/>
          <p:cNvCxnSpPr/>
          <p:nvPr/>
        </p:nvCxnSpPr>
        <p:spPr>
          <a:xfrm flipH="1">
            <a:off x="4841870" y="6165556"/>
            <a:ext cx="1327800" cy="0"/>
          </a:xfrm>
          <a:prstGeom prst="straightConnector1">
            <a:avLst/>
          </a:prstGeom>
          <a:ln w="50800">
            <a:solidFill>
              <a:schemeClr val="accent1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7" name="下箭头 96"/>
          <p:cNvSpPr/>
          <p:nvPr/>
        </p:nvSpPr>
        <p:spPr>
          <a:xfrm>
            <a:off x="3142696" y="3149276"/>
            <a:ext cx="398584" cy="105997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06" name="椭圆 105"/>
          <p:cNvSpPr/>
          <p:nvPr/>
        </p:nvSpPr>
        <p:spPr>
          <a:xfrm>
            <a:off x="9735817" y="3410617"/>
            <a:ext cx="2394373" cy="566783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400" b="1" dirty="0" smtClean="0">
                <a:solidFill>
                  <a:srgbClr val="FF0000"/>
                </a:solidFill>
              </a:rPr>
              <a:t>considerate</a:t>
            </a:r>
            <a:endParaRPr lang="zh-CN" altLang="en-US" sz="2400" b="1" dirty="0">
              <a:solidFill>
                <a:srgbClr val="FF0000"/>
              </a:solidFill>
            </a:endParaRPr>
          </a:p>
        </p:txBody>
      </p:sp>
      <p:sp>
        <p:nvSpPr>
          <p:cNvPr id="109" name="椭圆 108"/>
          <p:cNvSpPr/>
          <p:nvPr/>
        </p:nvSpPr>
        <p:spPr>
          <a:xfrm>
            <a:off x="1022966" y="3359127"/>
            <a:ext cx="1881010" cy="691661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400" b="1" dirty="0" smtClean="0">
                <a:solidFill>
                  <a:srgbClr val="FF0000"/>
                </a:solidFill>
              </a:rPr>
              <a:t>helpful</a:t>
            </a:r>
            <a:endParaRPr lang="en-US" altLang="zh-CN" sz="2400" b="1" dirty="0" smtClean="0">
              <a:solidFill>
                <a:srgbClr val="FF0000"/>
              </a:solidFill>
            </a:endParaRPr>
          </a:p>
          <a:p>
            <a:pPr algn="ctr"/>
            <a:r>
              <a:rPr lang="en-US" altLang="zh-CN" sz="2400" b="1" dirty="0" smtClean="0">
                <a:solidFill>
                  <a:srgbClr val="FF0000"/>
                </a:solidFill>
              </a:rPr>
              <a:t>kind</a:t>
            </a:r>
            <a:endParaRPr lang="zh-CN" altLang="en-US" sz="2400" b="1" dirty="0">
              <a:solidFill>
                <a:srgbClr val="FF0000"/>
              </a:solidFill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4290613" y="175461"/>
            <a:ext cx="417472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 smtClean="0">
                <a:solidFill>
                  <a:srgbClr val="C00000"/>
                </a:solidFill>
              </a:rPr>
              <a:t>The helpful teammates</a:t>
            </a:r>
            <a:endParaRPr lang="zh-CN" altLang="en-US" sz="2800" b="1" dirty="0">
              <a:solidFill>
                <a:srgbClr val="C00000"/>
              </a:solidFill>
            </a:endParaRPr>
          </a:p>
        </p:txBody>
      </p:sp>
      <p:sp>
        <p:nvSpPr>
          <p:cNvPr id="60" name="TextBox 34"/>
          <p:cNvSpPr txBox="1"/>
          <p:nvPr/>
        </p:nvSpPr>
        <p:spPr>
          <a:xfrm>
            <a:off x="3265407" y="156018"/>
            <a:ext cx="4571792" cy="523220"/>
          </a:xfrm>
          <a:prstGeom prst="rect">
            <a:avLst/>
          </a:prstGeom>
          <a:noFill/>
          <a:ln w="15875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zh-CN" sz="2800" b="1" dirty="0" smtClean="0">
                <a:solidFill>
                  <a:srgbClr val="C00000"/>
                </a:solidFill>
              </a:rPr>
              <a:t>Plot 3: </a:t>
            </a:r>
            <a:endParaRPr lang="zh-CN" altLang="en-US" sz="2800" b="1" dirty="0">
              <a:solidFill>
                <a:srgbClr val="C00000"/>
              </a:solidFill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8579254" y="2414286"/>
            <a:ext cx="2412389" cy="830997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altLang="zh-CN" sz="2400" b="1" dirty="0" smtClean="0">
                <a:solidFill>
                  <a:srgbClr val="FF0000"/>
                </a:solidFill>
              </a:rPr>
              <a:t>disappointed, </a:t>
            </a:r>
            <a:endParaRPr lang="en-US" altLang="zh-CN" sz="2400" b="1" dirty="0" smtClean="0">
              <a:solidFill>
                <a:srgbClr val="FF0000"/>
              </a:solidFill>
            </a:endParaRPr>
          </a:p>
          <a:p>
            <a:r>
              <a:rPr lang="en-US" altLang="zh-CN" sz="2400" b="1" dirty="0" smtClean="0">
                <a:solidFill>
                  <a:srgbClr val="FF0000"/>
                </a:solidFill>
              </a:rPr>
              <a:t>worried, nervous </a:t>
            </a:r>
            <a:endParaRPr lang="zh-CN" altLang="en-US" sz="2400" b="1" dirty="0">
              <a:solidFill>
                <a:srgbClr val="FF0000"/>
              </a:solidFill>
            </a:endParaRPr>
          </a:p>
        </p:txBody>
      </p:sp>
      <p:sp>
        <p:nvSpPr>
          <p:cNvPr id="62" name="下箭头 61"/>
          <p:cNvSpPr/>
          <p:nvPr/>
        </p:nvSpPr>
        <p:spPr>
          <a:xfrm>
            <a:off x="6837309" y="2311753"/>
            <a:ext cx="327378" cy="34963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69" name="直接箭头连接符 68"/>
          <p:cNvCxnSpPr>
            <a:stCxn id="23" idx="1"/>
            <a:endCxn id="26" idx="3"/>
          </p:cNvCxnSpPr>
          <p:nvPr/>
        </p:nvCxnSpPr>
        <p:spPr>
          <a:xfrm flipH="1">
            <a:off x="4746341" y="2894483"/>
            <a:ext cx="1498961" cy="24987"/>
          </a:xfrm>
          <a:prstGeom prst="straightConnector1">
            <a:avLst/>
          </a:prstGeom>
          <a:ln w="50800">
            <a:solidFill>
              <a:schemeClr val="accent1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直接箭头连接符 71"/>
          <p:cNvCxnSpPr/>
          <p:nvPr/>
        </p:nvCxnSpPr>
        <p:spPr>
          <a:xfrm>
            <a:off x="4427911" y="3177333"/>
            <a:ext cx="1762583" cy="492900"/>
          </a:xfrm>
          <a:prstGeom prst="straightConnector1">
            <a:avLst/>
          </a:prstGeom>
          <a:ln w="50800">
            <a:solidFill>
              <a:schemeClr val="accent1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文本框 36"/>
          <p:cNvSpPr txBox="1"/>
          <p:nvPr/>
        </p:nvSpPr>
        <p:spPr>
          <a:xfrm>
            <a:off x="8941751" y="4503951"/>
            <a:ext cx="2315079" cy="461665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en-US" altLang="zh-CN" sz="2400" b="1" dirty="0" smtClean="0">
                <a:solidFill>
                  <a:srgbClr val="FF0000"/>
                </a:solidFill>
              </a:rPr>
              <a:t>upset, frustrated</a:t>
            </a:r>
            <a:endParaRPr lang="zh-CN" altLang="en-US" sz="2400" b="1" dirty="0">
              <a:solidFill>
                <a:srgbClr val="FF0000"/>
              </a:solidFill>
            </a:endParaRPr>
          </a:p>
        </p:txBody>
      </p:sp>
      <p:sp>
        <p:nvSpPr>
          <p:cNvPr id="77" name="下箭头 76"/>
          <p:cNvSpPr/>
          <p:nvPr/>
        </p:nvSpPr>
        <p:spPr>
          <a:xfrm>
            <a:off x="6922538" y="4761738"/>
            <a:ext cx="327378" cy="34963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0" name="文本框 39"/>
          <p:cNvSpPr txBox="1"/>
          <p:nvPr/>
        </p:nvSpPr>
        <p:spPr>
          <a:xfrm>
            <a:off x="8426157" y="5527492"/>
            <a:ext cx="2984910" cy="461665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en-US" altLang="zh-CN" sz="2400" b="1" dirty="0" smtClean="0">
                <a:solidFill>
                  <a:srgbClr val="FF0000"/>
                </a:solidFill>
              </a:rPr>
              <a:t>cold, harassed, scared</a:t>
            </a:r>
            <a:endParaRPr lang="zh-CN" altLang="en-US" sz="2400" b="1" dirty="0">
              <a:solidFill>
                <a:srgbClr val="FF0000"/>
              </a:solidFill>
            </a:endParaRPr>
          </a:p>
        </p:txBody>
      </p:sp>
      <p:sp>
        <p:nvSpPr>
          <p:cNvPr id="80" name="下箭头 79"/>
          <p:cNvSpPr/>
          <p:nvPr/>
        </p:nvSpPr>
        <p:spPr>
          <a:xfrm>
            <a:off x="6912641" y="5605380"/>
            <a:ext cx="327378" cy="34963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4" name="下箭头 83"/>
          <p:cNvSpPr/>
          <p:nvPr/>
        </p:nvSpPr>
        <p:spPr>
          <a:xfrm>
            <a:off x="3158066" y="4752341"/>
            <a:ext cx="398584" cy="105997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9" name="文本框 58"/>
          <p:cNvSpPr txBox="1"/>
          <p:nvPr/>
        </p:nvSpPr>
        <p:spPr>
          <a:xfrm>
            <a:off x="2417107" y="6354223"/>
            <a:ext cx="2154893" cy="461665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en-US" altLang="zh-CN" sz="2400" b="1" dirty="0" smtClean="0">
                <a:solidFill>
                  <a:srgbClr val="FF0000"/>
                </a:solidFill>
              </a:rPr>
              <a:t>worried, upset</a:t>
            </a:r>
            <a:endParaRPr lang="zh-CN" altLang="en-US" sz="2400" b="1" dirty="0">
              <a:solidFill>
                <a:srgbClr val="FF0000"/>
              </a:solidFill>
            </a:endParaRPr>
          </a:p>
        </p:txBody>
      </p:sp>
      <p:sp>
        <p:nvSpPr>
          <p:cNvPr id="63" name="文本框 62"/>
          <p:cNvSpPr txBox="1"/>
          <p:nvPr/>
        </p:nvSpPr>
        <p:spPr>
          <a:xfrm>
            <a:off x="7668386" y="6330844"/>
            <a:ext cx="4129619" cy="461665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en-US" altLang="zh-CN" sz="2400" b="1" dirty="0" smtClean="0">
                <a:solidFill>
                  <a:srgbClr val="FF0000"/>
                </a:solidFill>
              </a:rPr>
              <a:t>guilty, discouraged, depressed</a:t>
            </a:r>
            <a:endParaRPr lang="zh-CN" altLang="en-US" sz="2400" b="1" dirty="0">
              <a:solidFill>
                <a:srgbClr val="FF0000"/>
              </a:solidFill>
            </a:endParaRPr>
          </a:p>
        </p:txBody>
      </p:sp>
      <p:sp>
        <p:nvSpPr>
          <p:cNvPr id="89" name="下箭头 88"/>
          <p:cNvSpPr/>
          <p:nvPr/>
        </p:nvSpPr>
        <p:spPr>
          <a:xfrm>
            <a:off x="6844758" y="3132844"/>
            <a:ext cx="327378" cy="34963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" name="下箭头 3"/>
          <p:cNvSpPr/>
          <p:nvPr/>
        </p:nvSpPr>
        <p:spPr>
          <a:xfrm>
            <a:off x="9418142" y="3245283"/>
            <a:ext cx="699754" cy="1275837"/>
          </a:xfrm>
          <a:prstGeom prst="downArrow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3" name="下箭头 52"/>
          <p:cNvSpPr/>
          <p:nvPr/>
        </p:nvSpPr>
        <p:spPr>
          <a:xfrm>
            <a:off x="9487603" y="4923093"/>
            <a:ext cx="609108" cy="608707"/>
          </a:xfrm>
          <a:prstGeom prst="downArrow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5" name="下箭头 54"/>
          <p:cNvSpPr/>
          <p:nvPr/>
        </p:nvSpPr>
        <p:spPr>
          <a:xfrm>
            <a:off x="9533224" y="5936083"/>
            <a:ext cx="609108" cy="482041"/>
          </a:xfrm>
          <a:prstGeom prst="downArrow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 descr="4409"/>
          <p:cNvPicPr>
            <a:picLocks noChangeAspect="1" noChangeArrowheads="1"/>
          </p:cNvPicPr>
          <p:nvPr/>
        </p:nvPicPr>
        <p:blipFill>
          <a:blip r:embed="rId1" cstate="print">
            <a:lum bright="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8889" r="24817"/>
          <a:stretch>
            <a:fillRect/>
          </a:stretch>
        </p:blipFill>
        <p:spPr bwMode="auto">
          <a:xfrm>
            <a:off x="-1" y="0"/>
            <a:ext cx="12192001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148590" y="77254"/>
            <a:ext cx="847289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25000"/>
              </a:lnSpc>
            </a:pPr>
            <a:r>
              <a:rPr lang="en-US" altLang="zh-CN" sz="3200" b="1" dirty="0">
                <a:solidFill>
                  <a:srgbClr val="FF0000"/>
                </a:solidFill>
              </a:rPr>
              <a:t>M</a:t>
            </a:r>
            <a:r>
              <a:rPr lang="en-US" altLang="zh-CN" sz="3200" b="1" dirty="0" smtClean="0">
                <a:solidFill>
                  <a:srgbClr val="FF0000"/>
                </a:solidFill>
              </a:rPr>
              <a:t>ore expressions to describe negative emotions: </a:t>
            </a:r>
            <a:endParaRPr lang="zh-CN" altLang="en-US" sz="3200" b="1" dirty="0">
              <a:solidFill>
                <a:srgbClr val="FF0000"/>
              </a:solidFill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1279996" y="1068364"/>
            <a:ext cx="9241892" cy="2554545"/>
          </a:xfrm>
          <a:prstGeom prst="rect">
            <a:avLst/>
          </a:prstGeom>
          <a:noFill/>
          <a:ln w="25400">
            <a:solidFill>
              <a:schemeClr val="accent6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marL="457200" indent="-457200">
              <a:buFont typeface="Wingdings" panose="05000000000000000000" pitchFamily="2" charset="2"/>
              <a:buChar char="Ø"/>
            </a:pPr>
            <a:r>
              <a:rPr lang="en-US" altLang="zh-CN" sz="3200" b="1" dirty="0" smtClean="0"/>
              <a:t>The faith that I could make it alive faded gradually.</a:t>
            </a:r>
            <a:endParaRPr lang="en-US" altLang="zh-CN" sz="3200" b="1" dirty="0" smtClean="0"/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en-US" altLang="zh-CN" sz="3200" b="1" dirty="0"/>
              <a:t>I felt more and more frustrated and hopeless</a:t>
            </a:r>
            <a:r>
              <a:rPr lang="en-US" altLang="zh-CN" sz="3200" b="1" dirty="0" smtClean="0"/>
              <a:t>.</a:t>
            </a:r>
            <a:endParaRPr lang="en-US" altLang="zh-CN" sz="3200" b="1" dirty="0" smtClean="0"/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en-US" altLang="zh-CN" sz="3200" b="1" dirty="0" smtClean="0"/>
              <a:t>It cast a cloud of gloom over my face. </a:t>
            </a:r>
            <a:endParaRPr lang="en-US" altLang="zh-CN" sz="3200" b="1" dirty="0" smtClean="0"/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en-US" altLang="zh-CN" sz="3200" b="1" dirty="0"/>
              <a:t>I forced a </a:t>
            </a:r>
            <a:r>
              <a:rPr lang="en-US" altLang="zh-CN" sz="3200" b="1" dirty="0" smtClean="0"/>
              <a:t>smile at </a:t>
            </a:r>
            <a:r>
              <a:rPr lang="en-US" altLang="zh-CN" sz="3200" b="1" dirty="0"/>
              <a:t>this dark and hopeless </a:t>
            </a:r>
            <a:r>
              <a:rPr lang="en-US" altLang="zh-CN" sz="3200" b="1" dirty="0" smtClean="0"/>
              <a:t>moment.</a:t>
            </a:r>
            <a:endParaRPr lang="en-US" altLang="zh-CN" sz="3200" b="1" dirty="0" smtClean="0"/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en-US" altLang="zh-CN" sz="3200" b="1" dirty="0" smtClean="0"/>
              <a:t>…</a:t>
            </a:r>
            <a:endParaRPr lang="en-US" altLang="zh-CN" sz="3200" b="1" dirty="0"/>
          </a:p>
        </p:txBody>
      </p:sp>
      <p:sp>
        <p:nvSpPr>
          <p:cNvPr id="7" name="文本框 6"/>
          <p:cNvSpPr txBox="1"/>
          <p:nvPr/>
        </p:nvSpPr>
        <p:spPr>
          <a:xfrm>
            <a:off x="1279996" y="3901206"/>
            <a:ext cx="9241892" cy="2554545"/>
          </a:xfrm>
          <a:prstGeom prst="rect">
            <a:avLst/>
          </a:prstGeom>
          <a:noFill/>
          <a:ln w="25400">
            <a:solidFill>
              <a:schemeClr val="accent2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marL="457200" indent="-457200">
              <a:buFont typeface="Wingdings" panose="05000000000000000000" pitchFamily="2" charset="2"/>
              <a:buChar char="u"/>
            </a:pPr>
            <a:r>
              <a:rPr lang="en-US" altLang="zh-CN" sz="3200" b="1" dirty="0"/>
              <a:t>I was seized by a strong sense of </a:t>
            </a:r>
            <a:r>
              <a:rPr lang="en-US" altLang="zh-CN" sz="3200" b="1" dirty="0" smtClean="0"/>
              <a:t>panic.</a:t>
            </a:r>
            <a:endParaRPr lang="en-US" altLang="zh-CN" sz="3200" b="1" dirty="0" smtClean="0"/>
          </a:p>
          <a:p>
            <a:pPr marL="457200" indent="-457200">
              <a:buFont typeface="Wingdings" panose="05000000000000000000" pitchFamily="2" charset="2"/>
              <a:buChar char="u"/>
            </a:pPr>
            <a:r>
              <a:rPr lang="en-US" altLang="zh-CN" sz="3200" b="1" dirty="0" smtClean="0"/>
              <a:t>Fear slowly crept upon me. </a:t>
            </a:r>
            <a:endParaRPr lang="en-US" altLang="zh-CN" sz="3200" b="1" dirty="0" smtClean="0"/>
          </a:p>
          <a:p>
            <a:pPr marL="457200" indent="-457200">
              <a:buFont typeface="Wingdings" panose="05000000000000000000" pitchFamily="2" charset="2"/>
              <a:buChar char="u"/>
            </a:pPr>
            <a:r>
              <a:rPr lang="en-US" altLang="zh-CN" sz="3200" b="1" dirty="0" smtClean="0"/>
              <a:t>A flood of fear welled up me.</a:t>
            </a:r>
            <a:endParaRPr lang="en-US" altLang="zh-CN" sz="3200" b="1" dirty="0" smtClean="0"/>
          </a:p>
          <a:p>
            <a:pPr marL="457200" indent="-457200">
              <a:buFont typeface="Wingdings" panose="05000000000000000000" pitchFamily="2" charset="2"/>
              <a:buChar char="u"/>
            </a:pPr>
            <a:r>
              <a:rPr lang="en-US" altLang="zh-CN" sz="3200" b="1" dirty="0" smtClean="0"/>
              <a:t>With fear and panic overwhelming me, I …</a:t>
            </a:r>
            <a:endParaRPr lang="en-US" altLang="zh-CN" sz="3200" b="1" dirty="0" smtClean="0"/>
          </a:p>
          <a:p>
            <a:pPr marL="457200" indent="-457200">
              <a:buFont typeface="Wingdings" panose="05000000000000000000" pitchFamily="2" charset="2"/>
              <a:buChar char="u"/>
            </a:pPr>
            <a:r>
              <a:rPr lang="en-US" altLang="zh-CN" sz="3200" b="1" dirty="0" smtClean="0"/>
              <a:t>…</a:t>
            </a:r>
            <a:endParaRPr lang="zh-CN" altLang="en-US" sz="32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8532</Words>
  <Application>WPS 演示</Application>
  <PresentationFormat>自定义</PresentationFormat>
  <Paragraphs>437</Paragraphs>
  <Slides>24</Slides>
  <Notes>2</Notes>
  <HiddenSlides>0</HiddenSlides>
  <MMClips>0</MMClips>
  <ScaleCrop>false</ScaleCrop>
  <HeadingPairs>
    <vt:vector size="6" baseType="variant">
      <vt:variant>
        <vt:lpstr>已用的字体</vt:lpstr>
      </vt:variant>
      <vt:variant>
        <vt:i4>19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24</vt:i4>
      </vt:variant>
    </vt:vector>
  </HeadingPairs>
  <TitlesOfParts>
    <vt:vector size="44" baseType="lpstr">
      <vt:lpstr>Arial</vt:lpstr>
      <vt:lpstr>宋体</vt:lpstr>
      <vt:lpstr>Wingdings</vt:lpstr>
      <vt:lpstr>Microsoft YaHei UI</vt:lpstr>
      <vt:lpstr>Meiryo</vt:lpstr>
      <vt:lpstr>AjiwaiPro</vt:lpstr>
      <vt:lpstr>Calibri</vt:lpstr>
      <vt:lpstr>Calibri</vt:lpstr>
      <vt:lpstr>Calibri Light</vt:lpstr>
      <vt:lpstr>微软雅黑 Light</vt:lpstr>
      <vt:lpstr>Calibri Light</vt:lpstr>
      <vt:lpstr>微软雅黑</vt:lpstr>
      <vt:lpstr>Times New Roman</vt:lpstr>
      <vt:lpstr>Arial Unicode MS</vt:lpstr>
      <vt:lpstr>隶书</vt:lpstr>
      <vt:lpstr>Comic Sans MS</vt:lpstr>
      <vt:lpstr>HelveticaNeue</vt:lpstr>
      <vt:lpstr>NumberOnly</vt:lpstr>
      <vt:lpstr>华文新魏</vt:lpstr>
      <vt:lpstr>Office 主题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上虞城南中学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Lenovo</dc:creator>
  <cp:lastModifiedBy>曹小等</cp:lastModifiedBy>
  <cp:revision>624</cp:revision>
  <dcterms:created xsi:type="dcterms:W3CDTF">2018-09-17T06:30:00Z</dcterms:created>
  <dcterms:modified xsi:type="dcterms:W3CDTF">2019-10-11T01:49:04Z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2052-11.1.0.9098</vt:lpwstr>
  </property>
</Properties>
</file>