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 id="2147483675" r:id="rId3"/>
    <p:sldMasterId id="2147483687" r:id="rId4"/>
  </p:sldMasterIdLst>
  <p:sldIdLst>
    <p:sldId id="632" r:id="rId5"/>
    <p:sldId id="256" r:id="rId6"/>
    <p:sldId id="275" r:id="rId7"/>
    <p:sldId id="276" r:id="rId8"/>
    <p:sldId id="258" r:id="rId9"/>
    <p:sldId id="278" r:id="rId10"/>
    <p:sldId id="262" r:id="rId11"/>
    <p:sldId id="260" r:id="rId12"/>
    <p:sldId id="277" r:id="rId13"/>
    <p:sldId id="280" r:id="rId14"/>
    <p:sldId id="279" r:id="rId15"/>
    <p:sldId id="281" r:id="rId16"/>
    <p:sldId id="282" r:id="rId17"/>
    <p:sldId id="283" r:id="rId18"/>
    <p:sldId id="284" r:id="rId19"/>
    <p:sldId id="285" r:id="rId20"/>
    <p:sldId id="633" r:id="rId21"/>
    <p:sldId id="263" r:id="rId22"/>
    <p:sldId id="264" r:id="rId23"/>
    <p:sldId id="267" r:id="rId24"/>
    <p:sldId id="266" r:id="rId25"/>
    <p:sldId id="265" r:id="rId26"/>
    <p:sldId id="268" r:id="rId27"/>
    <p:sldId id="269" r:id="rId28"/>
    <p:sldId id="274" r:id="rId29"/>
    <p:sldId id="273" r:id="rId30"/>
    <p:sldId id="270" r:id="rId31"/>
    <p:sldId id="634" r:id="rId32"/>
    <p:sldId id="271"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CC6600"/>
    <a:srgbClr val="008000"/>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13" autoAdjust="0"/>
    <p:restoredTop sz="94660"/>
  </p:normalViewPr>
  <p:slideViewPr>
    <p:cSldViewPr snapToGrid="0">
      <p:cViewPr varScale="1">
        <p:scale>
          <a:sx n="104" d="100"/>
          <a:sy n="104" d="100"/>
        </p:scale>
        <p:origin x="93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1D2EDE-4B5F-417A-AAC7-6F16B005D6ED}" type="slidenum">
              <a:rPr lang="zh-CN" altLang="en-US" smtClean="0"/>
              <a:t>‹#›</a:t>
            </a:fld>
            <a:endParaRPr lang="zh-CN" altLang="en-US"/>
          </a:p>
        </p:txBody>
      </p:sp>
      <p:pic>
        <p:nvPicPr>
          <p:cNvPr id="8" name="图片 7" descr="图片包含 物体, 室内, 天空, 浅色&#10;&#10;描述已自动生成">
            <a:extLst>
              <a:ext uri="{FF2B5EF4-FFF2-40B4-BE49-F238E27FC236}">
                <a16:creationId xmlns:a16="http://schemas.microsoft.com/office/drawing/2014/main" id="{47C25B37-1E35-C34E-B1CB-FB86258D2C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zh-CN" altLang="en-US"/>
              <a:t>单击此处编辑母版标题样式</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normAutofit/>
          </a:bodyPr>
          <a:lstStyle>
            <a:lvl1pPr marL="0" indent="0" algn="ctr">
              <a:buFontTx/>
              <a:buNone/>
              <a:defRPr sz="1600"/>
            </a:lvl1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9" name="Text Placeholder 5"/>
          <p:cNvSpPr>
            <a:spLocks noGrp="1"/>
          </p:cNvSpPr>
          <p:nvPr>
            <p:ph type="body" sz="quarter" idx="16" hasCustomPrompt="1"/>
          </p:nvPr>
        </p:nvSpPr>
        <p:spPr>
          <a:xfrm>
            <a:off x="7574642" y="1081456"/>
            <a:ext cx="3810001" cy="4075465"/>
          </a:xfrm>
        </p:spPr>
        <p:txBody>
          <a:bodyPr anchor="t"/>
          <a:lstStyle>
            <a:lvl1pPr marL="0" indent="0">
              <a:buFontTx/>
              <a:buNone/>
              <a:defRPr/>
            </a:lvl1pPr>
          </a:lstStyle>
          <a:p>
            <a:pPr lvl="0"/>
            <a:r>
              <a:rPr lang="zh-CN" altLang="en-US"/>
              <a:t>编辑母版文本样式</a:t>
            </a:r>
          </a:p>
        </p:txBody>
      </p:sp>
      <p:sp>
        <p:nvSpPr>
          <p:cNvPr id="4" name="Date Placeholder 3"/>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zh-CN" altLang="en-US"/>
              <a:t>单击此处编辑母版标题样式</a:t>
            </a:r>
            <a:endParaRPr lang="en-US" dirty="0"/>
          </a:p>
        </p:txBody>
      </p:sp>
      <p:sp>
        <p:nvSpPr>
          <p:cNvPr id="6" name="Text Placeholder 5"/>
          <p:cNvSpPr>
            <a:spLocks noGrp="1"/>
          </p:cNvSpPr>
          <p:nvPr>
            <p:ph type="body" sz="quarter" idx="16" hasCustomPrompt="1"/>
          </p:nvPr>
        </p:nvSpPr>
        <p:spPr>
          <a:xfrm>
            <a:off x="6156000" y="2286000"/>
            <a:ext cx="4880300" cy="2295525"/>
          </a:xfrm>
        </p:spPr>
        <p:txBody>
          <a:bodyPr anchor="t"/>
          <a:lstStyle>
            <a:lvl1pPr marL="0" indent="0">
              <a:buFontTx/>
              <a:buNone/>
              <a:defRPr/>
            </a:lvl1pPr>
          </a:lstStyle>
          <a:p>
            <a:pPr lvl="0"/>
            <a:r>
              <a:rPr lang="zh-CN" altLang="en-US"/>
              <a:t>编辑母版文本样式</a:t>
            </a:r>
          </a:p>
        </p:txBody>
      </p:sp>
      <p:sp>
        <p:nvSpPr>
          <p:cNvPr id="2" name="Date Placeholder 1"/>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ncho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1D2EDE-4B5F-417A-AAC7-6F16B005D6ED}" type="slidenum">
              <a:rPr lang="zh-CN" altLang="en-US" smtClean="0"/>
              <a:t>‹#›</a:t>
            </a:fld>
            <a:endParaRPr lang="zh-CN" altLang="en-US"/>
          </a:p>
        </p:txBody>
      </p:sp>
      <p:pic>
        <p:nvPicPr>
          <p:cNvPr id="8" name="图片 7" descr="图片包含 物体, 室内, 天空, 浅色&#10;&#10;描述已自动生成">
            <a:extLst>
              <a:ext uri="{FF2B5EF4-FFF2-40B4-BE49-F238E27FC236}">
                <a16:creationId xmlns:a16="http://schemas.microsoft.com/office/drawing/2014/main" id="{BBF2826A-A593-B643-BAD3-D28E24B276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10001" y="446089"/>
            <a:ext cx="6611540" cy="5414962"/>
          </a:xfrm>
        </p:spPr>
        <p:txBody>
          <a:bodyPr vert="eaVert" ancho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1D2EDE-4B5F-417A-AAC7-6F16B005D6ED}" type="slidenum">
              <a:rPr lang="zh-CN" altLang="en-US" smtClean="0"/>
              <a:t>‹#›</a:t>
            </a:fld>
            <a:endParaRPr lang="zh-CN" altLang="en-US"/>
          </a:p>
        </p:txBody>
      </p:sp>
      <p:pic>
        <p:nvPicPr>
          <p:cNvPr id="8" name="图片 7" descr="图片包含 物体, 室内, 天空, 浅色&#10;&#10;描述已自动生成">
            <a:extLst>
              <a:ext uri="{FF2B5EF4-FFF2-40B4-BE49-F238E27FC236}">
                <a16:creationId xmlns:a16="http://schemas.microsoft.com/office/drawing/2014/main" id="{8C0C18A1-1B47-2645-8A6C-AA48689186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1D2EDE-4B5F-417A-AAC7-6F16B005D6ED}" type="slidenum">
              <a:rPr lang="zh-CN" altLang="en-US" smtClean="0"/>
              <a:t>‹#›</a:t>
            </a:fld>
            <a:endParaRPr lang="zh-CN"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图片 9" descr="图片包含 物体, 室内, 天空, 浅色&#10;&#10;描述已自动生成">
            <a:extLst>
              <a:ext uri="{FF2B5EF4-FFF2-40B4-BE49-F238E27FC236}">
                <a16:creationId xmlns:a16="http://schemas.microsoft.com/office/drawing/2014/main" id="{4046D0B7-5FB3-CB43-9FBE-A3A90509E3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1D2EDE-4B5F-417A-AAC7-6F16B005D6ED}" type="slidenum">
              <a:rPr lang="zh-CN" altLang="en-US" smtClean="0"/>
              <a:t>‹#›</a:t>
            </a:fld>
            <a:endParaRPr lang="zh-CN"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图片 9" descr="图片包含 物体, 室内, 天空, 浅色&#10;&#10;描述已自动生成">
            <a:extLst>
              <a:ext uri="{FF2B5EF4-FFF2-40B4-BE49-F238E27FC236}">
                <a16:creationId xmlns:a16="http://schemas.microsoft.com/office/drawing/2014/main" id="{B93F280E-7FC9-EA4D-9340-BA54C101BD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1097278" y="1845734"/>
            <a:ext cx="4937760" cy="402336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6217920" y="1845735"/>
            <a:ext cx="4937760" cy="402336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1097280" y="2582334"/>
            <a:ext cx="4937760" cy="33782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6217920" y="2582334"/>
            <a:ext cx="4937760" cy="33782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a:xfrm>
            <a:off x="818712" y="2222287"/>
            <a:ext cx="10554574" cy="363651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1D2EDE-4B5F-417A-AAC7-6F16B005D6ED}" type="slidenum">
              <a:rPr lang="zh-CN" altLang="en-US" smtClean="0"/>
              <a:t>‹#›</a:t>
            </a:fld>
            <a:endParaRPr lang="zh-CN" altLang="en-US"/>
          </a:p>
        </p:txBody>
      </p:sp>
      <p:pic>
        <p:nvPicPr>
          <p:cNvPr id="8" name="图片 7" descr="图片包含 物体, 室内, 天空, 浅色&#10;&#10;描述已自动生成">
            <a:extLst>
              <a:ext uri="{FF2B5EF4-FFF2-40B4-BE49-F238E27FC236}">
                <a16:creationId xmlns:a16="http://schemas.microsoft.com/office/drawing/2014/main" id="{DFC1E85B-F6E1-3046-9FC0-B9BD19CACB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zh-CN" altLang="en-US"/>
          </a:p>
        </p:txBody>
      </p:sp>
      <p:sp>
        <p:nvSpPr>
          <p:cNvPr id="9" name="Slide Number Placeholder 8"/>
          <p:cNvSpPr>
            <a:spLocks noGrp="1"/>
          </p:cNvSpPr>
          <p:nvPr>
            <p:ph type="sldNum" sz="quarter" idx="12"/>
          </p:nvPr>
        </p:nvSpPr>
        <p:spPr/>
        <p:txBody>
          <a:bodyPr/>
          <a:lstStyle/>
          <a:p>
            <a:fld id="{E21D2EDE-4B5F-417A-AAC7-6F16B005D6ED}" type="slidenum">
              <a:rPr lang="zh-CN" altLang="en-US" smtClean="0"/>
              <a:t>‹#›</a:t>
            </a:fld>
            <a:endParaRPr lang="zh-CN" altLang="en-US"/>
          </a:p>
        </p:txBody>
      </p:sp>
      <p:pic>
        <p:nvPicPr>
          <p:cNvPr id="10" name="图片 9" descr="图片包含 物体, 室内, 天空, 浅色&#10;&#10;描述已自动生成">
            <a:extLst>
              <a:ext uri="{FF2B5EF4-FFF2-40B4-BE49-F238E27FC236}">
                <a16:creationId xmlns:a16="http://schemas.microsoft.com/office/drawing/2014/main" id="{86DD0669-F020-5049-B2C2-48F080403D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4800600" y="731520"/>
            <a:ext cx="6492240" cy="52578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96000C9-4D51-463D-9CD9-022BE8990AC8}" type="datetimeFigureOut">
              <a:rPr lang="zh-CN" altLang="en-US" smtClean="0"/>
              <a:t>2019/10/13</a:t>
            </a:fld>
            <a:endParaRPr lang="zh-CN"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zh-CN"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21D2EDE-4B5F-417A-AAC7-6F16B005D6ED}" type="slidenum">
              <a:rPr lang="zh-CN" altLang="en-US" smtClean="0"/>
              <a:t>‹#›</a:t>
            </a:fld>
            <a:endParaRPr lang="zh-CN" altLang="en-US"/>
          </a:p>
        </p:txBody>
      </p:sp>
      <p:pic>
        <p:nvPicPr>
          <p:cNvPr id="10" name="图片 9" descr="图片包含 物体, 室内, 天空, 浅色&#10;&#10;描述已自动生成">
            <a:extLst>
              <a:ext uri="{FF2B5EF4-FFF2-40B4-BE49-F238E27FC236}">
                <a16:creationId xmlns:a16="http://schemas.microsoft.com/office/drawing/2014/main" id="{84EB35BF-6A2F-8646-97F1-C3A161942F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21D2EDE-4B5F-417A-AAC7-6F16B005D6ED}" type="slidenum">
              <a:rPr lang="zh-CN" altLang="en-US" smtClean="0"/>
              <a:t>‹#›</a:t>
            </a:fld>
            <a:endParaRPr lang="zh-CN" altLang="en-US"/>
          </a:p>
        </p:txBody>
      </p:sp>
      <p:pic>
        <p:nvPicPr>
          <p:cNvPr id="10" name="图片 9" descr="图片包含 物体, 室内, 天空, 浅色&#10;&#10;描述已自动生成">
            <a:extLst>
              <a:ext uri="{FF2B5EF4-FFF2-40B4-BE49-F238E27FC236}">
                <a16:creationId xmlns:a16="http://schemas.microsoft.com/office/drawing/2014/main" id="{5A15AE47-3495-0543-8314-2A50FBC8EC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lIns="45720" tIns="0" rIns="45720" bIns="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0" y="412302"/>
            <a:ext cx="7734300" cy="5759898"/>
          </a:xfrm>
        </p:spPr>
        <p:txBody>
          <a:bodyPr vert="eaVert" lIns="45720" tIns="0" rIns="45720" bIns="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1D2EDE-4B5F-417A-AAC7-6F16B005D6ED}" type="slidenum">
              <a:rPr lang="zh-CN" altLang="en-US" smtClean="0"/>
              <a:t>‹#›</a:t>
            </a:fld>
            <a:endParaRPr lang="zh-CN" altLang="en-US"/>
          </a:p>
        </p:txBody>
      </p:sp>
      <p:pic>
        <p:nvPicPr>
          <p:cNvPr id="9" name="图片 8" descr="图片包含 物体, 室内, 天空, 浅色&#10;&#10;描述已自动生成">
            <a:extLst>
              <a:ext uri="{FF2B5EF4-FFF2-40B4-BE49-F238E27FC236}">
                <a16:creationId xmlns:a16="http://schemas.microsoft.com/office/drawing/2014/main" id="{54C9AD53-66E8-4B40-B4E6-37FE104474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E21D2EDE-4B5F-417A-AAC7-6F16B005D6ED}"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593667" y="6272784"/>
            <a:ext cx="2644309" cy="365125"/>
          </a:xfrm>
        </p:spPr>
        <p:txBody>
          <a:bodyPr/>
          <a:lstStyle/>
          <a:p>
            <a:fld id="{396000C9-4D51-463D-9CD9-022BE8990AC8}" type="datetimeFigureOut">
              <a:rPr lang="zh-CN" altLang="en-US" smtClean="0"/>
              <a:t>2019/10/13</a:t>
            </a:fld>
            <a:endParaRPr lang="zh-CN" altLang="en-US"/>
          </a:p>
        </p:txBody>
      </p:sp>
      <p:sp>
        <p:nvSpPr>
          <p:cNvPr id="5" name="Footer Placeholder 4"/>
          <p:cNvSpPr>
            <a:spLocks noGrp="1"/>
          </p:cNvSpPr>
          <p:nvPr>
            <p:ph type="ftr" sz="quarter" idx="11"/>
          </p:nvPr>
        </p:nvSpPr>
        <p:spPr>
          <a:xfrm>
            <a:off x="2182708" y="6272784"/>
            <a:ext cx="6327648" cy="365125"/>
          </a:xfrm>
        </p:spPr>
        <p:txBody>
          <a:bodyPr/>
          <a:lstStyle/>
          <a:p>
            <a:endParaRPr lang="zh-CN" alt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E21D2EDE-4B5F-417A-AAC7-6F16B005D6ED}"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1D2EDE-4B5F-417A-AAC7-6F16B005D6ED}" type="slidenum">
              <a:rPr lang="zh-CN" altLang="en-US" smtClean="0"/>
              <a:t>‹#›</a:t>
            </a:fld>
            <a:endParaRPr lang="zh-CN" altLang="en-US"/>
          </a:p>
        </p:txBody>
      </p:sp>
      <p:pic>
        <p:nvPicPr>
          <p:cNvPr id="8" name="图片 7" descr="图片包含 物体, 室内, 天空, 浅色&#10;&#10;描述已自动生成">
            <a:extLst>
              <a:ext uri="{FF2B5EF4-FFF2-40B4-BE49-F238E27FC236}">
                <a16:creationId xmlns:a16="http://schemas.microsoft.com/office/drawing/2014/main" id="{EBD3B838-7B25-EC46-859F-150A62C166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6" name="Footer Placeholder 5"/>
          <p:cNvSpPr>
            <a:spLocks noGrp="1"/>
          </p:cNvSpPr>
          <p:nvPr>
            <p:ph type="ftr" sz="quarter" idx="11"/>
          </p:nvPr>
        </p:nvSpPr>
        <p:spPr/>
        <p:txBody>
          <a:bodyPr/>
          <a:lstStyle/>
          <a:p>
            <a:endParaRPr lang="zh-CN" alt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p:txBody>
          <a:bodyPr/>
          <a:lstStyle/>
          <a:p>
            <a:fld id="{396000C9-4D51-463D-9CD9-022BE8990AC8}" type="datetimeFigureOut">
              <a:rPr lang="zh-CN" altLang="en-US" smtClean="0"/>
              <a:t>2019/10/13</a:t>
            </a:fld>
            <a:endParaRPr lang="zh-CN" alt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1066800" y="533400"/>
            <a:ext cx="7505700" cy="5638800"/>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18712" y="2222287"/>
            <a:ext cx="5185873" cy="3638763"/>
          </a:xfrm>
        </p:spPr>
        <p:txBody>
          <a:bodyPr>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6187415" y="2222287"/>
            <a:ext cx="5194583" cy="3638764"/>
          </a:xfrm>
        </p:spPr>
        <p:txBody>
          <a:bodyPr>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21D2EDE-4B5F-417A-AAC7-6F16B005D6ED}" type="slidenum">
              <a:rPr lang="zh-CN" altLang="en-US" smtClean="0"/>
              <a:t>‹#›</a:t>
            </a:fld>
            <a:endParaRPr lang="zh-CN" altLang="en-US"/>
          </a:p>
        </p:txBody>
      </p:sp>
      <p:pic>
        <p:nvPicPr>
          <p:cNvPr id="9" name="图片 8" descr="图片包含 物体, 室内, 天空, 浅色&#10;&#10;描述已自动生成">
            <a:extLst>
              <a:ext uri="{FF2B5EF4-FFF2-40B4-BE49-F238E27FC236}">
                <a16:creationId xmlns:a16="http://schemas.microsoft.com/office/drawing/2014/main" id="{49F73233-070D-F442-B5B4-EE5882CEF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814729" y="2751138"/>
            <a:ext cx="5189856" cy="3109913"/>
          </a:xfrm>
        </p:spPr>
        <p:txBody>
          <a:bodyPr anchor="t">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6187415" y="2751138"/>
            <a:ext cx="5194583" cy="3109913"/>
          </a:xfrm>
        </p:spPr>
        <p:txBody>
          <a:bodyPr anchor="t">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21D2EDE-4B5F-417A-AAC7-6F16B005D6ED}" type="slidenum">
              <a:rPr lang="zh-CN" altLang="en-US" smtClean="0"/>
              <a:t>‹#›</a:t>
            </a:fld>
            <a:endParaRPr lang="zh-CN" altLang="en-US"/>
          </a:p>
        </p:txBody>
      </p:sp>
      <p:pic>
        <p:nvPicPr>
          <p:cNvPr id="11" name="图片 10" descr="图片包含 物体, 室内, 天空, 浅色&#10;&#10;描述已自动生成">
            <a:extLst>
              <a:ext uri="{FF2B5EF4-FFF2-40B4-BE49-F238E27FC236}">
                <a16:creationId xmlns:a16="http://schemas.microsoft.com/office/drawing/2014/main" id="{E29CB8F7-8538-3746-B489-A0109CB26F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21D2EDE-4B5F-417A-AAC7-6F16B005D6ED}" type="slidenum">
              <a:rPr lang="zh-CN" altLang="en-US" smtClean="0"/>
              <a:t>‹#›</a:t>
            </a:fld>
            <a:endParaRPr lang="zh-CN" altLang="en-US"/>
          </a:p>
        </p:txBody>
      </p:sp>
      <p:pic>
        <p:nvPicPr>
          <p:cNvPr id="7" name="图片 6" descr="图片包含 物体, 室内, 天空, 浅色&#10;&#10;描述已自动生成">
            <a:extLst>
              <a:ext uri="{FF2B5EF4-FFF2-40B4-BE49-F238E27FC236}">
                <a16:creationId xmlns:a16="http://schemas.microsoft.com/office/drawing/2014/main" id="{AF3D37DB-8891-6B41-BCB9-C37DC0DC72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4855633" y="446088"/>
            <a:ext cx="6252633" cy="5414963"/>
          </a:xfrm>
        </p:spPr>
        <p:txBody>
          <a:bodyPr>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p:txBody>
          <a:bodyPr/>
          <a:lstStyle/>
          <a:p>
            <a:fld id="{396000C9-4D51-463D-9CD9-022BE8990AC8}" type="datetimeFigureOut">
              <a:rPr lang="zh-CN" altLang="en-US" smtClean="0"/>
              <a:t>2019/10/13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21D2EDE-4B5F-417A-AAC7-6F16B005D6ED}"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zh-CN" altLang="en-US"/>
              <a:t>单击此处编辑母版标题样式</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ln>
          <a:effectLst/>
        </p:spPr>
        <p:txBody>
          <a:bodyPr wrap="square" numCol="1" anchor="t" anchorCtr="0" compatLnSpc="1">
            <a:normAutofit/>
          </a:bodyPr>
          <a:lstStyle>
            <a:lvl1pPr algn="ctr">
              <a:buFontTx/>
              <a:buNone/>
              <a:defRPr sz="1400"/>
            </a:lvl1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a:xfrm>
            <a:off x="3885810" y="6041362"/>
            <a:ext cx="976879" cy="365125"/>
          </a:xfrm>
        </p:spPr>
        <p:txBody>
          <a:bodyPr/>
          <a:lstStyle/>
          <a:p>
            <a:fld id="{396000C9-4D51-463D-9CD9-022BE8990AC8}" type="datetimeFigureOut">
              <a:rPr lang="zh-CN" altLang="en-US" smtClean="0"/>
              <a:t>2019/10/13</a:t>
            </a:fld>
            <a:endParaRPr lang="zh-CN" altLang="en-US"/>
          </a:p>
        </p:txBody>
      </p:sp>
      <p:sp>
        <p:nvSpPr>
          <p:cNvPr id="6" name="Footer Placeholder 5"/>
          <p:cNvSpPr>
            <a:spLocks noGrp="1"/>
          </p:cNvSpPr>
          <p:nvPr>
            <p:ph type="ftr" sz="quarter" idx="11"/>
          </p:nvPr>
        </p:nvSpPr>
        <p:spPr>
          <a:xfrm>
            <a:off x="590396" y="6041362"/>
            <a:ext cx="3295413" cy="365125"/>
          </a:xfrm>
        </p:spPr>
        <p:txBody>
          <a:bodyPr/>
          <a:lstStyle/>
          <a:p>
            <a:endParaRPr lang="zh-CN" altLang="en-US"/>
          </a:p>
        </p:txBody>
      </p:sp>
      <p:sp>
        <p:nvSpPr>
          <p:cNvPr id="7" name="Slide Number Placeholder 6"/>
          <p:cNvSpPr>
            <a:spLocks noGrp="1"/>
          </p:cNvSpPr>
          <p:nvPr>
            <p:ph type="sldNum" sz="quarter" idx="12"/>
          </p:nvPr>
        </p:nvSpPr>
        <p:spPr>
          <a:xfrm>
            <a:off x="4862689" y="5915888"/>
            <a:ext cx="1062155" cy="490599"/>
          </a:xfrm>
        </p:spPr>
        <p:txBody>
          <a:bodyPr/>
          <a:lstStyle/>
          <a:p>
            <a:fld id="{E21D2EDE-4B5F-417A-AAC7-6F16B005D6ED}"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4.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6" Type="http://schemas.openxmlformats.org/officeDocument/2006/relationships/image" Target="../media/image5.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2.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2.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zh-CN" alt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396000C9-4D51-463D-9CD9-022BE8990AC8}" type="datetimeFigureOut">
              <a:rPr lang="zh-CN" altLang="en-US" smtClean="0"/>
              <a:t>2019/10/13</a:t>
            </a:fld>
            <a:endParaRPr lang="zh-CN" alt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E21D2EDE-4B5F-417A-AAC7-6F16B005D6ED}" type="slidenum">
              <a:rPr lang="zh-CN" altLang="en-US" smtClean="0"/>
              <a:t>‹#›</a:t>
            </a:fld>
            <a:endParaRPr lang="zh-CN" altLang="en-US"/>
          </a:p>
        </p:txBody>
      </p:sp>
      <p:pic>
        <p:nvPicPr>
          <p:cNvPr id="8" name="图片 7" descr="图片包含 物体, 室内, 天空, 浅色&#10;&#10;描述已自动生成">
            <a:extLst>
              <a:ext uri="{FF2B5EF4-FFF2-40B4-BE49-F238E27FC236}">
                <a16:creationId xmlns:a16="http://schemas.microsoft.com/office/drawing/2014/main" id="{27DE9D79-682C-734B-A3CF-AB954A4DB83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panose="05020102010507070707"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panose="05020102010507070707"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panose="05020102010507070707"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5pPr>
      <a:lvl6pPr marL="24003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6pPr>
      <a:lvl7pPr marL="279971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7pPr>
      <a:lvl8pPr marL="319976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8pPr>
      <a:lvl9pPr marL="359981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96000C9-4D51-463D-9CD9-022BE8990AC8}" type="datetimeFigureOut">
              <a:rPr lang="zh-CN" altLang="en-US" smtClean="0"/>
              <a:t>2019/10/13</a:t>
            </a:fld>
            <a:endParaRPr lang="zh-CN"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zh-CN"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21D2EDE-4B5F-417A-AAC7-6F16B005D6ED}" type="slidenum">
              <a:rPr lang="zh-CN" altLang="en-US" smtClean="0"/>
              <a:t>‹#›</a:t>
            </a:fld>
            <a:endParaRPr lang="zh-CN"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图片 10" descr="图片包含 物体, 室内, 天空, 浅色&#10;&#10;描述已自动生成">
            <a:extLst>
              <a:ext uri="{FF2B5EF4-FFF2-40B4-BE49-F238E27FC236}">
                <a16:creationId xmlns:a16="http://schemas.microsoft.com/office/drawing/2014/main" id="{626ECB80-0651-0C48-BB03-B34495911F7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396000C9-4D51-463D-9CD9-022BE8990AC8}" type="datetimeFigureOut">
              <a:rPr lang="zh-CN" altLang="en-US" smtClean="0"/>
              <a:t>2019/10/13</a:t>
            </a:fld>
            <a:endParaRPr lang="zh-CN" alt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zh-CN" alt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brightnessContrast bright="-40000" contrast="20000"/>
                        </a14:imgEffect>
                        <a14:imgEffect>
                          <a14:saturation sat="95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E21D2EDE-4B5F-417A-AAC7-6F16B005D6ED}" type="slidenum">
              <a:rPr lang="zh-CN" altLang="en-US" smtClean="0"/>
              <a:t>‹#›</a:t>
            </a:fld>
            <a:endParaRPr lang="zh-CN" altLang="en-US"/>
          </a:p>
        </p:txBody>
      </p:sp>
      <p:pic>
        <p:nvPicPr>
          <p:cNvPr id="10" name="图片 9" descr="图片包含 物体, 室内, 天空, 浅色&#10;&#10;描述已自动生成">
            <a:extLst>
              <a:ext uri="{FF2B5EF4-FFF2-40B4-BE49-F238E27FC236}">
                <a16:creationId xmlns:a16="http://schemas.microsoft.com/office/drawing/2014/main" id="{9486002A-F5A2-2443-AEEA-3682841F1CD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540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anose="05000000000000000000"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5pPr>
      <a:lvl6pPr marL="1600200" indent="-22860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6pPr>
      <a:lvl7pPr marL="1899920" indent="-22860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7pPr>
      <a:lvl8pPr marL="2200275" indent="-22860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8pPr>
      <a:lvl9pPr marL="2499995" indent="-228600" algn="l" defTabSz="914400" rtl="0" eaLnBrk="1" latinLnBrk="0" hangingPunct="1">
        <a:lnSpc>
          <a:spcPct val="90000"/>
        </a:lnSpc>
        <a:spcBef>
          <a:spcPts val="400"/>
        </a:spcBef>
        <a:spcAft>
          <a:spcPts val="200"/>
        </a:spcAft>
        <a:buClr>
          <a:schemeClr val="accent1">
            <a:lumMod val="75000"/>
          </a:schemeClr>
        </a:buClr>
        <a:buSzPct val="85000"/>
        <a:buFont typeface="Wingdings" panose="05000000000000000000"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6000C9-4D51-463D-9CD9-022BE8990AC8}" type="datetimeFigureOut">
              <a:rPr lang="zh-CN" altLang="en-US" smtClean="0"/>
              <a:t>2019/10/13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1D2EDE-4B5F-417A-AAC7-6F16B005D6ED}" type="slidenum">
              <a:rPr lang="zh-CN" altLang="en-US" smtClean="0"/>
              <a:t>‹#›</a:t>
            </a:fld>
            <a:endParaRPr lang="zh-CN" altLang="en-US"/>
          </a:p>
        </p:txBody>
      </p:sp>
      <p:pic>
        <p:nvPicPr>
          <p:cNvPr id="7" name="图片 6" descr="图片包含 物体, 室内, 天空, 浅色&#10;&#10;描述已自动生成">
            <a:extLst>
              <a:ext uri="{FF2B5EF4-FFF2-40B4-BE49-F238E27FC236}">
                <a16:creationId xmlns:a16="http://schemas.microsoft.com/office/drawing/2014/main" id="{6F32F8B2-87DE-BF45-98B5-A1D2F261D5A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351008" y="200820"/>
            <a:ext cx="1840992" cy="590242"/>
          </a:xfrm>
          <a:prstGeom prst="rect">
            <a:avLst/>
          </a:prstGeom>
        </p:spPr>
      </p:pic>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6.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a:extLst>
              <a:ext uri="{FF2B5EF4-FFF2-40B4-BE49-F238E27FC236}">
                <a16:creationId xmlns:a16="http://schemas.microsoft.com/office/drawing/2014/main" id="{1BB92BAB-C431-F540-9ACE-54691F2BD83A}"/>
              </a:ext>
            </a:extLst>
          </p:cNvPr>
          <p:cNvSpPr>
            <a:spLocks noChangeArrowheads="1"/>
          </p:cNvSpPr>
          <p:nvPr/>
        </p:nvSpPr>
        <p:spPr bwMode="auto">
          <a:xfrm>
            <a:off x="2073275" y="1749426"/>
            <a:ext cx="4572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pPr>
            <a:endParaRPr lang="en-US" altLang="zh-CN" sz="3000" b="1">
              <a:solidFill>
                <a:srgbClr val="FF0000"/>
              </a:solidFill>
              <a:latin typeface="HelveticaNeue" panose="02000503000000020004" pitchFamily="2" charset="0"/>
            </a:endParaRPr>
          </a:p>
          <a:p>
            <a:pPr eaLnBrk="1" hangingPunct="1">
              <a:spcBef>
                <a:spcPct val="0"/>
              </a:spcBef>
              <a:buFontTx/>
              <a:buNone/>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pPr>
            <a:r>
              <a:rPr lang="zh-CN" altLang="en-US" sz="3000" b="1">
                <a:solidFill>
                  <a:srgbClr val="FF0000"/>
                </a:solidFill>
                <a:latin typeface="HelveticaNeue" panose="02000503000000020004" pitchFamily="2" charset="0"/>
              </a:rPr>
              <a:t>公众号：溯恩高中英语</a:t>
            </a:r>
          </a:p>
        </p:txBody>
      </p:sp>
      <p:pic>
        <p:nvPicPr>
          <p:cNvPr id="19458" name="图片 2">
            <a:extLst>
              <a:ext uri="{FF2B5EF4-FFF2-40B4-BE49-F238E27FC236}">
                <a16:creationId xmlns:a16="http://schemas.microsoft.com/office/drawing/2014/main" id="{027A5259-9CE5-6C4E-A987-FEFA30554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9800" y="2735263"/>
            <a:ext cx="2457451" cy="245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a:extLst>
              <a:ext uri="{FF2B5EF4-FFF2-40B4-BE49-F238E27FC236}">
                <a16:creationId xmlns:a16="http://schemas.microsoft.com/office/drawing/2014/main" id="{5CFC9920-D99F-9042-81D2-C7CE9D821070}"/>
              </a:ext>
            </a:extLst>
          </p:cNvPr>
          <p:cNvSpPr>
            <a:spLocks noChangeArrowheads="1"/>
          </p:cNvSpPr>
          <p:nvPr/>
        </p:nvSpPr>
        <p:spPr bwMode="auto">
          <a:xfrm>
            <a:off x="6767515" y="1749425"/>
            <a:ext cx="390048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4500" b="1">
                <a:latin typeface="华文新魏" panose="02010800040101010101" pitchFamily="2" charset="-122"/>
              </a:rPr>
              <a:t>知识产权声明</a:t>
            </a:r>
          </a:p>
        </p:txBody>
      </p:sp>
    </p:spTree>
    <p:extLst>
      <p:ext uri="{BB962C8B-B14F-4D97-AF65-F5344CB8AC3E}">
        <p14:creationId xmlns:p14="http://schemas.microsoft.com/office/powerpoint/2010/main" val="1989419810"/>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7620" t="34583" b="12292"/>
          <a:stretch>
            <a:fillRect/>
          </a:stretch>
        </p:blipFill>
        <p:spPr>
          <a:xfrm>
            <a:off x="0" y="0"/>
            <a:ext cx="9658350" cy="6858000"/>
          </a:xfrm>
          <a:prstGeom prst="rect">
            <a:avLst/>
          </a:prstGeom>
        </p:spPr>
      </p:pic>
      <p:sp>
        <p:nvSpPr>
          <p:cNvPr id="5" name="文本框 4"/>
          <p:cNvSpPr txBox="1"/>
          <p:nvPr/>
        </p:nvSpPr>
        <p:spPr>
          <a:xfrm>
            <a:off x="9772650" y="242887"/>
            <a:ext cx="2376486" cy="6001643"/>
          </a:xfrm>
          <a:prstGeom prst="rect">
            <a:avLst/>
          </a:prstGeom>
          <a:noFill/>
        </p:spPr>
        <p:txBody>
          <a:bodyPr wrap="square" rtlCol="0">
            <a:spAutoFit/>
          </a:bodyPr>
          <a:lstStyle/>
          <a:p>
            <a:r>
              <a:rPr lang="zh-CN" altLang="en-US" sz="2400" b="1" dirty="0">
                <a:solidFill>
                  <a:srgbClr val="0000CC"/>
                </a:solidFill>
                <a:latin typeface="宋体" panose="02010600030101010101" pitchFamily="2" charset="-122"/>
                <a:ea typeface="宋体" panose="02010600030101010101" pitchFamily="2" charset="-122"/>
              </a:rPr>
              <a:t>点评：</a:t>
            </a:r>
            <a:endParaRPr lang="en-US" altLang="zh-CN" sz="2400" b="1" dirty="0">
              <a:solidFill>
                <a:srgbClr val="0000CC"/>
              </a:solidFill>
              <a:latin typeface="宋体" panose="02010600030101010101" pitchFamily="2" charset="-122"/>
              <a:ea typeface="宋体" panose="02010600030101010101" pitchFamily="2" charset="-122"/>
            </a:endParaRPr>
          </a:p>
          <a:p>
            <a:r>
              <a:rPr lang="zh-CN" altLang="en-US" sz="2400" b="1" dirty="0">
                <a:solidFill>
                  <a:srgbClr val="0000CC"/>
                </a:solidFill>
                <a:latin typeface="宋体" panose="02010600030101010101" pitchFamily="2" charset="-122"/>
                <a:ea typeface="宋体" panose="02010600030101010101" pitchFamily="2" charset="-122"/>
              </a:rPr>
              <a:t>本文情节与众不同，倒也能自圆其说。考生着重刻画了鹿的心理变化：恐惧</a:t>
            </a:r>
            <a:r>
              <a:rPr lang="en-US" altLang="zh-CN" sz="2400" b="1" dirty="0">
                <a:solidFill>
                  <a:srgbClr val="0000CC"/>
                </a:solidFill>
                <a:latin typeface="宋体" panose="02010600030101010101" pitchFamily="2" charset="-122"/>
                <a:ea typeface="宋体" panose="02010600030101010101" pitchFamily="2" charset="-122"/>
              </a:rPr>
              <a:t>—</a:t>
            </a:r>
            <a:r>
              <a:rPr lang="zh-CN" altLang="en-US" sz="2400" b="1" dirty="0">
                <a:solidFill>
                  <a:srgbClr val="0000CC"/>
                </a:solidFill>
                <a:latin typeface="宋体" panose="02010600030101010101" pitchFamily="2" charset="-122"/>
                <a:ea typeface="宋体" panose="02010600030101010101" pitchFamily="2" charset="-122"/>
              </a:rPr>
              <a:t>委屈</a:t>
            </a:r>
            <a:r>
              <a:rPr lang="en-US" altLang="zh-CN" sz="2400" b="1" dirty="0">
                <a:solidFill>
                  <a:srgbClr val="0000CC"/>
                </a:solidFill>
                <a:latin typeface="宋体" panose="02010600030101010101" pitchFamily="2" charset="-122"/>
                <a:ea typeface="宋体" panose="02010600030101010101" pitchFamily="2" charset="-122"/>
              </a:rPr>
              <a:t>—</a:t>
            </a:r>
            <a:r>
              <a:rPr lang="zh-CN" altLang="en-US" sz="2400" b="1" dirty="0">
                <a:solidFill>
                  <a:srgbClr val="0000CC"/>
                </a:solidFill>
                <a:latin typeface="宋体" panose="02010600030101010101" pitchFamily="2" charset="-122"/>
                <a:ea typeface="宋体" panose="02010600030101010101" pitchFamily="2" charset="-122"/>
              </a:rPr>
              <a:t>愉快</a:t>
            </a:r>
            <a:r>
              <a:rPr lang="en-US" altLang="zh-CN" sz="2400" b="1" dirty="0">
                <a:solidFill>
                  <a:srgbClr val="0000CC"/>
                </a:solidFill>
                <a:latin typeface="宋体" panose="02010600030101010101" pitchFamily="2" charset="-122"/>
                <a:ea typeface="宋体" panose="02010600030101010101" pitchFamily="2" charset="-122"/>
              </a:rPr>
              <a:t>—</a:t>
            </a:r>
            <a:r>
              <a:rPr lang="zh-CN" altLang="en-US" sz="2400" b="1" dirty="0">
                <a:solidFill>
                  <a:srgbClr val="0000CC"/>
                </a:solidFill>
                <a:latin typeface="宋体" panose="02010600030101010101" pitchFamily="2" charset="-122"/>
                <a:ea typeface="宋体" panose="02010600030101010101" pitchFamily="2" charset="-122"/>
              </a:rPr>
              <a:t>自豪。词汇比较丰富、能灵活运用现在分词结构进行表达。当然，文章中存在一些错误，如</a:t>
            </a:r>
            <a:r>
              <a:rPr lang="en-US" altLang="zh-CN" sz="2400" b="1" dirty="0">
                <a:solidFill>
                  <a:srgbClr val="0000CC"/>
                </a:solidFill>
                <a:latin typeface="宋体" panose="02010600030101010101" pitchFamily="2" charset="-122"/>
                <a:ea typeface="宋体" panose="02010600030101010101" pitchFamily="2" charset="-122"/>
              </a:rPr>
              <a:t>was froze, </a:t>
            </a:r>
            <a:r>
              <a:rPr lang="en-US" altLang="zh-CN" sz="2400" b="1" dirty="0" err="1">
                <a:solidFill>
                  <a:srgbClr val="0000CC"/>
                </a:solidFill>
                <a:latin typeface="宋体" panose="02010600030101010101" pitchFamily="2" charset="-122"/>
                <a:ea typeface="宋体" panose="02010600030101010101" pitchFamily="2" charset="-122"/>
              </a:rPr>
              <a:t>deers,fighted,leaded</a:t>
            </a:r>
            <a:r>
              <a:rPr lang="zh-CN" altLang="en-US" sz="2400" b="1" dirty="0">
                <a:solidFill>
                  <a:srgbClr val="0000CC"/>
                </a:solidFill>
                <a:latin typeface="宋体" panose="02010600030101010101" pitchFamily="2" charset="-122"/>
                <a:ea typeface="宋体" panose="02010600030101010101" pitchFamily="2" charset="-122"/>
              </a:rPr>
              <a:t>等。还需夯实语言基本功</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6819" t="48750" b="8958"/>
          <a:stretch>
            <a:fillRect/>
          </a:stretch>
        </p:blipFill>
        <p:spPr>
          <a:xfrm>
            <a:off x="1" y="0"/>
            <a:ext cx="9834564" cy="6858000"/>
          </a:xfrm>
          <a:prstGeom prst="rect">
            <a:avLst/>
          </a:prstGeom>
        </p:spPr>
      </p:pic>
      <p:sp>
        <p:nvSpPr>
          <p:cNvPr id="5" name="文本框 4"/>
          <p:cNvSpPr txBox="1"/>
          <p:nvPr/>
        </p:nvSpPr>
        <p:spPr>
          <a:xfrm>
            <a:off x="9834564" y="200648"/>
            <a:ext cx="2400300" cy="6370975"/>
          </a:xfrm>
          <a:prstGeom prst="rect">
            <a:avLst/>
          </a:prstGeom>
          <a:noFill/>
        </p:spPr>
        <p:txBody>
          <a:bodyPr wrap="square" rtlCol="0">
            <a:spAutoFit/>
          </a:bodyPr>
          <a:lstStyle/>
          <a:p>
            <a:r>
              <a:rPr lang="zh-CN" altLang="en-US" sz="2400" b="1" dirty="0">
                <a:solidFill>
                  <a:srgbClr val="0000CC"/>
                </a:solidFill>
                <a:latin typeface="宋体" panose="02010600030101010101" pitchFamily="2" charset="-122"/>
                <a:ea typeface="宋体" panose="02010600030101010101" pitchFamily="2" charset="-122"/>
              </a:rPr>
              <a:t>点评：</a:t>
            </a:r>
            <a:endParaRPr lang="en-US" altLang="zh-CN" sz="2400" b="1" dirty="0">
              <a:solidFill>
                <a:srgbClr val="0000CC"/>
              </a:solidFill>
              <a:latin typeface="宋体" panose="02010600030101010101" pitchFamily="2" charset="-122"/>
              <a:ea typeface="宋体" panose="02010600030101010101" pitchFamily="2" charset="-122"/>
            </a:endParaRPr>
          </a:p>
          <a:p>
            <a:r>
              <a:rPr lang="zh-CN" altLang="en-US" sz="2400" b="1" dirty="0">
                <a:solidFill>
                  <a:srgbClr val="0000CC"/>
                </a:solidFill>
                <a:latin typeface="宋体" panose="02010600030101010101" pitchFamily="2" charset="-122"/>
                <a:ea typeface="宋体" panose="02010600030101010101" pitchFamily="2" charset="-122"/>
              </a:rPr>
              <a:t>该生的语言运用能力较强，使用了大量的非谓语动词结构，突出了鹿的心理变化：害怕</a:t>
            </a:r>
            <a:r>
              <a:rPr lang="en-US" altLang="zh-CN" sz="2400" b="1" dirty="0">
                <a:solidFill>
                  <a:srgbClr val="0000CC"/>
                </a:solidFill>
                <a:latin typeface="宋体" panose="02010600030101010101" pitchFamily="2" charset="-122"/>
                <a:ea typeface="宋体" panose="02010600030101010101" pitchFamily="2" charset="-122"/>
              </a:rPr>
              <a:t>—</a:t>
            </a:r>
            <a:r>
              <a:rPr lang="zh-CN" altLang="en-US" sz="2400" b="1" dirty="0">
                <a:solidFill>
                  <a:srgbClr val="0000CC"/>
                </a:solidFill>
                <a:latin typeface="宋体" panose="02010600030101010101" pitchFamily="2" charset="-122"/>
                <a:ea typeface="宋体" panose="02010600030101010101" pitchFamily="2" charset="-122"/>
              </a:rPr>
              <a:t>鼓起勇气</a:t>
            </a:r>
            <a:r>
              <a:rPr lang="en-US" altLang="zh-CN" sz="2400" b="1" dirty="0">
                <a:solidFill>
                  <a:srgbClr val="0000CC"/>
                </a:solidFill>
                <a:latin typeface="宋体" panose="02010600030101010101" pitchFamily="2" charset="-122"/>
                <a:ea typeface="宋体" panose="02010600030101010101" pitchFamily="2" charset="-122"/>
              </a:rPr>
              <a:t>—</a:t>
            </a:r>
            <a:r>
              <a:rPr lang="zh-CN" altLang="en-US" sz="2400" b="1" dirty="0">
                <a:solidFill>
                  <a:srgbClr val="0000CC"/>
                </a:solidFill>
                <a:latin typeface="宋体" panose="02010600030101010101" pitchFamily="2" charset="-122"/>
                <a:ea typeface="宋体" panose="02010600030101010101" pitchFamily="2" charset="-122"/>
              </a:rPr>
              <a:t>如释重负。主题明确，但第一段的情节设计与第二段的开头句无法紧密衔接（只说了一句“老虎马上要抓到了”，老虎怎么会相信胡狼骗了自己？）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8154" t="35208" r="13585" b="9167"/>
          <a:stretch>
            <a:fillRect/>
          </a:stretch>
        </p:blipFill>
        <p:spPr>
          <a:xfrm>
            <a:off x="-27305" y="-1"/>
            <a:ext cx="9386888" cy="6887403"/>
          </a:xfrm>
          <a:prstGeom prst="rect">
            <a:avLst/>
          </a:prstGeom>
        </p:spPr>
      </p:pic>
      <p:sp>
        <p:nvSpPr>
          <p:cNvPr id="5" name="文本框 4"/>
          <p:cNvSpPr txBox="1"/>
          <p:nvPr/>
        </p:nvSpPr>
        <p:spPr>
          <a:xfrm>
            <a:off x="9534525" y="165879"/>
            <a:ext cx="2552699" cy="6555641"/>
          </a:xfrm>
          <a:prstGeom prst="rect">
            <a:avLst/>
          </a:prstGeom>
          <a:noFill/>
        </p:spPr>
        <p:txBody>
          <a:bodyPr wrap="square" rtlCol="0">
            <a:spAutoFit/>
          </a:bodyPr>
          <a:lstStyle/>
          <a:p>
            <a:r>
              <a:rPr lang="zh-CN" altLang="en-US" sz="2800" b="1" dirty="0">
                <a:solidFill>
                  <a:srgbClr val="0000CC"/>
                </a:solidFill>
                <a:latin typeface="宋体" panose="02010600030101010101" pitchFamily="2" charset="-122"/>
                <a:ea typeface="宋体" panose="02010600030101010101" pitchFamily="2" charset="-122"/>
              </a:rPr>
              <a:t>情节漏洞：</a:t>
            </a:r>
            <a:endParaRPr lang="en-US" altLang="zh-CN" sz="2800" b="1" dirty="0">
              <a:solidFill>
                <a:srgbClr val="0000CC"/>
              </a:solidFill>
              <a:latin typeface="宋体" panose="02010600030101010101" pitchFamily="2" charset="-122"/>
              <a:ea typeface="宋体" panose="02010600030101010101" pitchFamily="2" charset="-122"/>
            </a:endParaRPr>
          </a:p>
          <a:p>
            <a:pPr marL="457200" indent="-457200">
              <a:buAutoNum type="arabicPeriod"/>
            </a:pPr>
            <a:r>
              <a:rPr lang="zh-CN" altLang="en-US" sz="2800" b="1" dirty="0">
                <a:solidFill>
                  <a:srgbClr val="0000CC"/>
                </a:solidFill>
                <a:latin typeface="宋体" panose="02010600030101010101" pitchFamily="2" charset="-122"/>
                <a:ea typeface="宋体" panose="02010600030101010101" pitchFamily="2" charset="-122"/>
              </a:rPr>
              <a:t>第一段中提到不吃老虎，换成胡狼，既然如此老虎为何要震惊？又为何会相信胡狼骗了自己？</a:t>
            </a:r>
            <a:endParaRPr lang="en-US" altLang="zh-CN" sz="2800" b="1" dirty="0">
              <a:solidFill>
                <a:srgbClr val="0000CC"/>
              </a:solidFill>
              <a:latin typeface="宋体" panose="02010600030101010101" pitchFamily="2" charset="-122"/>
              <a:ea typeface="宋体" panose="02010600030101010101" pitchFamily="2" charset="-122"/>
            </a:endParaRPr>
          </a:p>
          <a:p>
            <a:pPr marL="457200" indent="-457200">
              <a:buAutoNum type="arabicPeriod"/>
            </a:pPr>
            <a:r>
              <a:rPr lang="zh-CN" altLang="en-US" sz="2800" b="1" dirty="0">
                <a:solidFill>
                  <a:srgbClr val="0000CC"/>
                </a:solidFill>
                <a:latin typeface="宋体" panose="02010600030101010101" pitchFamily="2" charset="-122"/>
                <a:ea typeface="宋体" panose="02010600030101010101" pitchFamily="2" charset="-122"/>
              </a:rPr>
              <a:t>第二段中既然两人没有进洞亲眼目睹，胡狼如何知道那是鹿假扮的？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491662" y="414961"/>
            <a:ext cx="2552699" cy="5693866"/>
          </a:xfrm>
          <a:prstGeom prst="rect">
            <a:avLst/>
          </a:prstGeom>
          <a:noFill/>
        </p:spPr>
        <p:txBody>
          <a:bodyPr wrap="square" rtlCol="0">
            <a:spAutoFit/>
          </a:bodyPr>
          <a:lstStyle/>
          <a:p>
            <a:pPr marL="457200" indent="-457200">
              <a:buFontTx/>
              <a:buAutoNum type="arabicPeriod"/>
            </a:pPr>
            <a:r>
              <a:rPr lang="zh-CN" altLang="en-US" sz="2800" b="1" dirty="0">
                <a:solidFill>
                  <a:srgbClr val="0000CC"/>
                </a:solidFill>
                <a:latin typeface="宋体" panose="02010600030101010101" pitchFamily="2" charset="-122"/>
                <a:ea typeface="宋体" panose="02010600030101010101" pitchFamily="2" charset="-122"/>
              </a:rPr>
              <a:t>情节漏洞：听到鹿说“我吃了两只老虎还是很饿”，老虎也许会感到震惊，但是怎么就相信胡狼欺骗自己呢？</a:t>
            </a:r>
            <a:endParaRPr lang="en-US" altLang="zh-CN" sz="2800" b="1" dirty="0">
              <a:solidFill>
                <a:srgbClr val="0000CC"/>
              </a:solidFill>
              <a:latin typeface="宋体" panose="02010600030101010101" pitchFamily="2" charset="-122"/>
              <a:ea typeface="宋体" panose="02010600030101010101" pitchFamily="2" charset="-122"/>
            </a:endParaRPr>
          </a:p>
          <a:p>
            <a:pPr marL="457200" indent="-457200">
              <a:buAutoNum type="arabicPeriod"/>
            </a:pPr>
            <a:r>
              <a:rPr lang="zh-CN" altLang="en-US" sz="2800" b="1" dirty="0">
                <a:solidFill>
                  <a:srgbClr val="0000CC"/>
                </a:solidFill>
                <a:latin typeface="宋体" panose="02010600030101010101" pitchFamily="2" charset="-122"/>
                <a:ea typeface="宋体" panose="02010600030101010101" pitchFamily="2" charset="-122"/>
              </a:rPr>
              <a:t>主题升华牵强：要勇敢面对困难？</a:t>
            </a:r>
          </a:p>
        </p:txBody>
      </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7044" t="52308" b="9128"/>
          <a:stretch>
            <a:fillRect/>
          </a:stretch>
        </p:blipFill>
        <p:spPr>
          <a:xfrm>
            <a:off x="-1" y="0"/>
            <a:ext cx="9491663" cy="6858000"/>
          </a:xfrm>
          <a:prstGeom prst="rect">
            <a:avLst/>
          </a:prstGeom>
        </p:spPr>
      </p:pic>
      <p:sp>
        <p:nvSpPr>
          <p:cNvPr id="6" name="文本框 5"/>
          <p:cNvSpPr txBox="1"/>
          <p:nvPr/>
        </p:nvSpPr>
        <p:spPr>
          <a:xfrm>
            <a:off x="163592" y="6265421"/>
            <a:ext cx="8066873" cy="461665"/>
          </a:xfrm>
          <a:prstGeom prst="rect">
            <a:avLst/>
          </a:prstGeom>
          <a:solidFill>
            <a:srgbClr val="FF0000">
              <a:alpha val="30000"/>
            </a:srgbClr>
          </a:solidFill>
        </p:spPr>
        <p:txBody>
          <a:bodyPr wrap="square" rtlCol="0">
            <a:spAutoFit/>
          </a:bodyPr>
          <a:lstStyle/>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97218" cy="6858000"/>
          </a:xfrm>
          <a:prstGeom prst="rect">
            <a:avLst/>
          </a:prstGeom>
        </p:spPr>
      </p:pic>
      <p:sp>
        <p:nvSpPr>
          <p:cNvPr id="5" name="文本框 4"/>
          <p:cNvSpPr txBox="1"/>
          <p:nvPr/>
        </p:nvSpPr>
        <p:spPr>
          <a:xfrm>
            <a:off x="1865784" y="2621888"/>
            <a:ext cx="5041454" cy="461665"/>
          </a:xfrm>
          <a:prstGeom prst="rect">
            <a:avLst/>
          </a:prstGeom>
          <a:solidFill>
            <a:srgbClr val="FF0000">
              <a:alpha val="30000"/>
            </a:srgbClr>
          </a:solidFill>
        </p:spPr>
        <p:txBody>
          <a:bodyPr wrap="square" rtlCol="0">
            <a:spAutoFit/>
          </a:bodyPr>
          <a:lstStyle/>
          <a:p>
            <a:endParaRPr lang="zh-CN" altLang="en-US" dirty="0"/>
          </a:p>
        </p:txBody>
      </p:sp>
      <p:sp>
        <p:nvSpPr>
          <p:cNvPr id="6" name="文本框 5"/>
          <p:cNvSpPr txBox="1"/>
          <p:nvPr/>
        </p:nvSpPr>
        <p:spPr>
          <a:xfrm>
            <a:off x="9615487" y="1529281"/>
            <a:ext cx="2576513" cy="3108543"/>
          </a:xfrm>
          <a:prstGeom prst="rect">
            <a:avLst/>
          </a:prstGeom>
          <a:noFill/>
        </p:spPr>
        <p:txBody>
          <a:bodyPr wrap="square" rtlCol="0">
            <a:spAutoFit/>
          </a:bodyPr>
          <a:lstStyle/>
          <a:p>
            <a:r>
              <a:rPr lang="zh-CN" altLang="en-US" sz="2800" b="1" dirty="0">
                <a:solidFill>
                  <a:srgbClr val="0000CC"/>
                </a:solidFill>
                <a:latin typeface="宋体" panose="02010600030101010101" pitchFamily="2" charset="-122"/>
                <a:ea typeface="宋体" panose="02010600030101010101" pitchFamily="2" charset="-122"/>
              </a:rPr>
              <a:t>大量对话</a:t>
            </a:r>
            <a:endParaRPr lang="en-US" altLang="zh-CN" sz="2800" b="1" dirty="0">
              <a:solidFill>
                <a:srgbClr val="0000CC"/>
              </a:solidFill>
              <a:latin typeface="宋体" panose="02010600030101010101" pitchFamily="2" charset="-122"/>
              <a:ea typeface="宋体" panose="02010600030101010101" pitchFamily="2" charset="-122"/>
            </a:endParaRPr>
          </a:p>
          <a:p>
            <a:endParaRPr lang="en-US" altLang="zh-CN" sz="2800" b="1" dirty="0">
              <a:solidFill>
                <a:srgbClr val="0000CC"/>
              </a:solidFill>
              <a:latin typeface="宋体" panose="02010600030101010101" pitchFamily="2" charset="-122"/>
              <a:ea typeface="宋体" panose="02010600030101010101" pitchFamily="2" charset="-122"/>
            </a:endParaRPr>
          </a:p>
          <a:p>
            <a:r>
              <a:rPr lang="zh-CN" altLang="en-US" sz="2800" b="1" dirty="0">
                <a:solidFill>
                  <a:srgbClr val="0000CC"/>
                </a:solidFill>
                <a:latin typeface="宋体" panose="02010600030101010101" pitchFamily="2" charset="-122"/>
                <a:ea typeface="宋体" panose="02010600030101010101" pitchFamily="2" charset="-122"/>
              </a:rPr>
              <a:t>情节合理吗？</a:t>
            </a:r>
            <a:endParaRPr lang="en-US" altLang="zh-CN" sz="2800" b="1" dirty="0">
              <a:solidFill>
                <a:srgbClr val="0000CC"/>
              </a:solidFill>
              <a:latin typeface="宋体" panose="02010600030101010101" pitchFamily="2" charset="-122"/>
              <a:ea typeface="宋体" panose="02010600030101010101" pitchFamily="2" charset="-122"/>
            </a:endParaRPr>
          </a:p>
          <a:p>
            <a:r>
              <a:rPr lang="zh-CN" altLang="en-US" sz="2800" b="1">
                <a:solidFill>
                  <a:srgbClr val="0000CC"/>
                </a:solidFill>
                <a:latin typeface="宋体" panose="02010600030101010101" pitchFamily="2" charset="-122"/>
                <a:ea typeface="宋体" panose="02010600030101010101" pitchFamily="2" charset="-122"/>
              </a:rPr>
              <a:t>老虎在如此</a:t>
            </a:r>
            <a:r>
              <a:rPr lang="zh-CN" altLang="en-US" sz="2800" b="1" dirty="0">
                <a:solidFill>
                  <a:srgbClr val="0000CC"/>
                </a:solidFill>
                <a:latin typeface="宋体" panose="02010600030101010101" pitchFamily="2" charset="-122"/>
                <a:ea typeface="宋体" panose="02010600030101010101" pitchFamily="2" charset="-122"/>
              </a:rPr>
              <a:t>恐惧的情况下会与山洞里的动物交谈吗？</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7177" y="214313"/>
            <a:ext cx="4864823" cy="2897945"/>
          </a:xfrm>
          <a:prstGeom prst="rect">
            <a:avLst/>
          </a:prstGeom>
        </p:spPr>
      </p:pic>
      <p:sp>
        <p:nvSpPr>
          <p:cNvPr id="5" name="文本框 4"/>
          <p:cNvSpPr txBox="1"/>
          <p:nvPr/>
        </p:nvSpPr>
        <p:spPr>
          <a:xfrm>
            <a:off x="982979" y="214313"/>
            <a:ext cx="9275446" cy="4524315"/>
          </a:xfrm>
          <a:prstGeom prst="rect">
            <a:avLst/>
          </a:prstGeom>
          <a:noFill/>
        </p:spPr>
        <p:txBody>
          <a:bodyPr wrap="square" rtlCol="0">
            <a:spAutoFit/>
          </a:bodyPr>
          <a:lstStyle/>
          <a:p>
            <a:r>
              <a:rPr lang="zh-CN" altLang="en-US" sz="3200" b="1" dirty="0">
                <a:latin typeface="宋体" panose="02010600030101010101" pitchFamily="2" charset="-122"/>
                <a:ea typeface="宋体" panose="02010600030101010101" pitchFamily="2" charset="-122"/>
              </a:rPr>
              <a:t>一、情节建构问题：</a:t>
            </a:r>
            <a:endParaRPr lang="en-US" altLang="zh-CN" sz="3200" b="1" dirty="0">
              <a:latin typeface="宋体" panose="02010600030101010101" pitchFamily="2" charset="-122"/>
              <a:ea typeface="宋体" panose="02010600030101010101" pitchFamily="2" charset="-122"/>
            </a:endParaRPr>
          </a:p>
          <a:p>
            <a:pPr marL="514350" indent="-514350">
              <a:buAutoNum type="arabicPeriod"/>
            </a:pPr>
            <a:r>
              <a:rPr lang="zh-CN" altLang="en-US" sz="3200" b="1" dirty="0">
                <a:latin typeface="宋体" panose="02010600030101010101" pitchFamily="2" charset="-122"/>
                <a:ea typeface="宋体" panose="02010600030101010101" pitchFamily="2" charset="-122"/>
              </a:rPr>
              <a:t>两段衔接不连贯</a:t>
            </a:r>
            <a:endParaRPr lang="en-US" altLang="zh-CN" sz="3200" b="1" dirty="0">
              <a:latin typeface="宋体" panose="02010600030101010101" pitchFamily="2" charset="-122"/>
              <a:ea typeface="宋体" panose="02010600030101010101" pitchFamily="2" charset="-122"/>
            </a:endParaRPr>
          </a:p>
          <a:p>
            <a:pPr marL="514350" indent="-514350">
              <a:buAutoNum type="arabicPeriod"/>
            </a:pPr>
            <a:r>
              <a:rPr lang="zh-CN" altLang="en-US" sz="3200" b="1" dirty="0">
                <a:latin typeface="宋体" panose="02010600030101010101" pitchFamily="2" charset="-122"/>
                <a:ea typeface="宋体" panose="02010600030101010101" pitchFamily="2" charset="-122"/>
              </a:rPr>
              <a:t>情节发展不合逻辑</a:t>
            </a:r>
            <a:endParaRPr lang="en-US" altLang="zh-CN" sz="3200" b="1" dirty="0">
              <a:latin typeface="宋体" panose="02010600030101010101" pitchFamily="2" charset="-122"/>
              <a:ea typeface="宋体" panose="02010600030101010101" pitchFamily="2" charset="-122"/>
            </a:endParaRPr>
          </a:p>
          <a:p>
            <a:pPr marL="514350" indent="-514350">
              <a:buAutoNum type="arabicPeriod"/>
            </a:pPr>
            <a:r>
              <a:rPr lang="zh-CN" altLang="en-US" sz="3200" b="1" dirty="0">
                <a:latin typeface="宋体" panose="02010600030101010101" pitchFamily="2" charset="-122"/>
                <a:ea typeface="宋体" panose="02010600030101010101" pitchFamily="2" charset="-122"/>
              </a:rPr>
              <a:t>情节发展不符合人设</a:t>
            </a:r>
            <a:endParaRPr lang="en-US" altLang="zh-CN" sz="3200" b="1" dirty="0">
              <a:latin typeface="宋体" panose="02010600030101010101" pitchFamily="2" charset="-122"/>
              <a:ea typeface="宋体" panose="02010600030101010101" pitchFamily="2" charset="-122"/>
            </a:endParaRPr>
          </a:p>
          <a:p>
            <a:pPr marL="514350" indent="-514350">
              <a:buAutoNum type="arabicPeriod"/>
            </a:pPr>
            <a:r>
              <a:rPr lang="zh-CN" altLang="en-US" sz="3200" b="1" dirty="0">
                <a:latin typeface="宋体" panose="02010600030101010101" pitchFamily="2" charset="-122"/>
                <a:ea typeface="宋体" panose="02010600030101010101" pitchFamily="2" charset="-122"/>
              </a:rPr>
              <a:t>主题升华牵强</a:t>
            </a:r>
            <a:endParaRPr lang="en-US" altLang="zh-CN" sz="3200" b="1" dirty="0">
              <a:latin typeface="宋体" panose="02010600030101010101" pitchFamily="2" charset="-122"/>
              <a:ea typeface="宋体" panose="02010600030101010101" pitchFamily="2" charset="-122"/>
            </a:endParaRPr>
          </a:p>
          <a:p>
            <a:pPr marL="514350" indent="-514350">
              <a:buAutoNum type="arabicPeriod"/>
            </a:pPr>
            <a:r>
              <a:rPr lang="zh-CN" altLang="en-US" sz="3200" b="1" dirty="0">
                <a:latin typeface="宋体" panose="02010600030101010101" pitchFamily="2" charset="-122"/>
                <a:ea typeface="宋体" panose="02010600030101010101" pitchFamily="2" charset="-122"/>
              </a:rPr>
              <a:t>对话过多</a:t>
            </a:r>
            <a:endParaRPr lang="en-US" altLang="zh-CN" sz="3200" b="1" dirty="0">
              <a:latin typeface="宋体" panose="02010600030101010101" pitchFamily="2" charset="-122"/>
              <a:ea typeface="宋体" panose="02010600030101010101" pitchFamily="2" charset="-122"/>
            </a:endParaRPr>
          </a:p>
          <a:p>
            <a:endParaRPr lang="en-US" altLang="zh-CN" sz="3200" b="1" dirty="0">
              <a:latin typeface="宋体" panose="02010600030101010101" pitchFamily="2" charset="-122"/>
              <a:ea typeface="宋体" panose="02010600030101010101" pitchFamily="2" charset="-122"/>
            </a:endParaRPr>
          </a:p>
          <a:p>
            <a:r>
              <a:rPr lang="zh-CN" altLang="en-US" sz="3200" b="1" dirty="0">
                <a:latin typeface="宋体" panose="02010600030101010101" pitchFamily="2" charset="-122"/>
                <a:ea typeface="宋体" panose="02010600030101010101" pitchFamily="2" charset="-122"/>
              </a:rPr>
              <a:t>二、语言表达问题：</a:t>
            </a:r>
            <a:endParaRPr lang="en-US" altLang="zh-CN" sz="3200" b="1" dirty="0">
              <a:latin typeface="宋体" panose="02010600030101010101" pitchFamily="2" charset="-122"/>
              <a:ea typeface="宋体" panose="02010600030101010101" pitchFamily="2" charset="-122"/>
            </a:endParaRPr>
          </a:p>
          <a:p>
            <a:r>
              <a:rPr lang="en-US" altLang="zh-CN" sz="3200" b="1" dirty="0">
                <a:latin typeface="宋体" panose="02010600030101010101" pitchFamily="2" charset="-122"/>
                <a:ea typeface="宋体" panose="02010600030101010101" pitchFamily="2" charset="-122"/>
              </a:rPr>
              <a:t>1.</a:t>
            </a:r>
            <a:r>
              <a:rPr lang="zh-CN" altLang="en-US" sz="3200" b="1" dirty="0">
                <a:latin typeface="宋体" panose="02010600030101010101" pitchFamily="2" charset="-122"/>
                <a:ea typeface="宋体" panose="02010600030101010101" pitchFamily="2" charset="-122"/>
              </a:rPr>
              <a:t>拼写错误（尤其是动词过去式）：</a:t>
            </a:r>
          </a:p>
        </p:txBody>
      </p:sp>
      <p:sp>
        <p:nvSpPr>
          <p:cNvPr id="6" name="文本框 5"/>
          <p:cNvSpPr txBox="1"/>
          <p:nvPr/>
        </p:nvSpPr>
        <p:spPr>
          <a:xfrm>
            <a:off x="1400175" y="4776668"/>
            <a:ext cx="9458325" cy="1077218"/>
          </a:xfrm>
          <a:prstGeom prst="rect">
            <a:avLst/>
          </a:prstGeom>
          <a:noFill/>
        </p:spPr>
        <p:txBody>
          <a:bodyPr wrap="square" rtlCol="0">
            <a:spAutoFit/>
          </a:bodyPr>
          <a:lstStyle/>
          <a:p>
            <a:r>
              <a:rPr lang="en-US" altLang="zh-CN" sz="3200" b="1" dirty="0">
                <a:solidFill>
                  <a:srgbClr val="0000CC"/>
                </a:solidFill>
              </a:rPr>
              <a:t>frightened; attack; knot – knotted; unknot; loosen;   fight – fought; lead – led; freeze – froze</a:t>
            </a:r>
            <a:r>
              <a:rPr lang="zh-CN" altLang="en-US" sz="3200" b="1" dirty="0">
                <a:solidFill>
                  <a:srgbClr val="0000CC"/>
                </a:solidFill>
              </a:rPr>
              <a:t>等</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7177" y="214313"/>
            <a:ext cx="4864823" cy="2897945"/>
          </a:xfrm>
          <a:prstGeom prst="rect">
            <a:avLst/>
          </a:prstGeom>
        </p:spPr>
      </p:pic>
      <p:sp>
        <p:nvSpPr>
          <p:cNvPr id="5" name="文本框 4"/>
          <p:cNvSpPr txBox="1"/>
          <p:nvPr/>
        </p:nvSpPr>
        <p:spPr>
          <a:xfrm>
            <a:off x="484142" y="419405"/>
            <a:ext cx="9275446" cy="4524315"/>
          </a:xfrm>
          <a:prstGeom prst="rect">
            <a:avLst/>
          </a:prstGeom>
          <a:noFill/>
        </p:spPr>
        <p:txBody>
          <a:bodyPr wrap="square" rtlCol="0">
            <a:spAutoFit/>
          </a:bodyPr>
          <a:lstStyle/>
          <a:p>
            <a:r>
              <a:rPr lang="zh-CN" altLang="en-US" sz="3200" b="1" dirty="0">
                <a:latin typeface="宋体" panose="02010600030101010101" pitchFamily="2" charset="-122"/>
                <a:ea typeface="宋体" panose="02010600030101010101" pitchFamily="2" charset="-122"/>
              </a:rPr>
              <a:t>二、语言表达问题：</a:t>
            </a:r>
            <a:endParaRPr lang="en-US" altLang="zh-CN" sz="3200" b="1" dirty="0">
              <a:latin typeface="宋体" panose="02010600030101010101" pitchFamily="2" charset="-122"/>
              <a:ea typeface="宋体" panose="02010600030101010101" pitchFamily="2" charset="-122"/>
            </a:endParaRPr>
          </a:p>
          <a:p>
            <a:r>
              <a:rPr lang="en-US" altLang="zh-CN" sz="3200" b="1" dirty="0">
                <a:latin typeface="宋体" panose="02010600030101010101" pitchFamily="2" charset="-122"/>
                <a:ea typeface="宋体" panose="02010600030101010101" pitchFamily="2" charset="-122"/>
              </a:rPr>
              <a:t>2. </a:t>
            </a:r>
            <a:r>
              <a:rPr lang="zh-CN" altLang="en-US" sz="3200" b="1" dirty="0">
                <a:latin typeface="宋体" panose="02010600030101010101" pitchFamily="2" charset="-122"/>
                <a:ea typeface="宋体" panose="02010600030101010101" pitchFamily="2" charset="-122"/>
              </a:rPr>
              <a:t>名词用法错误：</a:t>
            </a:r>
            <a:endParaRPr lang="en-US" altLang="zh-CN" sz="3200" b="1" dirty="0">
              <a:latin typeface="宋体" panose="02010600030101010101" pitchFamily="2" charset="-122"/>
              <a:ea typeface="宋体" panose="02010600030101010101" pitchFamily="2" charset="-122"/>
            </a:endParaRPr>
          </a:p>
          <a:p>
            <a:endParaRPr lang="en-US" altLang="zh-CN" sz="3200" b="1" dirty="0">
              <a:latin typeface="宋体" panose="02010600030101010101" pitchFamily="2" charset="-122"/>
              <a:ea typeface="宋体" panose="02010600030101010101" pitchFamily="2" charset="-122"/>
            </a:endParaRPr>
          </a:p>
          <a:p>
            <a:endParaRPr lang="en-US" altLang="zh-CN" sz="3200" b="1" dirty="0">
              <a:latin typeface="宋体" panose="02010600030101010101" pitchFamily="2" charset="-122"/>
              <a:ea typeface="宋体" panose="02010600030101010101" pitchFamily="2" charset="-122"/>
            </a:endParaRPr>
          </a:p>
          <a:p>
            <a:endParaRPr lang="en-US" altLang="zh-CN" sz="3200" b="1" dirty="0">
              <a:latin typeface="宋体" panose="02010600030101010101" pitchFamily="2" charset="-122"/>
              <a:ea typeface="宋体" panose="02010600030101010101" pitchFamily="2" charset="-122"/>
            </a:endParaRPr>
          </a:p>
          <a:p>
            <a:r>
              <a:rPr lang="en-US" altLang="zh-CN" sz="3200" b="1" dirty="0">
                <a:latin typeface="宋体" panose="02010600030101010101" pitchFamily="2" charset="-122"/>
                <a:ea typeface="宋体" panose="02010600030101010101" pitchFamily="2" charset="-122"/>
              </a:rPr>
              <a:t>3. </a:t>
            </a:r>
            <a:r>
              <a:rPr lang="zh-CN" altLang="en-US" sz="3200" b="1" dirty="0">
                <a:latin typeface="宋体" panose="02010600030101010101" pitchFamily="2" charset="-122"/>
                <a:ea typeface="宋体" panose="02010600030101010101" pitchFamily="2" charset="-122"/>
              </a:rPr>
              <a:t>描写与情境不符</a:t>
            </a:r>
            <a:endParaRPr lang="en-US" altLang="zh-CN" sz="3200" b="1" dirty="0">
              <a:latin typeface="宋体" panose="02010600030101010101" pitchFamily="2" charset="-122"/>
              <a:ea typeface="宋体" panose="02010600030101010101" pitchFamily="2" charset="-122"/>
            </a:endParaRPr>
          </a:p>
          <a:p>
            <a:r>
              <a:rPr lang="zh-CN" altLang="en-US" sz="3200" b="1" dirty="0">
                <a:latin typeface="宋体" panose="02010600030101010101" pitchFamily="2" charset="-122"/>
                <a:ea typeface="宋体" panose="02010600030101010101" pitchFamily="2" charset="-122"/>
              </a:rPr>
              <a:t>如：</a:t>
            </a:r>
            <a:r>
              <a:rPr lang="en-US" altLang="zh-CN" sz="3200" b="1" dirty="0">
                <a:solidFill>
                  <a:srgbClr val="FF0000"/>
                </a:solidFill>
                <a:latin typeface="宋体" panose="02010600030101010101" pitchFamily="2" charset="-122"/>
                <a:ea typeface="宋体" panose="02010600030101010101" pitchFamily="2" charset="-122"/>
              </a:rPr>
              <a:t>The tiger felt so frightened that his heart beat wildly, faster than a galloping horse.</a:t>
            </a:r>
            <a:r>
              <a:rPr lang="en-US" altLang="zh-CN" sz="3200" b="1" dirty="0">
                <a:latin typeface="宋体" panose="02010600030101010101" pitchFamily="2" charset="-122"/>
                <a:ea typeface="宋体" panose="02010600030101010101" pitchFamily="2" charset="-122"/>
              </a:rPr>
              <a:t>  </a:t>
            </a:r>
          </a:p>
        </p:txBody>
      </p:sp>
      <p:sp>
        <p:nvSpPr>
          <p:cNvPr id="6" name="文本框 5"/>
          <p:cNvSpPr txBox="1"/>
          <p:nvPr/>
        </p:nvSpPr>
        <p:spPr>
          <a:xfrm>
            <a:off x="584249" y="1542598"/>
            <a:ext cx="9458325" cy="1077218"/>
          </a:xfrm>
          <a:prstGeom prst="rect">
            <a:avLst/>
          </a:prstGeom>
          <a:noFill/>
        </p:spPr>
        <p:txBody>
          <a:bodyPr wrap="square" rtlCol="0">
            <a:spAutoFit/>
          </a:bodyPr>
          <a:lstStyle/>
          <a:p>
            <a:r>
              <a:rPr lang="en-US" altLang="zh-CN" sz="3200" b="1" dirty="0">
                <a:solidFill>
                  <a:srgbClr val="0000CC"/>
                </a:solidFill>
              </a:rPr>
              <a:t>deer – deer </a:t>
            </a:r>
            <a:r>
              <a:rPr lang="zh-CN" altLang="en-US" sz="3200" b="1" dirty="0">
                <a:solidFill>
                  <a:srgbClr val="0000CC"/>
                </a:solidFill>
              </a:rPr>
              <a:t>单复数同形</a:t>
            </a:r>
            <a:endParaRPr lang="en-US" altLang="zh-CN" sz="3200" b="1" dirty="0">
              <a:solidFill>
                <a:srgbClr val="0000CC"/>
              </a:solidFill>
            </a:endParaRPr>
          </a:p>
          <a:p>
            <a:r>
              <a:rPr lang="en-US" altLang="zh-CN" sz="3200" b="1" dirty="0">
                <a:solidFill>
                  <a:srgbClr val="0000CC"/>
                </a:solidFill>
              </a:rPr>
              <a:t>a feeling of </a:t>
            </a:r>
            <a:r>
              <a:rPr lang="en-US" altLang="zh-CN" sz="3200" b="1" u="sng" dirty="0">
                <a:solidFill>
                  <a:srgbClr val="0000CC"/>
                </a:solidFill>
              </a:rPr>
              <a:t>fright</a:t>
            </a:r>
            <a:r>
              <a:rPr lang="en-US" altLang="zh-CN" sz="3200" b="1" dirty="0">
                <a:solidFill>
                  <a:srgbClr val="0000CC"/>
                </a:solidFill>
              </a:rPr>
              <a:t> </a:t>
            </a:r>
          </a:p>
        </p:txBody>
      </p:sp>
      <p:sp>
        <p:nvSpPr>
          <p:cNvPr id="3" name="文本框 2"/>
          <p:cNvSpPr txBox="1"/>
          <p:nvPr/>
        </p:nvSpPr>
        <p:spPr>
          <a:xfrm>
            <a:off x="2025747" y="4887202"/>
            <a:ext cx="9311054" cy="523220"/>
          </a:xfrm>
          <a:prstGeom prst="rect">
            <a:avLst/>
          </a:prstGeom>
          <a:noFill/>
        </p:spPr>
        <p:txBody>
          <a:bodyPr wrap="square" rtlCol="0">
            <a:spAutoFit/>
          </a:bodyPr>
          <a:lstStyle/>
          <a:p>
            <a:r>
              <a:rPr lang="zh-CN" altLang="en-US" sz="2800" b="1" dirty="0"/>
              <a:t>描写人物时常使用这样的比喻，用此描写老虎合适吗？</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a:extLst>
              <a:ext uri="{FF2B5EF4-FFF2-40B4-BE49-F238E27FC236}">
                <a16:creationId xmlns:a16="http://schemas.microsoft.com/office/drawing/2014/main" id="{1BB92BAB-C431-F540-9ACE-54691F2BD83A}"/>
              </a:ext>
            </a:extLst>
          </p:cNvPr>
          <p:cNvSpPr>
            <a:spLocks noChangeArrowheads="1"/>
          </p:cNvSpPr>
          <p:nvPr/>
        </p:nvSpPr>
        <p:spPr bwMode="auto">
          <a:xfrm>
            <a:off x="2073275" y="1749426"/>
            <a:ext cx="4572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pPr>
            <a:endParaRPr lang="en-US" altLang="zh-CN" sz="3000" b="1">
              <a:solidFill>
                <a:srgbClr val="FF0000"/>
              </a:solidFill>
              <a:latin typeface="HelveticaNeue" panose="02000503000000020004" pitchFamily="2" charset="0"/>
            </a:endParaRPr>
          </a:p>
          <a:p>
            <a:pPr eaLnBrk="1" hangingPunct="1">
              <a:spcBef>
                <a:spcPct val="0"/>
              </a:spcBef>
              <a:buFontTx/>
              <a:buNone/>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pPr>
            <a:r>
              <a:rPr lang="zh-CN" altLang="en-US" sz="3000" b="1">
                <a:solidFill>
                  <a:srgbClr val="FF0000"/>
                </a:solidFill>
                <a:latin typeface="HelveticaNeue" panose="02000503000000020004" pitchFamily="2" charset="0"/>
              </a:rPr>
              <a:t>公众号：溯恩高中英语</a:t>
            </a:r>
          </a:p>
        </p:txBody>
      </p:sp>
      <p:pic>
        <p:nvPicPr>
          <p:cNvPr id="19458" name="图片 2">
            <a:extLst>
              <a:ext uri="{FF2B5EF4-FFF2-40B4-BE49-F238E27FC236}">
                <a16:creationId xmlns:a16="http://schemas.microsoft.com/office/drawing/2014/main" id="{027A5259-9CE5-6C4E-A987-FEFA30554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9800" y="2735263"/>
            <a:ext cx="2457451" cy="245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a:extLst>
              <a:ext uri="{FF2B5EF4-FFF2-40B4-BE49-F238E27FC236}">
                <a16:creationId xmlns:a16="http://schemas.microsoft.com/office/drawing/2014/main" id="{5CFC9920-D99F-9042-81D2-C7CE9D821070}"/>
              </a:ext>
            </a:extLst>
          </p:cNvPr>
          <p:cNvSpPr>
            <a:spLocks noChangeArrowheads="1"/>
          </p:cNvSpPr>
          <p:nvPr/>
        </p:nvSpPr>
        <p:spPr bwMode="auto">
          <a:xfrm>
            <a:off x="6767515" y="1749425"/>
            <a:ext cx="390048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4500" b="1">
                <a:latin typeface="华文新魏" panose="02010800040101010101" pitchFamily="2" charset="-122"/>
              </a:rPr>
              <a:t>知识产权声明</a:t>
            </a:r>
          </a:p>
        </p:txBody>
      </p:sp>
    </p:spTree>
    <p:extLst>
      <p:ext uri="{BB962C8B-B14F-4D97-AF65-F5344CB8AC3E}">
        <p14:creationId xmlns:p14="http://schemas.microsoft.com/office/powerpoint/2010/main" val="3711782802"/>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60219" y="556874"/>
            <a:ext cx="11139054" cy="6555641"/>
          </a:xfrm>
          <a:prstGeom prst="rect">
            <a:avLst/>
          </a:prstGeom>
        </p:spPr>
        <p:txBody>
          <a:bodyPr wrap="square">
            <a:spAutoFit/>
          </a:bodyPr>
          <a:lstStyle/>
          <a:p>
            <a:pPr indent="266700" algn="just">
              <a:spcAft>
                <a:spcPts val="0"/>
              </a:spcAft>
            </a:pPr>
            <a:r>
              <a:rPr lang="en-US" altLang="zh-CN" sz="2800" b="1" kern="100" dirty="0">
                <a:solidFill>
                  <a:srgbClr val="000000"/>
                </a:solidFill>
                <a:latin typeface="Arial Narrow" panose="020B0606020202030204" pitchFamily="34" charset="0"/>
                <a:ea typeface="宋体" panose="02010600030101010101" pitchFamily="2" charset="-122"/>
              </a:rPr>
              <a:t>  Para.1: </a:t>
            </a:r>
            <a:r>
              <a:rPr lang="en-US" altLang="zh-CN" sz="2800" b="1" i="1" kern="100" dirty="0">
                <a:solidFill>
                  <a:srgbClr val="000000"/>
                </a:solidFill>
                <a:latin typeface="Arial Narrow" panose="020B0606020202030204" pitchFamily="34" charset="0"/>
                <a:ea typeface="宋体" panose="02010600030101010101" pitchFamily="2" charset="-122"/>
              </a:rPr>
              <a:t>The deer saw the jackal and the tiger coming together.</a:t>
            </a:r>
            <a:r>
              <a:rPr lang="en-US" altLang="zh-CN" sz="2800" b="1" kern="100" dirty="0">
                <a:solidFill>
                  <a:srgbClr val="000000"/>
                </a:solidFill>
                <a:latin typeface="Arial Narrow" panose="020B0606020202030204" pitchFamily="34" charset="0"/>
                <a:ea typeface="宋体" panose="02010600030101010101" pitchFamily="2" charset="-122"/>
              </a:rPr>
              <a:t> She again raised her </a:t>
            </a:r>
            <a:r>
              <a:rPr lang="en-US" altLang="zh-CN" sz="2800" b="1" u="sng" kern="100" dirty="0">
                <a:solidFill>
                  <a:srgbClr val="000000"/>
                </a:solidFill>
                <a:latin typeface="Arial Narrow" panose="020B0606020202030204" pitchFamily="34" charset="0"/>
                <a:ea typeface="宋体" panose="02010600030101010101" pitchFamily="2" charset="-122"/>
              </a:rPr>
              <a:t>voice</a:t>
            </a:r>
            <a:r>
              <a:rPr lang="en-US" altLang="zh-CN" sz="2800" b="1" kern="100" dirty="0">
                <a:solidFill>
                  <a:srgbClr val="000000"/>
                </a:solidFill>
                <a:latin typeface="Arial Narrow" panose="020B0606020202030204" pitchFamily="34" charset="0"/>
                <a:ea typeface="宋体" panose="02010600030101010101" pitchFamily="2" charset="-122"/>
              </a:rPr>
              <a:t> and shouted towards her children standing inside the </a:t>
            </a:r>
            <a:r>
              <a:rPr lang="en-US" altLang="zh-CN" sz="2800" b="1" u="sng" kern="100" dirty="0">
                <a:solidFill>
                  <a:srgbClr val="000000"/>
                </a:solidFill>
                <a:latin typeface="Arial Narrow" panose="020B0606020202030204" pitchFamily="34" charset="0"/>
                <a:ea typeface="宋体" panose="02010600030101010101" pitchFamily="2" charset="-122"/>
              </a:rPr>
              <a:t>cave</a:t>
            </a:r>
            <a:r>
              <a:rPr lang="en-US" altLang="zh-CN" sz="2800" b="1" kern="100" dirty="0">
                <a:solidFill>
                  <a:srgbClr val="000000"/>
                </a:solidFill>
                <a:latin typeface="Arial Narrow" panose="020B0606020202030204" pitchFamily="34" charset="0"/>
                <a:ea typeface="宋体" panose="02010600030101010101" pitchFamily="2" charset="-122"/>
              </a:rPr>
              <a:t>, “My dear children, I requested my friend, the clever jackal, to capture a tiger for us. Now look the </a:t>
            </a:r>
            <a:r>
              <a:rPr lang="en-US" altLang="zh-CN" sz="2800" b="1" u="sng" kern="100" dirty="0">
                <a:solidFill>
                  <a:srgbClr val="000000"/>
                </a:solidFill>
                <a:latin typeface="Arial Narrow" panose="020B0606020202030204" pitchFamily="34" charset="0"/>
                <a:ea typeface="宋体" panose="02010600030101010101" pitchFamily="2" charset="-122"/>
              </a:rPr>
              <a:t>jackal</a:t>
            </a:r>
            <a:r>
              <a:rPr lang="en-US" altLang="zh-CN" sz="2800" b="1" kern="100" dirty="0">
                <a:solidFill>
                  <a:srgbClr val="000000"/>
                </a:solidFill>
                <a:latin typeface="Arial Narrow" panose="020B0606020202030204" pitchFamily="34" charset="0"/>
                <a:ea typeface="宋体" panose="02010600030101010101" pitchFamily="2" charset="-122"/>
              </a:rPr>
              <a:t> has </a:t>
            </a:r>
            <a:r>
              <a:rPr lang="en-US" altLang="zh-CN" sz="2800" b="1" u="sng" kern="100" dirty="0">
                <a:solidFill>
                  <a:srgbClr val="000000"/>
                </a:solidFill>
                <a:latin typeface="Arial Narrow" panose="020B0606020202030204" pitchFamily="34" charset="0"/>
                <a:ea typeface="宋体" panose="02010600030101010101" pitchFamily="2" charset="-122"/>
              </a:rPr>
              <a:t>captured</a:t>
            </a:r>
            <a:r>
              <a:rPr lang="en-US" altLang="zh-CN" sz="2800" b="1" kern="100" dirty="0">
                <a:solidFill>
                  <a:srgbClr val="000000"/>
                </a:solidFill>
                <a:latin typeface="Arial Narrow" panose="020B0606020202030204" pitchFamily="34" charset="0"/>
                <a:ea typeface="宋体" panose="02010600030101010101" pitchFamily="2" charset="-122"/>
              </a:rPr>
              <a:t> a tiger for us. He has tied the tiger’s tail to his tail. This is to prevent the </a:t>
            </a:r>
            <a:r>
              <a:rPr lang="en-US" altLang="zh-CN" sz="2800" b="1" u="sng" kern="100" dirty="0">
                <a:solidFill>
                  <a:srgbClr val="000000"/>
                </a:solidFill>
                <a:latin typeface="Arial Narrow" panose="020B0606020202030204" pitchFamily="34" charset="0"/>
                <a:ea typeface="宋体" panose="02010600030101010101" pitchFamily="2" charset="-122"/>
              </a:rPr>
              <a:t>tiger</a:t>
            </a:r>
            <a:r>
              <a:rPr lang="en-US" altLang="zh-CN" sz="2800" b="1" kern="100" dirty="0">
                <a:solidFill>
                  <a:srgbClr val="000000"/>
                </a:solidFill>
                <a:latin typeface="Arial Narrow" panose="020B0606020202030204" pitchFamily="34" charset="0"/>
                <a:ea typeface="宋体" panose="02010600030101010101" pitchFamily="2" charset="-122"/>
              </a:rPr>
              <a:t> from escaping. You will soon have the tiger for dinner.”</a:t>
            </a:r>
          </a:p>
          <a:p>
            <a:r>
              <a:rPr lang="en-US" altLang="zh-CN" sz="2800" b="1" dirty="0">
                <a:latin typeface="Arial Narrow" panose="020B0606020202030204" pitchFamily="34" charset="0"/>
              </a:rPr>
              <a:t>      Para. 2: </a:t>
            </a:r>
            <a:r>
              <a:rPr lang="en-US" altLang="zh-CN" sz="2800" b="1" i="1" dirty="0">
                <a:latin typeface="Arial Narrow" panose="020B0606020202030204" pitchFamily="34" charset="0"/>
              </a:rPr>
              <a:t>The tiger was shocked to hear this and he was sure now the jackal cheated him.</a:t>
            </a:r>
            <a:r>
              <a:rPr lang="en-US" altLang="zh-CN" sz="2800" b="1" dirty="0">
                <a:latin typeface="Arial Narrow" panose="020B0606020202030204" pitchFamily="34" charset="0"/>
              </a:rPr>
              <a:t> So, the tiger decided to escape from the terrible animal standing inside his cave. He started running. He forgot about the jackal. He dragged the jackal over rocks and thorns. In the mad escape the jackal was caught between two rocks. The tiger pulled with all his might. His </a:t>
            </a:r>
            <a:r>
              <a:rPr lang="en-US" altLang="zh-CN" sz="2800" b="1" u="sng" dirty="0">
                <a:latin typeface="Arial Narrow" panose="020B0606020202030204" pitchFamily="34" charset="0"/>
              </a:rPr>
              <a:t>tail</a:t>
            </a:r>
            <a:r>
              <a:rPr lang="en-US" altLang="zh-CN" sz="2800" b="1" dirty="0">
                <a:latin typeface="Arial Narrow" panose="020B0606020202030204" pitchFamily="34" charset="0"/>
              </a:rPr>
              <a:t> got cut. The jackal was killed in this incident. The tail-less tiger ran away to another part of the forest. The </a:t>
            </a:r>
            <a:r>
              <a:rPr lang="en-US" altLang="zh-CN" sz="2800" b="1" u="sng" dirty="0">
                <a:latin typeface="Arial Narrow" panose="020B0606020202030204" pitchFamily="34" charset="0"/>
              </a:rPr>
              <a:t>deer</a:t>
            </a:r>
            <a:r>
              <a:rPr lang="en-US" altLang="zh-CN" sz="2800" b="1" dirty="0">
                <a:latin typeface="Arial Narrow" panose="020B0606020202030204" pitchFamily="34" charset="0"/>
              </a:rPr>
              <a:t> and her young ones left the tiger’s cave. They joined their herd safely. Presence of mind and intelligence can save one from dangerous situations.</a:t>
            </a:r>
            <a:endParaRPr lang="zh-CN" altLang="zh-CN" sz="2800" b="1" dirty="0">
              <a:latin typeface="Arial Narrow" panose="020B0606020202030204" pitchFamily="34" charset="0"/>
            </a:endParaRPr>
          </a:p>
          <a:p>
            <a:pPr indent="266700" algn="just">
              <a:spcAft>
                <a:spcPts val="0"/>
              </a:spcAft>
            </a:pPr>
            <a:endParaRPr lang="zh-CN" altLang="zh-CN" sz="2800" b="1" kern="100" dirty="0">
              <a:solidFill>
                <a:srgbClr val="000000"/>
              </a:solidFill>
              <a:latin typeface="Arial Narrow" panose="020B0606020202030204" pitchFamily="34" charset="0"/>
              <a:ea typeface="宋体" panose="02010600030101010101" pitchFamily="2" charset="-122"/>
            </a:endParaRPr>
          </a:p>
        </p:txBody>
      </p:sp>
      <p:sp>
        <p:nvSpPr>
          <p:cNvPr id="5" name="文本框 4"/>
          <p:cNvSpPr txBox="1"/>
          <p:nvPr/>
        </p:nvSpPr>
        <p:spPr>
          <a:xfrm>
            <a:off x="4509655" y="130636"/>
            <a:ext cx="2840181" cy="523220"/>
          </a:xfrm>
          <a:prstGeom prst="rect">
            <a:avLst/>
          </a:prstGeom>
          <a:noFill/>
        </p:spPr>
        <p:txBody>
          <a:bodyPr wrap="square" rtlCol="0">
            <a:spAutoFit/>
          </a:bodyPr>
          <a:lstStyle/>
          <a:p>
            <a:r>
              <a:rPr lang="en-US" altLang="zh-CN" sz="2800" b="1" dirty="0">
                <a:latin typeface="Arial Narrow" panose="020B0606020202030204" pitchFamily="34" charset="0"/>
              </a:rPr>
              <a:t>Possible version 1</a:t>
            </a:r>
            <a:endParaRPr lang="zh-CN" altLang="en-US" sz="2800" b="1" dirty="0">
              <a:latin typeface="Arial Narrow" panose="020B0606020202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0" y="6345655"/>
            <a:ext cx="12192000" cy="512345"/>
          </a:xfrm>
          <a:prstGeom prst="rect">
            <a:avLst/>
          </a:prstGeom>
          <a:solidFill>
            <a:schemeClr val="tx1"/>
          </a:solidFill>
        </p:spPr>
        <p:txBody>
          <a:bodyPr wrap="square" rtlCol="0">
            <a:spAutoFit/>
          </a:bodyPr>
          <a:lstStyle/>
          <a:p>
            <a:endParaRPr lang="zh-CN" altLang="en-US"/>
          </a:p>
        </p:txBody>
      </p:sp>
      <p:sp>
        <p:nvSpPr>
          <p:cNvPr id="4" name="文本框 3"/>
          <p:cNvSpPr txBox="1"/>
          <p:nvPr/>
        </p:nvSpPr>
        <p:spPr>
          <a:xfrm>
            <a:off x="7104740" y="691725"/>
            <a:ext cx="56387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Arial Narrow" panose="020B0606020202030204" pitchFamily="34" charset="0"/>
                <a:ea typeface="宋体" panose="02010600030101010101" pitchFamily="2" charset="-122"/>
                <a:cs typeface="+mn-cs"/>
              </a:rPr>
              <a:t>Task III: Polish your writing</a:t>
            </a:r>
          </a:p>
        </p:txBody>
      </p:sp>
      <p:pic>
        <p:nvPicPr>
          <p:cNvPr id="2" name="Part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855" y="512618"/>
            <a:ext cx="7642423" cy="5833037"/>
          </a:xfrm>
          <a:prstGeom prst="rect">
            <a:avLst/>
          </a:prstGeom>
        </p:spPr>
      </p:pic>
      <p:sp>
        <p:nvSpPr>
          <p:cNvPr id="3" name="矩形 2"/>
          <p:cNvSpPr/>
          <p:nvPr/>
        </p:nvSpPr>
        <p:spPr>
          <a:xfrm>
            <a:off x="7758321" y="1411531"/>
            <a:ext cx="4331635" cy="584775"/>
          </a:xfrm>
          <a:prstGeom prst="rect">
            <a:avLst/>
          </a:prstGeom>
        </p:spPr>
        <p:txBody>
          <a:bodyPr wrap="none">
            <a:spAutoFit/>
          </a:bodyPr>
          <a:lstStyle/>
          <a:p>
            <a:pPr lvl="0" algn="ctr">
              <a:defRPr/>
            </a:pPr>
            <a:r>
              <a:rPr lang="en-US" altLang="zh-CN" sz="3200" b="1" dirty="0">
                <a:solidFill>
                  <a:srgbClr val="FF0000"/>
                </a:solidFill>
                <a:latin typeface="Arial Narrow" panose="020B0606020202030204" pitchFamily="34" charset="0"/>
              </a:rPr>
              <a:t>describing inner thoughts</a:t>
            </a:r>
            <a:endParaRPr lang="zh-CN" altLang="en-US" sz="3200" b="1" dirty="0">
              <a:solidFill>
                <a:srgbClr val="FF0000"/>
              </a:solidFill>
              <a:latin typeface="Arial Narrow" panose="020B0606020202030204" pitchFamily="34" charset="0"/>
            </a:endParaRPr>
          </a:p>
        </p:txBody>
      </p:sp>
      <p:sp>
        <p:nvSpPr>
          <p:cNvPr id="7" name="文本框 6"/>
          <p:cNvSpPr txBox="1"/>
          <p:nvPr/>
        </p:nvSpPr>
        <p:spPr>
          <a:xfrm>
            <a:off x="7922156" y="2436178"/>
            <a:ext cx="4003964" cy="2246769"/>
          </a:xfrm>
          <a:prstGeom prst="rect">
            <a:avLst/>
          </a:prstGeom>
          <a:noFill/>
        </p:spPr>
        <p:txBody>
          <a:bodyPr wrap="square" rtlCol="0">
            <a:spAutoFit/>
          </a:bodyPr>
          <a:lstStyle/>
          <a:p>
            <a:pPr marL="457200" indent="-457200">
              <a:buFont typeface="Arial" panose="020B0604020202020204" pitchFamily="34" charset="0"/>
              <a:buChar char="•"/>
            </a:pPr>
            <a:r>
              <a:rPr lang="en-US" altLang="zh-CN" sz="2800" b="1" dirty="0">
                <a:solidFill>
                  <a:srgbClr val="0000CC"/>
                </a:solidFill>
              </a:rPr>
              <a:t>Direct thoughts (using quotation marks “…”)</a:t>
            </a:r>
          </a:p>
          <a:p>
            <a:pPr marL="457200" indent="-457200">
              <a:buFont typeface="Arial" panose="020B0604020202020204" pitchFamily="34" charset="0"/>
              <a:buChar char="•"/>
            </a:pPr>
            <a:endParaRPr lang="en-US" altLang="zh-CN" sz="2800" b="1" dirty="0">
              <a:solidFill>
                <a:srgbClr val="0000CC"/>
              </a:solidFill>
            </a:endParaRPr>
          </a:p>
          <a:p>
            <a:pPr marL="457200" indent="-457200">
              <a:buFont typeface="Arial" panose="020B0604020202020204" pitchFamily="34" charset="0"/>
              <a:buChar char="•"/>
            </a:pPr>
            <a:r>
              <a:rPr lang="en-US" altLang="zh-CN" sz="2800" b="1" dirty="0">
                <a:solidFill>
                  <a:srgbClr val="0000CC"/>
                </a:solidFill>
              </a:rPr>
              <a:t>Indirect thoughts (no quotation marks)</a:t>
            </a:r>
            <a:endParaRPr lang="zh-CN" altLang="en-US" sz="2800" b="1" dirty="0">
              <a:solidFill>
                <a:srgbClr val="0000CC"/>
              </a:solidFill>
            </a:endParaRPr>
          </a:p>
        </p:txBody>
      </p:sp>
      <p:sp>
        <p:nvSpPr>
          <p:cNvPr id="9" name="矩形 8"/>
          <p:cNvSpPr/>
          <p:nvPr/>
        </p:nvSpPr>
        <p:spPr>
          <a:xfrm>
            <a:off x="581891" y="832672"/>
            <a:ext cx="11028218" cy="5509200"/>
          </a:xfrm>
          <a:prstGeom prst="rect">
            <a:avLst/>
          </a:prstGeom>
          <a:solidFill>
            <a:srgbClr val="FFFF00"/>
          </a:solidFill>
        </p:spPr>
        <p:txBody>
          <a:bodyPr wrap="square">
            <a:spAutoFit/>
          </a:bodyPr>
          <a:lstStyle/>
          <a:p>
            <a:pPr algn="ctr"/>
            <a:r>
              <a:rPr lang="zh-CN" altLang="en-US" sz="3200" b="1" dirty="0">
                <a:solidFill>
                  <a:schemeClr val="tx1">
                    <a:lumMod val="95000"/>
                    <a:lumOff val="5000"/>
                  </a:schemeClr>
                </a:solidFill>
                <a:latin typeface="Arial Narrow" panose="020B0606020202030204" pitchFamily="34" charset="0"/>
              </a:rPr>
              <a:t>Tag words(标记词) for writing </a:t>
            </a:r>
            <a:endParaRPr lang="en-US" altLang="zh-CN" sz="3200" b="1" dirty="0">
              <a:solidFill>
                <a:schemeClr val="tx1">
                  <a:lumMod val="95000"/>
                  <a:lumOff val="5000"/>
                </a:schemeClr>
              </a:solidFill>
              <a:latin typeface="Arial Narrow" panose="020B0606020202030204" pitchFamily="34" charset="0"/>
            </a:endParaRPr>
          </a:p>
          <a:p>
            <a:pPr algn="ctr"/>
            <a:r>
              <a:rPr lang="zh-CN" altLang="en-US" sz="3200" b="1" dirty="0">
                <a:solidFill>
                  <a:schemeClr val="tx1">
                    <a:lumMod val="95000"/>
                    <a:lumOff val="5000"/>
                  </a:schemeClr>
                </a:solidFill>
                <a:latin typeface="Arial Narrow" panose="020B0606020202030204" pitchFamily="34" charset="0"/>
              </a:rPr>
              <a:t>characters' inner thought</a:t>
            </a:r>
            <a:r>
              <a:rPr lang="en-US" altLang="zh-CN" sz="3200" b="1" dirty="0">
                <a:solidFill>
                  <a:schemeClr val="tx1">
                    <a:lumMod val="95000"/>
                    <a:lumOff val="5000"/>
                  </a:schemeClr>
                </a:solidFill>
                <a:latin typeface="Arial Narrow" panose="020B0606020202030204" pitchFamily="34" charset="0"/>
              </a:rPr>
              <a:t>s</a:t>
            </a:r>
          </a:p>
          <a:p>
            <a:endParaRPr lang="en-US" altLang="zh-CN" sz="3200" b="1" dirty="0">
              <a:latin typeface="Arial Narrow" panose="020B0606020202030204" pitchFamily="34" charset="0"/>
            </a:endParaRPr>
          </a:p>
          <a:p>
            <a:pPr marL="457200" indent="-457200">
              <a:buFont typeface="Arial" panose="020B0604020202020204" pitchFamily="34" charset="0"/>
              <a:buChar char="•"/>
            </a:pPr>
            <a:r>
              <a:rPr lang="zh-CN" altLang="en-US" sz="3200" b="1" dirty="0">
                <a:solidFill>
                  <a:srgbClr val="0000CC"/>
                </a:solidFill>
                <a:latin typeface="Arial Narrow" panose="020B0606020202030204" pitchFamily="34" charset="0"/>
              </a:rPr>
              <a:t>He thought / realized / imagined / dreamed / pictured </a:t>
            </a:r>
            <a:r>
              <a:rPr lang="en-US" altLang="zh-CN" sz="3200" b="1" dirty="0">
                <a:solidFill>
                  <a:srgbClr val="0000CC"/>
                </a:solidFill>
                <a:latin typeface="Arial Narrow" panose="020B0606020202030204" pitchFamily="34" charset="0"/>
              </a:rPr>
              <a:t>/ </a:t>
            </a:r>
            <a:r>
              <a:rPr lang="zh-CN" altLang="en-US" sz="3200" b="1" dirty="0">
                <a:solidFill>
                  <a:srgbClr val="0000CC"/>
                </a:solidFill>
                <a:latin typeface="Arial Narrow" panose="020B0606020202030204" pitchFamily="34" charset="0"/>
              </a:rPr>
              <a:t>murmured / </a:t>
            </a:r>
            <a:r>
              <a:rPr lang="en-US" altLang="zh-CN" sz="3200" b="1" dirty="0" err="1">
                <a:solidFill>
                  <a:srgbClr val="0000CC"/>
                </a:solidFill>
                <a:latin typeface="Arial Narrow" panose="020B0606020202030204" pitchFamily="34" charset="0"/>
              </a:rPr>
              <a:t>sai</a:t>
            </a:r>
            <a:r>
              <a:rPr lang="zh-CN" altLang="en-US" sz="3200" b="1" dirty="0">
                <a:solidFill>
                  <a:srgbClr val="0000CC"/>
                </a:solidFill>
                <a:latin typeface="Arial Narrow" panose="020B0606020202030204" pitchFamily="34" charset="0"/>
              </a:rPr>
              <a:t>d to himself/ whispered / felt / assumed / wondered / sensed / felt like</a:t>
            </a:r>
            <a:r>
              <a:rPr lang="en-US" altLang="zh-CN" sz="3200" b="1" dirty="0">
                <a:solidFill>
                  <a:srgbClr val="0000CC"/>
                </a:solidFill>
                <a:latin typeface="Arial Narrow" panose="020B0606020202030204" pitchFamily="34" charset="0"/>
              </a:rPr>
              <a:t>… </a:t>
            </a:r>
          </a:p>
          <a:p>
            <a:pPr marL="457200" indent="-457200">
              <a:buFont typeface="Arial" panose="020B0604020202020204" pitchFamily="34" charset="0"/>
              <a:buChar char="•"/>
            </a:pPr>
            <a:r>
              <a:rPr lang="en-US" altLang="zh-CN" sz="3200" b="1" dirty="0">
                <a:solidFill>
                  <a:srgbClr val="0000CC"/>
                </a:solidFill>
                <a:latin typeface="Arial Narrow" panose="020B0606020202030204" pitchFamily="34" charset="0"/>
              </a:rPr>
              <a:t>T</a:t>
            </a:r>
            <a:r>
              <a:rPr lang="zh-CN" altLang="en-US" sz="3200" b="1" dirty="0">
                <a:solidFill>
                  <a:srgbClr val="0000CC"/>
                </a:solidFill>
                <a:latin typeface="Arial Narrow" panose="020B0606020202030204" pitchFamily="34" charset="0"/>
              </a:rPr>
              <a:t>he idea i</a:t>
            </a:r>
            <a:r>
              <a:rPr lang="en-US" altLang="zh-CN" sz="3200" b="1" dirty="0">
                <a:solidFill>
                  <a:srgbClr val="0000CC"/>
                </a:solidFill>
                <a:latin typeface="Arial Narrow" panose="020B0606020202030204" pitchFamily="34" charset="0"/>
              </a:rPr>
              <a:t>s…</a:t>
            </a:r>
            <a:r>
              <a:rPr lang="zh-CN" altLang="en-US" sz="3200" b="1" dirty="0">
                <a:solidFill>
                  <a:srgbClr val="0000CC"/>
                </a:solidFill>
                <a:latin typeface="Arial Narrow" panose="020B0606020202030204" pitchFamily="34" charset="0"/>
              </a:rPr>
              <a:t> / </a:t>
            </a:r>
            <a:r>
              <a:rPr lang="en-US" altLang="zh-CN" sz="3200" b="1" dirty="0">
                <a:solidFill>
                  <a:srgbClr val="0000CC"/>
                </a:solidFill>
                <a:latin typeface="Arial Narrow" panose="020B0606020202030204" pitchFamily="34" charset="0"/>
              </a:rPr>
              <a:t>It </a:t>
            </a:r>
            <a:r>
              <a:rPr lang="zh-CN" altLang="en-US" sz="3200" b="1" dirty="0">
                <a:solidFill>
                  <a:srgbClr val="0000CC"/>
                </a:solidFill>
                <a:latin typeface="Arial Narrow" panose="020B0606020202030204" pitchFamily="34" charset="0"/>
              </a:rPr>
              <a:t>o</a:t>
            </a:r>
            <a:r>
              <a:rPr lang="en-US" altLang="zh-CN" sz="3200" b="1" dirty="0">
                <a:solidFill>
                  <a:srgbClr val="0000CC"/>
                </a:solidFill>
                <a:latin typeface="Arial Narrow" panose="020B0606020202030204" pitchFamily="34" charset="0"/>
              </a:rPr>
              <a:t>c</a:t>
            </a:r>
            <a:r>
              <a:rPr lang="zh-CN" altLang="en-US" sz="3200" b="1" dirty="0">
                <a:solidFill>
                  <a:srgbClr val="0000CC"/>
                </a:solidFill>
                <a:latin typeface="Arial Narrow" panose="020B0606020202030204" pitchFamily="34" charset="0"/>
              </a:rPr>
              <a:t>curred to him that </a:t>
            </a:r>
            <a:r>
              <a:rPr lang="en-US" altLang="zh-CN" sz="3200" b="1" dirty="0">
                <a:solidFill>
                  <a:srgbClr val="0000CC"/>
                </a:solidFill>
                <a:latin typeface="Arial Narrow" panose="020B0606020202030204" pitchFamily="34" charset="0"/>
              </a:rPr>
              <a:t>… </a:t>
            </a:r>
            <a:r>
              <a:rPr lang="zh-CN" altLang="en-US" sz="3200" b="1" dirty="0">
                <a:solidFill>
                  <a:srgbClr val="0000CC"/>
                </a:solidFill>
                <a:latin typeface="Arial Narrow" panose="020B0606020202030204" pitchFamily="34" charset="0"/>
              </a:rPr>
              <a:t>/ </a:t>
            </a:r>
            <a:r>
              <a:rPr lang="en-US" altLang="zh-CN" sz="3200" b="1" dirty="0">
                <a:solidFill>
                  <a:srgbClr val="0000CC"/>
                </a:solidFill>
                <a:latin typeface="Arial Narrow" panose="020B0606020202030204" pitchFamily="34" charset="0"/>
              </a:rPr>
              <a:t>I</a:t>
            </a:r>
            <a:r>
              <a:rPr lang="zh-CN" altLang="en-US" sz="3200" b="1" dirty="0">
                <a:solidFill>
                  <a:srgbClr val="0000CC"/>
                </a:solidFill>
                <a:latin typeface="Arial Narrow" panose="020B0606020202030204" pitchFamily="34" charset="0"/>
              </a:rPr>
              <a:t>n his mind </a:t>
            </a:r>
            <a:r>
              <a:rPr lang="en-US" altLang="zh-CN" sz="3200" b="1" dirty="0">
                <a:solidFill>
                  <a:srgbClr val="0000CC"/>
                </a:solidFill>
                <a:latin typeface="Arial Narrow" panose="020B0606020202030204" pitchFamily="34" charset="0"/>
              </a:rPr>
              <a:t>..</a:t>
            </a:r>
            <a:r>
              <a:rPr lang="zh-CN" altLang="en-US" sz="3200" b="1" dirty="0">
                <a:solidFill>
                  <a:srgbClr val="0000CC"/>
                </a:solidFill>
                <a:latin typeface="Arial Narrow" panose="020B0606020202030204" pitchFamily="34" charset="0"/>
              </a:rPr>
              <a:t>. / In his eyes</a:t>
            </a:r>
            <a:r>
              <a:rPr lang="en-US" altLang="zh-CN" sz="3200" b="1" dirty="0">
                <a:solidFill>
                  <a:srgbClr val="0000CC"/>
                </a:solidFill>
                <a:latin typeface="Arial Narrow" panose="020B0606020202030204" pitchFamily="34" charset="0"/>
              </a:rPr>
              <a:t>… </a:t>
            </a:r>
            <a:r>
              <a:rPr lang="zh-CN" altLang="en-US" sz="3200" b="1" dirty="0">
                <a:solidFill>
                  <a:srgbClr val="0000CC"/>
                </a:solidFill>
                <a:latin typeface="Arial Narrow" panose="020B0606020202030204" pitchFamily="34" charset="0"/>
              </a:rPr>
              <a:t>/ His first feeling was </a:t>
            </a:r>
            <a:r>
              <a:rPr lang="en-US" altLang="zh-CN" sz="3200" b="1" dirty="0">
                <a:solidFill>
                  <a:srgbClr val="0000CC"/>
                </a:solidFill>
                <a:latin typeface="Arial Narrow" panose="020B0606020202030204" pitchFamily="34" charset="0"/>
              </a:rPr>
              <a:t>…</a:t>
            </a:r>
          </a:p>
          <a:p>
            <a:pPr marL="457200" indent="-457200">
              <a:buFont typeface="Arial" panose="020B0604020202020204" pitchFamily="34" charset="0"/>
              <a:buChar char="•"/>
            </a:pPr>
            <a:r>
              <a:rPr lang="zh-CN" altLang="en-US" sz="3200" b="1" dirty="0">
                <a:solidFill>
                  <a:srgbClr val="0000CC"/>
                </a:solidFill>
                <a:latin typeface="Arial Narrow" panose="020B0606020202030204" pitchFamily="34" charset="0"/>
              </a:rPr>
              <a:t>All these thoughts(memories)crowded in that</a:t>
            </a:r>
            <a:r>
              <a:rPr lang="en-US" altLang="zh-CN" sz="3200" b="1" dirty="0">
                <a:solidFill>
                  <a:srgbClr val="0000CC"/>
                </a:solidFill>
                <a:latin typeface="Arial Narrow" panose="020B0606020202030204" pitchFamily="34" charset="0"/>
              </a:rPr>
              <a:t>… </a:t>
            </a:r>
          </a:p>
          <a:p>
            <a:pPr marL="457200" indent="-457200">
              <a:buFont typeface="Arial" panose="020B0604020202020204" pitchFamily="34" charset="0"/>
              <a:buChar char="•"/>
            </a:pPr>
            <a:r>
              <a:rPr lang="zh-CN" altLang="en-US" sz="3200" b="1" dirty="0">
                <a:solidFill>
                  <a:srgbClr val="0000CC"/>
                </a:solidFill>
                <a:latin typeface="Arial Narrow" panose="020B0606020202030204" pitchFamily="34" charset="0"/>
              </a:rPr>
              <a:t>There was a voice inside that </a:t>
            </a:r>
            <a:r>
              <a:rPr lang="en-US" altLang="zh-CN" sz="3200" b="1" dirty="0">
                <a:solidFill>
                  <a:srgbClr val="0000CC"/>
                </a:solidFill>
                <a:latin typeface="Arial Narrow" panose="020B0606020202030204" pitchFamily="34" charset="0"/>
              </a:rPr>
              <a:t>… </a:t>
            </a:r>
          </a:p>
          <a:p>
            <a:pPr marL="457200" indent="-457200">
              <a:buFont typeface="Arial" panose="020B0604020202020204" pitchFamily="34" charset="0"/>
              <a:buChar char="•"/>
            </a:pPr>
            <a:r>
              <a:rPr lang="zh-CN" altLang="en-US" sz="3200" b="1" dirty="0">
                <a:solidFill>
                  <a:srgbClr val="0000CC"/>
                </a:solidFill>
                <a:latin typeface="Arial Narrow" panose="020B0606020202030204" pitchFamily="34" charset="0"/>
              </a:rPr>
              <a:t>She heard a whispering voice from her heart </a:t>
            </a:r>
            <a:r>
              <a:rPr lang="en-US" altLang="zh-CN" sz="3200" b="1" dirty="0">
                <a:solidFill>
                  <a:srgbClr val="0000CC"/>
                </a:solidFill>
                <a:latin typeface="Arial Narrow" panose="020B0606020202030204" pitchFamily="34" charset="0"/>
              </a:rPr>
              <a:t>…</a:t>
            </a:r>
            <a:endParaRPr lang="zh-CN" altLang="en-US" sz="3200" b="1" dirty="0">
              <a:solidFill>
                <a:srgbClr val="0000CC"/>
              </a:solidFill>
              <a:latin typeface="Arial Narrow" panose="020B0606020202030204" pitchFamily="34" charset="0"/>
            </a:endParaRPr>
          </a:p>
        </p:txBody>
      </p:sp>
      <p:sp>
        <p:nvSpPr>
          <p:cNvPr id="11" name="文本框 10"/>
          <p:cNvSpPr txBox="1"/>
          <p:nvPr/>
        </p:nvSpPr>
        <p:spPr>
          <a:xfrm>
            <a:off x="0" y="44350"/>
            <a:ext cx="12192000" cy="512345"/>
          </a:xfrm>
          <a:prstGeom prst="rect">
            <a:avLst/>
          </a:prstGeom>
          <a:solidFill>
            <a:schemeClr val="tx1"/>
          </a:solidFill>
        </p:spPr>
        <p:txBody>
          <a:bodyPr wrap="square" rtlCol="0">
            <a:spAutoFit/>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xit" presetSubtype="0" accel="100000" fill="hold" grpId="1" nodeType="clickEffect">
                                  <p:stCondLst>
                                    <p:cond delay="0"/>
                                  </p:stCondLst>
                                  <p:childTnLst>
                                    <p:anim calcmode="lin" valueType="num">
                                      <p:cBhvr>
                                        <p:cTn id="19" dur="500"/>
                                        <p:tgtEl>
                                          <p:spTgt spid="9"/>
                                        </p:tgtEl>
                                        <p:attrNameLst>
                                          <p:attrName>ppt_w</p:attrName>
                                        </p:attrNameLst>
                                      </p:cBhvr>
                                      <p:tavLst>
                                        <p:tav tm="0">
                                          <p:val>
                                            <p:strVal val="ppt_w"/>
                                          </p:val>
                                        </p:tav>
                                        <p:tav tm="100000">
                                          <p:val>
                                            <p:fltVal val="0"/>
                                          </p:val>
                                        </p:tav>
                                      </p:tavLst>
                                    </p:anim>
                                    <p:anim calcmode="lin" valueType="num">
                                      <p:cBhvr>
                                        <p:cTn id="20" dur="500"/>
                                        <p:tgtEl>
                                          <p:spTgt spid="9"/>
                                        </p:tgtEl>
                                        <p:attrNameLst>
                                          <p:attrName>ppt_h</p:attrName>
                                        </p:attrNameLst>
                                      </p:cBhvr>
                                      <p:tavLst>
                                        <p:tav tm="0">
                                          <p:val>
                                            <p:strVal val="ppt_h"/>
                                          </p:val>
                                        </p:tav>
                                        <p:tav tm="100000">
                                          <p:val>
                                            <p:fltVal val="0"/>
                                          </p:val>
                                        </p:tav>
                                      </p:tavLst>
                                    </p:anim>
                                    <p:anim calcmode="lin" valueType="num">
                                      <p:cBhvr>
                                        <p:cTn id="21" dur="500"/>
                                        <p:tgtEl>
                                          <p:spTgt spid="9"/>
                                        </p:tgtEl>
                                        <p:attrNameLst>
                                          <p:attrName>style.rotation</p:attrName>
                                        </p:attrNameLst>
                                      </p:cBhvr>
                                      <p:tavLst>
                                        <p:tav tm="0">
                                          <p:val>
                                            <p:fltVal val="0"/>
                                          </p:val>
                                        </p:tav>
                                        <p:tav tm="100000">
                                          <p:val>
                                            <p:fltVal val="360"/>
                                          </p:val>
                                        </p:tav>
                                      </p:tavLst>
                                    </p:anim>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video>
              <p:cMediaNode vol="80000">
                <p:cTn id="29" fill="hold" display="0">
                  <p:stCondLst>
                    <p:cond delay="indefinite"/>
                  </p:stCondLst>
                </p:cTn>
                <p:tgtEl>
                  <p:spTgt spid="2"/>
                </p:tgtEl>
              </p:cMediaNode>
            </p:video>
          </p:childTnLst>
        </p:cTn>
      </p:par>
    </p:tnLst>
    <p:bldLst>
      <p:bldP spid="9" grpId="0" animBg="1"/>
      <p:bldP spid="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5665" r="9915"/>
          <a:stretch>
            <a:fillRect/>
          </a:stretch>
        </p:blipFill>
        <p:spPr>
          <a:xfrm>
            <a:off x="8274685" y="0"/>
            <a:ext cx="3908425" cy="4890770"/>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5900" r="12028"/>
          <a:stretch>
            <a:fillRect/>
          </a:stretch>
        </p:blipFill>
        <p:spPr>
          <a:xfrm>
            <a:off x="0" y="0"/>
            <a:ext cx="3925570" cy="4890770"/>
          </a:xfrm>
          <a:prstGeom prst="rect">
            <a:avLst/>
          </a:prstGeom>
        </p:spPr>
      </p:pic>
      <p:sp>
        <p:nvSpPr>
          <p:cNvPr id="8" name="矩形 7"/>
          <p:cNvSpPr/>
          <p:nvPr/>
        </p:nvSpPr>
        <p:spPr>
          <a:xfrm>
            <a:off x="3815125" y="2007298"/>
            <a:ext cx="4754259" cy="1754326"/>
          </a:xfrm>
          <a:prstGeom prst="rect">
            <a:avLst/>
          </a:prstGeom>
          <a:noFill/>
          <a:extLst>
            <a:ext uri="{909E8E84-426E-40DD-AFC4-6F175D3DCCD1}">
              <a14:hiddenFill xmlns:a14="http://schemas.microsoft.com/office/drawing/2010/main">
                <a:solidFill>
                  <a:srgbClr val="FFFF00"/>
                </a:solidFill>
              </a14:hiddenFill>
            </a:ext>
          </a:extLst>
        </p:spPr>
        <p:txBody>
          <a:bodyPr wrap="square">
            <a:spAutoFit/>
          </a:bodyPr>
          <a:lstStyle/>
          <a:p>
            <a:pPr algn="ctr"/>
            <a:r>
              <a:rPr lang="en-US" altLang="zh-CN" sz="3600" b="1" dirty="0">
                <a:solidFill>
                  <a:srgbClr val="000000"/>
                </a:solidFill>
                <a:latin typeface="Verdana" panose="020B0604030504040204" pitchFamily="34" charset="0"/>
              </a:rPr>
              <a:t>A Wise Deer </a:t>
            </a:r>
          </a:p>
          <a:p>
            <a:pPr algn="ctr"/>
            <a:r>
              <a:rPr lang="en-US" altLang="zh-CN" sz="3600" b="1" dirty="0">
                <a:solidFill>
                  <a:srgbClr val="000000"/>
                </a:solidFill>
                <a:latin typeface="Verdana" panose="020B0604030504040204" pitchFamily="34" charset="0"/>
              </a:rPr>
              <a:t>&amp;</a:t>
            </a:r>
          </a:p>
          <a:p>
            <a:pPr algn="ctr"/>
            <a:r>
              <a:rPr lang="en-US" altLang="zh-CN" sz="3600" b="1" dirty="0">
                <a:solidFill>
                  <a:srgbClr val="000000"/>
                </a:solidFill>
                <a:latin typeface="Verdana" panose="020B0604030504040204" pitchFamily="34" charset="0"/>
              </a:rPr>
              <a:t>A Cowardly Tiger </a:t>
            </a:r>
            <a:endParaRPr lang="zh-CN" altLang="en-US" sz="3600" dirty="0"/>
          </a:p>
        </p:txBody>
      </p:sp>
      <p:sp>
        <p:nvSpPr>
          <p:cNvPr id="11" name="文本框 10"/>
          <p:cNvSpPr txBox="1"/>
          <p:nvPr/>
        </p:nvSpPr>
        <p:spPr>
          <a:xfrm>
            <a:off x="2119745" y="5278582"/>
            <a:ext cx="8913250" cy="1077218"/>
          </a:xfrm>
          <a:prstGeom prst="rect">
            <a:avLst/>
          </a:prstGeom>
          <a:noFill/>
        </p:spPr>
        <p:txBody>
          <a:bodyPr wrap="square" rtlCol="0">
            <a:spAutoFit/>
          </a:bodyPr>
          <a:lstStyle/>
          <a:p>
            <a:r>
              <a:rPr lang="zh-CN" altLang="en-US" sz="3200" b="1" dirty="0"/>
              <a:t>浙江省十校联盟</a:t>
            </a:r>
            <a:r>
              <a:rPr lang="en-US" altLang="zh-CN" sz="3200" b="1" dirty="0"/>
              <a:t>2019</a:t>
            </a:r>
            <a:r>
              <a:rPr lang="zh-CN" altLang="en-US" sz="3200" b="1" dirty="0"/>
              <a:t>年</a:t>
            </a:r>
            <a:r>
              <a:rPr lang="en-US" altLang="zh-CN" sz="3200" b="1" dirty="0"/>
              <a:t>10</a:t>
            </a:r>
            <a:r>
              <a:rPr lang="zh-CN" altLang="en-US" sz="3200" b="1" dirty="0"/>
              <a:t>月高三联考读后续写</a:t>
            </a:r>
            <a:endParaRPr lang="en-US" altLang="zh-CN" sz="3200" b="1" dirty="0"/>
          </a:p>
          <a:p>
            <a:pPr algn="ctr"/>
            <a:r>
              <a:rPr lang="zh-CN" altLang="en-US" sz="3200" b="1" dirty="0"/>
              <a:t>富阳中学     王璐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rt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31764"/>
            <a:ext cx="7730836" cy="5934399"/>
          </a:xfrm>
          <a:prstGeom prst="rect">
            <a:avLst/>
          </a:prstGeom>
        </p:spPr>
      </p:pic>
      <p:sp>
        <p:nvSpPr>
          <p:cNvPr id="10" name="文本框 9"/>
          <p:cNvSpPr txBox="1"/>
          <p:nvPr/>
        </p:nvSpPr>
        <p:spPr>
          <a:xfrm>
            <a:off x="0" y="6345655"/>
            <a:ext cx="12192000" cy="512345"/>
          </a:xfrm>
          <a:prstGeom prst="rect">
            <a:avLst/>
          </a:prstGeom>
          <a:solidFill>
            <a:schemeClr val="tx1"/>
          </a:solidFill>
        </p:spPr>
        <p:txBody>
          <a:bodyPr wrap="square" rtlCol="0">
            <a:spAutoFit/>
          </a:bodyPr>
          <a:lstStyle/>
          <a:p>
            <a:endParaRPr lang="zh-CN" altLang="en-US"/>
          </a:p>
        </p:txBody>
      </p:sp>
      <p:sp>
        <p:nvSpPr>
          <p:cNvPr id="9" name="矩形 8"/>
          <p:cNvSpPr/>
          <p:nvPr/>
        </p:nvSpPr>
        <p:spPr>
          <a:xfrm>
            <a:off x="0" y="620698"/>
            <a:ext cx="7703351" cy="5632311"/>
          </a:xfrm>
          <a:prstGeom prst="rect">
            <a:avLst/>
          </a:prstGeom>
          <a:solidFill>
            <a:schemeClr val="accent1">
              <a:lumMod val="40000"/>
              <a:lumOff val="60000"/>
            </a:schemeClr>
          </a:solidFill>
        </p:spPr>
        <p:txBody>
          <a:bodyPr wrap="square">
            <a:spAutoFit/>
          </a:bodyPr>
          <a:lstStyle/>
          <a:p>
            <a:pPr algn="ctr"/>
            <a:r>
              <a:rPr lang="en-US" altLang="zh-CN" sz="3600" b="1" dirty="0">
                <a:solidFill>
                  <a:schemeClr val="tx1">
                    <a:lumMod val="95000"/>
                    <a:lumOff val="5000"/>
                  </a:schemeClr>
                </a:solidFill>
                <a:latin typeface="Arial Narrow" panose="020B0606020202030204" pitchFamily="34" charset="0"/>
              </a:rPr>
              <a:t>Passage B</a:t>
            </a:r>
            <a:endParaRPr lang="en-US" altLang="zh-CN" sz="3600" b="1" dirty="0">
              <a:latin typeface="Arial Narrow" panose="020B0606020202030204" pitchFamily="34" charset="0"/>
            </a:endParaRPr>
          </a:p>
          <a:p>
            <a:r>
              <a:rPr lang="en-US" altLang="zh-CN" sz="3600" b="1" dirty="0">
                <a:solidFill>
                  <a:srgbClr val="7030A0"/>
                </a:solidFill>
                <a:latin typeface="Arial Narrow" panose="020B0606020202030204" pitchFamily="34" charset="0"/>
              </a:rPr>
              <a:t>      Tom was wandering in the street. Thinking of the large red “F” on the front page of his math paper, he felt a chill going down his spine. He could even see the disappointed and sad expression on his mother’s face. His father, a bad-tempered man, would probably show his fist to him. He could hear the furious shouts from his husky (</a:t>
            </a:r>
            <a:r>
              <a:rPr lang="zh-CN" altLang="en-US" sz="3600" b="1" dirty="0">
                <a:solidFill>
                  <a:srgbClr val="7030A0"/>
                </a:solidFill>
                <a:latin typeface="Arial Narrow" panose="020B0606020202030204" pitchFamily="34" charset="0"/>
              </a:rPr>
              <a:t>沙哑的</a:t>
            </a:r>
            <a:r>
              <a:rPr lang="en-US" altLang="zh-CN" sz="3600" b="1" dirty="0">
                <a:solidFill>
                  <a:srgbClr val="7030A0"/>
                </a:solidFill>
                <a:latin typeface="Arial Narrow" panose="020B0606020202030204" pitchFamily="34" charset="0"/>
              </a:rPr>
              <a:t>) throat.</a:t>
            </a:r>
            <a:endParaRPr lang="zh-CN" altLang="en-US" sz="3600" b="1" dirty="0">
              <a:solidFill>
                <a:srgbClr val="7030A0"/>
              </a:solidFill>
              <a:latin typeface="Arial Narrow" panose="020B0606020202030204" pitchFamily="34" charset="0"/>
            </a:endParaRPr>
          </a:p>
        </p:txBody>
      </p:sp>
      <p:sp>
        <p:nvSpPr>
          <p:cNvPr id="11" name="文本框 10"/>
          <p:cNvSpPr txBox="1"/>
          <p:nvPr/>
        </p:nvSpPr>
        <p:spPr>
          <a:xfrm>
            <a:off x="0" y="44350"/>
            <a:ext cx="12192000" cy="512345"/>
          </a:xfrm>
          <a:prstGeom prst="rect">
            <a:avLst/>
          </a:prstGeom>
          <a:solidFill>
            <a:schemeClr val="tx1"/>
          </a:solidFill>
        </p:spPr>
        <p:txBody>
          <a:bodyPr wrap="square" rtlCol="0">
            <a:spAutoFit/>
          </a:bodyPr>
          <a:lstStyle/>
          <a:p>
            <a:endParaRPr lang="zh-CN" altLang="en-US"/>
          </a:p>
        </p:txBody>
      </p:sp>
      <p:sp>
        <p:nvSpPr>
          <p:cNvPr id="5" name="文本框 4"/>
          <p:cNvSpPr txBox="1"/>
          <p:nvPr/>
        </p:nvSpPr>
        <p:spPr>
          <a:xfrm>
            <a:off x="5214661" y="696574"/>
            <a:ext cx="6977339" cy="5509200"/>
          </a:xfrm>
          <a:prstGeom prst="rect">
            <a:avLst/>
          </a:prstGeom>
          <a:solidFill>
            <a:srgbClr val="FFFF00"/>
          </a:solidFill>
        </p:spPr>
        <p:txBody>
          <a:bodyPr wrap="square" rtlCol="0">
            <a:spAutoFit/>
          </a:bodyPr>
          <a:lstStyle/>
          <a:p>
            <a:pPr marL="514350" indent="-514350">
              <a:buAutoNum type="arabicParenR"/>
            </a:pPr>
            <a:r>
              <a:rPr lang="en-US" altLang="zh-CN" sz="3200" b="1" dirty="0">
                <a:solidFill>
                  <a:srgbClr val="FF0000"/>
                </a:solidFill>
                <a:latin typeface="Arial Narrow" panose="020B0606020202030204" pitchFamily="34" charset="0"/>
              </a:rPr>
              <a:t>A specific scene from his memory: </a:t>
            </a:r>
            <a:r>
              <a:rPr lang="en-US" altLang="zh-CN" sz="3200" b="1" dirty="0">
                <a:latin typeface="Arial Narrow" panose="020B0606020202030204" pitchFamily="34" charset="0"/>
              </a:rPr>
              <a:t>the large red “F” on the front page </a:t>
            </a:r>
            <a:r>
              <a:rPr lang="en-US" altLang="zh-CN" sz="3200" b="1" i="1" dirty="0">
                <a:latin typeface="Arial Narrow" panose="020B0606020202030204" pitchFamily="34" charset="0"/>
              </a:rPr>
              <a:t>…</a:t>
            </a:r>
          </a:p>
          <a:p>
            <a:pPr marL="514350" indent="-514350">
              <a:buAutoNum type="arabicParenR"/>
            </a:pPr>
            <a:r>
              <a:rPr lang="en-US" altLang="zh-CN" sz="3200" b="1" dirty="0">
                <a:solidFill>
                  <a:srgbClr val="FF0000"/>
                </a:solidFill>
                <a:latin typeface="Arial Narrow" panose="020B0606020202030204" pitchFamily="34" charset="0"/>
              </a:rPr>
              <a:t>What he will probably see/ what other people will probably do: </a:t>
            </a:r>
          </a:p>
          <a:p>
            <a:pPr marL="457200" indent="-457200">
              <a:buFont typeface="Arial" panose="020B0604020202020204" pitchFamily="34" charset="0"/>
              <a:buChar char="•"/>
            </a:pPr>
            <a:r>
              <a:rPr lang="en-US" altLang="zh-CN" sz="3200" b="1" dirty="0">
                <a:latin typeface="Arial Narrow" panose="020B0606020202030204" pitchFamily="34" charset="0"/>
              </a:rPr>
              <a:t>the disappointed and sad expression on his mother’s face</a:t>
            </a:r>
          </a:p>
          <a:p>
            <a:pPr marL="457200" indent="-457200">
              <a:buFont typeface="Arial" panose="020B0604020202020204" pitchFamily="34" charset="0"/>
              <a:buChar char="•"/>
            </a:pPr>
            <a:r>
              <a:rPr lang="en-US" altLang="zh-CN" sz="3200" b="1" dirty="0">
                <a:latin typeface="Arial Narrow" panose="020B0606020202030204" pitchFamily="34" charset="0"/>
              </a:rPr>
              <a:t>his father showing his fist to him</a:t>
            </a:r>
          </a:p>
          <a:p>
            <a:r>
              <a:rPr lang="en-US" altLang="zh-CN" sz="3200" b="1" dirty="0">
                <a:solidFill>
                  <a:srgbClr val="FF0000"/>
                </a:solidFill>
                <a:latin typeface="Arial Narrow" panose="020B0606020202030204" pitchFamily="34" charset="0"/>
              </a:rPr>
              <a:t>3)  What he will probably hear/ what other</a:t>
            </a:r>
          </a:p>
          <a:p>
            <a:r>
              <a:rPr lang="en-US" altLang="zh-CN" sz="3200" b="1" dirty="0">
                <a:solidFill>
                  <a:srgbClr val="FF0000"/>
                </a:solidFill>
                <a:latin typeface="Arial Narrow" panose="020B0606020202030204" pitchFamily="34" charset="0"/>
              </a:rPr>
              <a:t>     people will probably say:</a:t>
            </a:r>
          </a:p>
          <a:p>
            <a:pPr marL="457200" indent="-457200">
              <a:buFont typeface="Arial" panose="020B0604020202020204" pitchFamily="34" charset="0"/>
              <a:buChar char="•"/>
            </a:pPr>
            <a:r>
              <a:rPr lang="en-US" altLang="zh-CN" sz="3200" b="1" dirty="0">
                <a:latin typeface="Arial Narrow" panose="020B0606020202030204" pitchFamily="34" charset="0"/>
              </a:rPr>
              <a:t>the furious shouts from his father’s husky throat</a:t>
            </a:r>
            <a:endParaRPr lang="zh-CN" altLang="en-US" sz="3200" b="1" dirty="0">
              <a:latin typeface="Arial Narrow" panose="020B0606020202030204" pitchFamily="34" charset="0"/>
            </a:endParaRPr>
          </a:p>
        </p:txBody>
      </p:sp>
      <p:sp>
        <p:nvSpPr>
          <p:cNvPr id="13" name="矩形 12"/>
          <p:cNvSpPr/>
          <p:nvPr/>
        </p:nvSpPr>
        <p:spPr>
          <a:xfrm>
            <a:off x="37256" y="767473"/>
            <a:ext cx="5140149" cy="5262979"/>
          </a:xfrm>
          <a:prstGeom prst="rect">
            <a:avLst/>
          </a:prstGeom>
          <a:solidFill>
            <a:schemeClr val="accent1">
              <a:lumMod val="40000"/>
              <a:lumOff val="60000"/>
            </a:schemeClr>
          </a:solidFill>
          <a:ln>
            <a:solidFill>
              <a:srgbClr val="9900CC"/>
            </a:solidFill>
          </a:ln>
        </p:spPr>
        <p:txBody>
          <a:bodyPr wrap="square">
            <a:spAutoFit/>
          </a:bodyPr>
          <a:lstStyle/>
          <a:p>
            <a:pPr algn="ctr"/>
            <a:r>
              <a:rPr lang="en-US" altLang="zh-CN" sz="2800" b="1" dirty="0">
                <a:solidFill>
                  <a:schemeClr val="tx1">
                    <a:lumMod val="95000"/>
                    <a:lumOff val="5000"/>
                  </a:schemeClr>
                </a:solidFill>
                <a:latin typeface="Arial Narrow" panose="020B0606020202030204" pitchFamily="34" charset="0"/>
              </a:rPr>
              <a:t>Passage B</a:t>
            </a:r>
            <a:endParaRPr lang="en-US" altLang="zh-CN" sz="2800" b="1" dirty="0">
              <a:latin typeface="Arial Narrow" panose="020B0606020202030204" pitchFamily="34" charset="0"/>
            </a:endParaRPr>
          </a:p>
          <a:p>
            <a:r>
              <a:rPr lang="en-US" altLang="zh-CN" sz="2800" b="1" dirty="0">
                <a:solidFill>
                  <a:srgbClr val="7030A0"/>
                </a:solidFill>
                <a:latin typeface="Arial Narrow" panose="020B0606020202030204" pitchFamily="34" charset="0"/>
              </a:rPr>
              <a:t>      Tom was wandering in the street. Thinking of the large red “F” on the front page of his math paper, he felt a chill going down his spine. He could even see the disappointed and sad expression on his mother’s face. His father, a bad-tempered man, would probably show his fist to him. He could hear the furious shouts from his husky (</a:t>
            </a:r>
            <a:r>
              <a:rPr lang="zh-CN" altLang="en-US" sz="2800" b="1" dirty="0">
                <a:solidFill>
                  <a:srgbClr val="7030A0"/>
                </a:solidFill>
                <a:latin typeface="Arial Narrow" panose="020B0606020202030204" pitchFamily="34" charset="0"/>
              </a:rPr>
              <a:t>沙哑的</a:t>
            </a:r>
            <a:r>
              <a:rPr lang="en-US" altLang="zh-CN" sz="2800" b="1" dirty="0">
                <a:solidFill>
                  <a:srgbClr val="7030A0"/>
                </a:solidFill>
                <a:latin typeface="Arial Narrow" panose="020B0606020202030204" pitchFamily="34" charset="0"/>
              </a:rPr>
              <a:t>) throat.</a:t>
            </a:r>
            <a:endParaRPr lang="zh-CN" altLang="en-US" sz="2800" b="1" dirty="0">
              <a:solidFill>
                <a:srgbClr val="7030A0"/>
              </a:solidFill>
              <a:latin typeface="Arial Narrow" panose="020B0606020202030204" pitchFamily="34" charset="0"/>
            </a:endParaRPr>
          </a:p>
        </p:txBody>
      </p:sp>
      <p:sp>
        <p:nvSpPr>
          <p:cNvPr id="3" name="矩形 2"/>
          <p:cNvSpPr/>
          <p:nvPr/>
        </p:nvSpPr>
        <p:spPr>
          <a:xfrm>
            <a:off x="7387064" y="33474"/>
            <a:ext cx="4594526" cy="523220"/>
          </a:xfrm>
          <a:prstGeom prst="rect">
            <a:avLst/>
          </a:prstGeom>
        </p:spPr>
        <p:txBody>
          <a:bodyPr wrap="none">
            <a:spAutoFit/>
          </a:bodyPr>
          <a:lstStyle/>
          <a:p>
            <a:pPr lvl="0" algn="ctr">
              <a:defRPr/>
            </a:pPr>
            <a:r>
              <a:rPr lang="en-US" altLang="zh-CN" sz="2800" b="1" dirty="0">
                <a:solidFill>
                  <a:schemeClr val="bg1"/>
                </a:solidFill>
                <a:latin typeface="Arial Narrow" panose="020B0606020202030204" pitchFamily="34" charset="0"/>
              </a:rPr>
              <a:t>How to describe inner thoughts</a:t>
            </a:r>
            <a:endParaRPr lang="zh-CN" altLang="en-US" sz="2800" b="1" dirty="0">
              <a:solidFill>
                <a:schemeClr val="bg1"/>
              </a:solidFill>
              <a:latin typeface="Arial Narrow" panose="020B0606020202030204" pitchFamily="34" charset="0"/>
            </a:endParaRPr>
          </a:p>
        </p:txBody>
      </p:sp>
      <p:sp>
        <p:nvSpPr>
          <p:cNvPr id="14" name="文本框 13"/>
          <p:cNvSpPr txBox="1"/>
          <p:nvPr/>
        </p:nvSpPr>
        <p:spPr>
          <a:xfrm>
            <a:off x="5214661" y="1590440"/>
            <a:ext cx="6977339" cy="3539430"/>
          </a:xfrm>
          <a:prstGeom prst="rect">
            <a:avLst/>
          </a:prstGeom>
          <a:solidFill>
            <a:srgbClr val="FFFF00"/>
          </a:solidFill>
        </p:spPr>
        <p:txBody>
          <a:bodyPr wrap="square" rtlCol="0">
            <a:spAutoFit/>
          </a:bodyPr>
          <a:lstStyle/>
          <a:p>
            <a:r>
              <a:rPr lang="en-US" altLang="zh-CN" sz="3200" b="1" dirty="0">
                <a:latin typeface="Arial Narrow" panose="020B0606020202030204" pitchFamily="34" charset="0"/>
              </a:rPr>
              <a:t>Think about:</a:t>
            </a:r>
          </a:p>
          <a:p>
            <a:pPr marL="514350" indent="-514350">
              <a:buAutoNum type="arabicParenR"/>
            </a:pPr>
            <a:r>
              <a:rPr lang="en-US" altLang="zh-CN" sz="3200" b="1" dirty="0">
                <a:solidFill>
                  <a:srgbClr val="0000CC"/>
                </a:solidFill>
                <a:latin typeface="Arial Narrow" panose="020B0606020202030204" pitchFamily="34" charset="0"/>
              </a:rPr>
              <a:t>What the character will experience (see, hear or feel) in his / her mind</a:t>
            </a:r>
          </a:p>
          <a:p>
            <a:pPr marL="514350" indent="-514350">
              <a:buAutoNum type="arabicParenR"/>
            </a:pPr>
            <a:r>
              <a:rPr lang="en-US" altLang="zh-CN" sz="3200" b="1" dirty="0">
                <a:solidFill>
                  <a:srgbClr val="0000CC"/>
                </a:solidFill>
                <a:latin typeface="Arial Narrow" panose="020B0606020202030204" pitchFamily="34" charset="0"/>
              </a:rPr>
              <a:t>What the character or other people will do or say in his / her mind</a:t>
            </a:r>
          </a:p>
          <a:p>
            <a:pPr marL="514350" indent="-514350">
              <a:buAutoNum type="arabicParenR"/>
            </a:pPr>
            <a:r>
              <a:rPr lang="en-US" altLang="zh-CN" sz="3200" b="1" dirty="0">
                <a:solidFill>
                  <a:srgbClr val="0000CC"/>
                </a:solidFill>
                <a:latin typeface="Arial Narrow" panose="020B0606020202030204" pitchFamily="34" charset="0"/>
              </a:rPr>
              <a:t>Specific scenes from the character’s memory</a:t>
            </a:r>
            <a:endParaRPr lang="zh-CN" altLang="en-US" sz="3200" b="1" dirty="0">
              <a:solidFill>
                <a:srgbClr val="0000CC"/>
              </a:solidFill>
              <a:latin typeface="Arial Narrow" panose="020B06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xit" presetSubtype="0" accel="100000" fill="hold" grpId="1" nodeType="clickEffect">
                                  <p:stCondLst>
                                    <p:cond delay="0"/>
                                  </p:stCondLst>
                                  <p:childTnLst>
                                    <p:anim calcmode="lin" valueType="num">
                                      <p:cBhvr>
                                        <p:cTn id="11" dur="500"/>
                                        <p:tgtEl>
                                          <p:spTgt spid="9"/>
                                        </p:tgtEl>
                                        <p:attrNameLst>
                                          <p:attrName>ppt_w</p:attrName>
                                        </p:attrNameLst>
                                      </p:cBhvr>
                                      <p:tavLst>
                                        <p:tav tm="0">
                                          <p:val>
                                            <p:strVal val="ppt_w"/>
                                          </p:val>
                                        </p:tav>
                                        <p:tav tm="100000">
                                          <p:val>
                                            <p:fltVal val="0"/>
                                          </p:val>
                                        </p:tav>
                                      </p:tavLst>
                                    </p:anim>
                                    <p:anim calcmode="lin" valueType="num">
                                      <p:cBhvr>
                                        <p:cTn id="12" dur="500"/>
                                        <p:tgtEl>
                                          <p:spTgt spid="9"/>
                                        </p:tgtEl>
                                        <p:attrNameLst>
                                          <p:attrName>ppt_h</p:attrName>
                                        </p:attrNameLst>
                                      </p:cBhvr>
                                      <p:tavLst>
                                        <p:tav tm="0">
                                          <p:val>
                                            <p:strVal val="ppt_h"/>
                                          </p:val>
                                        </p:tav>
                                        <p:tav tm="100000">
                                          <p:val>
                                            <p:fltVal val="0"/>
                                          </p:val>
                                        </p:tav>
                                      </p:tavLst>
                                    </p:anim>
                                    <p:anim calcmode="lin" valueType="num">
                                      <p:cBhvr>
                                        <p:cTn id="13" dur="500"/>
                                        <p:tgtEl>
                                          <p:spTgt spid="9"/>
                                        </p:tgtEl>
                                        <p:attrNameLst>
                                          <p:attrName>style.rotation</p:attrName>
                                        </p:attrNameLst>
                                      </p:cBhvr>
                                      <p:tavLst>
                                        <p:tav tm="0">
                                          <p:val>
                                            <p:fltVal val="0"/>
                                          </p:val>
                                        </p:tav>
                                        <p:tav tm="100000">
                                          <p:val>
                                            <p:fltVal val="360"/>
                                          </p:val>
                                        </p:tav>
                                      </p:tavLst>
                                    </p:anim>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0" presetClass="exit" presetSubtype="0" accel="100000" fill="hold" grpId="0" nodeType="clickEffect">
                                  <p:stCondLst>
                                    <p:cond delay="0"/>
                                  </p:stCondLst>
                                  <p:childTnLst>
                                    <p:anim calcmode="lin" valueType="num">
                                      <p:cBhvr>
                                        <p:cTn id="19" dur="1000"/>
                                        <p:tgtEl>
                                          <p:spTgt spid="11"/>
                                        </p:tgtEl>
                                        <p:attrNameLst>
                                          <p:attrName>ppt_w</p:attrName>
                                        </p:attrNameLst>
                                      </p:cBhvr>
                                      <p:tavLst>
                                        <p:tav tm="0">
                                          <p:val>
                                            <p:strVal val="ppt_w"/>
                                          </p:val>
                                        </p:tav>
                                        <p:tav tm="100000">
                                          <p:val>
                                            <p:strVal val="ppt_w+.3"/>
                                          </p:val>
                                        </p:tav>
                                      </p:tavLst>
                                    </p:anim>
                                    <p:anim calcmode="lin" valueType="num">
                                      <p:cBhvr>
                                        <p:cTn id="20" dur="1000"/>
                                        <p:tgtEl>
                                          <p:spTgt spid="11"/>
                                        </p:tgtEl>
                                        <p:attrNameLst>
                                          <p:attrName>ppt_h</p:attrName>
                                        </p:attrNameLst>
                                      </p:cBhvr>
                                      <p:tavLst>
                                        <p:tav tm="0">
                                          <p:val>
                                            <p:strVal val="ppt_h"/>
                                          </p:val>
                                        </p:tav>
                                        <p:tav tm="100000">
                                          <p:val>
                                            <p:strVal val="ppt_h"/>
                                          </p:val>
                                        </p:tav>
                                      </p:tavLst>
                                    </p:anim>
                                    <p:animEffect transition="out" filter="fade">
                                      <p:cBhvr>
                                        <p:cTn id="21" dur="1000"/>
                                        <p:tgtEl>
                                          <p:spTgt spid="11"/>
                                        </p:tgtEl>
                                      </p:cBhvr>
                                    </p:animEffect>
                                    <p:set>
                                      <p:cBhvr>
                                        <p:cTn id="22" dur="1" fill="hold">
                                          <p:stCondLst>
                                            <p:cond delay="999"/>
                                          </p:stCondLst>
                                        </p:cTn>
                                        <p:tgtEl>
                                          <p:spTgt spid="11"/>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37" presetClass="exit" presetSubtype="0" fill="hold" grpId="1" nodeType="clickEffect">
                                  <p:stCondLst>
                                    <p:cond delay="0"/>
                                  </p:stCondLst>
                                  <p:childTnLst>
                                    <p:animEffect transition="out" filter="fade">
                                      <p:cBhvr>
                                        <p:cTn id="58" dur="1000"/>
                                        <p:tgtEl>
                                          <p:spTgt spid="5">
                                            <p:txEl>
                                              <p:pRg st="0" end="0"/>
                                            </p:txEl>
                                          </p:spTgt>
                                        </p:tgtEl>
                                      </p:cBhvr>
                                    </p:animEffect>
                                    <p:anim calcmode="lin" valueType="num">
                                      <p:cBhvr>
                                        <p:cTn id="59" dur="1000"/>
                                        <p:tgtEl>
                                          <p:spTgt spid="5">
                                            <p:txEl>
                                              <p:pRg st="0" end="0"/>
                                            </p:txEl>
                                          </p:spTgt>
                                        </p:tgtEl>
                                        <p:attrNameLst>
                                          <p:attrName>ppt_x</p:attrName>
                                        </p:attrNameLst>
                                      </p:cBhvr>
                                      <p:tavLst>
                                        <p:tav tm="0">
                                          <p:val>
                                            <p:strVal val="ppt_x"/>
                                          </p:val>
                                        </p:tav>
                                        <p:tav tm="100000">
                                          <p:val>
                                            <p:strVal val="ppt_x"/>
                                          </p:val>
                                        </p:tav>
                                      </p:tavLst>
                                    </p:anim>
                                    <p:anim calcmode="lin" valueType="num">
                                      <p:cBhvr>
                                        <p:cTn id="60" dur="100" decel="100000"/>
                                        <p:tgtEl>
                                          <p:spTgt spid="5">
                                            <p:txEl>
                                              <p:pRg st="0" end="0"/>
                                            </p:txEl>
                                          </p:spTgt>
                                        </p:tgtEl>
                                        <p:attrNameLst>
                                          <p:attrName>ppt_y</p:attrName>
                                        </p:attrNameLst>
                                      </p:cBhvr>
                                      <p:tavLst>
                                        <p:tav tm="0">
                                          <p:val>
                                            <p:strVal val="ppt_y"/>
                                          </p:val>
                                        </p:tav>
                                        <p:tav tm="100000">
                                          <p:val>
                                            <p:strVal val="ppt_y-.03"/>
                                          </p:val>
                                        </p:tav>
                                      </p:tavLst>
                                    </p:anim>
                                    <p:anim calcmode="lin" valueType="num">
                                      <p:cBhvr>
                                        <p:cTn id="61" dur="900" accel="100000">
                                          <p:stCondLst>
                                            <p:cond delay="100"/>
                                          </p:stCondLst>
                                        </p:cTn>
                                        <p:tgtEl>
                                          <p:spTgt spid="5">
                                            <p:txEl>
                                              <p:pRg st="0" end="0"/>
                                            </p:txEl>
                                          </p:spTgt>
                                        </p:tgtEl>
                                        <p:attrNameLst>
                                          <p:attrName>ppt_y</p:attrName>
                                        </p:attrNameLst>
                                      </p:cBhvr>
                                      <p:tavLst>
                                        <p:tav tm="0">
                                          <p:val>
                                            <p:strVal val="ppt_y"/>
                                          </p:val>
                                        </p:tav>
                                        <p:tav tm="100000">
                                          <p:val>
                                            <p:strVal val="ppt_y+1"/>
                                          </p:val>
                                        </p:tav>
                                      </p:tavLst>
                                    </p:anim>
                                    <p:set>
                                      <p:cBhvr>
                                        <p:cTn id="62" dur="1" fill="hold">
                                          <p:stCondLst>
                                            <p:cond delay="999"/>
                                          </p:stCondLst>
                                        </p:cTn>
                                        <p:tgtEl>
                                          <p:spTgt spid="5">
                                            <p:txEl>
                                              <p:pRg st="0" end="0"/>
                                            </p:txEl>
                                          </p:spTgt>
                                        </p:tgtEl>
                                        <p:attrNameLst>
                                          <p:attrName>style.visibility</p:attrName>
                                        </p:attrNameLst>
                                      </p:cBhvr>
                                      <p:to>
                                        <p:strVal val="hidden"/>
                                      </p:to>
                                    </p:set>
                                  </p:childTnLst>
                                </p:cTn>
                              </p:par>
                              <p:par>
                                <p:cTn id="63" presetID="37" presetClass="exit" presetSubtype="0" fill="hold" grpId="1" nodeType="withEffect">
                                  <p:stCondLst>
                                    <p:cond delay="0"/>
                                  </p:stCondLst>
                                  <p:childTnLst>
                                    <p:animEffect transition="out" filter="fade">
                                      <p:cBhvr>
                                        <p:cTn id="64" dur="1000"/>
                                        <p:tgtEl>
                                          <p:spTgt spid="5">
                                            <p:txEl>
                                              <p:pRg st="1" end="1"/>
                                            </p:txEl>
                                          </p:spTgt>
                                        </p:tgtEl>
                                      </p:cBhvr>
                                    </p:animEffect>
                                    <p:anim calcmode="lin" valueType="num">
                                      <p:cBhvr>
                                        <p:cTn id="65" dur="1000"/>
                                        <p:tgtEl>
                                          <p:spTgt spid="5">
                                            <p:txEl>
                                              <p:pRg st="1" end="1"/>
                                            </p:txEl>
                                          </p:spTgt>
                                        </p:tgtEl>
                                        <p:attrNameLst>
                                          <p:attrName>ppt_x</p:attrName>
                                        </p:attrNameLst>
                                      </p:cBhvr>
                                      <p:tavLst>
                                        <p:tav tm="0">
                                          <p:val>
                                            <p:strVal val="ppt_x"/>
                                          </p:val>
                                        </p:tav>
                                        <p:tav tm="100000">
                                          <p:val>
                                            <p:strVal val="ppt_x"/>
                                          </p:val>
                                        </p:tav>
                                      </p:tavLst>
                                    </p:anim>
                                    <p:anim calcmode="lin" valueType="num">
                                      <p:cBhvr>
                                        <p:cTn id="66" dur="100" decel="100000"/>
                                        <p:tgtEl>
                                          <p:spTgt spid="5">
                                            <p:txEl>
                                              <p:pRg st="1" end="1"/>
                                            </p:txEl>
                                          </p:spTgt>
                                        </p:tgtEl>
                                        <p:attrNameLst>
                                          <p:attrName>ppt_y</p:attrName>
                                        </p:attrNameLst>
                                      </p:cBhvr>
                                      <p:tavLst>
                                        <p:tav tm="0">
                                          <p:val>
                                            <p:strVal val="ppt_y"/>
                                          </p:val>
                                        </p:tav>
                                        <p:tav tm="100000">
                                          <p:val>
                                            <p:strVal val="ppt_y-.03"/>
                                          </p:val>
                                        </p:tav>
                                      </p:tavLst>
                                    </p:anim>
                                    <p:anim calcmode="lin" valueType="num">
                                      <p:cBhvr>
                                        <p:cTn id="67" dur="900" accel="100000">
                                          <p:stCondLst>
                                            <p:cond delay="100"/>
                                          </p:stCondLst>
                                        </p:cTn>
                                        <p:tgtEl>
                                          <p:spTgt spid="5">
                                            <p:txEl>
                                              <p:pRg st="1" end="1"/>
                                            </p:txEl>
                                          </p:spTgt>
                                        </p:tgtEl>
                                        <p:attrNameLst>
                                          <p:attrName>ppt_y</p:attrName>
                                        </p:attrNameLst>
                                      </p:cBhvr>
                                      <p:tavLst>
                                        <p:tav tm="0">
                                          <p:val>
                                            <p:strVal val="ppt_y"/>
                                          </p:val>
                                        </p:tav>
                                        <p:tav tm="100000">
                                          <p:val>
                                            <p:strVal val="ppt_y+1"/>
                                          </p:val>
                                        </p:tav>
                                      </p:tavLst>
                                    </p:anim>
                                    <p:set>
                                      <p:cBhvr>
                                        <p:cTn id="68" dur="1" fill="hold">
                                          <p:stCondLst>
                                            <p:cond delay="999"/>
                                          </p:stCondLst>
                                        </p:cTn>
                                        <p:tgtEl>
                                          <p:spTgt spid="5">
                                            <p:txEl>
                                              <p:pRg st="1" end="1"/>
                                            </p:txEl>
                                          </p:spTgt>
                                        </p:tgtEl>
                                        <p:attrNameLst>
                                          <p:attrName>style.visibility</p:attrName>
                                        </p:attrNameLst>
                                      </p:cBhvr>
                                      <p:to>
                                        <p:strVal val="hidden"/>
                                      </p:to>
                                    </p:set>
                                  </p:childTnLst>
                                </p:cTn>
                              </p:par>
                              <p:par>
                                <p:cTn id="69" presetID="37" presetClass="exit" presetSubtype="0" fill="hold" grpId="1" nodeType="withEffect">
                                  <p:stCondLst>
                                    <p:cond delay="0"/>
                                  </p:stCondLst>
                                  <p:childTnLst>
                                    <p:animEffect transition="out" filter="fade">
                                      <p:cBhvr>
                                        <p:cTn id="70" dur="1000"/>
                                        <p:tgtEl>
                                          <p:spTgt spid="5">
                                            <p:txEl>
                                              <p:pRg st="2" end="2"/>
                                            </p:txEl>
                                          </p:spTgt>
                                        </p:tgtEl>
                                      </p:cBhvr>
                                    </p:animEffect>
                                    <p:anim calcmode="lin" valueType="num">
                                      <p:cBhvr>
                                        <p:cTn id="71" dur="1000"/>
                                        <p:tgtEl>
                                          <p:spTgt spid="5">
                                            <p:txEl>
                                              <p:pRg st="2" end="2"/>
                                            </p:txEl>
                                          </p:spTgt>
                                        </p:tgtEl>
                                        <p:attrNameLst>
                                          <p:attrName>ppt_x</p:attrName>
                                        </p:attrNameLst>
                                      </p:cBhvr>
                                      <p:tavLst>
                                        <p:tav tm="0">
                                          <p:val>
                                            <p:strVal val="ppt_x"/>
                                          </p:val>
                                        </p:tav>
                                        <p:tav tm="100000">
                                          <p:val>
                                            <p:strVal val="ppt_x"/>
                                          </p:val>
                                        </p:tav>
                                      </p:tavLst>
                                    </p:anim>
                                    <p:anim calcmode="lin" valueType="num">
                                      <p:cBhvr>
                                        <p:cTn id="72" dur="100" decel="100000"/>
                                        <p:tgtEl>
                                          <p:spTgt spid="5">
                                            <p:txEl>
                                              <p:pRg st="2" end="2"/>
                                            </p:txEl>
                                          </p:spTgt>
                                        </p:tgtEl>
                                        <p:attrNameLst>
                                          <p:attrName>ppt_y</p:attrName>
                                        </p:attrNameLst>
                                      </p:cBhvr>
                                      <p:tavLst>
                                        <p:tav tm="0">
                                          <p:val>
                                            <p:strVal val="ppt_y"/>
                                          </p:val>
                                        </p:tav>
                                        <p:tav tm="100000">
                                          <p:val>
                                            <p:strVal val="ppt_y-.03"/>
                                          </p:val>
                                        </p:tav>
                                      </p:tavLst>
                                    </p:anim>
                                    <p:anim calcmode="lin" valueType="num">
                                      <p:cBhvr>
                                        <p:cTn id="73" dur="900" accel="100000">
                                          <p:stCondLst>
                                            <p:cond delay="100"/>
                                          </p:stCondLst>
                                        </p:cTn>
                                        <p:tgtEl>
                                          <p:spTgt spid="5">
                                            <p:txEl>
                                              <p:pRg st="2" end="2"/>
                                            </p:txEl>
                                          </p:spTgt>
                                        </p:tgtEl>
                                        <p:attrNameLst>
                                          <p:attrName>ppt_y</p:attrName>
                                        </p:attrNameLst>
                                      </p:cBhvr>
                                      <p:tavLst>
                                        <p:tav tm="0">
                                          <p:val>
                                            <p:strVal val="ppt_y"/>
                                          </p:val>
                                        </p:tav>
                                        <p:tav tm="100000">
                                          <p:val>
                                            <p:strVal val="ppt_y+1"/>
                                          </p:val>
                                        </p:tav>
                                      </p:tavLst>
                                    </p:anim>
                                    <p:set>
                                      <p:cBhvr>
                                        <p:cTn id="74" dur="1" fill="hold">
                                          <p:stCondLst>
                                            <p:cond delay="999"/>
                                          </p:stCondLst>
                                        </p:cTn>
                                        <p:tgtEl>
                                          <p:spTgt spid="5">
                                            <p:txEl>
                                              <p:pRg st="2" end="2"/>
                                            </p:txEl>
                                          </p:spTgt>
                                        </p:tgtEl>
                                        <p:attrNameLst>
                                          <p:attrName>style.visibility</p:attrName>
                                        </p:attrNameLst>
                                      </p:cBhvr>
                                      <p:to>
                                        <p:strVal val="hidden"/>
                                      </p:to>
                                    </p:set>
                                  </p:childTnLst>
                                </p:cTn>
                              </p:par>
                              <p:par>
                                <p:cTn id="75" presetID="37" presetClass="exit" presetSubtype="0" fill="hold" grpId="1" nodeType="withEffect">
                                  <p:stCondLst>
                                    <p:cond delay="0"/>
                                  </p:stCondLst>
                                  <p:childTnLst>
                                    <p:animEffect transition="out" filter="fade">
                                      <p:cBhvr>
                                        <p:cTn id="76" dur="1000"/>
                                        <p:tgtEl>
                                          <p:spTgt spid="5">
                                            <p:txEl>
                                              <p:pRg st="3" end="3"/>
                                            </p:txEl>
                                          </p:spTgt>
                                        </p:tgtEl>
                                      </p:cBhvr>
                                    </p:animEffect>
                                    <p:anim calcmode="lin" valueType="num">
                                      <p:cBhvr>
                                        <p:cTn id="77" dur="1000"/>
                                        <p:tgtEl>
                                          <p:spTgt spid="5">
                                            <p:txEl>
                                              <p:pRg st="3" end="3"/>
                                            </p:txEl>
                                          </p:spTgt>
                                        </p:tgtEl>
                                        <p:attrNameLst>
                                          <p:attrName>ppt_x</p:attrName>
                                        </p:attrNameLst>
                                      </p:cBhvr>
                                      <p:tavLst>
                                        <p:tav tm="0">
                                          <p:val>
                                            <p:strVal val="ppt_x"/>
                                          </p:val>
                                        </p:tav>
                                        <p:tav tm="100000">
                                          <p:val>
                                            <p:strVal val="ppt_x"/>
                                          </p:val>
                                        </p:tav>
                                      </p:tavLst>
                                    </p:anim>
                                    <p:anim calcmode="lin" valueType="num">
                                      <p:cBhvr>
                                        <p:cTn id="78" dur="100" decel="100000"/>
                                        <p:tgtEl>
                                          <p:spTgt spid="5">
                                            <p:txEl>
                                              <p:pRg st="3" end="3"/>
                                            </p:txEl>
                                          </p:spTgt>
                                        </p:tgtEl>
                                        <p:attrNameLst>
                                          <p:attrName>ppt_y</p:attrName>
                                        </p:attrNameLst>
                                      </p:cBhvr>
                                      <p:tavLst>
                                        <p:tav tm="0">
                                          <p:val>
                                            <p:strVal val="ppt_y"/>
                                          </p:val>
                                        </p:tav>
                                        <p:tav tm="100000">
                                          <p:val>
                                            <p:strVal val="ppt_y-.03"/>
                                          </p:val>
                                        </p:tav>
                                      </p:tavLst>
                                    </p:anim>
                                    <p:anim calcmode="lin" valueType="num">
                                      <p:cBhvr>
                                        <p:cTn id="79" dur="900" accel="100000">
                                          <p:stCondLst>
                                            <p:cond delay="100"/>
                                          </p:stCondLst>
                                        </p:cTn>
                                        <p:tgtEl>
                                          <p:spTgt spid="5">
                                            <p:txEl>
                                              <p:pRg st="3" end="3"/>
                                            </p:txEl>
                                          </p:spTgt>
                                        </p:tgtEl>
                                        <p:attrNameLst>
                                          <p:attrName>ppt_y</p:attrName>
                                        </p:attrNameLst>
                                      </p:cBhvr>
                                      <p:tavLst>
                                        <p:tav tm="0">
                                          <p:val>
                                            <p:strVal val="ppt_y"/>
                                          </p:val>
                                        </p:tav>
                                        <p:tav tm="100000">
                                          <p:val>
                                            <p:strVal val="ppt_y+1"/>
                                          </p:val>
                                        </p:tav>
                                      </p:tavLst>
                                    </p:anim>
                                    <p:set>
                                      <p:cBhvr>
                                        <p:cTn id="80" dur="1" fill="hold">
                                          <p:stCondLst>
                                            <p:cond delay="999"/>
                                          </p:stCondLst>
                                        </p:cTn>
                                        <p:tgtEl>
                                          <p:spTgt spid="5">
                                            <p:txEl>
                                              <p:pRg st="3" end="3"/>
                                            </p:txEl>
                                          </p:spTgt>
                                        </p:tgtEl>
                                        <p:attrNameLst>
                                          <p:attrName>style.visibility</p:attrName>
                                        </p:attrNameLst>
                                      </p:cBhvr>
                                      <p:to>
                                        <p:strVal val="hidden"/>
                                      </p:to>
                                    </p:set>
                                  </p:childTnLst>
                                </p:cTn>
                              </p:par>
                              <p:par>
                                <p:cTn id="81" presetID="37" presetClass="exit" presetSubtype="0" fill="hold" grpId="1" nodeType="withEffect">
                                  <p:stCondLst>
                                    <p:cond delay="0"/>
                                  </p:stCondLst>
                                  <p:childTnLst>
                                    <p:animEffect transition="out" filter="fade">
                                      <p:cBhvr>
                                        <p:cTn id="82" dur="1000"/>
                                        <p:tgtEl>
                                          <p:spTgt spid="5">
                                            <p:txEl>
                                              <p:pRg st="4" end="4"/>
                                            </p:txEl>
                                          </p:spTgt>
                                        </p:tgtEl>
                                      </p:cBhvr>
                                    </p:animEffect>
                                    <p:anim calcmode="lin" valueType="num">
                                      <p:cBhvr>
                                        <p:cTn id="83" dur="1000"/>
                                        <p:tgtEl>
                                          <p:spTgt spid="5">
                                            <p:txEl>
                                              <p:pRg st="4" end="4"/>
                                            </p:txEl>
                                          </p:spTgt>
                                        </p:tgtEl>
                                        <p:attrNameLst>
                                          <p:attrName>ppt_x</p:attrName>
                                        </p:attrNameLst>
                                      </p:cBhvr>
                                      <p:tavLst>
                                        <p:tav tm="0">
                                          <p:val>
                                            <p:strVal val="ppt_x"/>
                                          </p:val>
                                        </p:tav>
                                        <p:tav tm="100000">
                                          <p:val>
                                            <p:strVal val="ppt_x"/>
                                          </p:val>
                                        </p:tav>
                                      </p:tavLst>
                                    </p:anim>
                                    <p:anim calcmode="lin" valueType="num">
                                      <p:cBhvr>
                                        <p:cTn id="84" dur="100" decel="100000"/>
                                        <p:tgtEl>
                                          <p:spTgt spid="5">
                                            <p:txEl>
                                              <p:pRg st="4" end="4"/>
                                            </p:txEl>
                                          </p:spTgt>
                                        </p:tgtEl>
                                        <p:attrNameLst>
                                          <p:attrName>ppt_y</p:attrName>
                                        </p:attrNameLst>
                                      </p:cBhvr>
                                      <p:tavLst>
                                        <p:tav tm="0">
                                          <p:val>
                                            <p:strVal val="ppt_y"/>
                                          </p:val>
                                        </p:tav>
                                        <p:tav tm="100000">
                                          <p:val>
                                            <p:strVal val="ppt_y-.03"/>
                                          </p:val>
                                        </p:tav>
                                      </p:tavLst>
                                    </p:anim>
                                    <p:anim calcmode="lin" valueType="num">
                                      <p:cBhvr>
                                        <p:cTn id="85" dur="900" accel="100000">
                                          <p:stCondLst>
                                            <p:cond delay="100"/>
                                          </p:stCondLst>
                                        </p:cTn>
                                        <p:tgtEl>
                                          <p:spTgt spid="5">
                                            <p:txEl>
                                              <p:pRg st="4" end="4"/>
                                            </p:txEl>
                                          </p:spTgt>
                                        </p:tgtEl>
                                        <p:attrNameLst>
                                          <p:attrName>ppt_y</p:attrName>
                                        </p:attrNameLst>
                                      </p:cBhvr>
                                      <p:tavLst>
                                        <p:tav tm="0">
                                          <p:val>
                                            <p:strVal val="ppt_y"/>
                                          </p:val>
                                        </p:tav>
                                        <p:tav tm="100000">
                                          <p:val>
                                            <p:strVal val="ppt_y+1"/>
                                          </p:val>
                                        </p:tav>
                                      </p:tavLst>
                                    </p:anim>
                                    <p:set>
                                      <p:cBhvr>
                                        <p:cTn id="86" dur="1" fill="hold">
                                          <p:stCondLst>
                                            <p:cond delay="999"/>
                                          </p:stCondLst>
                                        </p:cTn>
                                        <p:tgtEl>
                                          <p:spTgt spid="5">
                                            <p:txEl>
                                              <p:pRg st="4" end="4"/>
                                            </p:txEl>
                                          </p:spTgt>
                                        </p:tgtEl>
                                        <p:attrNameLst>
                                          <p:attrName>style.visibility</p:attrName>
                                        </p:attrNameLst>
                                      </p:cBhvr>
                                      <p:to>
                                        <p:strVal val="hidden"/>
                                      </p:to>
                                    </p:set>
                                  </p:childTnLst>
                                </p:cTn>
                              </p:par>
                              <p:par>
                                <p:cTn id="87" presetID="37" presetClass="exit" presetSubtype="0" fill="hold" grpId="1" nodeType="withEffect">
                                  <p:stCondLst>
                                    <p:cond delay="0"/>
                                  </p:stCondLst>
                                  <p:childTnLst>
                                    <p:animEffect transition="out" filter="fade">
                                      <p:cBhvr>
                                        <p:cTn id="88" dur="1000"/>
                                        <p:tgtEl>
                                          <p:spTgt spid="5">
                                            <p:txEl>
                                              <p:pRg st="5" end="5"/>
                                            </p:txEl>
                                          </p:spTgt>
                                        </p:tgtEl>
                                      </p:cBhvr>
                                    </p:animEffect>
                                    <p:anim calcmode="lin" valueType="num">
                                      <p:cBhvr>
                                        <p:cTn id="89" dur="1000"/>
                                        <p:tgtEl>
                                          <p:spTgt spid="5">
                                            <p:txEl>
                                              <p:pRg st="5" end="5"/>
                                            </p:txEl>
                                          </p:spTgt>
                                        </p:tgtEl>
                                        <p:attrNameLst>
                                          <p:attrName>ppt_x</p:attrName>
                                        </p:attrNameLst>
                                      </p:cBhvr>
                                      <p:tavLst>
                                        <p:tav tm="0">
                                          <p:val>
                                            <p:strVal val="ppt_x"/>
                                          </p:val>
                                        </p:tav>
                                        <p:tav tm="100000">
                                          <p:val>
                                            <p:strVal val="ppt_x"/>
                                          </p:val>
                                        </p:tav>
                                      </p:tavLst>
                                    </p:anim>
                                    <p:anim calcmode="lin" valueType="num">
                                      <p:cBhvr>
                                        <p:cTn id="90" dur="100" decel="100000"/>
                                        <p:tgtEl>
                                          <p:spTgt spid="5">
                                            <p:txEl>
                                              <p:pRg st="5" end="5"/>
                                            </p:txEl>
                                          </p:spTgt>
                                        </p:tgtEl>
                                        <p:attrNameLst>
                                          <p:attrName>ppt_y</p:attrName>
                                        </p:attrNameLst>
                                      </p:cBhvr>
                                      <p:tavLst>
                                        <p:tav tm="0">
                                          <p:val>
                                            <p:strVal val="ppt_y"/>
                                          </p:val>
                                        </p:tav>
                                        <p:tav tm="100000">
                                          <p:val>
                                            <p:strVal val="ppt_y-.03"/>
                                          </p:val>
                                        </p:tav>
                                      </p:tavLst>
                                    </p:anim>
                                    <p:anim calcmode="lin" valueType="num">
                                      <p:cBhvr>
                                        <p:cTn id="91" dur="900" accel="100000">
                                          <p:stCondLst>
                                            <p:cond delay="100"/>
                                          </p:stCondLst>
                                        </p:cTn>
                                        <p:tgtEl>
                                          <p:spTgt spid="5">
                                            <p:txEl>
                                              <p:pRg st="5" end="5"/>
                                            </p:txEl>
                                          </p:spTgt>
                                        </p:tgtEl>
                                        <p:attrNameLst>
                                          <p:attrName>ppt_y</p:attrName>
                                        </p:attrNameLst>
                                      </p:cBhvr>
                                      <p:tavLst>
                                        <p:tav tm="0">
                                          <p:val>
                                            <p:strVal val="ppt_y"/>
                                          </p:val>
                                        </p:tav>
                                        <p:tav tm="100000">
                                          <p:val>
                                            <p:strVal val="ppt_y+1"/>
                                          </p:val>
                                        </p:tav>
                                      </p:tavLst>
                                    </p:anim>
                                    <p:set>
                                      <p:cBhvr>
                                        <p:cTn id="92" dur="1" fill="hold">
                                          <p:stCondLst>
                                            <p:cond delay="999"/>
                                          </p:stCondLst>
                                        </p:cTn>
                                        <p:tgtEl>
                                          <p:spTgt spid="5">
                                            <p:txEl>
                                              <p:pRg st="5" end="5"/>
                                            </p:txEl>
                                          </p:spTgt>
                                        </p:tgtEl>
                                        <p:attrNameLst>
                                          <p:attrName>style.visibility</p:attrName>
                                        </p:attrNameLst>
                                      </p:cBhvr>
                                      <p:to>
                                        <p:strVal val="hidden"/>
                                      </p:to>
                                    </p:set>
                                  </p:childTnLst>
                                </p:cTn>
                              </p:par>
                              <p:par>
                                <p:cTn id="93" presetID="37" presetClass="exit" presetSubtype="0" fill="hold" grpId="1" nodeType="withEffect">
                                  <p:stCondLst>
                                    <p:cond delay="0"/>
                                  </p:stCondLst>
                                  <p:childTnLst>
                                    <p:animEffect transition="out" filter="fade">
                                      <p:cBhvr>
                                        <p:cTn id="94" dur="1000"/>
                                        <p:tgtEl>
                                          <p:spTgt spid="5">
                                            <p:txEl>
                                              <p:pRg st="6" end="6"/>
                                            </p:txEl>
                                          </p:spTgt>
                                        </p:tgtEl>
                                      </p:cBhvr>
                                    </p:animEffect>
                                    <p:anim calcmode="lin" valueType="num">
                                      <p:cBhvr>
                                        <p:cTn id="95" dur="1000"/>
                                        <p:tgtEl>
                                          <p:spTgt spid="5">
                                            <p:txEl>
                                              <p:pRg st="6" end="6"/>
                                            </p:txEl>
                                          </p:spTgt>
                                        </p:tgtEl>
                                        <p:attrNameLst>
                                          <p:attrName>ppt_x</p:attrName>
                                        </p:attrNameLst>
                                      </p:cBhvr>
                                      <p:tavLst>
                                        <p:tav tm="0">
                                          <p:val>
                                            <p:strVal val="ppt_x"/>
                                          </p:val>
                                        </p:tav>
                                        <p:tav tm="100000">
                                          <p:val>
                                            <p:strVal val="ppt_x"/>
                                          </p:val>
                                        </p:tav>
                                      </p:tavLst>
                                    </p:anim>
                                    <p:anim calcmode="lin" valueType="num">
                                      <p:cBhvr>
                                        <p:cTn id="96" dur="100" decel="100000"/>
                                        <p:tgtEl>
                                          <p:spTgt spid="5">
                                            <p:txEl>
                                              <p:pRg st="6" end="6"/>
                                            </p:txEl>
                                          </p:spTgt>
                                        </p:tgtEl>
                                        <p:attrNameLst>
                                          <p:attrName>ppt_y</p:attrName>
                                        </p:attrNameLst>
                                      </p:cBhvr>
                                      <p:tavLst>
                                        <p:tav tm="0">
                                          <p:val>
                                            <p:strVal val="ppt_y"/>
                                          </p:val>
                                        </p:tav>
                                        <p:tav tm="100000">
                                          <p:val>
                                            <p:strVal val="ppt_y-.03"/>
                                          </p:val>
                                        </p:tav>
                                      </p:tavLst>
                                    </p:anim>
                                    <p:anim calcmode="lin" valueType="num">
                                      <p:cBhvr>
                                        <p:cTn id="97" dur="900" accel="100000">
                                          <p:stCondLst>
                                            <p:cond delay="100"/>
                                          </p:stCondLst>
                                        </p:cTn>
                                        <p:tgtEl>
                                          <p:spTgt spid="5">
                                            <p:txEl>
                                              <p:pRg st="6" end="6"/>
                                            </p:txEl>
                                          </p:spTgt>
                                        </p:tgtEl>
                                        <p:attrNameLst>
                                          <p:attrName>ppt_y</p:attrName>
                                        </p:attrNameLst>
                                      </p:cBhvr>
                                      <p:tavLst>
                                        <p:tav tm="0">
                                          <p:val>
                                            <p:strVal val="ppt_y"/>
                                          </p:val>
                                        </p:tav>
                                        <p:tav tm="100000">
                                          <p:val>
                                            <p:strVal val="ppt_y+1"/>
                                          </p:val>
                                        </p:tav>
                                      </p:tavLst>
                                    </p:anim>
                                    <p:set>
                                      <p:cBhvr>
                                        <p:cTn id="98" dur="1" fill="hold">
                                          <p:stCondLst>
                                            <p:cond delay="999"/>
                                          </p:stCondLst>
                                        </p:cTn>
                                        <p:tgtEl>
                                          <p:spTgt spid="5">
                                            <p:txEl>
                                              <p:pRg st="6" end="6"/>
                                            </p:txEl>
                                          </p:spTgt>
                                        </p:tgtEl>
                                        <p:attrNameLst>
                                          <p:attrName>style.visibility</p:attrName>
                                        </p:attrNameLst>
                                      </p:cBhvr>
                                      <p:to>
                                        <p:strVal val="hidden"/>
                                      </p:to>
                                    </p:set>
                                  </p:childTnLst>
                                </p:cTn>
                              </p:par>
                              <p:par>
                                <p:cTn id="99" presetID="37" presetClass="exit" presetSubtype="0" fill="hold" grpId="1" nodeType="withEffect">
                                  <p:stCondLst>
                                    <p:cond delay="0"/>
                                  </p:stCondLst>
                                  <p:childTnLst>
                                    <p:animEffect transition="out" filter="fade">
                                      <p:cBhvr>
                                        <p:cTn id="100" dur="1000"/>
                                        <p:tgtEl>
                                          <p:spTgt spid="5">
                                            <p:bg/>
                                          </p:spTgt>
                                        </p:tgtEl>
                                      </p:cBhvr>
                                    </p:animEffect>
                                    <p:anim calcmode="lin" valueType="num">
                                      <p:cBhvr>
                                        <p:cTn id="101" dur="1000"/>
                                        <p:tgtEl>
                                          <p:spTgt spid="5">
                                            <p:bg/>
                                          </p:spTgt>
                                        </p:tgtEl>
                                        <p:attrNameLst>
                                          <p:attrName>ppt_x</p:attrName>
                                        </p:attrNameLst>
                                      </p:cBhvr>
                                      <p:tavLst>
                                        <p:tav tm="0">
                                          <p:val>
                                            <p:strVal val="ppt_x"/>
                                          </p:val>
                                        </p:tav>
                                        <p:tav tm="100000">
                                          <p:val>
                                            <p:strVal val="ppt_x"/>
                                          </p:val>
                                        </p:tav>
                                      </p:tavLst>
                                    </p:anim>
                                    <p:anim calcmode="lin" valueType="num">
                                      <p:cBhvr>
                                        <p:cTn id="102" dur="100" decel="100000"/>
                                        <p:tgtEl>
                                          <p:spTgt spid="5">
                                            <p:bg/>
                                          </p:spTgt>
                                        </p:tgtEl>
                                        <p:attrNameLst>
                                          <p:attrName>ppt_y</p:attrName>
                                        </p:attrNameLst>
                                      </p:cBhvr>
                                      <p:tavLst>
                                        <p:tav tm="0">
                                          <p:val>
                                            <p:strVal val="ppt_y"/>
                                          </p:val>
                                        </p:tav>
                                        <p:tav tm="100000">
                                          <p:val>
                                            <p:strVal val="ppt_y-.03"/>
                                          </p:val>
                                        </p:tav>
                                      </p:tavLst>
                                    </p:anim>
                                    <p:anim calcmode="lin" valueType="num">
                                      <p:cBhvr>
                                        <p:cTn id="103" dur="900" accel="100000">
                                          <p:stCondLst>
                                            <p:cond delay="100"/>
                                          </p:stCondLst>
                                        </p:cTn>
                                        <p:tgtEl>
                                          <p:spTgt spid="5">
                                            <p:bg/>
                                          </p:spTgt>
                                        </p:tgtEl>
                                        <p:attrNameLst>
                                          <p:attrName>ppt_y</p:attrName>
                                        </p:attrNameLst>
                                      </p:cBhvr>
                                      <p:tavLst>
                                        <p:tav tm="0">
                                          <p:val>
                                            <p:strVal val="ppt_y"/>
                                          </p:val>
                                        </p:tav>
                                        <p:tav tm="100000">
                                          <p:val>
                                            <p:strVal val="ppt_y+1"/>
                                          </p:val>
                                        </p:tav>
                                      </p:tavLst>
                                    </p:anim>
                                    <p:set>
                                      <p:cBhvr>
                                        <p:cTn id="104" dur="1" fill="hold">
                                          <p:stCondLst>
                                            <p:cond delay="999"/>
                                          </p:stCondLst>
                                        </p:cTn>
                                        <p:tgtEl>
                                          <p:spTgt spid="5">
                                            <p:bg/>
                                          </p:spTgt>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12"/>
                    </p:tgtEl>
                  </p:cond>
                </p:stCondLst>
                <p:endSync evt="end" delay="0">
                  <p:rtn val="all"/>
                </p:endSync>
                <p:childTnLst>
                  <p:par>
                    <p:cTn id="110" fill="hold">
                      <p:stCondLst>
                        <p:cond delay="0"/>
                      </p:stCondLst>
                      <p:childTnLst>
                        <p:par>
                          <p:cTn id="111" fill="hold">
                            <p:stCondLst>
                              <p:cond delay="0"/>
                            </p:stCondLst>
                            <p:childTnLst>
                              <p:par>
                                <p:cTn id="112" presetID="2" presetClass="mediacall" presetSubtype="0" fill="hold" nodeType="clickEffect">
                                  <p:stCondLst>
                                    <p:cond delay="0"/>
                                  </p:stCondLst>
                                  <p:childTnLst>
                                    <p:cmd type="call" cmd="togglePause">
                                      <p:cBhvr>
                                        <p:cTn id="113" dur="1" fill="hold"/>
                                        <p:tgtEl>
                                          <p:spTgt spid="12"/>
                                        </p:tgtEl>
                                      </p:cBhvr>
                                    </p:cmd>
                                  </p:childTnLst>
                                </p:cTn>
                              </p:par>
                            </p:childTnLst>
                          </p:cTn>
                        </p:par>
                      </p:childTnLst>
                    </p:cTn>
                  </p:par>
                </p:childTnLst>
              </p:cTn>
              <p:nextCondLst>
                <p:cond evt="onClick" delay="0">
                  <p:tgtEl>
                    <p:spTgt spid="12"/>
                  </p:tgtEl>
                </p:cond>
              </p:nextCondLst>
            </p:seq>
            <p:video>
              <p:cMediaNode vol="80000">
                <p:cTn id="114" fill="hold" display="0">
                  <p:stCondLst>
                    <p:cond delay="indefinite"/>
                  </p:stCondLst>
                </p:cTn>
                <p:tgtEl>
                  <p:spTgt spid="12"/>
                </p:tgtEl>
              </p:cMediaNode>
            </p:video>
          </p:childTnLst>
        </p:cTn>
      </p:par>
    </p:tnLst>
    <p:bldLst>
      <p:bldP spid="9" grpId="0" animBg="1"/>
      <p:bldP spid="9" grpId="1" animBg="1"/>
      <p:bldP spid="11" grpId="0" animBg="1"/>
      <p:bldP spid="5" grpId="0" animBg="1"/>
      <p:bldP spid="5" grpId="1" build="allAtOnce"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rt 4">
            <a:hlinkClick r:id="" action="ppaction://media"/>
          </p:cNvPr>
          <p:cNvPicPr>
            <a:picLocks noChangeAspect="1"/>
          </p:cNvPicPr>
          <p:nvPr>
            <a:videoFile r:link="rId1"/>
            <p:extLst>
              <p:ext uri="{DAA4B4D4-6D71-4841-9C94-3DE7FCFB9230}">
                <p14:media xmlns:p14="http://schemas.microsoft.com/office/powerpoint/2010/main" r:embed="rId2">
                  <p14:trim end="54000.644531"/>
                </p14:media>
              </p:ext>
            </p:extLst>
          </p:nvPr>
        </p:nvPicPr>
        <p:blipFill>
          <a:blip r:embed="rId4"/>
          <a:stretch>
            <a:fillRect/>
          </a:stretch>
        </p:blipFill>
        <p:spPr>
          <a:xfrm>
            <a:off x="-1" y="556693"/>
            <a:ext cx="8395855" cy="6296891"/>
          </a:xfrm>
          <a:prstGeom prst="rect">
            <a:avLst/>
          </a:prstGeom>
        </p:spPr>
      </p:pic>
      <p:sp>
        <p:nvSpPr>
          <p:cNvPr id="10" name="文本框 9"/>
          <p:cNvSpPr txBox="1"/>
          <p:nvPr/>
        </p:nvSpPr>
        <p:spPr>
          <a:xfrm>
            <a:off x="0" y="6345655"/>
            <a:ext cx="12192000" cy="512345"/>
          </a:xfrm>
          <a:prstGeom prst="rect">
            <a:avLst/>
          </a:prstGeom>
          <a:solidFill>
            <a:schemeClr val="tx1"/>
          </a:solidFill>
        </p:spPr>
        <p:txBody>
          <a:bodyPr wrap="square" rtlCol="0">
            <a:spAutoFit/>
          </a:bodyPr>
          <a:lstStyle/>
          <a:p>
            <a:endParaRPr lang="zh-CN" altLang="en-US"/>
          </a:p>
        </p:txBody>
      </p:sp>
      <p:sp>
        <p:nvSpPr>
          <p:cNvPr id="9" name="矩形 8"/>
          <p:cNvSpPr/>
          <p:nvPr/>
        </p:nvSpPr>
        <p:spPr>
          <a:xfrm>
            <a:off x="60267" y="477073"/>
            <a:ext cx="8157959" cy="6124754"/>
          </a:xfrm>
          <a:prstGeom prst="rect">
            <a:avLst/>
          </a:prstGeom>
          <a:solidFill>
            <a:schemeClr val="accent1">
              <a:lumMod val="40000"/>
              <a:lumOff val="60000"/>
            </a:schemeClr>
          </a:solidFill>
        </p:spPr>
        <p:txBody>
          <a:bodyPr wrap="square">
            <a:spAutoFit/>
          </a:bodyPr>
          <a:lstStyle/>
          <a:p>
            <a:r>
              <a:rPr lang="en-US" altLang="zh-CN" sz="2800" b="1" dirty="0">
                <a:solidFill>
                  <a:schemeClr val="tx1">
                    <a:lumMod val="95000"/>
                    <a:lumOff val="5000"/>
                  </a:schemeClr>
                </a:solidFill>
                <a:latin typeface="Arial Narrow" panose="020B0606020202030204" pitchFamily="34" charset="0"/>
              </a:rPr>
              <a:t>The snow was falling harder now, and the girl was so cold that she thought she might freeze to death. She saw an older girl walk by in a beautiful coat. She was so lovely, and she laughed like a movie star. “If only I could be like that,” the girl thought. She imagined going home to a beautiful house where candles burned on every table. Her mother and father would welcome her home with a kiss, and the sound of their laughter would echo through the big wide entry hall. They would offer her cheesecake, and she would eat it gratefully. All her memories of the happy times with her mother and father flashed back. How she wished they were still together. The girl sighed. She knew a life like that could never be hers, and it made her sad. …</a:t>
            </a:r>
            <a:endParaRPr lang="zh-CN" altLang="en-US" sz="2800" b="1" dirty="0">
              <a:solidFill>
                <a:schemeClr val="tx1">
                  <a:lumMod val="95000"/>
                  <a:lumOff val="5000"/>
                </a:schemeClr>
              </a:solidFill>
              <a:latin typeface="Arial Narrow" panose="020B0606020202030204" pitchFamily="34" charset="0"/>
            </a:endParaRPr>
          </a:p>
        </p:txBody>
      </p:sp>
      <p:sp>
        <p:nvSpPr>
          <p:cNvPr id="11" name="文本框 10"/>
          <p:cNvSpPr txBox="1"/>
          <p:nvPr/>
        </p:nvSpPr>
        <p:spPr>
          <a:xfrm>
            <a:off x="0" y="44350"/>
            <a:ext cx="12192000" cy="512345"/>
          </a:xfrm>
          <a:prstGeom prst="rect">
            <a:avLst/>
          </a:prstGeom>
          <a:solidFill>
            <a:schemeClr val="tx1"/>
          </a:solidFill>
        </p:spPr>
        <p:txBody>
          <a:bodyPr wrap="square" rtlCol="0">
            <a:spAutoFit/>
          </a:bodyPr>
          <a:lstStyle/>
          <a:p>
            <a:endParaRPr lang="zh-CN" altLang="en-US"/>
          </a:p>
        </p:txBody>
      </p:sp>
      <p:sp>
        <p:nvSpPr>
          <p:cNvPr id="5" name="文本框 4"/>
          <p:cNvSpPr txBox="1"/>
          <p:nvPr/>
        </p:nvSpPr>
        <p:spPr>
          <a:xfrm>
            <a:off x="8136490" y="684570"/>
            <a:ext cx="4084923" cy="5693866"/>
          </a:xfrm>
          <a:prstGeom prst="rect">
            <a:avLst/>
          </a:prstGeom>
          <a:solidFill>
            <a:srgbClr val="FFFF00"/>
          </a:solidFill>
        </p:spPr>
        <p:txBody>
          <a:bodyPr wrap="square" rtlCol="0">
            <a:spAutoFit/>
          </a:bodyPr>
          <a:lstStyle/>
          <a:p>
            <a:pPr marL="514350" indent="-514350">
              <a:buAutoNum type="arabicParenR"/>
            </a:pPr>
            <a:r>
              <a:rPr lang="en-US" altLang="zh-CN" sz="2800" b="1" dirty="0">
                <a:solidFill>
                  <a:srgbClr val="9900CC"/>
                </a:solidFill>
                <a:latin typeface="Arial Narrow" panose="020B0606020202030204" pitchFamily="34" charset="0"/>
              </a:rPr>
              <a:t>What she is doing in her mind: </a:t>
            </a:r>
          </a:p>
          <a:p>
            <a:pPr marL="514350" indent="-514350">
              <a:buAutoNum type="arabicParenR"/>
            </a:pPr>
            <a:endParaRPr lang="en-US" altLang="zh-CN" sz="2800" b="1" i="1" dirty="0">
              <a:latin typeface="Arial Narrow" panose="020B0606020202030204" pitchFamily="34" charset="0"/>
            </a:endParaRPr>
          </a:p>
          <a:p>
            <a:pPr marL="514350" indent="-514350">
              <a:buAutoNum type="arabicParenR"/>
            </a:pPr>
            <a:r>
              <a:rPr lang="en-US" altLang="zh-CN" sz="2800" b="1" dirty="0">
                <a:solidFill>
                  <a:srgbClr val="008000"/>
                </a:solidFill>
                <a:latin typeface="Arial Narrow" panose="020B0606020202030204" pitchFamily="34" charset="0"/>
              </a:rPr>
              <a:t>What she sees in her mind:</a:t>
            </a:r>
            <a:endParaRPr lang="en-US" altLang="zh-CN" sz="2800" b="1" dirty="0">
              <a:solidFill>
                <a:srgbClr val="FF0000"/>
              </a:solidFill>
              <a:latin typeface="Arial Narrow" panose="020B0606020202030204" pitchFamily="34" charset="0"/>
            </a:endParaRPr>
          </a:p>
          <a:p>
            <a:endParaRPr lang="en-US" altLang="zh-CN" sz="2800" b="1" dirty="0">
              <a:solidFill>
                <a:srgbClr val="FF0000"/>
              </a:solidFill>
              <a:latin typeface="Arial Narrow" panose="020B0606020202030204" pitchFamily="34" charset="0"/>
            </a:endParaRPr>
          </a:p>
          <a:p>
            <a:pPr marL="514350" indent="-514350">
              <a:buAutoNum type="arabicParenR" startAt="3"/>
            </a:pPr>
            <a:r>
              <a:rPr lang="en-US" altLang="zh-CN" sz="2800" b="1" dirty="0">
                <a:solidFill>
                  <a:srgbClr val="CC6600"/>
                </a:solidFill>
                <a:latin typeface="Arial Narrow" panose="020B0606020202030204" pitchFamily="34" charset="0"/>
              </a:rPr>
              <a:t>What she hears in her mind:</a:t>
            </a:r>
          </a:p>
          <a:p>
            <a:pPr marL="514350" indent="-514350">
              <a:buAutoNum type="arabicParenR" startAt="3"/>
            </a:pPr>
            <a:endParaRPr lang="en-US" altLang="zh-CN" sz="2800" b="1" dirty="0">
              <a:solidFill>
                <a:srgbClr val="CC6600"/>
              </a:solidFill>
              <a:latin typeface="Arial Narrow" panose="020B0606020202030204" pitchFamily="34" charset="0"/>
            </a:endParaRPr>
          </a:p>
          <a:p>
            <a:pPr marL="514350" indent="-514350">
              <a:buAutoNum type="arabicParenR" startAt="3"/>
            </a:pPr>
            <a:r>
              <a:rPr lang="en-US" altLang="zh-CN" sz="2800" b="1" dirty="0">
                <a:solidFill>
                  <a:srgbClr val="0000CC"/>
                </a:solidFill>
                <a:latin typeface="Arial Narrow" panose="020B0606020202030204" pitchFamily="34" charset="0"/>
              </a:rPr>
              <a:t>How she feels:</a:t>
            </a:r>
          </a:p>
          <a:p>
            <a:pPr marL="514350" indent="-514350">
              <a:buAutoNum type="arabicParenR" startAt="3"/>
            </a:pPr>
            <a:endParaRPr lang="en-US" altLang="zh-CN" sz="2800" b="1" dirty="0">
              <a:solidFill>
                <a:srgbClr val="FF0000"/>
              </a:solidFill>
              <a:latin typeface="Arial Narrow" panose="020B0606020202030204" pitchFamily="34" charset="0"/>
            </a:endParaRPr>
          </a:p>
          <a:p>
            <a:pPr marL="514350" indent="-514350">
              <a:buAutoNum type="arabicParenR" startAt="3"/>
            </a:pPr>
            <a:r>
              <a:rPr lang="en-US" altLang="zh-CN" sz="2800" b="1" dirty="0">
                <a:solidFill>
                  <a:srgbClr val="FF0000"/>
                </a:solidFill>
                <a:latin typeface="Arial Narrow" panose="020B0606020202030204" pitchFamily="34" charset="0"/>
              </a:rPr>
              <a:t>Something in her memory:</a:t>
            </a:r>
          </a:p>
        </p:txBody>
      </p:sp>
      <p:sp>
        <p:nvSpPr>
          <p:cNvPr id="3" name="矩形 2"/>
          <p:cNvSpPr/>
          <p:nvPr/>
        </p:nvSpPr>
        <p:spPr>
          <a:xfrm>
            <a:off x="7387064" y="33474"/>
            <a:ext cx="4594526" cy="523220"/>
          </a:xfrm>
          <a:prstGeom prst="rect">
            <a:avLst/>
          </a:prstGeom>
        </p:spPr>
        <p:txBody>
          <a:bodyPr wrap="none">
            <a:spAutoFit/>
          </a:bodyPr>
          <a:lstStyle/>
          <a:p>
            <a:pPr lvl="0" algn="ctr">
              <a:defRPr/>
            </a:pPr>
            <a:r>
              <a:rPr lang="en-US" altLang="zh-CN" sz="2800" b="1" dirty="0">
                <a:solidFill>
                  <a:schemeClr val="bg1"/>
                </a:solidFill>
                <a:latin typeface="Arial Narrow" panose="020B0606020202030204" pitchFamily="34" charset="0"/>
              </a:rPr>
              <a:t>How to describe inner thoughts</a:t>
            </a:r>
            <a:endParaRPr lang="zh-CN" altLang="en-US" sz="2800" b="1" dirty="0">
              <a:solidFill>
                <a:schemeClr val="bg1"/>
              </a:solidFill>
              <a:latin typeface="Arial Narrow" panose="020B0606020202030204" pitchFamily="34" charset="0"/>
            </a:endParaRPr>
          </a:p>
        </p:txBody>
      </p:sp>
      <p:sp>
        <p:nvSpPr>
          <p:cNvPr id="7" name="文本框 6"/>
          <p:cNvSpPr txBox="1"/>
          <p:nvPr/>
        </p:nvSpPr>
        <p:spPr>
          <a:xfrm>
            <a:off x="6203852" y="2264898"/>
            <a:ext cx="1903225" cy="464234"/>
          </a:xfrm>
          <a:prstGeom prst="rect">
            <a:avLst/>
          </a:prstGeom>
          <a:solidFill>
            <a:srgbClr val="9900CC">
              <a:alpha val="30000"/>
            </a:srgbClr>
          </a:solidFill>
        </p:spPr>
        <p:txBody>
          <a:bodyPr wrap="square" rtlCol="0">
            <a:spAutoFit/>
          </a:bodyPr>
          <a:lstStyle/>
          <a:p>
            <a:endParaRPr lang="zh-CN" altLang="en-US" dirty="0"/>
          </a:p>
        </p:txBody>
      </p:sp>
      <p:sp>
        <p:nvSpPr>
          <p:cNvPr id="12" name="文本框 11"/>
          <p:cNvSpPr txBox="1"/>
          <p:nvPr/>
        </p:nvSpPr>
        <p:spPr>
          <a:xfrm>
            <a:off x="60266" y="2686268"/>
            <a:ext cx="2940109" cy="464234"/>
          </a:xfrm>
          <a:prstGeom prst="rect">
            <a:avLst/>
          </a:prstGeom>
          <a:solidFill>
            <a:srgbClr val="9900CC">
              <a:alpha val="30000"/>
            </a:srgbClr>
          </a:solidFill>
        </p:spPr>
        <p:txBody>
          <a:bodyPr wrap="square" rtlCol="0">
            <a:spAutoFit/>
          </a:bodyPr>
          <a:lstStyle/>
          <a:p>
            <a:endParaRPr lang="zh-CN" altLang="en-US" dirty="0"/>
          </a:p>
        </p:txBody>
      </p:sp>
      <p:sp>
        <p:nvSpPr>
          <p:cNvPr id="13" name="文本框 12"/>
          <p:cNvSpPr txBox="1"/>
          <p:nvPr/>
        </p:nvSpPr>
        <p:spPr>
          <a:xfrm>
            <a:off x="738005" y="4331207"/>
            <a:ext cx="3591108" cy="464234"/>
          </a:xfrm>
          <a:prstGeom prst="rect">
            <a:avLst/>
          </a:prstGeom>
          <a:solidFill>
            <a:srgbClr val="9900CC">
              <a:alpha val="30000"/>
            </a:srgbClr>
          </a:solidFill>
        </p:spPr>
        <p:txBody>
          <a:bodyPr wrap="square" rtlCol="0">
            <a:spAutoFit/>
          </a:bodyPr>
          <a:lstStyle/>
          <a:p>
            <a:endParaRPr lang="zh-CN" altLang="en-US" dirty="0"/>
          </a:p>
        </p:txBody>
      </p:sp>
      <p:sp>
        <p:nvSpPr>
          <p:cNvPr id="16" name="椭圆 15"/>
          <p:cNvSpPr/>
          <p:nvPr/>
        </p:nvSpPr>
        <p:spPr>
          <a:xfrm>
            <a:off x="1914525" y="928688"/>
            <a:ext cx="1285875" cy="48577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2966230" y="2208404"/>
            <a:ext cx="1285875" cy="48577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4816458" y="2200493"/>
            <a:ext cx="1512905" cy="48577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5366530" y="4352528"/>
            <a:ext cx="1548620" cy="48577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连接符 21"/>
          <p:cNvCxnSpPr/>
          <p:nvPr/>
        </p:nvCxnSpPr>
        <p:spPr>
          <a:xfrm>
            <a:off x="500063" y="3150502"/>
            <a:ext cx="2500312" cy="0"/>
          </a:xfrm>
          <a:prstGeom prst="line">
            <a:avLst/>
          </a:prstGeom>
          <a:ln w="635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3829051" y="3107638"/>
            <a:ext cx="2500312" cy="0"/>
          </a:xfrm>
          <a:prstGeom prst="line">
            <a:avLst/>
          </a:prstGeom>
          <a:ln w="635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60266" y="3514725"/>
            <a:ext cx="7705100" cy="16778"/>
          </a:xfrm>
          <a:prstGeom prst="line">
            <a:avLst/>
          </a:prstGeom>
          <a:ln w="635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3390092" y="4331207"/>
            <a:ext cx="4568046" cy="21321"/>
          </a:xfrm>
          <a:prstGeom prst="line">
            <a:avLst/>
          </a:prstGeom>
          <a:ln w="63500">
            <a:solidFill>
              <a:srgbClr val="008000"/>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1445236" y="3571729"/>
            <a:ext cx="6601574" cy="464234"/>
          </a:xfrm>
          <a:prstGeom prst="rect">
            <a:avLst/>
          </a:prstGeom>
          <a:solidFill>
            <a:srgbClr val="CC6600">
              <a:alpha val="30000"/>
            </a:srgbClr>
          </a:solidFill>
        </p:spPr>
        <p:txBody>
          <a:bodyPr wrap="square" rtlCol="0">
            <a:spAutoFit/>
          </a:bodyPr>
          <a:lstStyle/>
          <a:p>
            <a:endParaRPr lang="zh-CN" altLang="en-US" dirty="0"/>
          </a:p>
        </p:txBody>
      </p:sp>
      <p:cxnSp>
        <p:nvCxnSpPr>
          <p:cNvPr id="30" name="直接连接符 29"/>
          <p:cNvCxnSpPr/>
          <p:nvPr/>
        </p:nvCxnSpPr>
        <p:spPr>
          <a:xfrm>
            <a:off x="3082507" y="1396886"/>
            <a:ext cx="3689768" cy="17577"/>
          </a:xfrm>
          <a:prstGeom prst="line">
            <a:avLst/>
          </a:prstGeom>
          <a:ln w="635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5973313" y="2206330"/>
            <a:ext cx="2073497" cy="9970"/>
          </a:xfrm>
          <a:prstGeom prst="line">
            <a:avLst/>
          </a:prstGeom>
          <a:ln w="635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2" y="2641473"/>
            <a:ext cx="2073497" cy="9970"/>
          </a:xfrm>
          <a:prstGeom prst="line">
            <a:avLst/>
          </a:prstGeom>
          <a:ln w="635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60266" y="5595145"/>
            <a:ext cx="5783322" cy="0"/>
          </a:xfrm>
          <a:prstGeom prst="line">
            <a:avLst/>
          </a:prstGeom>
          <a:ln w="635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V="1">
            <a:off x="1480316" y="6080355"/>
            <a:ext cx="6566494" cy="10091"/>
          </a:xfrm>
          <a:prstGeom prst="line">
            <a:avLst/>
          </a:prstGeom>
          <a:ln w="635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08714" y="6505782"/>
            <a:ext cx="1421606" cy="17387"/>
          </a:xfrm>
          <a:prstGeom prst="line">
            <a:avLst/>
          </a:prstGeom>
          <a:ln w="635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90846" y="5233195"/>
            <a:ext cx="5483269" cy="10318"/>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9" restart="whenNotActive" fill="hold" evtFilter="cancelBubble" nodeType="interactiveSeq">
                <p:stCondLst>
                  <p:cond evt="onClick" delay="0">
                    <p:tgtEl>
                      <p:spTgt spid="8"/>
                    </p:tgtEl>
                  </p:cond>
                </p:stCondLst>
                <p:endSync evt="end" delay="0">
                  <p:rtn val="all"/>
                </p:endSync>
                <p:childTnLst>
                  <p:par>
                    <p:cTn id="90" fill="hold">
                      <p:stCondLst>
                        <p:cond delay="0"/>
                      </p:stCondLst>
                      <p:childTnLst>
                        <p:par>
                          <p:cTn id="91" fill="hold">
                            <p:stCondLst>
                              <p:cond delay="0"/>
                            </p:stCondLst>
                            <p:childTnLst>
                              <p:par>
                                <p:cTn id="92" presetID="2" presetClass="mediacall" presetSubtype="0" fill="hold" nodeType="clickEffect">
                                  <p:stCondLst>
                                    <p:cond delay="0"/>
                                  </p:stCondLst>
                                  <p:childTnLst>
                                    <p:cmd type="call" cmd="togglePause">
                                      <p:cBhvr>
                                        <p:cTn id="93" dur="1" fill="hold"/>
                                        <p:tgtEl>
                                          <p:spTgt spid="8"/>
                                        </p:tgtEl>
                                      </p:cBhvr>
                                    </p:cmd>
                                  </p:childTnLst>
                                </p:cTn>
                              </p:par>
                            </p:childTnLst>
                          </p:cTn>
                        </p:par>
                      </p:childTnLst>
                    </p:cTn>
                  </p:par>
                </p:childTnLst>
              </p:cTn>
              <p:nextCondLst>
                <p:cond evt="onClick" delay="0">
                  <p:tgtEl>
                    <p:spTgt spid="8"/>
                  </p:tgtEl>
                </p:cond>
              </p:nextCondLst>
            </p:seq>
            <p:video>
              <p:cMediaNode vol="80000">
                <p:cTn id="94" fill="hold" display="0">
                  <p:stCondLst>
                    <p:cond delay="indefinite"/>
                  </p:stCondLst>
                </p:cTn>
                <p:tgtEl>
                  <p:spTgt spid="8"/>
                </p:tgtEl>
              </p:cMediaNode>
            </p:video>
          </p:childTnLst>
        </p:cTn>
      </p:par>
    </p:tnLst>
    <p:bldLst>
      <p:bldP spid="9" grpId="0" animBg="1"/>
      <p:bldP spid="5" grpId="0" animBg="1"/>
      <p:bldP spid="7" grpId="0" animBg="1"/>
      <p:bldP spid="12" grpId="0" animBg="1"/>
      <p:bldP spid="13" grpId="0" animBg="1"/>
      <p:bldP spid="16" grpId="0" animBg="1"/>
      <p:bldP spid="17" grpId="0" animBg="1"/>
      <p:bldP spid="18" grpId="0" animBg="1"/>
      <p:bldP spid="19" grpId="0" animBg="1"/>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60188" y="1879484"/>
            <a:ext cx="10383982" cy="1569660"/>
          </a:xfrm>
          <a:prstGeom prst="rect">
            <a:avLst/>
          </a:prstGeom>
          <a:solidFill>
            <a:srgbClr val="FFFF00"/>
          </a:solidFill>
        </p:spPr>
        <p:txBody>
          <a:bodyPr wrap="square">
            <a:spAutoFit/>
          </a:bodyPr>
          <a:lstStyle/>
          <a:p>
            <a:pPr marL="457200" indent="-457200">
              <a:buFont typeface="Arial" panose="020B0604020202020204" pitchFamily="34" charset="0"/>
              <a:buChar char="•"/>
            </a:pPr>
            <a:r>
              <a:rPr lang="en-US" altLang="zh-CN" sz="3200" b="1" kern="100" spc="-10" dirty="0">
                <a:solidFill>
                  <a:srgbClr val="0000CC"/>
                </a:solidFill>
                <a:latin typeface="Arial Narrow" panose="020B0606020202030204" pitchFamily="34" charset="0"/>
              </a:rPr>
              <a:t>He thought, “Whose is that strange voice from the cave? A dangerous animal is staying inside to capture me. I shall run away to escape death.”</a:t>
            </a:r>
            <a:endParaRPr lang="zh-CN" altLang="en-US" sz="3200" b="1" dirty="0">
              <a:solidFill>
                <a:srgbClr val="0000CC"/>
              </a:solidFill>
              <a:latin typeface="Arial Narrow" panose="020B0606020202030204" pitchFamily="34" charset="0"/>
            </a:endParaRPr>
          </a:p>
        </p:txBody>
      </p:sp>
      <p:sp>
        <p:nvSpPr>
          <p:cNvPr id="3" name="文本框 2"/>
          <p:cNvSpPr txBox="1"/>
          <p:nvPr/>
        </p:nvSpPr>
        <p:spPr>
          <a:xfrm>
            <a:off x="2183583" y="393896"/>
            <a:ext cx="9874987" cy="1077218"/>
          </a:xfrm>
          <a:prstGeom prst="rect">
            <a:avLst/>
          </a:prstGeom>
          <a:noFill/>
        </p:spPr>
        <p:txBody>
          <a:bodyPr wrap="square" rtlCol="0">
            <a:spAutoFit/>
          </a:bodyPr>
          <a:lstStyle/>
          <a:p>
            <a:r>
              <a:rPr lang="en-US" altLang="zh-CN" sz="3200" b="1" dirty="0">
                <a:latin typeface="Arial Narrow" panose="020B0606020202030204" pitchFamily="34" charset="0"/>
              </a:rPr>
              <a:t>Task V: Practice. </a:t>
            </a:r>
          </a:p>
          <a:p>
            <a:r>
              <a:rPr lang="en-US" altLang="zh-CN" sz="3200" b="1" dirty="0">
                <a:latin typeface="Arial Narrow" panose="020B0606020202030204" pitchFamily="34" charset="0"/>
              </a:rPr>
              <a:t>Find out the inner thoughts used in this passage.</a:t>
            </a:r>
            <a:endParaRPr lang="zh-CN" altLang="en-US" sz="3200" b="1" dirty="0">
              <a:latin typeface="Arial Narrow" panose="020B0606020202030204" pitchFamily="34" charset="0"/>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881" y="226405"/>
            <a:ext cx="1434405" cy="1448894"/>
          </a:xfrm>
          <a:prstGeom prst="rect">
            <a:avLst/>
          </a:prstGeom>
        </p:spPr>
      </p:pic>
      <p:sp>
        <p:nvSpPr>
          <p:cNvPr id="5" name="文本框 4"/>
          <p:cNvSpPr txBox="1"/>
          <p:nvPr/>
        </p:nvSpPr>
        <p:spPr>
          <a:xfrm>
            <a:off x="1452142" y="3653329"/>
            <a:ext cx="6822299" cy="1569660"/>
          </a:xfrm>
          <a:prstGeom prst="rect">
            <a:avLst/>
          </a:prstGeom>
          <a:noFill/>
        </p:spPr>
        <p:txBody>
          <a:bodyPr wrap="square" rtlCol="0">
            <a:spAutoFit/>
          </a:bodyPr>
          <a:lstStyle/>
          <a:p>
            <a:r>
              <a:rPr lang="en-US" altLang="zh-CN" sz="3200" b="1" dirty="0">
                <a:solidFill>
                  <a:srgbClr val="FF0000"/>
                </a:solidFill>
                <a:latin typeface="Arial Narrow" panose="020B0606020202030204" pitchFamily="34" charset="0"/>
              </a:rPr>
              <a:t>Direct thoughts:  </a:t>
            </a:r>
          </a:p>
          <a:p>
            <a:r>
              <a:rPr lang="en-US" altLang="zh-CN" sz="3200" b="1" dirty="0">
                <a:solidFill>
                  <a:srgbClr val="FF0000"/>
                </a:solidFill>
                <a:latin typeface="Arial Narrow" panose="020B0606020202030204" pitchFamily="34" charset="0"/>
              </a:rPr>
              <a:t>What does it show?</a:t>
            </a:r>
          </a:p>
          <a:p>
            <a:r>
              <a:rPr lang="en-US" altLang="zh-CN" sz="3200" b="1" dirty="0">
                <a:solidFill>
                  <a:srgbClr val="0000CC"/>
                </a:solidFill>
                <a:latin typeface="Arial Narrow" panose="020B0606020202030204" pitchFamily="34" charset="0"/>
              </a:rPr>
              <a:t>The tiger felt frightened.</a:t>
            </a:r>
            <a:endParaRPr lang="zh-CN" altLang="en-US" sz="3200" b="1" dirty="0">
              <a:solidFill>
                <a:srgbClr val="0000CC"/>
              </a:solidFill>
              <a:latin typeface="Arial Narrow" panose="020B06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9845" y="291258"/>
            <a:ext cx="9108467" cy="5509200"/>
          </a:xfrm>
          <a:prstGeom prst="rect">
            <a:avLst/>
          </a:prstGeom>
        </p:spPr>
        <p:txBody>
          <a:bodyPr wrap="square">
            <a:spAutoFit/>
          </a:bodyPr>
          <a:lstStyle/>
          <a:p>
            <a:pPr indent="266700" algn="just">
              <a:spcAft>
                <a:spcPts val="0"/>
              </a:spcAft>
            </a:pPr>
            <a:r>
              <a:rPr lang="en-US" altLang="zh-CN" sz="3200" b="1" kern="100" dirty="0">
                <a:solidFill>
                  <a:srgbClr val="000000"/>
                </a:solidFill>
                <a:latin typeface="Arial Narrow" panose="020B0606020202030204" pitchFamily="34" charset="0"/>
              </a:rPr>
              <a:t>Para.1: </a:t>
            </a:r>
            <a:r>
              <a:rPr lang="en-US" altLang="zh-CN" sz="3200" b="1" i="1" kern="100" dirty="0">
                <a:solidFill>
                  <a:srgbClr val="000000"/>
                </a:solidFill>
                <a:latin typeface="Arial Narrow" panose="020B0606020202030204" pitchFamily="34" charset="0"/>
              </a:rPr>
              <a:t>The deer saw the jackal and the tiger coming together.</a:t>
            </a:r>
            <a:r>
              <a:rPr lang="en-US" altLang="zh-CN" sz="3200" b="1" kern="100" dirty="0">
                <a:solidFill>
                  <a:srgbClr val="000000"/>
                </a:solidFill>
                <a:latin typeface="Arial Narrow" panose="020B0606020202030204" pitchFamily="34" charset="0"/>
              </a:rPr>
              <a:t> ________________________________________</a:t>
            </a:r>
          </a:p>
          <a:p>
            <a:pPr indent="266700" algn="just">
              <a:spcAft>
                <a:spcPts val="0"/>
              </a:spcAft>
            </a:pPr>
            <a:r>
              <a:rPr lang="en-US" altLang="zh-CN" sz="3200" b="1" kern="100" dirty="0">
                <a:solidFill>
                  <a:srgbClr val="000000"/>
                </a:solidFill>
                <a:latin typeface="Arial Narrow" panose="020B0606020202030204" pitchFamily="34" charset="0"/>
              </a:rPr>
              <a:t>______________________________________________________________________________________________She again raised her </a:t>
            </a:r>
            <a:r>
              <a:rPr lang="en-US" altLang="zh-CN" sz="3200" b="1" u="sng" kern="100" dirty="0">
                <a:solidFill>
                  <a:srgbClr val="000000"/>
                </a:solidFill>
                <a:latin typeface="Arial Narrow" panose="020B0606020202030204" pitchFamily="34" charset="0"/>
              </a:rPr>
              <a:t>voice</a:t>
            </a:r>
            <a:r>
              <a:rPr lang="en-US" altLang="zh-CN" sz="3200" b="1" kern="100" dirty="0">
                <a:solidFill>
                  <a:srgbClr val="000000"/>
                </a:solidFill>
                <a:latin typeface="Arial Narrow" panose="020B0606020202030204" pitchFamily="34" charset="0"/>
              </a:rPr>
              <a:t> and shouted towards her children standing inside the </a:t>
            </a:r>
            <a:r>
              <a:rPr lang="en-US" altLang="zh-CN" sz="3200" b="1" u="sng" kern="100" dirty="0">
                <a:solidFill>
                  <a:srgbClr val="000000"/>
                </a:solidFill>
                <a:latin typeface="Arial Narrow" panose="020B0606020202030204" pitchFamily="34" charset="0"/>
              </a:rPr>
              <a:t>cave</a:t>
            </a:r>
            <a:r>
              <a:rPr lang="en-US" altLang="zh-CN" sz="3200" b="1" kern="100" dirty="0">
                <a:solidFill>
                  <a:srgbClr val="000000"/>
                </a:solidFill>
                <a:latin typeface="Arial Narrow" panose="020B0606020202030204" pitchFamily="34" charset="0"/>
              </a:rPr>
              <a:t>, “My dear children, I requested my friend, the clever jackal, to capture a tiger for us. Now look the </a:t>
            </a:r>
            <a:r>
              <a:rPr lang="en-US" altLang="zh-CN" sz="3200" b="1" u="sng" kern="100" dirty="0">
                <a:solidFill>
                  <a:srgbClr val="000000"/>
                </a:solidFill>
                <a:latin typeface="Arial Narrow" panose="020B0606020202030204" pitchFamily="34" charset="0"/>
              </a:rPr>
              <a:t>jackal</a:t>
            </a:r>
            <a:r>
              <a:rPr lang="en-US" altLang="zh-CN" sz="3200" b="1" kern="100" dirty="0">
                <a:solidFill>
                  <a:srgbClr val="000000"/>
                </a:solidFill>
                <a:latin typeface="Arial Narrow" panose="020B0606020202030204" pitchFamily="34" charset="0"/>
              </a:rPr>
              <a:t> has captured a tiger for us. He has tied the tiger’s tail to his tail. This is to prevent the </a:t>
            </a:r>
            <a:r>
              <a:rPr lang="en-US" altLang="zh-CN" sz="3200" b="1" u="sng" kern="100" dirty="0">
                <a:solidFill>
                  <a:srgbClr val="000000"/>
                </a:solidFill>
                <a:latin typeface="Arial Narrow" panose="020B0606020202030204" pitchFamily="34" charset="0"/>
              </a:rPr>
              <a:t>tiger</a:t>
            </a:r>
            <a:r>
              <a:rPr lang="en-US" altLang="zh-CN" sz="3200" b="1" kern="100" dirty="0">
                <a:solidFill>
                  <a:srgbClr val="000000"/>
                </a:solidFill>
                <a:latin typeface="Arial Narrow" panose="020B0606020202030204" pitchFamily="34" charset="0"/>
              </a:rPr>
              <a:t> from escaping. You will soon have the tiger for dinner.”</a:t>
            </a:r>
          </a:p>
        </p:txBody>
      </p:sp>
      <p:sp>
        <p:nvSpPr>
          <p:cNvPr id="5" name="文本框 4"/>
          <p:cNvSpPr txBox="1"/>
          <p:nvPr/>
        </p:nvSpPr>
        <p:spPr>
          <a:xfrm>
            <a:off x="9358312" y="445146"/>
            <a:ext cx="2833688" cy="5693866"/>
          </a:xfrm>
          <a:prstGeom prst="rect">
            <a:avLst/>
          </a:prstGeom>
          <a:solidFill>
            <a:srgbClr val="FFFF00"/>
          </a:solidFill>
        </p:spPr>
        <p:txBody>
          <a:bodyPr wrap="square" rtlCol="0">
            <a:spAutoFit/>
          </a:bodyPr>
          <a:lstStyle/>
          <a:p>
            <a:r>
              <a:rPr lang="en-US" altLang="zh-CN" sz="2800" b="1" dirty="0">
                <a:solidFill>
                  <a:srgbClr val="FF0000"/>
                </a:solidFill>
                <a:latin typeface="Arial Narrow" panose="020B0606020202030204" pitchFamily="34" charset="0"/>
              </a:rPr>
              <a:t>The inner thoughts of the deer: </a:t>
            </a:r>
          </a:p>
          <a:p>
            <a:pPr marL="514350" indent="-514350">
              <a:buAutoNum type="arabicParenR"/>
            </a:pPr>
            <a:r>
              <a:rPr lang="en-US" altLang="zh-CN" sz="2800" b="1" dirty="0">
                <a:solidFill>
                  <a:srgbClr val="9900CC"/>
                </a:solidFill>
                <a:latin typeface="Arial Narrow" panose="020B0606020202030204" pitchFamily="34" charset="0"/>
              </a:rPr>
              <a:t>What she is doing in her mind: </a:t>
            </a:r>
            <a:endParaRPr lang="en-US" altLang="zh-CN" sz="2800" b="1" i="1" dirty="0">
              <a:latin typeface="Arial Narrow" panose="020B0606020202030204" pitchFamily="34" charset="0"/>
            </a:endParaRPr>
          </a:p>
          <a:p>
            <a:pPr marL="514350" indent="-514350">
              <a:buAutoNum type="arabicParenR"/>
            </a:pPr>
            <a:r>
              <a:rPr lang="en-US" altLang="zh-CN" sz="2800" b="1" dirty="0">
                <a:solidFill>
                  <a:srgbClr val="008000"/>
                </a:solidFill>
                <a:latin typeface="Arial Narrow" panose="020B0606020202030204" pitchFamily="34" charset="0"/>
              </a:rPr>
              <a:t>What she sees in her mind:</a:t>
            </a:r>
            <a:endParaRPr lang="en-US" altLang="zh-CN" sz="2800" b="1" dirty="0">
              <a:solidFill>
                <a:srgbClr val="FF0000"/>
              </a:solidFill>
              <a:latin typeface="Arial Narrow" panose="020B0606020202030204" pitchFamily="34" charset="0"/>
            </a:endParaRPr>
          </a:p>
          <a:p>
            <a:pPr marL="514350" indent="-514350">
              <a:buAutoNum type="arabicParenR" startAt="3"/>
            </a:pPr>
            <a:r>
              <a:rPr lang="en-US" altLang="zh-CN" sz="2800" b="1" dirty="0">
                <a:solidFill>
                  <a:srgbClr val="CC6600"/>
                </a:solidFill>
                <a:latin typeface="Arial Narrow" panose="020B0606020202030204" pitchFamily="34" charset="0"/>
              </a:rPr>
              <a:t>What she hears in her mind:</a:t>
            </a:r>
          </a:p>
          <a:p>
            <a:pPr marL="514350" indent="-514350">
              <a:buAutoNum type="arabicParenR" startAt="3"/>
            </a:pPr>
            <a:r>
              <a:rPr lang="en-US" altLang="zh-CN" sz="2800" b="1" dirty="0">
                <a:solidFill>
                  <a:srgbClr val="0000CC"/>
                </a:solidFill>
                <a:latin typeface="Arial Narrow" panose="020B0606020202030204" pitchFamily="34" charset="0"/>
              </a:rPr>
              <a:t>How she feels:</a:t>
            </a:r>
            <a:endParaRPr lang="en-US" altLang="zh-CN" sz="2800" b="1" dirty="0">
              <a:solidFill>
                <a:srgbClr val="FF0000"/>
              </a:solidFill>
              <a:latin typeface="Arial Narrow" panose="020B0606020202030204" pitchFamily="34" charset="0"/>
            </a:endParaRPr>
          </a:p>
          <a:p>
            <a:pPr marL="514350" indent="-514350">
              <a:buAutoNum type="arabicParenR" startAt="3"/>
            </a:pPr>
            <a:r>
              <a:rPr lang="en-US" altLang="zh-CN" sz="2800" b="1" dirty="0">
                <a:solidFill>
                  <a:srgbClr val="FF0000"/>
                </a:solidFill>
                <a:latin typeface="Arial Narrow" panose="020B0606020202030204" pitchFamily="34" charset="0"/>
              </a:rPr>
              <a:t>Something in her memory:</a:t>
            </a:r>
          </a:p>
        </p:txBody>
      </p:sp>
      <p:sp>
        <p:nvSpPr>
          <p:cNvPr id="7" name="矩形 6"/>
          <p:cNvSpPr/>
          <p:nvPr/>
        </p:nvSpPr>
        <p:spPr>
          <a:xfrm>
            <a:off x="0" y="2307194"/>
            <a:ext cx="9171709" cy="4031873"/>
          </a:xfrm>
          <a:prstGeom prst="rect">
            <a:avLst/>
          </a:prstGeom>
          <a:solidFill>
            <a:srgbClr val="FFFF00"/>
          </a:solidFill>
        </p:spPr>
        <p:txBody>
          <a:bodyPr wrap="square">
            <a:spAutoFit/>
          </a:bodyPr>
          <a:lstStyle/>
          <a:p>
            <a:pPr marL="457200" indent="-457200">
              <a:buFont typeface="Arial" panose="020B0604020202020204" pitchFamily="34" charset="0"/>
              <a:buChar char="•"/>
            </a:pPr>
            <a:r>
              <a:rPr lang="zh-CN" altLang="en-US" sz="3200" b="1" dirty="0">
                <a:solidFill>
                  <a:srgbClr val="0000CC"/>
                </a:solidFill>
                <a:latin typeface="Arial Narrow" panose="020B0606020202030204" pitchFamily="34" charset="0"/>
              </a:rPr>
              <a:t>He thought / realized / imagined / dreamed / pictured </a:t>
            </a:r>
            <a:r>
              <a:rPr lang="en-US" altLang="zh-CN" sz="3200" b="1" dirty="0">
                <a:solidFill>
                  <a:srgbClr val="0000CC"/>
                </a:solidFill>
                <a:latin typeface="Arial Narrow" panose="020B0606020202030204" pitchFamily="34" charset="0"/>
              </a:rPr>
              <a:t>/ </a:t>
            </a:r>
            <a:r>
              <a:rPr lang="zh-CN" altLang="en-US" sz="3200" b="1" dirty="0">
                <a:solidFill>
                  <a:srgbClr val="0000CC"/>
                </a:solidFill>
                <a:latin typeface="Arial Narrow" panose="020B0606020202030204" pitchFamily="34" charset="0"/>
              </a:rPr>
              <a:t>murmured / </a:t>
            </a:r>
            <a:r>
              <a:rPr lang="en-US" altLang="zh-CN" sz="3200" b="1" dirty="0" err="1">
                <a:solidFill>
                  <a:srgbClr val="0000CC"/>
                </a:solidFill>
                <a:latin typeface="Arial Narrow" panose="020B0606020202030204" pitchFamily="34" charset="0"/>
              </a:rPr>
              <a:t>sai</a:t>
            </a:r>
            <a:r>
              <a:rPr lang="zh-CN" altLang="en-US" sz="3200" b="1" dirty="0">
                <a:solidFill>
                  <a:srgbClr val="0000CC"/>
                </a:solidFill>
                <a:latin typeface="Arial Narrow" panose="020B0606020202030204" pitchFamily="34" charset="0"/>
              </a:rPr>
              <a:t>d to himself/ whispered / felt / assumed / wondered / sensed / felt like</a:t>
            </a:r>
            <a:r>
              <a:rPr lang="en-US" altLang="zh-CN" sz="3200" b="1" dirty="0">
                <a:solidFill>
                  <a:srgbClr val="0000CC"/>
                </a:solidFill>
                <a:latin typeface="Arial Narrow" panose="020B0606020202030204" pitchFamily="34" charset="0"/>
              </a:rPr>
              <a:t>… </a:t>
            </a:r>
          </a:p>
          <a:p>
            <a:pPr marL="457200" indent="-457200">
              <a:buFont typeface="Arial" panose="020B0604020202020204" pitchFamily="34" charset="0"/>
              <a:buChar char="•"/>
            </a:pPr>
            <a:r>
              <a:rPr lang="en-US" altLang="zh-CN" sz="3200" b="1" dirty="0">
                <a:solidFill>
                  <a:srgbClr val="0000CC"/>
                </a:solidFill>
                <a:latin typeface="Arial Narrow" panose="020B0606020202030204" pitchFamily="34" charset="0"/>
              </a:rPr>
              <a:t>T</a:t>
            </a:r>
            <a:r>
              <a:rPr lang="zh-CN" altLang="en-US" sz="3200" b="1" dirty="0">
                <a:solidFill>
                  <a:srgbClr val="0000CC"/>
                </a:solidFill>
                <a:latin typeface="Arial Narrow" panose="020B0606020202030204" pitchFamily="34" charset="0"/>
              </a:rPr>
              <a:t>he idea i</a:t>
            </a:r>
            <a:r>
              <a:rPr lang="en-US" altLang="zh-CN" sz="3200" b="1" dirty="0">
                <a:solidFill>
                  <a:srgbClr val="0000CC"/>
                </a:solidFill>
                <a:latin typeface="Arial Narrow" panose="020B0606020202030204" pitchFamily="34" charset="0"/>
              </a:rPr>
              <a:t>s…</a:t>
            </a:r>
            <a:r>
              <a:rPr lang="zh-CN" altLang="en-US" sz="3200" b="1" dirty="0">
                <a:solidFill>
                  <a:srgbClr val="0000CC"/>
                </a:solidFill>
                <a:latin typeface="Arial Narrow" panose="020B0606020202030204" pitchFamily="34" charset="0"/>
              </a:rPr>
              <a:t> / </a:t>
            </a:r>
            <a:r>
              <a:rPr lang="en-US" altLang="zh-CN" sz="3200" b="1" dirty="0">
                <a:solidFill>
                  <a:srgbClr val="0000CC"/>
                </a:solidFill>
                <a:latin typeface="Arial Narrow" panose="020B0606020202030204" pitchFamily="34" charset="0"/>
              </a:rPr>
              <a:t>It </a:t>
            </a:r>
            <a:r>
              <a:rPr lang="zh-CN" altLang="en-US" sz="3200" b="1" dirty="0">
                <a:solidFill>
                  <a:srgbClr val="0000CC"/>
                </a:solidFill>
                <a:latin typeface="Arial Narrow" panose="020B0606020202030204" pitchFamily="34" charset="0"/>
              </a:rPr>
              <a:t>o</a:t>
            </a:r>
            <a:r>
              <a:rPr lang="en-US" altLang="zh-CN" sz="3200" b="1" dirty="0">
                <a:solidFill>
                  <a:srgbClr val="0000CC"/>
                </a:solidFill>
                <a:latin typeface="Arial Narrow" panose="020B0606020202030204" pitchFamily="34" charset="0"/>
              </a:rPr>
              <a:t>c</a:t>
            </a:r>
            <a:r>
              <a:rPr lang="zh-CN" altLang="en-US" sz="3200" b="1" dirty="0">
                <a:solidFill>
                  <a:srgbClr val="0000CC"/>
                </a:solidFill>
                <a:latin typeface="Arial Narrow" panose="020B0606020202030204" pitchFamily="34" charset="0"/>
              </a:rPr>
              <a:t>curred to him that </a:t>
            </a:r>
            <a:r>
              <a:rPr lang="en-US" altLang="zh-CN" sz="3200" b="1" dirty="0">
                <a:solidFill>
                  <a:srgbClr val="0000CC"/>
                </a:solidFill>
                <a:latin typeface="Arial Narrow" panose="020B0606020202030204" pitchFamily="34" charset="0"/>
              </a:rPr>
              <a:t>… </a:t>
            </a:r>
            <a:r>
              <a:rPr lang="zh-CN" altLang="en-US" sz="3200" b="1" dirty="0">
                <a:solidFill>
                  <a:srgbClr val="0000CC"/>
                </a:solidFill>
                <a:latin typeface="Arial Narrow" panose="020B0606020202030204" pitchFamily="34" charset="0"/>
              </a:rPr>
              <a:t>/ </a:t>
            </a:r>
            <a:r>
              <a:rPr lang="en-US" altLang="zh-CN" sz="3200" b="1" dirty="0">
                <a:solidFill>
                  <a:srgbClr val="0000CC"/>
                </a:solidFill>
                <a:latin typeface="Arial Narrow" panose="020B0606020202030204" pitchFamily="34" charset="0"/>
              </a:rPr>
              <a:t>I</a:t>
            </a:r>
            <a:r>
              <a:rPr lang="zh-CN" altLang="en-US" sz="3200" b="1" dirty="0">
                <a:solidFill>
                  <a:srgbClr val="0000CC"/>
                </a:solidFill>
                <a:latin typeface="Arial Narrow" panose="020B0606020202030204" pitchFamily="34" charset="0"/>
              </a:rPr>
              <a:t>n his mind </a:t>
            </a:r>
            <a:r>
              <a:rPr lang="en-US" altLang="zh-CN" sz="3200" b="1" dirty="0">
                <a:solidFill>
                  <a:srgbClr val="0000CC"/>
                </a:solidFill>
                <a:latin typeface="Arial Narrow" panose="020B0606020202030204" pitchFamily="34" charset="0"/>
              </a:rPr>
              <a:t>..</a:t>
            </a:r>
            <a:r>
              <a:rPr lang="zh-CN" altLang="en-US" sz="3200" b="1" dirty="0">
                <a:solidFill>
                  <a:srgbClr val="0000CC"/>
                </a:solidFill>
                <a:latin typeface="Arial Narrow" panose="020B0606020202030204" pitchFamily="34" charset="0"/>
              </a:rPr>
              <a:t>. / In his eyes</a:t>
            </a:r>
            <a:r>
              <a:rPr lang="en-US" altLang="zh-CN" sz="3200" b="1" dirty="0">
                <a:solidFill>
                  <a:srgbClr val="0000CC"/>
                </a:solidFill>
                <a:latin typeface="Arial Narrow" panose="020B0606020202030204" pitchFamily="34" charset="0"/>
              </a:rPr>
              <a:t>… </a:t>
            </a:r>
            <a:r>
              <a:rPr lang="zh-CN" altLang="en-US" sz="3200" b="1" dirty="0">
                <a:solidFill>
                  <a:srgbClr val="0000CC"/>
                </a:solidFill>
                <a:latin typeface="Arial Narrow" panose="020B0606020202030204" pitchFamily="34" charset="0"/>
              </a:rPr>
              <a:t>/ His first feeling was </a:t>
            </a:r>
            <a:r>
              <a:rPr lang="en-US" altLang="zh-CN" sz="3200" b="1" dirty="0">
                <a:solidFill>
                  <a:srgbClr val="0000CC"/>
                </a:solidFill>
                <a:latin typeface="Arial Narrow" panose="020B0606020202030204" pitchFamily="34" charset="0"/>
              </a:rPr>
              <a:t>…</a:t>
            </a:r>
          </a:p>
          <a:p>
            <a:pPr marL="457200" indent="-457200">
              <a:buFont typeface="Arial" panose="020B0604020202020204" pitchFamily="34" charset="0"/>
              <a:buChar char="•"/>
            </a:pPr>
            <a:r>
              <a:rPr lang="zh-CN" altLang="en-US" sz="3200" b="1" dirty="0">
                <a:solidFill>
                  <a:srgbClr val="0000CC"/>
                </a:solidFill>
                <a:latin typeface="Arial Narrow" panose="020B0606020202030204" pitchFamily="34" charset="0"/>
              </a:rPr>
              <a:t>All these thoughts(memories)crowded in that</a:t>
            </a:r>
            <a:r>
              <a:rPr lang="en-US" altLang="zh-CN" sz="3200" b="1" dirty="0">
                <a:solidFill>
                  <a:srgbClr val="0000CC"/>
                </a:solidFill>
                <a:latin typeface="Arial Narrow" panose="020B0606020202030204" pitchFamily="34" charset="0"/>
              </a:rPr>
              <a:t>… </a:t>
            </a:r>
          </a:p>
          <a:p>
            <a:pPr marL="457200" indent="-457200">
              <a:buFont typeface="Arial" panose="020B0604020202020204" pitchFamily="34" charset="0"/>
              <a:buChar char="•"/>
            </a:pPr>
            <a:r>
              <a:rPr lang="zh-CN" altLang="en-US" sz="3200" b="1" dirty="0">
                <a:solidFill>
                  <a:srgbClr val="0000CC"/>
                </a:solidFill>
                <a:latin typeface="Arial Narrow" panose="020B0606020202030204" pitchFamily="34" charset="0"/>
              </a:rPr>
              <a:t>There was a voice inside that </a:t>
            </a:r>
            <a:r>
              <a:rPr lang="en-US" altLang="zh-CN" sz="3200" b="1" dirty="0">
                <a:solidFill>
                  <a:srgbClr val="0000CC"/>
                </a:solidFill>
                <a:latin typeface="Arial Narrow" panose="020B0606020202030204" pitchFamily="34" charset="0"/>
              </a:rPr>
              <a:t>… </a:t>
            </a:r>
          </a:p>
          <a:p>
            <a:pPr marL="457200" indent="-457200">
              <a:buFont typeface="Arial" panose="020B0604020202020204" pitchFamily="34" charset="0"/>
              <a:buChar char="•"/>
            </a:pPr>
            <a:r>
              <a:rPr lang="zh-CN" altLang="en-US" sz="3200" b="1" dirty="0">
                <a:solidFill>
                  <a:srgbClr val="0000CC"/>
                </a:solidFill>
                <a:latin typeface="Arial Narrow" panose="020B0606020202030204" pitchFamily="34" charset="0"/>
              </a:rPr>
              <a:t>She heard a whispering voice from her heart </a:t>
            </a:r>
            <a:r>
              <a:rPr lang="en-US" altLang="zh-CN" sz="3200" b="1" dirty="0">
                <a:solidFill>
                  <a:srgbClr val="0000CC"/>
                </a:solidFill>
                <a:latin typeface="Arial Narrow" panose="020B0606020202030204" pitchFamily="34" charset="0"/>
              </a:rPr>
              <a:t>…</a:t>
            </a:r>
            <a:endParaRPr lang="zh-CN" altLang="en-US" sz="3200" b="1" dirty="0">
              <a:solidFill>
                <a:srgbClr val="0000CC"/>
              </a:solidFill>
              <a:latin typeface="Arial Narrow" panose="020B0606020202030204" pitchFamily="34" charset="0"/>
            </a:endParaRPr>
          </a:p>
        </p:txBody>
      </p:sp>
      <p:sp>
        <p:nvSpPr>
          <p:cNvPr id="2" name="文本框 1"/>
          <p:cNvSpPr txBox="1"/>
          <p:nvPr/>
        </p:nvSpPr>
        <p:spPr>
          <a:xfrm>
            <a:off x="249845" y="1522364"/>
            <a:ext cx="11623500" cy="3539430"/>
          </a:xfrm>
          <a:prstGeom prst="rect">
            <a:avLst/>
          </a:prstGeom>
          <a:solidFill>
            <a:schemeClr val="accent6">
              <a:lumMod val="40000"/>
              <a:lumOff val="60000"/>
            </a:schemeClr>
          </a:solidFill>
        </p:spPr>
        <p:txBody>
          <a:bodyPr wrap="square" rtlCol="0">
            <a:spAutoFit/>
          </a:bodyPr>
          <a:lstStyle/>
          <a:p>
            <a:pPr marL="457200" indent="-457200">
              <a:buFont typeface="Arial" panose="020B0604020202020204" pitchFamily="34" charset="0"/>
              <a:buChar char="•"/>
            </a:pPr>
            <a:r>
              <a:rPr lang="en-US" altLang="zh-CN" sz="3200" b="1" dirty="0">
                <a:latin typeface="Arial Narrow" panose="020B0606020202030204" pitchFamily="34" charset="0"/>
              </a:rPr>
              <a:t>“What should I do? If the tiger and the jackal came into the cave, we would undoubtedly become their meals,” she thought.</a:t>
            </a:r>
          </a:p>
          <a:p>
            <a:pPr marL="457200" indent="-457200">
              <a:buFont typeface="Arial" panose="020B0604020202020204" pitchFamily="34" charset="0"/>
              <a:buChar char="•"/>
            </a:pPr>
            <a:r>
              <a:rPr lang="en-US" altLang="zh-CN" sz="3200" b="1" dirty="0">
                <a:latin typeface="Arial Narrow" panose="020B0606020202030204" pitchFamily="34" charset="0"/>
              </a:rPr>
              <a:t>She shivered with nerves when she thought of the two fierce animals walking in, spotting them and feasting on their meat. “I will never allow it to happen!” she said to herself.</a:t>
            </a:r>
          </a:p>
          <a:p>
            <a:pPr marL="457200" indent="-457200">
              <a:buFont typeface="Arial" panose="020B0604020202020204" pitchFamily="34" charset="0"/>
              <a:buChar char="•"/>
            </a:pPr>
            <a:r>
              <a:rPr lang="en-US" altLang="zh-CN" sz="3200" b="1" dirty="0">
                <a:latin typeface="Arial Narrow" panose="020B0606020202030204" pitchFamily="34" charset="0"/>
              </a:rPr>
              <a:t>She thought hard about how to scare the tiger away and it occurred to her that she could fool the tiger by taking advantage of the jackal.</a:t>
            </a:r>
            <a:endParaRPr lang="zh-CN" altLang="en-US" sz="3200" b="1" dirty="0">
              <a:latin typeface="Arial Narrow" panose="020B06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3" presetClass="exit" presetSubtype="32" fill="hold" grpId="1" nodeType="clickEffect">
                                  <p:stCondLst>
                                    <p:cond delay="0"/>
                                  </p:stCondLst>
                                  <p:childTnLst>
                                    <p:anim calcmode="lin" valueType="num">
                                      <p:cBhvr>
                                        <p:cTn id="26" dur="500"/>
                                        <p:tgtEl>
                                          <p:spTgt spid="5">
                                            <p:txEl>
                                              <p:pRg st="0" end="0"/>
                                            </p:txEl>
                                          </p:spTgt>
                                        </p:tgtEl>
                                        <p:attrNameLst>
                                          <p:attrName>ppt_w</p:attrName>
                                        </p:attrNameLst>
                                      </p:cBhvr>
                                      <p:tavLst>
                                        <p:tav tm="0">
                                          <p:val>
                                            <p:strVal val="ppt_w"/>
                                          </p:val>
                                        </p:tav>
                                        <p:tav tm="100000">
                                          <p:val>
                                            <p:fltVal val="0"/>
                                          </p:val>
                                        </p:tav>
                                      </p:tavLst>
                                    </p:anim>
                                    <p:anim calcmode="lin" valueType="num">
                                      <p:cBhvr>
                                        <p:cTn id="27" dur="500"/>
                                        <p:tgtEl>
                                          <p:spTgt spid="5">
                                            <p:txEl>
                                              <p:pRg st="0" end="0"/>
                                            </p:txEl>
                                          </p:spTgt>
                                        </p:tgtEl>
                                        <p:attrNameLst>
                                          <p:attrName>ppt_h</p:attrName>
                                        </p:attrNameLst>
                                      </p:cBhvr>
                                      <p:tavLst>
                                        <p:tav tm="0">
                                          <p:val>
                                            <p:strVal val="ppt_h"/>
                                          </p:val>
                                        </p:tav>
                                        <p:tav tm="100000">
                                          <p:val>
                                            <p:fltVal val="0"/>
                                          </p:val>
                                        </p:tav>
                                      </p:tavLst>
                                    </p:anim>
                                    <p:set>
                                      <p:cBhvr>
                                        <p:cTn id="28" dur="1" fill="hold">
                                          <p:stCondLst>
                                            <p:cond delay="499"/>
                                          </p:stCondLst>
                                        </p:cTn>
                                        <p:tgtEl>
                                          <p:spTgt spid="5">
                                            <p:txEl>
                                              <p:pRg st="0" end="0"/>
                                            </p:txEl>
                                          </p:spTgt>
                                        </p:tgtEl>
                                        <p:attrNameLst>
                                          <p:attrName>style.visibility</p:attrName>
                                        </p:attrNameLst>
                                      </p:cBhvr>
                                      <p:to>
                                        <p:strVal val="hidden"/>
                                      </p:to>
                                    </p:set>
                                  </p:childTnLst>
                                </p:cTn>
                              </p:par>
                              <p:par>
                                <p:cTn id="29" presetID="23" presetClass="exit" presetSubtype="32" fill="hold" grpId="1" nodeType="withEffect">
                                  <p:stCondLst>
                                    <p:cond delay="0"/>
                                  </p:stCondLst>
                                  <p:childTnLst>
                                    <p:anim calcmode="lin" valueType="num">
                                      <p:cBhvr>
                                        <p:cTn id="30" dur="500"/>
                                        <p:tgtEl>
                                          <p:spTgt spid="5">
                                            <p:txEl>
                                              <p:pRg st="1" end="1"/>
                                            </p:txEl>
                                          </p:spTgt>
                                        </p:tgtEl>
                                        <p:attrNameLst>
                                          <p:attrName>ppt_w</p:attrName>
                                        </p:attrNameLst>
                                      </p:cBhvr>
                                      <p:tavLst>
                                        <p:tav tm="0">
                                          <p:val>
                                            <p:strVal val="ppt_w"/>
                                          </p:val>
                                        </p:tav>
                                        <p:tav tm="100000">
                                          <p:val>
                                            <p:fltVal val="0"/>
                                          </p:val>
                                        </p:tav>
                                      </p:tavLst>
                                    </p:anim>
                                    <p:anim calcmode="lin" valueType="num">
                                      <p:cBhvr>
                                        <p:cTn id="31" dur="500"/>
                                        <p:tgtEl>
                                          <p:spTgt spid="5">
                                            <p:txEl>
                                              <p:pRg st="1" end="1"/>
                                            </p:txEl>
                                          </p:spTgt>
                                        </p:tgtEl>
                                        <p:attrNameLst>
                                          <p:attrName>ppt_h</p:attrName>
                                        </p:attrNameLst>
                                      </p:cBhvr>
                                      <p:tavLst>
                                        <p:tav tm="0">
                                          <p:val>
                                            <p:strVal val="ppt_h"/>
                                          </p:val>
                                        </p:tav>
                                        <p:tav tm="100000">
                                          <p:val>
                                            <p:fltVal val="0"/>
                                          </p:val>
                                        </p:tav>
                                      </p:tavLst>
                                    </p:anim>
                                    <p:set>
                                      <p:cBhvr>
                                        <p:cTn id="32" dur="1" fill="hold">
                                          <p:stCondLst>
                                            <p:cond delay="499"/>
                                          </p:stCondLst>
                                        </p:cTn>
                                        <p:tgtEl>
                                          <p:spTgt spid="5">
                                            <p:txEl>
                                              <p:pRg st="1" end="1"/>
                                            </p:txEl>
                                          </p:spTgt>
                                        </p:tgtEl>
                                        <p:attrNameLst>
                                          <p:attrName>style.visibility</p:attrName>
                                        </p:attrNameLst>
                                      </p:cBhvr>
                                      <p:to>
                                        <p:strVal val="hidden"/>
                                      </p:to>
                                    </p:set>
                                  </p:childTnLst>
                                </p:cTn>
                              </p:par>
                              <p:par>
                                <p:cTn id="33" presetID="23" presetClass="exit" presetSubtype="32" fill="hold" grpId="1" nodeType="withEffect">
                                  <p:stCondLst>
                                    <p:cond delay="0"/>
                                  </p:stCondLst>
                                  <p:childTnLst>
                                    <p:anim calcmode="lin" valueType="num">
                                      <p:cBhvr>
                                        <p:cTn id="34" dur="500"/>
                                        <p:tgtEl>
                                          <p:spTgt spid="5">
                                            <p:txEl>
                                              <p:pRg st="2" end="2"/>
                                            </p:txEl>
                                          </p:spTgt>
                                        </p:tgtEl>
                                        <p:attrNameLst>
                                          <p:attrName>ppt_w</p:attrName>
                                        </p:attrNameLst>
                                      </p:cBhvr>
                                      <p:tavLst>
                                        <p:tav tm="0">
                                          <p:val>
                                            <p:strVal val="ppt_w"/>
                                          </p:val>
                                        </p:tav>
                                        <p:tav tm="100000">
                                          <p:val>
                                            <p:fltVal val="0"/>
                                          </p:val>
                                        </p:tav>
                                      </p:tavLst>
                                    </p:anim>
                                    <p:anim calcmode="lin" valueType="num">
                                      <p:cBhvr>
                                        <p:cTn id="35" dur="500"/>
                                        <p:tgtEl>
                                          <p:spTgt spid="5">
                                            <p:txEl>
                                              <p:pRg st="2" end="2"/>
                                            </p:txEl>
                                          </p:spTgt>
                                        </p:tgtEl>
                                        <p:attrNameLst>
                                          <p:attrName>ppt_h</p:attrName>
                                        </p:attrNameLst>
                                      </p:cBhvr>
                                      <p:tavLst>
                                        <p:tav tm="0">
                                          <p:val>
                                            <p:strVal val="ppt_h"/>
                                          </p:val>
                                        </p:tav>
                                        <p:tav tm="100000">
                                          <p:val>
                                            <p:fltVal val="0"/>
                                          </p:val>
                                        </p:tav>
                                      </p:tavLst>
                                    </p:anim>
                                    <p:set>
                                      <p:cBhvr>
                                        <p:cTn id="36" dur="1" fill="hold">
                                          <p:stCondLst>
                                            <p:cond delay="499"/>
                                          </p:stCondLst>
                                        </p:cTn>
                                        <p:tgtEl>
                                          <p:spTgt spid="5">
                                            <p:txEl>
                                              <p:pRg st="2" end="2"/>
                                            </p:txEl>
                                          </p:spTgt>
                                        </p:tgtEl>
                                        <p:attrNameLst>
                                          <p:attrName>style.visibility</p:attrName>
                                        </p:attrNameLst>
                                      </p:cBhvr>
                                      <p:to>
                                        <p:strVal val="hidden"/>
                                      </p:to>
                                    </p:set>
                                  </p:childTnLst>
                                </p:cTn>
                              </p:par>
                              <p:par>
                                <p:cTn id="37" presetID="23" presetClass="exit" presetSubtype="32" fill="hold" grpId="1" nodeType="withEffect">
                                  <p:stCondLst>
                                    <p:cond delay="0"/>
                                  </p:stCondLst>
                                  <p:childTnLst>
                                    <p:anim calcmode="lin" valueType="num">
                                      <p:cBhvr>
                                        <p:cTn id="38" dur="500"/>
                                        <p:tgtEl>
                                          <p:spTgt spid="5">
                                            <p:txEl>
                                              <p:pRg st="3" end="3"/>
                                            </p:txEl>
                                          </p:spTgt>
                                        </p:tgtEl>
                                        <p:attrNameLst>
                                          <p:attrName>ppt_w</p:attrName>
                                        </p:attrNameLst>
                                      </p:cBhvr>
                                      <p:tavLst>
                                        <p:tav tm="0">
                                          <p:val>
                                            <p:strVal val="ppt_w"/>
                                          </p:val>
                                        </p:tav>
                                        <p:tav tm="100000">
                                          <p:val>
                                            <p:fltVal val="0"/>
                                          </p:val>
                                        </p:tav>
                                      </p:tavLst>
                                    </p:anim>
                                    <p:anim calcmode="lin" valueType="num">
                                      <p:cBhvr>
                                        <p:cTn id="39" dur="500"/>
                                        <p:tgtEl>
                                          <p:spTgt spid="5">
                                            <p:txEl>
                                              <p:pRg st="3" end="3"/>
                                            </p:txEl>
                                          </p:spTgt>
                                        </p:tgtEl>
                                        <p:attrNameLst>
                                          <p:attrName>ppt_h</p:attrName>
                                        </p:attrNameLst>
                                      </p:cBhvr>
                                      <p:tavLst>
                                        <p:tav tm="0">
                                          <p:val>
                                            <p:strVal val="ppt_h"/>
                                          </p:val>
                                        </p:tav>
                                        <p:tav tm="100000">
                                          <p:val>
                                            <p:fltVal val="0"/>
                                          </p:val>
                                        </p:tav>
                                      </p:tavLst>
                                    </p:anim>
                                    <p:set>
                                      <p:cBhvr>
                                        <p:cTn id="40" dur="1" fill="hold">
                                          <p:stCondLst>
                                            <p:cond delay="499"/>
                                          </p:stCondLst>
                                        </p:cTn>
                                        <p:tgtEl>
                                          <p:spTgt spid="5">
                                            <p:txEl>
                                              <p:pRg st="3" end="3"/>
                                            </p:txEl>
                                          </p:spTgt>
                                        </p:tgtEl>
                                        <p:attrNameLst>
                                          <p:attrName>style.visibility</p:attrName>
                                        </p:attrNameLst>
                                      </p:cBhvr>
                                      <p:to>
                                        <p:strVal val="hidden"/>
                                      </p:to>
                                    </p:set>
                                  </p:childTnLst>
                                </p:cTn>
                              </p:par>
                              <p:par>
                                <p:cTn id="41" presetID="23" presetClass="exit" presetSubtype="32" fill="hold" grpId="1" nodeType="withEffect">
                                  <p:stCondLst>
                                    <p:cond delay="0"/>
                                  </p:stCondLst>
                                  <p:childTnLst>
                                    <p:anim calcmode="lin" valueType="num">
                                      <p:cBhvr>
                                        <p:cTn id="42" dur="500"/>
                                        <p:tgtEl>
                                          <p:spTgt spid="5">
                                            <p:txEl>
                                              <p:pRg st="4" end="4"/>
                                            </p:txEl>
                                          </p:spTgt>
                                        </p:tgtEl>
                                        <p:attrNameLst>
                                          <p:attrName>ppt_w</p:attrName>
                                        </p:attrNameLst>
                                      </p:cBhvr>
                                      <p:tavLst>
                                        <p:tav tm="0">
                                          <p:val>
                                            <p:strVal val="ppt_w"/>
                                          </p:val>
                                        </p:tav>
                                        <p:tav tm="100000">
                                          <p:val>
                                            <p:fltVal val="0"/>
                                          </p:val>
                                        </p:tav>
                                      </p:tavLst>
                                    </p:anim>
                                    <p:anim calcmode="lin" valueType="num">
                                      <p:cBhvr>
                                        <p:cTn id="43" dur="500"/>
                                        <p:tgtEl>
                                          <p:spTgt spid="5">
                                            <p:txEl>
                                              <p:pRg st="4" end="4"/>
                                            </p:txEl>
                                          </p:spTgt>
                                        </p:tgtEl>
                                        <p:attrNameLst>
                                          <p:attrName>ppt_h</p:attrName>
                                        </p:attrNameLst>
                                      </p:cBhvr>
                                      <p:tavLst>
                                        <p:tav tm="0">
                                          <p:val>
                                            <p:strVal val="ppt_h"/>
                                          </p:val>
                                        </p:tav>
                                        <p:tav tm="100000">
                                          <p:val>
                                            <p:fltVal val="0"/>
                                          </p:val>
                                        </p:tav>
                                      </p:tavLst>
                                    </p:anim>
                                    <p:set>
                                      <p:cBhvr>
                                        <p:cTn id="44" dur="1" fill="hold">
                                          <p:stCondLst>
                                            <p:cond delay="499"/>
                                          </p:stCondLst>
                                        </p:cTn>
                                        <p:tgtEl>
                                          <p:spTgt spid="5">
                                            <p:txEl>
                                              <p:pRg st="4" end="4"/>
                                            </p:txEl>
                                          </p:spTgt>
                                        </p:tgtEl>
                                        <p:attrNameLst>
                                          <p:attrName>style.visibility</p:attrName>
                                        </p:attrNameLst>
                                      </p:cBhvr>
                                      <p:to>
                                        <p:strVal val="hidden"/>
                                      </p:to>
                                    </p:set>
                                  </p:childTnLst>
                                </p:cTn>
                              </p:par>
                              <p:par>
                                <p:cTn id="45" presetID="23" presetClass="exit" presetSubtype="32" fill="hold" grpId="1" nodeType="withEffect">
                                  <p:stCondLst>
                                    <p:cond delay="0"/>
                                  </p:stCondLst>
                                  <p:childTnLst>
                                    <p:anim calcmode="lin" valueType="num">
                                      <p:cBhvr>
                                        <p:cTn id="46" dur="500"/>
                                        <p:tgtEl>
                                          <p:spTgt spid="5">
                                            <p:txEl>
                                              <p:pRg st="5" end="5"/>
                                            </p:txEl>
                                          </p:spTgt>
                                        </p:tgtEl>
                                        <p:attrNameLst>
                                          <p:attrName>ppt_w</p:attrName>
                                        </p:attrNameLst>
                                      </p:cBhvr>
                                      <p:tavLst>
                                        <p:tav tm="0">
                                          <p:val>
                                            <p:strVal val="ppt_w"/>
                                          </p:val>
                                        </p:tav>
                                        <p:tav tm="100000">
                                          <p:val>
                                            <p:fltVal val="0"/>
                                          </p:val>
                                        </p:tav>
                                      </p:tavLst>
                                    </p:anim>
                                    <p:anim calcmode="lin" valueType="num">
                                      <p:cBhvr>
                                        <p:cTn id="47" dur="500"/>
                                        <p:tgtEl>
                                          <p:spTgt spid="5">
                                            <p:txEl>
                                              <p:pRg st="5" end="5"/>
                                            </p:txEl>
                                          </p:spTgt>
                                        </p:tgtEl>
                                        <p:attrNameLst>
                                          <p:attrName>ppt_h</p:attrName>
                                        </p:attrNameLst>
                                      </p:cBhvr>
                                      <p:tavLst>
                                        <p:tav tm="0">
                                          <p:val>
                                            <p:strVal val="ppt_h"/>
                                          </p:val>
                                        </p:tav>
                                        <p:tav tm="100000">
                                          <p:val>
                                            <p:fltVal val="0"/>
                                          </p:val>
                                        </p:tav>
                                      </p:tavLst>
                                    </p:anim>
                                    <p:set>
                                      <p:cBhvr>
                                        <p:cTn id="48" dur="1" fill="hold">
                                          <p:stCondLst>
                                            <p:cond delay="499"/>
                                          </p:stCondLst>
                                        </p:cTn>
                                        <p:tgtEl>
                                          <p:spTgt spid="5">
                                            <p:txEl>
                                              <p:pRg st="5" end="5"/>
                                            </p:txEl>
                                          </p:spTgt>
                                        </p:tgtEl>
                                        <p:attrNameLst>
                                          <p:attrName>style.visibility</p:attrName>
                                        </p:attrNameLst>
                                      </p:cBhvr>
                                      <p:to>
                                        <p:strVal val="hidden"/>
                                      </p:to>
                                    </p:set>
                                  </p:childTnLst>
                                </p:cTn>
                              </p:par>
                              <p:par>
                                <p:cTn id="49" presetID="23" presetClass="exit" presetSubtype="32" fill="hold" grpId="1" nodeType="withEffect">
                                  <p:stCondLst>
                                    <p:cond delay="0"/>
                                  </p:stCondLst>
                                  <p:childTnLst>
                                    <p:anim calcmode="lin" valueType="num">
                                      <p:cBhvr>
                                        <p:cTn id="50" dur="500"/>
                                        <p:tgtEl>
                                          <p:spTgt spid="5">
                                            <p:bg/>
                                          </p:spTgt>
                                        </p:tgtEl>
                                        <p:attrNameLst>
                                          <p:attrName>ppt_w</p:attrName>
                                        </p:attrNameLst>
                                      </p:cBhvr>
                                      <p:tavLst>
                                        <p:tav tm="0">
                                          <p:val>
                                            <p:strVal val="ppt_w"/>
                                          </p:val>
                                        </p:tav>
                                        <p:tav tm="100000">
                                          <p:val>
                                            <p:fltVal val="0"/>
                                          </p:val>
                                        </p:tav>
                                      </p:tavLst>
                                    </p:anim>
                                    <p:anim calcmode="lin" valueType="num">
                                      <p:cBhvr>
                                        <p:cTn id="51" dur="500"/>
                                        <p:tgtEl>
                                          <p:spTgt spid="5">
                                            <p:bg/>
                                          </p:spTgt>
                                        </p:tgtEl>
                                        <p:attrNameLst>
                                          <p:attrName>ppt_h</p:attrName>
                                        </p:attrNameLst>
                                      </p:cBhvr>
                                      <p:tavLst>
                                        <p:tav tm="0">
                                          <p:val>
                                            <p:strVal val="ppt_h"/>
                                          </p:val>
                                        </p:tav>
                                        <p:tav tm="100000">
                                          <p:val>
                                            <p:fltVal val="0"/>
                                          </p:val>
                                        </p:tav>
                                      </p:tavLst>
                                    </p:anim>
                                    <p:set>
                                      <p:cBhvr>
                                        <p:cTn id="52" dur="1" fill="hold">
                                          <p:stCondLst>
                                            <p:cond delay="499"/>
                                          </p:stCondLst>
                                        </p:cTn>
                                        <p:tgtEl>
                                          <p:spTgt spid="5">
                                            <p:bg/>
                                          </p:spTgt>
                                        </p:tgtEl>
                                        <p:attrNameLst>
                                          <p:attrName>style.visibility</p:attrName>
                                        </p:attrNameLst>
                                      </p:cBhvr>
                                      <p:to>
                                        <p:strVal val="hidden"/>
                                      </p:to>
                                    </p:set>
                                  </p:childTnLst>
                                </p:cTn>
                              </p:par>
                              <p:par>
                                <p:cTn id="53" presetID="49" presetClass="exit" presetSubtype="0" accel="100000" fill="hold" grpId="1" nodeType="withEffect">
                                  <p:stCondLst>
                                    <p:cond delay="0"/>
                                  </p:stCondLst>
                                  <p:childTnLst>
                                    <p:anim calcmode="lin" valueType="num">
                                      <p:cBhvr>
                                        <p:cTn id="54" dur="500"/>
                                        <p:tgtEl>
                                          <p:spTgt spid="7"/>
                                        </p:tgtEl>
                                        <p:attrNameLst>
                                          <p:attrName>ppt_w</p:attrName>
                                        </p:attrNameLst>
                                      </p:cBhvr>
                                      <p:tavLst>
                                        <p:tav tm="0">
                                          <p:val>
                                            <p:strVal val="ppt_w"/>
                                          </p:val>
                                        </p:tav>
                                        <p:tav tm="100000">
                                          <p:val>
                                            <p:fltVal val="0"/>
                                          </p:val>
                                        </p:tav>
                                      </p:tavLst>
                                    </p:anim>
                                    <p:anim calcmode="lin" valueType="num">
                                      <p:cBhvr>
                                        <p:cTn id="55" dur="500"/>
                                        <p:tgtEl>
                                          <p:spTgt spid="7"/>
                                        </p:tgtEl>
                                        <p:attrNameLst>
                                          <p:attrName>ppt_h</p:attrName>
                                        </p:attrNameLst>
                                      </p:cBhvr>
                                      <p:tavLst>
                                        <p:tav tm="0">
                                          <p:val>
                                            <p:strVal val="ppt_h"/>
                                          </p:val>
                                        </p:tav>
                                        <p:tav tm="100000">
                                          <p:val>
                                            <p:fltVal val="0"/>
                                          </p:val>
                                        </p:tav>
                                      </p:tavLst>
                                    </p:anim>
                                    <p:anim calcmode="lin" valueType="num">
                                      <p:cBhvr>
                                        <p:cTn id="56" dur="500"/>
                                        <p:tgtEl>
                                          <p:spTgt spid="7"/>
                                        </p:tgtEl>
                                        <p:attrNameLst>
                                          <p:attrName>style.rotation</p:attrName>
                                        </p:attrNameLst>
                                      </p:cBhvr>
                                      <p:tavLst>
                                        <p:tav tm="0">
                                          <p:val>
                                            <p:fltVal val="0"/>
                                          </p:val>
                                        </p:tav>
                                        <p:tav tm="100000">
                                          <p:val>
                                            <p:fltVal val="360"/>
                                          </p:val>
                                        </p:tav>
                                      </p:tavLst>
                                    </p:anim>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build="allAtOnce" animBg="1"/>
      <p:bldP spid="7" grpId="0" animBg="1"/>
      <p:bldP spid="7" grpId="1"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5154" y="291254"/>
            <a:ext cx="9108467" cy="5016758"/>
          </a:xfrm>
          <a:prstGeom prst="rect">
            <a:avLst/>
          </a:prstGeom>
        </p:spPr>
        <p:txBody>
          <a:bodyPr wrap="square">
            <a:spAutoFit/>
          </a:bodyPr>
          <a:lstStyle/>
          <a:p>
            <a:pPr indent="266700" algn="just">
              <a:spcAft>
                <a:spcPts val="0"/>
              </a:spcAft>
            </a:pPr>
            <a:r>
              <a:rPr lang="en-US" altLang="zh-CN" sz="3200" b="1" kern="100" dirty="0">
                <a:solidFill>
                  <a:srgbClr val="000000"/>
                </a:solidFill>
                <a:latin typeface="Arial Narrow" panose="020B0606020202030204" pitchFamily="34" charset="0"/>
              </a:rPr>
              <a:t>Para. 2: </a:t>
            </a:r>
            <a:r>
              <a:rPr lang="en-US" altLang="zh-CN" sz="3200" b="1" i="1" dirty="0">
                <a:latin typeface="Arial Narrow" panose="020B0606020202030204" pitchFamily="34" charset="0"/>
              </a:rPr>
              <a:t>The tiger was shocked to hear this and he was sure now the jackal cheated him.</a:t>
            </a:r>
            <a:r>
              <a:rPr lang="en-US" altLang="zh-CN" sz="3200" b="1" dirty="0">
                <a:latin typeface="Arial Narrow" panose="020B0606020202030204" pitchFamily="34" charset="0"/>
              </a:rPr>
              <a:t> </a:t>
            </a:r>
            <a:r>
              <a:rPr lang="en-US" altLang="zh-CN" sz="3200" b="1" kern="100" dirty="0">
                <a:solidFill>
                  <a:srgbClr val="000000"/>
                </a:solidFill>
                <a:latin typeface="Arial Narrow" panose="020B0606020202030204" pitchFamily="34" charset="0"/>
              </a:rPr>
              <a:t>___________________</a:t>
            </a:r>
          </a:p>
          <a:p>
            <a:pPr indent="266700" algn="just">
              <a:spcAft>
                <a:spcPts val="0"/>
              </a:spcAft>
            </a:pPr>
            <a:r>
              <a:rPr lang="en-US" altLang="zh-CN" sz="3200" b="1" kern="100" dirty="0">
                <a:solidFill>
                  <a:srgbClr val="000000"/>
                </a:solidFill>
                <a:latin typeface="Arial Narrow" panose="020B0606020202030204" pitchFamily="34" charset="0"/>
              </a:rPr>
              <a:t>_____________________________</a:t>
            </a:r>
          </a:p>
          <a:p>
            <a:pPr indent="266700" algn="just">
              <a:spcAft>
                <a:spcPts val="0"/>
              </a:spcAft>
            </a:pPr>
            <a:r>
              <a:rPr lang="en-US" altLang="zh-CN" sz="3200" b="1" kern="100" dirty="0">
                <a:solidFill>
                  <a:srgbClr val="000000"/>
                </a:solidFill>
                <a:latin typeface="Arial Narrow" panose="020B0606020202030204" pitchFamily="34" charset="0"/>
              </a:rPr>
              <a:t>______________________________________________________________________________________________________________________________________________</a:t>
            </a:r>
            <a:r>
              <a:rPr lang="en-US" altLang="zh-CN" sz="3200" b="1" i="1" dirty="0">
                <a:latin typeface="Arial Narrow" panose="020B0606020202030204" pitchFamily="34" charset="0"/>
              </a:rPr>
              <a:t> </a:t>
            </a:r>
            <a:r>
              <a:rPr lang="en-US" altLang="zh-CN" sz="3200" b="1" dirty="0">
                <a:latin typeface="Arial Narrow" panose="020B0606020202030204" pitchFamily="34" charset="0"/>
              </a:rPr>
              <a:t>So, the tiger decided to escape from the terrible animal standing inside his cave. He started running. He forgot about the jackal. He dragged the jackal over rocks and thorns. ….</a:t>
            </a:r>
            <a:endParaRPr lang="en-US" altLang="zh-CN" sz="3200" b="1" kern="100" dirty="0">
              <a:solidFill>
                <a:srgbClr val="000000"/>
              </a:solidFill>
              <a:latin typeface="Arial Narrow" panose="020B0606020202030204" pitchFamily="34" charset="0"/>
            </a:endParaRPr>
          </a:p>
        </p:txBody>
      </p:sp>
      <p:sp>
        <p:nvSpPr>
          <p:cNvPr id="5" name="文本框 4"/>
          <p:cNvSpPr txBox="1"/>
          <p:nvPr/>
        </p:nvSpPr>
        <p:spPr>
          <a:xfrm>
            <a:off x="9358312" y="415949"/>
            <a:ext cx="2833688" cy="5262979"/>
          </a:xfrm>
          <a:prstGeom prst="rect">
            <a:avLst/>
          </a:prstGeom>
          <a:solidFill>
            <a:srgbClr val="FFFF00"/>
          </a:solidFill>
        </p:spPr>
        <p:txBody>
          <a:bodyPr wrap="square" rtlCol="0">
            <a:spAutoFit/>
          </a:bodyPr>
          <a:lstStyle/>
          <a:p>
            <a:r>
              <a:rPr lang="en-US" altLang="zh-CN" sz="2800" b="1" dirty="0">
                <a:solidFill>
                  <a:srgbClr val="FF0000"/>
                </a:solidFill>
                <a:latin typeface="Arial Narrow" panose="020B0606020202030204" pitchFamily="34" charset="0"/>
              </a:rPr>
              <a:t>The inner thoughts of the tiger: </a:t>
            </a:r>
          </a:p>
          <a:p>
            <a:pPr marL="514350" indent="-514350">
              <a:buAutoNum type="arabicParenR"/>
            </a:pPr>
            <a:r>
              <a:rPr lang="en-US" altLang="zh-CN" sz="2800" b="1" dirty="0">
                <a:solidFill>
                  <a:srgbClr val="9900CC"/>
                </a:solidFill>
                <a:latin typeface="Arial Narrow" panose="020B0606020202030204" pitchFamily="34" charset="0"/>
              </a:rPr>
              <a:t>What he is doing in his mind: </a:t>
            </a:r>
            <a:endParaRPr lang="en-US" altLang="zh-CN" sz="2800" b="1" i="1" dirty="0">
              <a:latin typeface="Arial Narrow" panose="020B0606020202030204" pitchFamily="34" charset="0"/>
            </a:endParaRPr>
          </a:p>
          <a:p>
            <a:pPr marL="514350" indent="-514350">
              <a:buAutoNum type="arabicParenR"/>
            </a:pPr>
            <a:r>
              <a:rPr lang="en-US" altLang="zh-CN" sz="2800" b="1" dirty="0">
                <a:solidFill>
                  <a:srgbClr val="008000"/>
                </a:solidFill>
                <a:latin typeface="Arial Narrow" panose="020B0606020202030204" pitchFamily="34" charset="0"/>
              </a:rPr>
              <a:t>What he sees in his mind:</a:t>
            </a:r>
            <a:endParaRPr lang="en-US" altLang="zh-CN" sz="2800" b="1" dirty="0">
              <a:solidFill>
                <a:srgbClr val="FF0000"/>
              </a:solidFill>
              <a:latin typeface="Arial Narrow" panose="020B0606020202030204" pitchFamily="34" charset="0"/>
            </a:endParaRPr>
          </a:p>
          <a:p>
            <a:pPr marL="514350" indent="-514350">
              <a:buAutoNum type="arabicParenR" startAt="3"/>
            </a:pPr>
            <a:r>
              <a:rPr lang="en-US" altLang="zh-CN" sz="2800" b="1" dirty="0">
                <a:solidFill>
                  <a:srgbClr val="CC6600"/>
                </a:solidFill>
                <a:latin typeface="Arial Narrow" panose="020B0606020202030204" pitchFamily="34" charset="0"/>
              </a:rPr>
              <a:t>What he hears in his mind:</a:t>
            </a:r>
          </a:p>
          <a:p>
            <a:pPr marL="514350" indent="-514350">
              <a:buAutoNum type="arabicParenR" startAt="3"/>
            </a:pPr>
            <a:r>
              <a:rPr lang="en-US" altLang="zh-CN" sz="2800" b="1" dirty="0">
                <a:solidFill>
                  <a:srgbClr val="0000CC"/>
                </a:solidFill>
                <a:latin typeface="Arial Narrow" panose="020B0606020202030204" pitchFamily="34" charset="0"/>
              </a:rPr>
              <a:t>How he feels:</a:t>
            </a:r>
            <a:endParaRPr lang="en-US" altLang="zh-CN" sz="2800" b="1" dirty="0">
              <a:solidFill>
                <a:srgbClr val="FF0000"/>
              </a:solidFill>
              <a:latin typeface="Arial Narrow" panose="020B0606020202030204" pitchFamily="34" charset="0"/>
            </a:endParaRPr>
          </a:p>
          <a:p>
            <a:pPr marL="514350" indent="-514350">
              <a:buAutoNum type="arabicParenR" startAt="3"/>
            </a:pPr>
            <a:r>
              <a:rPr lang="en-US" altLang="zh-CN" sz="2800" b="1" dirty="0">
                <a:solidFill>
                  <a:srgbClr val="FF0000"/>
                </a:solidFill>
                <a:latin typeface="Arial Narrow" panose="020B0606020202030204" pitchFamily="34" charset="0"/>
              </a:rPr>
              <a:t>Something in his memory:</a:t>
            </a:r>
          </a:p>
        </p:txBody>
      </p:sp>
      <p:sp>
        <p:nvSpPr>
          <p:cNvPr id="6" name="文本框 5"/>
          <p:cNvSpPr txBox="1"/>
          <p:nvPr/>
        </p:nvSpPr>
        <p:spPr>
          <a:xfrm>
            <a:off x="152864" y="1522360"/>
            <a:ext cx="11623500" cy="3046988"/>
          </a:xfrm>
          <a:prstGeom prst="rect">
            <a:avLst/>
          </a:prstGeom>
          <a:solidFill>
            <a:schemeClr val="accent6">
              <a:lumMod val="40000"/>
              <a:lumOff val="60000"/>
            </a:schemeClr>
          </a:solidFill>
        </p:spPr>
        <p:txBody>
          <a:bodyPr wrap="square" rtlCol="0">
            <a:spAutoFit/>
          </a:bodyPr>
          <a:lstStyle/>
          <a:p>
            <a:pPr marL="457200" indent="-457200">
              <a:buFont typeface="Arial" panose="020B0604020202020204" pitchFamily="34" charset="0"/>
              <a:buChar char="•"/>
            </a:pPr>
            <a:r>
              <a:rPr lang="en-US" altLang="zh-CN" sz="3200" b="1" dirty="0">
                <a:latin typeface="Arial Narrow" panose="020B0606020202030204" pitchFamily="34" charset="0"/>
              </a:rPr>
              <a:t>He thought, “How stupid I was! I shouldn’t have trusted the jackal. They teamed up to capture me. I shall run away to escape death.”</a:t>
            </a:r>
            <a:endParaRPr lang="zh-CN" altLang="en-US" sz="3200" b="1" dirty="0">
              <a:latin typeface="Arial Narrow" panose="020B0606020202030204" pitchFamily="34" charset="0"/>
            </a:endParaRPr>
          </a:p>
          <a:p>
            <a:pPr marL="457200" indent="-457200">
              <a:buFont typeface="Arial" panose="020B0604020202020204" pitchFamily="34" charset="0"/>
              <a:buChar char="•"/>
            </a:pPr>
            <a:r>
              <a:rPr lang="en-US" altLang="zh-CN" sz="3200" b="1" dirty="0">
                <a:latin typeface="Arial Narrow" panose="020B0606020202030204" pitchFamily="34" charset="0"/>
              </a:rPr>
              <a:t>He believed the cunning jackal made a deal with the powerful animal. He imagined them enjoying eating him together after he was tricked into the cave. He could even see the satisfied looks on their faces and hear the sound of their laughter echoing through the cave.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84910" y="1097201"/>
            <a:ext cx="11139054" cy="4524315"/>
          </a:xfrm>
          <a:prstGeom prst="rect">
            <a:avLst/>
          </a:prstGeom>
        </p:spPr>
        <p:txBody>
          <a:bodyPr wrap="square">
            <a:spAutoFit/>
          </a:bodyPr>
          <a:lstStyle/>
          <a:p>
            <a:pPr indent="266700" algn="just">
              <a:spcAft>
                <a:spcPts val="0"/>
              </a:spcAft>
            </a:pPr>
            <a:r>
              <a:rPr lang="en-US" altLang="zh-CN" sz="3200" b="1" kern="100" dirty="0">
                <a:solidFill>
                  <a:srgbClr val="000000"/>
                </a:solidFill>
                <a:latin typeface="Arial Narrow" panose="020B0606020202030204" pitchFamily="34" charset="0"/>
                <a:ea typeface="宋体" panose="02010600030101010101" pitchFamily="2" charset="-122"/>
              </a:rPr>
              <a:t>  Para.1: </a:t>
            </a:r>
            <a:r>
              <a:rPr lang="en-US" altLang="zh-CN" sz="3200" b="1" i="1" kern="100" dirty="0">
                <a:solidFill>
                  <a:srgbClr val="000000"/>
                </a:solidFill>
                <a:latin typeface="Arial Narrow" panose="020B0606020202030204" pitchFamily="34" charset="0"/>
                <a:ea typeface="宋体" panose="02010600030101010101" pitchFamily="2" charset="-122"/>
              </a:rPr>
              <a:t>The deer saw the jackal and the tiger coming together.</a:t>
            </a:r>
            <a:r>
              <a:rPr lang="en-US" altLang="zh-CN" sz="3200" b="1" kern="100" dirty="0">
                <a:solidFill>
                  <a:srgbClr val="000000"/>
                </a:solidFill>
                <a:latin typeface="Arial Narrow" panose="020B0606020202030204" pitchFamily="34" charset="0"/>
                <a:ea typeface="宋体" panose="02010600030101010101" pitchFamily="2" charset="-122"/>
              </a:rPr>
              <a:t> She thought hard about how to scare the tiger away and it occurred to her that she could fool the </a:t>
            </a:r>
            <a:r>
              <a:rPr lang="en-US" altLang="zh-CN" sz="3200" b="1" u="sng" kern="100" dirty="0">
                <a:solidFill>
                  <a:srgbClr val="000000"/>
                </a:solidFill>
                <a:latin typeface="Arial Narrow" panose="020B0606020202030204" pitchFamily="34" charset="0"/>
                <a:ea typeface="宋体" panose="02010600030101010101" pitchFamily="2" charset="-122"/>
              </a:rPr>
              <a:t>tiger</a:t>
            </a:r>
            <a:r>
              <a:rPr lang="en-US" altLang="zh-CN" sz="3200" b="1" kern="100" dirty="0">
                <a:solidFill>
                  <a:srgbClr val="000000"/>
                </a:solidFill>
                <a:latin typeface="Arial Narrow" panose="020B0606020202030204" pitchFamily="34" charset="0"/>
                <a:ea typeface="宋体" panose="02010600030101010101" pitchFamily="2" charset="-122"/>
              </a:rPr>
              <a:t> by taking advantage of the </a:t>
            </a:r>
            <a:r>
              <a:rPr lang="en-US" altLang="zh-CN" sz="3200" b="1" u="sng" kern="100" dirty="0">
                <a:solidFill>
                  <a:srgbClr val="000000"/>
                </a:solidFill>
                <a:latin typeface="Arial Narrow" panose="020B0606020202030204" pitchFamily="34" charset="0"/>
                <a:ea typeface="宋体" panose="02010600030101010101" pitchFamily="2" charset="-122"/>
              </a:rPr>
              <a:t>jackal</a:t>
            </a:r>
            <a:r>
              <a:rPr lang="en-US" altLang="zh-CN" sz="3200" b="1" kern="100" dirty="0">
                <a:solidFill>
                  <a:srgbClr val="000000"/>
                </a:solidFill>
                <a:latin typeface="Arial Narrow" panose="020B0606020202030204" pitchFamily="34" charset="0"/>
                <a:ea typeface="宋体" panose="02010600030101010101" pitchFamily="2" charset="-122"/>
              </a:rPr>
              <a:t>. So she again raised her </a:t>
            </a:r>
            <a:r>
              <a:rPr lang="en-US" altLang="zh-CN" sz="3200" b="1" u="sng" kern="100" dirty="0">
                <a:solidFill>
                  <a:srgbClr val="000000"/>
                </a:solidFill>
                <a:latin typeface="Arial Narrow" panose="020B0606020202030204" pitchFamily="34" charset="0"/>
                <a:ea typeface="宋体" panose="02010600030101010101" pitchFamily="2" charset="-122"/>
              </a:rPr>
              <a:t>voice</a:t>
            </a:r>
            <a:r>
              <a:rPr lang="en-US" altLang="zh-CN" sz="3200" b="1" kern="100" dirty="0">
                <a:solidFill>
                  <a:srgbClr val="000000"/>
                </a:solidFill>
                <a:latin typeface="Arial Narrow" panose="020B0606020202030204" pitchFamily="34" charset="0"/>
                <a:ea typeface="宋体" panose="02010600030101010101" pitchFamily="2" charset="-122"/>
              </a:rPr>
              <a:t> and shouted towards her children standing inside the </a:t>
            </a:r>
            <a:r>
              <a:rPr lang="en-US" altLang="zh-CN" sz="3200" b="1" u="sng" kern="100" dirty="0">
                <a:solidFill>
                  <a:srgbClr val="000000"/>
                </a:solidFill>
                <a:latin typeface="Arial Narrow" panose="020B0606020202030204" pitchFamily="34" charset="0"/>
                <a:ea typeface="宋体" panose="02010600030101010101" pitchFamily="2" charset="-122"/>
              </a:rPr>
              <a:t>cave</a:t>
            </a:r>
            <a:r>
              <a:rPr lang="en-US" altLang="zh-CN" sz="3200" b="1" kern="100" dirty="0">
                <a:solidFill>
                  <a:srgbClr val="000000"/>
                </a:solidFill>
                <a:latin typeface="Arial Narrow" panose="020B0606020202030204" pitchFamily="34" charset="0"/>
                <a:ea typeface="宋体" panose="02010600030101010101" pitchFamily="2" charset="-122"/>
              </a:rPr>
              <a:t>, “My dear children, I requested my friend, the clever jackal, to </a:t>
            </a:r>
            <a:r>
              <a:rPr lang="en-US" altLang="zh-CN" sz="3200" b="1" u="sng" kern="100" dirty="0">
                <a:solidFill>
                  <a:srgbClr val="000000"/>
                </a:solidFill>
                <a:latin typeface="Arial Narrow" panose="020B0606020202030204" pitchFamily="34" charset="0"/>
                <a:ea typeface="宋体" panose="02010600030101010101" pitchFamily="2" charset="-122"/>
              </a:rPr>
              <a:t>capture</a:t>
            </a:r>
            <a:r>
              <a:rPr lang="en-US" altLang="zh-CN" sz="3200" b="1" kern="100" dirty="0">
                <a:solidFill>
                  <a:srgbClr val="000000"/>
                </a:solidFill>
                <a:latin typeface="Arial Narrow" panose="020B0606020202030204" pitchFamily="34" charset="0"/>
                <a:ea typeface="宋体" panose="02010600030101010101" pitchFamily="2" charset="-122"/>
              </a:rPr>
              <a:t> a tiger for us. Look, the jackal has captured a tiger and is now dragging it here into the cave. He has tied the tiger’s </a:t>
            </a:r>
            <a:r>
              <a:rPr lang="en-US" altLang="zh-CN" sz="3200" b="1" u="sng" kern="100" dirty="0">
                <a:solidFill>
                  <a:srgbClr val="000000"/>
                </a:solidFill>
                <a:latin typeface="Arial Narrow" panose="020B0606020202030204" pitchFamily="34" charset="0"/>
                <a:ea typeface="宋体" panose="02010600030101010101" pitchFamily="2" charset="-122"/>
              </a:rPr>
              <a:t>tail</a:t>
            </a:r>
            <a:r>
              <a:rPr lang="en-US" altLang="zh-CN" sz="3200" b="1" kern="100" dirty="0">
                <a:solidFill>
                  <a:srgbClr val="000000"/>
                </a:solidFill>
                <a:latin typeface="Arial Narrow" panose="020B0606020202030204" pitchFamily="34" charset="0"/>
                <a:ea typeface="宋体" panose="02010600030101010101" pitchFamily="2" charset="-122"/>
              </a:rPr>
              <a:t> to his to prevent the tiger from </a:t>
            </a:r>
            <a:r>
              <a:rPr lang="en-US" altLang="zh-CN" sz="3200" b="1" u="sng" kern="100" dirty="0">
                <a:solidFill>
                  <a:srgbClr val="000000"/>
                </a:solidFill>
                <a:latin typeface="Arial Narrow" panose="020B0606020202030204" pitchFamily="34" charset="0"/>
                <a:ea typeface="宋体" panose="02010600030101010101" pitchFamily="2" charset="-122"/>
              </a:rPr>
              <a:t>escaping</a:t>
            </a:r>
            <a:r>
              <a:rPr lang="en-US" altLang="zh-CN" sz="3200" b="1" kern="100" dirty="0">
                <a:solidFill>
                  <a:srgbClr val="000000"/>
                </a:solidFill>
                <a:latin typeface="Arial Narrow" panose="020B0606020202030204" pitchFamily="34" charset="0"/>
                <a:ea typeface="宋体" panose="02010600030101010101" pitchFamily="2" charset="-122"/>
              </a:rPr>
              <a:t>. You will soon have the tiger for dinner.”</a:t>
            </a:r>
          </a:p>
        </p:txBody>
      </p:sp>
      <p:sp>
        <p:nvSpPr>
          <p:cNvPr id="5" name="文本框 4"/>
          <p:cNvSpPr txBox="1"/>
          <p:nvPr/>
        </p:nvSpPr>
        <p:spPr>
          <a:xfrm>
            <a:off x="4509655" y="324599"/>
            <a:ext cx="2840181" cy="523220"/>
          </a:xfrm>
          <a:prstGeom prst="rect">
            <a:avLst/>
          </a:prstGeom>
          <a:noFill/>
        </p:spPr>
        <p:txBody>
          <a:bodyPr wrap="square" rtlCol="0">
            <a:spAutoFit/>
          </a:bodyPr>
          <a:lstStyle/>
          <a:p>
            <a:r>
              <a:rPr lang="en-US" altLang="zh-CN" sz="2800" b="1" dirty="0">
                <a:latin typeface="Arial Narrow" panose="020B0606020202030204" pitchFamily="34" charset="0"/>
              </a:rPr>
              <a:t>Possible version 2</a:t>
            </a:r>
            <a:endParaRPr lang="zh-CN" altLang="en-US" sz="2800" b="1" dirty="0">
              <a:latin typeface="Arial Narrow" panose="020B060602020203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98764" y="856357"/>
            <a:ext cx="11139054" cy="6001643"/>
          </a:xfrm>
          <a:prstGeom prst="rect">
            <a:avLst/>
          </a:prstGeom>
        </p:spPr>
        <p:txBody>
          <a:bodyPr wrap="square">
            <a:spAutoFit/>
          </a:bodyPr>
          <a:lstStyle/>
          <a:p>
            <a:pPr indent="266700" algn="just">
              <a:spcAft>
                <a:spcPts val="0"/>
              </a:spcAft>
            </a:pPr>
            <a:r>
              <a:rPr lang="en-US" altLang="zh-CN" sz="3200" b="1" dirty="0">
                <a:latin typeface="Arial Narrow" panose="020B0606020202030204" pitchFamily="34" charset="0"/>
              </a:rPr>
              <a:t>Para. 2: </a:t>
            </a:r>
            <a:r>
              <a:rPr lang="en-US" altLang="zh-CN" sz="3200" b="1" i="1" dirty="0">
                <a:latin typeface="Arial Narrow" panose="020B0606020202030204" pitchFamily="34" charset="0"/>
              </a:rPr>
              <a:t>The tiger was shocked to hear this and he was sure now the jackal cheated him.</a:t>
            </a:r>
            <a:r>
              <a:rPr lang="en-US" altLang="zh-CN" sz="3200" b="1" dirty="0">
                <a:latin typeface="Arial Narrow" panose="020B0606020202030204" pitchFamily="34" charset="0"/>
              </a:rPr>
              <a:t> He thought, “How stupid I was! I shouldn’t have trusted the jackal. They teamed up to capture me. I shall run away to escape death.” The tiger turned around and broke into a run, completely forgetting about the jackal. In the mad escape the jackal was caught between two rocks. The tiger pulled with all his might, his tail getting cut and the jackal killed in this incident. The tail-less tiger ran away to another part of the forest while the </a:t>
            </a:r>
            <a:r>
              <a:rPr lang="en-US" altLang="zh-CN" sz="3200" b="1" u="sng" dirty="0">
                <a:latin typeface="Arial Narrow" panose="020B0606020202030204" pitchFamily="34" charset="0"/>
              </a:rPr>
              <a:t>deer</a:t>
            </a:r>
            <a:r>
              <a:rPr lang="en-US" altLang="zh-CN" sz="3200" b="1" dirty="0">
                <a:latin typeface="Arial Narrow" panose="020B0606020202030204" pitchFamily="34" charset="0"/>
              </a:rPr>
              <a:t> and her young ones left the tiger’s cave and joined their herd safely. Presence of mind and intelligence can save one from dangerous situations.</a:t>
            </a:r>
            <a:endParaRPr lang="zh-CN" altLang="zh-CN" sz="3200" b="1" dirty="0">
              <a:latin typeface="Arial Narrow" panose="020B0606020202030204" pitchFamily="34" charset="0"/>
            </a:endParaRPr>
          </a:p>
          <a:p>
            <a:pPr indent="266700" algn="just">
              <a:spcAft>
                <a:spcPts val="0"/>
              </a:spcAft>
            </a:pPr>
            <a:endParaRPr lang="zh-CN" altLang="zh-CN" sz="3200" b="1" kern="100" dirty="0">
              <a:solidFill>
                <a:srgbClr val="000000"/>
              </a:solidFill>
              <a:latin typeface="Arial Narrow" panose="020B0606020202030204" pitchFamily="34" charset="0"/>
              <a:ea typeface="宋体" panose="02010600030101010101" pitchFamily="2" charset="-122"/>
            </a:endParaRPr>
          </a:p>
        </p:txBody>
      </p:sp>
      <p:sp>
        <p:nvSpPr>
          <p:cNvPr id="5" name="文本框 4"/>
          <p:cNvSpPr txBox="1"/>
          <p:nvPr/>
        </p:nvSpPr>
        <p:spPr>
          <a:xfrm>
            <a:off x="4509655" y="130636"/>
            <a:ext cx="2840181" cy="523220"/>
          </a:xfrm>
          <a:prstGeom prst="rect">
            <a:avLst/>
          </a:prstGeom>
          <a:noFill/>
        </p:spPr>
        <p:txBody>
          <a:bodyPr wrap="square" rtlCol="0">
            <a:spAutoFit/>
          </a:bodyPr>
          <a:lstStyle/>
          <a:p>
            <a:r>
              <a:rPr lang="en-US" altLang="zh-CN" sz="2800" b="1" dirty="0">
                <a:latin typeface="Arial Narrow" panose="020B0606020202030204" pitchFamily="34" charset="0"/>
              </a:rPr>
              <a:t>Possible version 2</a:t>
            </a:r>
            <a:endParaRPr lang="zh-CN" altLang="en-US" sz="2800" b="1" dirty="0">
              <a:latin typeface="Arial Narrow" panose="020B0606020202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551708" y="163689"/>
            <a:ext cx="9060873" cy="584775"/>
          </a:xfrm>
          <a:prstGeom prst="rect">
            <a:avLst/>
          </a:prstGeom>
          <a:noFill/>
        </p:spPr>
        <p:txBody>
          <a:bodyPr wrap="square" rtlCol="0">
            <a:spAutoFit/>
          </a:bodyPr>
          <a:lstStyle/>
          <a:p>
            <a:pPr algn="ctr"/>
            <a:r>
              <a:rPr lang="en-US" altLang="zh-CN" sz="3200" b="1" dirty="0">
                <a:latin typeface="Arial Narrow" panose="020B0606020202030204" pitchFamily="34" charset="0"/>
              </a:rPr>
              <a:t>Homework</a:t>
            </a:r>
            <a:endParaRPr lang="zh-CN" altLang="en-US" sz="3200" b="1" dirty="0">
              <a:latin typeface="Arial Narrow" panose="020B0606020202030204" pitchFamily="34" charset="0"/>
            </a:endParaRPr>
          </a:p>
        </p:txBody>
      </p:sp>
      <p:sp>
        <p:nvSpPr>
          <p:cNvPr id="5" name="文本框 4"/>
          <p:cNvSpPr txBox="1"/>
          <p:nvPr/>
        </p:nvSpPr>
        <p:spPr>
          <a:xfrm>
            <a:off x="277090" y="748464"/>
            <a:ext cx="11305309" cy="5016758"/>
          </a:xfrm>
          <a:prstGeom prst="rect">
            <a:avLst/>
          </a:prstGeom>
          <a:noFill/>
        </p:spPr>
        <p:txBody>
          <a:bodyPr wrap="square" rtlCol="0">
            <a:spAutoFit/>
          </a:bodyPr>
          <a:lstStyle/>
          <a:p>
            <a:r>
              <a:rPr lang="zh-CN" altLang="en-US" sz="3200" b="1" dirty="0">
                <a:latin typeface="Arial Narrow" panose="020B0606020202030204" pitchFamily="34" charset="0"/>
              </a:rPr>
              <a:t>（一）故事选自浙江省名校新高考研究联盟（</a:t>
            </a:r>
            <a:r>
              <a:rPr lang="en-US" altLang="zh-CN" sz="3200" b="1" dirty="0">
                <a:latin typeface="Arial Narrow" panose="020B0606020202030204" pitchFamily="34" charset="0"/>
              </a:rPr>
              <a:t>Z20</a:t>
            </a:r>
            <a:r>
              <a:rPr lang="zh-CN" altLang="en-US" sz="3200" b="1" dirty="0">
                <a:latin typeface="Arial Narrow" panose="020B0606020202030204" pitchFamily="34" charset="0"/>
              </a:rPr>
              <a:t>联盟）</a:t>
            </a:r>
            <a:r>
              <a:rPr lang="en-US" altLang="zh-CN" sz="3200" b="1" dirty="0">
                <a:latin typeface="Arial Narrow" panose="020B0606020202030204" pitchFamily="34" charset="0"/>
              </a:rPr>
              <a:t>2019</a:t>
            </a:r>
            <a:r>
              <a:rPr lang="zh-CN" altLang="en-US" sz="3200" b="1" dirty="0">
                <a:latin typeface="Arial Narrow" panose="020B0606020202030204" pitchFamily="34" charset="0"/>
              </a:rPr>
              <a:t>届第二次联考读后续写试题</a:t>
            </a:r>
            <a:endParaRPr lang="en-US" altLang="zh-CN" sz="3200" b="1" dirty="0">
              <a:latin typeface="Arial Narrow" panose="020B0606020202030204" pitchFamily="34" charset="0"/>
            </a:endParaRPr>
          </a:p>
          <a:p>
            <a:r>
              <a:rPr lang="en-US" altLang="zh-CN" sz="3200" b="1" dirty="0">
                <a:latin typeface="Arial Narrow" panose="020B0606020202030204" pitchFamily="34" charset="0"/>
              </a:rPr>
              <a:t>It was Christmas. Bobby wanted to buy his mother a gift. But he didn’t have any money. He was about to return home when suddenly he discovered a dime on the roadside. He went store after store, only to be told he couldn’t buy anything with only a dime. Finally he went into a flower shop, whose owner was so kind that he was given a bunch of roses. </a:t>
            </a:r>
            <a:r>
              <a:rPr lang="en-US" altLang="zh-CN" sz="3200" b="1" dirty="0">
                <a:solidFill>
                  <a:srgbClr val="0000CC"/>
                </a:solidFill>
                <a:latin typeface="Arial Narrow" panose="020B0606020202030204" pitchFamily="34" charset="0"/>
              </a:rPr>
              <a:t>With the bunch of roses in his hands, Bobby walked out of the door and then broke into a run … </a:t>
            </a:r>
          </a:p>
          <a:p>
            <a:r>
              <a:rPr lang="en-US" altLang="zh-CN" sz="3200" b="1" dirty="0">
                <a:solidFill>
                  <a:srgbClr val="0000CC"/>
                </a:solidFill>
                <a:latin typeface="Arial Narrow" panose="020B0606020202030204" pitchFamily="34" charset="0"/>
              </a:rPr>
              <a:t>Describe his inner thoughts on the way home.</a:t>
            </a:r>
            <a:endParaRPr lang="zh-CN" altLang="en-US" sz="3200" b="1" dirty="0">
              <a:solidFill>
                <a:srgbClr val="0000CC"/>
              </a:solidFill>
              <a:latin typeface="Arial Narrow" panose="020B0606020202030204" pitchFamily="34" charset="0"/>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7454" y="4621196"/>
            <a:ext cx="2410691" cy="172880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a:extLst>
              <a:ext uri="{FF2B5EF4-FFF2-40B4-BE49-F238E27FC236}">
                <a16:creationId xmlns:a16="http://schemas.microsoft.com/office/drawing/2014/main" id="{1BB92BAB-C431-F540-9ACE-54691F2BD83A}"/>
              </a:ext>
            </a:extLst>
          </p:cNvPr>
          <p:cNvSpPr>
            <a:spLocks noChangeArrowheads="1"/>
          </p:cNvSpPr>
          <p:nvPr/>
        </p:nvSpPr>
        <p:spPr bwMode="auto">
          <a:xfrm>
            <a:off x="2073275" y="1749426"/>
            <a:ext cx="4572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pPr>
            <a:endParaRPr lang="en-US" altLang="zh-CN" sz="3000" b="1">
              <a:solidFill>
                <a:srgbClr val="FF0000"/>
              </a:solidFill>
              <a:latin typeface="HelveticaNeue" panose="02000503000000020004" pitchFamily="2" charset="0"/>
            </a:endParaRPr>
          </a:p>
          <a:p>
            <a:pPr eaLnBrk="1" hangingPunct="1">
              <a:spcBef>
                <a:spcPct val="0"/>
              </a:spcBef>
              <a:buFontTx/>
              <a:buNone/>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pPr>
            <a:r>
              <a:rPr lang="zh-CN" altLang="en-US" sz="3000" b="1">
                <a:solidFill>
                  <a:srgbClr val="FF0000"/>
                </a:solidFill>
                <a:latin typeface="HelveticaNeue" panose="02000503000000020004" pitchFamily="2" charset="0"/>
              </a:rPr>
              <a:t>公众号：溯恩高中英语</a:t>
            </a:r>
          </a:p>
        </p:txBody>
      </p:sp>
      <p:pic>
        <p:nvPicPr>
          <p:cNvPr id="19458" name="图片 2">
            <a:extLst>
              <a:ext uri="{FF2B5EF4-FFF2-40B4-BE49-F238E27FC236}">
                <a16:creationId xmlns:a16="http://schemas.microsoft.com/office/drawing/2014/main" id="{027A5259-9CE5-6C4E-A987-FEFA30554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9800" y="2735263"/>
            <a:ext cx="2457451" cy="245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a:extLst>
              <a:ext uri="{FF2B5EF4-FFF2-40B4-BE49-F238E27FC236}">
                <a16:creationId xmlns:a16="http://schemas.microsoft.com/office/drawing/2014/main" id="{5CFC9920-D99F-9042-81D2-C7CE9D821070}"/>
              </a:ext>
            </a:extLst>
          </p:cNvPr>
          <p:cNvSpPr>
            <a:spLocks noChangeArrowheads="1"/>
          </p:cNvSpPr>
          <p:nvPr/>
        </p:nvSpPr>
        <p:spPr bwMode="auto">
          <a:xfrm>
            <a:off x="6767515" y="1749425"/>
            <a:ext cx="390048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4500" b="1">
                <a:latin typeface="华文新魏" panose="02010800040101010101" pitchFamily="2" charset="-122"/>
              </a:rPr>
              <a:t>知识产权声明</a:t>
            </a:r>
          </a:p>
        </p:txBody>
      </p:sp>
    </p:spTree>
    <p:extLst>
      <p:ext uri="{BB962C8B-B14F-4D97-AF65-F5344CB8AC3E}">
        <p14:creationId xmlns:p14="http://schemas.microsoft.com/office/powerpoint/2010/main" val="1135027001"/>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551708" y="163689"/>
            <a:ext cx="9060873" cy="584775"/>
          </a:xfrm>
          <a:prstGeom prst="rect">
            <a:avLst/>
          </a:prstGeom>
          <a:noFill/>
        </p:spPr>
        <p:txBody>
          <a:bodyPr wrap="square" rtlCol="0">
            <a:spAutoFit/>
          </a:bodyPr>
          <a:lstStyle/>
          <a:p>
            <a:pPr algn="ctr"/>
            <a:r>
              <a:rPr lang="en-US" altLang="zh-CN" sz="3200" b="1" dirty="0">
                <a:latin typeface="Arial Narrow" panose="020B0606020202030204" pitchFamily="34" charset="0"/>
              </a:rPr>
              <a:t>Homework</a:t>
            </a:r>
            <a:endParaRPr lang="zh-CN" altLang="en-US" sz="3200" b="1" dirty="0">
              <a:latin typeface="Arial Narrow" panose="020B0606020202030204" pitchFamily="34" charset="0"/>
            </a:endParaRPr>
          </a:p>
        </p:txBody>
      </p:sp>
      <p:sp>
        <p:nvSpPr>
          <p:cNvPr id="5" name="文本框 4"/>
          <p:cNvSpPr txBox="1"/>
          <p:nvPr/>
        </p:nvSpPr>
        <p:spPr>
          <a:xfrm>
            <a:off x="277090" y="748464"/>
            <a:ext cx="11305309" cy="4524315"/>
          </a:xfrm>
          <a:prstGeom prst="rect">
            <a:avLst/>
          </a:prstGeom>
          <a:noFill/>
        </p:spPr>
        <p:txBody>
          <a:bodyPr wrap="square" rtlCol="0">
            <a:spAutoFit/>
          </a:bodyPr>
          <a:lstStyle/>
          <a:p>
            <a:r>
              <a:rPr lang="zh-CN" altLang="en-US" sz="3200" b="1" dirty="0">
                <a:latin typeface="Arial Narrow" panose="020B0606020202030204" pitchFamily="34" charset="0"/>
              </a:rPr>
              <a:t>（二）故事选自浙江省</a:t>
            </a:r>
            <a:r>
              <a:rPr lang="en-US" altLang="zh-CN" sz="3200" b="1" dirty="0">
                <a:latin typeface="Arial Narrow" panose="020B0606020202030204" pitchFamily="34" charset="0"/>
              </a:rPr>
              <a:t>2016</a:t>
            </a:r>
            <a:r>
              <a:rPr lang="zh-CN" altLang="en-US" sz="3200" b="1" dirty="0">
                <a:latin typeface="Arial Narrow" panose="020B0606020202030204" pitchFamily="34" charset="0"/>
              </a:rPr>
              <a:t>年</a:t>
            </a:r>
            <a:r>
              <a:rPr lang="en-US" altLang="zh-CN" sz="3200" b="1" dirty="0">
                <a:latin typeface="Arial Narrow" panose="020B0606020202030204" pitchFamily="34" charset="0"/>
              </a:rPr>
              <a:t>10</a:t>
            </a:r>
            <a:r>
              <a:rPr lang="zh-CN" altLang="en-US" sz="3200" b="1" dirty="0">
                <a:latin typeface="Arial Narrow" panose="020B0606020202030204" pitchFamily="34" charset="0"/>
              </a:rPr>
              <a:t>月英语高考读后续写试题</a:t>
            </a:r>
            <a:endParaRPr lang="en-US" altLang="zh-CN" sz="3200" b="1" dirty="0">
              <a:latin typeface="Arial Narrow" panose="020B0606020202030204" pitchFamily="34" charset="0"/>
            </a:endParaRPr>
          </a:p>
          <a:p>
            <a:r>
              <a:rPr lang="en-US" altLang="zh-CN" sz="3200" b="1" dirty="0">
                <a:latin typeface="Arial Narrow" panose="020B0606020202030204" pitchFamily="34" charset="0"/>
              </a:rPr>
              <a:t>         One weekend in July, Jane and her husband, Tom, had driven three hours to camp overnight by a lake in the forest. Unfortunately, on the way an unpleasant subject came up and they started to quarrel. Jane got so angry that she walked away alone, but it was not long before she realized that she was lost in the forest. As night was beginning to fall, Jane was so tired that she had to stop for the night. </a:t>
            </a:r>
            <a:r>
              <a:rPr lang="en-US" altLang="zh-CN" sz="3200" b="1" dirty="0">
                <a:solidFill>
                  <a:srgbClr val="0000CC"/>
                </a:solidFill>
                <a:latin typeface="Arial Narrow" panose="020B0606020202030204" pitchFamily="34" charset="0"/>
              </a:rPr>
              <a:t>Lying awake in the dark, Jane … </a:t>
            </a:r>
          </a:p>
          <a:p>
            <a:r>
              <a:rPr lang="en-US" altLang="zh-CN" sz="3200" b="1" dirty="0">
                <a:solidFill>
                  <a:srgbClr val="0000CC"/>
                </a:solidFill>
                <a:latin typeface="Arial Narrow" panose="020B0606020202030204" pitchFamily="34" charset="0"/>
              </a:rPr>
              <a:t>Describe her inner thoughts at that moment.</a:t>
            </a:r>
            <a:endParaRPr lang="zh-CN" altLang="en-US" sz="3200" b="1" dirty="0">
              <a:solidFill>
                <a:srgbClr val="0000CC"/>
              </a:solidFill>
              <a:latin typeface="Arial Narrow" panose="020B0606020202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156363" y="609600"/>
            <a:ext cx="5250873" cy="584775"/>
          </a:xfrm>
          <a:prstGeom prst="rect">
            <a:avLst/>
          </a:prstGeom>
          <a:noFill/>
        </p:spPr>
        <p:txBody>
          <a:bodyPr wrap="square" rtlCol="0">
            <a:spAutoFit/>
          </a:bodyPr>
          <a:lstStyle/>
          <a:p>
            <a:r>
              <a:rPr lang="en-US" altLang="zh-CN" sz="3200" b="1" dirty="0"/>
              <a:t>Analysis of the text</a:t>
            </a:r>
            <a:endParaRPr lang="zh-CN" altLang="en-US" sz="3200" b="1" dirty="0"/>
          </a:p>
        </p:txBody>
      </p:sp>
      <p:sp>
        <p:nvSpPr>
          <p:cNvPr id="5" name="文本框 4"/>
          <p:cNvSpPr txBox="1"/>
          <p:nvPr/>
        </p:nvSpPr>
        <p:spPr>
          <a:xfrm>
            <a:off x="1535611" y="2319514"/>
            <a:ext cx="8091054" cy="584775"/>
          </a:xfrm>
          <a:prstGeom prst="rect">
            <a:avLst/>
          </a:prstGeom>
          <a:noFill/>
        </p:spPr>
        <p:txBody>
          <a:bodyPr wrap="square" rtlCol="0">
            <a:spAutoFit/>
          </a:bodyPr>
          <a:lstStyle/>
          <a:p>
            <a:r>
              <a:rPr lang="en-US" altLang="zh-CN" sz="3200" b="1" dirty="0"/>
              <a:t>Literary genre (</a:t>
            </a:r>
            <a:r>
              <a:rPr lang="zh-CN" altLang="en-US" sz="3200" b="1" dirty="0"/>
              <a:t>文体</a:t>
            </a:r>
            <a:r>
              <a:rPr lang="en-US" altLang="zh-CN" sz="3200" b="1" dirty="0"/>
              <a:t>):   </a:t>
            </a:r>
            <a:endParaRPr lang="zh-CN" altLang="en-US" sz="3200" b="1" dirty="0"/>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127" y="2250628"/>
            <a:ext cx="777966" cy="777966"/>
          </a:xfrm>
          <a:prstGeom prst="rect">
            <a:avLst/>
          </a:prstGeom>
        </p:spPr>
      </p:pic>
      <p:sp>
        <p:nvSpPr>
          <p:cNvPr id="8" name="文本框 7"/>
          <p:cNvSpPr txBox="1"/>
          <p:nvPr/>
        </p:nvSpPr>
        <p:spPr>
          <a:xfrm>
            <a:off x="5965765" y="2319514"/>
            <a:ext cx="3261362" cy="584775"/>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lstStyle/>
          <a:p>
            <a:r>
              <a:rPr lang="en-US" altLang="zh-CN" sz="3200" b="1" dirty="0">
                <a:solidFill>
                  <a:schemeClr val="accent1">
                    <a:lumMod val="20000"/>
                    <a:lumOff val="80000"/>
                  </a:schemeClr>
                </a:solidFill>
              </a:rPr>
              <a:t>Fable </a:t>
            </a:r>
            <a:r>
              <a:rPr lang="zh-CN" altLang="en-US" sz="3200" b="1" dirty="0">
                <a:solidFill>
                  <a:schemeClr val="accent1">
                    <a:lumMod val="20000"/>
                    <a:lumOff val="80000"/>
                  </a:schemeClr>
                </a:solidFill>
              </a:rPr>
              <a:t>寓言故事</a:t>
            </a:r>
          </a:p>
        </p:txBody>
      </p:sp>
      <p:sp>
        <p:nvSpPr>
          <p:cNvPr id="9" name="文本框 8"/>
          <p:cNvSpPr txBox="1"/>
          <p:nvPr/>
        </p:nvSpPr>
        <p:spPr>
          <a:xfrm>
            <a:off x="1549465" y="3444653"/>
            <a:ext cx="8091054" cy="584775"/>
          </a:xfrm>
          <a:prstGeom prst="rect">
            <a:avLst/>
          </a:prstGeom>
          <a:noFill/>
        </p:spPr>
        <p:txBody>
          <a:bodyPr wrap="square" rtlCol="0">
            <a:spAutoFit/>
          </a:bodyPr>
          <a:lstStyle/>
          <a:p>
            <a:r>
              <a:rPr lang="en-US" altLang="zh-CN" sz="3200" b="1" dirty="0"/>
              <a:t>Features (</a:t>
            </a:r>
            <a:r>
              <a:rPr lang="zh-CN" altLang="en-US" sz="3200" b="1" dirty="0"/>
              <a:t>特征</a:t>
            </a:r>
            <a:r>
              <a:rPr lang="en-US" altLang="zh-CN" sz="3200" b="1" dirty="0"/>
              <a:t>):   </a:t>
            </a:r>
            <a:endParaRPr lang="zh-CN" altLang="en-US" sz="3200" b="1" dirty="0"/>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981" y="3375767"/>
            <a:ext cx="777966" cy="777966"/>
          </a:xfrm>
          <a:prstGeom prst="rect">
            <a:avLst/>
          </a:prstGeom>
        </p:spPr>
      </p:pic>
      <p:sp>
        <p:nvSpPr>
          <p:cNvPr id="11" name="文本框 10"/>
          <p:cNvSpPr txBox="1"/>
          <p:nvPr/>
        </p:nvSpPr>
        <p:spPr>
          <a:xfrm>
            <a:off x="1569023" y="4153733"/>
            <a:ext cx="10054941" cy="1569660"/>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lstStyle/>
          <a:p>
            <a:pPr marL="457200" indent="-457200">
              <a:buFont typeface="Arial" panose="020B0604020202020204" pitchFamily="34" charset="0"/>
              <a:buChar char="•"/>
            </a:pPr>
            <a:r>
              <a:rPr lang="en-US" altLang="zh-CN" sz="3200" b="1" dirty="0">
                <a:solidFill>
                  <a:schemeClr val="accent1">
                    <a:lumMod val="20000"/>
                    <a:lumOff val="80000"/>
                  </a:schemeClr>
                </a:solidFill>
              </a:rPr>
              <a:t>Tell a short story using simple words and sentences, from which you can learn a lesson.</a:t>
            </a:r>
          </a:p>
          <a:p>
            <a:pPr marL="457200" indent="-457200">
              <a:buFont typeface="Arial" panose="020B0604020202020204" pitchFamily="34" charset="0"/>
              <a:buChar char="•"/>
            </a:pPr>
            <a:r>
              <a:rPr lang="en-US" altLang="zh-CN" sz="3200" b="1" dirty="0">
                <a:solidFill>
                  <a:schemeClr val="accent1">
                    <a:lumMod val="20000"/>
                    <a:lumOff val="80000"/>
                  </a:schemeClr>
                </a:solidFill>
              </a:rPr>
              <a:t>The character can be a person or an animal.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rotWithShape="1">
          <a:blip r:embed="rId2" cstate="print">
            <a:extLst>
              <a:ext uri="{28A0092B-C50C-407E-A947-70E740481C1C}">
                <a14:useLocalDpi xmlns:a14="http://schemas.microsoft.com/office/drawing/2010/main" val="0"/>
              </a:ext>
            </a:extLst>
          </a:blip>
          <a:srcRect l="5900" r="12028"/>
          <a:stretch>
            <a:fillRect/>
          </a:stretch>
        </p:blipFill>
        <p:spPr>
          <a:xfrm>
            <a:off x="1860226" y="3973474"/>
            <a:ext cx="2036877" cy="2349730"/>
          </a:xfrm>
          <a:prstGeom prst="rect">
            <a:avLst/>
          </a:prstGeom>
        </p:spPr>
      </p:pic>
      <p:sp>
        <p:nvSpPr>
          <p:cNvPr id="21" name="圆角矩形标注 20"/>
          <p:cNvSpPr/>
          <p:nvPr/>
        </p:nvSpPr>
        <p:spPr>
          <a:xfrm>
            <a:off x="7486650" y="2061862"/>
            <a:ext cx="3345768" cy="1842800"/>
          </a:xfrm>
          <a:prstGeom prst="wedgeRoundRectCallout">
            <a:avLst>
              <a:gd name="adj1" fmla="val -70369"/>
              <a:gd name="adj2" fmla="val 3924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4" name="表格 3"/>
          <p:cNvGraphicFramePr>
            <a:graphicFrameLocks noGrp="1"/>
          </p:cNvGraphicFramePr>
          <p:nvPr/>
        </p:nvGraphicFramePr>
        <p:xfrm>
          <a:off x="0" y="741222"/>
          <a:ext cx="12192001" cy="1280160"/>
        </p:xfrm>
        <a:graphic>
          <a:graphicData uri="http://schemas.openxmlformats.org/drawingml/2006/table">
            <a:tbl>
              <a:tblPr firstRow="1" bandRow="1">
                <a:tableStyleId>{5C22544A-7EE6-4342-B048-85BDC9FD1C3A}</a:tableStyleId>
              </a:tblPr>
              <a:tblGrid>
                <a:gridCol w="2028825">
                  <a:extLst>
                    <a:ext uri="{9D8B030D-6E8A-4147-A177-3AD203B41FA5}">
                      <a16:colId xmlns:a16="http://schemas.microsoft.com/office/drawing/2014/main" val="20000"/>
                    </a:ext>
                  </a:extLst>
                </a:gridCol>
                <a:gridCol w="10163176">
                  <a:extLst>
                    <a:ext uri="{9D8B030D-6E8A-4147-A177-3AD203B41FA5}">
                      <a16:colId xmlns:a16="http://schemas.microsoft.com/office/drawing/2014/main" val="20001"/>
                    </a:ext>
                  </a:extLst>
                </a:gridCol>
              </a:tblGrid>
              <a:tr h="198176">
                <a:tc>
                  <a:txBody>
                    <a:bodyPr/>
                    <a:lstStyle/>
                    <a:p>
                      <a:r>
                        <a:rPr lang="en-US" altLang="zh-CN" sz="3600" dirty="0">
                          <a:solidFill>
                            <a:srgbClr val="0000CC"/>
                          </a:solidFill>
                          <a:latin typeface="Arial Narrow" panose="020B0606020202030204" pitchFamily="34" charset="0"/>
                        </a:rPr>
                        <a:t>Who</a:t>
                      </a:r>
                      <a:endParaRPr lang="zh-CN" altLang="en-US" sz="3600" dirty="0">
                        <a:solidFill>
                          <a:srgbClr val="0000CC"/>
                        </a:solidFill>
                        <a:latin typeface="Arial Narrow" panose="020B0606020202030204" pitchFamily="34" charset="0"/>
                      </a:endParaRPr>
                    </a:p>
                  </a:txBody>
                  <a:tcPr anchor="ctr"/>
                </a:tc>
                <a:tc>
                  <a:txBody>
                    <a:bodyPr/>
                    <a:lstStyle/>
                    <a:p>
                      <a:endParaRPr lang="zh-CN" altLang="en-US" dirty="0">
                        <a:latin typeface="Arial Narrow" panose="020B0606020202030204" pitchFamily="34" charset="0"/>
                      </a:endParaRPr>
                    </a:p>
                  </a:txBody>
                  <a:tcPr/>
                </a:tc>
                <a:extLst>
                  <a:ext uri="{0D108BD9-81ED-4DB2-BD59-A6C34878D82A}">
                    <a16:rowId xmlns:a16="http://schemas.microsoft.com/office/drawing/2014/main" val="10000"/>
                  </a:ext>
                </a:extLst>
              </a:tr>
              <a:tr h="198176">
                <a:tc>
                  <a:txBody>
                    <a:bodyPr/>
                    <a:lstStyle/>
                    <a:p>
                      <a:r>
                        <a:rPr lang="en-US" altLang="zh-CN" sz="3600" b="1" dirty="0">
                          <a:solidFill>
                            <a:srgbClr val="0000CC"/>
                          </a:solidFill>
                          <a:latin typeface="Arial Narrow" panose="020B0606020202030204" pitchFamily="34" charset="0"/>
                        </a:rPr>
                        <a:t>Where</a:t>
                      </a:r>
                      <a:r>
                        <a:rPr lang="en-US" altLang="zh-CN" sz="3600" b="1" dirty="0">
                          <a:latin typeface="Arial Narrow" panose="020B0606020202030204" pitchFamily="34" charset="0"/>
                        </a:rPr>
                        <a:t> </a:t>
                      </a:r>
                      <a:endParaRPr lang="zh-CN" altLang="en-US" sz="3600" b="1" dirty="0">
                        <a:latin typeface="Arial Narrow" panose="020B0606020202030204" pitchFamily="34" charset="0"/>
                      </a:endParaRPr>
                    </a:p>
                  </a:txBody>
                  <a:tcPr anchor="ctr"/>
                </a:tc>
                <a:tc>
                  <a:txBody>
                    <a:bodyPr/>
                    <a:lstStyle/>
                    <a:p>
                      <a:endParaRPr lang="zh-CN" altLang="en-US" dirty="0">
                        <a:latin typeface="Arial Narrow" panose="020B0606020202030204" pitchFamily="34" charset="0"/>
                      </a:endParaRPr>
                    </a:p>
                  </a:txBody>
                  <a:tcPr/>
                </a:tc>
                <a:extLst>
                  <a:ext uri="{0D108BD9-81ED-4DB2-BD59-A6C34878D82A}">
                    <a16:rowId xmlns:a16="http://schemas.microsoft.com/office/drawing/2014/main" val="10001"/>
                  </a:ext>
                </a:extLst>
              </a:tr>
            </a:tbl>
          </a:graphicData>
        </a:graphic>
      </p:graphicFrame>
      <p:sp>
        <p:nvSpPr>
          <p:cNvPr id="5" name="文本框 4"/>
          <p:cNvSpPr txBox="1"/>
          <p:nvPr/>
        </p:nvSpPr>
        <p:spPr>
          <a:xfrm>
            <a:off x="680153" y="56399"/>
            <a:ext cx="6968836" cy="707886"/>
          </a:xfrm>
          <a:prstGeom prst="rect">
            <a:avLst/>
          </a:prstGeom>
          <a:noFill/>
        </p:spPr>
        <p:txBody>
          <a:bodyPr wrap="square" rtlCol="0">
            <a:spAutoFit/>
          </a:bodyPr>
          <a:lstStyle/>
          <a:p>
            <a:r>
              <a:rPr lang="en-US" altLang="zh-CN" sz="4000" b="1" dirty="0">
                <a:latin typeface="Arial Narrow" panose="020B0606020202030204" pitchFamily="34" charset="0"/>
              </a:rPr>
              <a:t>Task I: Read for plots</a:t>
            </a:r>
            <a:endParaRPr lang="zh-CN" altLang="en-US" sz="4000" b="1" dirty="0">
              <a:latin typeface="Arial Narrow" panose="020B0606020202030204" pitchFamily="34" charset="0"/>
            </a:endParaRPr>
          </a:p>
        </p:txBody>
      </p:sp>
      <p:sp>
        <p:nvSpPr>
          <p:cNvPr id="7" name="矩形 6"/>
          <p:cNvSpPr/>
          <p:nvPr/>
        </p:nvSpPr>
        <p:spPr>
          <a:xfrm>
            <a:off x="3052049" y="764285"/>
            <a:ext cx="7103227" cy="584775"/>
          </a:xfrm>
          <a:prstGeom prst="rect">
            <a:avLst/>
          </a:prstGeom>
        </p:spPr>
        <p:txBody>
          <a:bodyPr wrap="none">
            <a:spAutoFit/>
          </a:bodyPr>
          <a:lstStyle/>
          <a:p>
            <a:r>
              <a:rPr lang="en-US" altLang="zh-CN" sz="3200" b="1" dirty="0">
                <a:latin typeface="Arial Narrow" panose="020B0606020202030204" pitchFamily="34" charset="0"/>
              </a:rPr>
              <a:t>Mother deer and her fawns; a tiger; a jackal</a:t>
            </a:r>
          </a:p>
        </p:txBody>
      </p:sp>
      <p:sp>
        <p:nvSpPr>
          <p:cNvPr id="8" name="矩形 7"/>
          <p:cNvSpPr/>
          <p:nvPr/>
        </p:nvSpPr>
        <p:spPr>
          <a:xfrm>
            <a:off x="3069209" y="1391922"/>
            <a:ext cx="3026791" cy="584775"/>
          </a:xfrm>
          <a:prstGeom prst="rect">
            <a:avLst/>
          </a:prstGeom>
        </p:spPr>
        <p:txBody>
          <a:bodyPr wrap="none">
            <a:spAutoFit/>
          </a:bodyPr>
          <a:lstStyle/>
          <a:p>
            <a:r>
              <a:rPr lang="en-US" altLang="zh-CN" sz="3200" b="1" dirty="0">
                <a:latin typeface="Arial Narrow" panose="020B0606020202030204" pitchFamily="34" charset="0"/>
              </a:rPr>
              <a:t>in the tiger’s cave</a:t>
            </a:r>
          </a:p>
        </p:txBody>
      </p:sp>
      <p:sp>
        <p:nvSpPr>
          <p:cNvPr id="10" name="文本框 9"/>
          <p:cNvSpPr txBox="1"/>
          <p:nvPr/>
        </p:nvSpPr>
        <p:spPr>
          <a:xfrm>
            <a:off x="5369733" y="2061862"/>
            <a:ext cx="1996984" cy="1815882"/>
          </a:xfrm>
          <a:prstGeom prst="rect">
            <a:avLst/>
          </a:prstGeom>
          <a:noFill/>
        </p:spPr>
        <p:txBody>
          <a:bodyPr wrap="square" rtlCol="0">
            <a:spAutoFit/>
          </a:bodyPr>
          <a:lstStyle/>
          <a:p>
            <a:r>
              <a:rPr lang="en-US" altLang="zh-CN" sz="2800" b="1" dirty="0">
                <a:solidFill>
                  <a:srgbClr val="FF0000"/>
                </a:solidFill>
                <a:latin typeface="Arial Narrow" panose="020B0606020202030204" pitchFamily="34" charset="0"/>
              </a:rPr>
              <a:t>Her reaction?</a:t>
            </a:r>
          </a:p>
          <a:p>
            <a:r>
              <a:rPr lang="en-US" altLang="zh-CN" sz="2800" b="1" dirty="0">
                <a:solidFill>
                  <a:srgbClr val="FF0000"/>
                </a:solidFill>
                <a:latin typeface="Arial Narrow" panose="020B0606020202030204" pitchFamily="34" charset="0"/>
              </a:rPr>
              <a:t>stayed calm and thought of a plan</a:t>
            </a:r>
            <a:endParaRPr lang="zh-CN" altLang="en-US" sz="2800" b="1" dirty="0">
              <a:solidFill>
                <a:srgbClr val="FF0000"/>
              </a:solidFill>
              <a:latin typeface="Arial Narrow" panose="020B0606020202030204" pitchFamily="34" charset="0"/>
            </a:endParaRPr>
          </a:p>
        </p:txBody>
      </p:sp>
      <p:sp>
        <p:nvSpPr>
          <p:cNvPr id="11" name="矩形 10"/>
          <p:cNvSpPr/>
          <p:nvPr/>
        </p:nvSpPr>
        <p:spPr>
          <a:xfrm>
            <a:off x="1531157" y="2088780"/>
            <a:ext cx="3838576" cy="1815882"/>
          </a:xfrm>
          <a:prstGeom prst="rect">
            <a:avLst/>
          </a:prstGeom>
        </p:spPr>
        <p:txBody>
          <a:bodyPr wrap="square">
            <a:spAutoFit/>
          </a:bodyPr>
          <a:lstStyle/>
          <a:p>
            <a:r>
              <a:rPr lang="en-US" altLang="zh-CN" sz="2800" b="1" dirty="0">
                <a:latin typeface="Arial Narrow" panose="020B0606020202030204" pitchFamily="34" charset="0"/>
              </a:rPr>
              <a:t>Mother deer was trying to lead her fawns out of the cave when she saw the tiger coming back. </a:t>
            </a:r>
          </a:p>
        </p:txBody>
      </p:sp>
      <p:sp>
        <p:nvSpPr>
          <p:cNvPr id="12" name="文本框 11"/>
          <p:cNvSpPr txBox="1"/>
          <p:nvPr/>
        </p:nvSpPr>
        <p:spPr>
          <a:xfrm>
            <a:off x="0" y="2519668"/>
            <a:ext cx="1598703" cy="954107"/>
          </a:xfrm>
          <a:prstGeom prst="rect">
            <a:avLst/>
          </a:prstGeom>
          <a:noFill/>
        </p:spPr>
        <p:txBody>
          <a:bodyPr wrap="square" rtlCol="0">
            <a:spAutoFit/>
          </a:bodyPr>
          <a:lstStyle/>
          <a:p>
            <a:r>
              <a:rPr lang="en-US" altLang="zh-CN" sz="2800" b="1" dirty="0">
                <a:solidFill>
                  <a:srgbClr val="0000CC"/>
                </a:solidFill>
                <a:latin typeface="Arial Narrow" panose="020B0606020202030204" pitchFamily="34" charset="0"/>
              </a:rPr>
              <a:t>What happened</a:t>
            </a:r>
            <a:endParaRPr lang="zh-CN" altLang="en-US" sz="2800" b="1" dirty="0">
              <a:solidFill>
                <a:srgbClr val="0000CC"/>
              </a:solidFill>
              <a:latin typeface="Arial Narrow" panose="020B0606020202030204" pitchFamily="34" charset="0"/>
            </a:endParaRPr>
          </a:p>
        </p:txBody>
      </p:sp>
      <p:cxnSp>
        <p:nvCxnSpPr>
          <p:cNvPr id="16" name="直接连接符 15"/>
          <p:cNvCxnSpPr/>
          <p:nvPr/>
        </p:nvCxnSpPr>
        <p:spPr>
          <a:xfrm>
            <a:off x="6037231" y="3877744"/>
            <a:ext cx="661988" cy="0"/>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7552004" y="2061862"/>
            <a:ext cx="3357372" cy="1815882"/>
          </a:xfrm>
          <a:prstGeom prst="rect">
            <a:avLst/>
          </a:prstGeom>
        </p:spPr>
        <p:txBody>
          <a:bodyPr wrap="square">
            <a:spAutoFit/>
          </a:bodyPr>
          <a:lstStyle/>
          <a:p>
            <a:r>
              <a:rPr lang="en-US" altLang="zh-CN" sz="2800" b="1" dirty="0">
                <a:latin typeface="Arial Narrow" panose="020B0606020202030204" pitchFamily="34" charset="0"/>
              </a:rPr>
              <a:t>to scare the tiger away by pretending to be a fierce animal waiting to kill it for food.</a:t>
            </a:r>
          </a:p>
        </p:txBody>
      </p:sp>
      <p:sp>
        <p:nvSpPr>
          <p:cNvPr id="20" name="右箭头 19"/>
          <p:cNvSpPr/>
          <p:nvPr/>
        </p:nvSpPr>
        <p:spPr>
          <a:xfrm>
            <a:off x="4933079" y="2942240"/>
            <a:ext cx="436654" cy="302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8109027" y="4182066"/>
            <a:ext cx="2800349" cy="1815882"/>
          </a:xfrm>
          <a:prstGeom prst="rect">
            <a:avLst/>
          </a:prstGeom>
          <a:noFill/>
        </p:spPr>
        <p:txBody>
          <a:bodyPr wrap="square" rtlCol="0">
            <a:spAutoFit/>
          </a:bodyPr>
          <a:lstStyle/>
          <a:p>
            <a:r>
              <a:rPr lang="en-US" altLang="zh-CN" sz="2800" b="1" dirty="0">
                <a:solidFill>
                  <a:srgbClr val="FF0000"/>
                </a:solidFill>
                <a:latin typeface="Arial Narrow" panose="020B0606020202030204" pitchFamily="34" charset="0"/>
              </a:rPr>
              <a:t>Did the plan work?</a:t>
            </a:r>
          </a:p>
          <a:p>
            <a:r>
              <a:rPr lang="en-US" altLang="zh-CN" sz="2800" b="1" dirty="0">
                <a:solidFill>
                  <a:srgbClr val="FF0000"/>
                </a:solidFill>
                <a:latin typeface="Arial Narrow" panose="020B0606020202030204" pitchFamily="34" charset="0"/>
              </a:rPr>
              <a:t>The tiger got frightened and ran away …</a:t>
            </a:r>
            <a:endParaRPr lang="zh-CN" altLang="en-US" sz="2800" b="1" dirty="0">
              <a:solidFill>
                <a:srgbClr val="FF0000"/>
              </a:solidFill>
              <a:latin typeface="Arial Narrow" panose="020B0606020202030204" pitchFamily="34" charset="0"/>
            </a:endParaRPr>
          </a:p>
        </p:txBody>
      </p:sp>
      <p:sp>
        <p:nvSpPr>
          <p:cNvPr id="23" name="矩形 22"/>
          <p:cNvSpPr/>
          <p:nvPr/>
        </p:nvSpPr>
        <p:spPr>
          <a:xfrm>
            <a:off x="228449" y="5413173"/>
            <a:ext cx="2451330" cy="584775"/>
          </a:xfrm>
          <a:prstGeom prst="rect">
            <a:avLst/>
          </a:prstGeom>
        </p:spPr>
        <p:txBody>
          <a:bodyPr wrap="square">
            <a:spAutoFit/>
          </a:bodyPr>
          <a:lstStyle/>
          <a:p>
            <a:r>
              <a:rPr lang="en-US" altLang="zh-CN" sz="3200" b="1" kern="100" spc="-10" dirty="0">
                <a:latin typeface="Arial Narrow" panose="020B0606020202030204" pitchFamily="34" charset="0"/>
              </a:rPr>
              <a:t>Mother deer </a:t>
            </a:r>
            <a:endParaRPr lang="zh-CN" altLang="en-US" sz="3200" b="1" dirty="0">
              <a:latin typeface="Arial Narrow" panose="020B0606020202030204" pitchFamily="34" charset="0"/>
            </a:endParaRPr>
          </a:p>
        </p:txBody>
      </p:sp>
      <p:sp>
        <p:nvSpPr>
          <p:cNvPr id="25" name="矩形 24"/>
          <p:cNvSpPr/>
          <p:nvPr/>
        </p:nvSpPr>
        <p:spPr>
          <a:xfrm>
            <a:off x="3913785" y="4428288"/>
            <a:ext cx="3321696" cy="1569660"/>
          </a:xfrm>
          <a:prstGeom prst="rect">
            <a:avLst/>
          </a:prstGeom>
        </p:spPr>
        <p:txBody>
          <a:bodyPr wrap="square">
            <a:spAutoFit/>
          </a:bodyPr>
          <a:lstStyle/>
          <a:p>
            <a:r>
              <a:rPr lang="en-US" altLang="zh-CN" sz="3200" b="1" kern="100" spc="-10" dirty="0">
                <a:solidFill>
                  <a:srgbClr val="0000CC"/>
                </a:solidFill>
                <a:latin typeface="Arial Narrow" panose="020B0606020202030204" pitchFamily="34" charset="0"/>
              </a:rPr>
              <a:t>clever / smart / intelligent, brave, </a:t>
            </a:r>
          </a:p>
          <a:p>
            <a:r>
              <a:rPr lang="en-US" altLang="zh-CN" sz="3200" b="1" kern="100" spc="-10" dirty="0">
                <a:solidFill>
                  <a:srgbClr val="0000CC"/>
                </a:solidFill>
                <a:latin typeface="Arial Narrow" panose="020B0606020202030204" pitchFamily="34" charset="0"/>
              </a:rPr>
              <a:t>stay calm in danger</a:t>
            </a:r>
            <a:endParaRPr lang="zh-CN" altLang="en-US" sz="3200" b="1" dirty="0">
              <a:solidFill>
                <a:srgbClr val="0000CC"/>
              </a:solidFill>
              <a:latin typeface="Arial Narrow" panose="020B06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p:bldP spid="8" grpId="0"/>
      <p:bldP spid="11" grpId="0"/>
      <p:bldP spid="20" grpId="0" animBg="1"/>
      <p:bldP spid="23"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190690" y="415691"/>
            <a:ext cx="3726873" cy="2246769"/>
          </a:xfrm>
          <a:prstGeom prst="rect">
            <a:avLst/>
          </a:prstGeom>
        </p:spPr>
        <p:txBody>
          <a:bodyPr wrap="square">
            <a:spAutoFit/>
          </a:bodyPr>
          <a:lstStyle/>
          <a:p>
            <a:r>
              <a:rPr lang="en-US" altLang="zh-CN" sz="2800" b="1" dirty="0">
                <a:latin typeface="Arial Narrow" panose="020B0606020202030204" pitchFamily="34" charset="0"/>
              </a:rPr>
              <a:t>While escaping, the tiger came across a jackal, who suggested they go back to the cave to find out the truth.</a:t>
            </a:r>
          </a:p>
        </p:txBody>
      </p:sp>
      <p:sp>
        <p:nvSpPr>
          <p:cNvPr id="11" name="文本框 10"/>
          <p:cNvSpPr txBox="1"/>
          <p:nvPr/>
        </p:nvSpPr>
        <p:spPr>
          <a:xfrm>
            <a:off x="277092" y="668512"/>
            <a:ext cx="1884218" cy="1077218"/>
          </a:xfrm>
          <a:prstGeom prst="rect">
            <a:avLst/>
          </a:prstGeom>
          <a:noFill/>
        </p:spPr>
        <p:txBody>
          <a:bodyPr wrap="square" rtlCol="0">
            <a:spAutoFit/>
          </a:bodyPr>
          <a:lstStyle/>
          <a:p>
            <a:r>
              <a:rPr lang="en-US" altLang="zh-CN" sz="3200" b="1" dirty="0">
                <a:solidFill>
                  <a:srgbClr val="0000CC"/>
                </a:solidFill>
                <a:latin typeface="Arial Narrow" panose="020B0606020202030204" pitchFamily="34" charset="0"/>
              </a:rPr>
              <a:t>What happened</a:t>
            </a:r>
            <a:endParaRPr lang="zh-CN" altLang="en-US" sz="3200" b="1" dirty="0">
              <a:solidFill>
                <a:srgbClr val="0000CC"/>
              </a:solidFill>
              <a:latin typeface="Arial Narrow" panose="020B0606020202030204" pitchFamily="34" charset="0"/>
            </a:endParaRPr>
          </a:p>
        </p:txBody>
      </p:sp>
      <p:sp>
        <p:nvSpPr>
          <p:cNvPr id="12" name="文本框 11"/>
          <p:cNvSpPr txBox="1"/>
          <p:nvPr/>
        </p:nvSpPr>
        <p:spPr>
          <a:xfrm>
            <a:off x="6543358" y="415692"/>
            <a:ext cx="2458086" cy="2246769"/>
          </a:xfrm>
          <a:prstGeom prst="rect">
            <a:avLst/>
          </a:prstGeom>
          <a:noFill/>
        </p:spPr>
        <p:txBody>
          <a:bodyPr wrap="square" rtlCol="0">
            <a:spAutoFit/>
          </a:bodyPr>
          <a:lstStyle/>
          <a:p>
            <a:r>
              <a:rPr lang="en-US" altLang="zh-CN" sz="2800" b="1" dirty="0">
                <a:solidFill>
                  <a:srgbClr val="FF0000"/>
                </a:solidFill>
                <a:latin typeface="Arial Narrow" panose="020B0606020202030204" pitchFamily="34" charset="0"/>
              </a:rPr>
              <a:t>Agree?</a:t>
            </a:r>
          </a:p>
          <a:p>
            <a:r>
              <a:rPr lang="en-US" altLang="zh-CN" sz="2800" b="1" dirty="0">
                <a:solidFill>
                  <a:srgbClr val="FF0000"/>
                </a:solidFill>
                <a:latin typeface="Arial Narrow" panose="020B0606020202030204" pitchFamily="34" charset="0"/>
              </a:rPr>
              <a:t>didn’t want to take a chance; afraid of being left alone to die</a:t>
            </a:r>
            <a:endParaRPr lang="zh-CN" altLang="en-US" sz="2800" b="1" dirty="0">
              <a:solidFill>
                <a:srgbClr val="FF0000"/>
              </a:solidFill>
              <a:latin typeface="Arial Narrow" panose="020B0606020202030204" pitchFamily="34" charset="0"/>
            </a:endParaRPr>
          </a:p>
        </p:txBody>
      </p:sp>
      <p:sp>
        <p:nvSpPr>
          <p:cNvPr id="13" name="右箭头 12"/>
          <p:cNvSpPr/>
          <p:nvPr/>
        </p:nvSpPr>
        <p:spPr>
          <a:xfrm>
            <a:off x="5946944" y="1388060"/>
            <a:ext cx="436654" cy="3020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右弧形箭头 2"/>
          <p:cNvSpPr/>
          <p:nvPr/>
        </p:nvSpPr>
        <p:spPr>
          <a:xfrm rot="19341374">
            <a:off x="8979514" y="820461"/>
            <a:ext cx="485191" cy="117676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文本框 13"/>
          <p:cNvSpPr txBox="1"/>
          <p:nvPr/>
        </p:nvSpPr>
        <p:spPr>
          <a:xfrm>
            <a:off x="9161204" y="1933597"/>
            <a:ext cx="2688450" cy="1815882"/>
          </a:xfrm>
          <a:prstGeom prst="rect">
            <a:avLst/>
          </a:prstGeom>
          <a:noFill/>
        </p:spPr>
        <p:txBody>
          <a:bodyPr wrap="square" rtlCol="0">
            <a:spAutoFit/>
          </a:bodyPr>
          <a:lstStyle/>
          <a:p>
            <a:r>
              <a:rPr lang="en-US" altLang="zh-CN" sz="2800" b="1" dirty="0">
                <a:solidFill>
                  <a:schemeClr val="tx1">
                    <a:lumMod val="95000"/>
                    <a:lumOff val="5000"/>
                  </a:schemeClr>
                </a:solidFill>
                <a:latin typeface="Arial Narrow" panose="020B0606020202030204" pitchFamily="34" charset="0"/>
              </a:rPr>
              <a:t>Jackal’s proposal?</a:t>
            </a:r>
          </a:p>
          <a:p>
            <a:r>
              <a:rPr lang="en-US" altLang="zh-CN" sz="2800" b="1" dirty="0">
                <a:solidFill>
                  <a:schemeClr val="tx1">
                    <a:lumMod val="95000"/>
                    <a:lumOff val="5000"/>
                  </a:schemeClr>
                </a:solidFill>
                <a:latin typeface="Arial Narrow" panose="020B0606020202030204" pitchFamily="34" charset="0"/>
              </a:rPr>
              <a:t>knot their tails together; never leave </a:t>
            </a:r>
            <a:endParaRPr lang="zh-CN" altLang="en-US" sz="2800" b="1" dirty="0">
              <a:solidFill>
                <a:schemeClr val="tx1">
                  <a:lumMod val="95000"/>
                  <a:lumOff val="5000"/>
                </a:schemeClr>
              </a:solidFill>
              <a:latin typeface="Arial Narrow" panose="020B0606020202030204" pitchFamily="34" charset="0"/>
            </a:endParaRPr>
          </a:p>
        </p:txBody>
      </p:sp>
      <p:sp>
        <p:nvSpPr>
          <p:cNvPr id="15" name="文本框 14"/>
          <p:cNvSpPr txBox="1"/>
          <p:nvPr/>
        </p:nvSpPr>
        <p:spPr>
          <a:xfrm>
            <a:off x="7843582" y="3954554"/>
            <a:ext cx="3198491" cy="2246769"/>
          </a:xfrm>
          <a:prstGeom prst="rect">
            <a:avLst/>
          </a:prstGeom>
          <a:noFill/>
        </p:spPr>
        <p:txBody>
          <a:bodyPr wrap="square" rtlCol="0">
            <a:spAutoFit/>
          </a:bodyPr>
          <a:lstStyle/>
          <a:p>
            <a:r>
              <a:rPr lang="en-US" altLang="zh-CN" sz="2800" b="1" dirty="0">
                <a:solidFill>
                  <a:srgbClr val="FF0000"/>
                </a:solidFill>
                <a:latin typeface="Arial Narrow" panose="020B0606020202030204" pitchFamily="34" charset="0"/>
              </a:rPr>
              <a:t>Agree?</a:t>
            </a:r>
          </a:p>
          <a:p>
            <a:r>
              <a:rPr lang="en-US" altLang="zh-CN" sz="2800" b="1" dirty="0">
                <a:solidFill>
                  <a:srgbClr val="FF0000"/>
                </a:solidFill>
                <a:latin typeface="Arial Narrow" panose="020B0606020202030204" pitchFamily="34" charset="0"/>
              </a:rPr>
              <a:t>agreed unwillingly</a:t>
            </a:r>
          </a:p>
          <a:p>
            <a:r>
              <a:rPr lang="en-US" altLang="zh-CN" sz="2800" b="1" dirty="0">
                <a:solidFill>
                  <a:srgbClr val="FF0000"/>
                </a:solidFill>
                <a:latin typeface="Arial Narrow" panose="020B0606020202030204" pitchFamily="34" charset="0"/>
              </a:rPr>
              <a:t>Why? </a:t>
            </a:r>
          </a:p>
          <a:p>
            <a:r>
              <a:rPr lang="en-US" altLang="zh-CN" sz="2800" b="1" dirty="0">
                <a:solidFill>
                  <a:srgbClr val="0000CC"/>
                </a:solidFill>
                <a:latin typeface="Arial Narrow" panose="020B0606020202030204" pitchFamily="34" charset="0"/>
              </a:rPr>
              <a:t>frightened; </a:t>
            </a:r>
          </a:p>
          <a:p>
            <a:r>
              <a:rPr lang="en-US" altLang="zh-CN" sz="2800" b="1" dirty="0">
                <a:solidFill>
                  <a:srgbClr val="0000CC"/>
                </a:solidFill>
                <a:latin typeface="Arial Narrow" panose="020B0606020202030204" pitchFamily="34" charset="0"/>
              </a:rPr>
              <a:t>didn’t trust the jackal.</a:t>
            </a:r>
          </a:p>
        </p:txBody>
      </p:sp>
      <p:sp>
        <p:nvSpPr>
          <p:cNvPr id="16" name="右弧形箭头 15"/>
          <p:cNvSpPr/>
          <p:nvPr/>
        </p:nvSpPr>
        <p:spPr>
          <a:xfrm rot="355311">
            <a:off x="10486671" y="3303835"/>
            <a:ext cx="454985" cy="124681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l="5665" r="9915"/>
          <a:stretch>
            <a:fillRect/>
          </a:stretch>
        </p:blipFill>
        <p:spPr>
          <a:xfrm>
            <a:off x="5548018" y="2876420"/>
            <a:ext cx="1969584" cy="2333097"/>
          </a:xfrm>
          <a:prstGeom prst="rect">
            <a:avLst/>
          </a:prstGeom>
        </p:spPr>
      </p:pic>
      <p:sp>
        <p:nvSpPr>
          <p:cNvPr id="19" name="矩形 18"/>
          <p:cNvSpPr/>
          <p:nvPr/>
        </p:nvSpPr>
        <p:spPr>
          <a:xfrm>
            <a:off x="4379850" y="4325132"/>
            <a:ext cx="1681257" cy="1077218"/>
          </a:xfrm>
          <a:prstGeom prst="rect">
            <a:avLst/>
          </a:prstGeom>
        </p:spPr>
        <p:txBody>
          <a:bodyPr wrap="square">
            <a:spAutoFit/>
          </a:bodyPr>
          <a:lstStyle/>
          <a:p>
            <a:r>
              <a:rPr lang="en-US" altLang="zh-CN" sz="3200" b="1" kern="100" spc="-10" dirty="0">
                <a:solidFill>
                  <a:srgbClr val="0000CC"/>
                </a:solidFill>
                <a:latin typeface="Arial Narrow" panose="020B0606020202030204" pitchFamily="34" charset="0"/>
              </a:rPr>
              <a:t>cowardly, timid</a:t>
            </a:r>
            <a:endParaRPr lang="zh-CN" altLang="en-US" sz="3200" b="1" dirty="0">
              <a:solidFill>
                <a:srgbClr val="0000CC"/>
              </a:solidFill>
              <a:latin typeface="Arial Narrow" panose="020B0606020202030204" pitchFamily="34" charset="0"/>
            </a:endParaRPr>
          </a:p>
        </p:txBody>
      </p:sp>
      <p:sp>
        <p:nvSpPr>
          <p:cNvPr id="17" name="矩形 16"/>
          <p:cNvSpPr/>
          <p:nvPr/>
        </p:nvSpPr>
        <p:spPr>
          <a:xfrm>
            <a:off x="5768207" y="5357743"/>
            <a:ext cx="1550302" cy="584775"/>
          </a:xfrm>
          <a:prstGeom prst="rect">
            <a:avLst/>
          </a:prstGeom>
        </p:spPr>
        <p:txBody>
          <a:bodyPr wrap="square">
            <a:spAutoFit/>
          </a:bodyPr>
          <a:lstStyle/>
          <a:p>
            <a:r>
              <a:rPr lang="en-US" altLang="zh-CN" sz="3200" b="1" kern="100" spc="-10" dirty="0">
                <a:latin typeface="Arial Narrow" panose="020B0606020202030204" pitchFamily="34" charset="0"/>
              </a:rPr>
              <a:t>the tiger</a:t>
            </a:r>
          </a:p>
        </p:txBody>
      </p:sp>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5443" t="8371" b="7367"/>
          <a:stretch>
            <a:fillRect/>
          </a:stretch>
        </p:blipFill>
        <p:spPr>
          <a:xfrm>
            <a:off x="643644" y="2753146"/>
            <a:ext cx="2203121" cy="1992666"/>
          </a:xfrm>
          <a:prstGeom prst="rect">
            <a:avLst/>
          </a:prstGeom>
        </p:spPr>
      </p:pic>
      <p:sp>
        <p:nvSpPr>
          <p:cNvPr id="22" name="矩形 21"/>
          <p:cNvSpPr/>
          <p:nvPr/>
        </p:nvSpPr>
        <p:spPr>
          <a:xfrm>
            <a:off x="2786720" y="3537976"/>
            <a:ext cx="1665841" cy="584775"/>
          </a:xfrm>
          <a:prstGeom prst="rect">
            <a:avLst/>
          </a:prstGeom>
        </p:spPr>
        <p:txBody>
          <a:bodyPr wrap="none">
            <a:spAutoFit/>
          </a:bodyPr>
          <a:lstStyle/>
          <a:p>
            <a:r>
              <a:rPr lang="en-US" altLang="zh-CN" sz="3200" b="1" kern="100" spc="-10" dirty="0">
                <a:latin typeface="Arial Narrow" panose="020B0606020202030204" pitchFamily="34" charset="0"/>
              </a:rPr>
              <a:t>the</a:t>
            </a:r>
            <a:r>
              <a:rPr lang="en-US" altLang="zh-CN" b="1" kern="100" spc="-10" dirty="0">
                <a:latin typeface="Arial Narrow" panose="020B0606020202030204" pitchFamily="34" charset="0"/>
              </a:rPr>
              <a:t> </a:t>
            </a:r>
            <a:r>
              <a:rPr lang="en-US" altLang="zh-CN" sz="3200" b="1" kern="100" spc="-10" dirty="0">
                <a:latin typeface="Arial Narrow" panose="020B0606020202030204" pitchFamily="34" charset="0"/>
              </a:rPr>
              <a:t>jackal</a:t>
            </a:r>
            <a:endParaRPr lang="zh-CN" altLang="en-US" sz="3200" b="1" kern="100" spc="-10" dirty="0">
              <a:latin typeface="Arial Narrow" panose="020B0606020202030204" pitchFamily="34" charset="0"/>
            </a:endParaRPr>
          </a:p>
        </p:txBody>
      </p:sp>
      <p:sp>
        <p:nvSpPr>
          <p:cNvPr id="23" name="矩形 22"/>
          <p:cNvSpPr/>
          <p:nvPr/>
        </p:nvSpPr>
        <p:spPr>
          <a:xfrm>
            <a:off x="505461" y="4617520"/>
            <a:ext cx="3114179" cy="1384995"/>
          </a:xfrm>
          <a:prstGeom prst="rect">
            <a:avLst/>
          </a:prstGeom>
        </p:spPr>
        <p:txBody>
          <a:bodyPr wrap="square">
            <a:spAutoFit/>
          </a:bodyPr>
          <a:lstStyle/>
          <a:p>
            <a:r>
              <a:rPr lang="en-US" altLang="zh-CN" sz="2800" b="1" kern="100" spc="-10" dirty="0">
                <a:solidFill>
                  <a:srgbClr val="0000CC"/>
                </a:solidFill>
                <a:latin typeface="Arial Narrow" panose="020B0606020202030204" pitchFamily="34" charset="0"/>
              </a:rPr>
              <a:t>cunning (</a:t>
            </a:r>
            <a:r>
              <a:rPr lang="zh-CN" altLang="en-US" sz="2800" b="1" kern="100" spc="-10" dirty="0">
                <a:solidFill>
                  <a:srgbClr val="0000CC"/>
                </a:solidFill>
                <a:latin typeface="Arial Narrow" panose="020B0606020202030204" pitchFamily="34" charset="0"/>
              </a:rPr>
              <a:t>狡猾的</a:t>
            </a:r>
            <a:r>
              <a:rPr lang="en-US" altLang="zh-CN" sz="2800" b="1" kern="100" spc="-10" dirty="0">
                <a:solidFill>
                  <a:srgbClr val="0000CC"/>
                </a:solidFill>
                <a:latin typeface="Arial Narrow" panose="020B0606020202030204" pitchFamily="34" charset="0"/>
              </a:rPr>
              <a:t>)</a:t>
            </a:r>
            <a:r>
              <a:rPr lang="zh-CN" altLang="en-US" sz="2800" b="1" kern="100" spc="-10" dirty="0">
                <a:solidFill>
                  <a:srgbClr val="0000CC"/>
                </a:solidFill>
                <a:latin typeface="Arial Narrow" panose="020B0606020202030204" pitchFamily="34" charset="0"/>
              </a:rPr>
              <a:t>，</a:t>
            </a:r>
            <a:endParaRPr lang="en-US" altLang="zh-CN" sz="2800" b="1" kern="100" spc="-10" dirty="0">
              <a:solidFill>
                <a:srgbClr val="0000CC"/>
              </a:solidFill>
              <a:latin typeface="Arial Narrow" panose="020B0606020202030204" pitchFamily="34" charset="0"/>
            </a:endParaRPr>
          </a:p>
          <a:p>
            <a:r>
              <a:rPr lang="en-US" altLang="zh-CN" sz="2800" b="1" kern="100" spc="-10" dirty="0">
                <a:solidFill>
                  <a:srgbClr val="0000CC"/>
                </a:solidFill>
                <a:latin typeface="Arial Narrow" panose="020B0606020202030204" pitchFamily="34" charset="0"/>
              </a:rPr>
              <a:t>not reliable in the eyes of the tiger</a:t>
            </a:r>
            <a:endParaRPr lang="zh-CN" altLang="en-US" sz="2800" b="1" dirty="0">
              <a:solidFill>
                <a:srgbClr val="0000CC"/>
              </a:solidFill>
              <a:latin typeface="Arial Narrow" panose="020B0606020202030204" pitchFamily="34" charset="0"/>
            </a:endParaRPr>
          </a:p>
        </p:txBody>
      </p:sp>
      <p:sp>
        <p:nvSpPr>
          <p:cNvPr id="26" name="文本框 25"/>
          <p:cNvSpPr txBox="1"/>
          <p:nvPr/>
        </p:nvSpPr>
        <p:spPr>
          <a:xfrm>
            <a:off x="0" y="0"/>
            <a:ext cx="12191999" cy="1077218"/>
          </a:xfrm>
          <a:prstGeom prst="rect">
            <a:avLst/>
          </a:prstGeom>
          <a:solidFill>
            <a:srgbClr val="FFFF00"/>
          </a:solidFill>
        </p:spPr>
        <p:txBody>
          <a:bodyPr wrap="square" rtlCol="0">
            <a:spAutoFit/>
          </a:bodyPr>
          <a:lstStyle/>
          <a:p>
            <a:r>
              <a:rPr lang="en-US" altLang="zh-CN" sz="3200" b="1" dirty="0">
                <a:latin typeface="Arial Narrow" panose="020B0606020202030204" pitchFamily="34" charset="0"/>
              </a:rPr>
              <a:t>Tip 1: We can learn about the traits of a character according to what he says and does.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16" grpId="0" animBg="1"/>
      <p:bldP spid="19" grpId="0"/>
      <p:bldP spid="17" grpId="0"/>
      <p:bldP spid="22" grpId="0"/>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07816" y="1595901"/>
            <a:ext cx="11596255" cy="4642296"/>
          </a:xfrm>
          <a:prstGeom prst="rect">
            <a:avLst/>
          </a:prstGeom>
        </p:spPr>
        <p:txBody>
          <a:bodyPr wrap="square">
            <a:spAutoFit/>
          </a:bodyPr>
          <a:lstStyle/>
          <a:p>
            <a:pPr algn="just">
              <a:spcAft>
                <a:spcPts val="0"/>
              </a:spcAft>
            </a:pPr>
            <a:r>
              <a:rPr lang="en-US" altLang="zh-CN" sz="3200" b="1" kern="100" dirty="0">
                <a:latin typeface="Arial Narrow" panose="020B0606020202030204" pitchFamily="34" charset="0"/>
                <a:cs typeface="Times New Roman" panose="02020603050405020304" pitchFamily="18" charset="0"/>
              </a:rPr>
              <a:t>Para. 1 </a:t>
            </a:r>
            <a:r>
              <a:rPr lang="en-US" altLang="zh-CN" sz="3200" b="1" i="1" kern="100" dirty="0">
                <a:latin typeface="Arial Narrow" panose="020B0606020202030204" pitchFamily="34" charset="0"/>
                <a:cs typeface="Times New Roman" panose="02020603050405020304" pitchFamily="18" charset="0"/>
              </a:rPr>
              <a:t>The deer saw the jackal and the tiger coming together.</a:t>
            </a:r>
            <a:r>
              <a:rPr lang="en-US" altLang="zh-CN" sz="3200" b="1" u="sng" kern="100" dirty="0">
                <a:latin typeface="Arial Narrow" panose="020B0606020202030204" pitchFamily="34" charset="0"/>
                <a:cs typeface="Times New Roman" panose="02020603050405020304" pitchFamily="18" charset="0"/>
              </a:rPr>
              <a:t>                                        </a:t>
            </a:r>
            <a:endParaRPr lang="zh-CN" altLang="zh-CN" sz="3200" b="1" kern="100" dirty="0">
              <a:latin typeface="Arial Narrow" panose="020B0606020202030204" pitchFamily="34" charset="0"/>
              <a:cs typeface="Times New Roman" panose="02020603050405020304" pitchFamily="18" charset="0"/>
            </a:endParaRPr>
          </a:p>
          <a:p>
            <a:pPr algn="just">
              <a:lnSpc>
                <a:spcPts val="4320"/>
              </a:lnSpc>
              <a:spcAft>
                <a:spcPts val="0"/>
              </a:spcAft>
            </a:pPr>
            <a:r>
              <a:rPr lang="en-US" altLang="zh-CN" sz="3200" b="1" u="sng" kern="100" dirty="0">
                <a:latin typeface="Arial Narrow" panose="020B0606020202030204" pitchFamily="34" charset="0"/>
                <a:cs typeface="Times New Roman" panose="02020603050405020304" pitchFamily="18" charset="0"/>
              </a:rPr>
              <a:t>          </a:t>
            </a:r>
          </a:p>
          <a:p>
            <a:pPr algn="just">
              <a:lnSpc>
                <a:spcPts val="4320"/>
              </a:lnSpc>
              <a:spcAft>
                <a:spcPts val="0"/>
              </a:spcAft>
            </a:pPr>
            <a:r>
              <a:rPr lang="en-US" altLang="zh-CN" sz="3200" b="1" u="sng" kern="100" dirty="0">
                <a:latin typeface="Arial Narrow" panose="020B0606020202030204" pitchFamily="34" charset="0"/>
                <a:cs typeface="Times New Roman" panose="02020603050405020304" pitchFamily="18" charset="0"/>
              </a:rPr>
              <a:t>                                                                                                                                                                   </a:t>
            </a:r>
            <a:endParaRPr lang="zh-CN" altLang="zh-CN" sz="3200" b="1" kern="100" dirty="0">
              <a:latin typeface="Arial Narrow" panose="020B0606020202030204" pitchFamily="34" charset="0"/>
              <a:cs typeface="Times New Roman" panose="02020603050405020304" pitchFamily="18" charset="0"/>
            </a:endParaRPr>
          </a:p>
          <a:p>
            <a:pPr algn="just">
              <a:spcAft>
                <a:spcPts val="0"/>
              </a:spcAft>
            </a:pPr>
            <a:endParaRPr lang="en-US" altLang="zh-CN" sz="3200" b="1" kern="100" dirty="0">
              <a:latin typeface="Arial Narrow" panose="020B0606020202030204" pitchFamily="34" charset="0"/>
              <a:cs typeface="Times New Roman" panose="02020603050405020304" pitchFamily="18" charset="0"/>
            </a:endParaRPr>
          </a:p>
          <a:p>
            <a:pPr algn="just">
              <a:spcAft>
                <a:spcPts val="0"/>
              </a:spcAft>
            </a:pPr>
            <a:endParaRPr lang="en-US" altLang="zh-CN" sz="3200" b="1" kern="100" dirty="0">
              <a:latin typeface="Arial Narrow" panose="020B0606020202030204" pitchFamily="34" charset="0"/>
              <a:cs typeface="Times New Roman" panose="02020603050405020304" pitchFamily="18" charset="0"/>
            </a:endParaRPr>
          </a:p>
          <a:p>
            <a:pPr algn="just">
              <a:spcAft>
                <a:spcPts val="0"/>
              </a:spcAft>
            </a:pPr>
            <a:endParaRPr lang="en-US" altLang="zh-CN" sz="3200" b="1" kern="100" dirty="0">
              <a:latin typeface="Arial Narrow" panose="020B0606020202030204" pitchFamily="34" charset="0"/>
              <a:cs typeface="Times New Roman" panose="02020603050405020304" pitchFamily="18" charset="0"/>
            </a:endParaRPr>
          </a:p>
          <a:p>
            <a:pPr algn="just">
              <a:spcAft>
                <a:spcPts val="0"/>
              </a:spcAft>
            </a:pPr>
            <a:endParaRPr lang="en-US" altLang="zh-CN" sz="3200" b="1" kern="100" dirty="0">
              <a:latin typeface="Arial Narrow" panose="020B0606020202030204" pitchFamily="34" charset="0"/>
              <a:cs typeface="Times New Roman" panose="02020603050405020304" pitchFamily="18" charset="0"/>
            </a:endParaRPr>
          </a:p>
          <a:p>
            <a:pPr algn="just">
              <a:spcAft>
                <a:spcPts val="0"/>
              </a:spcAft>
            </a:pPr>
            <a:r>
              <a:rPr lang="en-US" altLang="zh-CN" sz="3200" b="1" kern="100" dirty="0">
                <a:latin typeface="Arial Narrow" panose="020B0606020202030204" pitchFamily="34" charset="0"/>
                <a:cs typeface="Times New Roman" panose="02020603050405020304" pitchFamily="18" charset="0"/>
              </a:rPr>
              <a:t>Para. 2  </a:t>
            </a:r>
            <a:r>
              <a:rPr lang="en-US" altLang="zh-CN" sz="3200" b="1" i="1" kern="100" dirty="0">
                <a:latin typeface="Arial Narrow" panose="020B0606020202030204" pitchFamily="34" charset="0"/>
                <a:cs typeface="Times New Roman" panose="02020603050405020304" pitchFamily="18" charset="0"/>
              </a:rPr>
              <a:t>The tiger was </a:t>
            </a:r>
            <a:r>
              <a:rPr lang="en-US" altLang="zh-CN" sz="3200" b="1" i="1" kern="100" dirty="0">
                <a:solidFill>
                  <a:srgbClr val="FF0000"/>
                </a:solidFill>
                <a:latin typeface="Arial Narrow" panose="020B0606020202030204" pitchFamily="34" charset="0"/>
                <a:cs typeface="Times New Roman" panose="02020603050405020304" pitchFamily="18" charset="0"/>
              </a:rPr>
              <a:t>shocked</a:t>
            </a:r>
            <a:r>
              <a:rPr lang="en-US" altLang="zh-CN" sz="3200" b="1" i="1" kern="100" dirty="0">
                <a:latin typeface="Arial Narrow" panose="020B0606020202030204" pitchFamily="34" charset="0"/>
                <a:cs typeface="Times New Roman" panose="02020603050405020304" pitchFamily="18" charset="0"/>
              </a:rPr>
              <a:t> to </a:t>
            </a:r>
            <a:r>
              <a:rPr lang="en-US" altLang="zh-CN" sz="3200" b="1" i="1" kern="100" dirty="0">
                <a:solidFill>
                  <a:srgbClr val="FF0000"/>
                </a:solidFill>
                <a:latin typeface="Arial Narrow" panose="020B0606020202030204" pitchFamily="34" charset="0"/>
                <a:cs typeface="Times New Roman" panose="02020603050405020304" pitchFamily="18" charset="0"/>
              </a:rPr>
              <a:t>hear this </a:t>
            </a:r>
            <a:r>
              <a:rPr lang="en-US" altLang="zh-CN" sz="3200" b="1" i="1" kern="100" dirty="0">
                <a:latin typeface="Arial Narrow" panose="020B0606020202030204" pitchFamily="34" charset="0"/>
                <a:cs typeface="Times New Roman" panose="02020603050405020304" pitchFamily="18" charset="0"/>
              </a:rPr>
              <a:t>and he was sure now </a:t>
            </a:r>
            <a:r>
              <a:rPr lang="en-US" altLang="zh-CN" sz="3200" b="1" i="1" kern="100" dirty="0">
                <a:solidFill>
                  <a:srgbClr val="FF0000"/>
                </a:solidFill>
                <a:latin typeface="Arial Narrow" panose="020B0606020202030204" pitchFamily="34" charset="0"/>
                <a:cs typeface="Times New Roman" panose="02020603050405020304" pitchFamily="18" charset="0"/>
              </a:rPr>
              <a:t>the jackal cheated him</a:t>
            </a:r>
            <a:r>
              <a:rPr lang="en-US" altLang="zh-CN" sz="3200" b="1" i="1" kern="100" dirty="0">
                <a:latin typeface="Arial Narrow" panose="020B0606020202030204" pitchFamily="34" charset="0"/>
                <a:cs typeface="Times New Roman" panose="02020603050405020304" pitchFamily="18" charset="0"/>
              </a:rPr>
              <a:t>.</a:t>
            </a:r>
            <a:r>
              <a:rPr lang="en-US" altLang="zh-CN" sz="3200" b="1" u="sng" kern="100" dirty="0">
                <a:latin typeface="Arial Narrow" panose="020B0606020202030204" pitchFamily="34" charset="0"/>
                <a:cs typeface="Times New Roman" panose="02020603050405020304" pitchFamily="18" charset="0"/>
              </a:rPr>
              <a:t>                                                                                                                    </a:t>
            </a:r>
            <a:endParaRPr lang="zh-CN" altLang="zh-CN" sz="3200" b="1" kern="100" dirty="0">
              <a:latin typeface="Arial Narrow" panose="020B0606020202030204" pitchFamily="34" charset="0"/>
              <a:cs typeface="Times New Roman" panose="02020603050405020304" pitchFamily="18" charset="0"/>
            </a:endParaRPr>
          </a:p>
        </p:txBody>
      </p:sp>
      <p:sp>
        <p:nvSpPr>
          <p:cNvPr id="3" name="文本框 2"/>
          <p:cNvSpPr txBox="1"/>
          <p:nvPr/>
        </p:nvSpPr>
        <p:spPr>
          <a:xfrm>
            <a:off x="207816" y="189543"/>
            <a:ext cx="6968836" cy="707886"/>
          </a:xfrm>
          <a:prstGeom prst="rect">
            <a:avLst/>
          </a:prstGeom>
          <a:noFill/>
        </p:spPr>
        <p:txBody>
          <a:bodyPr wrap="square" rtlCol="0">
            <a:spAutoFit/>
          </a:bodyPr>
          <a:lstStyle/>
          <a:p>
            <a:r>
              <a:rPr lang="en-US" altLang="zh-CN" sz="4000" b="1" dirty="0">
                <a:latin typeface="Arial Narrow" panose="020B0606020202030204" pitchFamily="34" charset="0"/>
              </a:rPr>
              <a:t>Task III: What to write?</a:t>
            </a:r>
            <a:endParaRPr lang="zh-CN" altLang="en-US" sz="4000" b="1" dirty="0">
              <a:latin typeface="Arial Narrow" panose="020B0606020202030204" pitchFamily="34" charset="0"/>
            </a:endParaRPr>
          </a:p>
        </p:txBody>
      </p:sp>
      <p:sp>
        <p:nvSpPr>
          <p:cNvPr id="5" name="Oval 1"/>
          <p:cNvSpPr>
            <a:spLocks noChangeArrowheads="1"/>
          </p:cNvSpPr>
          <p:nvPr/>
        </p:nvSpPr>
        <p:spPr bwMode="auto">
          <a:xfrm>
            <a:off x="669271" y="895936"/>
            <a:ext cx="4352138" cy="228462"/>
          </a:xfrm>
          <a:custGeom>
            <a:avLst/>
            <a:gdLst>
              <a:gd name="T0" fmla="*/ 245335 w 4239998"/>
              <a:gd name="T1" fmla="*/ 254864 h 1601996"/>
              <a:gd name="T2" fmla="*/ 2391771 w 4239998"/>
              <a:gd name="T3" fmla="*/ 22941 h 1601996"/>
              <a:gd name="T4" fmla="*/ 1228123 w 4239998"/>
              <a:gd name="T5" fmla="*/ 1127979 h 1601996"/>
              <a:gd name="T6" fmla="*/ 3053787 w 4239998"/>
              <a:gd name="T7" fmla="*/ 718704 h 1601996"/>
              <a:gd name="T8" fmla="*/ 2573769 w 4239998"/>
              <a:gd name="T9" fmla="*/ 1563398 h 1601996"/>
              <a:gd name="T10" fmla="*/ 4240640 w 4239998"/>
              <a:gd name="T11" fmla="*/ 1601369 h 1601996"/>
              <a:gd name="T12" fmla="*/ 0 60000 65536"/>
              <a:gd name="T13" fmla="*/ 0 60000 65536"/>
              <a:gd name="T14" fmla="*/ 0 60000 65536"/>
              <a:gd name="T15" fmla="*/ 0 60000 65536"/>
              <a:gd name="T16" fmla="*/ 0 60000 65536"/>
              <a:gd name="T17" fmla="*/ 0 60000 65536"/>
              <a:gd name="T18" fmla="*/ 0 w 4239998"/>
              <a:gd name="T19" fmla="*/ 0 h 1601996"/>
              <a:gd name="T20" fmla="*/ 4239998 w 4239998"/>
              <a:gd name="T21" fmla="*/ 1601996 h 1601996"/>
            </a:gdLst>
            <a:ahLst/>
            <a:cxnLst>
              <a:cxn ang="T12">
                <a:pos x="T0" y="T1"/>
              </a:cxn>
              <a:cxn ang="T13">
                <a:pos x="T2" y="T3"/>
              </a:cxn>
              <a:cxn ang="T14">
                <a:pos x="T4" y="T5"/>
              </a:cxn>
              <a:cxn ang="T15">
                <a:pos x="T6" y="T7"/>
              </a:cxn>
              <a:cxn ang="T16">
                <a:pos x="T8" y="T9"/>
              </a:cxn>
              <a:cxn ang="T17">
                <a:pos x="T10" y="T11"/>
              </a:cxn>
            </a:cxnLst>
            <a:rect l="T18" t="T19" r="T20" b="T21"/>
            <a:pathLst>
              <a:path w="4239998" h="1601996">
                <a:moveTo>
                  <a:pt x="245299" y="254963"/>
                </a:moveTo>
                <a:cubicBezTo>
                  <a:pt x="-863677" y="1360431"/>
                  <a:pt x="2132100" y="-204513"/>
                  <a:pt x="2391408" y="22950"/>
                </a:cubicBezTo>
                <a:cubicBezTo>
                  <a:pt x="2650716" y="250413"/>
                  <a:pt x="1035732" y="916879"/>
                  <a:pt x="1227937" y="1128420"/>
                </a:cubicBezTo>
                <a:cubicBezTo>
                  <a:pt x="1420142" y="1339961"/>
                  <a:pt x="2747199" y="578149"/>
                  <a:pt x="3053325" y="718986"/>
                </a:cubicBezTo>
                <a:cubicBezTo>
                  <a:pt x="3359451" y="859823"/>
                  <a:pt x="2443839" y="1384997"/>
                  <a:pt x="2573379" y="1564010"/>
                </a:cubicBezTo>
                <a:cubicBezTo>
                  <a:pt x="2702919" y="1743023"/>
                  <a:pt x="3247996" y="1008811"/>
                  <a:pt x="4239998" y="1601996"/>
                </a:cubicBezTo>
              </a:path>
            </a:pathLst>
          </a:custGeom>
          <a:noFill/>
          <a:ln w="12700" cap="rnd" cmpd="sng">
            <a:solidFill>
              <a:srgbClr val="EE0F68"/>
            </a:solidFill>
            <a:miter lim="800000"/>
          </a:ln>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nvGrpSpPr>
          <p:cNvPr id="6" name="Group 69"/>
          <p:cNvGrpSpPr/>
          <p:nvPr/>
        </p:nvGrpSpPr>
        <p:grpSpPr bwMode="auto">
          <a:xfrm rot="18466742">
            <a:off x="4695637" y="483802"/>
            <a:ext cx="1233167" cy="188726"/>
            <a:chOff x="0" y="0"/>
            <a:chExt cx="6705601" cy="531495"/>
          </a:xfrm>
        </p:grpSpPr>
        <p:sp>
          <p:nvSpPr>
            <p:cNvPr id="7" name="Rounded Rectangle 70"/>
            <p:cNvSpPr>
              <a:spLocks noChangeArrowheads="1"/>
            </p:cNvSpPr>
            <p:nvPr/>
          </p:nvSpPr>
          <p:spPr bwMode="auto">
            <a:xfrm>
              <a:off x="5867401" y="116118"/>
              <a:ext cx="838200" cy="304800"/>
            </a:xfrm>
            <a:prstGeom prst="roundRect">
              <a:avLst>
                <a:gd name="adj" fmla="val 50000"/>
              </a:avLst>
            </a:prstGeom>
            <a:gradFill rotWithShape="1">
              <a:gsLst>
                <a:gs pos="0">
                  <a:srgbClr val="7F7F7F"/>
                </a:gs>
                <a:gs pos="50000">
                  <a:srgbClr val="FFFFFF"/>
                </a:gs>
                <a:gs pos="100000">
                  <a:srgbClr val="7F7F7F"/>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8" name="Isosceles Triangle 12"/>
            <p:cNvSpPr>
              <a:spLocks noChangeArrowheads="1"/>
            </p:cNvSpPr>
            <p:nvPr/>
          </p:nvSpPr>
          <p:spPr bwMode="auto">
            <a:xfrm rot="-5400000">
              <a:off x="128132" y="92180"/>
              <a:ext cx="81170" cy="337433"/>
            </a:xfrm>
            <a:custGeom>
              <a:avLst/>
              <a:gdLst>
                <a:gd name="T0" fmla="*/ 102932 w 64009"/>
                <a:gd name="T1" fmla="*/ 132318 h 266094"/>
                <a:gd name="T2" fmla="*/ 102932 w 64009"/>
                <a:gd name="T3" fmla="*/ 193935 h 266094"/>
                <a:gd name="T4" fmla="*/ 102931 w 64009"/>
                <a:gd name="T5" fmla="*/ 193935 h 266094"/>
                <a:gd name="T6" fmla="*/ 102931 w 64009"/>
                <a:gd name="T7" fmla="*/ 427898 h 266094"/>
                <a:gd name="T8" fmla="*/ 0 w 64009"/>
                <a:gd name="T9" fmla="*/ 427898 h 266094"/>
                <a:gd name="T10" fmla="*/ 0 w 64009"/>
                <a:gd name="T11" fmla="*/ 182828 h 266094"/>
                <a:gd name="T12" fmla="*/ 1 w 64009"/>
                <a:gd name="T13" fmla="*/ 182828 h 266094"/>
                <a:gd name="T14" fmla="*/ 1 w 64009"/>
                <a:gd name="T15" fmla="*/ 132318 h 266094"/>
                <a:gd name="T16" fmla="*/ 46129 w 64009"/>
                <a:gd name="T17" fmla="*/ 0 h 266094"/>
                <a:gd name="T18" fmla="*/ 56806 w 64009"/>
                <a:gd name="T19" fmla="*/ 0 h 266094"/>
                <a:gd name="T20" fmla="*/ 102932 w 64009"/>
                <a:gd name="T21" fmla="*/ 132318 h 2660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009"/>
                <a:gd name="T34" fmla="*/ 0 h 266094"/>
                <a:gd name="T35" fmla="*/ 64009 w 64009"/>
                <a:gd name="T36" fmla="*/ 266094 h 2660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009" h="266094">
                  <a:moveTo>
                    <a:pt x="64009" y="82284"/>
                  </a:moveTo>
                  <a:lnTo>
                    <a:pt x="64009" y="120601"/>
                  </a:lnTo>
                  <a:lnTo>
                    <a:pt x="64008" y="120601"/>
                  </a:lnTo>
                  <a:lnTo>
                    <a:pt x="64008" y="266094"/>
                  </a:lnTo>
                  <a:lnTo>
                    <a:pt x="0" y="266094"/>
                  </a:lnTo>
                  <a:lnTo>
                    <a:pt x="0" y="113694"/>
                  </a:lnTo>
                  <a:lnTo>
                    <a:pt x="1" y="113694"/>
                  </a:lnTo>
                  <a:lnTo>
                    <a:pt x="1" y="82284"/>
                  </a:lnTo>
                  <a:lnTo>
                    <a:pt x="28685" y="0"/>
                  </a:lnTo>
                  <a:lnTo>
                    <a:pt x="35325" y="0"/>
                  </a:lnTo>
                  <a:lnTo>
                    <a:pt x="64009" y="82284"/>
                  </a:lnTo>
                  <a:close/>
                </a:path>
              </a:pathLst>
            </a:custGeom>
            <a:gradFill rotWithShape="1">
              <a:gsLst>
                <a:gs pos="0">
                  <a:srgbClr val="262626"/>
                </a:gs>
                <a:gs pos="35999">
                  <a:srgbClr val="7F7F7F"/>
                </a:gs>
                <a:gs pos="64999">
                  <a:srgbClr val="FFFFFF"/>
                </a:gs>
                <a:gs pos="79999">
                  <a:srgbClr val="FFFFFF"/>
                </a:gs>
                <a:gs pos="100000">
                  <a:srgbClr val="262626"/>
                </a:gs>
              </a:gsLst>
              <a:lin ang="0" scaled="1"/>
            </a:gradFill>
            <a:ln w="9525" cap="flat" cmpd="sng">
              <a:solidFill>
                <a:srgbClr val="7F7F7F"/>
              </a:solidFill>
              <a:miter lim="800000"/>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Rounded Rectangle 72"/>
            <p:cNvSpPr>
              <a:spLocks noChangeArrowheads="1"/>
            </p:cNvSpPr>
            <p:nvPr/>
          </p:nvSpPr>
          <p:spPr bwMode="auto">
            <a:xfrm>
              <a:off x="860238" y="0"/>
              <a:ext cx="2313291" cy="521797"/>
            </a:xfrm>
            <a:prstGeom prst="roundRect">
              <a:avLst>
                <a:gd name="adj" fmla="val 10718"/>
              </a:avLst>
            </a:prstGeom>
            <a:solidFill>
              <a:srgbClr val="EE0F68"/>
            </a:solidFill>
            <a:ln w="12700">
              <a:solidFill>
                <a:schemeClr val="bg1"/>
              </a:solidFill>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10" name="Isosceles Triangle 24"/>
            <p:cNvSpPr>
              <a:spLocks noChangeArrowheads="1"/>
            </p:cNvSpPr>
            <p:nvPr/>
          </p:nvSpPr>
          <p:spPr bwMode="auto">
            <a:xfrm rot="-5400000">
              <a:off x="259015" y="-79428"/>
              <a:ext cx="463820" cy="680652"/>
            </a:xfrm>
            <a:custGeom>
              <a:avLst/>
              <a:gdLst>
                <a:gd name="T0" fmla="*/ 588170 w 365760"/>
                <a:gd name="T1" fmla="*/ 863134 h 536750"/>
                <a:gd name="T2" fmla="*/ 0 w 365760"/>
                <a:gd name="T3" fmla="*/ 863134 h 536750"/>
                <a:gd name="T4" fmla="*/ 207486 w 365760"/>
                <a:gd name="T5" fmla="*/ 0 h 536750"/>
                <a:gd name="T6" fmla="*/ 380683 w 365760"/>
                <a:gd name="T7" fmla="*/ 0 h 536750"/>
                <a:gd name="T8" fmla="*/ 588170 w 365760"/>
                <a:gd name="T9" fmla="*/ 863134 h 536750"/>
                <a:gd name="T10" fmla="*/ 0 60000 65536"/>
                <a:gd name="T11" fmla="*/ 0 60000 65536"/>
                <a:gd name="T12" fmla="*/ 0 60000 65536"/>
                <a:gd name="T13" fmla="*/ 0 60000 65536"/>
                <a:gd name="T14" fmla="*/ 0 60000 65536"/>
                <a:gd name="T15" fmla="*/ 0 w 365760"/>
                <a:gd name="T16" fmla="*/ 0 h 536750"/>
                <a:gd name="T17" fmla="*/ 365760 w 365760"/>
                <a:gd name="T18" fmla="*/ 536750 h 536750"/>
              </a:gdLst>
              <a:ahLst/>
              <a:cxnLst>
                <a:cxn ang="T10">
                  <a:pos x="T0" y="T1"/>
                </a:cxn>
                <a:cxn ang="T11">
                  <a:pos x="T2" y="T3"/>
                </a:cxn>
                <a:cxn ang="T12">
                  <a:pos x="T4" y="T5"/>
                </a:cxn>
                <a:cxn ang="T13">
                  <a:pos x="T6" y="T7"/>
                </a:cxn>
                <a:cxn ang="T14">
                  <a:pos x="T8" y="T9"/>
                </a:cxn>
              </a:cxnLst>
              <a:rect l="T15" t="T16" r="T17" b="T18"/>
              <a:pathLst>
                <a:path w="365760" h="536750">
                  <a:moveTo>
                    <a:pt x="365760" y="536750"/>
                  </a:moveTo>
                  <a:lnTo>
                    <a:pt x="0" y="536750"/>
                  </a:lnTo>
                  <a:lnTo>
                    <a:pt x="129028" y="0"/>
                  </a:lnTo>
                  <a:lnTo>
                    <a:pt x="236732" y="0"/>
                  </a:lnTo>
                  <a:lnTo>
                    <a:pt x="365760" y="536750"/>
                  </a:lnTo>
                  <a:close/>
                </a:path>
              </a:pathLst>
            </a:custGeom>
            <a:gradFill rotWithShape="1">
              <a:gsLst>
                <a:gs pos="0">
                  <a:srgbClr val="7F7F7F"/>
                </a:gs>
                <a:gs pos="50000">
                  <a:srgbClr val="D8D8D8"/>
                </a:gs>
                <a:gs pos="100000">
                  <a:srgbClr val="7F7F7F"/>
                </a:gs>
              </a:gsLst>
              <a:lin ang="0" scaled="1"/>
            </a:gradFill>
            <a:ln w="3175" cap="flat" cmpd="sng">
              <a:solidFill>
                <a:srgbClr val="7F7F7F"/>
              </a:solidFill>
              <a:miter lim="800000"/>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Freeform 74"/>
            <p:cNvSpPr>
              <a:spLocks noChangeAspect="1" noChangeArrowheads="1"/>
            </p:cNvSpPr>
            <p:nvPr/>
          </p:nvSpPr>
          <p:spPr bwMode="auto">
            <a:xfrm>
              <a:off x="3165774" y="0"/>
              <a:ext cx="3363053" cy="521797"/>
            </a:xfrm>
            <a:custGeom>
              <a:avLst/>
              <a:gdLst>
                <a:gd name="T0" fmla="*/ 2147483646 w 3084"/>
                <a:gd name="T1" fmla="*/ 2147483646 h 476"/>
                <a:gd name="T2" fmla="*/ 2147483646 w 3084"/>
                <a:gd name="T3" fmla="*/ 2147483646 h 476"/>
                <a:gd name="T4" fmla="*/ 2147483646 w 3084"/>
                <a:gd name="T5" fmla="*/ 2147483646 h 476"/>
                <a:gd name="T6" fmla="*/ 2147483646 w 3084"/>
                <a:gd name="T7" fmla="*/ 2147483646 h 476"/>
                <a:gd name="T8" fmla="*/ 0 w 3084"/>
                <a:gd name="T9" fmla="*/ 2147483646 h 476"/>
                <a:gd name="T10" fmla="*/ 0 w 3084"/>
                <a:gd name="T11" fmla="*/ 0 h 476"/>
                <a:gd name="T12" fmla="*/ 2147483646 w 3084"/>
                <a:gd name="T13" fmla="*/ 2147483646 h 476"/>
                <a:gd name="T14" fmla="*/ 2147483646 w 3084"/>
                <a:gd name="T15" fmla="*/ 2147483646 h 476"/>
                <a:gd name="T16" fmla="*/ 2147483646 w 3084"/>
                <a:gd name="T17" fmla="*/ 2147483646 h 4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84"/>
                <a:gd name="T28" fmla="*/ 0 h 476"/>
                <a:gd name="T29" fmla="*/ 3084 w 3084"/>
                <a:gd name="T30" fmla="*/ 476 h 4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84" h="476">
                  <a:moveTo>
                    <a:pt x="3065" y="68"/>
                  </a:moveTo>
                  <a:cubicBezTo>
                    <a:pt x="3084" y="85"/>
                    <a:pt x="3079" y="397"/>
                    <a:pt x="3064" y="414"/>
                  </a:cubicBezTo>
                  <a:cubicBezTo>
                    <a:pt x="3049" y="431"/>
                    <a:pt x="2891" y="455"/>
                    <a:pt x="2791" y="458"/>
                  </a:cubicBezTo>
                  <a:cubicBezTo>
                    <a:pt x="208" y="456"/>
                    <a:pt x="208" y="456"/>
                    <a:pt x="208" y="456"/>
                  </a:cubicBezTo>
                  <a:cubicBezTo>
                    <a:pt x="105" y="449"/>
                    <a:pt x="44" y="462"/>
                    <a:pt x="0" y="476"/>
                  </a:cubicBezTo>
                  <a:cubicBezTo>
                    <a:pt x="0" y="0"/>
                    <a:pt x="0" y="0"/>
                    <a:pt x="0" y="0"/>
                  </a:cubicBezTo>
                  <a:cubicBezTo>
                    <a:pt x="69" y="21"/>
                    <a:pt x="126" y="25"/>
                    <a:pt x="219" y="28"/>
                  </a:cubicBezTo>
                  <a:cubicBezTo>
                    <a:pt x="2786" y="43"/>
                    <a:pt x="2786" y="43"/>
                    <a:pt x="2786" y="43"/>
                  </a:cubicBezTo>
                  <a:cubicBezTo>
                    <a:pt x="2890" y="40"/>
                    <a:pt x="3045" y="51"/>
                    <a:pt x="3065" y="68"/>
                  </a:cubicBezTo>
                  <a:close/>
                </a:path>
              </a:pathLst>
            </a:custGeom>
            <a:solidFill>
              <a:srgbClr val="EE0F68"/>
            </a:solidFill>
            <a:ln w="12700" cap="flat" cmpd="sng">
              <a:solidFill>
                <a:srgbClr val="EE0F68"/>
              </a:solidFill>
              <a:miter lim="800000"/>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75"/>
            <p:cNvSpPr>
              <a:spLocks noChangeArrowheads="1"/>
            </p:cNvSpPr>
            <p:nvPr/>
          </p:nvSpPr>
          <p:spPr bwMode="auto">
            <a:xfrm>
              <a:off x="3109412" y="0"/>
              <a:ext cx="57977" cy="521797"/>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13" name="Rounded Rectangle 76"/>
            <p:cNvSpPr>
              <a:spLocks noChangeArrowheads="1"/>
            </p:cNvSpPr>
            <p:nvPr/>
          </p:nvSpPr>
          <p:spPr bwMode="auto">
            <a:xfrm>
              <a:off x="827859" y="5797"/>
              <a:ext cx="57977" cy="510202"/>
            </a:xfrm>
            <a:prstGeom prst="roundRect">
              <a:avLst>
                <a:gd name="adj" fmla="val 36856"/>
              </a:avLst>
            </a:prstGeom>
            <a:solidFill>
              <a:srgbClr val="D8D8D8"/>
            </a:solidFill>
            <a:ln w="6350">
              <a:solidFill>
                <a:srgbClr val="7F7F7F"/>
              </a:solidFill>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14" name="Rounded Rectangle 77"/>
            <p:cNvSpPr>
              <a:spLocks noChangeArrowheads="1"/>
            </p:cNvSpPr>
            <p:nvPr/>
          </p:nvSpPr>
          <p:spPr bwMode="auto">
            <a:xfrm>
              <a:off x="6160841" y="28575"/>
              <a:ext cx="164592" cy="502920"/>
            </a:xfrm>
            <a:prstGeom prst="roundRect">
              <a:avLst>
                <a:gd name="adj" fmla="val 19810"/>
              </a:avLst>
            </a:prstGeom>
            <a:solidFill>
              <a:srgbClr val="D8D8D8"/>
            </a:solidFill>
            <a:ln w="6350">
              <a:solidFill>
                <a:srgbClr val="7F7F7F"/>
              </a:solidFill>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15" name="Rounded Rectangle 78"/>
            <p:cNvSpPr>
              <a:spLocks noChangeArrowheads="1"/>
            </p:cNvSpPr>
            <p:nvPr/>
          </p:nvSpPr>
          <p:spPr bwMode="auto">
            <a:xfrm>
              <a:off x="4614635" y="201462"/>
              <a:ext cx="1816646" cy="164592"/>
            </a:xfrm>
            <a:prstGeom prst="roundRect">
              <a:avLst>
                <a:gd name="adj" fmla="val 50000"/>
              </a:avLst>
            </a:pr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grpSp>
          <p:nvGrpSpPr>
            <p:cNvPr id="16" name="Group 79"/>
            <p:cNvGrpSpPr/>
            <p:nvPr/>
          </p:nvGrpSpPr>
          <p:grpSpPr bwMode="auto">
            <a:xfrm>
              <a:off x="4767243" y="256179"/>
              <a:ext cx="1511430" cy="55158"/>
              <a:chOff x="0" y="0"/>
              <a:chExt cx="1706048" cy="55158"/>
            </a:xfrm>
          </p:grpSpPr>
          <p:sp>
            <p:nvSpPr>
              <p:cNvPr id="17" name="Straight Connector 80"/>
              <p:cNvSpPr>
                <a:spLocks noChangeShapeType="1"/>
              </p:cNvSpPr>
              <p:nvPr/>
            </p:nvSpPr>
            <p:spPr bwMode="auto">
              <a:xfrm>
                <a:off x="0" y="55158"/>
                <a:ext cx="1706048" cy="1"/>
              </a:xfrm>
              <a:prstGeom prst="line">
                <a:avLst/>
              </a:prstGeom>
              <a:noFill/>
              <a:ln w="19050" cap="rnd">
                <a:solidFill>
                  <a:srgbClr val="7F7F7F"/>
                </a:solidFill>
                <a:miter lim="800000"/>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8" name="Straight Connector 81"/>
              <p:cNvSpPr>
                <a:spLocks noChangeShapeType="1"/>
              </p:cNvSpPr>
              <p:nvPr/>
            </p:nvSpPr>
            <p:spPr bwMode="auto">
              <a:xfrm>
                <a:off x="0" y="0"/>
                <a:ext cx="1706048" cy="1"/>
              </a:xfrm>
              <a:prstGeom prst="line">
                <a:avLst/>
              </a:prstGeom>
              <a:noFill/>
              <a:ln w="19050" cap="rnd">
                <a:solidFill>
                  <a:srgbClr val="7F7F7F"/>
                </a:solidFill>
                <a:miter lim="800000"/>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sp>
        <p:nvSpPr>
          <p:cNvPr id="2" name="文本框 1"/>
          <p:cNvSpPr txBox="1"/>
          <p:nvPr/>
        </p:nvSpPr>
        <p:spPr>
          <a:xfrm>
            <a:off x="312753" y="2269745"/>
            <a:ext cx="11386380" cy="2554545"/>
          </a:xfrm>
          <a:prstGeom prst="rect">
            <a:avLst/>
          </a:prstGeom>
          <a:noFill/>
        </p:spPr>
        <p:txBody>
          <a:bodyPr wrap="square" rtlCol="0">
            <a:spAutoFit/>
          </a:bodyPr>
          <a:lstStyle/>
          <a:p>
            <a:pPr marL="457200" indent="-457200">
              <a:buFont typeface="Arial" panose="020B0604020202020204" pitchFamily="34" charset="0"/>
              <a:buChar char="•"/>
            </a:pPr>
            <a:r>
              <a:rPr lang="en-US" altLang="zh-CN" sz="3200" b="1" dirty="0">
                <a:solidFill>
                  <a:srgbClr val="0000CC"/>
                </a:solidFill>
                <a:latin typeface="Arial Narrow" panose="020B0606020202030204" pitchFamily="34" charset="0"/>
              </a:rPr>
              <a:t>What did the deer say that </a:t>
            </a:r>
            <a:r>
              <a:rPr lang="en-US" altLang="zh-CN" sz="3200" b="1" dirty="0">
                <a:solidFill>
                  <a:srgbClr val="FF0000"/>
                </a:solidFill>
                <a:latin typeface="Arial Narrow" panose="020B0606020202030204" pitchFamily="34" charset="0"/>
              </a:rPr>
              <a:t>shocked the tiger </a:t>
            </a:r>
            <a:r>
              <a:rPr lang="en-US" altLang="zh-CN" sz="3200" b="1" dirty="0">
                <a:solidFill>
                  <a:srgbClr val="0000CC"/>
                </a:solidFill>
                <a:latin typeface="Arial Narrow" panose="020B0606020202030204" pitchFamily="34" charset="0"/>
              </a:rPr>
              <a:t>and </a:t>
            </a:r>
            <a:r>
              <a:rPr lang="en-US" altLang="zh-CN" sz="3200" b="1" dirty="0">
                <a:solidFill>
                  <a:srgbClr val="FF0000"/>
                </a:solidFill>
                <a:latin typeface="Arial Narrow" panose="020B0606020202030204" pitchFamily="34" charset="0"/>
              </a:rPr>
              <a:t>convinced him he was cheated by the jackal</a:t>
            </a:r>
            <a:r>
              <a:rPr lang="en-US" altLang="zh-CN" sz="3200" b="1" dirty="0">
                <a:solidFill>
                  <a:srgbClr val="0000CC"/>
                </a:solidFill>
                <a:latin typeface="Arial Narrow" panose="020B0606020202030204" pitchFamily="34" charset="0"/>
              </a:rPr>
              <a:t>?</a:t>
            </a:r>
          </a:p>
          <a:p>
            <a:pPr marL="457200" indent="-457200">
              <a:buFont typeface="Arial" panose="020B0604020202020204" pitchFamily="34" charset="0"/>
              <a:buChar char="•"/>
            </a:pPr>
            <a:r>
              <a:rPr lang="en-US" altLang="zh-CN" sz="3200" b="1" dirty="0">
                <a:solidFill>
                  <a:srgbClr val="0000CC"/>
                </a:solidFill>
                <a:latin typeface="Arial Narrow" panose="020B0606020202030204" pitchFamily="34" charset="0"/>
              </a:rPr>
              <a:t>Think about what the jackal did to the tiger just now?</a:t>
            </a:r>
          </a:p>
          <a:p>
            <a:r>
              <a:rPr lang="en-US" altLang="zh-CN" sz="3200" b="1" dirty="0">
                <a:solidFill>
                  <a:srgbClr val="0000CC"/>
                </a:solidFill>
                <a:latin typeface="Arial Narrow" panose="020B0606020202030204" pitchFamily="34" charset="0"/>
              </a:rPr>
              <a:t>     </a:t>
            </a:r>
            <a:r>
              <a:rPr lang="en-US" altLang="zh-CN" sz="3200" b="1" dirty="0">
                <a:solidFill>
                  <a:srgbClr val="FF0000"/>
                </a:solidFill>
                <a:latin typeface="Arial Narrow" panose="020B0606020202030204" pitchFamily="34" charset="0"/>
              </a:rPr>
              <a:t>persuade the tiger to return to the cave; knot their tails together </a:t>
            </a:r>
          </a:p>
          <a:p>
            <a:pPr marL="457200" indent="-457200">
              <a:buFont typeface="Arial" panose="020B0604020202020204" pitchFamily="34" charset="0"/>
              <a:buChar char="•"/>
            </a:pPr>
            <a:r>
              <a:rPr lang="en-US" altLang="zh-CN" sz="3200" b="1" dirty="0">
                <a:solidFill>
                  <a:srgbClr val="0000CC"/>
                </a:solidFill>
                <a:latin typeface="Arial Narrow" panose="020B0606020202030204" pitchFamily="34" charset="0"/>
              </a:rPr>
              <a:t>How would the jackal cheat the tiger by doing so?</a:t>
            </a:r>
            <a:r>
              <a:rPr lang="en-US" altLang="zh-CN" sz="3200" b="1" dirty="0">
                <a:solidFill>
                  <a:srgbClr val="FF0000"/>
                </a:solidFill>
                <a:latin typeface="Arial Narrow" panose="020B0606020202030204" pitchFamily="34" charset="0"/>
              </a:rPr>
              <a:t>  </a:t>
            </a:r>
          </a:p>
        </p:txBody>
      </p:sp>
      <p:sp>
        <p:nvSpPr>
          <p:cNvPr id="21" name="矩形 20"/>
          <p:cNvSpPr/>
          <p:nvPr/>
        </p:nvSpPr>
        <p:spPr>
          <a:xfrm>
            <a:off x="6093219" y="101766"/>
            <a:ext cx="6098781" cy="1384995"/>
          </a:xfrm>
          <a:prstGeom prst="rect">
            <a:avLst/>
          </a:prstGeom>
        </p:spPr>
        <p:txBody>
          <a:bodyPr wrap="square">
            <a:spAutoFit/>
          </a:bodyPr>
          <a:lstStyle/>
          <a:p>
            <a:r>
              <a:rPr lang="en-US" altLang="zh-CN" sz="2800" b="1" kern="100" dirty="0">
                <a:latin typeface="华文楷体" panose="02010600040101010101" pitchFamily="2" charset="-122"/>
                <a:ea typeface="华文楷体" panose="02010600040101010101" pitchFamily="2" charset="-122"/>
                <a:cs typeface="Times New Roman" panose="02020603050405020304"/>
              </a:rPr>
              <a:t>Rules</a:t>
            </a:r>
            <a:r>
              <a:rPr lang="zh-CN" altLang="en-US" sz="2800" b="1" kern="100" dirty="0">
                <a:latin typeface="华文楷体" panose="02010600040101010101" pitchFamily="2" charset="-122"/>
                <a:ea typeface="华文楷体" panose="02010600040101010101" pitchFamily="2" charset="-122"/>
                <a:cs typeface="Times New Roman" panose="02020603050405020304"/>
              </a:rPr>
              <a:t>：</a:t>
            </a:r>
            <a:r>
              <a:rPr lang="zh-CN" altLang="zh-CN" sz="2800" b="1" kern="100" dirty="0">
                <a:latin typeface="华文楷体" panose="02010600040101010101" pitchFamily="2" charset="-122"/>
                <a:ea typeface="华文楷体" panose="02010600040101010101" pitchFamily="2" charset="-122"/>
                <a:cs typeface="Times New Roman" panose="02020603050405020304"/>
              </a:rPr>
              <a:t>续写</a:t>
            </a:r>
            <a:r>
              <a:rPr lang="zh-CN" altLang="zh-CN" sz="2800" b="1" kern="100" dirty="0">
                <a:solidFill>
                  <a:srgbClr val="FF0000"/>
                </a:solidFill>
                <a:latin typeface="华文楷体" panose="02010600040101010101" pitchFamily="2" charset="-122"/>
                <a:ea typeface="华文楷体" panose="02010600040101010101" pitchFamily="2" charset="-122"/>
                <a:cs typeface="Times New Roman" panose="02020603050405020304"/>
              </a:rPr>
              <a:t>情节发展</a:t>
            </a:r>
            <a:r>
              <a:rPr lang="zh-CN" altLang="zh-CN" sz="2800" b="1" kern="100" dirty="0">
                <a:latin typeface="华文楷体" panose="02010600040101010101" pitchFamily="2" charset="-122"/>
                <a:ea typeface="华文楷体" panose="02010600040101010101" pitchFamily="2" charset="-122"/>
                <a:cs typeface="Times New Roman" panose="02020603050405020304"/>
              </a:rPr>
              <a:t>连贯合理；续写</a:t>
            </a:r>
            <a:r>
              <a:rPr lang="zh-CN" altLang="zh-CN" sz="2800" b="1" kern="100" dirty="0">
                <a:solidFill>
                  <a:srgbClr val="FF0000"/>
                </a:solidFill>
                <a:latin typeface="华文楷体" panose="02010600040101010101" pitchFamily="2" charset="-122"/>
                <a:ea typeface="华文楷体" panose="02010600040101010101" pitchFamily="2" charset="-122"/>
                <a:cs typeface="Times New Roman" panose="02020603050405020304"/>
              </a:rPr>
              <a:t>两段之间</a:t>
            </a:r>
            <a:r>
              <a:rPr lang="zh-CN" altLang="zh-CN" sz="2800" b="1" kern="100" dirty="0">
                <a:latin typeface="华文楷体" panose="02010600040101010101" pitchFamily="2" charset="-122"/>
                <a:ea typeface="华文楷体" panose="02010600040101010101" pitchFamily="2" charset="-122"/>
                <a:cs typeface="Times New Roman" panose="02020603050405020304"/>
              </a:rPr>
              <a:t>衔接紧密；续写段落</a:t>
            </a:r>
            <a:r>
              <a:rPr lang="zh-CN" altLang="zh-CN" sz="2800" b="1" kern="100" dirty="0">
                <a:solidFill>
                  <a:srgbClr val="FF0000"/>
                </a:solidFill>
                <a:latin typeface="华文楷体" panose="02010600040101010101" pitchFamily="2" charset="-122"/>
                <a:ea typeface="华文楷体" panose="02010600040101010101" pitchFamily="2" charset="-122"/>
                <a:cs typeface="Times New Roman" panose="02020603050405020304"/>
              </a:rPr>
              <a:t>开头语与后续</a:t>
            </a:r>
            <a:r>
              <a:rPr lang="zh-CN" altLang="en-US" sz="2800" b="1" kern="100" dirty="0">
                <a:solidFill>
                  <a:srgbClr val="FF0000"/>
                </a:solidFill>
                <a:latin typeface="华文楷体" panose="02010600040101010101" pitchFamily="2" charset="-122"/>
                <a:ea typeface="华文楷体" panose="02010600040101010101" pitchFamily="2" charset="-122"/>
                <a:cs typeface="Times New Roman" panose="02020603050405020304"/>
              </a:rPr>
              <a:t>内容</a:t>
            </a:r>
            <a:r>
              <a:rPr lang="zh-CN" altLang="zh-CN" sz="2800" b="1" kern="100" dirty="0">
                <a:latin typeface="华文楷体" panose="02010600040101010101" pitchFamily="2" charset="-122"/>
                <a:ea typeface="华文楷体" panose="02010600040101010101" pitchFamily="2" charset="-122"/>
                <a:cs typeface="Times New Roman" panose="02020603050405020304"/>
              </a:rPr>
              <a:t>连贯。</a:t>
            </a:r>
            <a:endParaRPr lang="zh-CN" altLang="en-US" sz="2800" b="1" dirty="0">
              <a:solidFill>
                <a:prstClr val="black"/>
              </a:solidFill>
              <a:latin typeface="华文楷体" panose="02010600040101010101" pitchFamily="2" charset="-122"/>
              <a:ea typeface="华文楷体" panose="02010600040101010101" pitchFamily="2" charset="-122"/>
            </a:endParaRPr>
          </a:p>
        </p:txBody>
      </p:sp>
      <p:sp>
        <p:nvSpPr>
          <p:cNvPr id="22" name="文本框 21"/>
          <p:cNvSpPr txBox="1"/>
          <p:nvPr/>
        </p:nvSpPr>
        <p:spPr>
          <a:xfrm>
            <a:off x="0" y="9434"/>
            <a:ext cx="6068291" cy="1569660"/>
          </a:xfrm>
          <a:prstGeom prst="rect">
            <a:avLst/>
          </a:prstGeom>
          <a:solidFill>
            <a:srgbClr val="FFFF00"/>
          </a:solidFill>
        </p:spPr>
        <p:txBody>
          <a:bodyPr wrap="square" rtlCol="0">
            <a:spAutoFit/>
          </a:bodyPr>
          <a:lstStyle/>
          <a:p>
            <a:r>
              <a:rPr lang="en-US" altLang="zh-CN" sz="3200" b="1" dirty="0">
                <a:latin typeface="宋体" panose="02010600030101010101" pitchFamily="2" charset="-122"/>
                <a:ea typeface="宋体" panose="02010600030101010101" pitchFamily="2" charset="-122"/>
              </a:rPr>
              <a:t>Tip 2: </a:t>
            </a:r>
            <a:r>
              <a:rPr lang="zh-CN" altLang="en-US" sz="3200" b="1" dirty="0">
                <a:latin typeface="宋体" panose="02010600030101010101" pitchFamily="2" charset="-122"/>
                <a:ea typeface="宋体" panose="02010600030101010101" pitchFamily="2" charset="-122"/>
              </a:rPr>
              <a:t>根据原文已知情节和第二段所给开头句推断第一段可能的情节发展</a:t>
            </a:r>
            <a:endParaRPr lang="en-US" altLang="zh-CN" sz="3200" b="1" dirty="0">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614389" y="3481246"/>
            <a:ext cx="1550302" cy="584775"/>
          </a:xfrm>
          <a:prstGeom prst="rect">
            <a:avLst/>
          </a:prstGeom>
        </p:spPr>
        <p:txBody>
          <a:bodyPr wrap="square">
            <a:spAutoFit/>
          </a:bodyPr>
          <a:lstStyle/>
          <a:p>
            <a:r>
              <a:rPr lang="en-US" altLang="zh-CN" sz="3200" b="1" kern="100" spc="-10" dirty="0">
                <a:latin typeface="Arial Narrow" panose="020B0606020202030204" pitchFamily="34" charset="0"/>
              </a:rPr>
              <a:t>the tiger</a:t>
            </a:r>
          </a:p>
        </p:txBody>
      </p:sp>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5900" r="12028"/>
          <a:stretch>
            <a:fillRect/>
          </a:stretch>
        </p:blipFill>
        <p:spPr>
          <a:xfrm>
            <a:off x="331363" y="2122539"/>
            <a:ext cx="2036877" cy="2349730"/>
          </a:xfrm>
          <a:prstGeom prst="rect">
            <a:avLst/>
          </a:prstGeom>
        </p:spPr>
      </p:pic>
      <p:sp>
        <p:nvSpPr>
          <p:cNvPr id="10" name="矩形 9"/>
          <p:cNvSpPr/>
          <p:nvPr/>
        </p:nvSpPr>
        <p:spPr>
          <a:xfrm>
            <a:off x="331363" y="4569932"/>
            <a:ext cx="3321696" cy="1569660"/>
          </a:xfrm>
          <a:prstGeom prst="rect">
            <a:avLst/>
          </a:prstGeom>
        </p:spPr>
        <p:txBody>
          <a:bodyPr wrap="square">
            <a:spAutoFit/>
          </a:bodyPr>
          <a:lstStyle/>
          <a:p>
            <a:r>
              <a:rPr lang="en-US" altLang="zh-CN" sz="3200" b="1" kern="100" spc="-10" dirty="0">
                <a:solidFill>
                  <a:srgbClr val="0000CC"/>
                </a:solidFill>
                <a:latin typeface="Arial Narrow" panose="020B0606020202030204" pitchFamily="34" charset="0"/>
              </a:rPr>
              <a:t>clever / smart / intelligent, brave, </a:t>
            </a:r>
          </a:p>
          <a:p>
            <a:r>
              <a:rPr lang="en-US" altLang="zh-CN" sz="3200" b="1" kern="100" spc="-10" dirty="0">
                <a:solidFill>
                  <a:srgbClr val="0000CC"/>
                </a:solidFill>
                <a:latin typeface="Arial Narrow" panose="020B0606020202030204" pitchFamily="34" charset="0"/>
              </a:rPr>
              <a:t>stay calm in danger</a:t>
            </a:r>
            <a:endParaRPr lang="zh-CN" altLang="en-US" sz="3200" b="1" dirty="0">
              <a:solidFill>
                <a:srgbClr val="0000CC"/>
              </a:solidFill>
              <a:latin typeface="Arial Narrow" panose="020B0606020202030204" pitchFamily="34" charset="0"/>
            </a:endParaRPr>
          </a:p>
        </p:txBody>
      </p:sp>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5665" r="9915"/>
          <a:stretch>
            <a:fillRect/>
          </a:stretch>
        </p:blipFill>
        <p:spPr>
          <a:xfrm>
            <a:off x="4624023" y="2435079"/>
            <a:ext cx="1969584" cy="2333097"/>
          </a:xfrm>
          <a:prstGeom prst="rect">
            <a:avLst/>
          </a:prstGeom>
        </p:spPr>
      </p:pic>
      <p:sp>
        <p:nvSpPr>
          <p:cNvPr id="13" name="矩形 12"/>
          <p:cNvSpPr/>
          <p:nvPr/>
        </p:nvSpPr>
        <p:spPr>
          <a:xfrm>
            <a:off x="4830202" y="4872328"/>
            <a:ext cx="1681257" cy="1077218"/>
          </a:xfrm>
          <a:prstGeom prst="rect">
            <a:avLst/>
          </a:prstGeom>
        </p:spPr>
        <p:txBody>
          <a:bodyPr wrap="square">
            <a:spAutoFit/>
          </a:bodyPr>
          <a:lstStyle/>
          <a:p>
            <a:r>
              <a:rPr lang="en-US" altLang="zh-CN" sz="3200" b="1" kern="100" spc="-10" dirty="0">
                <a:solidFill>
                  <a:srgbClr val="0000CC"/>
                </a:solidFill>
                <a:latin typeface="Arial Narrow" panose="020B0606020202030204" pitchFamily="34" charset="0"/>
              </a:rPr>
              <a:t>cowardly, timid</a:t>
            </a:r>
            <a:endParaRPr lang="zh-CN" altLang="en-US" sz="3200" b="1" dirty="0">
              <a:solidFill>
                <a:srgbClr val="0000CC"/>
              </a:solidFill>
              <a:latin typeface="Arial Narrow" panose="020B0606020202030204" pitchFamily="34" charset="0"/>
            </a:endParaRPr>
          </a:p>
        </p:txBody>
      </p:sp>
      <p:sp>
        <p:nvSpPr>
          <p:cNvPr id="14" name="矩形 13"/>
          <p:cNvSpPr/>
          <p:nvPr/>
        </p:nvSpPr>
        <p:spPr>
          <a:xfrm>
            <a:off x="2384796" y="3616449"/>
            <a:ext cx="2451330" cy="584775"/>
          </a:xfrm>
          <a:prstGeom prst="rect">
            <a:avLst/>
          </a:prstGeom>
        </p:spPr>
        <p:txBody>
          <a:bodyPr wrap="square">
            <a:spAutoFit/>
          </a:bodyPr>
          <a:lstStyle/>
          <a:p>
            <a:r>
              <a:rPr lang="en-US" altLang="zh-CN" sz="3200" b="1" kern="100" spc="-10" dirty="0">
                <a:latin typeface="Arial Narrow" panose="020B0606020202030204" pitchFamily="34" charset="0"/>
              </a:rPr>
              <a:t>Mother deer </a:t>
            </a:r>
            <a:endParaRPr lang="zh-CN" altLang="en-US" sz="3200" b="1" dirty="0">
              <a:latin typeface="Arial Narrow" panose="020B0606020202030204" pitchFamily="34" charset="0"/>
            </a:endParaRPr>
          </a:p>
        </p:txBody>
      </p:sp>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5443" t="8371" b="7367"/>
          <a:stretch>
            <a:fillRect/>
          </a:stretch>
        </p:blipFill>
        <p:spPr>
          <a:xfrm>
            <a:off x="8185473" y="2778018"/>
            <a:ext cx="2484442" cy="2247114"/>
          </a:xfrm>
          <a:prstGeom prst="rect">
            <a:avLst/>
          </a:prstGeom>
        </p:spPr>
      </p:pic>
      <p:sp>
        <p:nvSpPr>
          <p:cNvPr id="17" name="矩形 16"/>
          <p:cNvSpPr/>
          <p:nvPr/>
        </p:nvSpPr>
        <p:spPr>
          <a:xfrm>
            <a:off x="10445949" y="3347848"/>
            <a:ext cx="1665841" cy="584775"/>
          </a:xfrm>
          <a:prstGeom prst="rect">
            <a:avLst/>
          </a:prstGeom>
        </p:spPr>
        <p:txBody>
          <a:bodyPr wrap="none">
            <a:spAutoFit/>
          </a:bodyPr>
          <a:lstStyle/>
          <a:p>
            <a:r>
              <a:rPr lang="en-US" altLang="zh-CN" sz="3200" b="1" kern="100" spc="-10" dirty="0">
                <a:latin typeface="Arial Narrow" panose="020B0606020202030204" pitchFamily="34" charset="0"/>
              </a:rPr>
              <a:t>the</a:t>
            </a:r>
            <a:r>
              <a:rPr lang="en-US" altLang="zh-CN" b="1" kern="100" spc="-10" dirty="0">
                <a:latin typeface="Arial Narrow" panose="020B0606020202030204" pitchFamily="34" charset="0"/>
              </a:rPr>
              <a:t> </a:t>
            </a:r>
            <a:r>
              <a:rPr lang="en-US" altLang="zh-CN" sz="3200" b="1" kern="100" spc="-10" dirty="0">
                <a:latin typeface="Arial Narrow" panose="020B0606020202030204" pitchFamily="34" charset="0"/>
              </a:rPr>
              <a:t>jackal</a:t>
            </a:r>
            <a:endParaRPr lang="zh-CN" altLang="en-US" sz="3200" b="1" kern="100" spc="-10" dirty="0">
              <a:latin typeface="Arial Narrow" panose="020B0606020202030204" pitchFamily="34" charset="0"/>
            </a:endParaRPr>
          </a:p>
        </p:txBody>
      </p:sp>
      <p:sp>
        <p:nvSpPr>
          <p:cNvPr id="18" name="矩形 17"/>
          <p:cNvSpPr/>
          <p:nvPr/>
        </p:nvSpPr>
        <p:spPr>
          <a:xfrm>
            <a:off x="8608036" y="4779963"/>
            <a:ext cx="3114179" cy="1569660"/>
          </a:xfrm>
          <a:prstGeom prst="rect">
            <a:avLst/>
          </a:prstGeom>
        </p:spPr>
        <p:txBody>
          <a:bodyPr wrap="square">
            <a:spAutoFit/>
          </a:bodyPr>
          <a:lstStyle/>
          <a:p>
            <a:r>
              <a:rPr lang="en-US" altLang="zh-CN" sz="3200" b="1" kern="100" spc="-10" dirty="0">
                <a:solidFill>
                  <a:srgbClr val="0000CC"/>
                </a:solidFill>
                <a:latin typeface="Arial Narrow" panose="020B0606020202030204" pitchFamily="34" charset="0"/>
              </a:rPr>
              <a:t>cunning (</a:t>
            </a:r>
            <a:r>
              <a:rPr lang="zh-CN" altLang="en-US" sz="3200" b="1" kern="100" spc="-10" dirty="0">
                <a:solidFill>
                  <a:srgbClr val="0000CC"/>
                </a:solidFill>
                <a:latin typeface="Arial Narrow" panose="020B0606020202030204" pitchFamily="34" charset="0"/>
              </a:rPr>
              <a:t>狡猾的</a:t>
            </a:r>
            <a:r>
              <a:rPr lang="en-US" altLang="zh-CN" sz="3200" b="1" kern="100" spc="-10" dirty="0">
                <a:solidFill>
                  <a:srgbClr val="0000CC"/>
                </a:solidFill>
                <a:latin typeface="Arial Narrow" panose="020B0606020202030204" pitchFamily="34" charset="0"/>
              </a:rPr>
              <a:t>)</a:t>
            </a:r>
            <a:r>
              <a:rPr lang="zh-CN" altLang="en-US" sz="3200" b="1" kern="100" spc="-10" dirty="0">
                <a:solidFill>
                  <a:srgbClr val="0000CC"/>
                </a:solidFill>
                <a:latin typeface="Arial Narrow" panose="020B0606020202030204" pitchFamily="34" charset="0"/>
              </a:rPr>
              <a:t>，</a:t>
            </a:r>
            <a:endParaRPr lang="en-US" altLang="zh-CN" sz="3200" b="1" kern="100" spc="-10" dirty="0">
              <a:solidFill>
                <a:srgbClr val="0000CC"/>
              </a:solidFill>
              <a:latin typeface="Arial Narrow" panose="020B0606020202030204" pitchFamily="34" charset="0"/>
            </a:endParaRPr>
          </a:p>
          <a:p>
            <a:r>
              <a:rPr lang="en-US" altLang="zh-CN" sz="3200" b="1" kern="100" spc="-10" dirty="0">
                <a:solidFill>
                  <a:srgbClr val="0000CC"/>
                </a:solidFill>
                <a:latin typeface="Arial Narrow" panose="020B0606020202030204" pitchFamily="34" charset="0"/>
              </a:rPr>
              <a:t>not reliable in the eyes of the tiger</a:t>
            </a:r>
            <a:endParaRPr lang="zh-CN" altLang="en-US" sz="3200" b="1" dirty="0">
              <a:solidFill>
                <a:srgbClr val="0000CC"/>
              </a:solidFill>
              <a:latin typeface="Arial Narrow" panose="020B0606020202030204" pitchFamily="34" charset="0"/>
            </a:endParaRPr>
          </a:p>
        </p:txBody>
      </p:sp>
      <p:sp>
        <p:nvSpPr>
          <p:cNvPr id="4" name="文本框 3"/>
          <p:cNvSpPr txBox="1"/>
          <p:nvPr/>
        </p:nvSpPr>
        <p:spPr>
          <a:xfrm>
            <a:off x="0" y="58144"/>
            <a:ext cx="12243403" cy="1569660"/>
          </a:xfrm>
          <a:prstGeom prst="rect">
            <a:avLst/>
          </a:prstGeom>
          <a:solidFill>
            <a:srgbClr val="FFFF00"/>
          </a:solidFill>
        </p:spPr>
        <p:txBody>
          <a:bodyPr wrap="square" rtlCol="0">
            <a:spAutoFit/>
          </a:bodyPr>
          <a:lstStyle/>
          <a:p>
            <a:r>
              <a:rPr lang="en-US" altLang="zh-CN" sz="3200" b="1" dirty="0">
                <a:latin typeface="Arial Narrow" panose="020B0606020202030204" pitchFamily="34" charset="0"/>
              </a:rPr>
              <a:t>Tip 3: Keep the characters’ traits in mind while creating stories. In the continued stories, what the character says and does should be consistent with his traits. </a:t>
            </a:r>
            <a:endParaRPr lang="zh-CN" altLang="en-US" sz="3200" b="1" dirty="0">
              <a:latin typeface="Arial Narrow" panose="020B0606020202030204" pitchFamily="34" charset="0"/>
            </a:endParaRPr>
          </a:p>
        </p:txBody>
      </p:sp>
      <p:sp>
        <p:nvSpPr>
          <p:cNvPr id="15" name="圆角矩形标注 14"/>
          <p:cNvSpPr/>
          <p:nvPr/>
        </p:nvSpPr>
        <p:spPr>
          <a:xfrm>
            <a:off x="331363" y="156301"/>
            <a:ext cx="3345768" cy="1815883"/>
          </a:xfrm>
          <a:prstGeom prst="wedgeRoundRectCallout">
            <a:avLst>
              <a:gd name="adj1" fmla="val -55048"/>
              <a:gd name="adj2" fmla="val 4992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455760" y="156302"/>
            <a:ext cx="3280414" cy="1815882"/>
          </a:xfrm>
          <a:prstGeom prst="rect">
            <a:avLst/>
          </a:prstGeom>
        </p:spPr>
        <p:txBody>
          <a:bodyPr wrap="square">
            <a:spAutoFit/>
          </a:bodyPr>
          <a:lstStyle/>
          <a:p>
            <a:r>
              <a:rPr lang="en-US" altLang="zh-CN" sz="2800" b="1" dirty="0">
                <a:latin typeface="Arial Narrow" panose="020B0606020202030204" pitchFamily="34" charset="0"/>
              </a:rPr>
              <a:t>How frightened would the deer feel when seeing the tiger and the jackal coming?</a:t>
            </a:r>
          </a:p>
        </p:txBody>
      </p:sp>
      <p:sp>
        <p:nvSpPr>
          <p:cNvPr id="21" name="圆角矩形标注 20"/>
          <p:cNvSpPr/>
          <p:nvPr/>
        </p:nvSpPr>
        <p:spPr>
          <a:xfrm rot="16200000">
            <a:off x="4915698" y="-603760"/>
            <a:ext cx="2258420" cy="3778541"/>
          </a:xfrm>
          <a:prstGeom prst="wedgeRoundRectCallout">
            <a:avLst>
              <a:gd name="adj1" fmla="val -61494"/>
              <a:gd name="adj2" fmla="val 729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4299420" y="156300"/>
            <a:ext cx="3788346" cy="2246769"/>
          </a:xfrm>
          <a:prstGeom prst="rect">
            <a:avLst/>
          </a:prstGeom>
        </p:spPr>
        <p:txBody>
          <a:bodyPr wrap="square">
            <a:spAutoFit/>
          </a:bodyPr>
          <a:lstStyle/>
          <a:p>
            <a:r>
              <a:rPr lang="en-US" altLang="zh-CN" sz="2800" b="1" dirty="0">
                <a:latin typeface="Arial Narrow" panose="020B0606020202030204" pitchFamily="34" charset="0"/>
              </a:rPr>
              <a:t>Would the tiger have a peaceful talk with the fierce animal since he was afraid to be eaten by him?</a:t>
            </a:r>
          </a:p>
        </p:txBody>
      </p:sp>
      <p:sp>
        <p:nvSpPr>
          <p:cNvPr id="23" name="圆角矩形标注 22"/>
          <p:cNvSpPr/>
          <p:nvPr/>
        </p:nvSpPr>
        <p:spPr>
          <a:xfrm rot="16200000">
            <a:off x="9094571" y="-314414"/>
            <a:ext cx="2404580" cy="3377650"/>
          </a:xfrm>
          <a:prstGeom prst="wedgeRoundRectCallout">
            <a:avLst>
              <a:gd name="adj1" fmla="val -59516"/>
              <a:gd name="adj2" fmla="val 162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8733724" y="228393"/>
            <a:ext cx="3332172" cy="2246769"/>
          </a:xfrm>
          <a:prstGeom prst="rect">
            <a:avLst/>
          </a:prstGeom>
        </p:spPr>
        <p:txBody>
          <a:bodyPr wrap="square">
            <a:spAutoFit/>
          </a:bodyPr>
          <a:lstStyle/>
          <a:p>
            <a:r>
              <a:rPr lang="en-US" altLang="zh-CN" sz="2800" b="1" dirty="0">
                <a:latin typeface="Arial Narrow" panose="020B0606020202030204" pitchFamily="34" charset="0"/>
              </a:rPr>
              <a:t>Was he easily fooled? If he heard he would be eaten, would he believe it and get scared?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21"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07816" y="1202144"/>
            <a:ext cx="11596255" cy="3450688"/>
          </a:xfrm>
          <a:prstGeom prst="rect">
            <a:avLst/>
          </a:prstGeom>
        </p:spPr>
        <p:txBody>
          <a:bodyPr wrap="square">
            <a:spAutoFit/>
          </a:bodyPr>
          <a:lstStyle/>
          <a:p>
            <a:pPr algn="just">
              <a:spcAft>
                <a:spcPts val="0"/>
              </a:spcAft>
            </a:pPr>
            <a:r>
              <a:rPr lang="en-US" altLang="zh-CN" sz="3200" b="1" kern="100" dirty="0">
                <a:latin typeface="Arial Narrow" panose="020B0606020202030204" pitchFamily="34" charset="0"/>
                <a:cs typeface="Times New Roman" panose="02020603050405020304" pitchFamily="18" charset="0"/>
              </a:rPr>
              <a:t>Para. 1 </a:t>
            </a:r>
            <a:r>
              <a:rPr lang="en-US" altLang="zh-CN" sz="3200" b="1" i="1" kern="100" dirty="0">
                <a:latin typeface="Arial Narrow" panose="020B0606020202030204" pitchFamily="34" charset="0"/>
                <a:cs typeface="Times New Roman" panose="02020603050405020304" pitchFamily="18" charset="0"/>
              </a:rPr>
              <a:t>The deer saw the jackal and the tiger coming together.</a:t>
            </a:r>
            <a:r>
              <a:rPr lang="en-US" altLang="zh-CN" sz="3200" b="1" u="sng" kern="100" dirty="0">
                <a:latin typeface="Arial Narrow" panose="020B0606020202030204" pitchFamily="34" charset="0"/>
                <a:cs typeface="Times New Roman" panose="02020603050405020304" pitchFamily="18" charset="0"/>
              </a:rPr>
              <a:t>                                        </a:t>
            </a:r>
            <a:endParaRPr lang="zh-CN" altLang="zh-CN" sz="3200" b="1" kern="100" dirty="0">
              <a:latin typeface="Arial Narrow" panose="020B0606020202030204" pitchFamily="34" charset="0"/>
              <a:cs typeface="Times New Roman" panose="02020603050405020304" pitchFamily="18" charset="0"/>
            </a:endParaRPr>
          </a:p>
          <a:p>
            <a:pPr algn="just">
              <a:lnSpc>
                <a:spcPts val="4320"/>
              </a:lnSpc>
              <a:spcAft>
                <a:spcPts val="0"/>
              </a:spcAft>
            </a:pPr>
            <a:r>
              <a:rPr lang="en-US" altLang="zh-CN" sz="3200" b="1" u="sng" kern="100" dirty="0">
                <a:latin typeface="Arial Narrow" panose="020B0606020202030204" pitchFamily="34" charset="0"/>
                <a:cs typeface="Times New Roman" panose="02020603050405020304" pitchFamily="18" charset="0"/>
              </a:rPr>
              <a:t>                                                                                                                                                                 </a:t>
            </a:r>
            <a:endParaRPr lang="en-US" altLang="zh-CN" sz="3200" b="1" kern="100" dirty="0">
              <a:latin typeface="Arial Narrow" panose="020B0606020202030204" pitchFamily="34" charset="0"/>
              <a:cs typeface="Times New Roman" panose="02020603050405020304" pitchFamily="18" charset="0"/>
            </a:endParaRPr>
          </a:p>
          <a:p>
            <a:pPr algn="just">
              <a:spcAft>
                <a:spcPts val="0"/>
              </a:spcAft>
            </a:pPr>
            <a:r>
              <a:rPr lang="en-US" altLang="zh-CN" sz="3200" b="1" kern="100" dirty="0">
                <a:latin typeface="Arial Narrow" panose="020B0606020202030204" pitchFamily="34" charset="0"/>
                <a:cs typeface="Times New Roman" panose="02020603050405020304" pitchFamily="18" charset="0"/>
              </a:rPr>
              <a:t>Para. 2  </a:t>
            </a:r>
            <a:r>
              <a:rPr lang="en-US" altLang="zh-CN" sz="3200" b="1" i="1" kern="100" dirty="0">
                <a:latin typeface="Arial Narrow" panose="020B0606020202030204" pitchFamily="34" charset="0"/>
                <a:cs typeface="Times New Roman" panose="02020603050405020304" pitchFamily="18" charset="0"/>
              </a:rPr>
              <a:t>The tiger was </a:t>
            </a:r>
            <a:r>
              <a:rPr lang="en-US" altLang="zh-CN" sz="3200" b="1" i="1" kern="100" dirty="0">
                <a:solidFill>
                  <a:srgbClr val="FF0000"/>
                </a:solidFill>
                <a:latin typeface="Arial Narrow" panose="020B0606020202030204" pitchFamily="34" charset="0"/>
                <a:cs typeface="Times New Roman" panose="02020603050405020304" pitchFamily="18" charset="0"/>
              </a:rPr>
              <a:t>shocked</a:t>
            </a:r>
            <a:r>
              <a:rPr lang="en-US" altLang="zh-CN" sz="3200" b="1" i="1" kern="100" dirty="0">
                <a:latin typeface="Arial Narrow" panose="020B0606020202030204" pitchFamily="34" charset="0"/>
                <a:cs typeface="Times New Roman" panose="02020603050405020304" pitchFamily="18" charset="0"/>
              </a:rPr>
              <a:t> to </a:t>
            </a:r>
            <a:r>
              <a:rPr lang="en-US" altLang="zh-CN" sz="3200" b="1" i="1" kern="100" dirty="0">
                <a:solidFill>
                  <a:srgbClr val="FF0000"/>
                </a:solidFill>
                <a:latin typeface="Arial Narrow" panose="020B0606020202030204" pitchFamily="34" charset="0"/>
                <a:cs typeface="Times New Roman" panose="02020603050405020304" pitchFamily="18" charset="0"/>
              </a:rPr>
              <a:t>hear this </a:t>
            </a:r>
            <a:r>
              <a:rPr lang="en-US" altLang="zh-CN" sz="3200" b="1" i="1" kern="100" dirty="0">
                <a:latin typeface="Arial Narrow" panose="020B0606020202030204" pitchFamily="34" charset="0"/>
                <a:cs typeface="Times New Roman" panose="02020603050405020304" pitchFamily="18" charset="0"/>
              </a:rPr>
              <a:t>and he was sure now </a:t>
            </a:r>
            <a:r>
              <a:rPr lang="en-US" altLang="zh-CN" sz="3200" b="1" i="1" kern="100" dirty="0">
                <a:solidFill>
                  <a:srgbClr val="FF0000"/>
                </a:solidFill>
                <a:latin typeface="Arial Narrow" panose="020B0606020202030204" pitchFamily="34" charset="0"/>
                <a:cs typeface="Times New Roman" panose="02020603050405020304" pitchFamily="18" charset="0"/>
              </a:rPr>
              <a:t>the jackal cheated him</a:t>
            </a:r>
            <a:r>
              <a:rPr lang="en-US" altLang="zh-CN" sz="3200" b="1" i="1" kern="100" dirty="0">
                <a:latin typeface="Arial Narrow" panose="020B0606020202030204" pitchFamily="34" charset="0"/>
                <a:cs typeface="Times New Roman" panose="02020603050405020304" pitchFamily="18" charset="0"/>
              </a:rPr>
              <a:t>.</a:t>
            </a:r>
            <a:r>
              <a:rPr lang="en-US" altLang="zh-CN" sz="3200" b="1" u="sng" kern="100" dirty="0">
                <a:latin typeface="Arial Narrow" panose="020B0606020202030204" pitchFamily="34" charset="0"/>
                <a:cs typeface="Times New Roman" panose="02020603050405020304" pitchFamily="18" charset="0"/>
              </a:rPr>
              <a:t>                                        </a:t>
            </a:r>
            <a:endParaRPr lang="zh-CN" altLang="zh-CN" sz="3200" b="1" kern="100" dirty="0">
              <a:latin typeface="Arial Narrow" panose="020B0606020202030204" pitchFamily="34" charset="0"/>
              <a:cs typeface="Times New Roman" panose="02020603050405020304" pitchFamily="18" charset="0"/>
            </a:endParaRPr>
          </a:p>
          <a:p>
            <a:pPr algn="just">
              <a:lnSpc>
                <a:spcPct val="135000"/>
              </a:lnSpc>
              <a:spcAft>
                <a:spcPts val="0"/>
              </a:spcAft>
            </a:pPr>
            <a:r>
              <a:rPr lang="en-US" altLang="zh-CN" sz="3200" b="1" u="sng" kern="100" dirty="0">
                <a:latin typeface="Arial Narrow" panose="020B0606020202030204" pitchFamily="34" charset="0"/>
                <a:cs typeface="Times New Roman" panose="02020603050405020304" pitchFamily="18" charset="0"/>
              </a:rPr>
              <a:t>                                                                                        </a:t>
            </a:r>
            <a:endParaRPr lang="zh-CN" altLang="zh-CN" sz="3200" b="1" kern="100" dirty="0">
              <a:latin typeface="Arial Narrow" panose="020B0606020202030204" pitchFamily="34" charset="0"/>
              <a:cs typeface="Times New Roman" panose="02020603050405020304" pitchFamily="18" charset="0"/>
            </a:endParaRPr>
          </a:p>
          <a:p>
            <a:pPr algn="just">
              <a:lnSpc>
                <a:spcPct val="135000"/>
              </a:lnSpc>
              <a:spcAft>
                <a:spcPts val="0"/>
              </a:spcAft>
            </a:pPr>
            <a:r>
              <a:rPr lang="en-US" altLang="zh-CN" sz="3200" b="1" u="sng" kern="100" dirty="0">
                <a:latin typeface="Arial Narrow" panose="020B0606020202030204" pitchFamily="34" charset="0"/>
                <a:cs typeface="Times New Roman" panose="02020603050405020304" pitchFamily="18" charset="0"/>
              </a:rPr>
              <a:t>                                                                                        </a:t>
            </a:r>
            <a:endParaRPr lang="zh-CN" altLang="zh-CN" sz="3200" b="1" kern="100" dirty="0">
              <a:latin typeface="Arial Narrow" panose="020B0606020202030204" pitchFamily="34" charset="0"/>
              <a:cs typeface="Times New Roman" panose="02020603050405020304" pitchFamily="18" charset="0"/>
            </a:endParaRPr>
          </a:p>
        </p:txBody>
      </p:sp>
      <p:sp>
        <p:nvSpPr>
          <p:cNvPr id="3" name="文本框 2"/>
          <p:cNvSpPr txBox="1"/>
          <p:nvPr/>
        </p:nvSpPr>
        <p:spPr>
          <a:xfrm>
            <a:off x="207816" y="189543"/>
            <a:ext cx="6968836" cy="707886"/>
          </a:xfrm>
          <a:prstGeom prst="rect">
            <a:avLst/>
          </a:prstGeom>
          <a:noFill/>
        </p:spPr>
        <p:txBody>
          <a:bodyPr wrap="square" rtlCol="0">
            <a:spAutoFit/>
          </a:bodyPr>
          <a:lstStyle/>
          <a:p>
            <a:r>
              <a:rPr lang="en-US" altLang="zh-CN" sz="4000" b="1" dirty="0">
                <a:latin typeface="Arial Narrow" panose="020B0606020202030204" pitchFamily="34" charset="0"/>
              </a:rPr>
              <a:t>Task II: What to write?</a:t>
            </a:r>
            <a:endParaRPr lang="zh-CN" altLang="en-US" sz="4000" b="1" dirty="0">
              <a:latin typeface="Arial Narrow" panose="020B0606020202030204" pitchFamily="34" charset="0"/>
            </a:endParaRPr>
          </a:p>
        </p:txBody>
      </p:sp>
      <p:sp>
        <p:nvSpPr>
          <p:cNvPr id="5" name="Oval 1"/>
          <p:cNvSpPr>
            <a:spLocks noChangeArrowheads="1"/>
          </p:cNvSpPr>
          <p:nvPr/>
        </p:nvSpPr>
        <p:spPr bwMode="auto">
          <a:xfrm>
            <a:off x="669271" y="895936"/>
            <a:ext cx="4352138" cy="228462"/>
          </a:xfrm>
          <a:custGeom>
            <a:avLst/>
            <a:gdLst>
              <a:gd name="T0" fmla="*/ 245335 w 4239998"/>
              <a:gd name="T1" fmla="*/ 254864 h 1601996"/>
              <a:gd name="T2" fmla="*/ 2391771 w 4239998"/>
              <a:gd name="T3" fmla="*/ 22941 h 1601996"/>
              <a:gd name="T4" fmla="*/ 1228123 w 4239998"/>
              <a:gd name="T5" fmla="*/ 1127979 h 1601996"/>
              <a:gd name="T6" fmla="*/ 3053787 w 4239998"/>
              <a:gd name="T7" fmla="*/ 718704 h 1601996"/>
              <a:gd name="T8" fmla="*/ 2573769 w 4239998"/>
              <a:gd name="T9" fmla="*/ 1563398 h 1601996"/>
              <a:gd name="T10" fmla="*/ 4240640 w 4239998"/>
              <a:gd name="T11" fmla="*/ 1601369 h 1601996"/>
              <a:gd name="T12" fmla="*/ 0 60000 65536"/>
              <a:gd name="T13" fmla="*/ 0 60000 65536"/>
              <a:gd name="T14" fmla="*/ 0 60000 65536"/>
              <a:gd name="T15" fmla="*/ 0 60000 65536"/>
              <a:gd name="T16" fmla="*/ 0 60000 65536"/>
              <a:gd name="T17" fmla="*/ 0 60000 65536"/>
              <a:gd name="T18" fmla="*/ 0 w 4239998"/>
              <a:gd name="T19" fmla="*/ 0 h 1601996"/>
              <a:gd name="T20" fmla="*/ 4239998 w 4239998"/>
              <a:gd name="T21" fmla="*/ 1601996 h 1601996"/>
            </a:gdLst>
            <a:ahLst/>
            <a:cxnLst>
              <a:cxn ang="T12">
                <a:pos x="T0" y="T1"/>
              </a:cxn>
              <a:cxn ang="T13">
                <a:pos x="T2" y="T3"/>
              </a:cxn>
              <a:cxn ang="T14">
                <a:pos x="T4" y="T5"/>
              </a:cxn>
              <a:cxn ang="T15">
                <a:pos x="T6" y="T7"/>
              </a:cxn>
              <a:cxn ang="T16">
                <a:pos x="T8" y="T9"/>
              </a:cxn>
              <a:cxn ang="T17">
                <a:pos x="T10" y="T11"/>
              </a:cxn>
            </a:cxnLst>
            <a:rect l="T18" t="T19" r="T20" b="T21"/>
            <a:pathLst>
              <a:path w="4239998" h="1601996">
                <a:moveTo>
                  <a:pt x="245299" y="254963"/>
                </a:moveTo>
                <a:cubicBezTo>
                  <a:pt x="-863677" y="1360431"/>
                  <a:pt x="2132100" y="-204513"/>
                  <a:pt x="2391408" y="22950"/>
                </a:cubicBezTo>
                <a:cubicBezTo>
                  <a:pt x="2650716" y="250413"/>
                  <a:pt x="1035732" y="916879"/>
                  <a:pt x="1227937" y="1128420"/>
                </a:cubicBezTo>
                <a:cubicBezTo>
                  <a:pt x="1420142" y="1339961"/>
                  <a:pt x="2747199" y="578149"/>
                  <a:pt x="3053325" y="718986"/>
                </a:cubicBezTo>
                <a:cubicBezTo>
                  <a:pt x="3359451" y="859823"/>
                  <a:pt x="2443839" y="1384997"/>
                  <a:pt x="2573379" y="1564010"/>
                </a:cubicBezTo>
                <a:cubicBezTo>
                  <a:pt x="2702919" y="1743023"/>
                  <a:pt x="3247996" y="1008811"/>
                  <a:pt x="4239998" y="1601996"/>
                </a:cubicBezTo>
              </a:path>
            </a:pathLst>
          </a:custGeom>
          <a:noFill/>
          <a:ln w="12700" cap="rnd" cmpd="sng">
            <a:solidFill>
              <a:srgbClr val="EE0F68"/>
            </a:solidFill>
            <a:miter lim="800000"/>
          </a:ln>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nvGrpSpPr>
          <p:cNvPr id="6" name="Group 69"/>
          <p:cNvGrpSpPr/>
          <p:nvPr/>
        </p:nvGrpSpPr>
        <p:grpSpPr bwMode="auto">
          <a:xfrm rot="18466742">
            <a:off x="4695637" y="483802"/>
            <a:ext cx="1233167" cy="188726"/>
            <a:chOff x="0" y="0"/>
            <a:chExt cx="6705601" cy="531495"/>
          </a:xfrm>
        </p:grpSpPr>
        <p:sp>
          <p:nvSpPr>
            <p:cNvPr id="7" name="Rounded Rectangle 70"/>
            <p:cNvSpPr>
              <a:spLocks noChangeArrowheads="1"/>
            </p:cNvSpPr>
            <p:nvPr/>
          </p:nvSpPr>
          <p:spPr bwMode="auto">
            <a:xfrm>
              <a:off x="5867401" y="116118"/>
              <a:ext cx="838200" cy="304800"/>
            </a:xfrm>
            <a:prstGeom prst="roundRect">
              <a:avLst>
                <a:gd name="adj" fmla="val 50000"/>
              </a:avLst>
            </a:prstGeom>
            <a:gradFill rotWithShape="1">
              <a:gsLst>
                <a:gs pos="0">
                  <a:srgbClr val="7F7F7F"/>
                </a:gs>
                <a:gs pos="50000">
                  <a:srgbClr val="FFFFFF"/>
                </a:gs>
                <a:gs pos="100000">
                  <a:srgbClr val="7F7F7F"/>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8" name="Isosceles Triangle 12"/>
            <p:cNvSpPr>
              <a:spLocks noChangeArrowheads="1"/>
            </p:cNvSpPr>
            <p:nvPr/>
          </p:nvSpPr>
          <p:spPr bwMode="auto">
            <a:xfrm rot="-5400000">
              <a:off x="128132" y="92180"/>
              <a:ext cx="81170" cy="337433"/>
            </a:xfrm>
            <a:custGeom>
              <a:avLst/>
              <a:gdLst>
                <a:gd name="T0" fmla="*/ 102932 w 64009"/>
                <a:gd name="T1" fmla="*/ 132318 h 266094"/>
                <a:gd name="T2" fmla="*/ 102932 w 64009"/>
                <a:gd name="T3" fmla="*/ 193935 h 266094"/>
                <a:gd name="T4" fmla="*/ 102931 w 64009"/>
                <a:gd name="T5" fmla="*/ 193935 h 266094"/>
                <a:gd name="T6" fmla="*/ 102931 w 64009"/>
                <a:gd name="T7" fmla="*/ 427898 h 266094"/>
                <a:gd name="T8" fmla="*/ 0 w 64009"/>
                <a:gd name="T9" fmla="*/ 427898 h 266094"/>
                <a:gd name="T10" fmla="*/ 0 w 64009"/>
                <a:gd name="T11" fmla="*/ 182828 h 266094"/>
                <a:gd name="T12" fmla="*/ 1 w 64009"/>
                <a:gd name="T13" fmla="*/ 182828 h 266094"/>
                <a:gd name="T14" fmla="*/ 1 w 64009"/>
                <a:gd name="T15" fmla="*/ 132318 h 266094"/>
                <a:gd name="T16" fmla="*/ 46129 w 64009"/>
                <a:gd name="T17" fmla="*/ 0 h 266094"/>
                <a:gd name="T18" fmla="*/ 56806 w 64009"/>
                <a:gd name="T19" fmla="*/ 0 h 266094"/>
                <a:gd name="T20" fmla="*/ 102932 w 64009"/>
                <a:gd name="T21" fmla="*/ 132318 h 2660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009"/>
                <a:gd name="T34" fmla="*/ 0 h 266094"/>
                <a:gd name="T35" fmla="*/ 64009 w 64009"/>
                <a:gd name="T36" fmla="*/ 266094 h 2660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009" h="266094">
                  <a:moveTo>
                    <a:pt x="64009" y="82284"/>
                  </a:moveTo>
                  <a:lnTo>
                    <a:pt x="64009" y="120601"/>
                  </a:lnTo>
                  <a:lnTo>
                    <a:pt x="64008" y="120601"/>
                  </a:lnTo>
                  <a:lnTo>
                    <a:pt x="64008" y="266094"/>
                  </a:lnTo>
                  <a:lnTo>
                    <a:pt x="0" y="266094"/>
                  </a:lnTo>
                  <a:lnTo>
                    <a:pt x="0" y="113694"/>
                  </a:lnTo>
                  <a:lnTo>
                    <a:pt x="1" y="113694"/>
                  </a:lnTo>
                  <a:lnTo>
                    <a:pt x="1" y="82284"/>
                  </a:lnTo>
                  <a:lnTo>
                    <a:pt x="28685" y="0"/>
                  </a:lnTo>
                  <a:lnTo>
                    <a:pt x="35325" y="0"/>
                  </a:lnTo>
                  <a:lnTo>
                    <a:pt x="64009" y="82284"/>
                  </a:lnTo>
                  <a:close/>
                </a:path>
              </a:pathLst>
            </a:custGeom>
            <a:gradFill rotWithShape="1">
              <a:gsLst>
                <a:gs pos="0">
                  <a:srgbClr val="262626"/>
                </a:gs>
                <a:gs pos="35999">
                  <a:srgbClr val="7F7F7F"/>
                </a:gs>
                <a:gs pos="64999">
                  <a:srgbClr val="FFFFFF"/>
                </a:gs>
                <a:gs pos="79999">
                  <a:srgbClr val="FFFFFF"/>
                </a:gs>
                <a:gs pos="100000">
                  <a:srgbClr val="262626"/>
                </a:gs>
              </a:gsLst>
              <a:lin ang="0" scaled="1"/>
            </a:gradFill>
            <a:ln w="9525" cap="flat" cmpd="sng">
              <a:solidFill>
                <a:srgbClr val="7F7F7F"/>
              </a:solidFill>
              <a:miter lim="800000"/>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Rounded Rectangle 72"/>
            <p:cNvSpPr>
              <a:spLocks noChangeArrowheads="1"/>
            </p:cNvSpPr>
            <p:nvPr/>
          </p:nvSpPr>
          <p:spPr bwMode="auto">
            <a:xfrm>
              <a:off x="860238" y="0"/>
              <a:ext cx="2313291" cy="521797"/>
            </a:xfrm>
            <a:prstGeom prst="roundRect">
              <a:avLst>
                <a:gd name="adj" fmla="val 10718"/>
              </a:avLst>
            </a:prstGeom>
            <a:solidFill>
              <a:srgbClr val="EE0F68"/>
            </a:solidFill>
            <a:ln w="12700">
              <a:solidFill>
                <a:schemeClr val="bg1"/>
              </a:solidFill>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10" name="Isosceles Triangle 24"/>
            <p:cNvSpPr>
              <a:spLocks noChangeArrowheads="1"/>
            </p:cNvSpPr>
            <p:nvPr/>
          </p:nvSpPr>
          <p:spPr bwMode="auto">
            <a:xfrm rot="-5400000">
              <a:off x="259015" y="-79428"/>
              <a:ext cx="463820" cy="680652"/>
            </a:xfrm>
            <a:custGeom>
              <a:avLst/>
              <a:gdLst>
                <a:gd name="T0" fmla="*/ 588170 w 365760"/>
                <a:gd name="T1" fmla="*/ 863134 h 536750"/>
                <a:gd name="T2" fmla="*/ 0 w 365760"/>
                <a:gd name="T3" fmla="*/ 863134 h 536750"/>
                <a:gd name="T4" fmla="*/ 207486 w 365760"/>
                <a:gd name="T5" fmla="*/ 0 h 536750"/>
                <a:gd name="T6" fmla="*/ 380683 w 365760"/>
                <a:gd name="T7" fmla="*/ 0 h 536750"/>
                <a:gd name="T8" fmla="*/ 588170 w 365760"/>
                <a:gd name="T9" fmla="*/ 863134 h 536750"/>
                <a:gd name="T10" fmla="*/ 0 60000 65536"/>
                <a:gd name="T11" fmla="*/ 0 60000 65536"/>
                <a:gd name="T12" fmla="*/ 0 60000 65536"/>
                <a:gd name="T13" fmla="*/ 0 60000 65536"/>
                <a:gd name="T14" fmla="*/ 0 60000 65536"/>
                <a:gd name="T15" fmla="*/ 0 w 365760"/>
                <a:gd name="T16" fmla="*/ 0 h 536750"/>
                <a:gd name="T17" fmla="*/ 365760 w 365760"/>
                <a:gd name="T18" fmla="*/ 536750 h 536750"/>
              </a:gdLst>
              <a:ahLst/>
              <a:cxnLst>
                <a:cxn ang="T10">
                  <a:pos x="T0" y="T1"/>
                </a:cxn>
                <a:cxn ang="T11">
                  <a:pos x="T2" y="T3"/>
                </a:cxn>
                <a:cxn ang="T12">
                  <a:pos x="T4" y="T5"/>
                </a:cxn>
                <a:cxn ang="T13">
                  <a:pos x="T6" y="T7"/>
                </a:cxn>
                <a:cxn ang="T14">
                  <a:pos x="T8" y="T9"/>
                </a:cxn>
              </a:cxnLst>
              <a:rect l="T15" t="T16" r="T17" b="T18"/>
              <a:pathLst>
                <a:path w="365760" h="536750">
                  <a:moveTo>
                    <a:pt x="365760" y="536750"/>
                  </a:moveTo>
                  <a:lnTo>
                    <a:pt x="0" y="536750"/>
                  </a:lnTo>
                  <a:lnTo>
                    <a:pt x="129028" y="0"/>
                  </a:lnTo>
                  <a:lnTo>
                    <a:pt x="236732" y="0"/>
                  </a:lnTo>
                  <a:lnTo>
                    <a:pt x="365760" y="536750"/>
                  </a:lnTo>
                  <a:close/>
                </a:path>
              </a:pathLst>
            </a:custGeom>
            <a:gradFill rotWithShape="1">
              <a:gsLst>
                <a:gs pos="0">
                  <a:srgbClr val="7F7F7F"/>
                </a:gs>
                <a:gs pos="50000">
                  <a:srgbClr val="D8D8D8"/>
                </a:gs>
                <a:gs pos="100000">
                  <a:srgbClr val="7F7F7F"/>
                </a:gs>
              </a:gsLst>
              <a:lin ang="0" scaled="1"/>
            </a:gradFill>
            <a:ln w="3175" cap="flat" cmpd="sng">
              <a:solidFill>
                <a:srgbClr val="7F7F7F"/>
              </a:solidFill>
              <a:miter lim="800000"/>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Freeform 74"/>
            <p:cNvSpPr>
              <a:spLocks noChangeAspect="1" noChangeArrowheads="1"/>
            </p:cNvSpPr>
            <p:nvPr/>
          </p:nvSpPr>
          <p:spPr bwMode="auto">
            <a:xfrm>
              <a:off x="3165774" y="0"/>
              <a:ext cx="3363053" cy="521797"/>
            </a:xfrm>
            <a:custGeom>
              <a:avLst/>
              <a:gdLst>
                <a:gd name="T0" fmla="*/ 2147483646 w 3084"/>
                <a:gd name="T1" fmla="*/ 2147483646 h 476"/>
                <a:gd name="T2" fmla="*/ 2147483646 w 3084"/>
                <a:gd name="T3" fmla="*/ 2147483646 h 476"/>
                <a:gd name="T4" fmla="*/ 2147483646 w 3084"/>
                <a:gd name="T5" fmla="*/ 2147483646 h 476"/>
                <a:gd name="T6" fmla="*/ 2147483646 w 3084"/>
                <a:gd name="T7" fmla="*/ 2147483646 h 476"/>
                <a:gd name="T8" fmla="*/ 0 w 3084"/>
                <a:gd name="T9" fmla="*/ 2147483646 h 476"/>
                <a:gd name="T10" fmla="*/ 0 w 3084"/>
                <a:gd name="T11" fmla="*/ 0 h 476"/>
                <a:gd name="T12" fmla="*/ 2147483646 w 3084"/>
                <a:gd name="T13" fmla="*/ 2147483646 h 476"/>
                <a:gd name="T14" fmla="*/ 2147483646 w 3084"/>
                <a:gd name="T15" fmla="*/ 2147483646 h 476"/>
                <a:gd name="T16" fmla="*/ 2147483646 w 3084"/>
                <a:gd name="T17" fmla="*/ 2147483646 h 4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84"/>
                <a:gd name="T28" fmla="*/ 0 h 476"/>
                <a:gd name="T29" fmla="*/ 3084 w 3084"/>
                <a:gd name="T30" fmla="*/ 476 h 4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84" h="476">
                  <a:moveTo>
                    <a:pt x="3065" y="68"/>
                  </a:moveTo>
                  <a:cubicBezTo>
                    <a:pt x="3084" y="85"/>
                    <a:pt x="3079" y="397"/>
                    <a:pt x="3064" y="414"/>
                  </a:cubicBezTo>
                  <a:cubicBezTo>
                    <a:pt x="3049" y="431"/>
                    <a:pt x="2891" y="455"/>
                    <a:pt x="2791" y="458"/>
                  </a:cubicBezTo>
                  <a:cubicBezTo>
                    <a:pt x="208" y="456"/>
                    <a:pt x="208" y="456"/>
                    <a:pt x="208" y="456"/>
                  </a:cubicBezTo>
                  <a:cubicBezTo>
                    <a:pt x="105" y="449"/>
                    <a:pt x="44" y="462"/>
                    <a:pt x="0" y="476"/>
                  </a:cubicBezTo>
                  <a:cubicBezTo>
                    <a:pt x="0" y="0"/>
                    <a:pt x="0" y="0"/>
                    <a:pt x="0" y="0"/>
                  </a:cubicBezTo>
                  <a:cubicBezTo>
                    <a:pt x="69" y="21"/>
                    <a:pt x="126" y="25"/>
                    <a:pt x="219" y="28"/>
                  </a:cubicBezTo>
                  <a:cubicBezTo>
                    <a:pt x="2786" y="43"/>
                    <a:pt x="2786" y="43"/>
                    <a:pt x="2786" y="43"/>
                  </a:cubicBezTo>
                  <a:cubicBezTo>
                    <a:pt x="2890" y="40"/>
                    <a:pt x="3045" y="51"/>
                    <a:pt x="3065" y="68"/>
                  </a:cubicBezTo>
                  <a:close/>
                </a:path>
              </a:pathLst>
            </a:custGeom>
            <a:solidFill>
              <a:srgbClr val="EE0F68"/>
            </a:solidFill>
            <a:ln w="12700" cap="flat" cmpd="sng">
              <a:solidFill>
                <a:srgbClr val="EE0F68"/>
              </a:solidFill>
              <a:miter lim="800000"/>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Rectangle 75"/>
            <p:cNvSpPr>
              <a:spLocks noChangeArrowheads="1"/>
            </p:cNvSpPr>
            <p:nvPr/>
          </p:nvSpPr>
          <p:spPr bwMode="auto">
            <a:xfrm>
              <a:off x="3109412" y="0"/>
              <a:ext cx="57977" cy="521797"/>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13" name="Rounded Rectangle 76"/>
            <p:cNvSpPr>
              <a:spLocks noChangeArrowheads="1"/>
            </p:cNvSpPr>
            <p:nvPr/>
          </p:nvSpPr>
          <p:spPr bwMode="auto">
            <a:xfrm>
              <a:off x="827859" y="5797"/>
              <a:ext cx="57977" cy="510202"/>
            </a:xfrm>
            <a:prstGeom prst="roundRect">
              <a:avLst>
                <a:gd name="adj" fmla="val 36856"/>
              </a:avLst>
            </a:prstGeom>
            <a:solidFill>
              <a:srgbClr val="D8D8D8"/>
            </a:solidFill>
            <a:ln w="6350">
              <a:solidFill>
                <a:srgbClr val="7F7F7F"/>
              </a:solidFill>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14" name="Rounded Rectangle 77"/>
            <p:cNvSpPr>
              <a:spLocks noChangeArrowheads="1"/>
            </p:cNvSpPr>
            <p:nvPr/>
          </p:nvSpPr>
          <p:spPr bwMode="auto">
            <a:xfrm>
              <a:off x="6160841" y="28575"/>
              <a:ext cx="164592" cy="502920"/>
            </a:xfrm>
            <a:prstGeom prst="roundRect">
              <a:avLst>
                <a:gd name="adj" fmla="val 19810"/>
              </a:avLst>
            </a:prstGeom>
            <a:solidFill>
              <a:srgbClr val="D8D8D8"/>
            </a:solidFill>
            <a:ln w="6350">
              <a:solidFill>
                <a:srgbClr val="7F7F7F"/>
              </a:solidFill>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sp>
          <p:nvSpPr>
            <p:cNvPr id="15" name="Rounded Rectangle 78"/>
            <p:cNvSpPr>
              <a:spLocks noChangeArrowheads="1"/>
            </p:cNvSpPr>
            <p:nvPr/>
          </p:nvSpPr>
          <p:spPr bwMode="auto">
            <a:xfrm>
              <a:off x="4614635" y="201462"/>
              <a:ext cx="1816646" cy="164592"/>
            </a:xfrm>
            <a:prstGeom prst="roundRect">
              <a:avLst>
                <a:gd name="adj" fmla="val 50000"/>
              </a:avLst>
            </a:pr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sym typeface="Calibri" panose="020F0502020204030204" pitchFamily="34" charset="0"/>
              </a:endParaRPr>
            </a:p>
          </p:txBody>
        </p:sp>
        <p:grpSp>
          <p:nvGrpSpPr>
            <p:cNvPr id="16" name="Group 79"/>
            <p:cNvGrpSpPr/>
            <p:nvPr/>
          </p:nvGrpSpPr>
          <p:grpSpPr bwMode="auto">
            <a:xfrm>
              <a:off x="4767243" y="256179"/>
              <a:ext cx="1511430" cy="55158"/>
              <a:chOff x="0" y="0"/>
              <a:chExt cx="1706048" cy="55158"/>
            </a:xfrm>
          </p:grpSpPr>
          <p:sp>
            <p:nvSpPr>
              <p:cNvPr id="17" name="Straight Connector 80"/>
              <p:cNvSpPr>
                <a:spLocks noChangeShapeType="1"/>
              </p:cNvSpPr>
              <p:nvPr/>
            </p:nvSpPr>
            <p:spPr bwMode="auto">
              <a:xfrm>
                <a:off x="0" y="55158"/>
                <a:ext cx="1706048" cy="1"/>
              </a:xfrm>
              <a:prstGeom prst="line">
                <a:avLst/>
              </a:prstGeom>
              <a:noFill/>
              <a:ln w="19050" cap="rnd">
                <a:solidFill>
                  <a:srgbClr val="7F7F7F"/>
                </a:solidFill>
                <a:miter lim="800000"/>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8" name="Straight Connector 81"/>
              <p:cNvSpPr>
                <a:spLocks noChangeShapeType="1"/>
              </p:cNvSpPr>
              <p:nvPr/>
            </p:nvSpPr>
            <p:spPr bwMode="auto">
              <a:xfrm>
                <a:off x="0" y="0"/>
                <a:ext cx="1706048" cy="1"/>
              </a:xfrm>
              <a:prstGeom prst="line">
                <a:avLst/>
              </a:prstGeom>
              <a:noFill/>
              <a:ln w="19050" cap="rnd">
                <a:solidFill>
                  <a:srgbClr val="7F7F7F"/>
                </a:solidFill>
                <a:miter lim="800000"/>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sp>
        <p:nvSpPr>
          <p:cNvPr id="19" name="文本框 18"/>
          <p:cNvSpPr txBox="1"/>
          <p:nvPr/>
        </p:nvSpPr>
        <p:spPr>
          <a:xfrm>
            <a:off x="207816" y="3298782"/>
            <a:ext cx="11776364" cy="1077218"/>
          </a:xfrm>
          <a:prstGeom prst="rect">
            <a:avLst/>
          </a:prstGeom>
          <a:noFill/>
        </p:spPr>
        <p:txBody>
          <a:bodyPr wrap="square" rtlCol="0">
            <a:spAutoFit/>
          </a:bodyPr>
          <a:lstStyle/>
          <a:p>
            <a:pPr marL="457200" indent="-457200">
              <a:buFont typeface="Arial" panose="020B0604020202020204" pitchFamily="34" charset="0"/>
              <a:buChar char="•"/>
            </a:pPr>
            <a:r>
              <a:rPr lang="en-US" altLang="zh-CN" sz="3200" b="1" dirty="0">
                <a:solidFill>
                  <a:srgbClr val="0000CC"/>
                </a:solidFill>
                <a:latin typeface="Arial Narrow" panose="020B0606020202030204" pitchFamily="34" charset="0"/>
              </a:rPr>
              <a:t>How did the tiger feel and what would he do?</a:t>
            </a:r>
          </a:p>
          <a:p>
            <a:pPr marL="457200" indent="-457200">
              <a:buFont typeface="Arial" panose="020B0604020202020204" pitchFamily="34" charset="0"/>
              <a:buChar char="•"/>
            </a:pPr>
            <a:r>
              <a:rPr lang="en-US" altLang="zh-CN" sz="3200" b="1" dirty="0">
                <a:solidFill>
                  <a:srgbClr val="0000CC"/>
                </a:solidFill>
                <a:latin typeface="Arial Narrow" panose="020B0606020202030204" pitchFamily="34" charset="0"/>
              </a:rPr>
              <a:t>What would happen to the tiger, the jackal and the deer in the end?</a:t>
            </a:r>
          </a:p>
        </p:txBody>
      </p:sp>
      <p:sp>
        <p:nvSpPr>
          <p:cNvPr id="20" name="矩形 19"/>
          <p:cNvSpPr/>
          <p:nvPr/>
        </p:nvSpPr>
        <p:spPr>
          <a:xfrm>
            <a:off x="193942" y="4532203"/>
            <a:ext cx="11537133" cy="646331"/>
          </a:xfrm>
          <a:prstGeom prst="rect">
            <a:avLst/>
          </a:prstGeom>
          <a:solidFill>
            <a:srgbClr val="FFFF00"/>
          </a:solidFill>
        </p:spPr>
        <p:txBody>
          <a:bodyPr wrap="none">
            <a:spAutoFit/>
          </a:bodyPr>
          <a:lstStyle/>
          <a:p>
            <a:pPr marL="457200" indent="-457200">
              <a:buFont typeface="Arial" panose="020B0604020202020204" pitchFamily="34" charset="0"/>
              <a:buChar char="•"/>
            </a:pPr>
            <a:r>
              <a:rPr lang="en-US" altLang="zh-CN" sz="3600" b="1" dirty="0">
                <a:solidFill>
                  <a:srgbClr val="0000CC"/>
                </a:solidFill>
                <a:latin typeface="Arial Narrow" panose="020B0606020202030204" pitchFamily="34" charset="0"/>
              </a:rPr>
              <a:t>Theme: </a:t>
            </a:r>
            <a:r>
              <a:rPr lang="en-US" altLang="zh-CN" sz="3600" b="1" dirty="0">
                <a:solidFill>
                  <a:srgbClr val="FF0000"/>
                </a:solidFill>
                <a:latin typeface="Arial Narrow" panose="020B0606020202030204" pitchFamily="34" charset="0"/>
              </a:rPr>
              <a:t>intelligence can save one from dangerous situations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523" t="45455" r="12444" b="9293"/>
          <a:stretch>
            <a:fillRect/>
          </a:stretch>
        </p:blipFill>
        <p:spPr>
          <a:xfrm>
            <a:off x="-1" y="0"/>
            <a:ext cx="10072256" cy="6859662"/>
          </a:xfrm>
          <a:prstGeom prst="rect">
            <a:avLst/>
          </a:prstGeom>
        </p:spPr>
      </p:pic>
      <p:cxnSp>
        <p:nvCxnSpPr>
          <p:cNvPr id="12" name="直接连接符 11"/>
          <p:cNvCxnSpPr/>
          <p:nvPr/>
        </p:nvCxnSpPr>
        <p:spPr>
          <a:xfrm flipV="1">
            <a:off x="8201891" y="1324662"/>
            <a:ext cx="1399309" cy="13855"/>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63236" y="1828800"/>
            <a:ext cx="4772891" cy="27709"/>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5894363" y="909163"/>
            <a:ext cx="2208628" cy="461665"/>
          </a:xfrm>
          <a:prstGeom prst="rect">
            <a:avLst/>
          </a:prstGeom>
          <a:solidFill>
            <a:schemeClr val="accent5">
              <a:lumMod val="40000"/>
              <a:lumOff val="60000"/>
              <a:alpha val="30000"/>
            </a:schemeClr>
          </a:solidFill>
        </p:spPr>
        <p:txBody>
          <a:bodyPr wrap="square" rtlCol="0">
            <a:spAutoFit/>
          </a:bodyPr>
          <a:lstStyle/>
          <a:p>
            <a:endParaRPr lang="zh-CN" altLang="en-US" dirty="0"/>
          </a:p>
        </p:txBody>
      </p:sp>
      <p:sp>
        <p:nvSpPr>
          <p:cNvPr id="19" name="文本框 18"/>
          <p:cNvSpPr txBox="1"/>
          <p:nvPr/>
        </p:nvSpPr>
        <p:spPr>
          <a:xfrm>
            <a:off x="10035733" y="30900"/>
            <a:ext cx="2154914" cy="6740307"/>
          </a:xfrm>
          <a:prstGeom prst="rect">
            <a:avLst/>
          </a:prstGeom>
          <a:noFill/>
        </p:spPr>
        <p:txBody>
          <a:bodyPr wrap="square" rtlCol="0">
            <a:spAutoFit/>
          </a:bodyPr>
          <a:lstStyle/>
          <a:p>
            <a:r>
              <a:rPr lang="zh-CN" altLang="en-US" sz="2400" b="1" dirty="0">
                <a:solidFill>
                  <a:srgbClr val="0000CC"/>
                </a:solidFill>
                <a:latin typeface="宋体" panose="02010600030101010101" pitchFamily="2" charset="-122"/>
                <a:ea typeface="宋体" panose="02010600030101010101" pitchFamily="2" charset="-122"/>
              </a:rPr>
              <a:t>点评：</a:t>
            </a:r>
            <a:endParaRPr lang="en-US" altLang="zh-CN" sz="2400" b="1" dirty="0">
              <a:solidFill>
                <a:srgbClr val="0000CC"/>
              </a:solidFill>
              <a:latin typeface="宋体" panose="02010600030101010101" pitchFamily="2" charset="-122"/>
              <a:ea typeface="宋体" panose="02010600030101010101" pitchFamily="2" charset="-122"/>
            </a:endParaRPr>
          </a:p>
          <a:p>
            <a:r>
              <a:rPr lang="zh-CN" altLang="en-US" sz="2400" b="1" dirty="0">
                <a:solidFill>
                  <a:srgbClr val="0000CC"/>
                </a:solidFill>
                <a:latin typeface="宋体" panose="02010600030101010101" pitchFamily="2" charset="-122"/>
                <a:ea typeface="宋体" panose="02010600030101010101" pitchFamily="2" charset="-122"/>
              </a:rPr>
              <a:t>总的来说，这是一篇优秀的作文，情节设置符合逻辑、主题明确、融洽度高。考生通过细腻的表情、动作、语言等描写展现了鹿由恐惧到镇定的心理变化和机智的特征；老虎的愤怒和胆怯。语言基本准确、词汇和语法结构丰富。</a:t>
            </a:r>
          </a:p>
        </p:txBody>
      </p:sp>
      <p:sp>
        <p:nvSpPr>
          <p:cNvPr id="20" name="文本框 19"/>
          <p:cNvSpPr txBox="1"/>
          <p:nvPr/>
        </p:nvSpPr>
        <p:spPr>
          <a:xfrm>
            <a:off x="4583722" y="102338"/>
            <a:ext cx="2548597" cy="461665"/>
          </a:xfrm>
          <a:prstGeom prst="rect">
            <a:avLst/>
          </a:prstGeom>
          <a:solidFill>
            <a:schemeClr val="accent5">
              <a:lumMod val="40000"/>
              <a:lumOff val="60000"/>
              <a:alpha val="30000"/>
            </a:schemeClr>
          </a:solidFill>
        </p:spPr>
        <p:txBody>
          <a:bodyPr wrap="square" rtlCol="0">
            <a:spAutoFit/>
          </a:bodyPr>
          <a:lstStyle/>
          <a:p>
            <a:endParaRPr lang="zh-CN" altLang="en-US" dirty="0"/>
          </a:p>
        </p:txBody>
      </p:sp>
      <p:sp>
        <p:nvSpPr>
          <p:cNvPr id="21" name="文本框 20"/>
          <p:cNvSpPr txBox="1"/>
          <p:nvPr/>
        </p:nvSpPr>
        <p:spPr>
          <a:xfrm>
            <a:off x="2232000" y="3223644"/>
            <a:ext cx="1368450" cy="461665"/>
          </a:xfrm>
          <a:prstGeom prst="rect">
            <a:avLst/>
          </a:prstGeom>
          <a:solidFill>
            <a:srgbClr val="FF0000">
              <a:alpha val="30000"/>
            </a:srgbClr>
          </a:solidFill>
        </p:spPr>
        <p:txBody>
          <a:bodyPr wrap="square" rtlCol="0">
            <a:spAutoFit/>
          </a:bodyPr>
          <a:lstStyle/>
          <a:p>
            <a:endParaRPr lang="zh-CN" altLang="en-US" dirty="0"/>
          </a:p>
        </p:txBody>
      </p:sp>
      <p:sp>
        <p:nvSpPr>
          <p:cNvPr id="22" name="文本框 21"/>
          <p:cNvSpPr txBox="1"/>
          <p:nvPr/>
        </p:nvSpPr>
        <p:spPr>
          <a:xfrm>
            <a:off x="7268128" y="3223643"/>
            <a:ext cx="1104347" cy="461665"/>
          </a:xfrm>
          <a:prstGeom prst="rect">
            <a:avLst/>
          </a:prstGeom>
          <a:solidFill>
            <a:srgbClr val="FF0000">
              <a:alpha val="30000"/>
            </a:srgbClr>
          </a:solidFill>
        </p:spPr>
        <p:txBody>
          <a:bodyPr wrap="square" rtlCol="0">
            <a:spAutoFit/>
          </a:bodyPr>
          <a:lstStyle/>
          <a:p>
            <a:endParaRPr lang="zh-CN" altLang="en-US" dirty="0"/>
          </a:p>
        </p:txBody>
      </p:sp>
      <p:sp>
        <p:nvSpPr>
          <p:cNvPr id="23" name="文本框 22"/>
          <p:cNvSpPr txBox="1"/>
          <p:nvPr/>
        </p:nvSpPr>
        <p:spPr>
          <a:xfrm>
            <a:off x="6448094" y="4476182"/>
            <a:ext cx="3267406" cy="461665"/>
          </a:xfrm>
          <a:prstGeom prst="rect">
            <a:avLst/>
          </a:prstGeom>
          <a:solidFill>
            <a:srgbClr val="FF0000">
              <a:alpha val="30000"/>
            </a:srgbClr>
          </a:solidFill>
        </p:spPr>
        <p:txBody>
          <a:bodyPr wrap="square" rtlCol="0">
            <a:spAutoFit/>
          </a:bodyPr>
          <a:lstStyle/>
          <a:p>
            <a:endParaRPr lang="zh-CN" altLang="en-US" dirty="0"/>
          </a:p>
        </p:txBody>
      </p:sp>
      <p:sp>
        <p:nvSpPr>
          <p:cNvPr id="24" name="文本框 23"/>
          <p:cNvSpPr txBox="1"/>
          <p:nvPr/>
        </p:nvSpPr>
        <p:spPr>
          <a:xfrm>
            <a:off x="135018" y="4960794"/>
            <a:ext cx="2965370" cy="461665"/>
          </a:xfrm>
          <a:prstGeom prst="rect">
            <a:avLst/>
          </a:prstGeom>
          <a:solidFill>
            <a:srgbClr val="FF0000">
              <a:alpha val="30000"/>
            </a:srgbClr>
          </a:solidFill>
        </p:spPr>
        <p:txBody>
          <a:bodyPr wrap="square" rtlCol="0">
            <a:spAutoFit/>
          </a:bodyPr>
          <a:lstStyle/>
          <a:p>
            <a:endParaRPr lang="zh-CN" altLang="en-US" dirty="0"/>
          </a:p>
        </p:txBody>
      </p:sp>
      <p:sp>
        <p:nvSpPr>
          <p:cNvPr id="25" name="文本框 24"/>
          <p:cNvSpPr txBox="1"/>
          <p:nvPr/>
        </p:nvSpPr>
        <p:spPr>
          <a:xfrm>
            <a:off x="135017" y="5422459"/>
            <a:ext cx="8066873" cy="461665"/>
          </a:xfrm>
          <a:prstGeom prst="rect">
            <a:avLst/>
          </a:prstGeom>
          <a:solidFill>
            <a:srgbClr val="FF0000">
              <a:alpha val="30000"/>
            </a:srgbClr>
          </a:solidFill>
        </p:spPr>
        <p:txBody>
          <a:bodyPr wrap="square" rtlCol="0">
            <a:spAutoFit/>
          </a:bodyPr>
          <a:lstStyle/>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P spid="20" grpId="0" animBg="1"/>
      <p:bldP spid="21" grpId="0" animBg="1"/>
      <p:bldP spid="22" grpId="0" animBg="1"/>
      <p:bldP spid="23" grpId="0" animBg="1"/>
      <p:bldP spid="24" grpId="0" animBg="1"/>
      <p:bldP spid="2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引用">
  <a:themeElements>
    <a:clrScheme name="引用">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引用">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引用">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回顾">
  <a:themeElements>
    <a:clrScheme name="回顾">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回顾">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木活字">
  <a:themeElements>
    <a:clrScheme name="绿色">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木活字">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木活字">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引用</Template>
  <TotalTime>2</TotalTime>
  <Words>3117</Words>
  <Application>Microsoft Macintosh PowerPoint</Application>
  <PresentationFormat>宽屏</PresentationFormat>
  <Paragraphs>217</Paragraphs>
  <Slides>29</Slides>
  <Notes>0</Notes>
  <HiddenSlides>0</HiddenSlides>
  <MMClips>3</MMClips>
  <ScaleCrop>false</ScaleCrop>
  <HeadingPairs>
    <vt:vector size="6" baseType="variant">
      <vt:variant>
        <vt:lpstr>已用的字体</vt:lpstr>
      </vt:variant>
      <vt:variant>
        <vt:i4>16</vt:i4>
      </vt:variant>
      <vt:variant>
        <vt:lpstr>主题</vt:lpstr>
      </vt:variant>
      <vt:variant>
        <vt:i4>4</vt:i4>
      </vt:variant>
      <vt:variant>
        <vt:lpstr>幻灯片标题</vt:lpstr>
      </vt:variant>
      <vt:variant>
        <vt:i4>29</vt:i4>
      </vt:variant>
    </vt:vector>
  </HeadingPairs>
  <TitlesOfParts>
    <vt:vector size="49" baseType="lpstr">
      <vt:lpstr>等线</vt:lpstr>
      <vt:lpstr>等线 Light</vt:lpstr>
      <vt:lpstr>华文楷体</vt:lpstr>
      <vt:lpstr>华文新魏</vt:lpstr>
      <vt:lpstr>宋体</vt:lpstr>
      <vt:lpstr>Arial</vt:lpstr>
      <vt:lpstr>Arial Narrow</vt:lpstr>
      <vt:lpstr>Calibri</vt:lpstr>
      <vt:lpstr>Calibri Light</vt:lpstr>
      <vt:lpstr>Century Gothic</vt:lpstr>
      <vt:lpstr>HelveticaNeue</vt:lpstr>
      <vt:lpstr>Rockwell</vt:lpstr>
      <vt:lpstr>Rockwell Condensed</vt:lpstr>
      <vt:lpstr>Verdana</vt:lpstr>
      <vt:lpstr>Wingdings</vt:lpstr>
      <vt:lpstr>Wingdings 2</vt:lpstr>
      <vt:lpstr>引用</vt:lpstr>
      <vt:lpstr>回顾</vt:lpstr>
      <vt:lpstr>木活字</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YXMS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 用户</dc:creator>
  <cp:lastModifiedBy>nqdp</cp:lastModifiedBy>
  <cp:revision>390</cp:revision>
  <dcterms:created xsi:type="dcterms:W3CDTF">2019-10-09T11:24:00Z</dcterms:created>
  <dcterms:modified xsi:type="dcterms:W3CDTF">2019-10-13T01:26:01Z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2052-11.1.0.9098</vt:lpwstr>
  </property>
</Properties>
</file>