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77" r:id="rId4"/>
    <p:sldId id="257" r:id="rId5"/>
    <p:sldId id="256" r:id="rId6"/>
    <p:sldId id="258" r:id="rId7"/>
    <p:sldId id="259" r:id="rId8"/>
    <p:sldId id="260" r:id="rId9"/>
    <p:sldId id="261" r:id="rId10"/>
    <p:sldId id="263" r:id="rId11"/>
    <p:sldId id="264" r:id="rId12"/>
    <p:sldId id="266" r:id="rId14"/>
    <p:sldId id="267" r:id="rId15"/>
    <p:sldId id="295" r:id="rId16"/>
    <p:sldId id="268" r:id="rId17"/>
    <p:sldId id="296" r:id="rId18"/>
    <p:sldId id="270" r:id="rId19"/>
    <p:sldId id="271" r:id="rId20"/>
    <p:sldId id="272" r:id="rId21"/>
    <p:sldId id="273" r:id="rId22"/>
    <p:sldId id="275" r:id="rId23"/>
    <p:sldId id="274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044" y="-78"/>
      </p:cViewPr>
      <p:guideLst>
        <p:guide orient="horz" pos="2204"/>
        <p:guide pos="2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9B0C-8FFA-43A8-B4B3-C357C683B6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53070" y="6477000"/>
            <a:ext cx="1031240" cy="334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910864" y="13335"/>
            <a:ext cx="1888808" cy="814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2874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27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855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900" b="1">
                <a:latin typeface="华文新魏" panose="02010800040101010101" pitchFamily="2" charset="-122"/>
              </a:rPr>
              <a:t>知识产权声明</a:t>
            </a:r>
            <a:endParaRPr lang="zh-CN" altLang="en-US" sz="19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3338"/>
            <a:ext cx="9144001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more growing worried about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looking forward to </a:t>
            </a:r>
            <a:r>
              <a:rPr lang="en-US" altLang="zh-CN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06" y="3399068"/>
            <a:ext cx="4071966" cy="181588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Para.2 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US" altLang="zh-CN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3600" dirty="0" smtClean="0"/>
              <a:t> with _____</a:t>
            </a:r>
            <a:endParaRPr lang="zh-CN" altLang="en-US" sz="3600" dirty="0" smtClean="0"/>
          </a:p>
          <a:p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29156" y="4429132"/>
            <a:ext cx="4357686" cy="132343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Para.3, 4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US" altLang="zh-CN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4000" dirty="0" smtClean="0"/>
              <a:t> with </a:t>
            </a:r>
            <a:r>
              <a:rPr lang="en-US" altLang="zh-CN" sz="4000" dirty="0" smtClean="0"/>
              <a:t>____</a:t>
            </a:r>
            <a:endParaRPr lang="en-US" altLang="zh-CN" sz="4000" dirty="0" smtClean="0"/>
          </a:p>
        </p:txBody>
      </p:sp>
      <p:cxnSp>
        <p:nvCxnSpPr>
          <p:cNvPr id="14" name="肘形连接符 13"/>
          <p:cNvCxnSpPr/>
          <p:nvPr/>
        </p:nvCxnSpPr>
        <p:spPr>
          <a:xfrm rot="5400000">
            <a:off x="714348" y="2214554"/>
            <a:ext cx="1428760" cy="100013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rot="16200000" flipH="1">
            <a:off x="2678893" y="2035959"/>
            <a:ext cx="2500330" cy="242889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86050" y="3929066"/>
            <a:ext cx="1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study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0958" y="5068685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life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58214" y="5357826"/>
            <a:ext cx="785786" cy="15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00108"/>
            <a:ext cx="8964488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Studying </a:t>
            </a:r>
            <a:r>
              <a:rPr lang="en-US" altLang="zh-CN" dirty="0"/>
              <a:t>in </a:t>
            </a:r>
            <a:r>
              <a:rPr lang="en-US" altLang="zh-CN" dirty="0" smtClean="0"/>
              <a:t>England </a:t>
            </a:r>
            <a:r>
              <a:rPr lang="en-US" altLang="zh-CN" dirty="0"/>
              <a:t>is </a:t>
            </a:r>
            <a:r>
              <a:rPr lang="en-US" altLang="zh-CN" dirty="0" smtClean="0"/>
              <a:t>_____________ that in China in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_______ 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___________.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0000"/>
                </a:solidFill>
              </a:rPr>
              <a:t>differences</a:t>
            </a:r>
            <a:r>
              <a:rPr lang="en-US" altLang="zh-CN" dirty="0" smtClean="0"/>
              <a:t> did she realize?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couldn’t write </a:t>
            </a:r>
            <a:r>
              <a:rPr lang="en-US" altLang="zh-CN" dirty="0" smtClean="0"/>
              <a:t>others’ opinions without </a:t>
            </a:r>
            <a:r>
              <a:rPr lang="en-US" altLang="zh-CN" dirty="0" smtClean="0"/>
              <a:t>__________________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should give ________ opinion and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______ it.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need to dare </a:t>
            </a:r>
            <a:r>
              <a:rPr lang="en-US" altLang="zh-CN" dirty="0" smtClean="0"/>
              <a:t>to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________ the authors.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8000"/>
                </a:solidFill>
              </a:rPr>
              <a:t>How</a:t>
            </a:r>
            <a:r>
              <a:rPr lang="en-US" altLang="zh-CN" dirty="0" smtClean="0"/>
              <a:t> did she overcome the difficulty? 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14282" y="719114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238094" y="71414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5157" y="134914"/>
            <a:ext cx="806456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Para.2 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with </a:t>
            </a:r>
            <a:r>
              <a:rPr lang="en-US" altLang="zh-CN" sz="3600" b="1" u="sng" dirty="0" smtClean="0">
                <a:solidFill>
                  <a:srgbClr val="FF0000"/>
                </a:solidFill>
              </a:rPr>
              <a:t>study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肘形连接符 7"/>
          <p:cNvCxnSpPr/>
          <p:nvPr/>
        </p:nvCxnSpPr>
        <p:spPr>
          <a:xfrm rot="5400000">
            <a:off x="3750463" y="607199"/>
            <a:ext cx="571504" cy="500066"/>
          </a:xfrm>
          <a:prstGeom prst="bentConnector3">
            <a:avLst>
              <a:gd name="adj1" fmla="val 50000"/>
            </a:avLst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6196" y="9818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 different from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824" y="148690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cademic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0438" y="1485374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equirements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214686"/>
            <a:ext cx="392909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acknowledging them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64331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 her own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3651294"/>
            <a:ext cx="158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</a:rPr>
              <a:t>xplain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4236069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ontradict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2" y="542926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taking a preparation course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6000768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turning to one’s tutor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2066" y="535782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make good preparation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43372" y="592933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get used to the requirements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6" grpId="0"/>
      <p:bldP spid="26" grpId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58214" y="5357826"/>
            <a:ext cx="785786" cy="15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00108"/>
            <a:ext cx="8964488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Studying </a:t>
            </a:r>
            <a:r>
              <a:rPr lang="en-US" altLang="zh-CN" dirty="0"/>
              <a:t>in </a:t>
            </a:r>
            <a:r>
              <a:rPr lang="en-US" altLang="zh-CN" dirty="0" smtClean="0"/>
              <a:t>England </a:t>
            </a:r>
            <a:r>
              <a:rPr lang="en-US" altLang="zh-CN" dirty="0"/>
              <a:t>is </a:t>
            </a:r>
            <a:r>
              <a:rPr lang="en-US" altLang="zh-CN" dirty="0" smtClean="0"/>
              <a:t>_____________ that in China in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_______ 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___________.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0000"/>
                </a:solidFill>
              </a:rPr>
              <a:t>differences</a:t>
            </a:r>
            <a:r>
              <a:rPr lang="en-US" altLang="zh-CN" dirty="0" smtClean="0"/>
              <a:t> did she realize?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couldn’t write </a:t>
            </a:r>
            <a:r>
              <a:rPr lang="en-US" altLang="zh-CN" dirty="0" smtClean="0"/>
              <a:t>others’ opinions without </a:t>
            </a:r>
            <a:r>
              <a:rPr lang="en-US" altLang="zh-CN" dirty="0" smtClean="0"/>
              <a:t>__________________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should give ________ opinion and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______ it.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need to dare </a:t>
            </a:r>
            <a:r>
              <a:rPr lang="en-US" altLang="zh-CN" dirty="0" smtClean="0"/>
              <a:t>to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________ the authors.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8000"/>
                </a:solidFill>
              </a:rPr>
              <a:t>How</a:t>
            </a:r>
            <a:r>
              <a:rPr lang="en-US" altLang="zh-CN" dirty="0" smtClean="0"/>
              <a:t> did she overcome the difficulty? 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14282" y="719114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238094" y="71414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5157" y="134914"/>
            <a:ext cx="806456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Para.2 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with </a:t>
            </a:r>
            <a:r>
              <a:rPr lang="en-US" altLang="zh-CN" sz="3600" b="1" u="sng" dirty="0" smtClean="0">
                <a:solidFill>
                  <a:srgbClr val="FF0000"/>
                </a:solidFill>
              </a:rPr>
              <a:t>study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肘形连接符 7"/>
          <p:cNvCxnSpPr/>
          <p:nvPr/>
        </p:nvCxnSpPr>
        <p:spPr>
          <a:xfrm rot="5400000">
            <a:off x="3750463" y="607199"/>
            <a:ext cx="571504" cy="500066"/>
          </a:xfrm>
          <a:prstGeom prst="bentConnector3">
            <a:avLst>
              <a:gd name="adj1" fmla="val 50000"/>
            </a:avLst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6196" y="9818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 different from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824" y="148690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cademic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0438" y="1485374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equirements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214686"/>
            <a:ext cx="392909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acknowledging them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64331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 her own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3651294"/>
            <a:ext cx="158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</a:rPr>
              <a:t>xplain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4236069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ontradict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2" y="542926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taking a preparation course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6000768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turning to one’s tutor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24" name="爆炸形 1 23"/>
          <p:cNvSpPr/>
          <p:nvPr/>
        </p:nvSpPr>
        <p:spPr>
          <a:xfrm>
            <a:off x="6616065" y="1485900"/>
            <a:ext cx="2647315" cy="820420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/>
              <a:t>Plagiarism</a:t>
            </a:r>
            <a:r>
              <a:rPr lang="en-US" altLang="zh-CN" sz="1600" b="1" dirty="0"/>
              <a:t>!</a:t>
            </a:r>
            <a:endParaRPr lang="en-US" altLang="zh-CN" sz="1600" b="1" dirty="0" smtClean="0"/>
          </a:p>
        </p:txBody>
      </p:sp>
      <p:sp>
        <p:nvSpPr>
          <p:cNvPr id="25" name="下箭头 24"/>
          <p:cNvSpPr/>
          <p:nvPr/>
        </p:nvSpPr>
        <p:spPr>
          <a:xfrm rot="16200000">
            <a:off x="4643438" y="5500703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072066" y="535782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make good preparation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 rot="16200000">
            <a:off x="3786182" y="6072206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43372" y="592933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get used to the requirements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9613" y="2390449"/>
            <a:ext cx="433003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numb with shock 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5764530" y="3159125"/>
            <a:ext cx="307975" cy="21463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858066" y="3374071"/>
            <a:ext cx="231249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confused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6182" y="4143380"/>
            <a:ext cx="446910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lacked confidence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00232" y="4857760"/>
            <a:ext cx="703705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more autonomous; confident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6439" y="5627386"/>
            <a:ext cx="81106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</a:rPr>
              <a:t>well prepared for her degree course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30" y="5357826"/>
            <a:ext cx="81862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86024" y="1681546"/>
            <a:ext cx="4214842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How…?</a:t>
            </a:r>
            <a:r>
              <a:rPr lang="en-US" altLang="zh-CN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endParaRPr lang="en-US" altLang="zh-CN" sz="3200" b="1" dirty="0" smtClean="0"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by taking a preparation course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by turning to her tutor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5866765" y="4021455"/>
            <a:ext cx="307975" cy="21463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5866765" y="4857750"/>
            <a:ext cx="307975" cy="21463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5866765" y="5512435"/>
            <a:ext cx="307975" cy="21463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4" grpId="0" bldLvl="0" animBg="1"/>
      <p:bldP spid="25" grpId="0" bldLvl="0" animBg="1"/>
      <p:bldP spid="25" grpId="1" bldLvl="0" animBg="1"/>
      <p:bldP spid="26" grpId="0"/>
      <p:bldP spid="26" grpId="1"/>
      <p:bldP spid="27" grpId="0" bldLvl="0" animBg="1"/>
      <p:bldP spid="27" grpId="1" bldLvl="0" animBg="1"/>
      <p:bldP spid="28" grpId="0"/>
      <p:bldP spid="28" grpId="1"/>
      <p:bldP spid="29" grpId="0" bldLvl="0" animBg="1"/>
      <p:bldP spid="30" grpId="0" bldLvl="0" animBg="1"/>
      <p:bldP spid="31" grpId="0" bldLvl="0" animBg="1"/>
      <p:bldP spid="32" grpId="0" bldLvl="0" animBg="1"/>
      <p:bldP spid="34" grpId="0" bldLvl="0" animBg="1"/>
      <p:bldP spid="37" grpId="0" bldLvl="0" animBg="1"/>
      <p:bldP spid="40" grpId="0" bldLvl="0" animBg="1"/>
      <p:bldP spid="2" grpId="0" bldLvl="0" animBg="1"/>
      <p:bldP spid="7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282" y="928669"/>
          <a:ext cx="8572560" cy="5715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3575006"/>
                <a:gridCol w="3354480"/>
              </a:tblGrid>
              <a:tr h="1143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u="none" dirty="0"/>
                    </a:p>
                  </a:txBody>
                  <a:tcPr anchor="ctr"/>
                </a:tc>
              </a:tr>
              <a:tr h="173429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98833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940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altLang="zh-CN" dirty="0" smtClean="0"/>
                    </a:p>
                    <a:p>
                      <a:pPr algn="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86446" y="1000108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Difficulty with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s</a:t>
            </a:r>
            <a:r>
              <a:rPr lang="en-US" altLang="zh-CN" sz="3200" b="1" dirty="0" smtClean="0"/>
              <a:t>_____ life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928670"/>
            <a:ext cx="271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Difficulty with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d</a:t>
            </a:r>
            <a:r>
              <a:rPr lang="en-US" altLang="zh-CN" sz="3200" b="1" dirty="0" smtClean="0"/>
              <a:t>____ life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142844" y="719114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166656" y="71414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3719" y="134914"/>
            <a:ext cx="770737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Para.3, 4 </a:t>
            </a: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&amp; </a:t>
            </a:r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6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 Difficulty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with </a:t>
            </a:r>
            <a:r>
              <a:rPr lang="en-US" altLang="zh-CN" sz="3600" b="1" u="sng" dirty="0" smtClean="0">
                <a:solidFill>
                  <a:srgbClr val="FF3300"/>
                </a:solidFill>
              </a:rPr>
              <a:t>life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142873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3300"/>
                </a:solidFill>
              </a:rPr>
              <a:t>aily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148690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3300"/>
                </a:solidFill>
              </a:rPr>
              <a:t>ocial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42886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3300"/>
                </a:solidFill>
              </a:rPr>
              <a:t>What difficulty?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00050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How …?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92919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What benefits?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3786190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</a:rPr>
              <a:t>boarding with a host family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3786190"/>
            <a:ext cx="335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</a:rPr>
              <a:t>joining a few clubs</a:t>
            </a:r>
            <a:endParaRPr lang="en-US" altLang="zh-CN" sz="3200" b="1" dirty="0" smtClean="0">
              <a:solidFill>
                <a:srgbClr val="008000"/>
              </a:solidFill>
            </a:endParaRPr>
          </a:p>
          <a:p>
            <a:r>
              <a:rPr lang="en-US" altLang="zh-CN" sz="3200" b="1" dirty="0" smtClean="0">
                <a:solidFill>
                  <a:srgbClr val="008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make new friends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2109689"/>
            <a:ext cx="3643338" cy="15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Getting used </a:t>
            </a:r>
            <a:r>
              <a:rPr lang="en-US" altLang="zh-CN" sz="2800" b="1" dirty="0">
                <a:solidFill>
                  <a:srgbClr val="FF0000"/>
                </a:solidFill>
              </a:rPr>
              <a:t>to a whole new way of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life took up all her concentration.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285992"/>
            <a:ext cx="3643338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So occupied with work, she had no time fo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 social activities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18" y="4714884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getting </a:t>
            </a:r>
            <a:r>
              <a:rPr lang="en-US" altLang="zh-CN" sz="3200" dirty="0" smtClean="0"/>
              <a:t>good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advice</a:t>
            </a:r>
            <a:r>
              <a:rPr lang="en-US" altLang="zh-CN" sz="3200" dirty="0" smtClean="0">
                <a:solidFill>
                  <a:srgbClr val="008000"/>
                </a:solidFill>
              </a:rPr>
              <a:t>;</a:t>
            </a:r>
            <a:endParaRPr lang="en-US" altLang="zh-CN" sz="3200" dirty="0" smtClean="0">
              <a:solidFill>
                <a:srgbClr val="008000"/>
              </a:solidFill>
            </a:endParaRPr>
          </a:p>
          <a:p>
            <a:r>
              <a:rPr lang="en-US" altLang="zh-CN" sz="3200" dirty="0" smtClean="0"/>
              <a:t>learning </a:t>
            </a:r>
            <a:r>
              <a:rPr lang="en-US" altLang="zh-CN" sz="3200" dirty="0" smtClean="0"/>
              <a:t>about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new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culture</a:t>
            </a:r>
            <a:r>
              <a:rPr lang="en-US" altLang="zh-CN" sz="3200" dirty="0" smtClean="0">
                <a:solidFill>
                  <a:srgbClr val="008000"/>
                </a:solidFill>
              </a:rPr>
              <a:t>;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relieving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homesickness</a:t>
            </a:r>
            <a:r>
              <a:rPr lang="en-US" altLang="zh-CN" sz="3200" dirty="0" smtClean="0">
                <a:solidFill>
                  <a:srgbClr val="008000"/>
                </a:solidFill>
              </a:rPr>
              <a:t> </a:t>
            </a:r>
            <a:endParaRPr lang="en-US" altLang="zh-CN" sz="32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4714884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strike a </a:t>
            </a:r>
            <a:r>
              <a:rPr lang="en-US" altLang="zh-CN" sz="3200" dirty="0" smtClean="0">
                <a:solidFill>
                  <a:srgbClr val="008000"/>
                </a:solidFill>
              </a:rPr>
              <a:t>balance</a:t>
            </a:r>
            <a:r>
              <a:rPr lang="en-US" altLang="zh-CN" sz="3200" dirty="0" smtClean="0"/>
              <a:t> between </a:t>
            </a:r>
            <a:r>
              <a:rPr lang="en-US" altLang="zh-CN" sz="3200" dirty="0" smtClean="0">
                <a:solidFill>
                  <a:srgbClr val="008000"/>
                </a:solidFill>
              </a:rPr>
              <a:t>study</a:t>
            </a:r>
            <a:r>
              <a:rPr lang="en-US" altLang="zh-CN" sz="3200" dirty="0" smtClean="0"/>
              <a:t> and a </a:t>
            </a:r>
            <a:r>
              <a:rPr lang="en-US" altLang="zh-CN" sz="3200" dirty="0" smtClean="0">
                <a:solidFill>
                  <a:srgbClr val="008000"/>
                </a:solidFill>
              </a:rPr>
              <a:t>social life </a:t>
            </a:r>
            <a:endParaRPr lang="en-US" altLang="zh-CN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  <p:bldP spid="10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282" y="928669"/>
          <a:ext cx="8572560" cy="5715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3575006"/>
                <a:gridCol w="3354480"/>
              </a:tblGrid>
              <a:tr h="1143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u="none" dirty="0"/>
                    </a:p>
                  </a:txBody>
                  <a:tcPr anchor="ctr"/>
                </a:tc>
              </a:tr>
              <a:tr h="173429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98833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940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altLang="zh-CN" dirty="0" smtClean="0"/>
                    </a:p>
                    <a:p>
                      <a:pPr algn="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86446" y="1000108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Difficulty with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s</a:t>
            </a:r>
            <a:r>
              <a:rPr lang="en-US" altLang="zh-CN" sz="3200" b="1" dirty="0" smtClean="0"/>
              <a:t>_____ life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928670"/>
            <a:ext cx="271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Difficulty with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d</a:t>
            </a:r>
            <a:r>
              <a:rPr lang="en-US" altLang="zh-CN" sz="3200" b="1" dirty="0" smtClean="0"/>
              <a:t>____ life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142844" y="719114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166656" y="71414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3719" y="134914"/>
            <a:ext cx="770737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Para.3, 4 </a:t>
            </a: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&amp; </a:t>
            </a:r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6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 Difficulty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with </a:t>
            </a:r>
            <a:r>
              <a:rPr lang="en-US" altLang="zh-CN" sz="3600" b="1" u="sng" dirty="0" smtClean="0">
                <a:solidFill>
                  <a:srgbClr val="FF3300"/>
                </a:solidFill>
              </a:rPr>
              <a:t>life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142873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3300"/>
                </a:solidFill>
              </a:rPr>
              <a:t>aily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148690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3300"/>
                </a:solidFill>
              </a:rPr>
              <a:t>ocial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42886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3300"/>
                </a:solidFill>
              </a:rPr>
              <a:t>What difficulty?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00050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How …?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92919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What benefits?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3786190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</a:rPr>
              <a:t>boarding with a host family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3786190"/>
            <a:ext cx="335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</a:rPr>
              <a:t>joining a few clubs</a:t>
            </a:r>
            <a:endParaRPr lang="en-US" altLang="zh-CN" sz="3200" b="1" dirty="0" smtClean="0">
              <a:solidFill>
                <a:srgbClr val="008000"/>
              </a:solidFill>
            </a:endParaRPr>
          </a:p>
          <a:p>
            <a:r>
              <a:rPr lang="en-US" altLang="zh-CN" sz="3200" b="1" dirty="0" smtClean="0">
                <a:solidFill>
                  <a:srgbClr val="008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make new friends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2109689"/>
            <a:ext cx="3643338" cy="15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Getting used </a:t>
            </a:r>
            <a:r>
              <a:rPr lang="en-US" altLang="zh-CN" sz="2800" b="1" dirty="0">
                <a:solidFill>
                  <a:srgbClr val="FF0000"/>
                </a:solidFill>
              </a:rPr>
              <a:t>to a whole new way of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life took up all her concentration.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285992"/>
            <a:ext cx="3643338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So occupied with work, she had no time fo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 social activities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18" y="4714884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getting </a:t>
            </a:r>
            <a:r>
              <a:rPr lang="en-US" altLang="zh-CN" sz="3200" dirty="0" smtClean="0"/>
              <a:t>good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advice</a:t>
            </a:r>
            <a:r>
              <a:rPr lang="en-US" altLang="zh-CN" sz="3200" dirty="0" smtClean="0">
                <a:solidFill>
                  <a:srgbClr val="008000"/>
                </a:solidFill>
              </a:rPr>
              <a:t>;</a:t>
            </a:r>
            <a:endParaRPr lang="en-US" altLang="zh-CN" sz="3200" dirty="0" smtClean="0">
              <a:solidFill>
                <a:srgbClr val="008000"/>
              </a:solidFill>
            </a:endParaRPr>
          </a:p>
          <a:p>
            <a:r>
              <a:rPr lang="en-US" altLang="zh-CN" sz="3200" dirty="0" smtClean="0"/>
              <a:t>learning </a:t>
            </a:r>
            <a:r>
              <a:rPr lang="en-US" altLang="zh-CN" sz="3200" dirty="0" smtClean="0"/>
              <a:t>about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new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culture</a:t>
            </a:r>
            <a:r>
              <a:rPr lang="en-US" altLang="zh-CN" sz="3200" dirty="0" smtClean="0">
                <a:solidFill>
                  <a:srgbClr val="008000"/>
                </a:solidFill>
              </a:rPr>
              <a:t>;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relieving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homesickness</a:t>
            </a:r>
            <a:r>
              <a:rPr lang="en-US" altLang="zh-CN" sz="3200" dirty="0" smtClean="0">
                <a:solidFill>
                  <a:srgbClr val="008000"/>
                </a:solidFill>
              </a:rPr>
              <a:t> </a:t>
            </a:r>
            <a:endParaRPr lang="en-US" altLang="zh-CN" sz="32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4714884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strike a </a:t>
            </a:r>
            <a:r>
              <a:rPr lang="en-US" altLang="zh-CN" sz="3200" dirty="0" smtClean="0">
                <a:solidFill>
                  <a:srgbClr val="008000"/>
                </a:solidFill>
              </a:rPr>
              <a:t>balance</a:t>
            </a:r>
            <a:r>
              <a:rPr lang="en-US" altLang="zh-CN" sz="3200" dirty="0" smtClean="0"/>
              <a:t> between </a:t>
            </a:r>
            <a:r>
              <a:rPr lang="en-US" altLang="zh-CN" sz="3200" dirty="0" smtClean="0">
                <a:solidFill>
                  <a:srgbClr val="008000"/>
                </a:solidFill>
              </a:rPr>
              <a:t>study</a:t>
            </a:r>
            <a:r>
              <a:rPr lang="en-US" altLang="zh-CN" sz="3200" dirty="0" smtClean="0"/>
              <a:t> and a </a:t>
            </a:r>
            <a:r>
              <a:rPr lang="en-US" altLang="zh-CN" sz="3200" dirty="0" smtClean="0">
                <a:solidFill>
                  <a:srgbClr val="008000"/>
                </a:solidFill>
              </a:rPr>
              <a:t>social life </a:t>
            </a:r>
            <a:endParaRPr lang="en-US" altLang="zh-CN" sz="3200" dirty="0">
              <a:solidFill>
                <a:srgbClr val="008000"/>
              </a:solidFill>
            </a:endParaRPr>
          </a:p>
        </p:txBody>
      </p:sp>
      <p:sp>
        <p:nvSpPr>
          <p:cNvPr id="24" name="爆炸形 1 23"/>
          <p:cNvSpPr/>
          <p:nvPr/>
        </p:nvSpPr>
        <p:spPr>
          <a:xfrm>
            <a:off x="-53975" y="652145"/>
            <a:ext cx="2393315" cy="1633855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Culture shock</a:t>
            </a:r>
            <a:endParaRPr lang="en-US" altLang="zh-CN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64360" y="1183640"/>
            <a:ext cx="699389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FF"/>
                </a:solidFill>
              </a:rPr>
              <a:t>helpless; stressed; anxious</a:t>
            </a:r>
            <a:endParaRPr lang="en-US" altLang="zh-CN" sz="4800" b="1" dirty="0" smtClean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3995" y="2286000"/>
            <a:ext cx="8358505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FF"/>
                </a:solidFill>
              </a:rPr>
              <a:t>comfortable; feel at home; well-organized; hopeful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 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990" y="4224020"/>
            <a:ext cx="839851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00FF"/>
                </a:solidFill>
              </a:rPr>
              <a:t>highly confident; fully prepared</a:t>
            </a:r>
            <a:endParaRPr lang="en-US" altLang="zh-CN" sz="4800" b="1" dirty="0" smtClean="0">
              <a:solidFill>
                <a:srgbClr val="0000FF"/>
              </a:solidFill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4719955" y="2013585"/>
            <a:ext cx="304165" cy="41529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5024120" y="3854450"/>
            <a:ext cx="257810" cy="41529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  <p:bldP spid="10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 bldLvl="0" animBg="1"/>
      <p:bldP spid="25" grpId="0" bldLvl="0" animBg="1"/>
      <p:bldP spid="27" grpId="0" bldLvl="0" animBg="1"/>
      <p:bldP spid="29" grpId="0" bldLvl="0" animBg="1"/>
      <p:bldP spid="2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2" y="1241400"/>
            <a:ext cx="8964488" cy="561662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3300"/>
                </a:solidFill>
              </a:rPr>
              <a:t>The change</a:t>
            </a:r>
            <a:r>
              <a:rPr lang="en-US" altLang="zh-CN" dirty="0" smtClean="0"/>
              <a:t> </a:t>
            </a:r>
            <a:r>
              <a:rPr lang="en-US" altLang="zh-CN" dirty="0" smtClean="0"/>
              <a:t>of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</a:t>
            </a:r>
            <a:r>
              <a:rPr lang="en-US" altLang="zh-CN" dirty="0" smtClean="0"/>
              <a:t>lei’ </a:t>
            </a:r>
            <a:r>
              <a:rPr lang="en-US" altLang="zh-CN" dirty="0" smtClean="0"/>
              <a:t>feelings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/>
              <a:t>What’s the </a:t>
            </a:r>
            <a:r>
              <a:rPr lang="en-US" altLang="zh-CN" b="1" dirty="0">
                <a:solidFill>
                  <a:srgbClr val="FF3300"/>
                </a:solidFill>
              </a:rPr>
              <a:t>tone</a:t>
            </a:r>
            <a:r>
              <a:rPr lang="en-US" altLang="zh-CN" b="1" dirty="0"/>
              <a:t> of the news reporter?</a:t>
            </a:r>
            <a:endParaRPr lang="en-US" altLang="zh-CN" b="1" dirty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approving, </a:t>
            </a:r>
            <a:r>
              <a:rPr lang="en-US" altLang="zh-CN" b="1" dirty="0" smtClean="0"/>
              <a:t>hopeful,</a:t>
            </a:r>
            <a:r>
              <a:rPr lang="en-US" altLang="zh-CN" b="1" dirty="0" smtClean="0"/>
              <a:t> positive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385760" y="5219708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409572" y="4572008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36635" y="4635508"/>
            <a:ext cx="31781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Para</a:t>
            </a:r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7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肘形连接符 16"/>
          <p:cNvCxnSpPr/>
          <p:nvPr/>
        </p:nvCxnSpPr>
        <p:spPr>
          <a:xfrm>
            <a:off x="714348" y="2285992"/>
            <a:ext cx="1771656" cy="985838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>
            <a:off x="2214546" y="3286124"/>
            <a:ext cx="2857520" cy="1071570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2844" y="1659427"/>
            <a:ext cx="198342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3300"/>
                </a:solidFill>
              </a:rPr>
              <a:t>excited </a:t>
            </a:r>
            <a:endParaRPr lang="en-US" altLang="zh-CN" sz="4400" b="1" dirty="0">
              <a:solidFill>
                <a:srgbClr val="FF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2571744"/>
            <a:ext cx="2197718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/>
              <a:t>nervous </a:t>
            </a:r>
            <a:endParaRPr lang="en-US" altLang="zh-CN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3500438"/>
            <a:ext cx="2237664" cy="15678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4000" b="1" dirty="0" smtClean="0"/>
              <a:t>helpless</a:t>
            </a:r>
            <a:endParaRPr lang="en-US" altLang="zh-CN" sz="4000" b="1" dirty="0" smtClean="0"/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/>
              <a:t>shocked</a:t>
            </a:r>
            <a:endParaRPr lang="en-US" altLang="zh-CN" sz="4000" b="1" dirty="0" smtClean="0"/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/>
              <a:t>confused</a:t>
            </a:r>
            <a:r>
              <a:rPr lang="en-US" altLang="zh-CN" sz="4000" b="1" dirty="0" smtClean="0"/>
              <a:t> </a:t>
            </a:r>
            <a:endParaRPr lang="en-US" altLang="zh-CN" sz="4000" b="1" dirty="0"/>
          </a:p>
        </p:txBody>
      </p:sp>
      <p:cxnSp>
        <p:nvCxnSpPr>
          <p:cNvPr id="29" name="肘形连接符 28"/>
          <p:cNvCxnSpPr/>
          <p:nvPr/>
        </p:nvCxnSpPr>
        <p:spPr>
          <a:xfrm flipV="1">
            <a:off x="4286248" y="2928934"/>
            <a:ext cx="3214710" cy="1428760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29190" y="2428868"/>
            <a:ext cx="2844561" cy="1080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00FF"/>
                </a:solidFill>
              </a:rPr>
              <a:t>comfortable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00FF"/>
                </a:solidFill>
              </a:rPr>
              <a:t>hopeful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 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cxnSp>
        <p:nvCxnSpPr>
          <p:cNvPr id="43" name="肘形连接符 42"/>
          <p:cNvCxnSpPr/>
          <p:nvPr/>
        </p:nvCxnSpPr>
        <p:spPr>
          <a:xfrm rot="5400000" flipH="1" flipV="1">
            <a:off x="7250925" y="1393017"/>
            <a:ext cx="1785950" cy="1285884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11346" y="1142984"/>
            <a:ext cx="2216889" cy="1080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8000"/>
                </a:solidFill>
              </a:rPr>
              <a:t>confident</a:t>
            </a:r>
            <a:endParaRPr lang="en-US" altLang="zh-CN" sz="4000" b="1" dirty="0" smtClean="0">
              <a:solidFill>
                <a:srgbClr val="008000"/>
              </a:solidFill>
            </a:endParaRPr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8000"/>
                </a:solidFill>
              </a:rPr>
              <a:t>prepared</a:t>
            </a:r>
            <a:endParaRPr lang="en-US" altLang="zh-CN" sz="4000" b="1" dirty="0">
              <a:solidFill>
                <a:srgbClr val="008000"/>
              </a:solidFill>
            </a:endParaRPr>
          </a:p>
        </p:txBody>
      </p:sp>
      <p:sp>
        <p:nvSpPr>
          <p:cNvPr id="51" name="文本框 457731"/>
          <p:cNvSpPr txBox="1">
            <a:spLocks noChangeArrowheads="1"/>
          </p:cNvSpPr>
          <p:nvPr/>
        </p:nvSpPr>
        <p:spPr bwMode="auto">
          <a:xfrm>
            <a:off x="714348" y="0"/>
            <a:ext cx="86042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Keep it up, </a:t>
            </a:r>
            <a:r>
              <a:rPr lang="en-US" altLang="zh-CN" sz="3600" b="1" dirty="0" err="1">
                <a:solidFill>
                  <a:srgbClr val="FF33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Lei</a:t>
            </a:r>
            <a:endParaRPr lang="en-US" altLang="zh-CN" sz="36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Chinese student fitting in well</a:t>
            </a:r>
            <a:endParaRPr lang="en-US" altLang="zh-CN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/>
      <p:bldP spid="22" grpId="0"/>
      <p:bldP spid="23" grpId="0"/>
      <p:bldP spid="27" grpId="0"/>
      <p:bldP spid="39" grpId="0"/>
      <p:bldP spid="49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/>
          <a:lstStyle/>
          <a:p>
            <a:r>
              <a:rPr lang="en-US" altLang="zh-CN" dirty="0"/>
              <a:t>Difficulty with ______ and _______</a:t>
            </a:r>
            <a:endParaRPr lang="en-US" altLang="zh-CN" dirty="0"/>
          </a:p>
          <a:p>
            <a:r>
              <a:rPr lang="en-US" altLang="zh-CN" dirty="0"/>
              <a:t>Solution: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Benefits:</a:t>
            </a:r>
            <a:endParaRPr lang="zh-CN" altLang="en-US" dirty="0"/>
          </a:p>
        </p:txBody>
      </p:sp>
      <p:sp>
        <p:nvSpPr>
          <p:cNvPr id="5" name="矩形 262147"/>
          <p:cNvSpPr>
            <a:spLocks noChangeArrowheads="1" noChangeShapeType="1" noTextEdit="1"/>
          </p:cNvSpPr>
          <p:nvPr/>
        </p:nvSpPr>
        <p:spPr bwMode="auto">
          <a:xfrm>
            <a:off x="287338" y="44624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484784"/>
            <a:ext cx="1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study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556792"/>
            <a:ext cx="1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life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287056"/>
            <a:ext cx="552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Taking a preparation course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28442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Turning to one’s tutor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3356992"/>
            <a:ext cx="552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boarding with a host family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390" y="394176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becoming an autonomous learner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390" y="4491698"/>
            <a:ext cx="655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becoming confident and independent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50764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learning about new culture 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572" y="5661826"/>
            <a:ext cx="709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learning a foreign language more quickly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502" y="620181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enjoying new experiences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20000"/>
          </a:bodyPr>
          <a:lstStyle/>
          <a:p>
            <a:r>
              <a:rPr lang="zh-CN" altLang="en-US" dirty="0" smtClean="0">
                <a:sym typeface="+mn-ea"/>
              </a:rPr>
              <a:t>假定你</a:t>
            </a:r>
            <a:r>
              <a:rPr lang="zh-CN" altLang="en-US" dirty="0">
                <a:sym typeface="+mn-ea"/>
              </a:rPr>
              <a:t>是</a:t>
            </a:r>
            <a:r>
              <a:rPr lang="zh-CN" altLang="en-US" dirty="0" smtClean="0">
                <a:sym typeface="+mn-ea"/>
              </a:rPr>
              <a:t>李华，正在国外留学。你</a:t>
            </a:r>
            <a:r>
              <a:rPr lang="zh-CN" altLang="en-US" dirty="0">
                <a:sym typeface="+mn-ea"/>
              </a:rPr>
              <a:t>的朋友</a:t>
            </a:r>
            <a:r>
              <a:rPr lang="en-US" altLang="zh-CN" dirty="0">
                <a:sym typeface="+mn-ea"/>
              </a:rPr>
              <a:t>David</a:t>
            </a:r>
            <a:r>
              <a:rPr lang="zh-CN" altLang="en-US" dirty="0">
                <a:sym typeface="+mn-ea"/>
              </a:rPr>
              <a:t>最近被一</a:t>
            </a:r>
            <a:r>
              <a:rPr lang="zh-CN" altLang="en-US" dirty="0" smtClean="0">
                <a:sym typeface="+mn-ea"/>
              </a:rPr>
              <a:t>所国外</a:t>
            </a:r>
            <a:r>
              <a:rPr lang="zh-CN" altLang="en-US" dirty="0">
                <a:sym typeface="+mn-ea"/>
              </a:rPr>
              <a:t>大学录取</a:t>
            </a:r>
            <a:r>
              <a:rPr lang="zh-CN" altLang="en-US" dirty="0" smtClean="0">
                <a:sym typeface="+mn-ea"/>
              </a:rPr>
              <a:t>了，但是</a:t>
            </a:r>
            <a:r>
              <a:rPr lang="zh-CN" altLang="en-US" dirty="0">
                <a:sym typeface="+mn-ea"/>
              </a:rPr>
              <a:t>很</a:t>
            </a:r>
            <a:r>
              <a:rPr lang="zh-CN" altLang="en-US" dirty="0" smtClean="0">
                <a:sym typeface="+mn-ea"/>
              </a:rPr>
              <a:t>担心国外</a:t>
            </a:r>
            <a:r>
              <a:rPr lang="zh-CN" altLang="en-US" dirty="0">
                <a:sym typeface="+mn-ea"/>
              </a:rPr>
              <a:t>学习生活的</a:t>
            </a:r>
            <a:r>
              <a:rPr lang="zh-CN" altLang="en-US" dirty="0" smtClean="0">
                <a:sym typeface="+mn-ea"/>
              </a:rPr>
              <a:t>困难。</a:t>
            </a:r>
            <a:r>
              <a:rPr lang="zh-CN" altLang="en-US" dirty="0">
                <a:sym typeface="+mn-ea"/>
              </a:rPr>
              <a:t>请</a:t>
            </a:r>
            <a:r>
              <a:rPr lang="zh-CN" altLang="en-US" dirty="0" smtClean="0">
                <a:sym typeface="+mn-ea"/>
              </a:rPr>
              <a:t>你用英文写一封信，给他提供一些建议</a:t>
            </a:r>
            <a:r>
              <a:rPr lang="zh-CN" altLang="en-US" dirty="0">
                <a:sym typeface="+mn-ea"/>
              </a:rPr>
              <a:t>。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注意：</a:t>
            </a:r>
            <a:r>
              <a:rPr lang="en-US" altLang="zh-CN" dirty="0">
                <a:sym typeface="+mn-ea"/>
              </a:rPr>
              <a:t>1.</a:t>
            </a:r>
            <a:r>
              <a:rPr lang="zh-CN" altLang="en-US" dirty="0">
                <a:sym typeface="+mn-ea"/>
              </a:rPr>
              <a:t>词数</a:t>
            </a:r>
            <a:r>
              <a:rPr lang="en-US" altLang="zh-CN" dirty="0">
                <a:sym typeface="+mn-ea"/>
              </a:rPr>
              <a:t>80</a:t>
            </a:r>
            <a:r>
              <a:rPr lang="zh-CN" altLang="en-US" dirty="0">
                <a:sym typeface="+mn-ea"/>
              </a:rPr>
              <a:t>左右；</a:t>
            </a:r>
            <a:r>
              <a:rPr lang="en-US" altLang="zh-CN" dirty="0">
                <a:sym typeface="+mn-ea"/>
              </a:rPr>
              <a:t>2.</a:t>
            </a:r>
            <a:r>
              <a:rPr lang="zh-CN" altLang="en-US" dirty="0">
                <a:sym typeface="+mn-ea"/>
              </a:rPr>
              <a:t>行文连贯；</a:t>
            </a:r>
            <a:r>
              <a:rPr lang="en-US" altLang="zh-CN" dirty="0">
                <a:sym typeface="+mn-ea"/>
              </a:rPr>
              <a:t>3.</a:t>
            </a:r>
            <a:r>
              <a:rPr lang="zh-CN" altLang="en-US" dirty="0">
                <a:sym typeface="+mn-ea"/>
              </a:rPr>
              <a:t>开头和结尾已给出，不计入总词数。</a:t>
            </a:r>
            <a:endParaRPr lang="en-US" altLang="zh-CN" dirty="0"/>
          </a:p>
          <a:p>
            <a:r>
              <a:rPr lang="en-US" dirty="0"/>
              <a:t>Dear David</a:t>
            </a:r>
            <a:endParaRPr lang="zh-CN" altLang="en-US" dirty="0"/>
          </a:p>
          <a:p>
            <a:r>
              <a:rPr lang="en-US" dirty="0"/>
              <a:t> </a:t>
            </a:r>
            <a:endParaRPr lang="zh-CN" altLang="en-US" dirty="0"/>
          </a:p>
          <a:p>
            <a:r>
              <a:rPr lang="en-US" dirty="0"/>
              <a:t>                                                                        Yours,</a:t>
            </a:r>
            <a:endParaRPr lang="zh-CN" altLang="en-US" dirty="0"/>
          </a:p>
          <a:p>
            <a:r>
              <a:rPr lang="en-US" dirty="0"/>
              <a:t>                                                                        Li </a:t>
            </a:r>
            <a:r>
              <a:rPr lang="en-US" dirty="0" err="1"/>
              <a:t>Hua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矩形 262147"/>
          <p:cNvSpPr>
            <a:spLocks noChangeArrowheads="1" noChangeShapeType="1" noTextEdit="1"/>
          </p:cNvSpPr>
          <p:nvPr/>
        </p:nvSpPr>
        <p:spPr bwMode="auto">
          <a:xfrm>
            <a:off x="287338" y="44624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928670"/>
            <a:ext cx="8643966" cy="55007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introduction</a:t>
            </a:r>
            <a:endParaRPr lang="en-US" altLang="zh-CN" b="1" dirty="0">
              <a:solidFill>
                <a:srgbClr val="00800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be admitted into your dream university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not easy to study and live abroad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8000"/>
                </a:solidFill>
              </a:rPr>
              <a:t>benefits</a:t>
            </a:r>
            <a:endParaRPr lang="en-US" altLang="zh-CN" b="1" dirty="0">
              <a:solidFill>
                <a:srgbClr val="00800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learn about new customs and culture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improve language skills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gain practical knowledge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become independent, autonomous and self-confident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broaden minds and enjoy new experiences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 solutions</a:t>
            </a:r>
            <a:endParaRPr lang="en-US" altLang="zh-CN" b="1" dirty="0">
              <a:solidFill>
                <a:srgbClr val="00800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taking preparation courses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turning to tutors and classmates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boarding with a host family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262147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62147"/>
          <p:cNvSpPr>
            <a:spLocks noChangeArrowheads="1" noChangeShapeType="1" noTextEdit="1"/>
          </p:cNvSpPr>
          <p:nvPr/>
        </p:nvSpPr>
        <p:spPr bwMode="auto">
          <a:xfrm>
            <a:off x="0" y="642918"/>
            <a:ext cx="9001156" cy="2643206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either travel or read, but either your body or soul</a:t>
            </a:r>
            <a:endParaRPr lang="en-US" altLang="zh-CN" b="1" kern="10" dirty="0">
              <a:ln w="9525">
                <a:solidFill>
                  <a:srgbClr val="FF0000"/>
                </a:solidFill>
                <a:rou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on the way!</a:t>
            </a:r>
            <a:endParaRPr lang="zh-CN" altLang="en-US" b="1" kern="10" dirty="0">
              <a:ln w="9525">
                <a:solidFill>
                  <a:srgbClr val="FF0000"/>
                </a:solidFill>
                <a:rou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62147"/>
          <p:cNvSpPr>
            <a:spLocks noChangeArrowheads="1" noChangeShapeType="1" noTextEdit="1"/>
          </p:cNvSpPr>
          <p:nvPr/>
        </p:nvSpPr>
        <p:spPr bwMode="auto">
          <a:xfrm>
            <a:off x="287338" y="71414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Unit 5 Travelling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4357694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</a:rPr>
              <a:t>Assignment for today</a:t>
            </a:r>
            <a:endParaRPr lang="en-US" altLang="zh-CN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</a:rPr>
              <a:t>Complete and polish your writing</a:t>
            </a:r>
            <a:endParaRPr lang="en-US" altLang="zh-CN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</a:rPr>
              <a:t>Complete the consolidation exercise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FF3300"/>
                </a:solidFill>
              </a:rPr>
              <a:t>Exposed to art and culture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1027" name="Picture 3" descr="C:\Users\pa\Desktop\IMG_597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48" y="1071546"/>
            <a:ext cx="4857752" cy="5238786"/>
          </a:xfrm>
          <a:prstGeom prst="rect">
            <a:avLst/>
          </a:prstGeom>
          <a:noFill/>
        </p:spPr>
      </p:pic>
      <p:pic>
        <p:nvPicPr>
          <p:cNvPr id="1028" name="Picture 4" descr="C:\Users\pa\Desktop\IMG_5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143372" cy="4881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06" y="6000768"/>
            <a:ext cx="4012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the museum of Louvre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000124"/>
          </a:xfrm>
        </p:spPr>
        <p:txBody>
          <a:bodyPr/>
          <a:lstStyle/>
          <a:p>
            <a:r>
              <a:rPr lang="en-US" altLang="zh-CN" dirty="0">
                <a:solidFill>
                  <a:srgbClr val="FF3300"/>
                </a:solidFill>
              </a:rPr>
              <a:t>Rewarded with scenery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2050" name="Picture 2" descr="C:\Users\pa\Desktop\IMG_59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57232"/>
            <a:ext cx="4286248" cy="5032863"/>
          </a:xfrm>
          <a:prstGeom prst="rect">
            <a:avLst/>
          </a:prstGeom>
          <a:noFill/>
        </p:spPr>
      </p:pic>
      <p:pic>
        <p:nvPicPr>
          <p:cNvPr id="2051" name="Picture 3" descr="C:\Users\pa\Desktop\IMG_5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857752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857892"/>
            <a:ext cx="3317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the countryside of 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>
                <a:solidFill>
                  <a:srgbClr val="FF0000"/>
                </a:solidFill>
              </a:rPr>
              <a:t>Switzerland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7763" y="5786454"/>
            <a:ext cx="272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Athens, Greece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3300"/>
                </a:solidFill>
              </a:rPr>
              <a:t>Having </a:t>
            </a:r>
            <a:r>
              <a:rPr lang="en-US" altLang="zh-CN" dirty="0">
                <a:solidFill>
                  <a:srgbClr val="FF3300"/>
                </a:solidFill>
              </a:rPr>
              <a:t>great fun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3074" name="Picture 2" descr="C:\Users\pa\Desktop\IMG_5977.JPG"/>
          <p:cNvPicPr>
            <a:picLocks noChangeAspect="1" noChangeArrowheads="1"/>
          </p:cNvPicPr>
          <p:nvPr/>
        </p:nvPicPr>
        <p:blipFill>
          <a:blip r:embed="rId1"/>
          <a:srcRect l="6780" t="4694" r="11864" b="9239"/>
          <a:stretch>
            <a:fillRect/>
          </a:stretch>
        </p:blipFill>
        <p:spPr bwMode="auto">
          <a:xfrm>
            <a:off x="4849927" y="785794"/>
            <a:ext cx="4294073" cy="4429156"/>
          </a:xfrm>
          <a:prstGeom prst="rect">
            <a:avLst/>
          </a:prstGeom>
          <a:noFill/>
        </p:spPr>
      </p:pic>
      <p:pic>
        <p:nvPicPr>
          <p:cNvPr id="3075" name="Picture 3" descr="C:\Users\pa\Desktop\IMG_5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714908" cy="5143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857892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exciting skydiving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357826"/>
            <a:ext cx="239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funny posing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62147"/>
          <p:cNvSpPr>
            <a:spLocks noChangeArrowheads="1" noChangeShapeType="1" noTextEdit="1"/>
          </p:cNvSpPr>
          <p:nvPr/>
        </p:nvSpPr>
        <p:spPr bwMode="auto">
          <a:xfrm>
            <a:off x="287338" y="476250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CC00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CC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071810"/>
            <a:ext cx="8401080" cy="1643074"/>
          </a:xfrm>
        </p:spPr>
        <p:txBody>
          <a:bodyPr/>
          <a:lstStyle/>
          <a:p>
            <a:r>
              <a:rPr lang="en-US" altLang="zh-CN" dirty="0"/>
              <a:t>What do you think of studying abroad?</a:t>
            </a:r>
            <a:endParaRPr lang="zh-CN" altLang="en-US" dirty="0"/>
          </a:p>
        </p:txBody>
      </p:sp>
      <p:pic>
        <p:nvPicPr>
          <p:cNvPr id="4" name="图片 11" descr="1120oral-pi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4143380"/>
            <a:ext cx="3929281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500" b="1" noProof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Much </a:t>
            </a:r>
            <a:r>
              <a:rPr lang="en-US" altLang="zh-CN" sz="5500" b="1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fun?</a:t>
            </a:r>
            <a:endParaRPr lang="en-US" altLang="zh-CN" sz="5500" b="1" noProof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214950"/>
            <a:ext cx="51389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noProof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Great </a:t>
            </a:r>
            <a:r>
              <a:rPr lang="en-US" altLang="zh-CN" sz="4800" b="1" noProof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difficulty?</a:t>
            </a:r>
            <a:endParaRPr lang="en-US" altLang="zh-CN" sz="4800" b="1" noProof="1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57731"/>
          <p:cNvSpPr txBox="1">
            <a:spLocks noChangeArrowheads="1"/>
          </p:cNvSpPr>
          <p:nvPr/>
        </p:nvSpPr>
        <p:spPr bwMode="auto">
          <a:xfrm>
            <a:off x="142844" y="571480"/>
            <a:ext cx="86042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Keep it up, </a:t>
            </a:r>
            <a:r>
              <a:rPr lang="en-US" altLang="zh-CN" sz="3600" b="1" dirty="0" err="1">
                <a:solidFill>
                  <a:srgbClr val="FF33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Lei</a:t>
            </a:r>
            <a:endParaRPr lang="en-US" altLang="zh-CN" sz="36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Chinese student fitting in well</a:t>
            </a:r>
            <a:endParaRPr lang="en-US" altLang="zh-CN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 descr="readi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15206" y="0"/>
            <a:ext cx="192879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2844" y="2143116"/>
            <a:ext cx="7072362" cy="335758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Comic Sans MS" panose="030F0702030302020204" pitchFamily="66" charset="0"/>
              </a:rPr>
              <a:t>What questions come into your mind when you read the title?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Who…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What…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How…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00372"/>
            <a:ext cx="442888" cy="442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857628"/>
            <a:ext cx="442888" cy="4428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786322"/>
            <a:ext cx="442888" cy="442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292893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zh-CN" sz="3200" dirty="0" err="1" smtClean="0">
                <a:solidFill>
                  <a:srgbClr val="FF33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Lei?</a:t>
            </a:r>
            <a:endParaRPr lang="zh-CN" altLang="en-US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188" y="3772919"/>
            <a:ext cx="716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did she experience, fun or difficulty?</a:t>
            </a:r>
            <a:endParaRPr lang="zh-CN" altLang="en-US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709236"/>
            <a:ext cx="716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is she getting on now? </a:t>
            </a:r>
            <a:endParaRPr lang="en-US" altLang="zh-CN" sz="3200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How did she </a:t>
            </a:r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make it</a:t>
            </a:r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?</a:t>
            </a:r>
            <a:endParaRPr lang="zh-CN" altLang="en-US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525963"/>
          </a:xfrm>
        </p:spPr>
        <p:txBody>
          <a:bodyPr/>
          <a:lstStyle/>
          <a:p>
            <a:r>
              <a:rPr lang="en-US" altLang="zh-CN" dirty="0"/>
              <a:t>How did she feel </a:t>
            </a:r>
            <a:r>
              <a:rPr lang="en-US" altLang="zh-CN" dirty="0" smtClean="0"/>
              <a:t>shortly after she arrived in London</a:t>
            </a:r>
            <a:r>
              <a:rPr lang="en-US" altLang="zh-CN" dirty="0"/>
              <a:t>?</a:t>
            </a:r>
            <a:endParaRPr lang="en-US" altLang="zh-CN" dirty="0"/>
          </a:p>
          <a:p>
            <a:pPr>
              <a:buNone/>
            </a:pPr>
            <a:r>
              <a:rPr lang="en-US" altLang="zh-CN" dirty="0" smtClean="0"/>
              <a:t>                     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14282" y="861990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238094" y="214290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5157" y="142852"/>
            <a:ext cx="31781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Para.1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5500702"/>
            <a:ext cx="1720343" cy="10156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8000"/>
                </a:solidFill>
              </a:rPr>
              <a:t>Fun?</a:t>
            </a:r>
            <a:endParaRPr lang="en-US" altLang="zh-CN" sz="6000" b="1" dirty="0">
              <a:solidFill>
                <a:srgbClr val="008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32" y="2643182"/>
            <a:ext cx="6378477" cy="941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3200" dirty="0" smtClean="0">
                <a:solidFill>
                  <a:srgbClr val="008000"/>
                </a:solidFill>
              </a:rPr>
              <a:t>It was the first </a:t>
            </a:r>
            <a:r>
              <a:rPr lang="en-US" altLang="zh-CN" sz="3200" dirty="0">
                <a:solidFill>
                  <a:srgbClr val="008000"/>
                </a:solidFill>
              </a:rPr>
              <a:t>time </a:t>
            </a:r>
            <a:r>
              <a:rPr lang="en-US" altLang="zh-CN" sz="3200" dirty="0" smtClean="0">
                <a:solidFill>
                  <a:srgbClr val="008000"/>
                </a:solidFill>
              </a:rPr>
              <a:t>she had ever left </a:t>
            </a:r>
            <a:endParaRPr lang="en-US" altLang="zh-CN" sz="3200" dirty="0" smtClean="0">
              <a:solidFill>
                <a:srgbClr val="008000"/>
              </a:solidFill>
            </a:endParaRPr>
          </a:p>
          <a:p>
            <a:pPr>
              <a:lnSpc>
                <a:spcPts val="3300"/>
              </a:lnSpc>
            </a:pPr>
            <a:r>
              <a:rPr lang="en-US" altLang="zh-CN" sz="3200" dirty="0" smtClean="0">
                <a:solidFill>
                  <a:srgbClr val="008000"/>
                </a:solidFill>
              </a:rPr>
              <a:t>her motherland.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7161" y="3558605"/>
            <a:ext cx="6218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8000"/>
                </a:solidFill>
              </a:rPr>
              <a:t>She had dreamed of the day </a:t>
            </a:r>
            <a:r>
              <a:rPr lang="en-US" altLang="zh-CN" sz="3200" dirty="0">
                <a:solidFill>
                  <a:srgbClr val="008000"/>
                </a:solidFill>
              </a:rPr>
              <a:t>so </a:t>
            </a:r>
            <a:r>
              <a:rPr lang="en-US" altLang="zh-CN" sz="3200" dirty="0" smtClean="0">
                <a:solidFill>
                  <a:srgbClr val="008000"/>
                </a:solidFill>
              </a:rPr>
              <a:t>long.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85918" y="4429132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8000"/>
                </a:solidFill>
              </a:rPr>
              <a:t>I didn’t know what </a:t>
            </a:r>
            <a:r>
              <a:rPr lang="en-US" altLang="zh-CN" sz="3200" dirty="0">
                <a:solidFill>
                  <a:srgbClr val="008000"/>
                </a:solidFill>
              </a:rPr>
              <a:t>to expect (of the future</a:t>
            </a:r>
            <a:r>
              <a:rPr lang="en-US" altLang="zh-CN" sz="3200" dirty="0" smtClean="0">
                <a:solidFill>
                  <a:srgbClr val="008000"/>
                </a:solidFill>
              </a:rPr>
              <a:t>).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5572140"/>
            <a:ext cx="3446777" cy="1015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3300"/>
                </a:solidFill>
              </a:rPr>
              <a:t>Difficulty?</a:t>
            </a:r>
            <a:endParaRPr lang="zh-CN" altLang="en-US" sz="6000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344027"/>
            <a:ext cx="885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Lei,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 Chinese student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studying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 London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785794"/>
            <a:ext cx="340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WHO…?</a:t>
            </a:r>
            <a:endParaRPr lang="zh-CN" altLang="en-US" sz="2800" b="1" dirty="0"/>
          </a:p>
        </p:txBody>
      </p:sp>
      <p:pic>
        <p:nvPicPr>
          <p:cNvPr id="15" name="图片 14" descr="readi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86710" y="0"/>
            <a:ext cx="135729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29124" y="2786058"/>
            <a:ext cx="2641493" cy="1015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FF"/>
                </a:solidFill>
              </a:rPr>
              <a:t>excited </a:t>
            </a:r>
            <a:endParaRPr lang="en-US" altLang="zh-CN" sz="6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4357694"/>
            <a:ext cx="6289029" cy="1015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FF"/>
                </a:solidFill>
              </a:rPr>
              <a:t>nervous; uncertain</a:t>
            </a:r>
            <a:endParaRPr lang="zh-CN" altLang="en-US" sz="6000" b="1" dirty="0">
              <a:solidFill>
                <a:srgbClr val="0000FF"/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5500694" y="3786190"/>
            <a:ext cx="428628" cy="64294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2" grpId="1"/>
      <p:bldP spid="7" grpId="0"/>
      <p:bldP spid="7" grpId="1"/>
      <p:bldP spid="13" grpId="0"/>
      <p:bldP spid="13" grpId="1"/>
      <p:bldP spid="11" grpId="0" animBg="1"/>
      <p:bldP spid="11" grpId="1" animBg="1"/>
      <p:bldP spid="12" grpId="0"/>
      <p:bldP spid="14" grpId="0"/>
      <p:bldP spid="16" grpId="0" animBg="1"/>
      <p:bldP spid="17" grpId="0" animBg="1"/>
      <p:bldP spid="18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4601</Words>
  <Application>WPS 演示</Application>
  <PresentationFormat>全屏显示(4:3)</PresentationFormat>
  <Paragraphs>331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HelveticaNeue</vt:lpstr>
      <vt:lpstr>NumberOnly</vt:lpstr>
      <vt:lpstr>华文新魏</vt:lpstr>
      <vt:lpstr>Arial Black</vt:lpstr>
      <vt:lpstr>微软雅黑</vt:lpstr>
      <vt:lpstr>Comic Sans MS</vt:lpstr>
      <vt:lpstr>Arial Unicode MS</vt:lpstr>
      <vt:lpstr>Calibri</vt:lpstr>
      <vt:lpstr>Office 主题</vt:lpstr>
      <vt:lpstr>Office 主题​​</vt:lpstr>
      <vt:lpstr>PowerPoint 演示文稿</vt:lpstr>
      <vt:lpstr>PowerPoint 演示文稿</vt:lpstr>
      <vt:lpstr>Exposed to art and culture</vt:lpstr>
      <vt:lpstr>Rewarded with scenery</vt:lpstr>
      <vt:lpstr>Having great fun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yaoyao</dc:creator>
  <cp:lastModifiedBy>曹小等</cp:lastModifiedBy>
  <cp:revision>121</cp:revision>
  <dcterms:created xsi:type="dcterms:W3CDTF">2018-05-23T08:07:00Z</dcterms:created>
  <dcterms:modified xsi:type="dcterms:W3CDTF">2019-11-01T05:46:24Z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