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417" r:id="rId3"/>
    <p:sldId id="256" r:id="rId4"/>
    <p:sldId id="370" r:id="rId6"/>
    <p:sldId id="258" r:id="rId7"/>
    <p:sldId id="320" r:id="rId8"/>
    <p:sldId id="321" r:id="rId9"/>
    <p:sldId id="355" r:id="rId10"/>
    <p:sldId id="322" r:id="rId11"/>
    <p:sldId id="323" r:id="rId12"/>
    <p:sldId id="324" r:id="rId13"/>
    <p:sldId id="398" r:id="rId14"/>
    <p:sldId id="325" r:id="rId15"/>
    <p:sldId id="326" r:id="rId16"/>
    <p:sldId id="327" r:id="rId17"/>
    <p:sldId id="399" r:id="rId18"/>
    <p:sldId id="389" r:id="rId19"/>
    <p:sldId id="400" r:id="rId20"/>
    <p:sldId id="348" r:id="rId21"/>
    <p:sldId id="401" r:id="rId22"/>
    <p:sldId id="402" r:id="rId23"/>
    <p:sldId id="403" r:id="rId24"/>
    <p:sldId id="404" r:id="rId25"/>
    <p:sldId id="349" r:id="rId26"/>
    <p:sldId id="350" r:id="rId27"/>
    <p:sldId id="351" r:id="rId28"/>
    <p:sldId id="352" r:id="rId29"/>
    <p:sldId id="405" r:id="rId30"/>
    <p:sldId id="353" r:id="rId31"/>
    <p:sldId id="354"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EF7F6"/>
    <a:srgbClr val="CBE6DD"/>
    <a:srgbClr val="5A9259"/>
    <a:srgbClr val="2260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82" autoAdjust="0"/>
    <p:restoredTop sz="89359" autoAdjust="0"/>
  </p:normalViewPr>
  <p:slideViewPr>
    <p:cSldViewPr snapToGrid="0">
      <p:cViewPr varScale="1">
        <p:scale>
          <a:sx n="80" d="100"/>
          <a:sy n="80" d="100"/>
        </p:scale>
        <p:origin x="-974" y="-72"/>
      </p:cViewPr>
      <p:guideLst>
        <p:guide orient="horz" pos="2113"/>
        <p:guide pos="3840"/>
      </p:guideLst>
    </p:cSldViewPr>
  </p:slideViewPr>
  <p:notesTextViewPr>
    <p:cViewPr>
      <p:scale>
        <a:sx n="1" d="1"/>
        <a:sy n="1" d="1"/>
      </p:scale>
      <p:origin x="0" y="0"/>
    </p:cViewPr>
  </p:notesTextViewPr>
  <p:sorterViewPr>
    <p:cViewPr>
      <p:scale>
        <a:sx n="46" d="100"/>
        <a:sy n="4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54F1A7-394D-4170-89B6-57C225BB190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E87659-75BF-43BB-83F5-B450CD8B4B0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幻灯片图像占位符 1"/>
          <p:cNvSpPr>
            <a:spLocks noGrp="1" noRot="1" noChangeAspect="1"/>
          </p:cNvSpPr>
          <p:nvPr>
            <p:ph type="sldImg"/>
          </p:nvPr>
        </p:nvSpPr>
        <p:spPr>
          <a:xfrm>
            <a:off x="685800" y="1143000"/>
            <a:ext cx="5486400" cy="3086100"/>
          </a:xfrm>
        </p:spPr>
      </p:sp>
      <p:sp>
        <p:nvSpPr>
          <p:cNvPr id="1048617" name="备注占位符 2"/>
          <p:cNvSpPr>
            <a:spLocks noGrp="1"/>
          </p:cNvSpPr>
          <p:nvPr>
            <p:ph type="body" idx="1"/>
          </p:nvPr>
        </p:nvSpPr>
        <p:spPr/>
        <p:txBody>
          <a:bodyPr/>
          <a:lstStyle/>
          <a:p>
            <a:endParaRPr lang="zh-CN" altLang="en-US"/>
          </a:p>
        </p:txBody>
      </p:sp>
      <p:sp>
        <p:nvSpPr>
          <p:cNvPr id="1048618" name="灯片编号占位符 3"/>
          <p:cNvSpPr>
            <a:spLocks noGrp="1"/>
          </p:cNvSpPr>
          <p:nvPr>
            <p:ph type="sldNum" sz="quarter" idx="10"/>
          </p:nvPr>
        </p:nvSpPr>
        <p:spPr/>
        <p:txBody>
          <a:bodyPr/>
          <a:lstStyle/>
          <a:p>
            <a:fld id="{D23BE866-C9F4-4953-AF6C-27968751A9E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幻灯片图像占位符 1"/>
          <p:cNvSpPr>
            <a:spLocks noGrp="1" noRot="1" noChangeAspect="1"/>
          </p:cNvSpPr>
          <p:nvPr>
            <p:ph type="sldImg"/>
          </p:nvPr>
        </p:nvSpPr>
        <p:spPr>
          <a:xfrm>
            <a:off x="685800" y="1143000"/>
            <a:ext cx="5486400" cy="3086100"/>
          </a:xfrm>
        </p:spPr>
      </p:sp>
      <p:sp>
        <p:nvSpPr>
          <p:cNvPr id="1048617" name="备注占位符 2"/>
          <p:cNvSpPr>
            <a:spLocks noGrp="1"/>
          </p:cNvSpPr>
          <p:nvPr>
            <p:ph type="body" idx="1"/>
          </p:nvPr>
        </p:nvSpPr>
        <p:spPr/>
        <p:txBody>
          <a:bodyPr/>
          <a:lstStyle/>
          <a:p>
            <a:endParaRPr lang="zh-CN" altLang="en-US"/>
          </a:p>
        </p:txBody>
      </p:sp>
      <p:sp>
        <p:nvSpPr>
          <p:cNvPr id="1048618" name="灯片编号占位符 3"/>
          <p:cNvSpPr>
            <a:spLocks noGrp="1"/>
          </p:cNvSpPr>
          <p:nvPr>
            <p:ph type="sldNum" sz="quarter" idx="10"/>
          </p:nvPr>
        </p:nvSpPr>
        <p:spPr/>
        <p:txBody>
          <a:bodyPr/>
          <a:lstStyle/>
          <a:p>
            <a:fld id="{D23BE866-C9F4-4953-AF6C-27968751A9E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5" name="矩形 4"/>
          <p:cNvSpPr/>
          <p:nvPr userDrawn="1"/>
        </p:nvSpPr>
        <p:spPr>
          <a:xfrm>
            <a:off x="1" y="0"/>
            <a:ext cx="12192000" cy="6858000"/>
          </a:xfrm>
          <a:prstGeom prst="rect">
            <a:avLst/>
          </a:prstGeom>
          <a:solidFill>
            <a:srgbClr val="2827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transition spd="slow">
    <p:cover dir="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171162"/>
            <a:ext cx="10515600" cy="466148"/>
          </a:xfrm>
        </p:spPr>
        <p:txBody>
          <a:bodyPr>
            <a:normAutofit/>
          </a:bodyPr>
          <a:lstStyle>
            <a:lvl1pPr>
              <a:defRPr sz="2400" b="1">
                <a:solidFill>
                  <a:srgbClr val="226032"/>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
        <p:nvSpPr>
          <p:cNvPr id="6" name="矩形 5"/>
          <p:cNvSpPr/>
          <p:nvPr userDrawn="1"/>
        </p:nvSpPr>
        <p:spPr>
          <a:xfrm>
            <a:off x="0" y="637310"/>
            <a:ext cx="12192000" cy="6220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CBE6DD"/>
        </a:solidFill>
        <a:effectLst/>
      </p:bgPr>
    </p:bg>
    <p:spTree>
      <p:nvGrpSpPr>
        <p:cNvPr id="1" name=""/>
        <p:cNvGrpSpPr/>
        <p:nvPr/>
      </p:nvGrpSpPr>
      <p:grpSpPr>
        <a:xfrm>
          <a:off x="0" y="0"/>
          <a:ext cx="0" cy="0"/>
          <a:chOff x="0" y="0"/>
          <a:chExt cx="0" cy="0"/>
        </a:xfrm>
      </p:grpSpPr>
      <p:sp>
        <p:nvSpPr>
          <p:cNvPr id="7" name="矩形 6"/>
          <p:cNvSpPr/>
          <p:nvPr userDrawn="1"/>
        </p:nvSpPr>
        <p:spPr>
          <a:xfrm>
            <a:off x="0" y="3314700"/>
            <a:ext cx="12192000" cy="3543300"/>
          </a:xfrm>
          <a:prstGeom prst="rect">
            <a:avLst/>
          </a:prstGeom>
          <a:solidFill>
            <a:srgbClr val="CBE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0" y="0"/>
            <a:ext cx="12192000" cy="3314700"/>
          </a:xfrm>
          <a:prstGeom prst="rect">
            <a:avLst/>
          </a:prstGeom>
          <a:solidFill>
            <a:srgbClr val="EE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750" y="1209675"/>
            <a:ext cx="5010150" cy="501015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4.png"/><Relationship Id="rId15" Type="http://schemas.openxmlformats.org/officeDocument/2006/relationships/image" Target="../media/image3.png"/><Relationship Id="rId14" Type="http://schemas.openxmlformats.org/officeDocument/2006/relationships/image" Target="../media/image2.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EF7F6"/>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9" name="图片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6200" y="26988"/>
            <a:ext cx="1047750" cy="1047750"/>
          </a:xfrm>
          <a:prstGeom prst="rect">
            <a:avLst/>
          </a:prstGeom>
        </p:spPr>
      </p:pic>
      <p:pic>
        <p:nvPicPr>
          <p:cNvPr id="10" name="图片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rot="9000000">
            <a:off x="10458450" y="-1712588"/>
            <a:ext cx="2990850" cy="2990850"/>
          </a:xfrm>
          <a:prstGeom prst="rect">
            <a:avLst/>
          </a:prstGeom>
        </p:spPr>
      </p:pic>
      <p:pic>
        <p:nvPicPr>
          <p:cNvPr id="8" name="图片 7" descr="水印"/>
          <p:cNvPicPr>
            <a:picLocks noChangeAspect="1"/>
          </p:cNvPicPr>
          <p:nvPr userDrawn="1"/>
        </p:nvPicPr>
        <p:blipFill>
          <a:blip r:embed="rId16"/>
          <a:stretch>
            <a:fillRect/>
          </a:stretch>
        </p:blipFill>
        <p:spPr>
          <a:xfrm>
            <a:off x="11172190" y="6468110"/>
            <a:ext cx="940435" cy="304800"/>
          </a:xfrm>
          <a:prstGeom prst="rect">
            <a:avLst/>
          </a:prstGeom>
        </p:spPr>
      </p:pic>
      <p:pic>
        <p:nvPicPr>
          <p:cNvPr id="7" name="图片 6" descr="水印"/>
          <p:cNvPicPr>
            <a:picLocks noChangeAspect="1"/>
          </p:cNvPicPr>
          <p:nvPr userDrawn="1"/>
        </p:nvPicPr>
        <p:blipFill>
          <a:blip r:embed="rId16"/>
          <a:stretch>
            <a:fillRect/>
          </a:stretch>
        </p:blipFill>
        <p:spPr>
          <a:xfrm>
            <a:off x="11172190" y="81915"/>
            <a:ext cx="873760" cy="2832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4.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4.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470922" y="1797765"/>
            <a:ext cx="257175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169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1690" b="1">
              <a:solidFill>
                <a:srgbClr val="FF0000"/>
              </a:solidFill>
              <a:latin typeface="HelveticaNeue" panose="02000503000000020004" pitchFamily="2" charset="0"/>
            </a:endParaRPr>
          </a:p>
          <a:p>
            <a:pPr eaLnBrk="1" hangingPunct="1">
              <a:spcBef>
                <a:spcPct val="0"/>
              </a:spcBef>
              <a:buFontTx/>
              <a:buNone/>
              <a:defRPr/>
            </a:pPr>
            <a:endParaRPr lang="en-US" altLang="zh-CN" sz="1690" b="1">
              <a:solidFill>
                <a:srgbClr val="FF0000"/>
              </a:solidFill>
              <a:latin typeface="HelveticaNeue" panose="02000503000000020004" pitchFamily="2" charset="0"/>
            </a:endParaRPr>
          </a:p>
          <a:p>
            <a:pPr eaLnBrk="1" hangingPunct="1">
              <a:spcBef>
                <a:spcPct val="0"/>
              </a:spcBef>
              <a:buFontTx/>
              <a:buNone/>
              <a:defRPr/>
            </a:pPr>
            <a:r>
              <a:rPr lang="zh-CN" altLang="en-US" sz="1690" b="1">
                <a:solidFill>
                  <a:srgbClr val="FF0000"/>
                </a:solidFill>
                <a:latin typeface="HelveticaNeue" panose="02000503000000020004" pitchFamily="2" charset="0"/>
              </a:rPr>
              <a:t>更多教学资源请关注</a:t>
            </a:r>
            <a:endParaRPr lang="en-US" altLang="zh-CN" sz="1690" b="1">
              <a:solidFill>
                <a:srgbClr val="FF0000"/>
              </a:solidFill>
              <a:latin typeface="HelveticaNeue" panose="02000503000000020004" pitchFamily="2" charset="0"/>
            </a:endParaRPr>
          </a:p>
          <a:p>
            <a:pPr eaLnBrk="1" hangingPunct="1">
              <a:spcBef>
                <a:spcPct val="0"/>
              </a:spcBef>
              <a:buFontTx/>
              <a:buNone/>
              <a:defRPr/>
            </a:pPr>
            <a:r>
              <a:rPr lang="zh-CN" altLang="en-US" sz="1690" b="1">
                <a:solidFill>
                  <a:srgbClr val="FF0000"/>
                </a:solidFill>
                <a:latin typeface="HelveticaNeue" panose="02000503000000020004" pitchFamily="2" charset="0"/>
              </a:rPr>
              <a:t>公众号：溯恩高中英语</a:t>
            </a:r>
            <a:endParaRPr lang="zh-CN" altLang="en-US" sz="169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896668" y="2305050"/>
            <a:ext cx="1382316" cy="138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8490823" y="1532336"/>
            <a:ext cx="2194322"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2530" b="1">
                <a:latin typeface="华文新魏" panose="02010800040101010101" pitchFamily="2" charset="-122"/>
              </a:rPr>
              <a:t>知识产权声明</a:t>
            </a:r>
            <a:endParaRPr lang="zh-CN" altLang="en-US" sz="253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67005" y="68580"/>
            <a:ext cx="4427220" cy="866775"/>
          </a:xfrm>
          <a:prstGeom prst="rect">
            <a:avLst/>
          </a:prstGeom>
        </p:spPr>
        <p:txBody>
          <a:bodyPr wrap="square" lIns="128987" tIns="64495" rIns="128987" bIns="64495">
            <a:spAutoFit/>
          </a:bodyPr>
          <a:lstStyle/>
          <a:p>
            <a:pPr>
              <a:defRPr/>
            </a:pPr>
            <a:r>
              <a:rPr lang="en-US" altLang="zh-CN" sz="4800" kern="0" dirty="0">
                <a:solidFill>
                  <a:srgbClr val="226032"/>
                </a:solidFill>
                <a:effectLst>
                  <a:glow rad="63500">
                    <a:schemeClr val="bg1">
                      <a:lumMod val="65000"/>
                      <a:alpha val="40000"/>
                    </a:schemeClr>
                  </a:glow>
                </a:effectLst>
                <a:latin typeface="Impact" panose="020B0806030902050204" pitchFamily="34" charset="0"/>
              </a:rPr>
              <a:t>02 </a:t>
            </a:r>
            <a:r>
              <a:rPr lang="zh-CN" altLang="en-US" sz="4800" kern="0" dirty="0">
                <a:solidFill>
                  <a:srgbClr val="226032"/>
                </a:solidFill>
                <a:effectLst>
                  <a:glow rad="63500">
                    <a:schemeClr val="bg1">
                      <a:lumMod val="65000"/>
                      <a:alpha val="40000"/>
                    </a:schemeClr>
                  </a:glow>
                </a:effectLst>
                <a:latin typeface="Impact" panose="020B0806030902050204" pitchFamily="34" charset="0"/>
                <a:sym typeface="+mn-ea"/>
              </a:rPr>
              <a:t>高考真题</a:t>
            </a:r>
            <a:endParaRPr lang="zh-CN" altLang="en-US" sz="4800" kern="0" dirty="0">
              <a:solidFill>
                <a:srgbClr val="226032"/>
              </a:solidFill>
              <a:effectLst>
                <a:glow rad="63500">
                  <a:schemeClr val="bg1">
                    <a:lumMod val="65000"/>
                    <a:alpha val="40000"/>
                  </a:schemeClr>
                </a:glow>
              </a:effectLst>
              <a:latin typeface="Impact" panose="020B0806030902050204" pitchFamily="34" charset="0"/>
              <a:sym typeface="+mn-ea"/>
            </a:endParaRPr>
          </a:p>
        </p:txBody>
      </p:sp>
      <p:sp>
        <p:nvSpPr>
          <p:cNvPr id="7" name="TextBox 21"/>
          <p:cNvSpPr txBox="1"/>
          <p:nvPr/>
        </p:nvSpPr>
        <p:spPr>
          <a:xfrm>
            <a:off x="1820545" y="804545"/>
            <a:ext cx="8614410" cy="694055"/>
          </a:xfrm>
          <a:prstGeom prst="rect">
            <a:avLst/>
          </a:prstGeom>
          <a:noFill/>
        </p:spPr>
        <p:txBody>
          <a:bodyPr wrap="square" lIns="121549" tIns="60752" rIns="121549" bIns="60752" rtlCol="0">
            <a:spAutoFit/>
          </a:bodyPr>
          <a:lstStyle/>
          <a:p>
            <a:pPr algn="dist" eaLnBrk="1" hangingPunct="1"/>
            <a:r>
              <a:rPr lang="zh-CN" altLang="en-US" sz="3730" b="1" dirty="0" smtClean="0">
                <a:solidFill>
                  <a:srgbClr val="FFC000"/>
                </a:solidFill>
                <a:latin typeface="微软雅黑" panose="020B0503020204020204" pitchFamily="34" charset="-122"/>
                <a:ea typeface="微软雅黑" panose="020B0503020204020204" pitchFamily="34" charset="-122"/>
              </a:rPr>
              <a:t>201</a:t>
            </a:r>
            <a:r>
              <a:rPr lang="en-US" altLang="zh-CN" sz="3730" b="1" dirty="0" smtClean="0">
                <a:solidFill>
                  <a:srgbClr val="FFC000"/>
                </a:solidFill>
                <a:latin typeface="微软雅黑" panose="020B0503020204020204" pitchFamily="34" charset="-122"/>
                <a:ea typeface="微软雅黑" panose="020B0503020204020204" pitchFamily="34" charset="-122"/>
              </a:rPr>
              <a:t>7</a:t>
            </a:r>
            <a:r>
              <a:rPr lang="zh-CN" altLang="en-US" sz="3730" b="1" dirty="0" smtClean="0">
                <a:solidFill>
                  <a:srgbClr val="FFC000"/>
                </a:solidFill>
                <a:latin typeface="微软雅黑" panose="020B0503020204020204" pitchFamily="34" charset="-122"/>
                <a:ea typeface="微软雅黑" panose="020B0503020204020204" pitchFamily="34" charset="-122"/>
              </a:rPr>
              <a:t>年</a:t>
            </a:r>
            <a:r>
              <a:rPr lang="en-US" altLang="zh-CN" sz="3730" b="1" dirty="0" smtClean="0">
                <a:solidFill>
                  <a:srgbClr val="FFC000"/>
                </a:solidFill>
                <a:latin typeface="微软雅黑" panose="020B0503020204020204" pitchFamily="34" charset="-122"/>
                <a:ea typeface="微软雅黑" panose="020B0503020204020204" pitchFamily="34" charset="-122"/>
              </a:rPr>
              <a:t>6</a:t>
            </a:r>
            <a:r>
              <a:rPr lang="zh-CN" altLang="en-US" sz="3730" b="1" dirty="0" smtClean="0">
                <a:solidFill>
                  <a:srgbClr val="FFC000"/>
                </a:solidFill>
                <a:latin typeface="微软雅黑" panose="020B0503020204020204" pitchFamily="34" charset="-122"/>
                <a:ea typeface="微软雅黑" panose="020B0503020204020204" pitchFamily="34" charset="-122"/>
              </a:rPr>
              <a:t>月浙江高考续写题高分作文</a:t>
            </a:r>
            <a:endParaRPr lang="zh-CN" altLang="en-US" sz="3730" b="1" dirty="0" smtClean="0">
              <a:solidFill>
                <a:srgbClr val="FFC000"/>
              </a:solidFill>
              <a:latin typeface="微软雅黑" panose="020B0503020204020204" pitchFamily="34" charset="-122"/>
              <a:ea typeface="微软雅黑" panose="020B0503020204020204" pitchFamily="34" charset="-122"/>
            </a:endParaRPr>
          </a:p>
        </p:txBody>
      </p:sp>
      <p:sp>
        <p:nvSpPr>
          <p:cNvPr id="2" name="TextBox 21"/>
          <p:cNvSpPr txBox="1"/>
          <p:nvPr/>
        </p:nvSpPr>
        <p:spPr>
          <a:xfrm>
            <a:off x="109220" y="1320165"/>
            <a:ext cx="2640965" cy="489585"/>
          </a:xfrm>
          <a:prstGeom prst="rect">
            <a:avLst/>
          </a:prstGeom>
          <a:noFill/>
        </p:spPr>
        <p:txBody>
          <a:bodyPr wrap="square" lIns="121549" tIns="60752" rIns="121549" bIns="60752" rtlCol="0">
            <a:spAutoFit/>
          </a:bodyPr>
          <a:lstStyle/>
          <a:p>
            <a:pPr algn="dist" eaLnBrk="1" hangingPunct="1"/>
            <a:r>
              <a:rPr lang="en-US" altLang="zh-CN" sz="2400" b="1" dirty="0" smtClean="0">
                <a:solidFill>
                  <a:schemeClr val="tx1"/>
                </a:solidFill>
                <a:latin typeface="微软雅黑" panose="020B0503020204020204" pitchFamily="34" charset="-122"/>
                <a:ea typeface="微软雅黑" panose="020B0503020204020204" pitchFamily="34" charset="-122"/>
              </a:rPr>
              <a:t>1. </a:t>
            </a:r>
            <a:r>
              <a:rPr lang="zh-CN" altLang="en-US" sz="2400" b="1" dirty="0" smtClean="0">
                <a:solidFill>
                  <a:schemeClr val="tx1"/>
                </a:solidFill>
                <a:latin typeface="微软雅黑" panose="020B0503020204020204" pitchFamily="34" charset="-122"/>
                <a:ea typeface="微软雅黑" panose="020B0503020204020204" pitchFamily="34" charset="-122"/>
              </a:rPr>
              <a:t>动词的使用</a:t>
            </a:r>
            <a:endParaRPr lang="zh-CN" altLang="en-US" sz="2400" b="1" dirty="0" smtClean="0">
              <a:solidFill>
                <a:schemeClr val="tx1"/>
              </a:solidFill>
              <a:latin typeface="微软雅黑" panose="020B0503020204020204" pitchFamily="34" charset="-122"/>
              <a:ea typeface="微软雅黑" panose="020B0503020204020204" pitchFamily="34" charset="-122"/>
            </a:endParaRPr>
          </a:p>
        </p:txBody>
      </p:sp>
      <p:sp>
        <p:nvSpPr>
          <p:cNvPr id="13" name="TextBox 21"/>
          <p:cNvSpPr txBox="1"/>
          <p:nvPr/>
        </p:nvSpPr>
        <p:spPr>
          <a:xfrm>
            <a:off x="442595" y="1809750"/>
            <a:ext cx="11370945" cy="489585"/>
          </a:xfrm>
          <a:prstGeom prst="rect">
            <a:avLst/>
          </a:prstGeom>
          <a:noFill/>
        </p:spPr>
        <p:txBody>
          <a:bodyPr wrap="square" lIns="121549" tIns="60752" rIns="121549" bIns="60752" rtlCol="0">
            <a:spAutoFit/>
          </a:bodyPr>
          <a:lstStyle/>
          <a:p>
            <a:pPr algn="l" eaLnBrk="1" hangingPunct="1"/>
            <a:r>
              <a:rPr sz="2400" b="1" dirty="0" smtClean="0">
                <a:solidFill>
                  <a:schemeClr val="tx1"/>
                </a:solidFill>
                <a:latin typeface="微软雅黑" panose="020B0503020204020204" pitchFamily="34" charset="-122"/>
                <a:ea typeface="微软雅黑" panose="020B0503020204020204" pitchFamily="34" charset="-122"/>
              </a:rPr>
              <a:t>dashed into the back seat,let out a scream of terror,  froze with terror, </a:t>
            </a:r>
            <a:endParaRPr sz="2400" b="1" dirty="0" smtClean="0">
              <a:solidFill>
                <a:schemeClr val="tx1"/>
              </a:solidFill>
              <a:latin typeface="微软雅黑" panose="020B0503020204020204" pitchFamily="34" charset="-122"/>
              <a:ea typeface="微软雅黑" panose="020B0503020204020204" pitchFamily="34" charset="-122"/>
            </a:endParaRPr>
          </a:p>
        </p:txBody>
      </p:sp>
      <p:sp>
        <p:nvSpPr>
          <p:cNvPr id="3" name="TextBox 21"/>
          <p:cNvSpPr txBox="1"/>
          <p:nvPr/>
        </p:nvSpPr>
        <p:spPr>
          <a:xfrm>
            <a:off x="167005" y="2430780"/>
            <a:ext cx="11370945" cy="489585"/>
          </a:xfrm>
          <a:prstGeom prst="rect">
            <a:avLst/>
          </a:prstGeom>
          <a:noFill/>
        </p:spPr>
        <p:txBody>
          <a:bodyPr wrap="square" lIns="121549" tIns="60752" rIns="121549" bIns="60752" rtlCol="0">
            <a:spAutoFit/>
          </a:bodyPr>
          <a:lstStyle/>
          <a:p>
            <a:pPr algn="l" eaLnBrk="1" hangingPunct="1"/>
            <a:r>
              <a:rPr lang="en-US" sz="2400" b="1" dirty="0" smtClean="0">
                <a:solidFill>
                  <a:schemeClr val="tx1"/>
                </a:solidFill>
                <a:latin typeface="微软雅黑" panose="020B0503020204020204" pitchFamily="34" charset="-122"/>
                <a:ea typeface="微软雅黑" panose="020B0503020204020204" pitchFamily="34" charset="-122"/>
              </a:rPr>
              <a:t>2. </a:t>
            </a:r>
            <a:r>
              <a:rPr lang="zh-CN" altLang="en-US" sz="2400" b="1" dirty="0" smtClean="0">
                <a:solidFill>
                  <a:schemeClr val="tx1"/>
                </a:solidFill>
                <a:latin typeface="微软雅黑" panose="020B0503020204020204" pitchFamily="34" charset="-122"/>
                <a:ea typeface="微软雅黑" panose="020B0503020204020204" pitchFamily="34" charset="-122"/>
              </a:rPr>
              <a:t>形容词的使用</a:t>
            </a:r>
            <a:endParaRPr lang="zh-CN" altLang="en-US" sz="2400" b="1" dirty="0" smtClean="0">
              <a:solidFill>
                <a:schemeClr val="tx1"/>
              </a:solidFill>
              <a:latin typeface="微软雅黑" panose="020B0503020204020204" pitchFamily="34" charset="-122"/>
              <a:ea typeface="微软雅黑" panose="020B0503020204020204" pitchFamily="34" charset="-122"/>
            </a:endParaRPr>
          </a:p>
        </p:txBody>
      </p:sp>
      <p:sp>
        <p:nvSpPr>
          <p:cNvPr id="4" name="TextBox 21"/>
          <p:cNvSpPr txBox="1"/>
          <p:nvPr/>
        </p:nvSpPr>
        <p:spPr>
          <a:xfrm>
            <a:off x="300355" y="2999740"/>
            <a:ext cx="11370945" cy="859155"/>
          </a:xfrm>
          <a:prstGeom prst="rect">
            <a:avLst/>
          </a:prstGeom>
          <a:noFill/>
        </p:spPr>
        <p:txBody>
          <a:bodyPr wrap="square" lIns="121549" tIns="60752" rIns="121549" bIns="60752" rtlCol="0">
            <a:spAutoFit/>
          </a:bodyPr>
          <a:lstStyle/>
          <a:p>
            <a:pPr algn="l" eaLnBrk="1" hangingPunct="1"/>
            <a:r>
              <a:rPr sz="2400" b="1" dirty="0" smtClean="0">
                <a:solidFill>
                  <a:schemeClr val="tx1"/>
                </a:solidFill>
                <a:latin typeface="微软雅黑" panose="020B0503020204020204" pitchFamily="34" charset="-122"/>
                <a:ea typeface="微软雅黑" panose="020B0503020204020204" pitchFamily="34" charset="-122"/>
              </a:rPr>
              <a:t>the fierce wolf, at a fantastic speed, the violent collision, the breathless wolf, a tight hug, heart-felt thanks,</a:t>
            </a:r>
            <a:endParaRPr sz="2400" b="1" dirty="0" smtClean="0">
              <a:solidFill>
                <a:schemeClr val="tx1"/>
              </a:solidFill>
              <a:latin typeface="微软雅黑" panose="020B0503020204020204" pitchFamily="34" charset="-122"/>
              <a:ea typeface="微软雅黑" panose="020B0503020204020204" pitchFamily="34" charset="-122"/>
            </a:endParaRPr>
          </a:p>
        </p:txBody>
      </p:sp>
      <p:sp>
        <p:nvSpPr>
          <p:cNvPr id="5" name="TextBox 21"/>
          <p:cNvSpPr txBox="1"/>
          <p:nvPr/>
        </p:nvSpPr>
        <p:spPr>
          <a:xfrm>
            <a:off x="109220" y="3858895"/>
            <a:ext cx="11370945" cy="489585"/>
          </a:xfrm>
          <a:prstGeom prst="rect">
            <a:avLst/>
          </a:prstGeom>
          <a:noFill/>
        </p:spPr>
        <p:txBody>
          <a:bodyPr wrap="square" lIns="121549" tIns="60752" rIns="121549" bIns="60752" rtlCol="0">
            <a:spAutoFit/>
          </a:bodyPr>
          <a:lstStyle/>
          <a:p>
            <a:pPr algn="l" eaLnBrk="1" hangingPunct="1"/>
            <a:r>
              <a:rPr lang="en-US" sz="2400" b="1" dirty="0" smtClean="0">
                <a:solidFill>
                  <a:schemeClr val="tx1"/>
                </a:solidFill>
                <a:latin typeface="微软雅黑" panose="020B0503020204020204" pitchFamily="34" charset="-122"/>
                <a:ea typeface="微软雅黑" panose="020B0503020204020204" pitchFamily="34" charset="-122"/>
              </a:rPr>
              <a:t>3. </a:t>
            </a:r>
            <a:r>
              <a:rPr lang="zh-CN" altLang="en-US" sz="2400" b="1" dirty="0" smtClean="0">
                <a:solidFill>
                  <a:schemeClr val="tx1"/>
                </a:solidFill>
                <a:latin typeface="微软雅黑" panose="020B0503020204020204" pitchFamily="34" charset="-122"/>
                <a:ea typeface="微软雅黑" panose="020B0503020204020204" pitchFamily="34" charset="-122"/>
              </a:rPr>
              <a:t>副词的使用</a:t>
            </a:r>
            <a:endParaRPr lang="zh-CN" altLang="en-US" sz="2400" b="1" dirty="0" smtClean="0">
              <a:solidFill>
                <a:schemeClr val="tx1"/>
              </a:solidFill>
              <a:latin typeface="微软雅黑" panose="020B0503020204020204" pitchFamily="34" charset="-122"/>
              <a:ea typeface="微软雅黑" panose="020B0503020204020204" pitchFamily="34" charset="-122"/>
            </a:endParaRPr>
          </a:p>
        </p:txBody>
      </p:sp>
      <p:sp>
        <p:nvSpPr>
          <p:cNvPr id="8" name="TextBox 21"/>
          <p:cNvSpPr txBox="1"/>
          <p:nvPr/>
        </p:nvSpPr>
        <p:spPr>
          <a:xfrm>
            <a:off x="410845" y="4278630"/>
            <a:ext cx="11370945" cy="859155"/>
          </a:xfrm>
          <a:prstGeom prst="rect">
            <a:avLst/>
          </a:prstGeom>
          <a:noFill/>
        </p:spPr>
        <p:txBody>
          <a:bodyPr wrap="square" lIns="121549" tIns="60752" rIns="121549" bIns="60752" rtlCol="0">
            <a:spAutoFit/>
          </a:bodyPr>
          <a:lstStyle/>
          <a:p>
            <a:pPr algn="l" eaLnBrk="1" hangingPunct="1"/>
            <a:r>
              <a:rPr sz="2400" b="1" dirty="0" smtClean="0">
                <a:solidFill>
                  <a:schemeClr val="tx1"/>
                </a:solidFill>
                <a:latin typeface="微软雅黑" panose="020B0503020204020204" pitchFamily="34" charset="-122"/>
                <a:ea typeface="微软雅黑" panose="020B0503020204020204" pitchFamily="34" charset="-122"/>
              </a:rPr>
              <a:t>swung his car immediately, headed straight towards the fierce wolf, sadly,  gradually, pleasantly</a:t>
            </a:r>
            <a:endParaRPr sz="2400" b="1" dirty="0" smtClean="0">
              <a:solidFill>
                <a:schemeClr val="tx1"/>
              </a:solidFill>
              <a:latin typeface="微软雅黑" panose="020B0503020204020204" pitchFamily="34" charset="-122"/>
              <a:ea typeface="微软雅黑" panose="020B0503020204020204" pitchFamily="34" charset="-122"/>
            </a:endParaRPr>
          </a:p>
        </p:txBody>
      </p:sp>
      <p:sp>
        <p:nvSpPr>
          <p:cNvPr id="9" name="TextBox 21"/>
          <p:cNvSpPr txBox="1"/>
          <p:nvPr/>
        </p:nvSpPr>
        <p:spPr>
          <a:xfrm>
            <a:off x="167005" y="5071110"/>
            <a:ext cx="11370945" cy="489585"/>
          </a:xfrm>
          <a:prstGeom prst="rect">
            <a:avLst/>
          </a:prstGeom>
          <a:noFill/>
        </p:spPr>
        <p:txBody>
          <a:bodyPr wrap="square" lIns="121549" tIns="60752" rIns="121549" bIns="60752" rtlCol="0">
            <a:spAutoFit/>
          </a:bodyPr>
          <a:lstStyle/>
          <a:p>
            <a:pPr algn="l" eaLnBrk="1" hangingPunct="1"/>
            <a:r>
              <a:rPr lang="en-US" sz="2400" b="1" dirty="0" smtClean="0">
                <a:solidFill>
                  <a:schemeClr val="tx1"/>
                </a:solidFill>
                <a:latin typeface="微软雅黑" panose="020B0503020204020204" pitchFamily="34" charset="-122"/>
                <a:ea typeface="微软雅黑" panose="020B0503020204020204" pitchFamily="34" charset="-122"/>
              </a:rPr>
              <a:t>4. </a:t>
            </a:r>
            <a:r>
              <a:rPr lang="zh-CN" altLang="en-US" sz="2400" b="1" dirty="0" smtClean="0">
                <a:solidFill>
                  <a:schemeClr val="tx1"/>
                </a:solidFill>
                <a:latin typeface="微软雅黑" panose="020B0503020204020204" pitchFamily="34" charset="-122"/>
                <a:ea typeface="微软雅黑" panose="020B0503020204020204" pitchFamily="34" charset="-122"/>
              </a:rPr>
              <a:t>介词的使用</a:t>
            </a:r>
            <a:endParaRPr lang="zh-CN" altLang="en-US" sz="2400" b="1" dirty="0" smtClean="0">
              <a:solidFill>
                <a:schemeClr val="tx1"/>
              </a:solidFill>
              <a:latin typeface="微软雅黑" panose="020B0503020204020204" pitchFamily="34" charset="-122"/>
              <a:ea typeface="微软雅黑" panose="020B0503020204020204" pitchFamily="34" charset="-122"/>
            </a:endParaRPr>
          </a:p>
        </p:txBody>
      </p:sp>
      <p:sp>
        <p:nvSpPr>
          <p:cNvPr id="10" name="TextBox 21"/>
          <p:cNvSpPr txBox="1"/>
          <p:nvPr/>
        </p:nvSpPr>
        <p:spPr>
          <a:xfrm>
            <a:off x="355600" y="5560695"/>
            <a:ext cx="11645900" cy="859155"/>
          </a:xfrm>
          <a:prstGeom prst="rect">
            <a:avLst/>
          </a:prstGeom>
          <a:noFill/>
        </p:spPr>
        <p:txBody>
          <a:bodyPr wrap="square" lIns="121549" tIns="60752" rIns="121549" bIns="60752" rtlCol="0">
            <a:spAutoFit/>
          </a:bodyPr>
          <a:lstStyle/>
          <a:p>
            <a:pPr algn="l" eaLnBrk="1" hangingPunct="1"/>
            <a:r>
              <a:rPr sz="2400" b="1" dirty="0" smtClean="0">
                <a:latin typeface="微软雅黑" panose="020B0503020204020204" pitchFamily="34" charset="-122"/>
                <a:ea typeface="微软雅黑" panose="020B0503020204020204" pitchFamily="34" charset="-122"/>
                <a:sym typeface="+mn-ea"/>
              </a:rPr>
              <a:t>without any hesitation</a:t>
            </a:r>
            <a:r>
              <a:rPr lang="zh-CN" sz="2400" b="1" dirty="0" smtClean="0">
                <a:latin typeface="微软雅黑" panose="020B0503020204020204" pitchFamily="34" charset="-122"/>
                <a:ea typeface="微软雅黑" panose="020B0503020204020204" pitchFamily="34" charset="-122"/>
                <a:sym typeface="+mn-ea"/>
              </a:rPr>
              <a:t>，</a:t>
            </a:r>
            <a:r>
              <a:rPr sz="2400" b="1" dirty="0" smtClean="0">
                <a:solidFill>
                  <a:schemeClr val="tx1"/>
                </a:solidFill>
                <a:latin typeface="微软雅黑" panose="020B0503020204020204" pitchFamily="34" charset="-122"/>
                <a:ea typeface="微软雅黑" panose="020B0503020204020204" pitchFamily="34" charset="-122"/>
              </a:rPr>
              <a:t>sighed in a shaky voice,  with eyes wide open, with fingers firmly crossed, in a pool of blood, in puzzlement  </a:t>
            </a:r>
            <a:endParaRPr sz="2400" b="1" dirty="0" smtClean="0">
              <a:solidFill>
                <a:schemeClr val="tx1"/>
              </a:solidFill>
              <a:latin typeface="微软雅黑" panose="020B0503020204020204" pitchFamily="34" charset="-122"/>
              <a:ea typeface="微软雅黑" panose="020B0503020204020204" pitchFamily="34" charset="-122"/>
            </a:endParaRPr>
          </a:p>
        </p:txBody>
      </p:sp>
      <p:pic>
        <p:nvPicPr>
          <p:cNvPr id="11" name="图片 10" descr="水印"/>
          <p:cNvPicPr>
            <a:picLocks noChangeAspect="1"/>
          </p:cNvPicPr>
          <p:nvPr userDrawn="1"/>
        </p:nvPicPr>
        <p:blipFill>
          <a:blip r:embed="rId1"/>
          <a:stretch>
            <a:fillRect/>
          </a:stretch>
        </p:blipFill>
        <p:spPr>
          <a:xfrm>
            <a:off x="11134725" y="127000"/>
            <a:ext cx="932815" cy="3022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13" grpId="0"/>
      <p:bldP spid="13" grpId="1"/>
      <p:bldP spid="3" grpId="1"/>
      <p:bldP spid="4" grpId="0"/>
      <p:bldP spid="4" grpId="1"/>
      <p:bldP spid="5" grpId="1"/>
      <p:bldP spid="8" grpId="0"/>
      <p:bldP spid="8" grpId="1"/>
      <p:bldP spid="9" grpId="1"/>
      <p:bldP spid="10" grpId="0"/>
      <p:bldP spid="1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67005" y="68580"/>
            <a:ext cx="4427220" cy="866775"/>
          </a:xfrm>
          <a:prstGeom prst="rect">
            <a:avLst/>
          </a:prstGeom>
        </p:spPr>
        <p:txBody>
          <a:bodyPr wrap="square" lIns="128987" tIns="64495" rIns="128987" bIns="64495">
            <a:spAutoFit/>
          </a:bodyPr>
          <a:lstStyle/>
          <a:p>
            <a:pPr>
              <a:defRPr/>
            </a:pPr>
            <a:r>
              <a:rPr lang="en-US" altLang="zh-CN" sz="4800" kern="0" dirty="0">
                <a:solidFill>
                  <a:srgbClr val="226032"/>
                </a:solidFill>
                <a:effectLst>
                  <a:glow rad="63500">
                    <a:schemeClr val="bg1">
                      <a:lumMod val="65000"/>
                      <a:alpha val="40000"/>
                    </a:schemeClr>
                  </a:glow>
                </a:effectLst>
                <a:latin typeface="Impact" panose="020B0806030902050204" pitchFamily="34" charset="0"/>
              </a:rPr>
              <a:t>03 </a:t>
            </a:r>
            <a:r>
              <a:rPr lang="zh-CN" altLang="en-US" sz="4800" kern="0" dirty="0">
                <a:solidFill>
                  <a:srgbClr val="226032"/>
                </a:solidFill>
                <a:effectLst>
                  <a:glow rad="63500">
                    <a:schemeClr val="bg1">
                      <a:lumMod val="65000"/>
                      <a:alpha val="40000"/>
                    </a:schemeClr>
                  </a:glow>
                </a:effectLst>
                <a:latin typeface="Impact" panose="020B0806030902050204" pitchFamily="34" charset="0"/>
                <a:sym typeface="+mn-ea"/>
              </a:rPr>
              <a:t>回归教材</a:t>
            </a:r>
            <a:endParaRPr lang="zh-CN" altLang="en-US" sz="4800" kern="0" dirty="0">
              <a:solidFill>
                <a:srgbClr val="226032"/>
              </a:solidFill>
              <a:effectLst>
                <a:glow rad="63500">
                  <a:schemeClr val="bg1">
                    <a:lumMod val="65000"/>
                    <a:alpha val="40000"/>
                  </a:schemeClr>
                </a:glow>
              </a:effectLst>
              <a:latin typeface="Impact" panose="020B0806030902050204" pitchFamily="34" charset="0"/>
              <a:sym typeface="+mn-ea"/>
            </a:endParaRPr>
          </a:p>
        </p:txBody>
      </p:sp>
      <p:sp>
        <p:nvSpPr>
          <p:cNvPr id="10" name="TextBox 21"/>
          <p:cNvSpPr txBox="1"/>
          <p:nvPr/>
        </p:nvSpPr>
        <p:spPr>
          <a:xfrm>
            <a:off x="304165" y="935355"/>
            <a:ext cx="12140565" cy="4921885"/>
          </a:xfrm>
          <a:prstGeom prst="rect">
            <a:avLst/>
          </a:prstGeom>
          <a:noFill/>
        </p:spPr>
        <p:txBody>
          <a:bodyPr wrap="square" lIns="121549" tIns="60752" rIns="121549" bIns="60752" rtlCol="0">
            <a:spAutoFit/>
          </a:bodyPr>
          <a:lstStyle/>
          <a:p>
            <a:pPr algn="l" eaLnBrk="1" hangingPunct="1"/>
            <a:r>
              <a:rPr lang="zh-CN" sz="2400" b="1" dirty="0" smtClean="0">
                <a:latin typeface="微软雅黑" panose="020B0503020204020204" pitchFamily="34" charset="-122"/>
                <a:ea typeface="微软雅黑" panose="020B0503020204020204" pitchFamily="34" charset="-122"/>
              </a:rPr>
              <a:t>本部分所有句子均选自人教版教材下列课文：</a:t>
            </a:r>
            <a:endParaRPr sz="2400" b="1" dirty="0" smtClean="0">
              <a:latin typeface="微软雅黑" panose="020B0503020204020204" pitchFamily="34" charset="-122"/>
              <a:ea typeface="微软雅黑" panose="020B0503020204020204" pitchFamily="34" charset="-122"/>
            </a:endParaRPr>
          </a:p>
          <a:p>
            <a:pPr algn="l" eaLnBrk="1" hangingPunct="1"/>
            <a:r>
              <a:rPr sz="2400" b="1" dirty="0" smtClean="0">
                <a:latin typeface="微软雅黑" panose="020B0503020204020204" pitchFamily="34" charset="-122"/>
                <a:ea typeface="微软雅黑" panose="020B0503020204020204" pitchFamily="34" charset="-122"/>
              </a:rPr>
              <a:t>B1U1  ANNE’S BEST FRIEND </a:t>
            </a:r>
            <a:endParaRPr sz="2400" b="1" dirty="0" smtClean="0">
              <a:latin typeface="微软雅黑" panose="020B0503020204020204" pitchFamily="34" charset="-122"/>
              <a:ea typeface="微软雅黑" panose="020B0503020204020204" pitchFamily="34" charset="-122"/>
            </a:endParaRPr>
          </a:p>
          <a:p>
            <a:pPr algn="l" eaLnBrk="1" hangingPunct="1"/>
            <a:r>
              <a:rPr sz="2400" b="1" dirty="0" smtClean="0">
                <a:latin typeface="微软雅黑" panose="020B0503020204020204" pitchFamily="34" charset="-122"/>
                <a:ea typeface="微软雅黑" panose="020B0503020204020204" pitchFamily="34" charset="-122"/>
              </a:rPr>
              <a:t>B1U3  A NIGHT IN THE MOUNTAINS </a:t>
            </a:r>
            <a:endParaRPr sz="2400" b="1" dirty="0" smtClean="0">
              <a:latin typeface="微软雅黑" panose="020B0503020204020204" pitchFamily="34" charset="-122"/>
              <a:ea typeface="微软雅黑" panose="020B0503020204020204" pitchFamily="34" charset="-122"/>
            </a:endParaRPr>
          </a:p>
          <a:p>
            <a:pPr algn="l" eaLnBrk="1" hangingPunct="1"/>
            <a:r>
              <a:rPr sz="2400" b="1" dirty="0" smtClean="0">
                <a:latin typeface="微软雅黑" panose="020B0503020204020204" pitchFamily="34" charset="-122"/>
                <a:ea typeface="微软雅黑" panose="020B0503020204020204" pitchFamily="34" charset="-122"/>
              </a:rPr>
              <a:t>B3U1 A SAD LOVE STORY</a:t>
            </a:r>
            <a:endParaRPr sz="2400" b="1" dirty="0" smtClean="0">
              <a:latin typeface="微软雅黑" panose="020B0503020204020204" pitchFamily="34" charset="-122"/>
              <a:ea typeface="微软雅黑" panose="020B0503020204020204" pitchFamily="34" charset="-122"/>
            </a:endParaRPr>
          </a:p>
          <a:p>
            <a:pPr algn="l" eaLnBrk="1" hangingPunct="1"/>
            <a:r>
              <a:rPr sz="2400" b="1" dirty="0" smtClean="0">
                <a:latin typeface="微软雅黑" panose="020B0503020204020204" pitchFamily="34" charset="-122"/>
                <a:ea typeface="微软雅黑" panose="020B0503020204020204" pitchFamily="34" charset="-122"/>
              </a:rPr>
              <a:t>B3U2 COME AND EAT HERE (1) </a:t>
            </a:r>
            <a:endParaRPr sz="2400" b="1" dirty="0" smtClean="0">
              <a:latin typeface="微软雅黑" panose="020B0503020204020204" pitchFamily="34" charset="-122"/>
              <a:ea typeface="微软雅黑" panose="020B0503020204020204" pitchFamily="34" charset="-122"/>
            </a:endParaRPr>
          </a:p>
          <a:p>
            <a:pPr algn="l" eaLnBrk="1" hangingPunct="1"/>
            <a:r>
              <a:rPr sz="2400" b="1" dirty="0" smtClean="0">
                <a:latin typeface="微软雅黑" panose="020B0503020204020204" pitchFamily="34" charset="-122"/>
                <a:ea typeface="微软雅黑" panose="020B0503020204020204" pitchFamily="34" charset="-122"/>
              </a:rPr>
              <a:t>B5U2  SIGHTSEEING  IN  LONDON  </a:t>
            </a:r>
            <a:endParaRPr sz="2400" b="1" dirty="0" smtClean="0">
              <a:latin typeface="微软雅黑" panose="020B0503020204020204" pitchFamily="34" charset="-122"/>
              <a:ea typeface="微软雅黑" panose="020B0503020204020204" pitchFamily="34" charset="-122"/>
            </a:endParaRPr>
          </a:p>
          <a:p>
            <a:pPr algn="l" eaLnBrk="1" hangingPunct="1"/>
            <a:r>
              <a:rPr sz="2400" b="1" dirty="0" smtClean="0">
                <a:latin typeface="微软雅黑" panose="020B0503020204020204" pitchFamily="34" charset="-122"/>
                <a:ea typeface="微软雅黑" panose="020B0503020204020204" pitchFamily="34" charset="-122"/>
              </a:rPr>
              <a:t>B6 U2  A FEW SIMPLE FORMS OF ENGLISH POEMS</a:t>
            </a:r>
            <a:endParaRPr sz="2400" b="1" dirty="0" smtClean="0">
              <a:latin typeface="微软雅黑" panose="020B0503020204020204" pitchFamily="34" charset="-122"/>
              <a:ea typeface="微软雅黑" panose="020B0503020204020204" pitchFamily="34" charset="-122"/>
            </a:endParaRPr>
          </a:p>
          <a:p>
            <a:pPr algn="l" eaLnBrk="1" hangingPunct="1"/>
            <a:r>
              <a:rPr sz="2400" b="1" dirty="0" smtClean="0">
                <a:latin typeface="微软雅黑" panose="020B0503020204020204" pitchFamily="34" charset="-122"/>
                <a:ea typeface="微软雅黑" panose="020B0503020204020204" pitchFamily="34" charset="-122"/>
              </a:rPr>
              <a:t>B6 U5 AN EXCITING JOB</a:t>
            </a:r>
            <a:endParaRPr sz="2400" b="1" dirty="0" smtClean="0">
              <a:latin typeface="微软雅黑" panose="020B0503020204020204" pitchFamily="34" charset="-122"/>
              <a:ea typeface="微软雅黑" panose="020B0503020204020204" pitchFamily="34" charset="-122"/>
            </a:endParaRPr>
          </a:p>
          <a:p>
            <a:pPr algn="l" eaLnBrk="1" hangingPunct="1"/>
            <a:r>
              <a:rPr sz="2400" b="1" dirty="0" smtClean="0">
                <a:latin typeface="微软雅黑" panose="020B0503020204020204" pitchFamily="34" charset="-122"/>
                <a:ea typeface="微软雅黑" panose="020B0503020204020204" pitchFamily="34" charset="-122"/>
              </a:rPr>
              <a:t>B7 U2 Robots - Reading　SATISFACTION GURANTEED</a:t>
            </a:r>
            <a:endParaRPr sz="2400" b="1" dirty="0" smtClean="0">
              <a:latin typeface="微软雅黑" panose="020B0503020204020204" pitchFamily="34" charset="-122"/>
              <a:ea typeface="微软雅黑" panose="020B0503020204020204" pitchFamily="34" charset="-122"/>
            </a:endParaRPr>
          </a:p>
          <a:p>
            <a:pPr algn="l" eaLnBrk="1" hangingPunct="1"/>
            <a:r>
              <a:rPr sz="2400" b="1" dirty="0" smtClean="0">
                <a:latin typeface="微软雅黑" panose="020B0503020204020204" pitchFamily="34" charset="-122"/>
                <a:ea typeface="微软雅黑" panose="020B0503020204020204" pitchFamily="34" charset="-122"/>
              </a:rPr>
              <a:t>　　　A BIOGRAPHY OF ISAAC ASIMOV</a:t>
            </a:r>
            <a:endParaRPr sz="2400" b="1" dirty="0" smtClean="0">
              <a:latin typeface="微软雅黑" panose="020B0503020204020204" pitchFamily="34" charset="-122"/>
              <a:ea typeface="微软雅黑" panose="020B0503020204020204" pitchFamily="34" charset="-122"/>
            </a:endParaRPr>
          </a:p>
          <a:p>
            <a:pPr algn="l" eaLnBrk="1" hangingPunct="1"/>
            <a:r>
              <a:rPr sz="2400" b="1" dirty="0" smtClean="0">
                <a:latin typeface="微软雅黑" panose="020B0503020204020204" pitchFamily="34" charset="-122"/>
                <a:ea typeface="微软雅黑" panose="020B0503020204020204" pitchFamily="34" charset="-122"/>
              </a:rPr>
              <a:t>B7 U3 A NEW DIMENSION OF LIFE</a:t>
            </a:r>
            <a:endParaRPr sz="2400" b="1" dirty="0" smtClean="0">
              <a:latin typeface="微软雅黑" panose="020B0503020204020204" pitchFamily="34" charset="-122"/>
              <a:ea typeface="微软雅黑" panose="020B0503020204020204" pitchFamily="34" charset="-122"/>
            </a:endParaRPr>
          </a:p>
          <a:p>
            <a:pPr algn="l" eaLnBrk="1" hangingPunct="1"/>
            <a:r>
              <a:rPr sz="2400" b="1" dirty="0" smtClean="0">
                <a:latin typeface="微软雅黑" panose="020B0503020204020204" pitchFamily="34" charset="-122"/>
                <a:ea typeface="微软雅黑" panose="020B0503020204020204" pitchFamily="34" charset="-122"/>
              </a:rPr>
              <a:t>B８U３ ALEXANDER GRAHAM BELL</a:t>
            </a:r>
            <a:endParaRPr sz="2400" b="1" dirty="0" smtClean="0">
              <a:latin typeface="微软雅黑" panose="020B0503020204020204" pitchFamily="34" charset="-122"/>
              <a:ea typeface="微软雅黑" panose="020B0503020204020204" pitchFamily="34" charset="-122"/>
            </a:endParaRPr>
          </a:p>
          <a:p>
            <a:pPr algn="l" eaLnBrk="1" hangingPunct="1"/>
            <a:r>
              <a:rPr sz="2400" b="1" dirty="0" smtClean="0">
                <a:latin typeface="微软雅黑" panose="020B0503020204020204" pitchFamily="34" charset="-122"/>
                <a:ea typeface="微软雅黑" panose="020B0503020204020204" pitchFamily="34" charset="-122"/>
              </a:rPr>
              <a:t>B8 U5 THE  FEAST: 18,000 BC</a:t>
            </a:r>
            <a:endParaRPr sz="2400" b="1" dirty="0" smtClean="0">
              <a:latin typeface="微软雅黑" panose="020B0503020204020204" pitchFamily="34" charset="-122"/>
              <a:ea typeface="微软雅黑" panose="020B0503020204020204" pitchFamily="34" charset="-122"/>
            </a:endParaRPr>
          </a:p>
        </p:txBody>
      </p:sp>
      <p:pic>
        <p:nvPicPr>
          <p:cNvPr id="2" name="图片 1" descr="水印"/>
          <p:cNvPicPr>
            <a:picLocks noChangeAspect="1"/>
          </p:cNvPicPr>
          <p:nvPr userDrawn="1"/>
        </p:nvPicPr>
        <p:blipFill>
          <a:blip r:embed="rId1"/>
          <a:stretch>
            <a:fillRect/>
          </a:stretch>
        </p:blipFill>
        <p:spPr>
          <a:xfrm>
            <a:off x="11134725" y="127000"/>
            <a:ext cx="932815" cy="3022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67005" y="68580"/>
            <a:ext cx="4427220" cy="866775"/>
          </a:xfrm>
          <a:prstGeom prst="rect">
            <a:avLst/>
          </a:prstGeom>
        </p:spPr>
        <p:txBody>
          <a:bodyPr wrap="square" lIns="128987" tIns="64495" rIns="128987" bIns="64495">
            <a:spAutoFit/>
          </a:bodyPr>
          <a:lstStyle/>
          <a:p>
            <a:pPr>
              <a:defRPr/>
            </a:pPr>
            <a:r>
              <a:rPr lang="en-US" altLang="zh-CN" sz="4800" kern="0" dirty="0">
                <a:solidFill>
                  <a:srgbClr val="226032"/>
                </a:solidFill>
                <a:effectLst>
                  <a:glow rad="63500">
                    <a:schemeClr val="bg1">
                      <a:lumMod val="65000"/>
                      <a:alpha val="40000"/>
                    </a:schemeClr>
                  </a:glow>
                </a:effectLst>
                <a:latin typeface="Impact" panose="020B0806030902050204" pitchFamily="34" charset="0"/>
              </a:rPr>
              <a:t>03 </a:t>
            </a:r>
            <a:r>
              <a:rPr lang="zh-CN" altLang="en-US" sz="4800" kern="0" dirty="0">
                <a:solidFill>
                  <a:srgbClr val="226032"/>
                </a:solidFill>
                <a:effectLst>
                  <a:glow rad="63500">
                    <a:schemeClr val="bg1">
                      <a:lumMod val="65000"/>
                      <a:alpha val="40000"/>
                    </a:schemeClr>
                  </a:glow>
                </a:effectLst>
                <a:latin typeface="Impact" panose="020B0806030902050204" pitchFamily="34" charset="0"/>
                <a:sym typeface="+mn-ea"/>
              </a:rPr>
              <a:t>回归教材</a:t>
            </a:r>
            <a:endParaRPr lang="zh-CN" altLang="en-US" sz="4800" kern="0" dirty="0">
              <a:solidFill>
                <a:srgbClr val="226032"/>
              </a:solidFill>
              <a:effectLst>
                <a:glow rad="63500">
                  <a:schemeClr val="bg1">
                    <a:lumMod val="65000"/>
                    <a:alpha val="40000"/>
                  </a:schemeClr>
                </a:glow>
              </a:effectLst>
              <a:latin typeface="Impact" panose="020B0806030902050204" pitchFamily="34" charset="0"/>
              <a:sym typeface="+mn-ea"/>
            </a:endParaRPr>
          </a:p>
        </p:txBody>
      </p:sp>
      <p:sp>
        <p:nvSpPr>
          <p:cNvPr id="7" name="TextBox 21"/>
          <p:cNvSpPr txBox="1"/>
          <p:nvPr/>
        </p:nvSpPr>
        <p:spPr>
          <a:xfrm>
            <a:off x="408305" y="814070"/>
            <a:ext cx="4607560" cy="551180"/>
          </a:xfrm>
          <a:prstGeom prst="rect">
            <a:avLst/>
          </a:prstGeom>
          <a:noFill/>
        </p:spPr>
        <p:txBody>
          <a:bodyPr wrap="square" lIns="121549" tIns="60752" rIns="121549" bIns="60752" rtlCol="0">
            <a:spAutoFit/>
          </a:bodyPr>
          <a:lstStyle/>
          <a:p>
            <a:pPr algn="dist" eaLnBrk="1" hangingPunct="1"/>
            <a:r>
              <a:rPr sz="2800" b="1" dirty="0" smtClean="0">
                <a:solidFill>
                  <a:srgbClr val="FFC000"/>
                </a:solidFill>
                <a:latin typeface="微软雅黑" panose="020B0503020204020204" pitchFamily="34" charset="-122"/>
                <a:ea typeface="微软雅黑" panose="020B0503020204020204" pitchFamily="34" charset="-122"/>
              </a:rPr>
              <a:t>一、通过动词描述动作</a:t>
            </a:r>
            <a:endParaRPr lang="zh-CN" altLang="en-US" sz="2800" b="1" dirty="0" smtClean="0">
              <a:solidFill>
                <a:srgbClr val="FFC000"/>
              </a:solidFill>
              <a:latin typeface="微软雅黑" panose="020B0503020204020204" pitchFamily="34" charset="-122"/>
              <a:ea typeface="微软雅黑" panose="020B0503020204020204" pitchFamily="34" charset="-122"/>
            </a:endParaRPr>
          </a:p>
        </p:txBody>
      </p:sp>
      <p:sp>
        <p:nvSpPr>
          <p:cNvPr id="9" name="TextBox 21"/>
          <p:cNvSpPr txBox="1"/>
          <p:nvPr/>
        </p:nvSpPr>
        <p:spPr>
          <a:xfrm>
            <a:off x="-5715" y="1365250"/>
            <a:ext cx="12432030" cy="1228090"/>
          </a:xfrm>
          <a:prstGeom prst="rect">
            <a:avLst/>
          </a:prstGeom>
          <a:noFill/>
        </p:spPr>
        <p:txBody>
          <a:bodyPr wrap="square" lIns="121549" tIns="60752" rIns="121549" bIns="60752" rtlCol="0">
            <a:spAutoFit/>
          </a:bodyPr>
          <a:lstStyle/>
          <a:p>
            <a:pPr algn="l" eaLnBrk="1" hangingPunct="1"/>
            <a:r>
              <a:rPr lang="en-US" sz="2400" b="1" dirty="0" smtClean="0">
                <a:solidFill>
                  <a:schemeClr val="tx1"/>
                </a:solidFill>
                <a:latin typeface="微软雅黑" panose="020B0503020204020204" pitchFamily="34" charset="-122"/>
                <a:ea typeface="微软雅黑" panose="020B0503020204020204" pitchFamily="34" charset="-122"/>
              </a:rPr>
              <a:t>1. </a:t>
            </a:r>
            <a:r>
              <a:rPr sz="2400" b="1" dirty="0" smtClean="0">
                <a:solidFill>
                  <a:schemeClr val="tx1"/>
                </a:solidFill>
                <a:latin typeface="微软雅黑" panose="020B0503020204020204" pitchFamily="34" charset="-122"/>
                <a:ea typeface="微软雅黑" panose="020B0503020204020204" pitchFamily="34" charset="-122"/>
              </a:rPr>
              <a:t>drove   </a:t>
            </a:r>
            <a:r>
              <a:rPr lang="en-US" sz="2400" b="1" dirty="0" smtClean="0">
                <a:solidFill>
                  <a:schemeClr val="tx1"/>
                </a:solidFill>
                <a:latin typeface="微软雅黑" panose="020B0503020204020204" pitchFamily="34" charset="-122"/>
                <a:ea typeface="微软雅黑" panose="020B0503020204020204" pitchFamily="34" charset="-122"/>
              </a:rPr>
              <a:t>2.  </a:t>
            </a:r>
            <a:r>
              <a:rPr sz="2400" b="1" dirty="0" smtClean="0">
                <a:solidFill>
                  <a:schemeClr val="tx1"/>
                </a:solidFill>
                <a:latin typeface="微软雅黑" panose="020B0503020204020204" pitchFamily="34" charset="-122"/>
                <a:ea typeface="微软雅黑" panose="020B0503020204020204" pitchFamily="34" charset="-122"/>
              </a:rPr>
              <a:t>settled down   </a:t>
            </a:r>
            <a:r>
              <a:rPr lang="en-US" sz="2400" b="1" dirty="0" smtClean="0">
                <a:solidFill>
                  <a:schemeClr val="tx1"/>
                </a:solidFill>
                <a:latin typeface="微软雅黑" panose="020B0503020204020204" pitchFamily="34" charset="-122"/>
                <a:ea typeface="微软雅黑" panose="020B0503020204020204" pitchFamily="34" charset="-122"/>
              </a:rPr>
              <a:t>3. </a:t>
            </a:r>
            <a:r>
              <a:rPr sz="2400" b="1" dirty="0" smtClean="0">
                <a:solidFill>
                  <a:schemeClr val="tx1"/>
                </a:solidFill>
                <a:latin typeface="微软雅黑" panose="020B0503020204020204" pitchFamily="34" charset="-122"/>
                <a:ea typeface="微软雅黑" panose="020B0503020204020204" pitchFamily="34" charset="-122"/>
              </a:rPr>
              <a:t>to wander   </a:t>
            </a:r>
            <a:r>
              <a:rPr lang="en-US" sz="2400" b="1" dirty="0" smtClean="0">
                <a:solidFill>
                  <a:schemeClr val="tx1"/>
                </a:solidFill>
                <a:latin typeface="微软雅黑" panose="020B0503020204020204" pitchFamily="34" charset="-122"/>
                <a:ea typeface="微软雅黑" panose="020B0503020204020204" pitchFamily="34" charset="-122"/>
              </a:rPr>
              <a:t>4. </a:t>
            </a:r>
            <a:r>
              <a:rPr sz="2400" b="1" dirty="0" smtClean="0">
                <a:solidFill>
                  <a:schemeClr val="tx1"/>
                </a:solidFill>
                <a:latin typeface="微软雅黑" panose="020B0503020204020204" pitchFamily="34" charset="-122"/>
                <a:ea typeface="微软雅黑" panose="020B0503020204020204" pitchFamily="34" charset="-122"/>
              </a:rPr>
              <a:t>erupts</a:t>
            </a:r>
            <a:r>
              <a:rPr lang="zh-CN" sz="2400" b="1" dirty="0" smtClean="0">
                <a:solidFill>
                  <a:schemeClr val="tx1"/>
                </a:solidFill>
                <a:latin typeface="微软雅黑" panose="020B0503020204020204" pitchFamily="34" charset="-122"/>
                <a:ea typeface="微软雅黑" panose="020B0503020204020204" pitchFamily="34" charset="-122"/>
              </a:rPr>
              <a:t>；</a:t>
            </a:r>
            <a:r>
              <a:rPr sz="2400" b="1" dirty="0" smtClean="0">
                <a:solidFill>
                  <a:schemeClr val="tx1"/>
                </a:solidFill>
                <a:latin typeface="微软雅黑" panose="020B0503020204020204" pitchFamily="34" charset="-122"/>
                <a:ea typeface="微软雅黑" panose="020B0503020204020204" pitchFamily="34" charset="-122"/>
              </a:rPr>
              <a:t> crashed </a:t>
            </a:r>
            <a:r>
              <a:rPr lang="en-US" sz="2400" b="1" dirty="0" smtClean="0">
                <a:solidFill>
                  <a:schemeClr val="tx1"/>
                </a:solidFill>
                <a:latin typeface="微软雅黑" panose="020B0503020204020204" pitchFamily="34" charset="-122"/>
                <a:ea typeface="微软雅黑" panose="020B0503020204020204" pitchFamily="34" charset="-122"/>
              </a:rPr>
              <a:t>5. </a:t>
            </a:r>
            <a:r>
              <a:rPr sz="2400" b="1" dirty="0" smtClean="0">
                <a:solidFill>
                  <a:schemeClr val="tx1"/>
                </a:solidFill>
                <a:latin typeface="微软雅黑" panose="020B0503020204020204" pitchFamily="34" charset="-122"/>
                <a:ea typeface="微软雅黑" panose="020B0503020204020204" pitchFamily="34" charset="-122"/>
              </a:rPr>
              <a:t>made our way</a:t>
            </a:r>
            <a:endParaRPr sz="2400" b="1" dirty="0" smtClean="0">
              <a:solidFill>
                <a:schemeClr val="tx1"/>
              </a:solidFill>
              <a:latin typeface="微软雅黑" panose="020B0503020204020204" pitchFamily="34" charset="-122"/>
              <a:ea typeface="微软雅黑" panose="020B0503020204020204" pitchFamily="34" charset="-122"/>
            </a:endParaRPr>
          </a:p>
          <a:p>
            <a:pPr algn="l" eaLnBrk="1" hangingPunct="1"/>
            <a:r>
              <a:rPr lang="en-US" sz="2400" b="1" dirty="0" smtClean="0">
                <a:solidFill>
                  <a:schemeClr val="tx1"/>
                </a:solidFill>
                <a:latin typeface="微软雅黑" panose="020B0503020204020204" pitchFamily="34" charset="-122"/>
                <a:ea typeface="微软雅黑" panose="020B0503020204020204" pitchFamily="34" charset="-122"/>
              </a:rPr>
              <a:t>6. </a:t>
            </a:r>
            <a:r>
              <a:rPr sz="2400" b="1" dirty="0" smtClean="0">
                <a:solidFill>
                  <a:schemeClr val="tx1"/>
                </a:solidFill>
                <a:latin typeface="微软雅黑" panose="020B0503020204020204" pitchFamily="34" charset="-122"/>
                <a:ea typeface="微软雅黑" panose="020B0503020204020204" pitchFamily="34" charset="-122"/>
              </a:rPr>
              <a:t>to see an enormous animal opposite us throwing itself out of the water and then crashing down again</a:t>
            </a:r>
            <a:endParaRPr sz="2400" b="1" dirty="0" smtClean="0">
              <a:solidFill>
                <a:schemeClr val="tx1"/>
              </a:solidFill>
              <a:latin typeface="微软雅黑" panose="020B0503020204020204" pitchFamily="34" charset="-122"/>
              <a:ea typeface="微软雅黑" panose="020B0503020204020204" pitchFamily="34" charset="-122"/>
            </a:endParaRPr>
          </a:p>
        </p:txBody>
      </p:sp>
      <p:sp>
        <p:nvSpPr>
          <p:cNvPr id="10" name="TextBox 21"/>
          <p:cNvSpPr txBox="1"/>
          <p:nvPr/>
        </p:nvSpPr>
        <p:spPr>
          <a:xfrm>
            <a:off x="84455" y="5083810"/>
            <a:ext cx="12140565" cy="1597660"/>
          </a:xfrm>
          <a:prstGeom prst="rect">
            <a:avLst/>
          </a:prstGeom>
          <a:noFill/>
        </p:spPr>
        <p:txBody>
          <a:bodyPr wrap="square" lIns="121549" tIns="60752" rIns="121549" bIns="60752" rtlCol="0">
            <a:spAutoFit/>
          </a:bodyPr>
          <a:lstStyle/>
          <a:p>
            <a:pPr algn="l" eaLnBrk="1" hangingPunct="1"/>
            <a:r>
              <a:rPr lang="en-US" sz="2400" b="1" dirty="0" smtClean="0">
                <a:latin typeface="微软雅黑" panose="020B0503020204020204" pitchFamily="34" charset="-122"/>
                <a:ea typeface="微软雅黑" panose="020B0503020204020204" pitchFamily="34" charset="-122"/>
              </a:rPr>
              <a:t>1. </a:t>
            </a:r>
            <a:r>
              <a:rPr sz="2400" b="1" dirty="0" smtClean="0">
                <a:latin typeface="微软雅黑" panose="020B0503020204020204" pitchFamily="34" charset="-122"/>
                <a:ea typeface="微软雅黑" panose="020B0503020204020204" pitchFamily="34" charset="-122"/>
              </a:rPr>
              <a:t>his sunburnt face</a:t>
            </a:r>
            <a:r>
              <a:rPr lang="zh-CN" sz="2400" b="1" dirty="0" smtClean="0">
                <a:latin typeface="微软雅黑" panose="020B0503020204020204" pitchFamily="34" charset="-122"/>
                <a:ea typeface="微软雅黑" panose="020B0503020204020204" pitchFamily="34" charset="-122"/>
              </a:rPr>
              <a:t>；</a:t>
            </a:r>
            <a:r>
              <a:rPr sz="2400" b="1" dirty="0" smtClean="0">
                <a:latin typeface="微软雅黑" panose="020B0503020204020204" pitchFamily="34" charset="-122"/>
                <a:ea typeface="微软雅黑" panose="020B0503020204020204" pitchFamily="34" charset="-122"/>
              </a:rPr>
              <a:t> his slim, strong body  </a:t>
            </a:r>
            <a:r>
              <a:rPr lang="en-US" sz="2400" b="1" dirty="0" smtClean="0">
                <a:latin typeface="微软雅黑" panose="020B0503020204020204" pitchFamily="34" charset="-122"/>
                <a:ea typeface="微软雅黑" panose="020B0503020204020204" pitchFamily="34" charset="-122"/>
              </a:rPr>
              <a:t>2. </a:t>
            </a:r>
            <a:r>
              <a:rPr sz="2400" b="1" dirty="0" smtClean="0">
                <a:latin typeface="微软雅黑" panose="020B0503020204020204" pitchFamily="34" charset="-122"/>
                <a:ea typeface="微软雅黑" panose="020B0503020204020204" pitchFamily="34" charset="-122"/>
              </a:rPr>
              <a:t>worried about time available</a:t>
            </a:r>
            <a:endParaRPr sz="2400" b="1" dirty="0" smtClean="0">
              <a:latin typeface="微软雅黑" panose="020B0503020204020204" pitchFamily="34" charset="-122"/>
              <a:ea typeface="微软雅黑" panose="020B0503020204020204" pitchFamily="34" charset="-122"/>
            </a:endParaRPr>
          </a:p>
          <a:p>
            <a:pPr algn="l" eaLnBrk="1" hangingPunct="1"/>
            <a:r>
              <a:rPr lang="en-US" sz="2400" b="1" dirty="0" smtClean="0">
                <a:latin typeface="微软雅黑" panose="020B0503020204020204" pitchFamily="34" charset="-122"/>
                <a:ea typeface="微软雅黑" panose="020B0503020204020204" pitchFamily="34" charset="-122"/>
              </a:rPr>
              <a:t>3. </a:t>
            </a:r>
            <a:r>
              <a:rPr sz="2400" b="1" dirty="0" smtClean="0">
                <a:latin typeface="微软雅黑" panose="020B0503020204020204" pitchFamily="34" charset="-122"/>
                <a:ea typeface="微软雅黑" panose="020B0503020204020204" pitchFamily="34" charset="-122"/>
              </a:rPr>
              <a:t>was unsettled  </a:t>
            </a:r>
            <a:r>
              <a:rPr lang="en-US" sz="2400" b="1" dirty="0" smtClean="0">
                <a:latin typeface="微软雅黑" panose="020B0503020204020204" pitchFamily="34" charset="-122"/>
                <a:ea typeface="微软雅黑" panose="020B0503020204020204" pitchFamily="34" charset="-122"/>
              </a:rPr>
              <a:t>4. </a:t>
            </a:r>
            <a:r>
              <a:rPr sz="2400" b="1" dirty="0" smtClean="0">
                <a:latin typeface="微软雅黑" panose="020B0503020204020204" pitchFamily="34" charset="-122"/>
                <a:ea typeface="微软雅黑" panose="020B0503020204020204" pitchFamily="34" charset="-122"/>
              </a:rPr>
              <a:t>Well-known for their expertise </a:t>
            </a:r>
            <a:r>
              <a:rPr lang="en-US" sz="2400" b="1" dirty="0" smtClean="0">
                <a:latin typeface="微软雅黑" panose="020B0503020204020204" pitchFamily="34" charset="-122"/>
                <a:ea typeface="微软雅黑" panose="020B0503020204020204" pitchFamily="34" charset="-122"/>
              </a:rPr>
              <a:t>5. </a:t>
            </a:r>
            <a:r>
              <a:rPr sz="2400" b="1" dirty="0" smtClean="0">
                <a:latin typeface="微软雅黑" panose="020B0503020204020204" pitchFamily="34" charset="-122"/>
                <a:ea typeface="微软雅黑" panose="020B0503020204020204" pitchFamily="34" charset="-122"/>
              </a:rPr>
              <a:t>was numb with shock</a:t>
            </a:r>
            <a:endParaRPr sz="2400" b="1" dirty="0" smtClean="0">
              <a:latin typeface="微软雅黑" panose="020B0503020204020204" pitchFamily="34" charset="-122"/>
              <a:ea typeface="微软雅黑" panose="020B0503020204020204" pitchFamily="34" charset="-122"/>
            </a:endParaRPr>
          </a:p>
          <a:p>
            <a:pPr algn="l" eaLnBrk="1" hangingPunct="1"/>
            <a:r>
              <a:rPr lang="en-US" sz="2400" b="1" dirty="0" smtClean="0">
                <a:latin typeface="微软雅黑" panose="020B0503020204020204" pitchFamily="34" charset="-122"/>
                <a:ea typeface="微软雅黑" panose="020B0503020204020204" pitchFamily="34" charset="-122"/>
              </a:rPr>
              <a:t>6. </a:t>
            </a:r>
            <a:r>
              <a:rPr sz="2400" b="1" dirty="0" smtClean="0">
                <a:latin typeface="微软雅黑" panose="020B0503020204020204" pitchFamily="34" charset="-122"/>
                <a:ea typeface="微软雅黑" panose="020B0503020204020204" pitchFamily="34" charset="-122"/>
              </a:rPr>
              <a:t>had a large, square face, with strongly pronounced eyebrows and cheekbones </a:t>
            </a:r>
            <a:r>
              <a:rPr sz="2400" b="1" dirty="0" smtClean="0">
                <a:solidFill>
                  <a:schemeClr val="tx1"/>
                </a:solidFill>
                <a:latin typeface="微软雅黑" panose="020B0503020204020204" pitchFamily="34" charset="-122"/>
                <a:ea typeface="微软雅黑" panose="020B0503020204020204" pitchFamily="34" charset="-122"/>
              </a:rPr>
              <a:t> </a:t>
            </a:r>
            <a:endParaRPr sz="2400" b="1" dirty="0" smtClean="0">
              <a:solidFill>
                <a:schemeClr val="tx1"/>
              </a:solidFill>
              <a:latin typeface="微软雅黑" panose="020B0503020204020204" pitchFamily="34" charset="-122"/>
              <a:ea typeface="微软雅黑" panose="020B0503020204020204" pitchFamily="34" charset="-122"/>
            </a:endParaRPr>
          </a:p>
        </p:txBody>
      </p:sp>
      <p:sp>
        <p:nvSpPr>
          <p:cNvPr id="11" name="TextBox 21"/>
          <p:cNvSpPr txBox="1"/>
          <p:nvPr/>
        </p:nvSpPr>
        <p:spPr>
          <a:xfrm>
            <a:off x="84455" y="2508250"/>
            <a:ext cx="7807325" cy="551180"/>
          </a:xfrm>
          <a:prstGeom prst="rect">
            <a:avLst/>
          </a:prstGeom>
          <a:noFill/>
        </p:spPr>
        <p:txBody>
          <a:bodyPr wrap="square" lIns="121549" tIns="60752" rIns="121549" bIns="60752" rtlCol="0">
            <a:spAutoFit/>
          </a:bodyPr>
          <a:lstStyle/>
          <a:p>
            <a:pPr algn="dist" eaLnBrk="1" hangingPunct="1"/>
            <a:r>
              <a:rPr lang="zh-CN" sz="2800" b="1" dirty="0" smtClean="0">
                <a:solidFill>
                  <a:srgbClr val="FFC000"/>
                </a:solidFill>
                <a:latin typeface="微软雅黑" panose="020B0503020204020204" pitchFamily="34" charset="-122"/>
                <a:ea typeface="微软雅黑" panose="020B0503020204020204" pitchFamily="34" charset="-122"/>
              </a:rPr>
              <a:t>二、</a:t>
            </a:r>
            <a:r>
              <a:rPr sz="2800" b="1" dirty="0" smtClean="0">
                <a:solidFill>
                  <a:srgbClr val="FFC000"/>
                </a:solidFill>
                <a:latin typeface="微软雅黑" panose="020B0503020204020204" pitchFamily="34" charset="-122"/>
                <a:ea typeface="微软雅黑" panose="020B0503020204020204" pitchFamily="34" charset="-122"/>
              </a:rPr>
              <a:t>通过副词或者介词短语描述动作的方式</a:t>
            </a:r>
            <a:endParaRPr sz="2800" b="1" dirty="0" smtClean="0">
              <a:solidFill>
                <a:srgbClr val="FFC000"/>
              </a:solidFill>
              <a:latin typeface="微软雅黑" panose="020B0503020204020204" pitchFamily="34" charset="-122"/>
              <a:ea typeface="微软雅黑" panose="020B0503020204020204" pitchFamily="34" charset="-122"/>
            </a:endParaRPr>
          </a:p>
        </p:txBody>
      </p:sp>
      <p:sp>
        <p:nvSpPr>
          <p:cNvPr id="12" name="TextBox 21"/>
          <p:cNvSpPr txBox="1"/>
          <p:nvPr/>
        </p:nvSpPr>
        <p:spPr>
          <a:xfrm>
            <a:off x="167005" y="4532630"/>
            <a:ext cx="7807325" cy="551180"/>
          </a:xfrm>
          <a:prstGeom prst="rect">
            <a:avLst/>
          </a:prstGeom>
          <a:noFill/>
        </p:spPr>
        <p:txBody>
          <a:bodyPr wrap="square" lIns="121549" tIns="60752" rIns="121549" bIns="60752" rtlCol="0">
            <a:spAutoFit/>
          </a:bodyPr>
          <a:lstStyle/>
          <a:p>
            <a:pPr algn="dist" eaLnBrk="1" hangingPunct="1"/>
            <a:r>
              <a:rPr lang="zh-CN" sz="2800" b="1" dirty="0" smtClean="0">
                <a:solidFill>
                  <a:srgbClr val="FFC000"/>
                </a:solidFill>
                <a:latin typeface="微软雅黑" panose="020B0503020204020204" pitchFamily="34" charset="-122"/>
                <a:ea typeface="微软雅黑" panose="020B0503020204020204" pitchFamily="34" charset="-122"/>
              </a:rPr>
              <a:t>三、</a:t>
            </a:r>
            <a:r>
              <a:rPr sz="2800" b="1" dirty="0" smtClean="0">
                <a:solidFill>
                  <a:srgbClr val="FFC000"/>
                </a:solidFill>
                <a:latin typeface="微软雅黑" panose="020B0503020204020204" pitchFamily="34" charset="-122"/>
                <a:ea typeface="微软雅黑" panose="020B0503020204020204" pitchFamily="34" charset="-122"/>
              </a:rPr>
              <a:t>通过形容词描述人物的神态、心理、情绪等</a:t>
            </a:r>
            <a:endParaRPr sz="2800" b="1" dirty="0" smtClean="0">
              <a:solidFill>
                <a:srgbClr val="FFC000"/>
              </a:solidFill>
              <a:latin typeface="微软雅黑" panose="020B0503020204020204" pitchFamily="34" charset="-122"/>
              <a:ea typeface="微软雅黑" panose="020B0503020204020204" pitchFamily="34" charset="-122"/>
            </a:endParaRPr>
          </a:p>
        </p:txBody>
      </p:sp>
      <p:sp>
        <p:nvSpPr>
          <p:cNvPr id="14" name="TextBox 21"/>
          <p:cNvSpPr txBox="1"/>
          <p:nvPr/>
        </p:nvSpPr>
        <p:spPr>
          <a:xfrm>
            <a:off x="84455" y="3151505"/>
            <a:ext cx="12432030" cy="1228090"/>
          </a:xfrm>
          <a:prstGeom prst="rect">
            <a:avLst/>
          </a:prstGeom>
          <a:noFill/>
        </p:spPr>
        <p:txBody>
          <a:bodyPr wrap="square" lIns="121549" tIns="60752" rIns="121549" bIns="60752" rtlCol="0">
            <a:spAutoFit/>
          </a:bodyPr>
          <a:lstStyle/>
          <a:p>
            <a:pPr algn="l" eaLnBrk="1" hangingPunct="1"/>
            <a:r>
              <a:rPr lang="en-US" sz="2400" b="1" dirty="0" smtClean="0">
                <a:solidFill>
                  <a:schemeClr val="tx1"/>
                </a:solidFill>
                <a:latin typeface="微软雅黑" panose="020B0503020204020204" pitchFamily="34" charset="-122"/>
                <a:ea typeface="微软雅黑" panose="020B0503020204020204" pitchFamily="34" charset="-122"/>
              </a:rPr>
              <a:t>1. </a:t>
            </a:r>
            <a:r>
              <a:rPr sz="2400" b="1" dirty="0" smtClean="0">
                <a:solidFill>
                  <a:schemeClr val="tx1"/>
                </a:solidFill>
                <a:latin typeface="微软雅黑" panose="020B0503020204020204" pitchFamily="34" charset="-122"/>
                <a:ea typeface="微软雅黑" panose="020B0503020204020204" pitchFamily="34" charset="-122"/>
              </a:rPr>
              <a:t>In relief  </a:t>
            </a:r>
            <a:r>
              <a:rPr lang="en-US" sz="2400" b="1" dirty="0" smtClean="0">
                <a:solidFill>
                  <a:schemeClr val="tx1"/>
                </a:solidFill>
                <a:latin typeface="微软雅黑" panose="020B0503020204020204" pitchFamily="34" charset="-122"/>
                <a:ea typeface="微软雅黑" panose="020B0503020204020204" pitchFamily="34" charset="-122"/>
              </a:rPr>
              <a:t>2. </a:t>
            </a:r>
            <a:r>
              <a:rPr sz="2400" b="1" dirty="0" smtClean="0">
                <a:solidFill>
                  <a:schemeClr val="tx1"/>
                </a:solidFill>
                <a:latin typeface="微软雅黑" panose="020B0503020204020204" pitchFamily="34" charset="-122"/>
                <a:ea typeface="微软雅黑" panose="020B0503020204020204" pitchFamily="34" charset="-122"/>
              </a:rPr>
              <a:t> calmly  </a:t>
            </a:r>
            <a:r>
              <a:rPr lang="en-US" sz="2400" b="1" dirty="0" smtClean="0">
                <a:solidFill>
                  <a:schemeClr val="tx1"/>
                </a:solidFill>
                <a:latin typeface="微软雅黑" panose="020B0503020204020204" pitchFamily="34" charset="-122"/>
                <a:ea typeface="微软雅黑" panose="020B0503020204020204" pitchFamily="34" charset="-122"/>
              </a:rPr>
              <a:t>3. </a:t>
            </a:r>
            <a:r>
              <a:rPr sz="2400" b="1" dirty="0" smtClean="0">
                <a:solidFill>
                  <a:schemeClr val="tx1"/>
                </a:solidFill>
                <a:latin typeface="微软雅黑" panose="020B0503020204020204" pitchFamily="34" charset="-122"/>
                <a:ea typeface="微软雅黑" panose="020B0503020204020204" pitchFamily="34" charset="-122"/>
              </a:rPr>
              <a:t> immediately; weightlessly  </a:t>
            </a:r>
            <a:r>
              <a:rPr lang="en-US" sz="2400" b="1" dirty="0" smtClean="0">
                <a:solidFill>
                  <a:schemeClr val="tx1"/>
                </a:solidFill>
                <a:latin typeface="微软雅黑" panose="020B0503020204020204" pitchFamily="34" charset="-122"/>
                <a:ea typeface="微软雅黑" panose="020B0503020204020204" pitchFamily="34" charset="-122"/>
              </a:rPr>
              <a:t>4. </a:t>
            </a:r>
            <a:r>
              <a:rPr sz="2400" b="1" dirty="0" smtClean="0">
                <a:solidFill>
                  <a:schemeClr val="tx1"/>
                </a:solidFill>
                <a:latin typeface="微软雅黑" panose="020B0503020204020204" pitchFamily="34" charset="-122"/>
                <a:ea typeface="微软雅黑" panose="020B0503020204020204" pitchFamily="34" charset="-122"/>
              </a:rPr>
              <a:t>stiffly  </a:t>
            </a:r>
            <a:endParaRPr sz="2400" b="1" dirty="0" smtClean="0">
              <a:solidFill>
                <a:schemeClr val="tx1"/>
              </a:solidFill>
              <a:latin typeface="微软雅黑" panose="020B0503020204020204" pitchFamily="34" charset="-122"/>
              <a:ea typeface="微软雅黑" panose="020B0503020204020204" pitchFamily="34" charset="-122"/>
            </a:endParaRPr>
          </a:p>
          <a:p>
            <a:pPr algn="l" eaLnBrk="1" hangingPunct="1"/>
            <a:r>
              <a:rPr lang="en-US" sz="2400" b="1" dirty="0" smtClean="0">
                <a:solidFill>
                  <a:schemeClr val="tx1"/>
                </a:solidFill>
                <a:latin typeface="微软雅黑" panose="020B0503020204020204" pitchFamily="34" charset="-122"/>
                <a:ea typeface="微软雅黑" panose="020B0503020204020204" pitchFamily="34" charset="-122"/>
              </a:rPr>
              <a:t>5. wihtout success  6. </a:t>
            </a:r>
            <a:r>
              <a:rPr sz="2400" b="1" dirty="0" smtClean="0">
                <a:solidFill>
                  <a:schemeClr val="tx1"/>
                </a:solidFill>
                <a:latin typeface="微软雅黑" panose="020B0503020204020204" pitchFamily="34" charset="-122"/>
                <a:ea typeface="微软雅黑" panose="020B0503020204020204" pitchFamily="34" charset="-122"/>
              </a:rPr>
              <a:t>with great enjoyment  </a:t>
            </a:r>
            <a:r>
              <a:rPr lang="en-US" sz="2400" b="1" dirty="0" smtClean="0">
                <a:solidFill>
                  <a:schemeClr val="tx1"/>
                </a:solidFill>
                <a:latin typeface="微软雅黑" panose="020B0503020204020204" pitchFamily="34" charset="-122"/>
                <a:ea typeface="微软雅黑" panose="020B0503020204020204" pitchFamily="34" charset="-122"/>
              </a:rPr>
              <a:t>7. </a:t>
            </a:r>
            <a:r>
              <a:rPr sz="2400" b="1" dirty="0" smtClean="0">
                <a:solidFill>
                  <a:schemeClr val="tx1"/>
                </a:solidFill>
                <a:latin typeface="微软雅黑" panose="020B0503020204020204" pitchFamily="34" charset="-122"/>
                <a:ea typeface="微软雅黑" panose="020B0503020204020204" pitchFamily="34" charset="-122"/>
              </a:rPr>
              <a:t>in anger</a:t>
            </a:r>
            <a:endParaRPr sz="2400" b="1" dirty="0" smtClean="0">
              <a:solidFill>
                <a:schemeClr val="tx1"/>
              </a:solidFill>
              <a:latin typeface="微软雅黑" panose="020B0503020204020204" pitchFamily="34" charset="-122"/>
              <a:ea typeface="微软雅黑" panose="020B0503020204020204" pitchFamily="34" charset="-122"/>
            </a:endParaRPr>
          </a:p>
          <a:p>
            <a:pPr algn="l" eaLnBrk="1" hangingPunct="1"/>
            <a:r>
              <a:rPr lang="en-US" sz="2400" b="1" dirty="0" smtClean="0">
                <a:solidFill>
                  <a:schemeClr val="tx1"/>
                </a:solidFill>
                <a:latin typeface="微软雅黑" panose="020B0503020204020204" pitchFamily="34" charset="-122"/>
                <a:ea typeface="微软雅黑" panose="020B0503020204020204" pitchFamily="34" charset="-122"/>
              </a:rPr>
              <a:t>8. </a:t>
            </a:r>
            <a:r>
              <a:rPr sz="2400" b="1" dirty="0" smtClean="0">
                <a:solidFill>
                  <a:schemeClr val="tx1"/>
                </a:solidFill>
                <a:latin typeface="微软雅黑" panose="020B0503020204020204" pitchFamily="34" charset="-122"/>
                <a:ea typeface="微软雅黑" panose="020B0503020204020204" pitchFamily="34" charset="-122"/>
              </a:rPr>
              <a:t>steadily   </a:t>
            </a:r>
            <a:r>
              <a:rPr lang="en-US" sz="2400" b="1" dirty="0" smtClean="0">
                <a:solidFill>
                  <a:schemeClr val="tx1"/>
                </a:solidFill>
                <a:latin typeface="微软雅黑" panose="020B0503020204020204" pitchFamily="34" charset="-122"/>
                <a:ea typeface="微软雅黑" panose="020B0503020204020204" pitchFamily="34" charset="-122"/>
              </a:rPr>
              <a:t>9. </a:t>
            </a:r>
            <a:r>
              <a:rPr sz="2400" b="1" dirty="0" smtClean="0">
                <a:solidFill>
                  <a:schemeClr val="tx1"/>
                </a:solidFill>
                <a:latin typeface="微软雅黑" panose="020B0503020204020204" pitchFamily="34" charset="-122"/>
                <a:ea typeface="微软雅黑" panose="020B0503020204020204" pitchFamily="34" charset="-122"/>
              </a:rPr>
              <a:t>with caution </a:t>
            </a:r>
            <a:endParaRPr sz="2400" b="1" dirty="0" smtClean="0">
              <a:solidFill>
                <a:schemeClr val="tx1"/>
              </a:solidFill>
              <a:latin typeface="微软雅黑" panose="020B0503020204020204" pitchFamily="34" charset="-122"/>
              <a:ea typeface="微软雅黑" panose="020B0503020204020204" pitchFamily="34" charset="-122"/>
            </a:endParaRPr>
          </a:p>
        </p:txBody>
      </p:sp>
      <p:pic>
        <p:nvPicPr>
          <p:cNvPr id="2" name="图片 1" descr="水印"/>
          <p:cNvPicPr>
            <a:picLocks noChangeAspect="1"/>
          </p:cNvPicPr>
          <p:nvPr userDrawn="1"/>
        </p:nvPicPr>
        <p:blipFill>
          <a:blip r:embed="rId1"/>
          <a:stretch>
            <a:fillRect/>
          </a:stretch>
        </p:blipFill>
        <p:spPr>
          <a:xfrm>
            <a:off x="11134725" y="127000"/>
            <a:ext cx="932815" cy="3022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4" grpId="0"/>
      <p:bldP spid="1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67005" y="68580"/>
            <a:ext cx="4427220" cy="866775"/>
          </a:xfrm>
          <a:prstGeom prst="rect">
            <a:avLst/>
          </a:prstGeom>
        </p:spPr>
        <p:txBody>
          <a:bodyPr wrap="square" lIns="128987" tIns="64495" rIns="128987" bIns="64495">
            <a:spAutoFit/>
          </a:bodyPr>
          <a:lstStyle/>
          <a:p>
            <a:pPr>
              <a:defRPr/>
            </a:pPr>
            <a:r>
              <a:rPr lang="en-US" altLang="zh-CN" sz="4800" kern="0" dirty="0">
                <a:solidFill>
                  <a:srgbClr val="226032"/>
                </a:solidFill>
                <a:effectLst>
                  <a:glow rad="63500">
                    <a:schemeClr val="bg1">
                      <a:lumMod val="65000"/>
                      <a:alpha val="40000"/>
                    </a:schemeClr>
                  </a:glow>
                </a:effectLst>
                <a:latin typeface="Impact" panose="020B0806030902050204" pitchFamily="34" charset="0"/>
              </a:rPr>
              <a:t>03 </a:t>
            </a:r>
            <a:r>
              <a:rPr lang="zh-CN" altLang="en-US" sz="4800" kern="0" dirty="0">
                <a:solidFill>
                  <a:srgbClr val="226032"/>
                </a:solidFill>
                <a:effectLst>
                  <a:glow rad="63500">
                    <a:schemeClr val="bg1">
                      <a:lumMod val="65000"/>
                      <a:alpha val="40000"/>
                    </a:schemeClr>
                  </a:glow>
                </a:effectLst>
                <a:latin typeface="Impact" panose="020B0806030902050204" pitchFamily="34" charset="0"/>
                <a:sym typeface="+mn-ea"/>
              </a:rPr>
              <a:t>回归教材</a:t>
            </a:r>
            <a:endParaRPr lang="zh-CN" altLang="en-US" sz="4800" kern="0" dirty="0">
              <a:solidFill>
                <a:srgbClr val="226032"/>
              </a:solidFill>
              <a:effectLst>
                <a:glow rad="63500">
                  <a:schemeClr val="bg1">
                    <a:lumMod val="65000"/>
                    <a:alpha val="40000"/>
                  </a:schemeClr>
                </a:glow>
              </a:effectLst>
              <a:latin typeface="Impact" panose="020B0806030902050204" pitchFamily="34" charset="0"/>
              <a:sym typeface="+mn-ea"/>
            </a:endParaRPr>
          </a:p>
        </p:txBody>
      </p:sp>
      <p:sp>
        <p:nvSpPr>
          <p:cNvPr id="7" name="TextBox 21"/>
          <p:cNvSpPr txBox="1"/>
          <p:nvPr/>
        </p:nvSpPr>
        <p:spPr>
          <a:xfrm>
            <a:off x="408305" y="814070"/>
            <a:ext cx="4607560" cy="551180"/>
          </a:xfrm>
          <a:prstGeom prst="rect">
            <a:avLst/>
          </a:prstGeom>
          <a:noFill/>
        </p:spPr>
        <p:txBody>
          <a:bodyPr wrap="square" lIns="121549" tIns="60752" rIns="121549" bIns="60752" rtlCol="0">
            <a:spAutoFit/>
          </a:bodyPr>
          <a:lstStyle/>
          <a:p>
            <a:pPr algn="dist" eaLnBrk="1" hangingPunct="1"/>
            <a:r>
              <a:rPr sz="2800" b="1" dirty="0" smtClean="0">
                <a:solidFill>
                  <a:srgbClr val="FFC000"/>
                </a:solidFill>
                <a:latin typeface="微软雅黑" panose="020B0503020204020204" pitchFamily="34" charset="-122"/>
                <a:ea typeface="微软雅黑" panose="020B0503020204020204" pitchFamily="34" charset="-122"/>
              </a:rPr>
              <a:t>四、用形容词描写客观事物</a:t>
            </a:r>
            <a:endParaRPr sz="2800" b="1" dirty="0" smtClean="0">
              <a:solidFill>
                <a:srgbClr val="FFC000"/>
              </a:solidFill>
              <a:latin typeface="微软雅黑" panose="020B0503020204020204" pitchFamily="34" charset="-122"/>
              <a:ea typeface="微软雅黑" panose="020B0503020204020204" pitchFamily="34" charset="-122"/>
            </a:endParaRPr>
          </a:p>
        </p:txBody>
      </p:sp>
      <p:sp>
        <p:nvSpPr>
          <p:cNvPr id="9" name="TextBox 21"/>
          <p:cNvSpPr txBox="1"/>
          <p:nvPr/>
        </p:nvSpPr>
        <p:spPr>
          <a:xfrm>
            <a:off x="87630" y="1365250"/>
            <a:ext cx="12017375" cy="2336165"/>
          </a:xfrm>
          <a:prstGeom prst="rect">
            <a:avLst/>
          </a:prstGeom>
          <a:noFill/>
        </p:spPr>
        <p:txBody>
          <a:bodyPr wrap="square" lIns="121549" tIns="60752" rIns="121549" bIns="60752" rtlCol="0">
            <a:spAutoFit/>
          </a:bodyPr>
          <a:lstStyle/>
          <a:p>
            <a:pPr algn="l" eaLnBrk="1" hangingPunct="1"/>
            <a:r>
              <a:rPr lang="en-US" sz="2400" b="1" dirty="0" smtClean="0">
                <a:solidFill>
                  <a:schemeClr val="tx1"/>
                </a:solidFill>
                <a:latin typeface="微软雅黑" panose="020B0503020204020204" pitchFamily="34" charset="-122"/>
                <a:ea typeface="微软雅黑" panose="020B0503020204020204" pitchFamily="34" charset="-122"/>
              </a:rPr>
              <a:t>1. </a:t>
            </a:r>
            <a:r>
              <a:rPr sz="2400" b="1" dirty="0" smtClean="0">
                <a:solidFill>
                  <a:schemeClr val="tx1"/>
                </a:solidFill>
                <a:latin typeface="微软雅黑" panose="020B0503020204020204" pitchFamily="34" charset="-122"/>
                <a:ea typeface="微软雅黑" panose="020B0503020204020204" pitchFamily="34" charset="-122"/>
              </a:rPr>
              <a:t> the misty cloud, splendid  </a:t>
            </a:r>
            <a:r>
              <a:rPr lang="en-US" sz="2400" b="1" dirty="0" smtClean="0">
                <a:solidFill>
                  <a:schemeClr val="tx1"/>
                </a:solidFill>
                <a:latin typeface="微软雅黑" panose="020B0503020204020204" pitchFamily="34" charset="-122"/>
                <a:ea typeface="微软雅黑" panose="020B0503020204020204" pitchFamily="34" charset="-122"/>
              </a:rPr>
              <a:t>2. </a:t>
            </a:r>
            <a:r>
              <a:rPr sz="2400" b="1" dirty="0" smtClean="0">
                <a:solidFill>
                  <a:schemeClr val="tx1"/>
                </a:solidFill>
                <a:latin typeface="微软雅黑" panose="020B0503020204020204" pitchFamily="34" charset="-122"/>
                <a:ea typeface="微软雅黑" panose="020B0503020204020204" pitchFamily="34" charset="-122"/>
              </a:rPr>
              <a:t>an enormous round plate  </a:t>
            </a:r>
            <a:r>
              <a:rPr lang="en-US" sz="2400" b="1" dirty="0" smtClean="0">
                <a:solidFill>
                  <a:schemeClr val="tx1"/>
                </a:solidFill>
                <a:latin typeface="微软雅黑" panose="020B0503020204020204" pitchFamily="34" charset="-122"/>
                <a:ea typeface="微软雅黑" panose="020B0503020204020204" pitchFamily="34" charset="-122"/>
              </a:rPr>
              <a:t>3. </a:t>
            </a:r>
            <a:r>
              <a:rPr sz="2400" b="1" dirty="0" smtClean="0">
                <a:solidFill>
                  <a:schemeClr val="tx1"/>
                </a:solidFill>
                <a:latin typeface="微软雅黑" panose="020B0503020204020204" pitchFamily="34" charset="-122"/>
                <a:ea typeface="微软雅黑" panose="020B0503020204020204" pitchFamily="34" charset="-122"/>
              </a:rPr>
              <a:t>red hot lava</a:t>
            </a:r>
            <a:endParaRPr sz="2400" b="1" dirty="0" smtClean="0">
              <a:solidFill>
                <a:schemeClr val="tx1"/>
              </a:solidFill>
              <a:latin typeface="微软雅黑" panose="020B0503020204020204" pitchFamily="34" charset="-122"/>
              <a:ea typeface="微软雅黑" panose="020B0503020204020204" pitchFamily="34" charset="-122"/>
            </a:endParaRPr>
          </a:p>
          <a:p>
            <a:pPr algn="l" eaLnBrk="1" hangingPunct="1"/>
            <a:r>
              <a:rPr lang="en-US" sz="2400" b="1" dirty="0" smtClean="0">
                <a:solidFill>
                  <a:schemeClr val="tx1"/>
                </a:solidFill>
                <a:latin typeface="微软雅黑" panose="020B0503020204020204" pitchFamily="34" charset="-122"/>
                <a:ea typeface="微软雅黑" panose="020B0503020204020204" pitchFamily="34" charset="-122"/>
              </a:rPr>
              <a:t>4. </a:t>
            </a:r>
            <a:r>
              <a:rPr sz="2400" b="1" dirty="0" smtClean="0">
                <a:solidFill>
                  <a:schemeClr val="tx1"/>
                </a:solidFill>
                <a:latin typeface="微软雅黑" panose="020B0503020204020204" pitchFamily="34" charset="-122"/>
                <a:ea typeface="微软雅黑" panose="020B0503020204020204" pitchFamily="34" charset="-122"/>
              </a:rPr>
              <a:t>an absolutely fantastic sight  </a:t>
            </a:r>
            <a:r>
              <a:rPr lang="en-US" sz="2400" b="1" dirty="0" smtClean="0">
                <a:solidFill>
                  <a:schemeClr val="tx1"/>
                </a:solidFill>
                <a:latin typeface="微软雅黑" panose="020B0503020204020204" pitchFamily="34" charset="-122"/>
                <a:ea typeface="微软雅黑" panose="020B0503020204020204" pitchFamily="34" charset="-122"/>
              </a:rPr>
              <a:t>5. </a:t>
            </a:r>
            <a:r>
              <a:rPr sz="2400" b="1" dirty="0" smtClean="0">
                <a:solidFill>
                  <a:schemeClr val="tx1"/>
                </a:solidFill>
                <a:latin typeface="微软雅黑" panose="020B0503020204020204" pitchFamily="34" charset="-122"/>
                <a:ea typeface="微软雅黑" panose="020B0503020204020204" pitchFamily="34" charset="-122"/>
              </a:rPr>
              <a:t> its unique plants and animals</a:t>
            </a:r>
            <a:r>
              <a:rPr lang="en-US" sz="2400" b="1" dirty="0" smtClean="0">
                <a:solidFill>
                  <a:schemeClr val="tx1"/>
                </a:solidFill>
                <a:latin typeface="微软雅黑" panose="020B0503020204020204" pitchFamily="34" charset="-122"/>
                <a:ea typeface="微软雅黑" panose="020B0503020204020204" pitchFamily="34" charset="-122"/>
              </a:rPr>
              <a:t>; </a:t>
            </a:r>
            <a:r>
              <a:rPr sz="2400" b="1" dirty="0" smtClean="0">
                <a:solidFill>
                  <a:schemeClr val="tx1"/>
                </a:solidFill>
                <a:latin typeface="微软雅黑" panose="020B0503020204020204" pitchFamily="34" charset="-122"/>
                <a:ea typeface="微软雅黑" panose="020B0503020204020204" pitchFamily="34" charset="-122"/>
              </a:rPr>
              <a:t> the spectacular waterfalls  </a:t>
            </a:r>
            <a:r>
              <a:rPr lang="en-US" sz="2400" b="1" dirty="0" smtClean="0">
                <a:solidFill>
                  <a:schemeClr val="tx1"/>
                </a:solidFill>
                <a:latin typeface="微软雅黑" panose="020B0503020204020204" pitchFamily="34" charset="-122"/>
                <a:ea typeface="微软雅黑" panose="020B0503020204020204" pitchFamily="34" charset="-122"/>
              </a:rPr>
              <a:t>6. </a:t>
            </a:r>
            <a:r>
              <a:rPr sz="2400" b="1" dirty="0" smtClean="0">
                <a:solidFill>
                  <a:schemeClr val="tx1"/>
                </a:solidFill>
                <a:latin typeface="微软雅黑" panose="020B0503020204020204" pitchFamily="34" charset="-122"/>
                <a:ea typeface="微软雅黑" panose="020B0503020204020204" pitchFamily="34" charset="-122"/>
              </a:rPr>
              <a:t>the clear blue water</a:t>
            </a:r>
            <a:r>
              <a:rPr lang="en-US" sz="2400" b="1" dirty="0" smtClean="0">
                <a:solidFill>
                  <a:schemeClr val="tx1"/>
                </a:solidFill>
                <a:latin typeface="微软雅黑" panose="020B0503020204020204" pitchFamily="34" charset="-122"/>
                <a:ea typeface="微软雅黑" panose="020B0503020204020204" pitchFamily="34" charset="-122"/>
              </a:rPr>
              <a:t>; </a:t>
            </a:r>
            <a:r>
              <a:rPr sz="2400" b="1" dirty="0" smtClean="0">
                <a:solidFill>
                  <a:schemeClr val="tx1"/>
                </a:solidFill>
                <a:latin typeface="微软雅黑" panose="020B0503020204020204" pitchFamily="34" charset="-122"/>
                <a:ea typeface="微软雅黑" panose="020B0503020204020204" pitchFamily="34" charset="-122"/>
              </a:rPr>
              <a:t> deep and lasting  </a:t>
            </a:r>
            <a:endParaRPr sz="2400" b="1" dirty="0" smtClean="0">
              <a:solidFill>
                <a:schemeClr val="tx1"/>
              </a:solidFill>
              <a:latin typeface="微软雅黑" panose="020B0503020204020204" pitchFamily="34" charset="-122"/>
              <a:ea typeface="微软雅黑" panose="020B0503020204020204" pitchFamily="34" charset="-122"/>
            </a:endParaRPr>
          </a:p>
          <a:p>
            <a:pPr algn="l" eaLnBrk="1" hangingPunct="1"/>
            <a:r>
              <a:rPr lang="en-US" sz="2400" b="1" dirty="0" smtClean="0">
                <a:solidFill>
                  <a:schemeClr val="tx1"/>
                </a:solidFill>
                <a:latin typeface="微软雅黑" panose="020B0503020204020204" pitchFamily="34" charset="-122"/>
                <a:ea typeface="微软雅黑" panose="020B0503020204020204" pitchFamily="34" charset="-122"/>
              </a:rPr>
              <a:t>7.</a:t>
            </a:r>
            <a:r>
              <a:rPr sz="2400" b="1" dirty="0" smtClean="0">
                <a:solidFill>
                  <a:schemeClr val="tx1"/>
                </a:solidFill>
                <a:latin typeface="微软雅黑" panose="020B0503020204020204" pitchFamily="34" charset="-122"/>
                <a:ea typeface="微软雅黑" panose="020B0503020204020204" pitchFamily="34" charset="-122"/>
              </a:rPr>
              <a:t> fantastic</a:t>
            </a:r>
            <a:r>
              <a:rPr lang="en-US" sz="2400" b="1" dirty="0" smtClean="0">
                <a:solidFill>
                  <a:schemeClr val="tx1"/>
                </a:solidFill>
                <a:latin typeface="微软雅黑" panose="020B0503020204020204" pitchFamily="34" charset="-122"/>
                <a:ea typeface="微软雅黑" panose="020B0503020204020204" pitchFamily="34" charset="-122"/>
              </a:rPr>
              <a:t>; </a:t>
            </a:r>
            <a:r>
              <a:rPr sz="2400" b="1" dirty="0" smtClean="0">
                <a:solidFill>
                  <a:schemeClr val="tx1"/>
                </a:solidFill>
                <a:latin typeface="微软雅黑" panose="020B0503020204020204" pitchFamily="34" charset="-122"/>
                <a:ea typeface="微软雅黑" panose="020B0503020204020204" pitchFamily="34" charset="-122"/>
              </a:rPr>
              <a:t>small, neat and elegant fish  </a:t>
            </a:r>
            <a:r>
              <a:rPr lang="en-US" sz="2400" b="1" dirty="0" smtClean="0">
                <a:solidFill>
                  <a:schemeClr val="tx1"/>
                </a:solidFill>
                <a:latin typeface="微软雅黑" panose="020B0503020204020204" pitchFamily="34" charset="-122"/>
                <a:ea typeface="微软雅黑" panose="020B0503020204020204" pitchFamily="34" charset="-122"/>
              </a:rPr>
              <a:t>8. </a:t>
            </a:r>
            <a:r>
              <a:rPr sz="2400" b="1" dirty="0" smtClean="0">
                <a:solidFill>
                  <a:schemeClr val="tx1"/>
                </a:solidFill>
                <a:latin typeface="微软雅黑" panose="020B0503020204020204" pitchFamily="34" charset="-122"/>
                <a:ea typeface="微软雅黑" panose="020B0503020204020204" pitchFamily="34" charset="-122"/>
              </a:rPr>
              <a:t> a wonderful, limitless world</a:t>
            </a:r>
            <a:r>
              <a:rPr lang="en-US" sz="2400" b="1" dirty="0" smtClean="0">
                <a:solidFill>
                  <a:schemeClr val="tx1"/>
                </a:solidFill>
                <a:latin typeface="微软雅黑" panose="020B0503020204020204" pitchFamily="34" charset="-122"/>
                <a:ea typeface="微软雅黑" panose="020B0503020204020204" pitchFamily="34" charset="-122"/>
              </a:rPr>
              <a:t>;</a:t>
            </a:r>
            <a:r>
              <a:rPr sz="2400" b="1" dirty="0" smtClean="0">
                <a:solidFill>
                  <a:schemeClr val="tx1"/>
                </a:solidFill>
                <a:latin typeface="微软雅黑" panose="020B0503020204020204" pitchFamily="34" charset="-122"/>
                <a:ea typeface="微软雅黑" panose="020B0503020204020204" pitchFamily="34" charset="-122"/>
              </a:rPr>
              <a:t> what a tiny spot I was in this enormous world  </a:t>
            </a:r>
            <a:r>
              <a:rPr lang="en-US" sz="2400" b="1" dirty="0" smtClean="0">
                <a:solidFill>
                  <a:schemeClr val="tx1"/>
                </a:solidFill>
                <a:latin typeface="微软雅黑" panose="020B0503020204020204" pitchFamily="34" charset="-122"/>
                <a:ea typeface="微软雅黑" panose="020B0503020204020204" pitchFamily="34" charset="-122"/>
              </a:rPr>
              <a:t>9. </a:t>
            </a:r>
            <a:r>
              <a:rPr sz="2400" b="1" dirty="0" smtClean="0">
                <a:solidFill>
                  <a:schemeClr val="tx1"/>
                </a:solidFill>
                <a:latin typeface="微软雅黑" panose="020B0503020204020204" pitchFamily="34" charset="-122"/>
                <a:ea typeface="微软雅黑" panose="020B0503020204020204" pitchFamily="34" charset="-122"/>
              </a:rPr>
              <a:t>a muddy track  </a:t>
            </a:r>
            <a:endParaRPr sz="2400" b="1" dirty="0" smtClean="0">
              <a:solidFill>
                <a:schemeClr val="tx1"/>
              </a:solidFill>
              <a:latin typeface="微软雅黑" panose="020B0503020204020204" pitchFamily="34" charset="-122"/>
              <a:ea typeface="微软雅黑" panose="020B0503020204020204" pitchFamily="34" charset="-122"/>
            </a:endParaRPr>
          </a:p>
          <a:p>
            <a:pPr algn="l" eaLnBrk="1" hangingPunct="1"/>
            <a:r>
              <a:rPr lang="en-US" sz="2400" b="1" dirty="0" smtClean="0">
                <a:solidFill>
                  <a:schemeClr val="tx1"/>
                </a:solidFill>
                <a:latin typeface="微软雅黑" panose="020B0503020204020204" pitchFamily="34" charset="-122"/>
                <a:ea typeface="微软雅黑" panose="020B0503020204020204" pitchFamily="34" charset="-122"/>
              </a:rPr>
              <a:t>10. </a:t>
            </a:r>
            <a:r>
              <a:rPr sz="2400" b="1" dirty="0" smtClean="0">
                <a:solidFill>
                  <a:schemeClr val="tx1"/>
                </a:solidFill>
                <a:latin typeface="微软雅黑" panose="020B0503020204020204" pitchFamily="34" charset="-122"/>
                <a:ea typeface="微软雅黑" panose="020B0503020204020204" pitchFamily="34" charset="-122"/>
              </a:rPr>
              <a:t> fantastic views,a steep path  </a:t>
            </a:r>
            <a:r>
              <a:rPr lang="en-US" sz="2400" b="1" dirty="0" smtClean="0">
                <a:solidFill>
                  <a:schemeClr val="tx1"/>
                </a:solidFill>
                <a:latin typeface="微软雅黑" panose="020B0503020204020204" pitchFamily="34" charset="-122"/>
                <a:ea typeface="微软雅黑" panose="020B0503020204020204" pitchFamily="34" charset="-122"/>
              </a:rPr>
              <a:t>11. </a:t>
            </a:r>
            <a:r>
              <a:rPr sz="2400" b="1" dirty="0" smtClean="0">
                <a:solidFill>
                  <a:schemeClr val="tx1"/>
                </a:solidFill>
                <a:latin typeface="微软雅黑" panose="020B0503020204020204" pitchFamily="34" charset="-122"/>
                <a:ea typeface="微软雅黑" panose="020B0503020204020204" pitchFamily="34" charset="-122"/>
              </a:rPr>
              <a:t> his dynamic spirit</a:t>
            </a:r>
            <a:endParaRPr sz="2400" b="1" dirty="0" smtClean="0">
              <a:solidFill>
                <a:schemeClr val="tx1"/>
              </a:solidFill>
              <a:latin typeface="微软雅黑" panose="020B0503020204020204" pitchFamily="34" charset="-122"/>
              <a:ea typeface="微软雅黑" panose="020B0503020204020204" pitchFamily="34" charset="-122"/>
            </a:endParaRPr>
          </a:p>
        </p:txBody>
      </p:sp>
      <p:sp>
        <p:nvSpPr>
          <p:cNvPr id="11" name="TextBox 21"/>
          <p:cNvSpPr txBox="1"/>
          <p:nvPr/>
        </p:nvSpPr>
        <p:spPr>
          <a:xfrm>
            <a:off x="167005" y="3701415"/>
            <a:ext cx="5474335" cy="551180"/>
          </a:xfrm>
          <a:prstGeom prst="rect">
            <a:avLst/>
          </a:prstGeom>
          <a:noFill/>
        </p:spPr>
        <p:txBody>
          <a:bodyPr wrap="square" lIns="121549" tIns="60752" rIns="121549" bIns="60752" rtlCol="0">
            <a:spAutoFit/>
          </a:bodyPr>
          <a:lstStyle/>
          <a:p>
            <a:pPr algn="dist" eaLnBrk="1" hangingPunct="1"/>
            <a:r>
              <a:rPr sz="2800" b="1" dirty="0" smtClean="0">
                <a:solidFill>
                  <a:srgbClr val="FFC000"/>
                </a:solidFill>
                <a:latin typeface="微软雅黑" panose="020B0503020204020204" pitchFamily="34" charset="-122"/>
                <a:ea typeface="微软雅黑" panose="020B0503020204020204" pitchFamily="34" charset="-122"/>
              </a:rPr>
              <a:t>五、用修辞增强语言表达效果</a:t>
            </a:r>
            <a:endParaRPr sz="2800" b="1" dirty="0" smtClean="0">
              <a:solidFill>
                <a:srgbClr val="FFC000"/>
              </a:solidFill>
              <a:latin typeface="微软雅黑" panose="020B0503020204020204" pitchFamily="34" charset="-122"/>
              <a:ea typeface="微软雅黑" panose="020B0503020204020204" pitchFamily="34" charset="-122"/>
            </a:endParaRPr>
          </a:p>
        </p:txBody>
      </p:sp>
      <p:sp>
        <p:nvSpPr>
          <p:cNvPr id="14" name="TextBox 21"/>
          <p:cNvSpPr txBox="1"/>
          <p:nvPr/>
        </p:nvSpPr>
        <p:spPr>
          <a:xfrm>
            <a:off x="-60960" y="4269105"/>
            <a:ext cx="12432030" cy="1967230"/>
          </a:xfrm>
          <a:prstGeom prst="rect">
            <a:avLst/>
          </a:prstGeom>
          <a:noFill/>
        </p:spPr>
        <p:txBody>
          <a:bodyPr wrap="square" lIns="121549" tIns="60752" rIns="121549" bIns="60752" rtlCol="0">
            <a:spAutoFit/>
          </a:bodyPr>
          <a:lstStyle/>
          <a:p>
            <a:pPr algn="l" eaLnBrk="1" hangingPunct="1"/>
            <a:r>
              <a:rPr sz="2400" b="1" dirty="0" smtClean="0">
                <a:solidFill>
                  <a:schemeClr val="tx1"/>
                </a:solidFill>
                <a:latin typeface="微软雅黑" panose="020B0503020204020204" pitchFamily="34" charset="-122"/>
                <a:ea typeface="微软雅黑" panose="020B0503020204020204" pitchFamily="34" charset="-122"/>
              </a:rPr>
              <a:t> </a:t>
            </a:r>
            <a:r>
              <a:rPr lang="en-US" sz="2400" b="1" dirty="0" smtClean="0">
                <a:solidFill>
                  <a:schemeClr val="tx1"/>
                </a:solidFill>
                <a:latin typeface="微软雅黑" panose="020B0503020204020204" pitchFamily="34" charset="-122"/>
                <a:ea typeface="微软雅黑" panose="020B0503020204020204" pitchFamily="34" charset="-122"/>
              </a:rPr>
              <a:t>1. </a:t>
            </a:r>
            <a:r>
              <a:rPr sz="2400" b="1" dirty="0" smtClean="0">
                <a:solidFill>
                  <a:schemeClr val="tx1"/>
                </a:solidFill>
                <a:latin typeface="微软雅黑" panose="020B0503020204020204" pitchFamily="34" charset="-122"/>
                <a:ea typeface="微软雅黑" panose="020B0503020204020204" pitchFamily="34" charset="-122"/>
              </a:rPr>
              <a:t>Our legs were so heavy and cold that they felt like blocks of ice</a:t>
            </a:r>
            <a:endParaRPr sz="2400" b="1" dirty="0" smtClean="0">
              <a:solidFill>
                <a:schemeClr val="tx1"/>
              </a:solidFill>
              <a:latin typeface="微软雅黑" panose="020B0503020204020204" pitchFamily="34" charset="-122"/>
              <a:ea typeface="微软雅黑" panose="020B0503020204020204" pitchFamily="34" charset="-122"/>
            </a:endParaRPr>
          </a:p>
          <a:p>
            <a:pPr algn="l" eaLnBrk="1" hangingPunct="1"/>
            <a:r>
              <a:rPr sz="2400" b="1" dirty="0" smtClean="0">
                <a:solidFill>
                  <a:schemeClr val="tx1"/>
                </a:solidFill>
                <a:latin typeface="微软雅黑" panose="020B0503020204020204" pitchFamily="34" charset="-122"/>
                <a:ea typeface="微软雅黑" panose="020B0503020204020204" pitchFamily="34" charset="-122"/>
              </a:rPr>
              <a:t> </a:t>
            </a:r>
            <a:r>
              <a:rPr lang="en-US" sz="2400" b="1" dirty="0" smtClean="0">
                <a:solidFill>
                  <a:schemeClr val="tx1"/>
                </a:solidFill>
                <a:latin typeface="微软雅黑" panose="020B0503020204020204" pitchFamily="34" charset="-122"/>
                <a:ea typeface="微软雅黑" panose="020B0503020204020204" pitchFamily="34" charset="-122"/>
              </a:rPr>
              <a:t>2. </a:t>
            </a:r>
            <a:r>
              <a:rPr sz="2400" b="1" dirty="0" smtClean="0">
                <a:solidFill>
                  <a:schemeClr val="tx1"/>
                </a:solidFill>
                <a:latin typeface="微软雅黑" panose="020B0503020204020204" pitchFamily="34" charset="-122"/>
                <a:ea typeface="微软雅黑" panose="020B0503020204020204" pitchFamily="34" charset="-122"/>
              </a:rPr>
              <a:t>the lakes shone like glass in the setting sun</a:t>
            </a:r>
            <a:endParaRPr sz="2400" b="1" dirty="0" smtClean="0">
              <a:solidFill>
                <a:schemeClr val="tx1"/>
              </a:solidFill>
              <a:latin typeface="微软雅黑" panose="020B0503020204020204" pitchFamily="34" charset="-122"/>
              <a:ea typeface="微软雅黑" panose="020B0503020204020204" pitchFamily="34" charset="-122"/>
            </a:endParaRPr>
          </a:p>
          <a:p>
            <a:pPr algn="l" eaLnBrk="1" hangingPunct="1"/>
            <a:r>
              <a:rPr sz="2400" b="1" dirty="0" smtClean="0">
                <a:solidFill>
                  <a:schemeClr val="tx1"/>
                </a:solidFill>
                <a:latin typeface="微软雅黑" panose="020B0503020204020204" pitchFamily="34" charset="-122"/>
                <a:ea typeface="微软雅黑" panose="020B0503020204020204" pitchFamily="34" charset="-122"/>
              </a:rPr>
              <a:t> </a:t>
            </a:r>
            <a:r>
              <a:rPr lang="en-US" sz="2400" b="1" dirty="0" smtClean="0">
                <a:solidFill>
                  <a:schemeClr val="tx1"/>
                </a:solidFill>
                <a:latin typeface="微软雅黑" panose="020B0503020204020204" pitchFamily="34" charset="-122"/>
                <a:ea typeface="微软雅黑" panose="020B0503020204020204" pitchFamily="34" charset="-122"/>
              </a:rPr>
              <a:t>3. </a:t>
            </a:r>
            <a:r>
              <a:rPr sz="2400" b="1" dirty="0" smtClean="0">
                <a:solidFill>
                  <a:schemeClr val="tx1"/>
                </a:solidFill>
                <a:latin typeface="微软雅黑" panose="020B0503020204020204" pitchFamily="34" charset="-122"/>
                <a:ea typeface="微软雅黑" panose="020B0503020204020204" pitchFamily="34" charset="-122"/>
              </a:rPr>
              <a:t>Slowly,the city began to breathe again</a:t>
            </a:r>
            <a:endParaRPr sz="2400" b="1" dirty="0" smtClean="0">
              <a:solidFill>
                <a:schemeClr val="tx1"/>
              </a:solidFill>
              <a:latin typeface="微软雅黑" panose="020B0503020204020204" pitchFamily="34" charset="-122"/>
              <a:ea typeface="微软雅黑" panose="020B0503020204020204" pitchFamily="34" charset="-122"/>
            </a:endParaRPr>
          </a:p>
          <a:p>
            <a:pPr algn="l" eaLnBrk="1" hangingPunct="1"/>
            <a:r>
              <a:rPr sz="2400" b="1" dirty="0" smtClean="0">
                <a:solidFill>
                  <a:schemeClr val="tx1"/>
                </a:solidFill>
                <a:latin typeface="微软雅黑" panose="020B0503020204020204" pitchFamily="34" charset="-122"/>
                <a:ea typeface="微软雅黑" panose="020B0503020204020204" pitchFamily="34" charset="-122"/>
              </a:rPr>
              <a:t> </a:t>
            </a:r>
            <a:r>
              <a:rPr lang="en-US" sz="2400" b="1" dirty="0" smtClean="0">
                <a:solidFill>
                  <a:schemeClr val="tx1"/>
                </a:solidFill>
                <a:latin typeface="微软雅黑" panose="020B0503020204020204" pitchFamily="34" charset="-122"/>
                <a:ea typeface="微软雅黑" panose="020B0503020204020204" pitchFamily="34" charset="-122"/>
              </a:rPr>
              <a:t>4. </a:t>
            </a:r>
            <a:r>
              <a:rPr sz="2400" b="1" dirty="0" smtClean="0">
                <a:solidFill>
                  <a:schemeClr val="tx1"/>
                </a:solidFill>
                <a:latin typeface="微软雅黑" panose="020B0503020204020204" pitchFamily="34" charset="-122"/>
                <a:ea typeface="微软雅黑" panose="020B0503020204020204" pitchFamily="34" charset="-122"/>
              </a:rPr>
              <a:t> He would drown his sadness in coffee</a:t>
            </a:r>
            <a:endParaRPr sz="2400" b="1" dirty="0" smtClean="0">
              <a:solidFill>
                <a:schemeClr val="tx1"/>
              </a:solidFill>
              <a:latin typeface="微软雅黑" panose="020B0503020204020204" pitchFamily="34" charset="-122"/>
              <a:ea typeface="微软雅黑" panose="020B0503020204020204" pitchFamily="34" charset="-122"/>
            </a:endParaRPr>
          </a:p>
          <a:p>
            <a:pPr algn="l" eaLnBrk="1" hangingPunct="1"/>
            <a:r>
              <a:rPr sz="2400" b="1" dirty="0" smtClean="0">
                <a:solidFill>
                  <a:schemeClr val="tx1"/>
                </a:solidFill>
                <a:latin typeface="微软雅黑" panose="020B0503020204020204" pitchFamily="34" charset="-122"/>
                <a:ea typeface="微软雅黑" panose="020B0503020204020204" pitchFamily="34" charset="-122"/>
              </a:rPr>
              <a:t> </a:t>
            </a:r>
            <a:r>
              <a:rPr lang="en-US" sz="2400" b="1" dirty="0" smtClean="0">
                <a:solidFill>
                  <a:schemeClr val="tx1"/>
                </a:solidFill>
                <a:latin typeface="微软雅黑" panose="020B0503020204020204" pitchFamily="34" charset="-122"/>
                <a:ea typeface="微软雅黑" panose="020B0503020204020204" pitchFamily="34" charset="-122"/>
              </a:rPr>
              <a:t>5. </a:t>
            </a:r>
            <a:r>
              <a:rPr sz="2400" b="1" dirty="0" smtClean="0">
                <a:solidFill>
                  <a:schemeClr val="tx1"/>
                </a:solidFill>
                <a:latin typeface="微软雅黑" panose="020B0503020204020204" pitchFamily="34" charset="-122"/>
                <a:ea typeface="微软雅黑" panose="020B0503020204020204" pitchFamily="34" charset="-122"/>
              </a:rPr>
              <a:t> just like a pack of excited dogs</a:t>
            </a:r>
            <a:endParaRPr sz="2400" b="1" dirty="0" smtClean="0">
              <a:solidFill>
                <a:schemeClr val="tx1"/>
              </a:solidFill>
              <a:latin typeface="微软雅黑" panose="020B0503020204020204" pitchFamily="34" charset="-122"/>
              <a:ea typeface="微软雅黑" panose="020B0503020204020204" pitchFamily="34" charset="-122"/>
            </a:endParaRPr>
          </a:p>
        </p:txBody>
      </p:sp>
      <p:pic>
        <p:nvPicPr>
          <p:cNvPr id="2" name="图片 1" descr="水印"/>
          <p:cNvPicPr>
            <a:picLocks noChangeAspect="1"/>
          </p:cNvPicPr>
          <p:nvPr userDrawn="1"/>
        </p:nvPicPr>
        <p:blipFill>
          <a:blip r:embed="rId1"/>
          <a:stretch>
            <a:fillRect/>
          </a:stretch>
        </p:blipFill>
        <p:spPr>
          <a:xfrm>
            <a:off x="11134725" y="127000"/>
            <a:ext cx="932815" cy="3022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4" grpId="0"/>
      <p:bldP spid="1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67005" y="68580"/>
            <a:ext cx="4427220" cy="866775"/>
          </a:xfrm>
          <a:prstGeom prst="rect">
            <a:avLst/>
          </a:prstGeom>
        </p:spPr>
        <p:txBody>
          <a:bodyPr wrap="square" lIns="128987" tIns="64495" rIns="128987" bIns="64495">
            <a:spAutoFit/>
          </a:bodyPr>
          <a:lstStyle/>
          <a:p>
            <a:pPr>
              <a:defRPr/>
            </a:pPr>
            <a:r>
              <a:rPr lang="en-US" altLang="zh-CN" sz="4800" kern="0" dirty="0">
                <a:solidFill>
                  <a:srgbClr val="226032"/>
                </a:solidFill>
                <a:effectLst>
                  <a:glow rad="63500">
                    <a:schemeClr val="bg1">
                      <a:lumMod val="65000"/>
                      <a:alpha val="40000"/>
                    </a:schemeClr>
                  </a:glow>
                </a:effectLst>
                <a:latin typeface="Impact" panose="020B0806030902050204" pitchFamily="34" charset="0"/>
              </a:rPr>
              <a:t>03 </a:t>
            </a:r>
            <a:r>
              <a:rPr lang="zh-CN" altLang="en-US" sz="4800" kern="0" dirty="0">
                <a:solidFill>
                  <a:srgbClr val="226032"/>
                </a:solidFill>
                <a:effectLst>
                  <a:glow rad="63500">
                    <a:schemeClr val="bg1">
                      <a:lumMod val="65000"/>
                      <a:alpha val="40000"/>
                    </a:schemeClr>
                  </a:glow>
                </a:effectLst>
                <a:latin typeface="Impact" panose="020B0806030902050204" pitchFamily="34" charset="0"/>
                <a:sym typeface="+mn-ea"/>
              </a:rPr>
              <a:t>回归教材</a:t>
            </a:r>
            <a:endParaRPr lang="zh-CN" altLang="en-US" sz="4800" kern="0" dirty="0">
              <a:solidFill>
                <a:srgbClr val="226032"/>
              </a:solidFill>
              <a:effectLst>
                <a:glow rad="63500">
                  <a:schemeClr val="bg1">
                    <a:lumMod val="65000"/>
                    <a:alpha val="40000"/>
                  </a:schemeClr>
                </a:glow>
              </a:effectLst>
              <a:latin typeface="Impact" panose="020B0806030902050204" pitchFamily="34" charset="0"/>
              <a:sym typeface="+mn-ea"/>
            </a:endParaRPr>
          </a:p>
        </p:txBody>
      </p:sp>
      <p:sp>
        <p:nvSpPr>
          <p:cNvPr id="7" name="TextBox 21"/>
          <p:cNvSpPr txBox="1"/>
          <p:nvPr/>
        </p:nvSpPr>
        <p:spPr>
          <a:xfrm>
            <a:off x="408305" y="814070"/>
            <a:ext cx="5046345" cy="551180"/>
          </a:xfrm>
          <a:prstGeom prst="rect">
            <a:avLst/>
          </a:prstGeom>
          <a:noFill/>
        </p:spPr>
        <p:txBody>
          <a:bodyPr wrap="square" lIns="121549" tIns="60752" rIns="121549" bIns="60752" rtlCol="0">
            <a:spAutoFit/>
          </a:bodyPr>
          <a:lstStyle/>
          <a:p>
            <a:pPr algn="dist" eaLnBrk="1" hangingPunct="1"/>
            <a:r>
              <a:rPr sz="2800" b="1" dirty="0" smtClean="0">
                <a:solidFill>
                  <a:srgbClr val="FFC000"/>
                </a:solidFill>
                <a:latin typeface="微软雅黑" panose="020B0503020204020204" pitchFamily="34" charset="-122"/>
                <a:ea typeface="微软雅黑" panose="020B0503020204020204" pitchFamily="34" charset="-122"/>
              </a:rPr>
              <a:t>用非谓语动词使表达更加简练</a:t>
            </a:r>
            <a:endParaRPr sz="2800" b="1" dirty="0" smtClean="0">
              <a:solidFill>
                <a:srgbClr val="FFC000"/>
              </a:solidFill>
              <a:latin typeface="微软雅黑" panose="020B0503020204020204" pitchFamily="34" charset="-122"/>
              <a:ea typeface="微软雅黑" panose="020B0503020204020204" pitchFamily="34" charset="-122"/>
            </a:endParaRPr>
          </a:p>
        </p:txBody>
      </p:sp>
      <p:sp>
        <p:nvSpPr>
          <p:cNvPr id="9" name="TextBox 21"/>
          <p:cNvSpPr txBox="1"/>
          <p:nvPr/>
        </p:nvSpPr>
        <p:spPr>
          <a:xfrm>
            <a:off x="86995" y="1365250"/>
            <a:ext cx="12017375" cy="4860290"/>
          </a:xfrm>
          <a:prstGeom prst="rect">
            <a:avLst/>
          </a:prstGeom>
          <a:noFill/>
        </p:spPr>
        <p:txBody>
          <a:bodyPr wrap="square" lIns="121549" tIns="60752" rIns="121549" bIns="60752" rtlCol="0">
            <a:spAutoFit/>
          </a:bodyPr>
          <a:lstStyle/>
          <a:p>
            <a:pPr algn="l" eaLnBrk="1" hangingPunct="1"/>
            <a:r>
              <a:rPr lang="en-US" sz="2800" b="1" dirty="0" smtClean="0">
                <a:solidFill>
                  <a:srgbClr val="C00000"/>
                </a:solidFill>
                <a:latin typeface="微软雅黑" panose="020B0503020204020204" pitchFamily="34" charset="-122"/>
                <a:ea typeface="微软雅黑" panose="020B0503020204020204" pitchFamily="34" charset="-122"/>
              </a:rPr>
              <a:t>1. </a:t>
            </a:r>
            <a:r>
              <a:rPr sz="2800" b="1" dirty="0" smtClean="0">
                <a:solidFill>
                  <a:srgbClr val="C00000"/>
                </a:solidFill>
                <a:latin typeface="微软雅黑" panose="020B0503020204020204" pitchFamily="34" charset="-122"/>
                <a:ea typeface="微软雅黑" panose="020B0503020204020204" pitchFamily="34" charset="-122"/>
              </a:rPr>
              <a:t>without being followed</a:t>
            </a:r>
            <a:endParaRPr sz="2800" b="1" dirty="0" smtClean="0">
              <a:solidFill>
                <a:srgbClr val="C00000"/>
              </a:solidFill>
              <a:latin typeface="微软雅黑" panose="020B0503020204020204" pitchFamily="34" charset="-122"/>
              <a:ea typeface="微软雅黑" panose="020B0503020204020204" pitchFamily="34" charset="-122"/>
            </a:endParaRPr>
          </a:p>
          <a:p>
            <a:pPr algn="l" eaLnBrk="1" hangingPunct="1"/>
            <a:r>
              <a:rPr lang="en-US" sz="2800" b="1" dirty="0" smtClean="0">
                <a:solidFill>
                  <a:srgbClr val="C00000"/>
                </a:solidFill>
                <a:latin typeface="微软雅黑" panose="020B0503020204020204" pitchFamily="34" charset="-122"/>
                <a:ea typeface="微软雅黑" panose="020B0503020204020204" pitchFamily="34" charset="-122"/>
              </a:rPr>
              <a:t>2. </a:t>
            </a:r>
            <a:r>
              <a:rPr sz="2800" b="1" dirty="0" smtClean="0">
                <a:solidFill>
                  <a:srgbClr val="C00000"/>
                </a:solidFill>
                <a:latin typeface="微软雅黑" panose="020B0503020204020204" pitchFamily="34" charset="-122"/>
                <a:ea typeface="微软雅黑" panose="020B0503020204020204" pitchFamily="34" charset="-122"/>
              </a:rPr>
              <a:t>Finding that the weaving girl was heart-broken</a:t>
            </a:r>
            <a:endParaRPr sz="2800" b="1" dirty="0" smtClean="0">
              <a:solidFill>
                <a:srgbClr val="C00000"/>
              </a:solidFill>
              <a:latin typeface="微软雅黑" panose="020B0503020204020204" pitchFamily="34" charset="-122"/>
              <a:ea typeface="微软雅黑" panose="020B0503020204020204" pitchFamily="34" charset="-122"/>
            </a:endParaRPr>
          </a:p>
          <a:p>
            <a:pPr algn="l" eaLnBrk="1" hangingPunct="1"/>
            <a:r>
              <a:rPr lang="en-US" sz="2800" b="1" dirty="0" smtClean="0">
                <a:solidFill>
                  <a:srgbClr val="C00000"/>
                </a:solidFill>
                <a:latin typeface="微软雅黑" panose="020B0503020204020204" pitchFamily="34" charset="-122"/>
                <a:ea typeface="微软雅黑" panose="020B0503020204020204" pitchFamily="34" charset="-122"/>
              </a:rPr>
              <a:t>3. </a:t>
            </a:r>
            <a:r>
              <a:rPr sz="2800" b="1" dirty="0" smtClean="0">
                <a:solidFill>
                  <a:srgbClr val="C00000"/>
                </a:solidFill>
                <a:latin typeface="微软雅黑" panose="020B0503020204020204" pitchFamily="34" charset="-122"/>
                <a:ea typeface="微软雅黑" panose="020B0503020204020204" pitchFamily="34" charset="-122"/>
              </a:rPr>
              <a:t>came dashing through the door</a:t>
            </a:r>
            <a:endParaRPr sz="2800" b="1" dirty="0" smtClean="0">
              <a:solidFill>
                <a:srgbClr val="C00000"/>
              </a:solidFill>
              <a:latin typeface="微软雅黑" panose="020B0503020204020204" pitchFamily="34" charset="-122"/>
              <a:ea typeface="微软雅黑" panose="020B0503020204020204" pitchFamily="34" charset="-122"/>
            </a:endParaRPr>
          </a:p>
          <a:p>
            <a:pPr algn="l" eaLnBrk="1" hangingPunct="1"/>
            <a:r>
              <a:rPr lang="en-US" sz="2800" b="1" dirty="0" smtClean="0">
                <a:solidFill>
                  <a:srgbClr val="C00000"/>
                </a:solidFill>
                <a:latin typeface="微软雅黑" panose="020B0503020204020204" pitchFamily="34" charset="-122"/>
                <a:ea typeface="微软雅黑" panose="020B0503020204020204" pitchFamily="34" charset="-122"/>
              </a:rPr>
              <a:t>4. </a:t>
            </a:r>
            <a:r>
              <a:rPr sz="2800" b="1" dirty="0" smtClean="0">
                <a:solidFill>
                  <a:srgbClr val="C00000"/>
                </a:solidFill>
                <a:latin typeface="微软雅黑" panose="020B0503020204020204" pitchFamily="34" charset="-122"/>
                <a:ea typeface="微软雅黑" panose="020B0503020204020204" pitchFamily="34" charset="-122"/>
              </a:rPr>
              <a:t>Hit by a lack of fresh air</a:t>
            </a:r>
            <a:endParaRPr sz="2800" b="1" dirty="0" smtClean="0">
              <a:solidFill>
                <a:srgbClr val="C00000"/>
              </a:solidFill>
              <a:latin typeface="微软雅黑" panose="020B0503020204020204" pitchFamily="34" charset="-122"/>
              <a:ea typeface="微软雅黑" panose="020B0503020204020204" pitchFamily="34" charset="-122"/>
            </a:endParaRPr>
          </a:p>
          <a:p>
            <a:pPr algn="l" eaLnBrk="1" hangingPunct="1"/>
            <a:r>
              <a:rPr lang="en-US" sz="2800" b="1" dirty="0" smtClean="0">
                <a:solidFill>
                  <a:srgbClr val="C00000"/>
                </a:solidFill>
                <a:latin typeface="微软雅黑" panose="020B0503020204020204" pitchFamily="34" charset="-122"/>
                <a:ea typeface="微软雅黑" panose="020B0503020204020204" pitchFamily="34" charset="-122"/>
              </a:rPr>
              <a:t>5. </a:t>
            </a:r>
            <a:r>
              <a:rPr sz="2800" b="1" dirty="0" smtClean="0">
                <a:solidFill>
                  <a:srgbClr val="C00000"/>
                </a:solidFill>
                <a:latin typeface="微软雅黑" panose="020B0503020204020204" pitchFamily="34" charset="-122"/>
                <a:ea typeface="微软雅黑" panose="020B0503020204020204" pitchFamily="34" charset="-122"/>
              </a:rPr>
              <a:t>absorbed by its efficiency</a:t>
            </a:r>
            <a:endParaRPr sz="2800" b="1" dirty="0" smtClean="0">
              <a:solidFill>
                <a:srgbClr val="C00000"/>
              </a:solidFill>
              <a:latin typeface="微软雅黑" panose="020B0503020204020204" pitchFamily="34" charset="-122"/>
              <a:ea typeface="微软雅黑" panose="020B0503020204020204" pitchFamily="34" charset="-122"/>
            </a:endParaRPr>
          </a:p>
          <a:p>
            <a:pPr algn="l" eaLnBrk="1" hangingPunct="1"/>
            <a:r>
              <a:rPr lang="en-US" sz="2800" b="1" dirty="0" smtClean="0">
                <a:solidFill>
                  <a:srgbClr val="C00000"/>
                </a:solidFill>
                <a:latin typeface="微软雅黑" panose="020B0503020204020204" pitchFamily="34" charset="-122"/>
                <a:ea typeface="微软雅黑" panose="020B0503020204020204" pitchFamily="34" charset="-122"/>
              </a:rPr>
              <a:t>6. </a:t>
            </a:r>
            <a:r>
              <a:rPr sz="2800" b="1" dirty="0" smtClean="0">
                <a:solidFill>
                  <a:srgbClr val="C00000"/>
                </a:solidFill>
                <a:latin typeface="微软雅黑" panose="020B0503020204020204" pitchFamily="34" charset="-122"/>
                <a:ea typeface="微软雅黑" panose="020B0503020204020204" pitchFamily="34" charset="-122"/>
              </a:rPr>
              <a:t>Snow having melted</a:t>
            </a:r>
            <a:endParaRPr sz="2800" b="1" dirty="0" smtClean="0">
              <a:solidFill>
                <a:srgbClr val="C00000"/>
              </a:solidFill>
              <a:latin typeface="微软雅黑" panose="020B0503020204020204" pitchFamily="34" charset="-122"/>
              <a:ea typeface="微软雅黑" panose="020B0503020204020204" pitchFamily="34" charset="-122"/>
            </a:endParaRPr>
          </a:p>
          <a:p>
            <a:pPr algn="l" eaLnBrk="1" hangingPunct="1"/>
            <a:r>
              <a:rPr lang="en-US" sz="2800" b="1" dirty="0" smtClean="0">
                <a:solidFill>
                  <a:srgbClr val="C00000"/>
                </a:solidFill>
                <a:latin typeface="微软雅黑" panose="020B0503020204020204" pitchFamily="34" charset="-122"/>
                <a:ea typeface="微软雅黑" panose="020B0503020204020204" pitchFamily="34" charset="-122"/>
              </a:rPr>
              <a:t>7. bending his face close to hers</a:t>
            </a:r>
            <a:endParaRPr lang="en-US" sz="2800" b="1" dirty="0" smtClean="0">
              <a:solidFill>
                <a:srgbClr val="C00000"/>
              </a:solidFill>
              <a:latin typeface="微软雅黑" panose="020B0503020204020204" pitchFamily="34" charset="-122"/>
              <a:ea typeface="微软雅黑" panose="020B0503020204020204" pitchFamily="34" charset="-122"/>
            </a:endParaRPr>
          </a:p>
          <a:p>
            <a:pPr algn="l" eaLnBrk="1" hangingPunct="1"/>
            <a:r>
              <a:rPr lang="en-US" sz="2800" b="1" dirty="0" smtClean="0">
                <a:solidFill>
                  <a:srgbClr val="C00000"/>
                </a:solidFill>
                <a:latin typeface="微软雅黑" panose="020B0503020204020204" pitchFamily="34" charset="-122"/>
                <a:ea typeface="微软雅黑" panose="020B0503020204020204" pitchFamily="34" charset="-122"/>
              </a:rPr>
              <a:t>8. </a:t>
            </a:r>
            <a:r>
              <a:rPr sz="2800" b="1" dirty="0" smtClean="0">
                <a:solidFill>
                  <a:srgbClr val="C00000"/>
                </a:solidFill>
                <a:latin typeface="微软雅黑" panose="020B0503020204020204" pitchFamily="34" charset="-122"/>
                <a:ea typeface="微软雅黑" panose="020B0503020204020204" pitchFamily="34" charset="-122"/>
              </a:rPr>
              <a:t>used for catching fish</a:t>
            </a:r>
            <a:r>
              <a:rPr lang="en-US" sz="2800" b="1" dirty="0" smtClean="0">
                <a:solidFill>
                  <a:srgbClr val="C00000"/>
                </a:solidFill>
                <a:latin typeface="微软雅黑" panose="020B0503020204020204" pitchFamily="34" charset="-122"/>
                <a:ea typeface="微软雅黑" panose="020B0503020204020204" pitchFamily="34" charset="-122"/>
              </a:rPr>
              <a:t>; </a:t>
            </a:r>
            <a:r>
              <a:rPr sz="2800" b="1" dirty="0" smtClean="0">
                <a:solidFill>
                  <a:srgbClr val="C00000"/>
                </a:solidFill>
                <a:latin typeface="微软雅黑" panose="020B0503020204020204" pitchFamily="34" charset="-122"/>
                <a:ea typeface="微软雅黑" panose="020B0503020204020204" pitchFamily="34" charset="-122"/>
              </a:rPr>
              <a:t>monitored carefully</a:t>
            </a:r>
            <a:endParaRPr sz="2800" b="1" dirty="0" smtClean="0">
              <a:solidFill>
                <a:srgbClr val="C00000"/>
              </a:solidFill>
              <a:latin typeface="微软雅黑" panose="020B0503020204020204" pitchFamily="34" charset="-122"/>
              <a:ea typeface="微软雅黑" panose="020B0503020204020204" pitchFamily="34" charset="-122"/>
            </a:endParaRPr>
          </a:p>
          <a:p>
            <a:pPr algn="l" eaLnBrk="1" hangingPunct="1"/>
            <a:r>
              <a:rPr lang="en-US" sz="2800" b="1" dirty="0" smtClean="0">
                <a:solidFill>
                  <a:srgbClr val="C00000"/>
                </a:solidFill>
                <a:latin typeface="微软雅黑" panose="020B0503020204020204" pitchFamily="34" charset="-122"/>
                <a:ea typeface="微软雅黑" panose="020B0503020204020204" pitchFamily="34" charset="-122"/>
              </a:rPr>
              <a:t>9. </a:t>
            </a:r>
            <a:r>
              <a:rPr sz="2800" b="1" dirty="0" smtClean="0">
                <a:solidFill>
                  <a:srgbClr val="C00000"/>
                </a:solidFill>
                <a:latin typeface="微软雅黑" panose="020B0503020204020204" pitchFamily="34" charset="-122"/>
                <a:ea typeface="微软雅黑" panose="020B0503020204020204" pitchFamily="34" charset="-122"/>
              </a:rPr>
              <a:t>pulsing through her veins</a:t>
            </a:r>
            <a:r>
              <a:rPr lang="en-US" sz="2800" b="1" dirty="0" smtClean="0">
                <a:solidFill>
                  <a:srgbClr val="C00000"/>
                </a:solidFill>
                <a:latin typeface="微软雅黑" panose="020B0503020204020204" pitchFamily="34" charset="-122"/>
                <a:ea typeface="微软雅黑" panose="020B0503020204020204" pitchFamily="34" charset="-122"/>
              </a:rPr>
              <a:t>; </a:t>
            </a:r>
            <a:r>
              <a:rPr sz="2800" b="1" dirty="0" smtClean="0">
                <a:solidFill>
                  <a:srgbClr val="C00000"/>
                </a:solidFill>
                <a:latin typeface="微软雅黑" panose="020B0503020204020204" pitchFamily="34" charset="-122"/>
                <a:ea typeface="微软雅黑" panose="020B0503020204020204" pitchFamily="34" charset="-122"/>
              </a:rPr>
              <a:t> to applaud his choice</a:t>
            </a:r>
            <a:endParaRPr sz="2800" b="1" dirty="0" smtClean="0">
              <a:solidFill>
                <a:srgbClr val="C00000"/>
              </a:solidFill>
              <a:latin typeface="微软雅黑" panose="020B0503020204020204" pitchFamily="34" charset="-122"/>
              <a:ea typeface="微软雅黑" panose="020B0503020204020204" pitchFamily="34" charset="-122"/>
            </a:endParaRPr>
          </a:p>
          <a:p>
            <a:pPr algn="l" eaLnBrk="1" hangingPunct="1"/>
            <a:r>
              <a:rPr lang="en-US" sz="2800" b="1" dirty="0" smtClean="0">
                <a:solidFill>
                  <a:srgbClr val="C00000"/>
                </a:solidFill>
                <a:latin typeface="微软雅黑" panose="020B0503020204020204" pitchFamily="34" charset="-122"/>
                <a:ea typeface="微软雅黑" panose="020B0503020204020204" pitchFamily="34" charset="-122"/>
              </a:rPr>
              <a:t>10. </a:t>
            </a:r>
            <a:r>
              <a:rPr sz="2800" b="1" dirty="0" smtClean="0">
                <a:solidFill>
                  <a:srgbClr val="C00000"/>
                </a:solidFill>
                <a:latin typeface="微软雅黑" panose="020B0503020204020204" pitchFamily="34" charset="-122"/>
                <a:ea typeface="微软雅黑" panose="020B0503020204020204" pitchFamily="34" charset="-122"/>
              </a:rPr>
              <a:t>Having heard wolves howling in the forest</a:t>
            </a:r>
            <a:endParaRPr sz="2800" b="1" dirty="0" smtClean="0">
              <a:solidFill>
                <a:srgbClr val="C00000"/>
              </a:solidFill>
              <a:latin typeface="微软雅黑" panose="020B0503020204020204" pitchFamily="34" charset="-122"/>
              <a:ea typeface="微软雅黑" panose="020B0503020204020204" pitchFamily="34" charset="-122"/>
            </a:endParaRPr>
          </a:p>
          <a:p>
            <a:pPr algn="l" eaLnBrk="1" hangingPunct="1"/>
            <a:r>
              <a:rPr lang="en-US" sz="2800" b="1" dirty="0" smtClean="0">
                <a:solidFill>
                  <a:srgbClr val="C00000"/>
                </a:solidFill>
                <a:latin typeface="微软雅黑" panose="020B0503020204020204" pitchFamily="34" charset="-122"/>
                <a:ea typeface="微软雅黑" panose="020B0503020204020204" pitchFamily="34" charset="-122"/>
              </a:rPr>
              <a:t>11. </a:t>
            </a:r>
            <a:r>
              <a:rPr sz="2800" b="1" dirty="0" smtClean="0">
                <a:solidFill>
                  <a:srgbClr val="C00000"/>
                </a:solidFill>
                <a:latin typeface="微软雅黑" panose="020B0503020204020204" pitchFamily="34" charset="-122"/>
                <a:ea typeface="微软雅黑" panose="020B0503020204020204" pitchFamily="34" charset="-122"/>
              </a:rPr>
              <a:t>fearing that there might be wild beasts lying in wait for her</a:t>
            </a:r>
            <a:endParaRPr sz="2800" b="1" dirty="0" smtClean="0">
              <a:solidFill>
                <a:srgbClr val="C00000"/>
              </a:solidFill>
              <a:latin typeface="微软雅黑" panose="020B0503020204020204" pitchFamily="34" charset="-122"/>
              <a:ea typeface="微软雅黑" panose="020B0503020204020204" pitchFamily="34" charset="-122"/>
            </a:endParaRPr>
          </a:p>
        </p:txBody>
      </p:sp>
      <p:pic>
        <p:nvPicPr>
          <p:cNvPr id="2" name="图片 1" descr="水印"/>
          <p:cNvPicPr>
            <a:picLocks noChangeAspect="1"/>
          </p:cNvPicPr>
          <p:nvPr userDrawn="1"/>
        </p:nvPicPr>
        <p:blipFill>
          <a:blip r:embed="rId1"/>
          <a:stretch>
            <a:fillRect/>
          </a:stretch>
        </p:blipFill>
        <p:spPr>
          <a:xfrm>
            <a:off x="11134725" y="127000"/>
            <a:ext cx="932815" cy="3022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矩形 6"/>
          <p:cNvSpPr/>
          <p:nvPr>
            <p:custDataLst>
              <p:tags r:id="rId1"/>
            </p:custDataLst>
          </p:nvPr>
        </p:nvSpPr>
        <p:spPr>
          <a:xfrm>
            <a:off x="766445" y="1437005"/>
            <a:ext cx="76200" cy="36455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fontAlgn="auto">
              <a:lnSpc>
                <a:spcPts val="3160"/>
              </a:lnSpc>
            </a:pPr>
            <a:endParaRPr lang="zh-CN" altLang="en-US"/>
          </a:p>
        </p:txBody>
      </p:sp>
      <p:sp>
        <p:nvSpPr>
          <p:cNvPr id="1048611" name="矩形 7"/>
          <p:cNvSpPr/>
          <p:nvPr>
            <p:custDataLst>
              <p:tags r:id="rId2"/>
            </p:custDataLst>
          </p:nvPr>
        </p:nvSpPr>
        <p:spPr>
          <a:xfrm>
            <a:off x="10843208" y="1033946"/>
            <a:ext cx="45719" cy="3618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1048612" name="标题 9"/>
          <p:cNvSpPr>
            <a:spLocks noGrp="1"/>
          </p:cNvSpPr>
          <p:nvPr>
            <p:ph type="title"/>
            <p:custDataLst>
              <p:tags r:id="rId3"/>
            </p:custDataLst>
          </p:nvPr>
        </p:nvSpPr>
        <p:spPr>
          <a:xfrm>
            <a:off x="838200" y="365125"/>
            <a:ext cx="8600440" cy="56642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a:normAutofit fontScale="90000"/>
          </a:bodyPr>
          <a:lstStyle/>
          <a:p>
            <a:r>
              <a:rPr lang="zh-CN" altLang="en-US"/>
              <a:t>读后续写中使语言丰富生动的特点</a:t>
            </a:r>
            <a:endParaRPr lang="zh-CN" altLang="en-US"/>
          </a:p>
        </p:txBody>
      </p:sp>
      <p:sp>
        <p:nvSpPr>
          <p:cNvPr id="1048614" name="内容占位符 11"/>
          <p:cNvSpPr>
            <a:spLocks noGrp="1"/>
          </p:cNvSpPr>
          <p:nvPr>
            <p:ph sz="half" idx="2"/>
            <p:custDataLst>
              <p:tags r:id="rId4"/>
            </p:custDataLst>
          </p:nvPr>
        </p:nvSpPr>
        <p:spPr>
          <a:xfrm>
            <a:off x="842010" y="1317625"/>
            <a:ext cx="10292715" cy="4177030"/>
          </a:xfrm>
        </p:spPr>
        <p:txBody>
          <a:bodyPr>
            <a:normAutofit fontScale="90000"/>
          </a:bodyPr>
          <a:lstStyle/>
          <a:p>
            <a:pPr marL="0" indent="0" fontAlgn="auto">
              <a:lnSpc>
                <a:spcPts val="2980"/>
              </a:lnSpc>
              <a:buNone/>
            </a:pPr>
            <a:r>
              <a:rPr lang="zh-CN" altLang="en-US">
                <a:solidFill>
                  <a:srgbClr val="FFC000"/>
                </a:solidFill>
              </a:rPr>
              <a:t>读后续写评分时，其中一个非常重要的要素是考察学生应用语法结构和词汇的丰富性和准确性。要做到语言丰富生动，在平时的学习中要有意识地培养语言综合运用的能力，具体体现在这几个方面：</a:t>
            </a:r>
            <a:endParaRPr lang="zh-CN" altLang="en-US">
              <a:solidFill>
                <a:srgbClr val="FFC000"/>
              </a:solidFill>
            </a:endParaRPr>
          </a:p>
          <a:p>
            <a:pPr marL="0" indent="0" fontAlgn="auto">
              <a:lnSpc>
                <a:spcPts val="2980"/>
              </a:lnSpc>
              <a:buNone/>
            </a:pPr>
            <a:r>
              <a:rPr lang="en-US" altLang="zh-CN" dirty="0" smtClean="0">
                <a:solidFill>
                  <a:srgbClr val="FFC000"/>
                </a:solidFill>
                <a:latin typeface="微软雅黑" panose="020B0503020204020204" pitchFamily="34" charset="-122"/>
                <a:ea typeface="微软雅黑" panose="020B0503020204020204" pitchFamily="34" charset="-122"/>
                <a:sym typeface="+mn-ea"/>
              </a:rPr>
              <a:t>1. </a:t>
            </a:r>
            <a:r>
              <a:rPr lang="zh-CN" altLang="en-US" dirty="0" smtClean="0">
                <a:solidFill>
                  <a:srgbClr val="FFC000"/>
                </a:solidFill>
                <a:latin typeface="微软雅黑" panose="020B0503020204020204" pitchFamily="34" charset="-122"/>
                <a:ea typeface="微软雅黑" panose="020B0503020204020204" pitchFamily="34" charset="-122"/>
                <a:sym typeface="+mn-ea"/>
              </a:rPr>
              <a:t>善于</a:t>
            </a:r>
            <a:r>
              <a:rPr dirty="0" smtClean="0">
                <a:solidFill>
                  <a:srgbClr val="FFC000"/>
                </a:solidFill>
                <a:latin typeface="微软雅黑" panose="020B0503020204020204" pitchFamily="34" charset="-122"/>
                <a:ea typeface="微软雅黑" panose="020B0503020204020204" pitchFamily="34" charset="-122"/>
                <a:sym typeface="+mn-ea"/>
              </a:rPr>
              <a:t>通过</a:t>
            </a:r>
            <a:r>
              <a:rPr lang="zh-CN" dirty="0" smtClean="0">
                <a:solidFill>
                  <a:srgbClr val="FFC000"/>
                </a:solidFill>
                <a:latin typeface="微软雅黑" panose="020B0503020204020204" pitchFamily="34" charset="-122"/>
                <a:ea typeface="微软雅黑" panose="020B0503020204020204" pitchFamily="34" charset="-122"/>
                <a:sym typeface="+mn-ea"/>
              </a:rPr>
              <a:t>准确的</a:t>
            </a:r>
            <a:r>
              <a:rPr dirty="0" smtClean="0">
                <a:solidFill>
                  <a:srgbClr val="FFC000"/>
                </a:solidFill>
                <a:latin typeface="微软雅黑" panose="020B0503020204020204" pitchFamily="34" charset="-122"/>
                <a:ea typeface="微软雅黑" panose="020B0503020204020204" pitchFamily="34" charset="-122"/>
                <a:sym typeface="+mn-ea"/>
              </a:rPr>
              <a:t>动词描述</a:t>
            </a:r>
            <a:r>
              <a:rPr lang="zh-CN" dirty="0" smtClean="0">
                <a:solidFill>
                  <a:srgbClr val="FFC000"/>
                </a:solidFill>
                <a:latin typeface="微软雅黑" panose="020B0503020204020204" pitchFamily="34" charset="-122"/>
                <a:ea typeface="微软雅黑" panose="020B0503020204020204" pitchFamily="34" charset="-122"/>
                <a:sym typeface="+mn-ea"/>
              </a:rPr>
              <a:t>人物的</a:t>
            </a:r>
            <a:r>
              <a:rPr dirty="0" smtClean="0">
                <a:solidFill>
                  <a:srgbClr val="FFC000"/>
                </a:solidFill>
                <a:latin typeface="微软雅黑" panose="020B0503020204020204" pitchFamily="34" charset="-122"/>
                <a:ea typeface="微软雅黑" panose="020B0503020204020204" pitchFamily="34" charset="-122"/>
                <a:sym typeface="+mn-ea"/>
              </a:rPr>
              <a:t>动作</a:t>
            </a:r>
            <a:r>
              <a:rPr lang="zh-CN" dirty="0" smtClean="0">
                <a:solidFill>
                  <a:srgbClr val="FFC000"/>
                </a:solidFill>
                <a:latin typeface="微软雅黑" panose="020B0503020204020204" pitchFamily="34" charset="-122"/>
                <a:ea typeface="微软雅黑" panose="020B0503020204020204" pitchFamily="34" charset="-122"/>
                <a:sym typeface="+mn-ea"/>
              </a:rPr>
              <a:t>；</a:t>
            </a:r>
            <a:endParaRPr lang="zh-CN" dirty="0" smtClean="0">
              <a:solidFill>
                <a:srgbClr val="FFC000"/>
              </a:solidFill>
              <a:latin typeface="微软雅黑" panose="020B0503020204020204" pitchFamily="34" charset="-122"/>
              <a:ea typeface="微软雅黑" panose="020B0503020204020204" pitchFamily="34" charset="-122"/>
              <a:sym typeface="+mn-ea"/>
            </a:endParaRPr>
          </a:p>
          <a:p>
            <a:pPr marL="0" indent="0" fontAlgn="auto">
              <a:lnSpc>
                <a:spcPts val="2980"/>
              </a:lnSpc>
              <a:buNone/>
            </a:pPr>
            <a:r>
              <a:rPr lang="en-US" altLang="zh-CN" dirty="0" smtClean="0">
                <a:solidFill>
                  <a:srgbClr val="FFC000"/>
                </a:solidFill>
                <a:latin typeface="微软雅黑" panose="020B0503020204020204" pitchFamily="34" charset="-122"/>
                <a:ea typeface="微软雅黑" panose="020B0503020204020204" pitchFamily="34" charset="-122"/>
                <a:sym typeface="+mn-ea"/>
              </a:rPr>
              <a:t>2. </a:t>
            </a:r>
            <a:r>
              <a:rPr lang="zh-CN" altLang="en-US" dirty="0" smtClean="0">
                <a:solidFill>
                  <a:srgbClr val="FFC000"/>
                </a:solidFill>
                <a:latin typeface="微软雅黑" panose="020B0503020204020204" pitchFamily="34" charset="-122"/>
                <a:ea typeface="微软雅黑" panose="020B0503020204020204" pitchFamily="34" charset="-122"/>
                <a:sym typeface="+mn-ea"/>
              </a:rPr>
              <a:t>善于</a:t>
            </a:r>
            <a:r>
              <a:rPr dirty="0" smtClean="0">
                <a:solidFill>
                  <a:srgbClr val="FFC000"/>
                </a:solidFill>
                <a:latin typeface="微软雅黑" panose="020B0503020204020204" pitchFamily="34" charset="-122"/>
                <a:ea typeface="微软雅黑" panose="020B0503020204020204" pitchFamily="34" charset="-122"/>
                <a:sym typeface="+mn-ea"/>
              </a:rPr>
              <a:t>通过副词或者介词短语描述动作的方式</a:t>
            </a:r>
            <a:r>
              <a:rPr lang="zh-CN" dirty="0" smtClean="0">
                <a:solidFill>
                  <a:srgbClr val="FFC000"/>
                </a:solidFill>
                <a:latin typeface="微软雅黑" panose="020B0503020204020204" pitchFamily="34" charset="-122"/>
                <a:ea typeface="微软雅黑" panose="020B0503020204020204" pitchFamily="34" charset="-122"/>
                <a:sym typeface="+mn-ea"/>
              </a:rPr>
              <a:t>；</a:t>
            </a:r>
            <a:endParaRPr lang="zh-CN" dirty="0" smtClean="0">
              <a:solidFill>
                <a:srgbClr val="FFC000"/>
              </a:solidFill>
              <a:latin typeface="微软雅黑" panose="020B0503020204020204" pitchFamily="34" charset="-122"/>
              <a:ea typeface="微软雅黑" panose="020B0503020204020204" pitchFamily="34" charset="-122"/>
              <a:sym typeface="+mn-ea"/>
            </a:endParaRPr>
          </a:p>
          <a:p>
            <a:pPr marL="0" indent="0" fontAlgn="auto">
              <a:lnSpc>
                <a:spcPts val="2980"/>
              </a:lnSpc>
              <a:buNone/>
            </a:pPr>
            <a:r>
              <a:rPr lang="en-US" altLang="zh-CN" dirty="0" smtClean="0">
                <a:solidFill>
                  <a:srgbClr val="FFC000"/>
                </a:solidFill>
                <a:latin typeface="微软雅黑" panose="020B0503020204020204" pitchFamily="34" charset="-122"/>
                <a:ea typeface="微软雅黑" panose="020B0503020204020204" pitchFamily="34" charset="-122"/>
                <a:sym typeface="+mn-ea"/>
              </a:rPr>
              <a:t>3. </a:t>
            </a:r>
            <a:r>
              <a:rPr lang="zh-CN" altLang="en-US" dirty="0" smtClean="0">
                <a:solidFill>
                  <a:srgbClr val="FFC000"/>
                </a:solidFill>
                <a:latin typeface="微软雅黑" panose="020B0503020204020204" pitchFamily="34" charset="-122"/>
                <a:ea typeface="微软雅黑" panose="020B0503020204020204" pitchFamily="34" charset="-122"/>
                <a:sym typeface="+mn-ea"/>
              </a:rPr>
              <a:t>善于</a:t>
            </a:r>
            <a:r>
              <a:rPr dirty="0" smtClean="0">
                <a:solidFill>
                  <a:srgbClr val="FFC000"/>
                </a:solidFill>
                <a:latin typeface="微软雅黑" panose="020B0503020204020204" pitchFamily="34" charset="-122"/>
                <a:ea typeface="微软雅黑" panose="020B0503020204020204" pitchFamily="34" charset="-122"/>
                <a:sym typeface="+mn-ea"/>
              </a:rPr>
              <a:t>通过形容词描述人物的神态、心理、情绪</a:t>
            </a:r>
            <a:r>
              <a:rPr lang="zh-CN" dirty="0" smtClean="0">
                <a:solidFill>
                  <a:srgbClr val="FFC000"/>
                </a:solidFill>
                <a:latin typeface="微软雅黑" panose="020B0503020204020204" pitchFamily="34" charset="-122"/>
                <a:ea typeface="微软雅黑" panose="020B0503020204020204" pitchFamily="34" charset="-122"/>
                <a:sym typeface="+mn-ea"/>
              </a:rPr>
              <a:t>和描述客观事物；</a:t>
            </a:r>
            <a:endParaRPr lang="zh-CN" dirty="0" smtClean="0">
              <a:solidFill>
                <a:srgbClr val="FFC000"/>
              </a:solidFill>
              <a:latin typeface="微软雅黑" panose="020B0503020204020204" pitchFamily="34" charset="-122"/>
              <a:ea typeface="微软雅黑" panose="020B0503020204020204" pitchFamily="34" charset="-122"/>
              <a:sym typeface="+mn-ea"/>
            </a:endParaRPr>
          </a:p>
          <a:p>
            <a:pPr marL="0" indent="0" fontAlgn="auto">
              <a:lnSpc>
                <a:spcPts val="2980"/>
              </a:lnSpc>
              <a:buNone/>
            </a:pPr>
            <a:r>
              <a:rPr lang="en-US" altLang="zh-CN" dirty="0" smtClean="0">
                <a:solidFill>
                  <a:srgbClr val="FFC000"/>
                </a:solidFill>
                <a:latin typeface="微软雅黑" panose="020B0503020204020204" pitchFamily="34" charset="-122"/>
                <a:ea typeface="微软雅黑" panose="020B0503020204020204" pitchFamily="34" charset="-122"/>
                <a:sym typeface="+mn-ea"/>
              </a:rPr>
              <a:t>4. </a:t>
            </a:r>
            <a:r>
              <a:rPr lang="zh-CN" altLang="en-US" dirty="0" smtClean="0">
                <a:solidFill>
                  <a:srgbClr val="FFC000"/>
                </a:solidFill>
                <a:latin typeface="微软雅黑" panose="020B0503020204020204" pitchFamily="34" charset="-122"/>
                <a:ea typeface="微软雅黑" panose="020B0503020204020204" pitchFamily="34" charset="-122"/>
                <a:sym typeface="+mn-ea"/>
              </a:rPr>
              <a:t>学会使用恰当</a:t>
            </a:r>
            <a:r>
              <a:rPr dirty="0" smtClean="0">
                <a:solidFill>
                  <a:srgbClr val="FFC000"/>
                </a:solidFill>
                <a:latin typeface="微软雅黑" panose="020B0503020204020204" pitchFamily="34" charset="-122"/>
                <a:ea typeface="微软雅黑" panose="020B0503020204020204" pitchFamily="34" charset="-122"/>
                <a:sym typeface="+mn-ea"/>
              </a:rPr>
              <a:t>修辞增强语言表达效果</a:t>
            </a:r>
            <a:r>
              <a:rPr lang="zh-CN" dirty="0" smtClean="0">
                <a:solidFill>
                  <a:srgbClr val="FFC000"/>
                </a:solidFill>
                <a:latin typeface="微软雅黑" panose="020B0503020204020204" pitchFamily="34" charset="-122"/>
                <a:ea typeface="微软雅黑" panose="020B0503020204020204" pitchFamily="34" charset="-122"/>
                <a:sym typeface="+mn-ea"/>
              </a:rPr>
              <a:t>；</a:t>
            </a:r>
            <a:endParaRPr lang="en-US" altLang="zh-CN" dirty="0" smtClean="0">
              <a:solidFill>
                <a:srgbClr val="FFC000"/>
              </a:solidFill>
              <a:latin typeface="微软雅黑" panose="020B0503020204020204" pitchFamily="34" charset="-122"/>
              <a:ea typeface="微软雅黑" panose="020B0503020204020204" pitchFamily="34" charset="-122"/>
              <a:sym typeface="+mn-ea"/>
            </a:endParaRPr>
          </a:p>
          <a:p>
            <a:pPr marL="0" indent="0" fontAlgn="auto">
              <a:lnSpc>
                <a:spcPts val="2980"/>
              </a:lnSpc>
              <a:buNone/>
            </a:pPr>
            <a:r>
              <a:rPr lang="en-US" altLang="zh-CN" dirty="0" smtClean="0">
                <a:solidFill>
                  <a:srgbClr val="FFC000"/>
                </a:solidFill>
                <a:latin typeface="微软雅黑" panose="020B0503020204020204" pitchFamily="34" charset="-122"/>
                <a:ea typeface="微软雅黑" panose="020B0503020204020204" pitchFamily="34" charset="-122"/>
                <a:sym typeface="+mn-ea"/>
              </a:rPr>
              <a:t>5. </a:t>
            </a:r>
            <a:r>
              <a:rPr lang="zh-CN" altLang="en-US" dirty="0" smtClean="0">
                <a:solidFill>
                  <a:srgbClr val="FFC000"/>
                </a:solidFill>
                <a:latin typeface="微软雅黑" panose="020B0503020204020204" pitchFamily="34" charset="-122"/>
                <a:ea typeface="微软雅黑" panose="020B0503020204020204" pitchFamily="34" charset="-122"/>
                <a:sym typeface="+mn-ea"/>
              </a:rPr>
              <a:t>熟练掌握非谓语动词以便语言表达更加精炼和地道。</a:t>
            </a:r>
            <a:endParaRPr lang="zh-CN" altLang="en-US" dirty="0" smtClean="0">
              <a:solidFill>
                <a:srgbClr val="FFC000"/>
              </a:solidFill>
              <a:latin typeface="微软雅黑" panose="020B0503020204020204" pitchFamily="34" charset="-122"/>
              <a:ea typeface="微软雅黑" panose="020B0503020204020204" pitchFamily="34" charset="-122"/>
              <a:sym typeface="+mn-ea"/>
            </a:endParaRPr>
          </a:p>
          <a:p>
            <a:pPr marL="0" indent="0" fontAlgn="auto">
              <a:lnSpc>
                <a:spcPts val="2980"/>
              </a:lnSpc>
              <a:buNone/>
            </a:pPr>
            <a:endParaRPr lang="zh-CN" altLang="en-US" b="1" dirty="0" smtClean="0">
              <a:latin typeface="微软雅黑" panose="020B0503020204020204" pitchFamily="34" charset="-122"/>
              <a:ea typeface="微软雅黑" panose="020B0503020204020204" pitchFamily="34" charset="-122"/>
              <a:sym typeface="+mn-ea"/>
            </a:endParaRPr>
          </a:p>
          <a:p>
            <a:pPr marL="0" algn="l" fontAlgn="auto">
              <a:lnSpc>
                <a:spcPts val="2980"/>
              </a:lnSpc>
              <a:buClrTx/>
              <a:buSzTx/>
              <a:buNone/>
            </a:pPr>
            <a:endParaRPr lang="zh-CN" altLang="en-US" dirty="0" smtClean="0">
              <a:solidFill>
                <a:srgbClr val="FFC000"/>
              </a:solidFill>
              <a:latin typeface="微软雅黑" panose="020B0503020204020204" pitchFamily="34" charset="-122"/>
              <a:ea typeface="微软雅黑" panose="020B0503020204020204" pitchFamily="34" charset="-122"/>
            </a:endParaRPr>
          </a:p>
          <a:p>
            <a:pPr marL="0" indent="0" fontAlgn="auto">
              <a:lnSpc>
                <a:spcPts val="2580"/>
              </a:lnSpc>
              <a:buNone/>
            </a:pPr>
            <a:endParaRPr lang="en-US" altLang="zh-CN" dirty="0" smtClean="0">
              <a:solidFill>
                <a:srgbClr val="FFC000"/>
              </a:solidFill>
              <a:latin typeface="微软雅黑" panose="020B0503020204020204" pitchFamily="34" charset="-122"/>
              <a:ea typeface="微软雅黑" panose="020B0503020204020204" pitchFamily="34" charset="-122"/>
            </a:endParaRPr>
          </a:p>
        </p:txBody>
      </p:sp>
      <p:sp>
        <p:nvSpPr>
          <p:cNvPr id="3" name="内容占位符 11"/>
          <p:cNvSpPr>
            <a:spLocks noGrp="1"/>
          </p:cNvSpPr>
          <p:nvPr>
            <p:custDataLst>
              <p:tags r:id="rId5"/>
            </p:custDataLst>
          </p:nvPr>
        </p:nvSpPr>
        <p:spPr>
          <a:xfrm>
            <a:off x="766445" y="5229860"/>
            <a:ext cx="10476230" cy="1189990"/>
          </a:xfrm>
          <a:prstGeom prst="rect">
            <a:avLst/>
          </a:prstGeom>
        </p:spPr>
        <p:txBody>
          <a:bodyPr vert="horz" lIns="91440" tIns="45720" rIns="91440" bIns="45720" rtlCol="0">
            <a:normAutofit fontScale="95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ts val="2980"/>
              </a:lnSpc>
              <a:buNone/>
            </a:pPr>
            <a:r>
              <a:rPr lang="zh-CN" altLang="en-US" sz="2400">
                <a:solidFill>
                  <a:srgbClr val="C00000"/>
                </a:solidFill>
              </a:rPr>
              <a:t>平时学习时既要关注教材文本中的经典词句，也要善于在试题和课外学习材料</a:t>
            </a:r>
            <a:endParaRPr lang="zh-CN" altLang="en-US" sz="2400">
              <a:solidFill>
                <a:srgbClr val="C00000"/>
              </a:solidFill>
            </a:endParaRPr>
          </a:p>
          <a:p>
            <a:pPr marL="0" indent="0" fontAlgn="auto">
              <a:lnSpc>
                <a:spcPts val="2980"/>
              </a:lnSpc>
              <a:buNone/>
            </a:pPr>
            <a:r>
              <a:rPr lang="zh-CN" altLang="en-US" sz="2400">
                <a:solidFill>
                  <a:srgbClr val="C00000"/>
                </a:solidFill>
              </a:rPr>
              <a:t>中研究、积累有助于提高自己语言能力的表达。</a:t>
            </a:r>
            <a:endParaRPr lang="zh-CN" altLang="en-US" sz="2400" dirty="0" smtClean="0">
              <a:solidFill>
                <a:srgbClr val="C00000"/>
              </a:solidFill>
              <a:latin typeface="微软雅黑" panose="020B0503020204020204" pitchFamily="34" charset="-122"/>
              <a:ea typeface="微软雅黑" panose="020B0503020204020204" pitchFamily="34" charset="-122"/>
              <a:sym typeface="+mn-ea"/>
            </a:endParaRPr>
          </a:p>
          <a:p>
            <a:pPr marL="0" indent="0" fontAlgn="auto">
              <a:lnSpc>
                <a:spcPts val="2980"/>
              </a:lnSpc>
              <a:buNone/>
            </a:pPr>
            <a:endParaRPr lang="zh-CN" altLang="en-US" sz="2400" b="1" dirty="0" smtClean="0">
              <a:solidFill>
                <a:srgbClr val="C00000"/>
              </a:solidFill>
              <a:latin typeface="微软雅黑" panose="020B0503020204020204" pitchFamily="34" charset="-122"/>
              <a:ea typeface="微软雅黑" panose="020B0503020204020204" pitchFamily="34" charset="-122"/>
              <a:sym typeface="+mn-ea"/>
            </a:endParaRPr>
          </a:p>
          <a:p>
            <a:pPr marL="0" indent="0" fontAlgn="auto">
              <a:lnSpc>
                <a:spcPts val="2980"/>
              </a:lnSpc>
              <a:buNone/>
            </a:pPr>
            <a:endParaRPr lang="zh-CN" altLang="en-US" b="1" dirty="0" smtClean="0">
              <a:solidFill>
                <a:srgbClr val="C00000"/>
              </a:solidFill>
              <a:latin typeface="微软雅黑" panose="020B0503020204020204" pitchFamily="34" charset="-122"/>
              <a:ea typeface="微软雅黑" panose="020B0503020204020204" pitchFamily="34" charset="-122"/>
            </a:endParaRPr>
          </a:p>
          <a:p>
            <a:pPr marL="0" indent="0" fontAlgn="auto">
              <a:lnSpc>
                <a:spcPts val="2580"/>
              </a:lnSpc>
              <a:buNone/>
            </a:pPr>
            <a:endParaRPr lang="zh-CN" altLang="en-US" b="1" dirty="0" smtClean="0">
              <a:solidFill>
                <a:srgbClr val="C00000"/>
              </a:solidFill>
              <a:latin typeface="微软雅黑" panose="020B0503020204020204" pitchFamily="34" charset="-122"/>
              <a:ea typeface="微软雅黑" panose="020B0503020204020204" pitchFamily="34" charset="-122"/>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614">
                                            <p:txEl>
                                              <p:pRg st="0" end="0"/>
                                            </p:txEl>
                                          </p:spTgt>
                                        </p:tgtEl>
                                        <p:attrNameLst>
                                          <p:attrName>style.visibility</p:attrName>
                                        </p:attrNameLst>
                                      </p:cBhvr>
                                      <p:to>
                                        <p:strVal val="visible"/>
                                      </p:to>
                                    </p:set>
                                    <p:anim calcmode="lin" valueType="num">
                                      <p:cBhvr additive="base">
                                        <p:cTn id="7" dur="500" fill="hold"/>
                                        <p:tgtEl>
                                          <p:spTgt spid="10486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86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8614">
                                            <p:txEl>
                                              <p:pRg st="1" end="1"/>
                                            </p:txEl>
                                          </p:spTgt>
                                        </p:tgtEl>
                                        <p:attrNameLst>
                                          <p:attrName>style.visibility</p:attrName>
                                        </p:attrNameLst>
                                      </p:cBhvr>
                                      <p:to>
                                        <p:strVal val="visible"/>
                                      </p:to>
                                    </p:set>
                                    <p:anim calcmode="lin" valueType="num">
                                      <p:cBhvr additive="base">
                                        <p:cTn id="13" dur="500" fill="hold"/>
                                        <p:tgtEl>
                                          <p:spTgt spid="10486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86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48614">
                                            <p:txEl>
                                              <p:pRg st="2" end="2"/>
                                            </p:txEl>
                                          </p:spTgt>
                                        </p:tgtEl>
                                        <p:attrNameLst>
                                          <p:attrName>style.visibility</p:attrName>
                                        </p:attrNameLst>
                                      </p:cBhvr>
                                      <p:to>
                                        <p:strVal val="visible"/>
                                      </p:to>
                                    </p:set>
                                    <p:anim calcmode="lin" valueType="num">
                                      <p:cBhvr additive="base">
                                        <p:cTn id="19" dur="500" fill="hold"/>
                                        <p:tgtEl>
                                          <p:spTgt spid="10486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86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48614">
                                            <p:txEl>
                                              <p:pRg st="3" end="3"/>
                                            </p:txEl>
                                          </p:spTgt>
                                        </p:tgtEl>
                                        <p:attrNameLst>
                                          <p:attrName>style.visibility</p:attrName>
                                        </p:attrNameLst>
                                      </p:cBhvr>
                                      <p:to>
                                        <p:strVal val="visible"/>
                                      </p:to>
                                    </p:set>
                                    <p:anim calcmode="lin" valueType="num">
                                      <p:cBhvr additive="base">
                                        <p:cTn id="25" dur="500" fill="hold"/>
                                        <p:tgtEl>
                                          <p:spTgt spid="10486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86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48614">
                                            <p:txEl>
                                              <p:pRg st="4" end="4"/>
                                            </p:txEl>
                                          </p:spTgt>
                                        </p:tgtEl>
                                        <p:attrNameLst>
                                          <p:attrName>style.visibility</p:attrName>
                                        </p:attrNameLst>
                                      </p:cBhvr>
                                      <p:to>
                                        <p:strVal val="visible"/>
                                      </p:to>
                                    </p:set>
                                    <p:anim calcmode="lin" valueType="num">
                                      <p:cBhvr additive="base">
                                        <p:cTn id="31" dur="500" fill="hold"/>
                                        <p:tgtEl>
                                          <p:spTgt spid="10486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486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48614">
                                            <p:txEl>
                                              <p:pRg st="5" end="5"/>
                                            </p:txEl>
                                          </p:spTgt>
                                        </p:tgtEl>
                                        <p:attrNameLst>
                                          <p:attrName>style.visibility</p:attrName>
                                        </p:attrNameLst>
                                      </p:cBhvr>
                                      <p:to>
                                        <p:strVal val="visible"/>
                                      </p:to>
                                    </p:set>
                                    <p:anim calcmode="lin" valueType="num">
                                      <p:cBhvr additive="base">
                                        <p:cTn id="37" dur="500" fill="hold"/>
                                        <p:tgtEl>
                                          <p:spTgt spid="104861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486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4" grpId="0" build="p"/>
      <p:bldP spid="1048614" grpId="1" build="p"/>
      <p:bldP spid="3" grpId="0"/>
      <p:bldP spid="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6995" y="53340"/>
            <a:ext cx="4427220" cy="558800"/>
          </a:xfrm>
          <a:prstGeom prst="rect">
            <a:avLst/>
          </a:prstGeom>
        </p:spPr>
        <p:txBody>
          <a:bodyPr wrap="square" lIns="128987" tIns="64495" rIns="128987" bIns="64495">
            <a:spAutoFit/>
          </a:bodyPr>
          <a:lstStyle/>
          <a:p>
            <a:pPr>
              <a:defRPr/>
            </a:pPr>
            <a:r>
              <a:rPr lang="en-US" altLang="zh-CN" sz="2800" kern="0" dirty="0">
                <a:solidFill>
                  <a:srgbClr val="226032"/>
                </a:solidFill>
                <a:effectLst>
                  <a:glow rad="63500">
                    <a:schemeClr val="bg1">
                      <a:lumMod val="65000"/>
                      <a:alpha val="40000"/>
                    </a:schemeClr>
                  </a:glow>
                </a:effectLst>
                <a:latin typeface="Impact" panose="020B0806030902050204" pitchFamily="34" charset="0"/>
              </a:rPr>
              <a:t>04 </a:t>
            </a:r>
            <a:r>
              <a:rPr lang="zh-CN" altLang="en-US" sz="2800" kern="0" dirty="0">
                <a:solidFill>
                  <a:srgbClr val="226032"/>
                </a:solidFill>
                <a:effectLst>
                  <a:glow rad="63500">
                    <a:schemeClr val="bg1">
                      <a:lumMod val="65000"/>
                      <a:alpha val="40000"/>
                    </a:schemeClr>
                  </a:glow>
                </a:effectLst>
                <a:latin typeface="Impact" panose="020B0806030902050204" pitchFamily="34" charset="0"/>
              </a:rPr>
              <a:t>模拟试题</a:t>
            </a:r>
            <a:endParaRPr lang="zh-CN" altLang="en-US" sz="2800" kern="0" dirty="0">
              <a:solidFill>
                <a:srgbClr val="226032"/>
              </a:solidFill>
              <a:effectLst>
                <a:glow rad="63500">
                  <a:schemeClr val="bg1">
                    <a:lumMod val="65000"/>
                    <a:alpha val="40000"/>
                  </a:schemeClr>
                </a:glow>
              </a:effectLst>
              <a:latin typeface="Impact" panose="020B0806030902050204" pitchFamily="34" charset="0"/>
            </a:endParaRPr>
          </a:p>
        </p:txBody>
      </p:sp>
      <p:sp>
        <p:nvSpPr>
          <p:cNvPr id="7" name="TextBox 21"/>
          <p:cNvSpPr txBox="1"/>
          <p:nvPr/>
        </p:nvSpPr>
        <p:spPr>
          <a:xfrm>
            <a:off x="316230" y="612140"/>
            <a:ext cx="8633460" cy="551180"/>
          </a:xfrm>
          <a:prstGeom prst="rect">
            <a:avLst/>
          </a:prstGeom>
          <a:noFill/>
        </p:spPr>
        <p:txBody>
          <a:bodyPr wrap="square" lIns="121549" tIns="60752" rIns="121549" bIns="60752" rtlCol="0">
            <a:spAutoFit/>
          </a:bodyPr>
          <a:lstStyle/>
          <a:p>
            <a:pPr algn="dist" eaLnBrk="1" hangingPunct="1"/>
            <a:r>
              <a:rPr lang="zh-CN" sz="2800" b="1" dirty="0" smtClean="0">
                <a:solidFill>
                  <a:srgbClr val="FFC000"/>
                </a:solidFill>
                <a:latin typeface="微软雅黑" panose="020B0503020204020204" pitchFamily="34" charset="-122"/>
                <a:ea typeface="微软雅黑" panose="020B0503020204020204" pitchFamily="34" charset="-122"/>
              </a:rPr>
              <a:t>一、</a:t>
            </a:r>
            <a:r>
              <a:rPr lang="en-US" altLang="zh-CN" sz="2800" b="1" dirty="0" smtClean="0">
                <a:solidFill>
                  <a:srgbClr val="FFC000"/>
                </a:solidFill>
                <a:latin typeface="微软雅黑" panose="020B0503020204020204" pitchFamily="34" charset="-122"/>
                <a:ea typeface="微软雅黑" panose="020B0503020204020204" pitchFamily="34" charset="-122"/>
              </a:rPr>
              <a:t>2019</a:t>
            </a:r>
            <a:r>
              <a:rPr lang="zh-CN" altLang="en-US" sz="2800" b="1" dirty="0" smtClean="0">
                <a:solidFill>
                  <a:srgbClr val="FFC000"/>
                </a:solidFill>
                <a:latin typeface="微软雅黑" panose="020B0503020204020204" pitchFamily="34" charset="-122"/>
                <a:ea typeface="微软雅黑" panose="020B0503020204020204" pitchFamily="34" charset="-122"/>
              </a:rPr>
              <a:t>年九月</a:t>
            </a:r>
            <a:r>
              <a:rPr lang="zh-CN" altLang="en-US" sz="2800" b="1" dirty="0" smtClean="0">
                <a:solidFill>
                  <a:srgbClr val="FFC000"/>
                </a:solidFill>
                <a:latin typeface="微软雅黑" panose="020B0503020204020204" pitchFamily="34" charset="-122"/>
                <a:ea typeface="微软雅黑" panose="020B0503020204020204" pitchFamily="34" charset="-122"/>
              </a:rPr>
              <a:t>浙江</a:t>
            </a:r>
            <a:r>
              <a:rPr lang="zh-CN" sz="2800" b="1" dirty="0" smtClean="0">
                <a:solidFill>
                  <a:srgbClr val="FFC000"/>
                </a:solidFill>
                <a:latin typeface="微软雅黑" panose="020B0503020204020204" pitchFamily="34" charset="-122"/>
                <a:ea typeface="微软雅黑" panose="020B0503020204020204" pitchFamily="34" charset="-122"/>
              </a:rPr>
              <a:t>七彩阳光联盟完形填空</a:t>
            </a:r>
            <a:endParaRPr lang="zh-CN" sz="2800" b="1" dirty="0" smtClean="0">
              <a:solidFill>
                <a:srgbClr val="FFC000"/>
              </a:solidFill>
              <a:latin typeface="微软雅黑" panose="020B0503020204020204" pitchFamily="34" charset="-122"/>
              <a:ea typeface="微软雅黑" panose="020B0503020204020204" pitchFamily="34" charset="-122"/>
            </a:endParaRPr>
          </a:p>
        </p:txBody>
      </p:sp>
      <p:sp>
        <p:nvSpPr>
          <p:cNvPr id="9" name="TextBox 21"/>
          <p:cNvSpPr txBox="1"/>
          <p:nvPr/>
        </p:nvSpPr>
        <p:spPr>
          <a:xfrm>
            <a:off x="86995" y="1255395"/>
            <a:ext cx="12017375" cy="5291455"/>
          </a:xfrm>
          <a:prstGeom prst="rect">
            <a:avLst/>
          </a:prstGeom>
          <a:noFill/>
        </p:spPr>
        <p:txBody>
          <a:bodyPr wrap="square" lIns="121549" tIns="60752" rIns="121549" bIns="60752" rtlCol="0">
            <a:spAutoFit/>
          </a:bodyPr>
          <a:lstStyle/>
          <a:p>
            <a:pPr algn="l" eaLnBrk="1" hangingPunct="1"/>
            <a:r>
              <a:rPr lang="en-US" sz="2400" b="1" dirty="0" smtClean="0">
                <a:solidFill>
                  <a:schemeClr val="tx1"/>
                </a:solidFill>
                <a:latin typeface="Times New Roman" panose="02020603050405020304" charset="0"/>
                <a:ea typeface="微软雅黑" panose="020B0503020204020204" pitchFamily="34" charset="-122"/>
                <a:cs typeface="Times New Roman" panose="02020603050405020304" charset="0"/>
              </a:rPr>
              <a:t>      </a:t>
            </a:r>
            <a:r>
              <a:rPr sz="2400" b="1" dirty="0" smtClean="0">
                <a:solidFill>
                  <a:schemeClr val="tx1"/>
                </a:solidFill>
                <a:latin typeface="Times New Roman" panose="02020603050405020304" charset="0"/>
                <a:ea typeface="微软雅黑" panose="020B0503020204020204" pitchFamily="34" charset="-122"/>
                <a:cs typeface="Times New Roman" panose="02020603050405020304" charset="0"/>
              </a:rPr>
              <a:t>Peggy Lewis lost her house in a brutal tornado, but the tornado couldn't take the one thing that meant the most. </a:t>
            </a:r>
            <a:endParaRPr sz="2400" b="1" dirty="0" smtClean="0">
              <a:solidFill>
                <a:schemeClr val="tx1"/>
              </a:solidFill>
              <a:latin typeface="Times New Roman" panose="02020603050405020304" charset="0"/>
              <a:ea typeface="微软雅黑" panose="020B0503020204020204" pitchFamily="34" charset="-122"/>
              <a:cs typeface="Times New Roman" panose="02020603050405020304" charset="0"/>
            </a:endParaRPr>
          </a:p>
          <a:p>
            <a:pPr algn="l" eaLnBrk="1" hangingPunct="1"/>
            <a:r>
              <a:rPr sz="2400" b="1" dirty="0" smtClean="0">
                <a:solidFill>
                  <a:schemeClr val="tx1"/>
                </a:solidFill>
                <a:latin typeface="Times New Roman" panose="02020603050405020304" charset="0"/>
                <a:ea typeface="微软雅黑" panose="020B0503020204020204" pitchFamily="34" charset="-122"/>
                <a:cs typeface="Times New Roman" panose="02020603050405020304" charset="0"/>
              </a:rPr>
              <a:t>      One minute, Peggy Lewis and her husband, Harris Lee, were watching the trees blow in the wind outside their home in Eureka, Kansas. The next, they were surrounded by glass from the house’s broken windows. The roof tore off. The walls caved in. After the tornado had passed, it took a team of neighbors to take them to the hospital. “I thought we were going to die,” says Lewis. </a:t>
            </a:r>
            <a:endParaRPr sz="2400" b="1" dirty="0" smtClean="0">
              <a:solidFill>
                <a:schemeClr val="tx1"/>
              </a:solidFill>
              <a:latin typeface="Times New Roman" panose="02020603050405020304" charset="0"/>
              <a:ea typeface="微软雅黑" panose="020B0503020204020204" pitchFamily="34" charset="-122"/>
              <a:cs typeface="Times New Roman" panose="02020603050405020304" charset="0"/>
            </a:endParaRPr>
          </a:p>
          <a:p>
            <a:pPr algn="l" eaLnBrk="1" hangingPunct="1"/>
            <a:r>
              <a:rPr sz="2400" b="1" dirty="0" smtClean="0">
                <a:solidFill>
                  <a:schemeClr val="tx1"/>
                </a:solidFill>
                <a:latin typeface="Times New Roman" panose="02020603050405020304" charset="0"/>
                <a:ea typeface="微软雅黑" panose="020B0503020204020204" pitchFamily="34" charset="-122"/>
                <a:cs typeface="Times New Roman" panose="02020603050405020304" charset="0"/>
              </a:rPr>
              <a:t>    When the pair returned to their property three days after that awful night last June, it was clear that what remained of the house would need to be torn down. But before Lewis would let that happen, she wanted one thing—her family Bible. </a:t>
            </a:r>
            <a:endParaRPr sz="2400" b="1" dirty="0" smtClean="0">
              <a:solidFill>
                <a:schemeClr val="tx1"/>
              </a:solidFill>
              <a:latin typeface="Times New Roman" panose="02020603050405020304" charset="0"/>
              <a:ea typeface="微软雅黑" panose="020B0503020204020204" pitchFamily="34" charset="-122"/>
              <a:cs typeface="Times New Roman" panose="02020603050405020304" charset="0"/>
            </a:endParaRPr>
          </a:p>
          <a:p>
            <a:pPr algn="l" eaLnBrk="1" hangingPunct="1"/>
            <a:r>
              <a:rPr sz="2400" b="1" dirty="0" smtClean="0">
                <a:solidFill>
                  <a:schemeClr val="tx1"/>
                </a:solidFill>
                <a:latin typeface="Times New Roman" panose="02020603050405020304" charset="0"/>
                <a:ea typeface="微软雅黑" panose="020B0503020204020204" pitchFamily="34" charset="-122"/>
                <a:cs typeface="Times New Roman" panose="02020603050405020304" charset="0"/>
              </a:rPr>
              <a:t>   Lewis had bought the Bible 35 years earlier, at the start of her marriage. Like many folks, she’d used it to hold and preserve her family’s history: decades-old photos, a lock of her daughter’s hair, even a piece of a scarf her uncle had brought back from the Korean War. </a:t>
            </a:r>
            <a:endParaRPr sz="2400" b="1" dirty="0" smtClean="0">
              <a:solidFill>
                <a:schemeClr val="tx1"/>
              </a:solidFill>
              <a:latin typeface="Times New Roman" panose="02020603050405020304" charset="0"/>
              <a:ea typeface="微软雅黑" panose="020B0503020204020204" pitchFamily="34" charset="-122"/>
              <a:cs typeface="Times New Roman" panose="02020603050405020304" charset="0"/>
            </a:endParaRPr>
          </a:p>
        </p:txBody>
      </p:sp>
      <p:cxnSp>
        <p:nvCxnSpPr>
          <p:cNvPr id="2" name="直接连接符 1"/>
          <p:cNvCxnSpPr/>
          <p:nvPr/>
        </p:nvCxnSpPr>
        <p:spPr>
          <a:xfrm flipV="1">
            <a:off x="4601845" y="1649730"/>
            <a:ext cx="2108835" cy="1841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0" name="椭圆形标注 9"/>
          <p:cNvSpPr/>
          <p:nvPr/>
        </p:nvSpPr>
        <p:spPr>
          <a:xfrm>
            <a:off x="4029710" y="-155575"/>
            <a:ext cx="5183505" cy="1318895"/>
          </a:xfrm>
          <a:prstGeom prst="wedgeEllipseCallou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t>adj. brutal</a:t>
            </a:r>
            <a:r>
              <a:rPr lang="zh-CN" altLang="en-US" sz="2800"/>
              <a:t>修饰</a:t>
            </a:r>
            <a:r>
              <a:rPr lang="en-US" altLang="zh-CN" sz="2800"/>
              <a:t>tornado</a:t>
            </a:r>
            <a:endParaRPr lang="en-US" altLang="zh-CN" sz="2800"/>
          </a:p>
        </p:txBody>
      </p:sp>
      <p:cxnSp>
        <p:nvCxnSpPr>
          <p:cNvPr id="11" name="直接连接符 10"/>
          <p:cNvCxnSpPr/>
          <p:nvPr/>
        </p:nvCxnSpPr>
        <p:spPr>
          <a:xfrm flipV="1">
            <a:off x="5457190" y="3095625"/>
            <a:ext cx="4718685" cy="6667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2" name="椭圆形标注 11"/>
          <p:cNvSpPr/>
          <p:nvPr/>
        </p:nvSpPr>
        <p:spPr>
          <a:xfrm>
            <a:off x="5553075" y="1255395"/>
            <a:ext cx="5183505" cy="1318895"/>
          </a:xfrm>
          <a:prstGeom prst="wedgeEllipseCallou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t>v. tear off, cave in </a:t>
            </a:r>
            <a:endParaRPr lang="en-US" altLang="zh-CN" sz="2800"/>
          </a:p>
          <a:p>
            <a:pPr algn="ctr"/>
            <a:r>
              <a:rPr lang="zh-CN" altLang="en-US" sz="2800"/>
              <a:t>描述动作</a:t>
            </a:r>
            <a:endParaRPr lang="zh-CN" altLang="en-US" sz="2800"/>
          </a:p>
        </p:txBody>
      </p:sp>
      <p:cxnSp>
        <p:nvCxnSpPr>
          <p:cNvPr id="13" name="直接连接符 12"/>
          <p:cNvCxnSpPr/>
          <p:nvPr/>
        </p:nvCxnSpPr>
        <p:spPr>
          <a:xfrm>
            <a:off x="8160385" y="5659755"/>
            <a:ext cx="3648710" cy="1714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176530" y="6049010"/>
            <a:ext cx="5529580" cy="5397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5" name="椭圆形标注 14"/>
          <p:cNvSpPr/>
          <p:nvPr/>
        </p:nvSpPr>
        <p:spPr>
          <a:xfrm>
            <a:off x="6318885" y="3956050"/>
            <a:ext cx="5183505" cy="1318895"/>
          </a:xfrm>
          <a:prstGeom prst="wedgeEllipseCallou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t>photos, a lock of hair, a piece of scarf</a:t>
            </a:r>
            <a:r>
              <a:rPr lang="zh-CN" altLang="en-US" sz="2800"/>
              <a:t>三个名词排比</a:t>
            </a:r>
            <a:endParaRPr lang="zh-CN" altLang="en-US" sz="2800"/>
          </a:p>
        </p:txBody>
      </p:sp>
      <p:pic>
        <p:nvPicPr>
          <p:cNvPr id="3" name="图片 2" descr="水印"/>
          <p:cNvPicPr>
            <a:picLocks noChangeAspect="1"/>
          </p:cNvPicPr>
          <p:nvPr userDrawn="1"/>
        </p:nvPicPr>
        <p:blipFill>
          <a:blip r:embed="rId1"/>
          <a:stretch>
            <a:fillRect/>
          </a:stretch>
        </p:blipFill>
        <p:spPr>
          <a:xfrm>
            <a:off x="11134725" y="127000"/>
            <a:ext cx="932815" cy="3022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animBg="1"/>
      <p:bldP spid="10" grpId="1" animBg="1"/>
      <p:bldP spid="12" grpId="0" bldLvl="0" animBg="1"/>
      <p:bldP spid="12" grpId="1" animBg="1"/>
      <p:bldP spid="15" grpId="0" bldLvl="0" animBg="1"/>
      <p:bldP spid="1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6995" y="53340"/>
            <a:ext cx="4427220" cy="558800"/>
          </a:xfrm>
          <a:prstGeom prst="rect">
            <a:avLst/>
          </a:prstGeom>
        </p:spPr>
        <p:txBody>
          <a:bodyPr wrap="square" lIns="128987" tIns="64495" rIns="128987" bIns="64495">
            <a:spAutoFit/>
          </a:bodyPr>
          <a:lstStyle/>
          <a:p>
            <a:pPr>
              <a:defRPr/>
            </a:pPr>
            <a:r>
              <a:rPr lang="en-US" altLang="zh-CN" sz="2800" kern="0" dirty="0">
                <a:solidFill>
                  <a:srgbClr val="226032"/>
                </a:solidFill>
                <a:effectLst>
                  <a:glow rad="63500">
                    <a:schemeClr val="bg1">
                      <a:lumMod val="65000"/>
                      <a:alpha val="40000"/>
                    </a:schemeClr>
                  </a:glow>
                </a:effectLst>
                <a:latin typeface="Impact" panose="020B0806030902050204" pitchFamily="34" charset="0"/>
              </a:rPr>
              <a:t>04 </a:t>
            </a:r>
            <a:r>
              <a:rPr lang="zh-CN" altLang="en-US" sz="2800" kern="0" dirty="0">
                <a:solidFill>
                  <a:srgbClr val="226032"/>
                </a:solidFill>
                <a:effectLst>
                  <a:glow rad="63500">
                    <a:schemeClr val="bg1">
                      <a:lumMod val="65000"/>
                      <a:alpha val="40000"/>
                    </a:schemeClr>
                  </a:glow>
                </a:effectLst>
                <a:latin typeface="Impact" panose="020B0806030902050204" pitchFamily="34" charset="0"/>
              </a:rPr>
              <a:t>模拟试题</a:t>
            </a:r>
            <a:endParaRPr lang="zh-CN" altLang="en-US" sz="2800" kern="0" dirty="0">
              <a:solidFill>
                <a:srgbClr val="226032"/>
              </a:solidFill>
              <a:effectLst>
                <a:glow rad="63500">
                  <a:schemeClr val="bg1">
                    <a:lumMod val="65000"/>
                    <a:alpha val="40000"/>
                  </a:schemeClr>
                </a:glow>
              </a:effectLst>
              <a:latin typeface="Impact" panose="020B0806030902050204" pitchFamily="34" charset="0"/>
            </a:endParaRPr>
          </a:p>
        </p:txBody>
      </p:sp>
      <p:sp>
        <p:nvSpPr>
          <p:cNvPr id="7" name="TextBox 21"/>
          <p:cNvSpPr txBox="1"/>
          <p:nvPr/>
        </p:nvSpPr>
        <p:spPr>
          <a:xfrm>
            <a:off x="316230" y="612140"/>
            <a:ext cx="8633460" cy="551180"/>
          </a:xfrm>
          <a:prstGeom prst="rect">
            <a:avLst/>
          </a:prstGeom>
          <a:noFill/>
        </p:spPr>
        <p:txBody>
          <a:bodyPr wrap="square" lIns="121549" tIns="60752" rIns="121549" bIns="60752" rtlCol="0">
            <a:spAutoFit/>
          </a:bodyPr>
          <a:lstStyle/>
          <a:p>
            <a:pPr algn="dist" eaLnBrk="1" hangingPunct="1"/>
            <a:r>
              <a:rPr lang="zh-CN" sz="2800" b="1" dirty="0" smtClean="0">
                <a:solidFill>
                  <a:srgbClr val="FFC000"/>
                </a:solidFill>
                <a:latin typeface="微软雅黑" panose="020B0503020204020204" pitchFamily="34" charset="-122"/>
                <a:ea typeface="微软雅黑" panose="020B0503020204020204" pitchFamily="34" charset="-122"/>
              </a:rPr>
              <a:t>一、</a:t>
            </a:r>
            <a:r>
              <a:rPr lang="en-US" altLang="zh-CN" sz="2800" b="1" dirty="0" smtClean="0">
                <a:solidFill>
                  <a:srgbClr val="FFC000"/>
                </a:solidFill>
                <a:latin typeface="微软雅黑" panose="020B0503020204020204" pitchFamily="34" charset="-122"/>
                <a:ea typeface="微软雅黑" panose="020B0503020204020204" pitchFamily="34" charset="-122"/>
              </a:rPr>
              <a:t>2019</a:t>
            </a:r>
            <a:r>
              <a:rPr lang="zh-CN" altLang="en-US" sz="2800" b="1" dirty="0" smtClean="0">
                <a:solidFill>
                  <a:srgbClr val="FFC000"/>
                </a:solidFill>
                <a:latin typeface="微软雅黑" panose="020B0503020204020204" pitchFamily="34" charset="-122"/>
                <a:ea typeface="微软雅黑" panose="020B0503020204020204" pitchFamily="34" charset="-122"/>
              </a:rPr>
              <a:t>年</a:t>
            </a:r>
            <a:r>
              <a:rPr lang="en-US" altLang="zh-CN" sz="2800" b="1" dirty="0" smtClean="0">
                <a:solidFill>
                  <a:srgbClr val="FFC000"/>
                </a:solidFill>
                <a:latin typeface="微软雅黑" panose="020B0503020204020204" pitchFamily="34" charset="-122"/>
                <a:ea typeface="微软雅黑" panose="020B0503020204020204" pitchFamily="34" charset="-122"/>
              </a:rPr>
              <a:t>9</a:t>
            </a:r>
            <a:r>
              <a:rPr lang="zh-CN" altLang="en-US" sz="2800" b="1" dirty="0" smtClean="0">
                <a:solidFill>
                  <a:srgbClr val="FFC000"/>
                </a:solidFill>
                <a:latin typeface="微软雅黑" panose="020B0503020204020204" pitchFamily="34" charset="-122"/>
                <a:ea typeface="微软雅黑" panose="020B0503020204020204" pitchFamily="34" charset="-122"/>
              </a:rPr>
              <a:t>月</a:t>
            </a:r>
            <a:r>
              <a:rPr lang="zh-CN" altLang="en-US" sz="2800" b="1" dirty="0" smtClean="0">
                <a:solidFill>
                  <a:srgbClr val="FFC000"/>
                </a:solidFill>
                <a:latin typeface="微软雅黑" panose="020B0503020204020204" pitchFamily="34" charset="-122"/>
                <a:ea typeface="微软雅黑" panose="020B0503020204020204" pitchFamily="34" charset="-122"/>
              </a:rPr>
              <a:t>浙江</a:t>
            </a:r>
            <a:r>
              <a:rPr lang="zh-CN" sz="2800" b="1" dirty="0" smtClean="0">
                <a:solidFill>
                  <a:srgbClr val="FFC000"/>
                </a:solidFill>
                <a:latin typeface="微软雅黑" panose="020B0503020204020204" pitchFamily="34" charset="-122"/>
                <a:ea typeface="微软雅黑" panose="020B0503020204020204" pitchFamily="34" charset="-122"/>
              </a:rPr>
              <a:t>七彩阳光联盟完形填空</a:t>
            </a:r>
            <a:endParaRPr lang="zh-CN" sz="2800" b="1" dirty="0" smtClean="0">
              <a:solidFill>
                <a:srgbClr val="FFC000"/>
              </a:solidFill>
              <a:latin typeface="微软雅黑" panose="020B0503020204020204" pitchFamily="34" charset="-122"/>
              <a:ea typeface="微软雅黑" panose="020B0503020204020204" pitchFamily="34" charset="-122"/>
            </a:endParaRPr>
          </a:p>
        </p:txBody>
      </p:sp>
      <p:sp>
        <p:nvSpPr>
          <p:cNvPr id="9" name="TextBox 21"/>
          <p:cNvSpPr txBox="1"/>
          <p:nvPr/>
        </p:nvSpPr>
        <p:spPr>
          <a:xfrm>
            <a:off x="86995" y="1255395"/>
            <a:ext cx="12017375" cy="4552315"/>
          </a:xfrm>
          <a:prstGeom prst="rect">
            <a:avLst/>
          </a:prstGeom>
          <a:noFill/>
        </p:spPr>
        <p:txBody>
          <a:bodyPr wrap="square" lIns="121549" tIns="60752" rIns="121549" bIns="60752" rtlCol="0">
            <a:spAutoFit/>
          </a:bodyPr>
          <a:lstStyle/>
          <a:p>
            <a:pPr algn="l" eaLnBrk="1" hangingPunct="1"/>
            <a:r>
              <a:rPr lang="en-US" sz="2400" b="1" dirty="0" smtClean="0">
                <a:solidFill>
                  <a:schemeClr val="tx1"/>
                </a:solidFill>
                <a:latin typeface="Times New Roman" panose="02020603050405020304" charset="0"/>
                <a:ea typeface="微软雅黑" panose="020B0503020204020204" pitchFamily="34" charset="-122"/>
                <a:cs typeface="Times New Roman" panose="02020603050405020304" charset="0"/>
              </a:rPr>
              <a:t>      </a:t>
            </a:r>
            <a:r>
              <a:rPr sz="2400" b="1" dirty="0" smtClean="0">
                <a:solidFill>
                  <a:schemeClr val="tx1"/>
                </a:solidFill>
                <a:latin typeface="Times New Roman" panose="02020603050405020304" charset="0"/>
                <a:ea typeface="微软雅黑" panose="020B0503020204020204" pitchFamily="34" charset="-122"/>
                <a:cs typeface="Times New Roman" panose="02020603050405020304" charset="0"/>
              </a:rPr>
              <a:t>The Bible was the first thing Lewis looked for when she returned to the house. It wasn’t where she’d last seen it, on top of a dresser in her bedroom. In fact, the dresser wasn’t there at all. </a:t>
            </a:r>
            <a:endParaRPr sz="2400" b="1" dirty="0" smtClean="0">
              <a:solidFill>
                <a:schemeClr val="tx1"/>
              </a:solidFill>
              <a:latin typeface="Times New Roman" panose="02020603050405020304" charset="0"/>
              <a:ea typeface="微软雅黑" panose="020B0503020204020204" pitchFamily="34" charset="-122"/>
              <a:cs typeface="Times New Roman" panose="02020603050405020304" charset="0"/>
            </a:endParaRPr>
          </a:p>
          <a:p>
            <a:pPr algn="l" eaLnBrk="1" hangingPunct="1"/>
            <a:r>
              <a:rPr sz="2400" b="1" dirty="0" smtClean="0">
                <a:solidFill>
                  <a:schemeClr val="tx1"/>
                </a:solidFill>
                <a:latin typeface="Times New Roman" panose="02020603050405020304" charset="0"/>
                <a:ea typeface="微软雅黑" panose="020B0503020204020204" pitchFamily="34" charset="-122"/>
                <a:cs typeface="Times New Roman" panose="02020603050405020304" charset="0"/>
              </a:rPr>
              <a:t>   When two volunteers showed up to help the couple dig out, Lewis had one mission for them: “If you can find anything,” she said, “please find my Bible.” </a:t>
            </a:r>
            <a:endParaRPr sz="2400" b="1" dirty="0" smtClean="0">
              <a:solidFill>
                <a:schemeClr val="tx1"/>
              </a:solidFill>
              <a:latin typeface="Times New Roman" panose="02020603050405020304" charset="0"/>
              <a:ea typeface="微软雅黑" panose="020B0503020204020204" pitchFamily="34" charset="-122"/>
              <a:cs typeface="Times New Roman" panose="02020603050405020304" charset="0"/>
            </a:endParaRPr>
          </a:p>
          <a:p>
            <a:pPr algn="l" eaLnBrk="1" hangingPunct="1"/>
            <a:r>
              <a:rPr sz="2400" b="1" dirty="0" smtClean="0">
                <a:solidFill>
                  <a:schemeClr val="tx1"/>
                </a:solidFill>
                <a:latin typeface="Times New Roman" panose="02020603050405020304" charset="0"/>
                <a:ea typeface="微软雅黑" panose="020B0503020204020204" pitchFamily="34" charset="-122"/>
                <a:cs typeface="Times New Roman" panose="02020603050405020304" charset="0"/>
              </a:rPr>
              <a:t>After an hour of searching, one of the volunteers ran up to her. Lewis had tears streaming down her cheeks and a book in her hands. Stunningly, while many books inside the home had been destroyed beyond recognition, the Bible was still intact（完好无损）, even though it had sat in the rain for days. “I completely broke down,” says Lewis. </a:t>
            </a:r>
            <a:endParaRPr sz="2400" b="1" dirty="0" smtClean="0">
              <a:solidFill>
                <a:schemeClr val="tx1"/>
              </a:solidFill>
              <a:latin typeface="Times New Roman" panose="02020603050405020304" charset="0"/>
              <a:ea typeface="微软雅黑" panose="020B0503020204020204" pitchFamily="34" charset="-122"/>
              <a:cs typeface="Times New Roman" panose="02020603050405020304" charset="0"/>
            </a:endParaRPr>
          </a:p>
          <a:p>
            <a:pPr algn="l" eaLnBrk="1" hangingPunct="1"/>
            <a:r>
              <a:rPr sz="2400" b="1" dirty="0" smtClean="0">
                <a:solidFill>
                  <a:schemeClr val="tx1"/>
                </a:solidFill>
                <a:latin typeface="Times New Roman" panose="02020603050405020304" charset="0"/>
                <a:ea typeface="微软雅黑" panose="020B0503020204020204" pitchFamily="34" charset="-122"/>
                <a:cs typeface="Times New Roman" panose="02020603050405020304" charset="0"/>
              </a:rPr>
              <a:t>“I thought it was gone forever. It was a(an) miracle .” </a:t>
            </a:r>
            <a:endParaRPr sz="2400" b="1" dirty="0" smtClean="0">
              <a:solidFill>
                <a:schemeClr val="tx1"/>
              </a:solidFill>
              <a:latin typeface="Times New Roman" panose="02020603050405020304" charset="0"/>
              <a:ea typeface="微软雅黑" panose="020B0503020204020204" pitchFamily="34" charset="-122"/>
              <a:cs typeface="Times New Roman" panose="02020603050405020304" charset="0"/>
            </a:endParaRPr>
          </a:p>
          <a:p>
            <a:pPr algn="l" eaLnBrk="1" hangingPunct="1"/>
            <a:r>
              <a:rPr sz="2400" b="1" dirty="0" smtClean="0">
                <a:solidFill>
                  <a:schemeClr val="tx1"/>
                </a:solidFill>
                <a:latin typeface="Times New Roman" panose="02020603050405020304" charset="0"/>
                <a:ea typeface="微软雅黑" panose="020B0503020204020204" pitchFamily="34" charset="-122"/>
                <a:cs typeface="Times New Roman" panose="02020603050405020304" charset="0"/>
              </a:rPr>
              <a:t>She knows that while every good book tells stories of catastrophic weather and unlikely survival, this one actually lived it. </a:t>
            </a:r>
            <a:endParaRPr sz="2400" b="1" dirty="0" smtClean="0">
              <a:solidFill>
                <a:schemeClr val="tx1"/>
              </a:solidFill>
              <a:latin typeface="Times New Roman" panose="02020603050405020304" charset="0"/>
              <a:ea typeface="微软雅黑" panose="020B0503020204020204" pitchFamily="34" charset="-122"/>
              <a:cs typeface="Times New Roman" panose="02020603050405020304" charset="0"/>
            </a:endParaRPr>
          </a:p>
        </p:txBody>
      </p:sp>
      <p:cxnSp>
        <p:nvCxnSpPr>
          <p:cNvPr id="2" name="直接连接符 1"/>
          <p:cNvCxnSpPr/>
          <p:nvPr/>
        </p:nvCxnSpPr>
        <p:spPr>
          <a:xfrm>
            <a:off x="10544810" y="3524885"/>
            <a:ext cx="1254760" cy="571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0" name="椭圆形标注 9"/>
          <p:cNvSpPr/>
          <p:nvPr/>
        </p:nvSpPr>
        <p:spPr>
          <a:xfrm>
            <a:off x="7720965" y="1789430"/>
            <a:ext cx="5183505" cy="1318895"/>
          </a:xfrm>
          <a:prstGeom prst="wedgeEllipseCallou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非谓语动词</a:t>
            </a:r>
            <a:r>
              <a:rPr lang="en-US" altLang="zh-CN" sz="2800"/>
              <a:t>streaming down</a:t>
            </a:r>
            <a:r>
              <a:rPr lang="zh-CN" altLang="en-US" sz="2800"/>
              <a:t>描述流泪</a:t>
            </a:r>
            <a:endParaRPr lang="zh-CN" altLang="en-US" sz="2800"/>
          </a:p>
        </p:txBody>
      </p:sp>
      <p:cxnSp>
        <p:nvCxnSpPr>
          <p:cNvPr id="11" name="直接连接符 10"/>
          <p:cNvCxnSpPr/>
          <p:nvPr/>
        </p:nvCxnSpPr>
        <p:spPr>
          <a:xfrm flipV="1">
            <a:off x="176530" y="3863975"/>
            <a:ext cx="800735" cy="1714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2" name="椭圆形标注 11"/>
          <p:cNvSpPr/>
          <p:nvPr/>
        </p:nvSpPr>
        <p:spPr>
          <a:xfrm>
            <a:off x="4733925" y="2023745"/>
            <a:ext cx="3956685" cy="1388745"/>
          </a:xfrm>
          <a:prstGeom prst="wedgeEllipseCallou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副词</a:t>
            </a:r>
            <a:r>
              <a:rPr lang="en-US" altLang="zh-CN" sz="2800"/>
              <a:t>stunningly</a:t>
            </a:r>
            <a:endParaRPr lang="en-US" altLang="zh-CN" sz="2800"/>
          </a:p>
          <a:p>
            <a:pPr algn="ctr"/>
            <a:r>
              <a:rPr lang="zh-CN" altLang="en-US" sz="2800"/>
              <a:t>表示惊讶</a:t>
            </a:r>
            <a:endParaRPr lang="zh-CN" altLang="en-US" sz="2800"/>
          </a:p>
        </p:txBody>
      </p:sp>
      <p:cxnSp>
        <p:nvCxnSpPr>
          <p:cNvPr id="13" name="直接连接符 12"/>
          <p:cNvCxnSpPr/>
          <p:nvPr/>
        </p:nvCxnSpPr>
        <p:spPr>
          <a:xfrm>
            <a:off x="5706110" y="3846830"/>
            <a:ext cx="1437005" cy="698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5346700" y="4601845"/>
            <a:ext cx="1498600" cy="444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5" name="椭圆形标注 14"/>
          <p:cNvSpPr/>
          <p:nvPr/>
        </p:nvSpPr>
        <p:spPr>
          <a:xfrm>
            <a:off x="4733925" y="2945765"/>
            <a:ext cx="5183505" cy="1318895"/>
          </a:xfrm>
          <a:prstGeom prst="wedgeEllipseCallou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副词</a:t>
            </a:r>
            <a:r>
              <a:rPr lang="en-US" altLang="zh-CN" sz="2800"/>
              <a:t>completely</a:t>
            </a:r>
            <a:endParaRPr lang="en-US" altLang="zh-CN" sz="2800"/>
          </a:p>
          <a:p>
            <a:pPr algn="ctr"/>
            <a:r>
              <a:rPr lang="zh-CN" altLang="en-US" sz="2800"/>
              <a:t>表示程度</a:t>
            </a:r>
            <a:endParaRPr lang="zh-CN" altLang="en-US" sz="2800"/>
          </a:p>
        </p:txBody>
      </p:sp>
      <p:cxnSp>
        <p:nvCxnSpPr>
          <p:cNvPr id="3" name="直接连接符 2"/>
          <p:cNvCxnSpPr/>
          <p:nvPr/>
        </p:nvCxnSpPr>
        <p:spPr>
          <a:xfrm flipV="1">
            <a:off x="7143115" y="5327650"/>
            <a:ext cx="1498600" cy="444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4" name="椭圆形标注 3"/>
          <p:cNvSpPr/>
          <p:nvPr/>
        </p:nvSpPr>
        <p:spPr>
          <a:xfrm>
            <a:off x="5978525" y="3524885"/>
            <a:ext cx="5183505" cy="1318895"/>
          </a:xfrm>
          <a:prstGeom prst="wedgeEllipseCallou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形容词</a:t>
            </a:r>
            <a:r>
              <a:rPr lang="en-US" altLang="zh-CN" sz="2800"/>
              <a:t>catastrophic</a:t>
            </a:r>
            <a:endParaRPr lang="en-US" altLang="zh-CN" sz="2800"/>
          </a:p>
          <a:p>
            <a:pPr algn="ctr"/>
            <a:r>
              <a:rPr lang="zh-CN" altLang="en-US" sz="2800"/>
              <a:t>修饰</a:t>
            </a:r>
            <a:r>
              <a:rPr lang="en-US" altLang="zh-CN" sz="2800"/>
              <a:t>weather</a:t>
            </a:r>
            <a:endParaRPr lang="en-US" altLang="zh-CN" sz="2800"/>
          </a:p>
        </p:txBody>
      </p:sp>
      <p:cxnSp>
        <p:nvCxnSpPr>
          <p:cNvPr id="5" name="直接连接符 4"/>
          <p:cNvCxnSpPr/>
          <p:nvPr/>
        </p:nvCxnSpPr>
        <p:spPr>
          <a:xfrm flipV="1">
            <a:off x="2813050" y="4529455"/>
            <a:ext cx="1498600" cy="444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bldLvl="0" animBg="1"/>
      <p:bldP spid="10" grpId="1" animBg="1"/>
      <p:bldP spid="12" grpId="0" bldLvl="0" animBg="1"/>
      <p:bldP spid="12" grpId="1" animBg="1"/>
      <p:bldP spid="15" grpId="0" bldLvl="0" animBg="1"/>
      <p:bldP spid="15" grpId="1" animBg="1"/>
      <p:bldP spid="4" grpId="0" bldLvl="0" animBg="1"/>
      <p:bldP spid="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67005" y="68580"/>
            <a:ext cx="4427220" cy="866775"/>
          </a:xfrm>
          <a:prstGeom prst="rect">
            <a:avLst/>
          </a:prstGeom>
        </p:spPr>
        <p:txBody>
          <a:bodyPr wrap="square" lIns="128987" tIns="64495" rIns="128987" bIns="64495">
            <a:spAutoFit/>
          </a:bodyPr>
          <a:lstStyle/>
          <a:p>
            <a:pPr>
              <a:defRPr/>
            </a:pPr>
            <a:r>
              <a:rPr lang="en-US" altLang="zh-CN" sz="4800" kern="0" dirty="0">
                <a:solidFill>
                  <a:srgbClr val="226032"/>
                </a:solidFill>
                <a:effectLst>
                  <a:glow rad="63500">
                    <a:schemeClr val="bg1">
                      <a:lumMod val="65000"/>
                      <a:alpha val="40000"/>
                    </a:schemeClr>
                  </a:glow>
                </a:effectLst>
                <a:latin typeface="Impact" panose="020B0806030902050204" pitchFamily="34" charset="0"/>
              </a:rPr>
              <a:t>04 </a:t>
            </a:r>
            <a:r>
              <a:rPr lang="zh-CN" altLang="en-US" sz="4800" kern="0" dirty="0">
                <a:solidFill>
                  <a:srgbClr val="226032"/>
                </a:solidFill>
                <a:effectLst>
                  <a:glow rad="63500">
                    <a:schemeClr val="bg1">
                      <a:lumMod val="65000"/>
                      <a:alpha val="40000"/>
                    </a:schemeClr>
                  </a:glow>
                </a:effectLst>
                <a:latin typeface="Impact" panose="020B0806030902050204" pitchFamily="34" charset="0"/>
              </a:rPr>
              <a:t>模拟试题</a:t>
            </a:r>
            <a:endParaRPr lang="zh-CN" altLang="en-US" sz="4800" kern="0" dirty="0">
              <a:solidFill>
                <a:srgbClr val="226032"/>
              </a:solidFill>
              <a:effectLst>
                <a:glow rad="63500">
                  <a:schemeClr val="bg1">
                    <a:lumMod val="65000"/>
                    <a:alpha val="40000"/>
                  </a:schemeClr>
                </a:glow>
              </a:effectLst>
              <a:latin typeface="Impact" panose="020B0806030902050204" pitchFamily="34" charset="0"/>
            </a:endParaRPr>
          </a:p>
        </p:txBody>
      </p:sp>
      <p:sp>
        <p:nvSpPr>
          <p:cNvPr id="7" name="TextBox 21"/>
          <p:cNvSpPr txBox="1"/>
          <p:nvPr/>
        </p:nvSpPr>
        <p:spPr>
          <a:xfrm>
            <a:off x="408305" y="814070"/>
            <a:ext cx="6374765" cy="551180"/>
          </a:xfrm>
          <a:prstGeom prst="rect">
            <a:avLst/>
          </a:prstGeom>
          <a:noFill/>
        </p:spPr>
        <p:txBody>
          <a:bodyPr wrap="square" lIns="121549" tIns="60752" rIns="121549" bIns="60752" rtlCol="0">
            <a:spAutoFit/>
          </a:bodyPr>
          <a:lstStyle/>
          <a:p>
            <a:pPr algn="dist" eaLnBrk="1" hangingPunct="1"/>
            <a:r>
              <a:rPr lang="zh-CN" sz="2800" b="1" dirty="0" smtClean="0">
                <a:solidFill>
                  <a:srgbClr val="FFC000"/>
                </a:solidFill>
                <a:latin typeface="微软雅黑" panose="020B0503020204020204" pitchFamily="34" charset="-122"/>
                <a:ea typeface="微软雅黑" panose="020B0503020204020204" pitchFamily="34" charset="-122"/>
              </a:rPr>
              <a:t>二、2019年9月杭二中阅读理解</a:t>
            </a:r>
            <a:r>
              <a:rPr lang="en-US" altLang="zh-CN" sz="2800" b="1" dirty="0" smtClean="0">
                <a:solidFill>
                  <a:srgbClr val="FFC000"/>
                </a:solidFill>
                <a:latin typeface="微软雅黑" panose="020B0503020204020204" pitchFamily="34" charset="-122"/>
                <a:ea typeface="微软雅黑" panose="020B0503020204020204" pitchFamily="34" charset="-122"/>
              </a:rPr>
              <a:t>A</a:t>
            </a:r>
            <a:r>
              <a:rPr lang="zh-CN" altLang="en-US" sz="2800" b="1" dirty="0" smtClean="0">
                <a:solidFill>
                  <a:srgbClr val="FFC000"/>
                </a:solidFill>
                <a:latin typeface="微软雅黑" panose="020B0503020204020204" pitchFamily="34" charset="-122"/>
                <a:ea typeface="微软雅黑" panose="020B0503020204020204" pitchFamily="34" charset="-122"/>
              </a:rPr>
              <a:t>篇</a:t>
            </a:r>
            <a:endParaRPr lang="zh-CN" altLang="en-US" sz="2800" b="1" dirty="0" smtClean="0">
              <a:solidFill>
                <a:srgbClr val="FFC000"/>
              </a:solidFill>
              <a:latin typeface="微软雅黑" panose="020B0503020204020204" pitchFamily="34" charset="-122"/>
              <a:ea typeface="微软雅黑" panose="020B0503020204020204" pitchFamily="34" charset="-122"/>
            </a:endParaRPr>
          </a:p>
        </p:txBody>
      </p:sp>
      <p:sp>
        <p:nvSpPr>
          <p:cNvPr id="9" name="TextBox 21"/>
          <p:cNvSpPr txBox="1"/>
          <p:nvPr/>
        </p:nvSpPr>
        <p:spPr>
          <a:xfrm>
            <a:off x="86995" y="1365250"/>
            <a:ext cx="12017375" cy="5721985"/>
          </a:xfrm>
          <a:prstGeom prst="rect">
            <a:avLst/>
          </a:prstGeom>
          <a:noFill/>
        </p:spPr>
        <p:txBody>
          <a:bodyPr wrap="square" lIns="121549" tIns="60752" rIns="121549" bIns="60752" rtlCol="0">
            <a:spAutoFit/>
          </a:bodyPr>
          <a:lstStyle/>
          <a:p>
            <a:pPr algn="l" eaLnBrk="1" hangingPunct="1"/>
            <a:r>
              <a:rPr sz="2800" b="1" dirty="0" smtClean="0">
                <a:solidFill>
                  <a:schemeClr val="tx1"/>
                </a:solidFill>
                <a:latin typeface="微软雅黑" panose="020B0503020204020204" pitchFamily="34" charset="-122"/>
                <a:ea typeface="微软雅黑" panose="020B0503020204020204" pitchFamily="34" charset="-122"/>
              </a:rPr>
              <a:t> “The 13th of June, 1325, I left Tangier, my birthplace, with the intention of making the pilgrimage to Mecca (去麦加朝圣) ... to leave all my friends, to abandon my home as birds abandon their nests.” So begins an old manuscript in a library in Paris — the travel diary of Ibn Battuta. </a:t>
            </a:r>
            <a:endParaRPr sz="2800" b="1" dirty="0" smtClean="0">
              <a:solidFill>
                <a:schemeClr val="tx1"/>
              </a:solidFill>
              <a:latin typeface="微软雅黑" panose="020B0503020204020204" pitchFamily="34" charset="-122"/>
              <a:ea typeface="微软雅黑" panose="020B0503020204020204" pitchFamily="34" charset="-122"/>
            </a:endParaRPr>
          </a:p>
          <a:p>
            <a:pPr algn="l" eaLnBrk="1" hangingPunct="1"/>
            <a:r>
              <a:rPr sz="2800" b="1" dirty="0" smtClean="0">
                <a:solidFill>
                  <a:schemeClr val="tx1"/>
                </a:solidFill>
                <a:latin typeface="微软雅黑" panose="020B0503020204020204" pitchFamily="34" charset="-122"/>
                <a:ea typeface="微软雅黑" panose="020B0503020204020204" pitchFamily="34" charset="-122"/>
              </a:rPr>
              <a:t>   Almost two centuries before Columbus, this young Moroccan set off for Mecca, returning home three decades later as one of history’s great travelers. Driven by curiosity, he journeyed to remote corners of the Islamic world, traveling through 44 modern countries, three times as far as Marco Polo. Little celebrated in the West, his name is well known among Arabs. In his hometown of Tangier, a square, a hotel, a cafe, a ferry boat, and even a hamburger are named after him. </a:t>
            </a:r>
            <a:endParaRPr sz="2800" b="1" dirty="0" smtClean="0">
              <a:solidFill>
                <a:schemeClr val="tx1"/>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flipV="1">
            <a:off x="10216515" y="1805940"/>
            <a:ext cx="1498600" cy="444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flipV="1">
            <a:off x="86995" y="2287270"/>
            <a:ext cx="2177415" cy="2032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4" name="椭圆形标注 3"/>
          <p:cNvSpPr/>
          <p:nvPr/>
        </p:nvSpPr>
        <p:spPr>
          <a:xfrm>
            <a:off x="6920865" y="252730"/>
            <a:ext cx="5183505" cy="1318895"/>
          </a:xfrm>
          <a:prstGeom prst="wedgeEllipseCallou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介词短语</a:t>
            </a:r>
            <a:r>
              <a:rPr lang="en-US" altLang="zh-CN" sz="2800"/>
              <a:t>with the intention of </a:t>
            </a:r>
            <a:r>
              <a:rPr lang="zh-CN" altLang="en-US" sz="2800"/>
              <a:t>作状语</a:t>
            </a:r>
            <a:endParaRPr lang="zh-CN" altLang="en-US" sz="2800"/>
          </a:p>
        </p:txBody>
      </p:sp>
      <p:cxnSp>
        <p:nvCxnSpPr>
          <p:cNvPr id="8" name="直接连接符 7"/>
          <p:cNvCxnSpPr/>
          <p:nvPr/>
        </p:nvCxnSpPr>
        <p:spPr>
          <a:xfrm flipV="1">
            <a:off x="4389755" y="2626360"/>
            <a:ext cx="7325360" cy="6921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0" name="椭圆形标注 9"/>
          <p:cNvSpPr/>
          <p:nvPr/>
        </p:nvSpPr>
        <p:spPr>
          <a:xfrm>
            <a:off x="5850890" y="968375"/>
            <a:ext cx="5183505" cy="1318895"/>
          </a:xfrm>
          <a:prstGeom prst="wedgeEllipseCallou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比喻修辞手法</a:t>
            </a:r>
            <a:endParaRPr lang="zh-CN" altLang="en-US" sz="2800"/>
          </a:p>
        </p:txBody>
      </p:sp>
      <p:cxnSp>
        <p:nvCxnSpPr>
          <p:cNvPr id="11" name="直接连接符 10"/>
          <p:cNvCxnSpPr/>
          <p:nvPr/>
        </p:nvCxnSpPr>
        <p:spPr>
          <a:xfrm>
            <a:off x="3459480" y="4392295"/>
            <a:ext cx="6307455" cy="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3" name="椭圆形标注 12"/>
          <p:cNvSpPr/>
          <p:nvPr/>
        </p:nvSpPr>
        <p:spPr>
          <a:xfrm>
            <a:off x="4021455" y="2695575"/>
            <a:ext cx="5183505" cy="1318895"/>
          </a:xfrm>
          <a:prstGeom prst="wedgeEllipseCallou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现在分词作结果状语</a:t>
            </a:r>
            <a:endParaRPr lang="zh-CN" altLang="en-US" sz="2800"/>
          </a:p>
        </p:txBody>
      </p:sp>
      <p:cxnSp>
        <p:nvCxnSpPr>
          <p:cNvPr id="15" name="直接连接符 14"/>
          <p:cNvCxnSpPr/>
          <p:nvPr/>
        </p:nvCxnSpPr>
        <p:spPr>
          <a:xfrm flipV="1">
            <a:off x="4898390" y="4821555"/>
            <a:ext cx="3300095" cy="1651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6" name="椭圆形标注 15"/>
          <p:cNvSpPr/>
          <p:nvPr/>
        </p:nvSpPr>
        <p:spPr>
          <a:xfrm>
            <a:off x="5295900" y="3073400"/>
            <a:ext cx="5183505" cy="1318895"/>
          </a:xfrm>
          <a:prstGeom prst="wedgeEllipseCallou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过去分词作原因状语</a:t>
            </a:r>
            <a:endParaRPr lang="zh-CN" altLang="en-US" sz="2800"/>
          </a:p>
        </p:txBody>
      </p:sp>
      <p:cxnSp>
        <p:nvCxnSpPr>
          <p:cNvPr id="18" name="直接连接符 17"/>
          <p:cNvCxnSpPr/>
          <p:nvPr/>
        </p:nvCxnSpPr>
        <p:spPr>
          <a:xfrm flipV="1">
            <a:off x="4898390" y="6507480"/>
            <a:ext cx="6484620" cy="6350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167005" y="6896735"/>
            <a:ext cx="4022725" cy="3429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20" name="椭圆形标注 19"/>
          <p:cNvSpPr/>
          <p:nvPr/>
        </p:nvSpPr>
        <p:spPr>
          <a:xfrm>
            <a:off x="5033010" y="4821555"/>
            <a:ext cx="5183505" cy="1318895"/>
          </a:xfrm>
          <a:prstGeom prst="wedgeEllipseCallou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排比句列举家乡人对Ibn的崇敬之情</a:t>
            </a:r>
            <a:endParaRPr lang="zh-CN" altLang="en-US" sz="2800"/>
          </a:p>
        </p:txBody>
      </p:sp>
      <p:pic>
        <p:nvPicPr>
          <p:cNvPr id="5" name="图片 4" descr="水印"/>
          <p:cNvPicPr>
            <a:picLocks noChangeAspect="1"/>
          </p:cNvPicPr>
          <p:nvPr userDrawn="1"/>
        </p:nvPicPr>
        <p:blipFill>
          <a:blip r:embed="rId1"/>
          <a:stretch>
            <a:fillRect/>
          </a:stretch>
        </p:blipFill>
        <p:spPr>
          <a:xfrm>
            <a:off x="11217275" y="127000"/>
            <a:ext cx="850265" cy="2755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4" grpId="0" bldLvl="0" animBg="1"/>
      <p:bldP spid="4" grpId="1" animBg="1"/>
      <p:bldP spid="10" grpId="0" bldLvl="0" animBg="1"/>
      <p:bldP spid="10" grpId="1" animBg="1"/>
      <p:bldP spid="13" grpId="0" bldLvl="0" animBg="1"/>
      <p:bldP spid="13" grpId="1" animBg="1"/>
      <p:bldP spid="16" grpId="0" bldLvl="0" animBg="1"/>
      <p:bldP spid="16" grpId="1" animBg="1"/>
      <p:bldP spid="20" grpId="0" bldLvl="0" animBg="1"/>
      <p:bldP spid="2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67005" y="68580"/>
            <a:ext cx="4427220" cy="866775"/>
          </a:xfrm>
          <a:prstGeom prst="rect">
            <a:avLst/>
          </a:prstGeom>
        </p:spPr>
        <p:txBody>
          <a:bodyPr wrap="square" lIns="128987" tIns="64495" rIns="128987" bIns="64495">
            <a:spAutoFit/>
          </a:bodyPr>
          <a:lstStyle/>
          <a:p>
            <a:pPr>
              <a:defRPr/>
            </a:pPr>
            <a:r>
              <a:rPr lang="en-US" altLang="zh-CN" sz="4800" kern="0" dirty="0">
                <a:solidFill>
                  <a:srgbClr val="226032"/>
                </a:solidFill>
                <a:effectLst>
                  <a:glow rad="63500">
                    <a:schemeClr val="bg1">
                      <a:lumMod val="65000"/>
                      <a:alpha val="40000"/>
                    </a:schemeClr>
                  </a:glow>
                </a:effectLst>
                <a:latin typeface="Impact" panose="020B0806030902050204" pitchFamily="34" charset="0"/>
              </a:rPr>
              <a:t>04 </a:t>
            </a:r>
            <a:r>
              <a:rPr lang="zh-CN" altLang="en-US" sz="4800" kern="0" dirty="0">
                <a:solidFill>
                  <a:srgbClr val="226032"/>
                </a:solidFill>
                <a:effectLst>
                  <a:glow rad="63500">
                    <a:schemeClr val="bg1">
                      <a:lumMod val="65000"/>
                      <a:alpha val="40000"/>
                    </a:schemeClr>
                  </a:glow>
                </a:effectLst>
                <a:latin typeface="Impact" panose="020B0806030902050204" pitchFamily="34" charset="0"/>
              </a:rPr>
              <a:t>模拟试题</a:t>
            </a:r>
            <a:endParaRPr lang="zh-CN" altLang="en-US" sz="4800" kern="0" dirty="0">
              <a:solidFill>
                <a:srgbClr val="226032"/>
              </a:solidFill>
              <a:effectLst>
                <a:glow rad="63500">
                  <a:schemeClr val="bg1">
                    <a:lumMod val="65000"/>
                    <a:alpha val="40000"/>
                  </a:schemeClr>
                </a:glow>
              </a:effectLst>
              <a:latin typeface="Impact" panose="020B0806030902050204" pitchFamily="34" charset="0"/>
            </a:endParaRPr>
          </a:p>
        </p:txBody>
      </p:sp>
      <p:sp>
        <p:nvSpPr>
          <p:cNvPr id="7" name="TextBox 21"/>
          <p:cNvSpPr txBox="1"/>
          <p:nvPr/>
        </p:nvSpPr>
        <p:spPr>
          <a:xfrm>
            <a:off x="408305" y="814070"/>
            <a:ext cx="6374765" cy="551180"/>
          </a:xfrm>
          <a:prstGeom prst="rect">
            <a:avLst/>
          </a:prstGeom>
          <a:noFill/>
        </p:spPr>
        <p:txBody>
          <a:bodyPr wrap="square" lIns="121549" tIns="60752" rIns="121549" bIns="60752" rtlCol="0">
            <a:spAutoFit/>
          </a:bodyPr>
          <a:lstStyle/>
          <a:p>
            <a:pPr algn="dist" eaLnBrk="1" hangingPunct="1"/>
            <a:r>
              <a:rPr lang="zh-CN" sz="2800" b="1" dirty="0" smtClean="0">
                <a:solidFill>
                  <a:srgbClr val="FFC000"/>
                </a:solidFill>
                <a:latin typeface="微软雅黑" panose="020B0503020204020204" pitchFamily="34" charset="-122"/>
                <a:ea typeface="微软雅黑" panose="020B0503020204020204" pitchFamily="34" charset="-122"/>
              </a:rPr>
              <a:t>二、2019年9月杭二中阅读理解</a:t>
            </a:r>
            <a:r>
              <a:rPr lang="en-US" altLang="zh-CN" sz="2800" b="1" dirty="0" smtClean="0">
                <a:solidFill>
                  <a:srgbClr val="FFC000"/>
                </a:solidFill>
                <a:latin typeface="微软雅黑" panose="020B0503020204020204" pitchFamily="34" charset="-122"/>
                <a:ea typeface="微软雅黑" panose="020B0503020204020204" pitchFamily="34" charset="-122"/>
              </a:rPr>
              <a:t>A</a:t>
            </a:r>
            <a:r>
              <a:rPr lang="zh-CN" altLang="en-US" sz="2800" b="1" dirty="0" smtClean="0">
                <a:solidFill>
                  <a:srgbClr val="FFC000"/>
                </a:solidFill>
                <a:latin typeface="微软雅黑" panose="020B0503020204020204" pitchFamily="34" charset="-122"/>
                <a:ea typeface="微软雅黑" panose="020B0503020204020204" pitchFamily="34" charset="-122"/>
              </a:rPr>
              <a:t>篇</a:t>
            </a:r>
            <a:endParaRPr lang="zh-CN" altLang="en-US" sz="2800" b="1" dirty="0" smtClean="0">
              <a:solidFill>
                <a:srgbClr val="FFC000"/>
              </a:solidFill>
              <a:latin typeface="微软雅黑" panose="020B0503020204020204" pitchFamily="34" charset="-122"/>
              <a:ea typeface="微软雅黑" panose="020B0503020204020204" pitchFamily="34" charset="-122"/>
            </a:endParaRPr>
          </a:p>
        </p:txBody>
      </p:sp>
      <p:sp>
        <p:nvSpPr>
          <p:cNvPr id="9" name="TextBox 21"/>
          <p:cNvSpPr txBox="1"/>
          <p:nvPr/>
        </p:nvSpPr>
        <p:spPr>
          <a:xfrm>
            <a:off x="86995" y="1365250"/>
            <a:ext cx="12017375" cy="5721985"/>
          </a:xfrm>
          <a:prstGeom prst="rect">
            <a:avLst/>
          </a:prstGeom>
          <a:noFill/>
        </p:spPr>
        <p:txBody>
          <a:bodyPr wrap="square" lIns="121549" tIns="60752" rIns="121549" bIns="60752" rtlCol="0">
            <a:spAutoFit/>
          </a:bodyPr>
          <a:lstStyle/>
          <a:p>
            <a:pPr algn="l" eaLnBrk="1" hangingPunct="1"/>
            <a:r>
              <a:rPr sz="2800" b="1" dirty="0" smtClean="0">
                <a:solidFill>
                  <a:schemeClr val="tx1"/>
                </a:solidFill>
                <a:latin typeface="微软雅黑" panose="020B0503020204020204" pitchFamily="34" charset="-122"/>
                <a:ea typeface="微软雅黑" panose="020B0503020204020204" pitchFamily="34" charset="-122"/>
              </a:rPr>
              <a:t> “The 13th of June, 1325, I left Tangier, my birthplace, with the intention of making the pilgrimage to Mecca (去麦加朝圣) ... to leave all my friends, to abandon my home as birds abandon their nests.” So begins an old manuscript in a library in Paris — the travel diary of Ibn Battuta. </a:t>
            </a:r>
            <a:endParaRPr sz="2800" b="1" dirty="0" smtClean="0">
              <a:solidFill>
                <a:schemeClr val="tx1"/>
              </a:solidFill>
              <a:latin typeface="微软雅黑" panose="020B0503020204020204" pitchFamily="34" charset="-122"/>
              <a:ea typeface="微软雅黑" panose="020B0503020204020204" pitchFamily="34" charset="-122"/>
            </a:endParaRPr>
          </a:p>
          <a:p>
            <a:pPr algn="l" eaLnBrk="1" hangingPunct="1"/>
            <a:r>
              <a:rPr sz="2800" b="1" dirty="0" smtClean="0">
                <a:solidFill>
                  <a:schemeClr val="tx1"/>
                </a:solidFill>
                <a:latin typeface="微软雅黑" panose="020B0503020204020204" pitchFamily="34" charset="-122"/>
                <a:ea typeface="微软雅黑" panose="020B0503020204020204" pitchFamily="34" charset="-122"/>
              </a:rPr>
              <a:t>   Almost two centuries before Columbus, this young Moroccan set off for Mecca, returning home three decades later as one of history’s great travelers. Driven by curiosity, he journeyed to remote corners of the Islamic world, traveling through 44 modern countries, three times as far as Marco Polo. Little celebrated in the West, his name is well known among Arabs. In his hometown of Tangier, a square, a hotel, a cafe, a ferry boat, and even a hamburger are named after him. </a:t>
            </a:r>
            <a:endParaRPr sz="2800" b="1" dirty="0" smtClean="0">
              <a:solidFill>
                <a:schemeClr val="tx1"/>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flipV="1">
            <a:off x="10216515" y="1805940"/>
            <a:ext cx="1498600" cy="444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flipV="1">
            <a:off x="86995" y="2287270"/>
            <a:ext cx="2177415" cy="2032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4" name="椭圆形标注 3"/>
          <p:cNvSpPr/>
          <p:nvPr/>
        </p:nvSpPr>
        <p:spPr>
          <a:xfrm>
            <a:off x="6920865" y="252730"/>
            <a:ext cx="5183505" cy="1318895"/>
          </a:xfrm>
          <a:prstGeom prst="wedgeEllipseCallou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介词短语</a:t>
            </a:r>
            <a:r>
              <a:rPr lang="en-US" altLang="zh-CN" sz="2800"/>
              <a:t>with the intention of </a:t>
            </a:r>
            <a:r>
              <a:rPr lang="zh-CN" altLang="en-US" sz="2800"/>
              <a:t>作状语</a:t>
            </a:r>
            <a:endParaRPr lang="zh-CN" altLang="en-US" sz="2800"/>
          </a:p>
        </p:txBody>
      </p:sp>
      <p:cxnSp>
        <p:nvCxnSpPr>
          <p:cNvPr id="8" name="直接连接符 7"/>
          <p:cNvCxnSpPr/>
          <p:nvPr/>
        </p:nvCxnSpPr>
        <p:spPr>
          <a:xfrm flipV="1">
            <a:off x="4389755" y="2626360"/>
            <a:ext cx="7325360" cy="6921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0" name="椭圆形标注 9"/>
          <p:cNvSpPr/>
          <p:nvPr/>
        </p:nvSpPr>
        <p:spPr>
          <a:xfrm>
            <a:off x="5850890" y="968375"/>
            <a:ext cx="5183505" cy="1318895"/>
          </a:xfrm>
          <a:prstGeom prst="wedgeEllipseCallou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比喻修辞手法</a:t>
            </a:r>
            <a:endParaRPr lang="zh-CN" altLang="en-US" sz="2800"/>
          </a:p>
        </p:txBody>
      </p:sp>
      <p:cxnSp>
        <p:nvCxnSpPr>
          <p:cNvPr id="11" name="直接连接符 10"/>
          <p:cNvCxnSpPr/>
          <p:nvPr/>
        </p:nvCxnSpPr>
        <p:spPr>
          <a:xfrm>
            <a:off x="3459480" y="4392295"/>
            <a:ext cx="6307455" cy="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3" name="椭圆形标注 12"/>
          <p:cNvSpPr/>
          <p:nvPr/>
        </p:nvSpPr>
        <p:spPr>
          <a:xfrm>
            <a:off x="4021455" y="2695575"/>
            <a:ext cx="5183505" cy="1318895"/>
          </a:xfrm>
          <a:prstGeom prst="wedgeEllipseCallou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现在分词作结果状语</a:t>
            </a:r>
            <a:endParaRPr lang="zh-CN" altLang="en-US" sz="2800"/>
          </a:p>
        </p:txBody>
      </p:sp>
      <p:cxnSp>
        <p:nvCxnSpPr>
          <p:cNvPr id="15" name="直接连接符 14"/>
          <p:cNvCxnSpPr/>
          <p:nvPr/>
        </p:nvCxnSpPr>
        <p:spPr>
          <a:xfrm flipV="1">
            <a:off x="4898390" y="4821555"/>
            <a:ext cx="3300095" cy="1651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6" name="椭圆形标注 15"/>
          <p:cNvSpPr/>
          <p:nvPr/>
        </p:nvSpPr>
        <p:spPr>
          <a:xfrm>
            <a:off x="5295900" y="3073400"/>
            <a:ext cx="5183505" cy="1318895"/>
          </a:xfrm>
          <a:prstGeom prst="wedgeEllipseCallou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过去分词作原因状语</a:t>
            </a:r>
            <a:endParaRPr lang="zh-CN" altLang="en-US" sz="2800"/>
          </a:p>
        </p:txBody>
      </p:sp>
      <p:cxnSp>
        <p:nvCxnSpPr>
          <p:cNvPr id="18" name="直接连接符 17"/>
          <p:cNvCxnSpPr/>
          <p:nvPr/>
        </p:nvCxnSpPr>
        <p:spPr>
          <a:xfrm flipV="1">
            <a:off x="4898390" y="6507480"/>
            <a:ext cx="6484620" cy="6350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167005" y="6896735"/>
            <a:ext cx="4022725" cy="3429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20" name="椭圆形标注 19"/>
          <p:cNvSpPr/>
          <p:nvPr/>
        </p:nvSpPr>
        <p:spPr>
          <a:xfrm>
            <a:off x="5033010" y="4821555"/>
            <a:ext cx="5183505" cy="1318895"/>
          </a:xfrm>
          <a:prstGeom prst="wedgeEllipseCallou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排比句列举家乡人对Ibn的崇敬之情</a:t>
            </a:r>
            <a:endParaRPr lang="zh-CN" altLang="en-US" sz="2800"/>
          </a:p>
        </p:txBody>
      </p:sp>
      <p:pic>
        <p:nvPicPr>
          <p:cNvPr id="5" name="图片 4" descr="水印"/>
          <p:cNvPicPr>
            <a:picLocks noChangeAspect="1"/>
          </p:cNvPicPr>
          <p:nvPr userDrawn="1"/>
        </p:nvPicPr>
        <p:blipFill>
          <a:blip r:embed="rId1"/>
          <a:stretch>
            <a:fillRect/>
          </a:stretch>
        </p:blipFill>
        <p:spPr>
          <a:xfrm>
            <a:off x="11213465" y="127000"/>
            <a:ext cx="854075" cy="2768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4" grpId="0" bldLvl="0" animBg="1"/>
      <p:bldP spid="4" grpId="1" animBg="1"/>
      <p:bldP spid="10" grpId="0" bldLvl="0" animBg="1"/>
      <p:bldP spid="10" grpId="1" animBg="1"/>
      <p:bldP spid="13" grpId="0" bldLvl="0" animBg="1"/>
      <p:bldP spid="13" grpId="1" animBg="1"/>
      <p:bldP spid="16" grpId="0" bldLvl="0" animBg="1"/>
      <p:bldP spid="16" grpId="1" animBg="1"/>
      <p:bldP spid="20" grpId="0" bldLvl="0" animBg="1"/>
      <p:bldP spid="20"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6800850" y="3983355"/>
            <a:ext cx="3821430" cy="90868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sp>
        <p:nvSpPr>
          <p:cNvPr id="4" name="矩形 3"/>
          <p:cNvSpPr/>
          <p:nvPr/>
        </p:nvSpPr>
        <p:spPr>
          <a:xfrm>
            <a:off x="4315460" y="1250950"/>
            <a:ext cx="7282180" cy="1938020"/>
          </a:xfrm>
          <a:prstGeom prst="rect">
            <a:avLst/>
          </a:prstGeom>
        </p:spPr>
        <p:txBody>
          <a:bodyPr wrap="square">
            <a:spAutoFit/>
          </a:bodyPr>
          <a:lstStyle/>
          <a:p>
            <a:pPr algn="ctr"/>
            <a:r>
              <a:rPr lang="zh-CN" altLang="en-US" sz="6000" dirty="0" smtClean="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怎样使读后续写</a:t>
            </a:r>
            <a:endParaRPr lang="zh-CN" altLang="en-US" sz="6000" dirty="0" smtClean="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a:p>
            <a:pPr algn="ctr"/>
            <a:r>
              <a:rPr lang="zh-CN" altLang="en-US" sz="6000" dirty="0" smtClean="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语言丰富</a:t>
            </a:r>
            <a:r>
              <a:rPr lang="zh-CN" altLang="en-US" sz="6000" dirty="0" smtClean="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生动</a:t>
            </a:r>
            <a:endParaRPr lang="zh-CN" altLang="en-US" sz="6000" dirty="0" smtClean="0">
              <a:solidFill>
                <a:srgbClr val="0000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7" name="文本框 6"/>
          <p:cNvSpPr txBox="1"/>
          <p:nvPr/>
        </p:nvSpPr>
        <p:spPr>
          <a:xfrm>
            <a:off x="6965422" y="4056965"/>
            <a:ext cx="2697480" cy="645160"/>
          </a:xfrm>
          <a:prstGeom prst="rect">
            <a:avLst/>
          </a:prstGeom>
          <a:noFill/>
        </p:spPr>
        <p:txBody>
          <a:bodyPr wrap="none" rtlCol="0">
            <a:spAutoFit/>
          </a:bodyPr>
          <a:lstStyle/>
          <a:p>
            <a:r>
              <a:rPr lang="en-US" altLang="zh-CN" sz="3600" dirty="0" smtClean="0">
                <a:solidFill>
                  <a:srgbClr val="FFFF00"/>
                </a:solidFill>
                <a:latin typeface="宋体" panose="02010600030101010101" pitchFamily="2" charset="-122"/>
                <a:ea typeface="宋体" panose="02010600030101010101" pitchFamily="2" charset="-122"/>
              </a:rPr>
              <a:t>Norman King </a:t>
            </a:r>
            <a:endParaRPr lang="en-US" altLang="zh-CN" sz="3600" dirty="0" smtClean="0">
              <a:solidFill>
                <a:srgbClr val="FFFF00"/>
              </a:solidFill>
              <a:latin typeface="宋体" panose="02010600030101010101" pitchFamily="2" charset="-122"/>
              <a:ea typeface="宋体" panose="02010600030101010101" pitchFamily="2" charset="-122"/>
            </a:endParaRPr>
          </a:p>
        </p:txBody>
      </p:sp>
      <p:pic>
        <p:nvPicPr>
          <p:cNvPr id="2" name="图片 1" descr="水印"/>
          <p:cNvPicPr>
            <a:picLocks noChangeAspect="1"/>
          </p:cNvPicPr>
          <p:nvPr userDrawn="1"/>
        </p:nvPicPr>
        <p:blipFill>
          <a:blip r:embed="rId1"/>
          <a:stretch>
            <a:fillRect/>
          </a:stretch>
        </p:blipFill>
        <p:spPr>
          <a:xfrm>
            <a:off x="11134725" y="127000"/>
            <a:ext cx="932815" cy="3022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67005" y="68580"/>
            <a:ext cx="4427220" cy="866775"/>
          </a:xfrm>
          <a:prstGeom prst="rect">
            <a:avLst/>
          </a:prstGeom>
        </p:spPr>
        <p:txBody>
          <a:bodyPr wrap="square" lIns="128987" tIns="64495" rIns="128987" bIns="64495">
            <a:spAutoFit/>
          </a:bodyPr>
          <a:lstStyle/>
          <a:p>
            <a:pPr>
              <a:defRPr/>
            </a:pPr>
            <a:r>
              <a:rPr lang="en-US" altLang="zh-CN" sz="4800" kern="0" dirty="0">
                <a:solidFill>
                  <a:srgbClr val="226032"/>
                </a:solidFill>
                <a:effectLst>
                  <a:glow rad="63500">
                    <a:schemeClr val="bg1">
                      <a:lumMod val="65000"/>
                      <a:alpha val="40000"/>
                    </a:schemeClr>
                  </a:glow>
                </a:effectLst>
                <a:latin typeface="Impact" panose="020B0806030902050204" pitchFamily="34" charset="0"/>
              </a:rPr>
              <a:t>04 </a:t>
            </a:r>
            <a:r>
              <a:rPr lang="zh-CN" altLang="en-US" sz="4800" kern="0" dirty="0">
                <a:solidFill>
                  <a:srgbClr val="226032"/>
                </a:solidFill>
                <a:effectLst>
                  <a:glow rad="63500">
                    <a:schemeClr val="bg1">
                      <a:lumMod val="65000"/>
                      <a:alpha val="40000"/>
                    </a:schemeClr>
                  </a:glow>
                </a:effectLst>
                <a:latin typeface="Impact" panose="020B0806030902050204" pitchFamily="34" charset="0"/>
              </a:rPr>
              <a:t>模拟试题</a:t>
            </a:r>
            <a:endParaRPr lang="zh-CN" altLang="en-US" sz="4800" kern="0" dirty="0">
              <a:solidFill>
                <a:srgbClr val="226032"/>
              </a:solidFill>
              <a:effectLst>
                <a:glow rad="63500">
                  <a:schemeClr val="bg1">
                    <a:lumMod val="65000"/>
                    <a:alpha val="40000"/>
                  </a:schemeClr>
                </a:glow>
              </a:effectLst>
              <a:latin typeface="Impact" panose="020B0806030902050204" pitchFamily="34" charset="0"/>
            </a:endParaRPr>
          </a:p>
        </p:txBody>
      </p:sp>
      <p:sp>
        <p:nvSpPr>
          <p:cNvPr id="7" name="TextBox 21"/>
          <p:cNvSpPr txBox="1"/>
          <p:nvPr/>
        </p:nvSpPr>
        <p:spPr>
          <a:xfrm>
            <a:off x="408305" y="814070"/>
            <a:ext cx="6374765" cy="551180"/>
          </a:xfrm>
          <a:prstGeom prst="rect">
            <a:avLst/>
          </a:prstGeom>
          <a:noFill/>
        </p:spPr>
        <p:txBody>
          <a:bodyPr wrap="square" lIns="121549" tIns="60752" rIns="121549" bIns="60752" rtlCol="0">
            <a:spAutoFit/>
          </a:bodyPr>
          <a:lstStyle/>
          <a:p>
            <a:pPr algn="dist" eaLnBrk="1" hangingPunct="1"/>
            <a:r>
              <a:rPr lang="zh-CN" sz="2800" b="1" dirty="0" smtClean="0">
                <a:solidFill>
                  <a:srgbClr val="FFC000"/>
                </a:solidFill>
                <a:latin typeface="微软雅黑" panose="020B0503020204020204" pitchFamily="34" charset="-122"/>
                <a:ea typeface="微软雅黑" panose="020B0503020204020204" pitchFamily="34" charset="-122"/>
              </a:rPr>
              <a:t>二、2019年9月杭二中阅读理解</a:t>
            </a:r>
            <a:r>
              <a:rPr lang="en-US" altLang="zh-CN" sz="2800" b="1" dirty="0" smtClean="0">
                <a:solidFill>
                  <a:srgbClr val="FFC000"/>
                </a:solidFill>
                <a:latin typeface="微软雅黑" panose="020B0503020204020204" pitchFamily="34" charset="-122"/>
                <a:ea typeface="微软雅黑" panose="020B0503020204020204" pitchFamily="34" charset="-122"/>
              </a:rPr>
              <a:t>A</a:t>
            </a:r>
            <a:r>
              <a:rPr lang="zh-CN" altLang="en-US" sz="2800" b="1" dirty="0" smtClean="0">
                <a:solidFill>
                  <a:srgbClr val="FFC000"/>
                </a:solidFill>
                <a:latin typeface="微软雅黑" panose="020B0503020204020204" pitchFamily="34" charset="-122"/>
                <a:ea typeface="微软雅黑" panose="020B0503020204020204" pitchFamily="34" charset="-122"/>
              </a:rPr>
              <a:t>篇</a:t>
            </a:r>
            <a:endParaRPr lang="zh-CN" altLang="en-US" sz="2800" b="1" dirty="0" smtClean="0">
              <a:solidFill>
                <a:srgbClr val="FFC000"/>
              </a:solidFill>
              <a:latin typeface="微软雅黑" panose="020B0503020204020204" pitchFamily="34" charset="-122"/>
              <a:ea typeface="微软雅黑" panose="020B0503020204020204" pitchFamily="34" charset="-122"/>
            </a:endParaRPr>
          </a:p>
        </p:txBody>
      </p:sp>
      <p:sp>
        <p:nvSpPr>
          <p:cNvPr id="9" name="TextBox 21"/>
          <p:cNvSpPr txBox="1"/>
          <p:nvPr/>
        </p:nvSpPr>
        <p:spPr>
          <a:xfrm>
            <a:off x="86995" y="1365250"/>
            <a:ext cx="12017375" cy="5721985"/>
          </a:xfrm>
          <a:prstGeom prst="rect">
            <a:avLst/>
          </a:prstGeom>
          <a:noFill/>
        </p:spPr>
        <p:txBody>
          <a:bodyPr wrap="square" lIns="121549" tIns="60752" rIns="121549" bIns="60752" rtlCol="0">
            <a:spAutoFit/>
          </a:bodyPr>
          <a:lstStyle/>
          <a:p>
            <a:pPr algn="l" eaLnBrk="1" hangingPunct="1"/>
            <a:r>
              <a:rPr sz="2800" b="1" dirty="0" smtClean="0">
                <a:solidFill>
                  <a:schemeClr val="tx1"/>
                </a:solidFill>
                <a:latin typeface="微软雅黑" panose="020B0503020204020204" pitchFamily="34" charset="-122"/>
                <a:ea typeface="微软雅黑" panose="020B0503020204020204" pitchFamily="34" charset="-122"/>
              </a:rPr>
              <a:t> “The 13th of June, 1325, I left Tangier, my birthplace, with the intention of making the pilgrimage to Mecca (去麦加朝圣) ... to leave all my friends, to abandon my home as birds abandon their nests.” So begins an old manuscript in a library in Paris — the travel diary of Ibn Battuta. </a:t>
            </a:r>
            <a:endParaRPr sz="2800" b="1" dirty="0" smtClean="0">
              <a:solidFill>
                <a:schemeClr val="tx1"/>
              </a:solidFill>
              <a:latin typeface="微软雅黑" panose="020B0503020204020204" pitchFamily="34" charset="-122"/>
              <a:ea typeface="微软雅黑" panose="020B0503020204020204" pitchFamily="34" charset="-122"/>
            </a:endParaRPr>
          </a:p>
          <a:p>
            <a:pPr algn="l" eaLnBrk="1" hangingPunct="1"/>
            <a:r>
              <a:rPr sz="2800" b="1" dirty="0" smtClean="0">
                <a:solidFill>
                  <a:schemeClr val="tx1"/>
                </a:solidFill>
                <a:latin typeface="微软雅黑" panose="020B0503020204020204" pitchFamily="34" charset="-122"/>
                <a:ea typeface="微软雅黑" panose="020B0503020204020204" pitchFamily="34" charset="-122"/>
              </a:rPr>
              <a:t>   Almost two centuries before Columbus, this young Moroccan set off for Mecca, returning home three decades later as one of history’s great travelers. Driven by curiosity, he journeyed to remote corners of the Islamic world, traveling through 44 modern countries, three times as far as Marco Polo. Little celebrated in the West, his name is well known among Arabs. In his hometown of Tangier, a square, a hotel, a cafe, a ferry boat, and even a hamburger are named after him. </a:t>
            </a:r>
            <a:endParaRPr sz="2800" b="1" dirty="0" smtClean="0">
              <a:solidFill>
                <a:schemeClr val="tx1"/>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flipV="1">
            <a:off x="10216515" y="1805940"/>
            <a:ext cx="1498600" cy="444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flipV="1">
            <a:off x="86995" y="2287270"/>
            <a:ext cx="2177415" cy="2032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4" name="椭圆形标注 3"/>
          <p:cNvSpPr/>
          <p:nvPr/>
        </p:nvSpPr>
        <p:spPr>
          <a:xfrm>
            <a:off x="6920865" y="252730"/>
            <a:ext cx="5183505" cy="1318895"/>
          </a:xfrm>
          <a:prstGeom prst="wedgeEllipseCallou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介词短语</a:t>
            </a:r>
            <a:r>
              <a:rPr lang="en-US" altLang="zh-CN" sz="2800"/>
              <a:t>with the intention of </a:t>
            </a:r>
            <a:r>
              <a:rPr lang="zh-CN" altLang="en-US" sz="2800"/>
              <a:t>作状语</a:t>
            </a:r>
            <a:endParaRPr lang="zh-CN" altLang="en-US" sz="2800"/>
          </a:p>
        </p:txBody>
      </p:sp>
      <p:cxnSp>
        <p:nvCxnSpPr>
          <p:cNvPr id="8" name="直接连接符 7"/>
          <p:cNvCxnSpPr/>
          <p:nvPr/>
        </p:nvCxnSpPr>
        <p:spPr>
          <a:xfrm flipV="1">
            <a:off x="4389755" y="2626360"/>
            <a:ext cx="7325360" cy="6921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0" name="椭圆形标注 9"/>
          <p:cNvSpPr/>
          <p:nvPr/>
        </p:nvSpPr>
        <p:spPr>
          <a:xfrm>
            <a:off x="5850890" y="968375"/>
            <a:ext cx="5183505" cy="1318895"/>
          </a:xfrm>
          <a:prstGeom prst="wedgeEllipseCallou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比喻修辞手法</a:t>
            </a:r>
            <a:endParaRPr lang="zh-CN" altLang="en-US" sz="2800"/>
          </a:p>
        </p:txBody>
      </p:sp>
      <p:cxnSp>
        <p:nvCxnSpPr>
          <p:cNvPr id="11" name="直接连接符 10"/>
          <p:cNvCxnSpPr/>
          <p:nvPr/>
        </p:nvCxnSpPr>
        <p:spPr>
          <a:xfrm>
            <a:off x="3459480" y="4392295"/>
            <a:ext cx="6307455" cy="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3" name="椭圆形标注 12"/>
          <p:cNvSpPr/>
          <p:nvPr/>
        </p:nvSpPr>
        <p:spPr>
          <a:xfrm>
            <a:off x="4021455" y="2695575"/>
            <a:ext cx="5183505" cy="1318895"/>
          </a:xfrm>
          <a:prstGeom prst="wedgeEllipseCallou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现在分词作结果状语</a:t>
            </a:r>
            <a:endParaRPr lang="zh-CN" altLang="en-US" sz="2800"/>
          </a:p>
        </p:txBody>
      </p:sp>
      <p:cxnSp>
        <p:nvCxnSpPr>
          <p:cNvPr id="15" name="直接连接符 14"/>
          <p:cNvCxnSpPr/>
          <p:nvPr/>
        </p:nvCxnSpPr>
        <p:spPr>
          <a:xfrm flipV="1">
            <a:off x="4898390" y="4821555"/>
            <a:ext cx="3300095" cy="1651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6" name="椭圆形标注 15"/>
          <p:cNvSpPr/>
          <p:nvPr/>
        </p:nvSpPr>
        <p:spPr>
          <a:xfrm>
            <a:off x="5295900" y="3073400"/>
            <a:ext cx="5183505" cy="1318895"/>
          </a:xfrm>
          <a:prstGeom prst="wedgeEllipseCallou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过去分词作原因状语</a:t>
            </a:r>
            <a:endParaRPr lang="zh-CN" altLang="en-US" sz="2800"/>
          </a:p>
        </p:txBody>
      </p:sp>
      <p:cxnSp>
        <p:nvCxnSpPr>
          <p:cNvPr id="18" name="直接连接符 17"/>
          <p:cNvCxnSpPr/>
          <p:nvPr/>
        </p:nvCxnSpPr>
        <p:spPr>
          <a:xfrm flipV="1">
            <a:off x="4898390" y="6507480"/>
            <a:ext cx="6484620" cy="6350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167005" y="6896735"/>
            <a:ext cx="4022725" cy="3429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20" name="椭圆形标注 19"/>
          <p:cNvSpPr/>
          <p:nvPr/>
        </p:nvSpPr>
        <p:spPr>
          <a:xfrm>
            <a:off x="5033010" y="4821555"/>
            <a:ext cx="5183505" cy="1318895"/>
          </a:xfrm>
          <a:prstGeom prst="wedgeEllipseCallou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排比句列举家乡人对Ibn的崇敬之情</a:t>
            </a:r>
            <a:endParaRPr lang="zh-CN" altLang="en-US" sz="2800"/>
          </a:p>
        </p:txBody>
      </p:sp>
      <p:pic>
        <p:nvPicPr>
          <p:cNvPr id="5" name="图片 4" descr="水印"/>
          <p:cNvPicPr>
            <a:picLocks noChangeAspect="1"/>
          </p:cNvPicPr>
          <p:nvPr userDrawn="1"/>
        </p:nvPicPr>
        <p:blipFill>
          <a:blip r:embed="rId1"/>
          <a:stretch>
            <a:fillRect/>
          </a:stretch>
        </p:blipFill>
        <p:spPr>
          <a:xfrm>
            <a:off x="11273790" y="127000"/>
            <a:ext cx="793750" cy="2571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4" grpId="0" bldLvl="0" animBg="1"/>
      <p:bldP spid="4" grpId="1" animBg="1"/>
      <p:bldP spid="10" grpId="0" bldLvl="0" animBg="1"/>
      <p:bldP spid="10" grpId="1" animBg="1"/>
      <p:bldP spid="13" grpId="0" bldLvl="0" animBg="1"/>
      <p:bldP spid="13" grpId="1" animBg="1"/>
      <p:bldP spid="16" grpId="0" bldLvl="0" animBg="1"/>
      <p:bldP spid="16" grpId="1" animBg="1"/>
      <p:bldP spid="20" grpId="0" bldLvl="0" animBg="1"/>
      <p:bldP spid="2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67005" y="68580"/>
            <a:ext cx="4427220" cy="866775"/>
          </a:xfrm>
          <a:prstGeom prst="rect">
            <a:avLst/>
          </a:prstGeom>
        </p:spPr>
        <p:txBody>
          <a:bodyPr wrap="square" lIns="128987" tIns="64495" rIns="128987" bIns="64495">
            <a:spAutoFit/>
          </a:bodyPr>
          <a:lstStyle/>
          <a:p>
            <a:pPr>
              <a:defRPr/>
            </a:pPr>
            <a:r>
              <a:rPr lang="en-US" altLang="zh-CN" sz="4800" kern="0" dirty="0">
                <a:solidFill>
                  <a:srgbClr val="226032"/>
                </a:solidFill>
                <a:effectLst>
                  <a:glow rad="63500">
                    <a:schemeClr val="bg1">
                      <a:lumMod val="65000"/>
                      <a:alpha val="40000"/>
                    </a:schemeClr>
                  </a:glow>
                </a:effectLst>
                <a:latin typeface="Impact" panose="020B0806030902050204" pitchFamily="34" charset="0"/>
              </a:rPr>
              <a:t>04 </a:t>
            </a:r>
            <a:r>
              <a:rPr lang="zh-CN" altLang="en-US" sz="4800" kern="0" dirty="0">
                <a:solidFill>
                  <a:srgbClr val="226032"/>
                </a:solidFill>
                <a:effectLst>
                  <a:glow rad="63500">
                    <a:schemeClr val="bg1">
                      <a:lumMod val="65000"/>
                      <a:alpha val="40000"/>
                    </a:schemeClr>
                  </a:glow>
                </a:effectLst>
                <a:latin typeface="Impact" panose="020B0806030902050204" pitchFamily="34" charset="0"/>
              </a:rPr>
              <a:t>模拟试题</a:t>
            </a:r>
            <a:endParaRPr lang="zh-CN" altLang="en-US" sz="4800" kern="0" dirty="0">
              <a:solidFill>
                <a:srgbClr val="226032"/>
              </a:solidFill>
              <a:effectLst>
                <a:glow rad="63500">
                  <a:schemeClr val="bg1">
                    <a:lumMod val="65000"/>
                    <a:alpha val="40000"/>
                  </a:schemeClr>
                </a:glow>
              </a:effectLst>
              <a:latin typeface="Impact" panose="020B0806030902050204" pitchFamily="34" charset="0"/>
            </a:endParaRPr>
          </a:p>
        </p:txBody>
      </p:sp>
      <p:sp>
        <p:nvSpPr>
          <p:cNvPr id="7" name="TextBox 21"/>
          <p:cNvSpPr txBox="1"/>
          <p:nvPr/>
        </p:nvSpPr>
        <p:spPr>
          <a:xfrm>
            <a:off x="408305" y="814070"/>
            <a:ext cx="6374765" cy="551180"/>
          </a:xfrm>
          <a:prstGeom prst="rect">
            <a:avLst/>
          </a:prstGeom>
          <a:noFill/>
        </p:spPr>
        <p:txBody>
          <a:bodyPr wrap="square" lIns="121549" tIns="60752" rIns="121549" bIns="60752" rtlCol="0">
            <a:spAutoFit/>
          </a:bodyPr>
          <a:lstStyle/>
          <a:p>
            <a:pPr algn="dist" eaLnBrk="1" hangingPunct="1"/>
            <a:r>
              <a:rPr lang="zh-CN" sz="2800" b="1" dirty="0" smtClean="0">
                <a:solidFill>
                  <a:srgbClr val="FFC000"/>
                </a:solidFill>
                <a:latin typeface="微软雅黑" panose="020B0503020204020204" pitchFamily="34" charset="-122"/>
                <a:ea typeface="微软雅黑" panose="020B0503020204020204" pitchFamily="34" charset="-122"/>
              </a:rPr>
              <a:t>二、2019年9月杭二中阅读理解</a:t>
            </a:r>
            <a:r>
              <a:rPr lang="en-US" altLang="zh-CN" sz="2800" b="1" dirty="0" smtClean="0">
                <a:solidFill>
                  <a:srgbClr val="FFC000"/>
                </a:solidFill>
                <a:latin typeface="微软雅黑" panose="020B0503020204020204" pitchFamily="34" charset="-122"/>
                <a:ea typeface="微软雅黑" panose="020B0503020204020204" pitchFamily="34" charset="-122"/>
              </a:rPr>
              <a:t>A</a:t>
            </a:r>
            <a:r>
              <a:rPr lang="zh-CN" altLang="en-US" sz="2800" b="1" dirty="0" smtClean="0">
                <a:solidFill>
                  <a:srgbClr val="FFC000"/>
                </a:solidFill>
                <a:latin typeface="微软雅黑" panose="020B0503020204020204" pitchFamily="34" charset="-122"/>
                <a:ea typeface="微软雅黑" panose="020B0503020204020204" pitchFamily="34" charset="-122"/>
              </a:rPr>
              <a:t>篇</a:t>
            </a:r>
            <a:endParaRPr lang="zh-CN" altLang="en-US" sz="2800" b="1" dirty="0" smtClean="0">
              <a:solidFill>
                <a:srgbClr val="FFC000"/>
              </a:solidFill>
              <a:latin typeface="微软雅黑" panose="020B0503020204020204" pitchFamily="34" charset="-122"/>
              <a:ea typeface="微软雅黑" panose="020B0503020204020204" pitchFamily="34" charset="-122"/>
            </a:endParaRPr>
          </a:p>
        </p:txBody>
      </p:sp>
      <p:sp>
        <p:nvSpPr>
          <p:cNvPr id="9" name="TextBox 21"/>
          <p:cNvSpPr txBox="1"/>
          <p:nvPr/>
        </p:nvSpPr>
        <p:spPr>
          <a:xfrm>
            <a:off x="86995" y="1365250"/>
            <a:ext cx="12017375" cy="5291455"/>
          </a:xfrm>
          <a:prstGeom prst="rect">
            <a:avLst/>
          </a:prstGeom>
          <a:noFill/>
        </p:spPr>
        <p:txBody>
          <a:bodyPr wrap="square" lIns="121549" tIns="60752" rIns="121549" bIns="60752" rtlCol="0">
            <a:spAutoFit/>
          </a:bodyPr>
          <a:lstStyle/>
          <a:p>
            <a:pPr algn="l" eaLnBrk="1" hangingPunct="1"/>
            <a:r>
              <a:rPr sz="2400" b="1" dirty="0" smtClean="0">
                <a:solidFill>
                  <a:schemeClr val="tx1"/>
                </a:solidFill>
                <a:latin typeface="微软雅黑" panose="020B0503020204020204" pitchFamily="34" charset="-122"/>
                <a:ea typeface="微软雅黑" panose="020B0503020204020204" pitchFamily="34" charset="-122"/>
              </a:rPr>
              <a:t>   Ibn Battuta stayed in Mecca as a student for several years, but the urge to travel soon took over. In one adventure, he traveled to India seeking profitable employment with the sultan — the Muslim ruler of Delhi. On the way, he described his group being attacked in the open country by 80 men on foot, and two horsemen: “… I was hit by an arrow and my horse by another, but God in his grace preserved me ...” In Delhi, the sultan gave him the position of judge, based on his previous study at Mecca. But the sultan had an unpredictable character, and Ibn Battuta looked for an opportunity to leave. When the sultan offered to finance a trip to China, he agreed. Ibn Battuta set off in three ships, but misfortune struck while he was still on the shore. A sudden storm grounded and broke up two ships, scattering (散播) treasure and drowning many people and horses. As he watched, the third ship, with all his belongings and slaves — one carrying his child — was carried out to sea and never heard from again.</a:t>
            </a:r>
            <a:endParaRPr sz="2400" b="1" dirty="0" smtClean="0">
              <a:solidFill>
                <a:schemeClr val="tx1"/>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flipV="1">
            <a:off x="1943100" y="2111375"/>
            <a:ext cx="1518920" cy="1587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4" name="椭圆形标注 3"/>
          <p:cNvSpPr/>
          <p:nvPr/>
        </p:nvSpPr>
        <p:spPr>
          <a:xfrm>
            <a:off x="668655" y="430530"/>
            <a:ext cx="6410325" cy="1318895"/>
          </a:xfrm>
          <a:prstGeom prst="wedgeEllipseCallou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t>take over</a:t>
            </a:r>
            <a:r>
              <a:rPr lang="zh-CN" altLang="en-US" sz="2800"/>
              <a:t>描述男主的打算</a:t>
            </a:r>
            <a:endParaRPr lang="zh-CN" altLang="en-US" sz="2800"/>
          </a:p>
        </p:txBody>
      </p:sp>
      <p:cxnSp>
        <p:nvCxnSpPr>
          <p:cNvPr id="8" name="直接连接符 7"/>
          <p:cNvCxnSpPr/>
          <p:nvPr/>
        </p:nvCxnSpPr>
        <p:spPr>
          <a:xfrm>
            <a:off x="9448165" y="2191385"/>
            <a:ext cx="1219200" cy="571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0" name="椭圆形标注 9"/>
          <p:cNvSpPr/>
          <p:nvPr/>
        </p:nvSpPr>
        <p:spPr>
          <a:xfrm>
            <a:off x="4675505" y="1155065"/>
            <a:ext cx="6150610" cy="1318895"/>
          </a:xfrm>
          <a:prstGeom prst="wedgeEllipseCallou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现在分词被动式作定语</a:t>
            </a:r>
            <a:endParaRPr lang="zh-CN" altLang="en-US" sz="2800"/>
          </a:p>
        </p:txBody>
      </p:sp>
      <p:cxnSp>
        <p:nvCxnSpPr>
          <p:cNvPr id="11" name="直接连接符 10"/>
          <p:cNvCxnSpPr/>
          <p:nvPr/>
        </p:nvCxnSpPr>
        <p:spPr>
          <a:xfrm flipV="1">
            <a:off x="4539615" y="2889885"/>
            <a:ext cx="7083425" cy="952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3" name="椭圆形标注 12"/>
          <p:cNvSpPr/>
          <p:nvPr/>
        </p:nvSpPr>
        <p:spPr>
          <a:xfrm>
            <a:off x="5723255" y="2305050"/>
            <a:ext cx="5183505" cy="1318895"/>
          </a:xfrm>
          <a:prstGeom prst="wedgeEllipseCallou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过去分词作</a:t>
            </a:r>
            <a:r>
              <a:rPr lang="zh-CN" altLang="en-US" sz="2800"/>
              <a:t>状语</a:t>
            </a:r>
            <a:endParaRPr lang="zh-CN" altLang="en-US" sz="2800"/>
          </a:p>
        </p:txBody>
      </p:sp>
      <p:cxnSp>
        <p:nvCxnSpPr>
          <p:cNvPr id="15" name="直接连接符 14"/>
          <p:cNvCxnSpPr/>
          <p:nvPr/>
        </p:nvCxnSpPr>
        <p:spPr>
          <a:xfrm flipV="1">
            <a:off x="3725545" y="4006850"/>
            <a:ext cx="5633085" cy="317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6" name="椭圆形标注 15"/>
          <p:cNvSpPr/>
          <p:nvPr/>
        </p:nvSpPr>
        <p:spPr>
          <a:xfrm>
            <a:off x="4449445" y="3003550"/>
            <a:ext cx="5183505" cy="1318895"/>
          </a:xfrm>
          <a:prstGeom prst="wedgeEllipseCallou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t>finance</a:t>
            </a:r>
            <a:r>
              <a:rPr lang="zh-CN" altLang="en-US" sz="2800"/>
              <a:t>作动词，意为</a:t>
            </a:r>
            <a:r>
              <a:rPr lang="en-US" altLang="zh-CN" sz="2800"/>
              <a:t>“</a:t>
            </a:r>
            <a:r>
              <a:rPr lang="zh-CN" altLang="en-US" sz="2800"/>
              <a:t>资助</a:t>
            </a:r>
            <a:r>
              <a:rPr lang="en-US" altLang="zh-CN" sz="2800"/>
              <a:t>”</a:t>
            </a:r>
            <a:endParaRPr lang="en-US" altLang="zh-CN" sz="2800"/>
          </a:p>
        </p:txBody>
      </p:sp>
      <p:cxnSp>
        <p:nvCxnSpPr>
          <p:cNvPr id="18" name="直接连接符 17"/>
          <p:cNvCxnSpPr/>
          <p:nvPr/>
        </p:nvCxnSpPr>
        <p:spPr>
          <a:xfrm flipV="1">
            <a:off x="5723255" y="4681220"/>
            <a:ext cx="1262380" cy="1968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7078980" y="5127625"/>
            <a:ext cx="1120775" cy="63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5" name="椭圆形标注 4"/>
          <p:cNvSpPr/>
          <p:nvPr/>
        </p:nvSpPr>
        <p:spPr>
          <a:xfrm>
            <a:off x="6667500" y="3264535"/>
            <a:ext cx="5183505" cy="1318895"/>
          </a:xfrm>
          <a:prstGeom prst="wedgeEllipseCallou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t>strike</a:t>
            </a:r>
            <a:r>
              <a:rPr lang="zh-CN" altLang="en-US" sz="2800"/>
              <a:t>意为</a:t>
            </a:r>
            <a:r>
              <a:rPr lang="en-US" altLang="zh-CN" sz="2800"/>
              <a:t>“</a:t>
            </a:r>
            <a:r>
              <a:rPr lang="zh-CN" altLang="en-US" sz="2800"/>
              <a:t>厄运发生</a:t>
            </a:r>
            <a:r>
              <a:rPr lang="en-US" altLang="zh-CN" sz="2800"/>
              <a:t>”</a:t>
            </a:r>
            <a:endParaRPr lang="en-US" altLang="zh-CN" sz="2800"/>
          </a:p>
        </p:txBody>
      </p:sp>
      <p:cxnSp>
        <p:nvCxnSpPr>
          <p:cNvPr id="12" name="直接连接符 11"/>
          <p:cNvCxnSpPr/>
          <p:nvPr/>
        </p:nvCxnSpPr>
        <p:spPr>
          <a:xfrm flipV="1">
            <a:off x="3725545" y="5445760"/>
            <a:ext cx="1647190" cy="1968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4" name="椭圆形标注 13"/>
          <p:cNvSpPr/>
          <p:nvPr/>
        </p:nvSpPr>
        <p:spPr>
          <a:xfrm>
            <a:off x="2759075" y="3716020"/>
            <a:ext cx="5183505" cy="1318895"/>
          </a:xfrm>
          <a:prstGeom prst="wedgeEllipseCallou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t>ground</a:t>
            </a:r>
            <a:r>
              <a:rPr lang="zh-CN" altLang="en-US" sz="2800"/>
              <a:t>作动词，意为</a:t>
            </a:r>
            <a:r>
              <a:rPr lang="en-US" altLang="zh-CN" sz="2800"/>
              <a:t>“</a:t>
            </a:r>
            <a:r>
              <a:rPr lang="zh-CN" altLang="en-US" sz="2800"/>
              <a:t>使船只</a:t>
            </a:r>
            <a:r>
              <a:rPr lang="zh-CN" altLang="en-US" sz="2800"/>
              <a:t>搁浅</a:t>
            </a:r>
            <a:r>
              <a:rPr lang="en-US" altLang="zh-CN" sz="2800"/>
              <a:t>”</a:t>
            </a:r>
            <a:endParaRPr lang="en-US" altLang="zh-CN" sz="2800"/>
          </a:p>
        </p:txBody>
      </p:sp>
      <p:cxnSp>
        <p:nvCxnSpPr>
          <p:cNvPr id="21" name="直接连接符 20"/>
          <p:cNvCxnSpPr/>
          <p:nvPr/>
        </p:nvCxnSpPr>
        <p:spPr>
          <a:xfrm>
            <a:off x="290830" y="5798820"/>
            <a:ext cx="7273925" cy="2984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22" name="椭圆形标注 21"/>
          <p:cNvSpPr/>
          <p:nvPr/>
        </p:nvSpPr>
        <p:spPr>
          <a:xfrm>
            <a:off x="539750" y="4126865"/>
            <a:ext cx="5183505" cy="1318895"/>
          </a:xfrm>
          <a:prstGeom prst="wedgeEllipseCallou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两个</a:t>
            </a:r>
            <a:r>
              <a:rPr lang="zh-CN" altLang="en-US" sz="2800"/>
              <a:t>现在分词短语作结果状语</a:t>
            </a:r>
            <a:endParaRPr lang="zh-CN" altLang="en-US" sz="2800"/>
          </a:p>
        </p:txBody>
      </p:sp>
      <p:cxnSp>
        <p:nvCxnSpPr>
          <p:cNvPr id="23" name="直接连接符 22"/>
          <p:cNvCxnSpPr/>
          <p:nvPr/>
        </p:nvCxnSpPr>
        <p:spPr>
          <a:xfrm flipV="1">
            <a:off x="984885" y="6167755"/>
            <a:ext cx="5252085" cy="2603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24" name="椭圆形标注 23"/>
          <p:cNvSpPr/>
          <p:nvPr/>
        </p:nvSpPr>
        <p:spPr>
          <a:xfrm>
            <a:off x="4359910" y="4468495"/>
            <a:ext cx="5183505" cy="1318895"/>
          </a:xfrm>
          <a:prstGeom prst="wedgeEllipseCallou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介词短语作插入语</a:t>
            </a:r>
            <a:endParaRPr lang="zh-CN" altLang="en-US" sz="2800"/>
          </a:p>
        </p:txBody>
      </p:sp>
      <p:sp>
        <p:nvSpPr>
          <p:cNvPr id="25" name="椭圆形标注 24"/>
          <p:cNvSpPr/>
          <p:nvPr/>
        </p:nvSpPr>
        <p:spPr>
          <a:xfrm>
            <a:off x="7942580" y="314325"/>
            <a:ext cx="4873625" cy="1318895"/>
          </a:xfrm>
          <a:prstGeom prst="wedgeEllipseCallou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现在分词作状</a:t>
            </a:r>
            <a:r>
              <a:rPr lang="zh-CN" altLang="en-US" sz="2800"/>
              <a:t>语</a:t>
            </a:r>
            <a:endParaRPr lang="zh-CN" altLang="en-US" sz="2800"/>
          </a:p>
        </p:txBody>
      </p:sp>
      <p:cxnSp>
        <p:nvCxnSpPr>
          <p:cNvPr id="26" name="直接连接符 25"/>
          <p:cNvCxnSpPr/>
          <p:nvPr/>
        </p:nvCxnSpPr>
        <p:spPr>
          <a:xfrm flipV="1">
            <a:off x="249555" y="3258820"/>
            <a:ext cx="4199890" cy="571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9289415" y="5449570"/>
            <a:ext cx="2195830" cy="1587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pic>
        <p:nvPicPr>
          <p:cNvPr id="3" name="图片 2" descr="水印"/>
          <p:cNvPicPr>
            <a:picLocks noChangeAspect="1"/>
          </p:cNvPicPr>
          <p:nvPr userDrawn="1"/>
        </p:nvPicPr>
        <p:blipFill>
          <a:blip r:embed="rId1"/>
          <a:stretch>
            <a:fillRect/>
          </a:stretch>
        </p:blipFill>
        <p:spPr>
          <a:xfrm>
            <a:off x="11171555" y="6512560"/>
            <a:ext cx="932815" cy="3022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23"/>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4" grpId="0" bldLvl="0" animBg="1"/>
      <p:bldP spid="4" grpId="1" animBg="1"/>
      <p:bldP spid="10" grpId="0" bldLvl="0" animBg="1"/>
      <p:bldP spid="10" grpId="1" animBg="1"/>
      <p:bldP spid="13" grpId="0" bldLvl="0" animBg="1"/>
      <p:bldP spid="13" grpId="1" animBg="1"/>
      <p:bldP spid="16" grpId="0" bldLvl="0" animBg="1"/>
      <p:bldP spid="16" grpId="1" animBg="1"/>
      <p:bldP spid="5" grpId="0" bldLvl="0" animBg="1"/>
      <p:bldP spid="5" grpId="1" animBg="1"/>
      <p:bldP spid="14" grpId="0" bldLvl="0" animBg="1"/>
      <p:bldP spid="14" grpId="1" animBg="1"/>
      <p:bldP spid="22" grpId="0" bldLvl="0" animBg="1"/>
      <p:bldP spid="22" grpId="1" animBg="1"/>
      <p:bldP spid="24" grpId="0" bldLvl="0" animBg="1"/>
      <p:bldP spid="24" grpId="1" animBg="1"/>
      <p:bldP spid="25" grpId="0" bldLvl="0" animBg="1"/>
      <p:bldP spid="2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67005" y="68580"/>
            <a:ext cx="4427220" cy="866775"/>
          </a:xfrm>
          <a:prstGeom prst="rect">
            <a:avLst/>
          </a:prstGeom>
        </p:spPr>
        <p:txBody>
          <a:bodyPr wrap="square" lIns="128987" tIns="64495" rIns="128987" bIns="64495">
            <a:spAutoFit/>
          </a:bodyPr>
          <a:lstStyle/>
          <a:p>
            <a:pPr>
              <a:defRPr/>
            </a:pPr>
            <a:r>
              <a:rPr lang="en-US" altLang="zh-CN" sz="4800" kern="0" dirty="0">
                <a:solidFill>
                  <a:srgbClr val="226032"/>
                </a:solidFill>
                <a:effectLst>
                  <a:glow rad="63500">
                    <a:schemeClr val="bg1">
                      <a:lumMod val="65000"/>
                      <a:alpha val="40000"/>
                    </a:schemeClr>
                  </a:glow>
                </a:effectLst>
                <a:latin typeface="Impact" panose="020B0806030902050204" pitchFamily="34" charset="0"/>
              </a:rPr>
              <a:t>04 </a:t>
            </a:r>
            <a:r>
              <a:rPr lang="zh-CN" altLang="en-US" sz="4800" kern="0" dirty="0">
                <a:solidFill>
                  <a:srgbClr val="226032"/>
                </a:solidFill>
                <a:effectLst>
                  <a:glow rad="63500">
                    <a:schemeClr val="bg1">
                      <a:lumMod val="65000"/>
                      <a:alpha val="40000"/>
                    </a:schemeClr>
                  </a:glow>
                </a:effectLst>
                <a:latin typeface="Impact" panose="020B0806030902050204" pitchFamily="34" charset="0"/>
              </a:rPr>
              <a:t>模拟试题</a:t>
            </a:r>
            <a:endParaRPr lang="zh-CN" altLang="en-US" sz="4800" kern="0" dirty="0">
              <a:solidFill>
                <a:srgbClr val="226032"/>
              </a:solidFill>
              <a:effectLst>
                <a:glow rad="63500">
                  <a:schemeClr val="bg1">
                    <a:lumMod val="65000"/>
                    <a:alpha val="40000"/>
                  </a:schemeClr>
                </a:glow>
              </a:effectLst>
              <a:latin typeface="Impact" panose="020B0806030902050204" pitchFamily="34" charset="0"/>
            </a:endParaRPr>
          </a:p>
        </p:txBody>
      </p:sp>
      <p:sp>
        <p:nvSpPr>
          <p:cNvPr id="7" name="TextBox 21"/>
          <p:cNvSpPr txBox="1"/>
          <p:nvPr/>
        </p:nvSpPr>
        <p:spPr>
          <a:xfrm>
            <a:off x="408305" y="814070"/>
            <a:ext cx="6374765" cy="551180"/>
          </a:xfrm>
          <a:prstGeom prst="rect">
            <a:avLst/>
          </a:prstGeom>
          <a:noFill/>
        </p:spPr>
        <p:txBody>
          <a:bodyPr wrap="square" lIns="121549" tIns="60752" rIns="121549" bIns="60752" rtlCol="0">
            <a:spAutoFit/>
          </a:bodyPr>
          <a:lstStyle/>
          <a:p>
            <a:pPr algn="dist" eaLnBrk="1" hangingPunct="1"/>
            <a:r>
              <a:rPr lang="zh-CN" sz="2800" b="1" dirty="0" smtClean="0">
                <a:solidFill>
                  <a:srgbClr val="FFC000"/>
                </a:solidFill>
                <a:latin typeface="微软雅黑" panose="020B0503020204020204" pitchFamily="34" charset="-122"/>
                <a:ea typeface="微软雅黑" panose="020B0503020204020204" pitchFamily="34" charset="-122"/>
              </a:rPr>
              <a:t>二、2019年9月杭二中阅读理解</a:t>
            </a:r>
            <a:r>
              <a:rPr lang="en-US" altLang="zh-CN" sz="2800" b="1" dirty="0" smtClean="0">
                <a:solidFill>
                  <a:srgbClr val="FFC000"/>
                </a:solidFill>
                <a:latin typeface="微软雅黑" panose="020B0503020204020204" pitchFamily="34" charset="-122"/>
                <a:ea typeface="微软雅黑" panose="020B0503020204020204" pitchFamily="34" charset="-122"/>
              </a:rPr>
              <a:t>A</a:t>
            </a:r>
            <a:r>
              <a:rPr lang="zh-CN" altLang="en-US" sz="2800" b="1" dirty="0" smtClean="0">
                <a:solidFill>
                  <a:srgbClr val="FFC000"/>
                </a:solidFill>
                <a:latin typeface="微软雅黑" panose="020B0503020204020204" pitchFamily="34" charset="-122"/>
                <a:ea typeface="微软雅黑" panose="020B0503020204020204" pitchFamily="34" charset="-122"/>
              </a:rPr>
              <a:t>篇</a:t>
            </a:r>
            <a:endParaRPr lang="zh-CN" altLang="en-US" sz="2800" b="1" dirty="0" smtClean="0">
              <a:solidFill>
                <a:srgbClr val="FFC000"/>
              </a:solidFill>
              <a:latin typeface="微软雅黑" panose="020B0503020204020204" pitchFamily="34" charset="-122"/>
              <a:ea typeface="微软雅黑" panose="020B0503020204020204" pitchFamily="34" charset="-122"/>
            </a:endParaRPr>
          </a:p>
        </p:txBody>
      </p:sp>
      <p:sp>
        <p:nvSpPr>
          <p:cNvPr id="9" name="TextBox 21"/>
          <p:cNvSpPr txBox="1"/>
          <p:nvPr/>
        </p:nvSpPr>
        <p:spPr>
          <a:xfrm>
            <a:off x="467995" y="1769745"/>
            <a:ext cx="10621010" cy="3167380"/>
          </a:xfrm>
          <a:prstGeom prst="rect">
            <a:avLst/>
          </a:prstGeom>
          <a:noFill/>
        </p:spPr>
        <p:txBody>
          <a:bodyPr wrap="square" lIns="121549" tIns="60752" rIns="121549" bIns="60752" rtlCol="0">
            <a:spAutoFit/>
          </a:bodyPr>
          <a:lstStyle/>
          <a:p>
            <a:pPr algn="l" fontAlgn="auto">
              <a:lnSpc>
                <a:spcPts val="3960"/>
              </a:lnSpc>
            </a:pPr>
            <a:r>
              <a:rPr sz="2800" b="1" dirty="0" smtClean="0">
                <a:solidFill>
                  <a:schemeClr val="tx1"/>
                </a:solidFill>
                <a:latin typeface="微软雅黑" panose="020B0503020204020204" pitchFamily="34" charset="-122"/>
                <a:ea typeface="微软雅黑" panose="020B0503020204020204" pitchFamily="34" charset="-122"/>
              </a:rPr>
              <a:t>      After a lifetime of amazing adventures, Ibn Battuta was finally ordered by the Sultan of Morocco to return home to share his wisdom with the world. Fortunately, he agreed and wrote a book that has been translated into numerous languages, allowing people everywhere to read about his unparalleled journeys. </a:t>
            </a:r>
            <a:endParaRPr sz="2800" b="1" dirty="0" smtClean="0">
              <a:solidFill>
                <a:schemeClr val="tx1"/>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flipV="1">
            <a:off x="4594225" y="2324100"/>
            <a:ext cx="3496310" cy="1397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4" name="椭圆形标注 3"/>
          <p:cNvSpPr/>
          <p:nvPr/>
        </p:nvSpPr>
        <p:spPr>
          <a:xfrm>
            <a:off x="3938270" y="450850"/>
            <a:ext cx="5183505" cy="1318895"/>
          </a:xfrm>
          <a:prstGeom prst="wedgeEllipseCallou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形容词</a:t>
            </a:r>
            <a:r>
              <a:rPr lang="en-US" altLang="zh-CN" sz="2800"/>
              <a:t>amazing</a:t>
            </a:r>
            <a:r>
              <a:rPr lang="zh-CN" altLang="en-US" sz="2800"/>
              <a:t>作定语</a:t>
            </a:r>
            <a:endParaRPr lang="zh-CN" altLang="en-US" sz="2800"/>
          </a:p>
        </p:txBody>
      </p:sp>
      <p:sp>
        <p:nvSpPr>
          <p:cNvPr id="10" name="椭圆形标注 9"/>
          <p:cNvSpPr/>
          <p:nvPr/>
        </p:nvSpPr>
        <p:spPr>
          <a:xfrm>
            <a:off x="7736205" y="1353185"/>
            <a:ext cx="5183505" cy="1318895"/>
          </a:xfrm>
          <a:prstGeom prst="wedgeEllipseCallou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副词作状语</a:t>
            </a:r>
            <a:endParaRPr lang="zh-CN" altLang="en-US" sz="2800"/>
          </a:p>
        </p:txBody>
      </p:sp>
      <p:cxnSp>
        <p:nvCxnSpPr>
          <p:cNvPr id="11" name="直接连接符 10"/>
          <p:cNvCxnSpPr/>
          <p:nvPr/>
        </p:nvCxnSpPr>
        <p:spPr>
          <a:xfrm>
            <a:off x="8140700" y="3322320"/>
            <a:ext cx="2164715" cy="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4456430" y="4366895"/>
            <a:ext cx="5669915" cy="254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555625" y="4818380"/>
            <a:ext cx="6607175" cy="3683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4" name="椭圆形标注 13"/>
          <p:cNvSpPr/>
          <p:nvPr/>
        </p:nvSpPr>
        <p:spPr>
          <a:xfrm>
            <a:off x="4051935" y="2672080"/>
            <a:ext cx="5183505" cy="1318895"/>
          </a:xfrm>
          <a:prstGeom prst="wedgeEllipseCallout">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t>现在分词短语</a:t>
            </a:r>
            <a:endParaRPr lang="zh-CN" altLang="en-US" sz="2800"/>
          </a:p>
          <a:p>
            <a:pPr algn="ctr"/>
            <a:r>
              <a:rPr lang="zh-CN" altLang="en-US" sz="2800"/>
              <a:t>作结果状语</a:t>
            </a:r>
            <a:endParaRPr lang="zh-CN" altLang="en-US" sz="2800"/>
          </a:p>
        </p:txBody>
      </p:sp>
      <p:pic>
        <p:nvPicPr>
          <p:cNvPr id="3" name="图片 2" descr="水印"/>
          <p:cNvPicPr>
            <a:picLocks noChangeAspect="1"/>
          </p:cNvPicPr>
          <p:nvPr userDrawn="1"/>
        </p:nvPicPr>
        <p:blipFill>
          <a:blip r:embed="rId1"/>
          <a:stretch>
            <a:fillRect/>
          </a:stretch>
        </p:blipFill>
        <p:spPr>
          <a:xfrm>
            <a:off x="11134725" y="127000"/>
            <a:ext cx="932815" cy="3022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4" grpId="0" animBg="1"/>
      <p:bldP spid="4" grpId="1" animBg="1"/>
      <p:bldP spid="10" grpId="0" animBg="1"/>
      <p:bldP spid="10" grpId="1" animBg="1"/>
      <p:bldP spid="14" grpId="0" animBg="1"/>
      <p:bldP spid="14"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67005" y="68580"/>
            <a:ext cx="4427220" cy="866775"/>
          </a:xfrm>
          <a:prstGeom prst="rect">
            <a:avLst/>
          </a:prstGeom>
        </p:spPr>
        <p:txBody>
          <a:bodyPr wrap="square" lIns="128987" tIns="64495" rIns="128987" bIns="64495">
            <a:spAutoFit/>
          </a:bodyPr>
          <a:lstStyle/>
          <a:p>
            <a:pPr>
              <a:defRPr/>
            </a:pPr>
            <a:r>
              <a:rPr lang="en-US" altLang="zh-CN" sz="4800" kern="0" dirty="0">
                <a:solidFill>
                  <a:srgbClr val="226032"/>
                </a:solidFill>
                <a:effectLst>
                  <a:glow rad="63500">
                    <a:schemeClr val="bg1">
                      <a:lumMod val="65000"/>
                      <a:alpha val="40000"/>
                    </a:schemeClr>
                  </a:glow>
                </a:effectLst>
                <a:latin typeface="Impact" panose="020B0806030902050204" pitchFamily="34" charset="0"/>
              </a:rPr>
              <a:t>0</a:t>
            </a:r>
            <a:r>
              <a:rPr lang="zh-CN" altLang="en-US" sz="4800" kern="0" dirty="0">
                <a:solidFill>
                  <a:srgbClr val="226032"/>
                </a:solidFill>
                <a:effectLst>
                  <a:glow rad="63500">
                    <a:schemeClr val="bg1">
                      <a:lumMod val="65000"/>
                      <a:alpha val="40000"/>
                    </a:schemeClr>
                  </a:glow>
                </a:effectLst>
                <a:latin typeface="Impact" panose="020B0806030902050204" pitchFamily="34" charset="0"/>
              </a:rPr>
              <a:t>５练习部分</a:t>
            </a:r>
            <a:endParaRPr lang="zh-CN" altLang="en-US" sz="4800" kern="0" dirty="0">
              <a:solidFill>
                <a:srgbClr val="226032"/>
              </a:solidFill>
              <a:effectLst>
                <a:glow rad="63500">
                  <a:schemeClr val="bg1">
                    <a:lumMod val="65000"/>
                    <a:alpha val="40000"/>
                  </a:schemeClr>
                </a:glow>
              </a:effectLst>
              <a:latin typeface="Impact" panose="020B0806030902050204" pitchFamily="34" charset="0"/>
            </a:endParaRPr>
          </a:p>
        </p:txBody>
      </p:sp>
      <p:sp>
        <p:nvSpPr>
          <p:cNvPr id="7" name="TextBox 21"/>
          <p:cNvSpPr txBox="1"/>
          <p:nvPr/>
        </p:nvSpPr>
        <p:spPr>
          <a:xfrm>
            <a:off x="259080" y="794385"/>
            <a:ext cx="8308975" cy="551180"/>
          </a:xfrm>
          <a:prstGeom prst="rect">
            <a:avLst/>
          </a:prstGeom>
          <a:noFill/>
        </p:spPr>
        <p:txBody>
          <a:bodyPr wrap="square" lIns="121549" tIns="60752" rIns="121549" bIns="60752" rtlCol="0">
            <a:spAutoFit/>
          </a:bodyPr>
          <a:lstStyle/>
          <a:p>
            <a:pPr algn="dist" eaLnBrk="1" hangingPunct="1"/>
            <a:r>
              <a:rPr lang="zh-CN" sz="2800" b="1" dirty="0" smtClean="0">
                <a:solidFill>
                  <a:srgbClr val="FFC000"/>
                </a:solidFill>
                <a:latin typeface="微软雅黑" panose="020B0503020204020204" pitchFamily="34" charset="-122"/>
                <a:ea typeface="微软雅黑" panose="020B0503020204020204" pitchFamily="34" charset="-122"/>
              </a:rPr>
              <a:t>一１、</a:t>
            </a:r>
            <a:r>
              <a:rPr sz="2800" b="1" dirty="0" smtClean="0">
                <a:solidFill>
                  <a:srgbClr val="FFC000"/>
                </a:solidFill>
                <a:latin typeface="微软雅黑" panose="020B0503020204020204" pitchFamily="34" charset="-122"/>
                <a:ea typeface="微软雅黑" panose="020B0503020204020204" pitchFamily="34" charset="-122"/>
              </a:rPr>
              <a:t>B7U3 A NEW DIMENSION OF LIFE</a:t>
            </a:r>
            <a:endParaRPr sz="2800" b="1" dirty="0" smtClean="0">
              <a:solidFill>
                <a:srgbClr val="FFC000"/>
              </a:solidFill>
              <a:latin typeface="微软雅黑" panose="020B0503020204020204" pitchFamily="34" charset="-122"/>
              <a:ea typeface="微软雅黑" panose="020B0503020204020204" pitchFamily="34" charset="-122"/>
            </a:endParaRPr>
          </a:p>
        </p:txBody>
      </p:sp>
      <p:sp>
        <p:nvSpPr>
          <p:cNvPr id="9" name="TextBox 21"/>
          <p:cNvSpPr txBox="1"/>
          <p:nvPr/>
        </p:nvSpPr>
        <p:spPr>
          <a:xfrm>
            <a:off x="328295" y="1628140"/>
            <a:ext cx="11948160" cy="3136900"/>
          </a:xfrm>
          <a:prstGeom prst="rect">
            <a:avLst/>
          </a:prstGeom>
          <a:noFill/>
        </p:spPr>
        <p:txBody>
          <a:bodyPr wrap="square" lIns="121549" tIns="60752" rIns="121549" bIns="60752" rtlCol="0">
            <a:spAutoFit/>
          </a:bodyPr>
          <a:lstStyle/>
          <a:p>
            <a:pPr algn="l" eaLnBrk="1" hangingPunct="1"/>
            <a:r>
              <a:rPr lang="zh-CN" sz="2800" b="1" dirty="0" smtClean="0">
                <a:solidFill>
                  <a:srgbClr val="C00000"/>
                </a:solidFill>
                <a:latin typeface="微软雅黑" panose="020B0503020204020204" pitchFamily="34" charset="-122"/>
                <a:ea typeface="微软雅黑" panose="020B0503020204020204" pitchFamily="34" charset="-122"/>
              </a:rPr>
              <a:t>这个片段里面语言的丰富生动性体现在以下几个方面</a:t>
            </a:r>
            <a:r>
              <a:rPr lang="en-US" altLang="zh-CN" sz="2800" b="1" dirty="0" smtClean="0">
                <a:solidFill>
                  <a:srgbClr val="C00000"/>
                </a:solidFill>
                <a:latin typeface="微软雅黑" panose="020B0503020204020204" pitchFamily="34" charset="-122"/>
                <a:ea typeface="微软雅黑" panose="020B0503020204020204" pitchFamily="34" charset="-122"/>
              </a:rPr>
              <a:t>:</a:t>
            </a:r>
            <a:endParaRPr sz="2800" b="1" dirty="0" smtClean="0">
              <a:solidFill>
                <a:srgbClr val="C00000"/>
              </a:solidFill>
              <a:latin typeface="微软雅黑" panose="020B0503020204020204" pitchFamily="34" charset="-122"/>
              <a:ea typeface="微软雅黑" panose="020B0503020204020204" pitchFamily="34" charset="-122"/>
            </a:endParaRPr>
          </a:p>
          <a:p>
            <a:pPr algn="l" eaLnBrk="1" hangingPunct="1"/>
            <a:r>
              <a:rPr sz="2800" b="1" dirty="0" smtClean="0">
                <a:solidFill>
                  <a:srgbClr val="C00000"/>
                </a:solidFill>
                <a:latin typeface="微软雅黑" panose="020B0503020204020204" pitchFamily="34" charset="-122"/>
                <a:ea typeface="微软雅黑" panose="020B0503020204020204" pitchFamily="34" charset="-122"/>
              </a:rPr>
              <a:t>（1）形容词的使用：pure magic, fantastic thing, extraordinary </a:t>
            </a:r>
            <a:endParaRPr sz="2800" b="1" dirty="0" smtClean="0">
              <a:solidFill>
                <a:srgbClr val="C00000"/>
              </a:solidFill>
              <a:latin typeface="微软雅黑" panose="020B0503020204020204" pitchFamily="34" charset="-122"/>
              <a:ea typeface="微软雅黑" panose="020B0503020204020204" pitchFamily="34" charset="-122"/>
            </a:endParaRPr>
          </a:p>
          <a:p>
            <a:pPr algn="l" eaLnBrk="1" hangingPunct="1"/>
            <a:r>
              <a:rPr lang="zh-CN" sz="2800" b="1" dirty="0" smtClean="0">
                <a:solidFill>
                  <a:srgbClr val="C00000"/>
                </a:solidFill>
                <a:latin typeface="微软雅黑" panose="020B0503020204020204" pitchFamily="34" charset="-122"/>
                <a:ea typeface="微软雅黑" panose="020B0503020204020204" pitchFamily="34" charset="-122"/>
              </a:rPr>
              <a:t>　　　</a:t>
            </a:r>
            <a:r>
              <a:rPr sz="2800" b="1" dirty="0" smtClean="0">
                <a:solidFill>
                  <a:srgbClr val="C00000"/>
                </a:solidFill>
                <a:latin typeface="微软雅黑" panose="020B0503020204020204" pitchFamily="34" charset="-122"/>
                <a:ea typeface="微软雅黑" panose="020B0503020204020204" pitchFamily="34" charset="-122"/>
              </a:rPr>
              <a:t>beauty</a:t>
            </a:r>
            <a:endParaRPr sz="2800" b="1" dirty="0" smtClean="0">
              <a:solidFill>
                <a:srgbClr val="C00000"/>
              </a:solidFill>
              <a:latin typeface="微软雅黑" panose="020B0503020204020204" pitchFamily="34" charset="-122"/>
              <a:ea typeface="微软雅黑" panose="020B0503020204020204" pitchFamily="34" charset="-122"/>
            </a:endParaRPr>
          </a:p>
          <a:p>
            <a:pPr algn="l" eaLnBrk="1" hangingPunct="1"/>
            <a:r>
              <a:rPr sz="2800" b="1" dirty="0" smtClean="0">
                <a:solidFill>
                  <a:srgbClr val="C00000"/>
                </a:solidFill>
                <a:latin typeface="微软雅黑" panose="020B0503020204020204" pitchFamily="34" charset="-122"/>
                <a:ea typeface="微软雅黑" panose="020B0503020204020204" pitchFamily="34" charset="-122"/>
              </a:rPr>
              <a:t>（2）修辞：I think every cell in my body woke up.(拟人)</a:t>
            </a:r>
            <a:endParaRPr sz="2800" b="1" dirty="0" smtClean="0">
              <a:solidFill>
                <a:srgbClr val="C00000"/>
              </a:solidFill>
              <a:latin typeface="微软雅黑" panose="020B0503020204020204" pitchFamily="34" charset="-122"/>
              <a:ea typeface="微软雅黑" panose="020B0503020204020204" pitchFamily="34" charset="-122"/>
            </a:endParaRPr>
          </a:p>
          <a:p>
            <a:pPr algn="l" eaLnBrk="1" hangingPunct="1"/>
            <a:r>
              <a:rPr sz="2800" b="1" dirty="0" smtClean="0">
                <a:solidFill>
                  <a:srgbClr val="C00000"/>
                </a:solidFill>
                <a:latin typeface="微软雅黑" panose="020B0503020204020204" pitchFamily="34" charset="-122"/>
                <a:ea typeface="微软雅黑" panose="020B0503020204020204" pitchFamily="34" charset="-122"/>
              </a:rPr>
              <a:t>          It was like discovering a whole new dimension of life.（比喻）</a:t>
            </a:r>
            <a:endParaRPr sz="2800" b="1" dirty="0" smtClean="0">
              <a:solidFill>
                <a:srgbClr val="C00000"/>
              </a:solidFill>
              <a:latin typeface="微软雅黑" panose="020B0503020204020204" pitchFamily="34" charset="-122"/>
              <a:ea typeface="微软雅黑" panose="020B0503020204020204" pitchFamily="34" charset="-122"/>
            </a:endParaRPr>
          </a:p>
          <a:p>
            <a:pPr algn="l" eaLnBrk="1" hangingPunct="1"/>
            <a:r>
              <a:rPr sz="2800" b="1" dirty="0" smtClean="0">
                <a:solidFill>
                  <a:srgbClr val="C00000"/>
                </a:solidFill>
                <a:latin typeface="微软雅黑" panose="020B0503020204020204" pitchFamily="34" charset="-122"/>
                <a:ea typeface="微软雅黑" panose="020B0503020204020204" pitchFamily="34" charset="-122"/>
              </a:rPr>
              <a:t>（3）非谓语动词：seeing such extraordinary beauty，discovering a whole new dimension of life</a:t>
            </a:r>
            <a:endParaRPr sz="2800" b="1" dirty="0" smtClean="0">
              <a:solidFill>
                <a:srgbClr val="C00000"/>
              </a:solidFill>
              <a:latin typeface="微软雅黑" panose="020B0503020204020204" pitchFamily="34" charset="-122"/>
              <a:ea typeface="微软雅黑" panose="020B0503020204020204" pitchFamily="34" charset="-122"/>
            </a:endParaRPr>
          </a:p>
        </p:txBody>
      </p:sp>
      <p:pic>
        <p:nvPicPr>
          <p:cNvPr id="2" name="图片 1" descr="水印"/>
          <p:cNvPicPr>
            <a:picLocks noChangeAspect="1"/>
          </p:cNvPicPr>
          <p:nvPr userDrawn="1"/>
        </p:nvPicPr>
        <p:blipFill>
          <a:blip r:embed="rId1"/>
          <a:stretch>
            <a:fillRect/>
          </a:stretch>
        </p:blipFill>
        <p:spPr>
          <a:xfrm>
            <a:off x="11134725" y="127000"/>
            <a:ext cx="932815" cy="3022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67005" y="68580"/>
            <a:ext cx="4427220" cy="866775"/>
          </a:xfrm>
          <a:prstGeom prst="rect">
            <a:avLst/>
          </a:prstGeom>
        </p:spPr>
        <p:txBody>
          <a:bodyPr wrap="square" lIns="128987" tIns="64495" rIns="128987" bIns="64495">
            <a:spAutoFit/>
          </a:bodyPr>
          <a:lstStyle/>
          <a:p>
            <a:pPr>
              <a:defRPr/>
            </a:pPr>
            <a:r>
              <a:rPr lang="en-US" altLang="zh-CN" sz="4800" kern="0" dirty="0">
                <a:solidFill>
                  <a:srgbClr val="226032"/>
                </a:solidFill>
                <a:effectLst>
                  <a:glow rad="63500">
                    <a:schemeClr val="bg1">
                      <a:lumMod val="65000"/>
                      <a:alpha val="40000"/>
                    </a:schemeClr>
                  </a:glow>
                </a:effectLst>
                <a:latin typeface="Impact" panose="020B0806030902050204" pitchFamily="34" charset="0"/>
              </a:rPr>
              <a:t>0</a:t>
            </a:r>
            <a:r>
              <a:rPr lang="zh-CN" altLang="en-US" sz="4800" kern="0" dirty="0">
                <a:solidFill>
                  <a:srgbClr val="226032"/>
                </a:solidFill>
                <a:effectLst>
                  <a:glow rad="63500">
                    <a:schemeClr val="bg1">
                      <a:lumMod val="65000"/>
                      <a:alpha val="40000"/>
                    </a:schemeClr>
                  </a:glow>
                </a:effectLst>
                <a:latin typeface="Impact" panose="020B0806030902050204" pitchFamily="34" charset="0"/>
              </a:rPr>
              <a:t>５练习部分</a:t>
            </a:r>
            <a:endParaRPr lang="zh-CN" altLang="en-US" sz="4800" kern="0" dirty="0">
              <a:solidFill>
                <a:srgbClr val="226032"/>
              </a:solidFill>
              <a:effectLst>
                <a:glow rad="63500">
                  <a:schemeClr val="bg1">
                    <a:lumMod val="65000"/>
                    <a:alpha val="40000"/>
                  </a:schemeClr>
                </a:glow>
              </a:effectLst>
              <a:latin typeface="Impact" panose="020B0806030902050204" pitchFamily="34" charset="0"/>
            </a:endParaRPr>
          </a:p>
        </p:txBody>
      </p:sp>
      <p:sp>
        <p:nvSpPr>
          <p:cNvPr id="7" name="TextBox 21"/>
          <p:cNvSpPr txBox="1"/>
          <p:nvPr/>
        </p:nvSpPr>
        <p:spPr>
          <a:xfrm>
            <a:off x="259080" y="794385"/>
            <a:ext cx="7760970" cy="551180"/>
          </a:xfrm>
          <a:prstGeom prst="rect">
            <a:avLst/>
          </a:prstGeom>
          <a:noFill/>
        </p:spPr>
        <p:txBody>
          <a:bodyPr wrap="square" lIns="121549" tIns="60752" rIns="121549" bIns="60752" rtlCol="0">
            <a:spAutoFit/>
          </a:bodyPr>
          <a:lstStyle/>
          <a:p>
            <a:pPr algn="dist" eaLnBrk="1" hangingPunct="1"/>
            <a:r>
              <a:rPr lang="zh-CN" sz="2800" b="1" dirty="0" smtClean="0">
                <a:solidFill>
                  <a:srgbClr val="FFC000"/>
                </a:solidFill>
                <a:latin typeface="微软雅黑" panose="020B0503020204020204" pitchFamily="34" charset="-122"/>
                <a:ea typeface="微软雅黑" panose="020B0503020204020204" pitchFamily="34" charset="-122"/>
              </a:rPr>
              <a:t>一２、</a:t>
            </a:r>
            <a:r>
              <a:rPr sz="2800" b="1" dirty="0" smtClean="0">
                <a:solidFill>
                  <a:srgbClr val="FFC000"/>
                </a:solidFill>
                <a:latin typeface="微软雅黑" panose="020B0503020204020204" pitchFamily="34" charset="-122"/>
                <a:ea typeface="微软雅黑" panose="020B0503020204020204" pitchFamily="34" charset="-122"/>
              </a:rPr>
              <a:t>B8U5 THE FEAST: 18,000 BC</a:t>
            </a:r>
            <a:endParaRPr sz="2800" b="1" dirty="0" smtClean="0">
              <a:solidFill>
                <a:srgbClr val="FFC000"/>
              </a:solidFill>
              <a:latin typeface="微软雅黑" panose="020B0503020204020204" pitchFamily="34" charset="-122"/>
              <a:ea typeface="微软雅黑" panose="020B0503020204020204" pitchFamily="34" charset="-122"/>
            </a:endParaRPr>
          </a:p>
        </p:txBody>
      </p:sp>
      <p:sp>
        <p:nvSpPr>
          <p:cNvPr id="9" name="TextBox 21"/>
          <p:cNvSpPr txBox="1"/>
          <p:nvPr/>
        </p:nvSpPr>
        <p:spPr>
          <a:xfrm>
            <a:off x="259080" y="1428750"/>
            <a:ext cx="12017375" cy="4429125"/>
          </a:xfrm>
          <a:prstGeom prst="rect">
            <a:avLst/>
          </a:prstGeom>
          <a:noFill/>
        </p:spPr>
        <p:txBody>
          <a:bodyPr wrap="square" lIns="121549" tIns="60752" rIns="121549" bIns="60752" rtlCol="0">
            <a:spAutoFit/>
          </a:bodyPr>
          <a:lstStyle/>
          <a:p>
            <a:pPr algn="l" eaLnBrk="1" hangingPunct="1"/>
            <a:r>
              <a:rPr sz="2800" b="1" dirty="0" smtClean="0">
                <a:solidFill>
                  <a:srgbClr val="C00000"/>
                </a:solidFill>
                <a:latin typeface="微软雅黑" panose="020B0503020204020204" pitchFamily="34" charset="-122"/>
                <a:ea typeface="微软雅黑" panose="020B0503020204020204" pitchFamily="34" charset="-122"/>
              </a:rPr>
              <a:t> </a:t>
            </a:r>
            <a:r>
              <a:rPr lang="zh-CN" sz="2800" b="1" dirty="0" smtClean="0">
                <a:solidFill>
                  <a:srgbClr val="C00000"/>
                </a:solidFill>
                <a:latin typeface="微软雅黑" panose="020B0503020204020204" pitchFamily="34" charset="-122"/>
                <a:ea typeface="微软雅黑" panose="020B0503020204020204" pitchFamily="34" charset="-122"/>
                <a:sym typeface="+mn-ea"/>
              </a:rPr>
              <a:t>这个片段里面语言的丰富生动性体现在以下几个方面</a:t>
            </a:r>
            <a:r>
              <a:rPr lang="en-US" altLang="zh-CN" sz="2800" b="1" dirty="0" smtClean="0">
                <a:solidFill>
                  <a:srgbClr val="C00000"/>
                </a:solidFill>
                <a:latin typeface="微软雅黑" panose="020B0503020204020204" pitchFamily="34" charset="-122"/>
                <a:ea typeface="微软雅黑" panose="020B0503020204020204" pitchFamily="34" charset="-122"/>
                <a:sym typeface="+mn-ea"/>
              </a:rPr>
              <a:t>:</a:t>
            </a:r>
            <a:endParaRPr sz="2800" b="1" dirty="0" smtClean="0">
              <a:solidFill>
                <a:srgbClr val="C00000"/>
              </a:solidFill>
              <a:latin typeface="微软雅黑" panose="020B0503020204020204" pitchFamily="34" charset="-122"/>
              <a:ea typeface="微软雅黑" panose="020B0503020204020204" pitchFamily="34" charset="-122"/>
            </a:endParaRPr>
          </a:p>
          <a:p>
            <a:pPr algn="l" eaLnBrk="1" hangingPunct="1"/>
            <a:r>
              <a:rPr sz="2800" b="1" dirty="0" smtClean="0">
                <a:solidFill>
                  <a:srgbClr val="C00000"/>
                </a:solidFill>
                <a:latin typeface="微软雅黑" panose="020B0503020204020204" pitchFamily="34" charset="-122"/>
                <a:ea typeface="微软雅黑" panose="020B0503020204020204" pitchFamily="34" charset="-122"/>
              </a:rPr>
              <a:t> (1) 动词的使用：accelerated her walk, arrested her progress，</a:t>
            </a:r>
            <a:endParaRPr sz="2800" b="1" dirty="0" smtClean="0">
              <a:solidFill>
                <a:srgbClr val="C00000"/>
              </a:solidFill>
              <a:latin typeface="微软雅黑" panose="020B0503020204020204" pitchFamily="34" charset="-122"/>
              <a:ea typeface="微软雅黑" panose="020B0503020204020204" pitchFamily="34" charset="-122"/>
            </a:endParaRPr>
          </a:p>
          <a:p>
            <a:pPr algn="l" eaLnBrk="1" hangingPunct="1"/>
            <a:r>
              <a:rPr lang="zh-CN" sz="2800" b="1" dirty="0" smtClean="0">
                <a:solidFill>
                  <a:srgbClr val="C00000"/>
                </a:solidFill>
                <a:latin typeface="微软雅黑" panose="020B0503020204020204" pitchFamily="34" charset="-122"/>
                <a:ea typeface="微软雅黑" panose="020B0503020204020204" pitchFamily="34" charset="-122"/>
              </a:rPr>
              <a:t>　　</a:t>
            </a:r>
            <a:r>
              <a:rPr sz="2800" b="1" dirty="0" smtClean="0">
                <a:solidFill>
                  <a:srgbClr val="C00000"/>
                </a:solidFill>
                <a:latin typeface="微软雅黑" panose="020B0503020204020204" pitchFamily="34" charset="-122"/>
                <a:ea typeface="微软雅黑" panose="020B0503020204020204" pitchFamily="34" charset="-122"/>
              </a:rPr>
              <a:t>filled the air，</a:t>
            </a:r>
            <a:endParaRPr sz="2800" b="1" dirty="0" smtClean="0">
              <a:solidFill>
                <a:srgbClr val="C00000"/>
              </a:solidFill>
              <a:latin typeface="微软雅黑" panose="020B0503020204020204" pitchFamily="34" charset="-122"/>
              <a:ea typeface="微软雅黑" panose="020B0503020204020204" pitchFamily="34" charset="-122"/>
            </a:endParaRPr>
          </a:p>
          <a:p>
            <a:pPr algn="l" eaLnBrk="1" hangingPunct="1"/>
            <a:r>
              <a:rPr sz="2800" b="1" dirty="0" smtClean="0">
                <a:solidFill>
                  <a:srgbClr val="C00000"/>
                </a:solidFill>
                <a:latin typeface="微软雅黑" panose="020B0503020204020204" pitchFamily="34" charset="-122"/>
                <a:ea typeface="微软雅黑" panose="020B0503020204020204" pitchFamily="34" charset="-122"/>
              </a:rPr>
              <a:t> (2) 形容词的使用： became dizzy，</a:t>
            </a:r>
            <a:endParaRPr sz="2800" b="1" dirty="0" smtClean="0">
              <a:solidFill>
                <a:srgbClr val="C00000"/>
              </a:solidFill>
              <a:latin typeface="微软雅黑" panose="020B0503020204020204" pitchFamily="34" charset="-122"/>
              <a:ea typeface="微软雅黑" panose="020B0503020204020204" pitchFamily="34" charset="-122"/>
            </a:endParaRPr>
          </a:p>
          <a:p>
            <a:pPr algn="l" eaLnBrk="1" hangingPunct="1"/>
            <a:r>
              <a:rPr sz="2800" b="1" dirty="0" smtClean="0">
                <a:solidFill>
                  <a:srgbClr val="C00000"/>
                </a:solidFill>
                <a:latin typeface="微软雅黑" panose="020B0503020204020204" pitchFamily="34" charset="-122"/>
                <a:ea typeface="微软雅黑" panose="020B0503020204020204" pitchFamily="34" charset="-122"/>
              </a:rPr>
              <a:t>（3）介词短语的使用：with his spear to protect her， became dizzy </a:t>
            </a:r>
            <a:endParaRPr sz="2800" b="1" dirty="0" smtClean="0">
              <a:solidFill>
                <a:srgbClr val="C00000"/>
              </a:solidFill>
              <a:latin typeface="微软雅黑" panose="020B0503020204020204" pitchFamily="34" charset="-122"/>
              <a:ea typeface="微软雅黑" panose="020B0503020204020204" pitchFamily="34" charset="-122"/>
            </a:endParaRPr>
          </a:p>
          <a:p>
            <a:pPr algn="l" eaLnBrk="1" hangingPunct="1"/>
            <a:r>
              <a:rPr lang="zh-CN" sz="2800" b="1" dirty="0" smtClean="0">
                <a:solidFill>
                  <a:srgbClr val="C00000"/>
                </a:solidFill>
                <a:latin typeface="微软雅黑" panose="020B0503020204020204" pitchFamily="34" charset="-122"/>
                <a:ea typeface="微软雅黑" panose="020B0503020204020204" pitchFamily="34" charset="-122"/>
              </a:rPr>
              <a:t>　　</a:t>
            </a:r>
            <a:r>
              <a:rPr sz="2800" b="1" dirty="0" smtClean="0">
                <a:solidFill>
                  <a:srgbClr val="C00000"/>
                </a:solidFill>
                <a:latin typeface="微软雅黑" panose="020B0503020204020204" pitchFamily="34" charset="-122"/>
                <a:ea typeface="微软雅黑" panose="020B0503020204020204" pitchFamily="34" charset="-122"/>
              </a:rPr>
              <a:t>with hunger, smiled with relief</a:t>
            </a:r>
            <a:endParaRPr sz="2800" b="1" dirty="0" smtClean="0">
              <a:solidFill>
                <a:srgbClr val="C00000"/>
              </a:solidFill>
              <a:latin typeface="微软雅黑" panose="020B0503020204020204" pitchFamily="34" charset="-122"/>
              <a:ea typeface="微软雅黑" panose="020B0503020204020204" pitchFamily="34" charset="-122"/>
            </a:endParaRPr>
          </a:p>
          <a:p>
            <a:pPr algn="l" eaLnBrk="1" hangingPunct="1"/>
            <a:r>
              <a:rPr sz="2800" b="1" dirty="0" smtClean="0">
                <a:solidFill>
                  <a:srgbClr val="C00000"/>
                </a:solidFill>
                <a:latin typeface="微软雅黑" panose="020B0503020204020204" pitchFamily="34" charset="-122"/>
                <a:ea typeface="微软雅黑" panose="020B0503020204020204" pitchFamily="34" charset="-122"/>
              </a:rPr>
              <a:t>（4）副词的使用：abruptly</a:t>
            </a:r>
            <a:endParaRPr sz="2800" b="1" dirty="0" smtClean="0">
              <a:solidFill>
                <a:srgbClr val="C00000"/>
              </a:solidFill>
              <a:latin typeface="微软雅黑" panose="020B0503020204020204" pitchFamily="34" charset="-122"/>
              <a:ea typeface="微软雅黑" panose="020B0503020204020204" pitchFamily="34" charset="-122"/>
            </a:endParaRPr>
          </a:p>
          <a:p>
            <a:pPr algn="l" eaLnBrk="1" hangingPunct="1"/>
            <a:r>
              <a:rPr sz="2800" b="1" dirty="0" smtClean="0">
                <a:solidFill>
                  <a:srgbClr val="C00000"/>
                </a:solidFill>
                <a:latin typeface="微软雅黑" panose="020B0503020204020204" pitchFamily="34" charset="-122"/>
                <a:ea typeface="微软雅黑" panose="020B0503020204020204" pitchFamily="34" charset="-122"/>
              </a:rPr>
              <a:t>（5）非谓语动词：having heard wolves howling in the forest, fearing that, lying in wait, only to be scooped up, it was good to have her family around her.</a:t>
            </a:r>
            <a:endParaRPr sz="2800" b="1" dirty="0" smtClean="0">
              <a:solidFill>
                <a:srgbClr val="C00000"/>
              </a:solidFill>
              <a:latin typeface="微软雅黑" panose="020B0503020204020204" pitchFamily="34" charset="-122"/>
              <a:ea typeface="微软雅黑" panose="020B0503020204020204" pitchFamily="34" charset="-122"/>
            </a:endParaRPr>
          </a:p>
        </p:txBody>
      </p:sp>
      <p:pic>
        <p:nvPicPr>
          <p:cNvPr id="2" name="图片 1" descr="水印"/>
          <p:cNvPicPr>
            <a:picLocks noChangeAspect="1"/>
          </p:cNvPicPr>
          <p:nvPr userDrawn="1"/>
        </p:nvPicPr>
        <p:blipFill>
          <a:blip r:embed="rId1"/>
          <a:stretch>
            <a:fillRect/>
          </a:stretch>
        </p:blipFill>
        <p:spPr>
          <a:xfrm>
            <a:off x="11134725" y="127000"/>
            <a:ext cx="932815" cy="3022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67005" y="68580"/>
            <a:ext cx="4427220" cy="866775"/>
          </a:xfrm>
          <a:prstGeom prst="rect">
            <a:avLst/>
          </a:prstGeom>
        </p:spPr>
        <p:txBody>
          <a:bodyPr wrap="square" lIns="128987" tIns="64495" rIns="128987" bIns="64495">
            <a:spAutoFit/>
          </a:bodyPr>
          <a:lstStyle/>
          <a:p>
            <a:pPr>
              <a:defRPr/>
            </a:pPr>
            <a:r>
              <a:rPr lang="en-US" altLang="zh-CN" sz="4800" kern="0" dirty="0">
                <a:solidFill>
                  <a:srgbClr val="226032"/>
                </a:solidFill>
                <a:effectLst>
                  <a:glow rad="63500">
                    <a:schemeClr val="bg1">
                      <a:lumMod val="65000"/>
                      <a:alpha val="40000"/>
                    </a:schemeClr>
                  </a:glow>
                </a:effectLst>
                <a:latin typeface="Impact" panose="020B0806030902050204" pitchFamily="34" charset="0"/>
              </a:rPr>
              <a:t>0</a:t>
            </a:r>
            <a:r>
              <a:rPr lang="zh-CN" altLang="en-US" sz="4800" kern="0" dirty="0">
                <a:solidFill>
                  <a:srgbClr val="226032"/>
                </a:solidFill>
                <a:effectLst>
                  <a:glow rad="63500">
                    <a:schemeClr val="bg1">
                      <a:lumMod val="65000"/>
                      <a:alpha val="40000"/>
                    </a:schemeClr>
                  </a:glow>
                </a:effectLst>
                <a:latin typeface="Impact" panose="020B0806030902050204" pitchFamily="34" charset="0"/>
              </a:rPr>
              <a:t>５练习部分</a:t>
            </a:r>
            <a:endParaRPr lang="zh-CN" altLang="en-US" sz="4800" kern="0" dirty="0">
              <a:solidFill>
                <a:srgbClr val="226032"/>
              </a:solidFill>
              <a:effectLst>
                <a:glow rad="63500">
                  <a:schemeClr val="bg1">
                    <a:lumMod val="65000"/>
                    <a:alpha val="40000"/>
                  </a:schemeClr>
                </a:glow>
              </a:effectLst>
              <a:latin typeface="Impact" panose="020B0806030902050204" pitchFamily="34" charset="0"/>
            </a:endParaRPr>
          </a:p>
        </p:txBody>
      </p:sp>
      <p:sp>
        <p:nvSpPr>
          <p:cNvPr id="7" name="TextBox 21"/>
          <p:cNvSpPr txBox="1"/>
          <p:nvPr/>
        </p:nvSpPr>
        <p:spPr>
          <a:xfrm>
            <a:off x="259080" y="1014730"/>
            <a:ext cx="9286875" cy="551180"/>
          </a:xfrm>
          <a:prstGeom prst="rect">
            <a:avLst/>
          </a:prstGeom>
          <a:noFill/>
        </p:spPr>
        <p:txBody>
          <a:bodyPr wrap="square" lIns="121549" tIns="60752" rIns="121549" bIns="60752" rtlCol="0">
            <a:spAutoFit/>
          </a:bodyPr>
          <a:lstStyle/>
          <a:p>
            <a:pPr algn="dist" eaLnBrk="1" hangingPunct="1"/>
            <a:r>
              <a:rPr lang="zh-CN" sz="2800" b="1" dirty="0" smtClean="0">
                <a:solidFill>
                  <a:srgbClr val="FFC000"/>
                </a:solidFill>
                <a:latin typeface="微软雅黑" panose="020B0503020204020204" pitchFamily="34" charset="-122"/>
                <a:ea typeface="微软雅黑" panose="020B0503020204020204" pitchFamily="34" charset="-122"/>
              </a:rPr>
              <a:t>二１、</a:t>
            </a:r>
            <a:r>
              <a:rPr sz="2800" b="1" dirty="0" smtClean="0">
                <a:solidFill>
                  <a:srgbClr val="FFC000"/>
                </a:solidFill>
                <a:latin typeface="微软雅黑" panose="020B0503020204020204" pitchFamily="34" charset="-122"/>
                <a:ea typeface="微软雅黑" panose="020B0503020204020204" pitchFamily="34" charset="-122"/>
              </a:rPr>
              <a:t>Jack London 的短篇小说To Build a Fire</a:t>
            </a:r>
            <a:endParaRPr sz="2800" b="1" dirty="0" smtClean="0">
              <a:solidFill>
                <a:srgbClr val="FFC000"/>
              </a:solidFill>
              <a:latin typeface="微软雅黑" panose="020B0503020204020204" pitchFamily="34" charset="-122"/>
              <a:ea typeface="微软雅黑" panose="020B0503020204020204" pitchFamily="34" charset="-122"/>
            </a:endParaRPr>
          </a:p>
        </p:txBody>
      </p:sp>
      <p:sp>
        <p:nvSpPr>
          <p:cNvPr id="9" name="TextBox 21"/>
          <p:cNvSpPr txBox="1"/>
          <p:nvPr/>
        </p:nvSpPr>
        <p:spPr>
          <a:xfrm>
            <a:off x="259080" y="1645285"/>
            <a:ext cx="12017375" cy="3567430"/>
          </a:xfrm>
          <a:prstGeom prst="rect">
            <a:avLst/>
          </a:prstGeom>
          <a:noFill/>
        </p:spPr>
        <p:txBody>
          <a:bodyPr wrap="square" lIns="121549" tIns="60752" rIns="121549" bIns="60752" rtlCol="0">
            <a:spAutoFit/>
          </a:bodyPr>
          <a:lstStyle/>
          <a:p>
            <a:pPr algn="just" fontAlgn="auto"/>
            <a:r>
              <a:rPr lang="zh-CN" sz="2800" b="1" dirty="0" smtClean="0">
                <a:solidFill>
                  <a:srgbClr val="C00000"/>
                </a:solidFill>
                <a:latin typeface="微软雅黑" panose="020B0503020204020204" pitchFamily="34" charset="-122"/>
                <a:ea typeface="微软雅黑" panose="020B0503020204020204" pitchFamily="34" charset="-122"/>
              </a:rPr>
              <a:t>　</a:t>
            </a:r>
            <a:r>
              <a:rPr lang="zh-CN" sz="2800" b="1" dirty="0" smtClean="0">
                <a:solidFill>
                  <a:schemeClr val="tx1"/>
                </a:solidFill>
                <a:latin typeface="微软雅黑" panose="020B0503020204020204" pitchFamily="34" charset="-122"/>
                <a:ea typeface="微软雅黑" panose="020B0503020204020204" pitchFamily="34" charset="-122"/>
              </a:rPr>
              <a:t>　</a:t>
            </a:r>
            <a:r>
              <a:rPr sz="2800" b="1" dirty="0" smtClean="0">
                <a:solidFill>
                  <a:schemeClr val="tx1"/>
                </a:solidFill>
                <a:latin typeface="微软雅黑" panose="020B0503020204020204" pitchFamily="34" charset="-122"/>
                <a:ea typeface="微软雅黑" panose="020B0503020204020204" pitchFamily="34" charset="-122"/>
              </a:rPr>
              <a:t>The man walked down the trail on a cold, gray winter morning, when pure white snow and ice covered the Earth for as far as he could see. This being his first winter in Alaska, the tremendous cold made him uncomfortable despite the fact that he was wearing heavy clothes and fur boots－the strings on his boots were as hard as steel. The man was on his way to a camp near Henderson Creek to meet his friends already awaiting him there.</a:t>
            </a:r>
            <a:r>
              <a:rPr sz="2800" b="1" dirty="0" smtClean="0">
                <a:solidFill>
                  <a:srgbClr val="C00000"/>
                </a:solidFill>
                <a:latin typeface="微软雅黑" panose="020B0503020204020204" pitchFamily="34" charset="-122"/>
                <a:ea typeface="微软雅黑" panose="020B0503020204020204" pitchFamily="34" charset="-122"/>
              </a:rPr>
              <a:t> </a:t>
            </a:r>
            <a:endParaRPr sz="2800" b="1" dirty="0" smtClean="0">
              <a:solidFill>
                <a:srgbClr val="C00000"/>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flipV="1">
            <a:off x="2192020" y="2523490"/>
            <a:ext cx="9869805" cy="4699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flipV="1">
            <a:off x="335915" y="2942590"/>
            <a:ext cx="3703955" cy="3683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V="1">
            <a:off x="4436745" y="2979420"/>
            <a:ext cx="6607175" cy="3683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V="1">
            <a:off x="418465" y="3391535"/>
            <a:ext cx="2194560" cy="2730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8449945" y="3401695"/>
            <a:ext cx="2973070" cy="1714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9038590" y="3860800"/>
            <a:ext cx="3013075" cy="1016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418465" y="4299585"/>
            <a:ext cx="4998085" cy="39370"/>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4698365" y="4699000"/>
            <a:ext cx="7423150" cy="1968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3" name="TextBox 21"/>
          <p:cNvSpPr txBox="1"/>
          <p:nvPr/>
        </p:nvSpPr>
        <p:spPr>
          <a:xfrm>
            <a:off x="259080" y="5147945"/>
            <a:ext cx="12017375" cy="1412875"/>
          </a:xfrm>
          <a:prstGeom prst="rect">
            <a:avLst/>
          </a:prstGeom>
          <a:noFill/>
        </p:spPr>
        <p:txBody>
          <a:bodyPr wrap="square" lIns="121549" tIns="60752" rIns="121549" bIns="60752" rtlCol="0">
            <a:spAutoFit/>
          </a:bodyPr>
          <a:p>
            <a:pPr algn="just" fontAlgn="auto"/>
            <a:r>
              <a:rPr lang="zh-CN" sz="2800" b="1" dirty="0" smtClean="0">
                <a:solidFill>
                  <a:srgbClr val="C00000"/>
                </a:solidFill>
                <a:latin typeface="微软雅黑" panose="020B0503020204020204" pitchFamily="34" charset="-122"/>
                <a:ea typeface="微软雅黑" panose="020B0503020204020204" pitchFamily="34" charset="-122"/>
              </a:rPr>
              <a:t>　改写后的小片段综合运用了状语从句，非谓语动词，介词短语和比喻修辞等各种句式和语法结构，使得语言更加丰富生动，是学生平时写作时的努力方向。</a:t>
            </a:r>
            <a:endParaRPr lang="zh-CN" sz="2800" b="1" dirty="0" smtClean="0">
              <a:solidFill>
                <a:srgbClr val="C00000"/>
              </a:solidFill>
              <a:latin typeface="微软雅黑" panose="020B0503020204020204" pitchFamily="34" charset="-122"/>
              <a:ea typeface="微软雅黑" panose="020B0503020204020204" pitchFamily="34" charset="-122"/>
            </a:endParaRPr>
          </a:p>
        </p:txBody>
      </p:sp>
      <p:pic>
        <p:nvPicPr>
          <p:cNvPr id="14" name="图片 13" descr="水印"/>
          <p:cNvPicPr>
            <a:picLocks noChangeAspect="1"/>
          </p:cNvPicPr>
          <p:nvPr userDrawn="1"/>
        </p:nvPicPr>
        <p:blipFill>
          <a:blip r:embed="rId1"/>
          <a:stretch>
            <a:fillRect/>
          </a:stretch>
        </p:blipFill>
        <p:spPr>
          <a:xfrm>
            <a:off x="11134725" y="127000"/>
            <a:ext cx="932815" cy="3022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3" grpId="0"/>
      <p:bldP spid="13"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67005" y="68580"/>
            <a:ext cx="4427220" cy="866775"/>
          </a:xfrm>
          <a:prstGeom prst="rect">
            <a:avLst/>
          </a:prstGeom>
        </p:spPr>
        <p:txBody>
          <a:bodyPr wrap="square" lIns="128987" tIns="64495" rIns="128987" bIns="64495">
            <a:spAutoFit/>
          </a:bodyPr>
          <a:lstStyle/>
          <a:p>
            <a:pPr>
              <a:defRPr/>
            </a:pPr>
            <a:r>
              <a:rPr lang="en-US" altLang="zh-CN" sz="4800" kern="0" dirty="0">
                <a:solidFill>
                  <a:srgbClr val="226032"/>
                </a:solidFill>
                <a:effectLst>
                  <a:glow rad="63500">
                    <a:schemeClr val="bg1">
                      <a:lumMod val="65000"/>
                      <a:alpha val="40000"/>
                    </a:schemeClr>
                  </a:glow>
                </a:effectLst>
                <a:latin typeface="Impact" panose="020B0806030902050204" pitchFamily="34" charset="0"/>
              </a:rPr>
              <a:t>0</a:t>
            </a:r>
            <a:r>
              <a:rPr lang="zh-CN" altLang="en-US" sz="4800" kern="0" dirty="0">
                <a:solidFill>
                  <a:srgbClr val="226032"/>
                </a:solidFill>
                <a:effectLst>
                  <a:glow rad="63500">
                    <a:schemeClr val="bg1">
                      <a:lumMod val="65000"/>
                      <a:alpha val="40000"/>
                    </a:schemeClr>
                  </a:glow>
                </a:effectLst>
                <a:latin typeface="Impact" panose="020B0806030902050204" pitchFamily="34" charset="0"/>
              </a:rPr>
              <a:t>５练习部分</a:t>
            </a:r>
            <a:endParaRPr lang="zh-CN" altLang="en-US" sz="4800" kern="0" dirty="0">
              <a:solidFill>
                <a:srgbClr val="226032"/>
              </a:solidFill>
              <a:effectLst>
                <a:glow rad="63500">
                  <a:schemeClr val="bg1">
                    <a:lumMod val="65000"/>
                    <a:alpha val="40000"/>
                  </a:schemeClr>
                </a:glow>
              </a:effectLst>
              <a:latin typeface="Impact" panose="020B0806030902050204" pitchFamily="34" charset="0"/>
            </a:endParaRPr>
          </a:p>
        </p:txBody>
      </p:sp>
      <p:sp>
        <p:nvSpPr>
          <p:cNvPr id="7" name="TextBox 21"/>
          <p:cNvSpPr txBox="1"/>
          <p:nvPr/>
        </p:nvSpPr>
        <p:spPr>
          <a:xfrm>
            <a:off x="259080" y="1014730"/>
            <a:ext cx="9286875" cy="551180"/>
          </a:xfrm>
          <a:prstGeom prst="rect">
            <a:avLst/>
          </a:prstGeom>
          <a:noFill/>
        </p:spPr>
        <p:txBody>
          <a:bodyPr wrap="square" lIns="121549" tIns="60752" rIns="121549" bIns="60752" rtlCol="0">
            <a:spAutoFit/>
          </a:bodyPr>
          <a:lstStyle/>
          <a:p>
            <a:pPr algn="dist" eaLnBrk="1" hangingPunct="1"/>
            <a:r>
              <a:rPr lang="zh-CN" sz="2800" b="1" dirty="0" smtClean="0">
                <a:solidFill>
                  <a:srgbClr val="FFC000"/>
                </a:solidFill>
                <a:latin typeface="微软雅黑" panose="020B0503020204020204" pitchFamily="34" charset="-122"/>
                <a:ea typeface="微软雅黑" panose="020B0503020204020204" pitchFamily="34" charset="-122"/>
              </a:rPr>
              <a:t>二２、</a:t>
            </a:r>
            <a:r>
              <a:rPr sz="2800" b="1" dirty="0" smtClean="0">
                <a:solidFill>
                  <a:srgbClr val="FFC000"/>
                </a:solidFill>
                <a:latin typeface="微软雅黑" panose="020B0503020204020204" pitchFamily="34" charset="-122"/>
                <a:ea typeface="微软雅黑" panose="020B0503020204020204" pitchFamily="34" charset="-122"/>
              </a:rPr>
              <a:t>Jack London 的短篇小说To Build a Fire</a:t>
            </a:r>
            <a:endParaRPr sz="2800" b="1" dirty="0" smtClean="0">
              <a:solidFill>
                <a:srgbClr val="FFC000"/>
              </a:solidFill>
              <a:latin typeface="微软雅黑" panose="020B0503020204020204" pitchFamily="34" charset="-122"/>
              <a:ea typeface="微软雅黑" panose="020B0503020204020204" pitchFamily="34" charset="-122"/>
            </a:endParaRPr>
          </a:p>
        </p:txBody>
      </p:sp>
      <p:sp>
        <p:nvSpPr>
          <p:cNvPr id="9" name="TextBox 21"/>
          <p:cNvSpPr txBox="1"/>
          <p:nvPr/>
        </p:nvSpPr>
        <p:spPr>
          <a:xfrm>
            <a:off x="167005" y="1475740"/>
            <a:ext cx="12017375" cy="5291455"/>
          </a:xfrm>
          <a:prstGeom prst="rect">
            <a:avLst/>
          </a:prstGeom>
          <a:noFill/>
        </p:spPr>
        <p:txBody>
          <a:bodyPr wrap="square" lIns="121549" tIns="60752" rIns="121549" bIns="60752" rtlCol="0">
            <a:spAutoFit/>
          </a:bodyPr>
          <a:lstStyle/>
          <a:p>
            <a:pPr algn="just" fontAlgn="auto"/>
            <a:r>
              <a:rPr lang="en-US" sz="2800" b="1" dirty="0" smtClean="0">
                <a:solidFill>
                  <a:schemeClr val="tx1"/>
                </a:solidFill>
                <a:latin typeface="微软雅黑" panose="020B0503020204020204" pitchFamily="34" charset="-122"/>
                <a:ea typeface="微软雅黑" panose="020B0503020204020204" pitchFamily="34" charset="-122"/>
              </a:rPr>
              <a:t>1. </a:t>
            </a:r>
            <a:r>
              <a:rPr sz="2800" b="1" dirty="0" smtClean="0">
                <a:solidFill>
                  <a:schemeClr val="tx1"/>
                </a:solidFill>
                <a:latin typeface="微软雅黑" panose="020B0503020204020204" pitchFamily="34" charset="-122"/>
                <a:ea typeface="微软雅黑" panose="020B0503020204020204" pitchFamily="34" charset="-122"/>
              </a:rPr>
              <a:t>He would have to build a fire now to dry his clothes and boots. He walked over to some small trees. They were covered with snow.</a:t>
            </a:r>
            <a:endParaRPr sz="2800" b="1" dirty="0" smtClean="0">
              <a:solidFill>
                <a:srgbClr val="C00000"/>
              </a:solidFill>
              <a:latin typeface="微软雅黑" panose="020B0503020204020204" pitchFamily="34" charset="-122"/>
              <a:ea typeface="微软雅黑" panose="020B0503020204020204" pitchFamily="34" charset="-122"/>
            </a:endParaRPr>
          </a:p>
          <a:p>
            <a:pPr algn="just" fontAlgn="auto"/>
            <a:r>
              <a:rPr lang="zh-CN" sz="2800" b="1" dirty="0" smtClean="0">
                <a:solidFill>
                  <a:srgbClr val="C00000"/>
                </a:solidFill>
                <a:latin typeface="微软雅黑" panose="020B0503020204020204" pitchFamily="34" charset="-122"/>
                <a:ea typeface="微软雅黑" panose="020B0503020204020204" pitchFamily="34" charset="-122"/>
              </a:rPr>
              <a:t>原句</a:t>
            </a:r>
            <a:r>
              <a:rPr lang="en-US" altLang="zh-CN" sz="2800" b="1" dirty="0" smtClean="0">
                <a:solidFill>
                  <a:srgbClr val="C00000"/>
                </a:solidFill>
                <a:latin typeface="微软雅黑" panose="020B0503020204020204" pitchFamily="34" charset="-122"/>
                <a:ea typeface="微软雅黑" panose="020B0503020204020204" pitchFamily="34" charset="-122"/>
              </a:rPr>
              <a:t>he</a:t>
            </a:r>
            <a:r>
              <a:rPr lang="zh-CN" altLang="en-US" sz="2800" b="1" dirty="0" smtClean="0">
                <a:solidFill>
                  <a:srgbClr val="C00000"/>
                </a:solidFill>
                <a:latin typeface="微软雅黑" panose="020B0503020204020204" pitchFamily="34" charset="-122"/>
                <a:ea typeface="微软雅黑" panose="020B0503020204020204" pitchFamily="34" charset="-122"/>
              </a:rPr>
              <a:t>和</a:t>
            </a:r>
            <a:r>
              <a:rPr lang="en-US" altLang="zh-CN" sz="2800" b="1" dirty="0" smtClean="0">
                <a:solidFill>
                  <a:srgbClr val="C00000"/>
                </a:solidFill>
                <a:latin typeface="微软雅黑" panose="020B0503020204020204" pitchFamily="34" charset="-122"/>
                <a:ea typeface="微软雅黑" panose="020B0503020204020204" pitchFamily="34" charset="-122"/>
              </a:rPr>
              <a:t>they</a:t>
            </a:r>
            <a:r>
              <a:rPr lang="zh-CN" altLang="en-US" sz="2800" b="1" dirty="0" smtClean="0">
                <a:solidFill>
                  <a:srgbClr val="C00000"/>
                </a:solidFill>
                <a:latin typeface="微软雅黑" panose="020B0503020204020204" pitchFamily="34" charset="-122"/>
                <a:ea typeface="微软雅黑" panose="020B0503020204020204" pitchFamily="34" charset="-122"/>
              </a:rPr>
              <a:t>有重复，而且三个简单句显得比较松散，</a:t>
            </a:r>
            <a:r>
              <a:rPr lang="zh-CN" altLang="en-US" sz="2800" b="1" dirty="0" smtClean="0">
                <a:solidFill>
                  <a:srgbClr val="C00000"/>
                </a:solidFill>
                <a:latin typeface="微软雅黑" panose="020B0503020204020204" pitchFamily="34" charset="-122"/>
                <a:ea typeface="微软雅黑" panose="020B0503020204020204" pitchFamily="34" charset="-122"/>
              </a:rPr>
              <a:t>可以改版升级为：</a:t>
            </a:r>
            <a:endParaRPr lang="zh-CN" altLang="en-US" sz="2800" b="1" dirty="0" smtClean="0">
              <a:solidFill>
                <a:srgbClr val="C00000"/>
              </a:solidFill>
              <a:latin typeface="微软雅黑" panose="020B0503020204020204" pitchFamily="34" charset="-122"/>
              <a:ea typeface="微软雅黑" panose="020B0503020204020204" pitchFamily="34" charset="-122"/>
            </a:endParaRPr>
          </a:p>
          <a:p>
            <a:pPr algn="just" fontAlgn="auto"/>
            <a:r>
              <a:rPr sz="2800" b="1" dirty="0" smtClean="0">
                <a:solidFill>
                  <a:srgbClr val="C00000"/>
                </a:solidFill>
                <a:latin typeface="微软雅黑" panose="020B0503020204020204" pitchFamily="34" charset="-122"/>
                <a:ea typeface="微软雅黑" panose="020B0503020204020204" pitchFamily="34" charset="-122"/>
              </a:rPr>
              <a:t>In an effort to build a fire now to dry his clothes and boots, he walked over to some small trees (which were) covered with snow. </a:t>
            </a:r>
            <a:endParaRPr sz="2800" b="1" dirty="0" smtClean="0">
              <a:solidFill>
                <a:srgbClr val="C00000"/>
              </a:solidFill>
              <a:latin typeface="微软雅黑" panose="020B0503020204020204" pitchFamily="34" charset="-122"/>
              <a:ea typeface="微软雅黑" panose="020B0503020204020204" pitchFamily="34" charset="-122"/>
            </a:endParaRPr>
          </a:p>
          <a:p>
            <a:pPr algn="just" fontAlgn="auto"/>
            <a:r>
              <a:rPr lang="en-US" sz="2800" b="1" dirty="0" smtClean="0">
                <a:solidFill>
                  <a:schemeClr val="tx1"/>
                </a:solidFill>
                <a:latin typeface="微软雅黑" panose="020B0503020204020204" pitchFamily="34" charset="-122"/>
                <a:ea typeface="微软雅黑" panose="020B0503020204020204" pitchFamily="34" charset="-122"/>
              </a:rPr>
              <a:t>2. </a:t>
            </a:r>
            <a:r>
              <a:rPr sz="2800" b="1" dirty="0" smtClean="0">
                <a:solidFill>
                  <a:schemeClr val="tx1"/>
                </a:solidFill>
                <a:latin typeface="微软雅黑" panose="020B0503020204020204" pitchFamily="34" charset="-122"/>
                <a:ea typeface="微软雅黑" panose="020B0503020204020204" pitchFamily="34" charset="-122"/>
              </a:rPr>
              <a:t>He put several large pieces of wood on the snow, under one of the trees. On top of the wood, he put some grass and dry branches.</a:t>
            </a:r>
            <a:endParaRPr sz="2800" b="1" dirty="0" smtClean="0">
              <a:solidFill>
                <a:srgbClr val="C00000"/>
              </a:solidFill>
              <a:latin typeface="微软雅黑" panose="020B0503020204020204" pitchFamily="34" charset="-122"/>
              <a:ea typeface="微软雅黑" panose="020B0503020204020204" pitchFamily="34" charset="-122"/>
            </a:endParaRPr>
          </a:p>
          <a:p>
            <a:pPr algn="just" fontAlgn="auto"/>
            <a:r>
              <a:rPr lang="zh-CN" sz="2800" b="1" dirty="0" smtClean="0">
                <a:solidFill>
                  <a:srgbClr val="C00000"/>
                </a:solidFill>
                <a:latin typeface="微软雅黑" panose="020B0503020204020204" pitchFamily="34" charset="-122"/>
                <a:ea typeface="微软雅黑" panose="020B0503020204020204" pitchFamily="34" charset="-122"/>
                <a:sym typeface="+mn-ea"/>
              </a:rPr>
              <a:t>原句</a:t>
            </a:r>
            <a:r>
              <a:rPr lang="en-US" altLang="zh-CN" sz="2800" b="1" dirty="0" smtClean="0">
                <a:solidFill>
                  <a:srgbClr val="C00000"/>
                </a:solidFill>
                <a:latin typeface="微软雅黑" panose="020B0503020204020204" pitchFamily="34" charset="-122"/>
                <a:ea typeface="微软雅黑" panose="020B0503020204020204" pitchFamily="34" charset="-122"/>
                <a:sym typeface="+mn-ea"/>
              </a:rPr>
              <a:t>wood</a:t>
            </a:r>
            <a:r>
              <a:rPr lang="zh-CN" altLang="en-US" sz="2800" b="1" dirty="0" smtClean="0">
                <a:solidFill>
                  <a:srgbClr val="C00000"/>
                </a:solidFill>
                <a:latin typeface="微软雅黑" panose="020B0503020204020204" pitchFamily="34" charset="-122"/>
                <a:ea typeface="微软雅黑" panose="020B0503020204020204" pitchFamily="34" charset="-122"/>
                <a:sym typeface="+mn-ea"/>
              </a:rPr>
              <a:t>有重复，而且是两个简单句</a:t>
            </a:r>
            <a:r>
              <a:rPr lang="zh-CN" altLang="en-US" sz="2800" b="1" dirty="0" smtClean="0">
                <a:solidFill>
                  <a:srgbClr val="C00000"/>
                </a:solidFill>
                <a:latin typeface="微软雅黑" panose="020B0503020204020204" pitchFamily="34" charset="-122"/>
                <a:ea typeface="微软雅黑" panose="020B0503020204020204" pitchFamily="34" charset="-122"/>
                <a:sym typeface="+mn-ea"/>
              </a:rPr>
              <a:t>，可以改版升级为：</a:t>
            </a:r>
            <a:endParaRPr lang="zh-CN" altLang="en-US" sz="2800" b="1" dirty="0" smtClean="0">
              <a:solidFill>
                <a:srgbClr val="C00000"/>
              </a:solidFill>
              <a:latin typeface="微软雅黑" panose="020B0503020204020204" pitchFamily="34" charset="-122"/>
              <a:ea typeface="微软雅黑" panose="020B0503020204020204" pitchFamily="34" charset="-122"/>
              <a:sym typeface="+mn-ea"/>
            </a:endParaRPr>
          </a:p>
          <a:p>
            <a:pPr algn="just" fontAlgn="auto"/>
            <a:r>
              <a:rPr sz="2800" b="1" dirty="0" smtClean="0">
                <a:solidFill>
                  <a:srgbClr val="C00000"/>
                </a:solidFill>
                <a:latin typeface="微软雅黑" panose="020B0503020204020204" pitchFamily="34" charset="-122"/>
                <a:ea typeface="微软雅黑" panose="020B0503020204020204" pitchFamily="34" charset="-122"/>
              </a:rPr>
              <a:t>He put several large pieces of wood on the snow－under one of the trees－on top of which he put some grass and dry branches. </a:t>
            </a:r>
            <a:endParaRPr sz="2800" b="1" dirty="0" smtClean="0">
              <a:solidFill>
                <a:srgbClr val="C00000"/>
              </a:solidFill>
              <a:latin typeface="微软雅黑" panose="020B0503020204020204" pitchFamily="34" charset="-122"/>
              <a:ea typeface="微软雅黑" panose="020B0503020204020204" pitchFamily="34" charset="-122"/>
            </a:endParaRPr>
          </a:p>
        </p:txBody>
      </p:sp>
      <p:pic>
        <p:nvPicPr>
          <p:cNvPr id="2" name="图片 1" descr="水印"/>
          <p:cNvPicPr>
            <a:picLocks noChangeAspect="1"/>
          </p:cNvPicPr>
          <p:nvPr userDrawn="1"/>
        </p:nvPicPr>
        <p:blipFill>
          <a:blip r:embed="rId1"/>
          <a:stretch>
            <a:fillRect/>
          </a:stretch>
        </p:blipFill>
        <p:spPr>
          <a:xfrm>
            <a:off x="11134725" y="127000"/>
            <a:ext cx="932815" cy="3022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06400" y="529590"/>
            <a:ext cx="4427220" cy="866775"/>
          </a:xfrm>
          <a:prstGeom prst="rect">
            <a:avLst/>
          </a:prstGeom>
        </p:spPr>
        <p:txBody>
          <a:bodyPr wrap="square" lIns="128987" tIns="64495" rIns="128987" bIns="64495">
            <a:spAutoFit/>
          </a:bodyPr>
          <a:lstStyle/>
          <a:p>
            <a:pPr fontAlgn="auto">
              <a:lnSpc>
                <a:spcPts val="5760"/>
              </a:lnSpc>
              <a:defRPr/>
            </a:pPr>
            <a:r>
              <a:rPr lang="zh-CN" altLang="en-US" sz="4800" kern="0" dirty="0">
                <a:solidFill>
                  <a:srgbClr val="226032"/>
                </a:solidFill>
                <a:effectLst>
                  <a:glow rad="63500">
                    <a:schemeClr val="bg1">
                      <a:lumMod val="65000"/>
                      <a:alpha val="40000"/>
                    </a:schemeClr>
                  </a:glow>
                </a:effectLst>
                <a:latin typeface="Impact" panose="020B0806030902050204" pitchFamily="34" charset="0"/>
              </a:rPr>
              <a:t>学习建议</a:t>
            </a:r>
            <a:endParaRPr lang="zh-CN" altLang="en-US" sz="4800" kern="0" dirty="0">
              <a:solidFill>
                <a:srgbClr val="226032"/>
              </a:solidFill>
              <a:effectLst>
                <a:glow rad="63500">
                  <a:schemeClr val="bg1">
                    <a:lumMod val="65000"/>
                    <a:alpha val="40000"/>
                  </a:schemeClr>
                </a:glow>
              </a:effectLst>
              <a:latin typeface="Impact" panose="020B0806030902050204" pitchFamily="34" charset="0"/>
            </a:endParaRPr>
          </a:p>
        </p:txBody>
      </p:sp>
      <p:sp>
        <p:nvSpPr>
          <p:cNvPr id="13" name="TextBox 21"/>
          <p:cNvSpPr txBox="1"/>
          <p:nvPr/>
        </p:nvSpPr>
        <p:spPr>
          <a:xfrm>
            <a:off x="868045" y="1396365"/>
            <a:ext cx="9253855" cy="3860165"/>
          </a:xfrm>
          <a:prstGeom prst="rect">
            <a:avLst/>
          </a:prstGeom>
          <a:noFill/>
        </p:spPr>
        <p:txBody>
          <a:bodyPr wrap="square" lIns="121549" tIns="60752" rIns="121549" bIns="60752" rtlCol="0">
            <a:spAutoFit/>
          </a:bodyPr>
          <a:p>
            <a:pPr algn="just" fontAlgn="auto">
              <a:lnSpc>
                <a:spcPts val="4860"/>
              </a:lnSpc>
            </a:pPr>
            <a:r>
              <a:rPr lang="zh-CN" sz="2800" b="1" dirty="0" smtClean="0">
                <a:solidFill>
                  <a:srgbClr val="C00000"/>
                </a:solidFill>
                <a:latin typeface="微软雅黑" panose="020B0503020204020204" pitchFamily="34" charset="-122"/>
                <a:ea typeface="微软雅黑" panose="020B0503020204020204" pitchFamily="34" charset="-122"/>
              </a:rPr>
              <a:t>　高考的读后续写会综合考察评估学生的语言水平，动词、非谓语动词、介词短语、副词、形容词、修辞以及其他词汇和语法结构的熟练恰当运用都能够使记叙文的语言更加丰富生动，学生要掌握这个方向，在平时的学习中只要能不断观察、不断积累、不断动手练习，语言水平就必然会不断提升。</a:t>
            </a:r>
            <a:endParaRPr lang="zh-CN" sz="2800" b="1" dirty="0" smtClean="0">
              <a:solidFill>
                <a:srgbClr val="C00000"/>
              </a:solidFill>
              <a:latin typeface="微软雅黑" panose="020B0503020204020204" pitchFamily="34" charset="-122"/>
              <a:ea typeface="微软雅黑" panose="020B0503020204020204" pitchFamily="34" charset="-122"/>
            </a:endParaRPr>
          </a:p>
        </p:txBody>
      </p:sp>
      <p:pic>
        <p:nvPicPr>
          <p:cNvPr id="2" name="图片 1" descr="水印"/>
          <p:cNvPicPr>
            <a:picLocks noChangeAspect="1"/>
          </p:cNvPicPr>
          <p:nvPr userDrawn="1"/>
        </p:nvPicPr>
        <p:blipFill>
          <a:blip r:embed="rId1"/>
          <a:stretch>
            <a:fillRect/>
          </a:stretch>
        </p:blipFill>
        <p:spPr>
          <a:xfrm>
            <a:off x="11134725" y="127000"/>
            <a:ext cx="932815" cy="3022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bldLst>
      <p:bldP spid="13"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67005" y="68580"/>
            <a:ext cx="4427220" cy="866775"/>
          </a:xfrm>
          <a:prstGeom prst="rect">
            <a:avLst/>
          </a:prstGeom>
        </p:spPr>
        <p:txBody>
          <a:bodyPr wrap="square" lIns="128987" tIns="64495" rIns="128987" bIns="64495">
            <a:spAutoFit/>
          </a:bodyPr>
          <a:lstStyle/>
          <a:p>
            <a:pPr>
              <a:defRPr/>
            </a:pPr>
            <a:r>
              <a:rPr lang="en-US" altLang="zh-CN" sz="4800" kern="0" dirty="0">
                <a:solidFill>
                  <a:srgbClr val="226032"/>
                </a:solidFill>
                <a:effectLst>
                  <a:glow rad="63500">
                    <a:schemeClr val="bg1">
                      <a:lumMod val="65000"/>
                      <a:alpha val="40000"/>
                    </a:schemeClr>
                  </a:glow>
                </a:effectLst>
                <a:latin typeface="Impact" panose="020B0806030902050204" pitchFamily="34" charset="0"/>
              </a:rPr>
              <a:t>0</a:t>
            </a:r>
            <a:r>
              <a:rPr lang="zh-CN" altLang="en-US" sz="4800" kern="0" dirty="0">
                <a:solidFill>
                  <a:srgbClr val="226032"/>
                </a:solidFill>
                <a:effectLst>
                  <a:glow rad="63500">
                    <a:schemeClr val="bg1">
                      <a:lumMod val="65000"/>
                      <a:alpha val="40000"/>
                    </a:schemeClr>
                  </a:glow>
                </a:effectLst>
                <a:latin typeface="Impact" panose="020B0806030902050204" pitchFamily="34" charset="0"/>
              </a:rPr>
              <a:t>５练习部分</a:t>
            </a:r>
            <a:endParaRPr lang="zh-CN" altLang="en-US" sz="4800" kern="0" dirty="0">
              <a:solidFill>
                <a:srgbClr val="226032"/>
              </a:solidFill>
              <a:effectLst>
                <a:glow rad="63500">
                  <a:schemeClr val="bg1">
                    <a:lumMod val="65000"/>
                    <a:alpha val="40000"/>
                  </a:schemeClr>
                </a:glow>
              </a:effectLst>
              <a:latin typeface="Impact" panose="020B0806030902050204" pitchFamily="34" charset="0"/>
            </a:endParaRPr>
          </a:p>
        </p:txBody>
      </p:sp>
      <p:sp>
        <p:nvSpPr>
          <p:cNvPr id="7" name="TextBox 21"/>
          <p:cNvSpPr txBox="1"/>
          <p:nvPr/>
        </p:nvSpPr>
        <p:spPr>
          <a:xfrm>
            <a:off x="259080" y="1014730"/>
            <a:ext cx="6871970" cy="551180"/>
          </a:xfrm>
          <a:prstGeom prst="rect">
            <a:avLst/>
          </a:prstGeom>
          <a:noFill/>
        </p:spPr>
        <p:txBody>
          <a:bodyPr wrap="square" lIns="121549" tIns="60752" rIns="121549" bIns="60752" rtlCol="0">
            <a:spAutoFit/>
          </a:bodyPr>
          <a:lstStyle/>
          <a:p>
            <a:pPr algn="dist" eaLnBrk="1" hangingPunct="1"/>
            <a:r>
              <a:rPr lang="zh-CN" sz="2800" b="1" dirty="0" smtClean="0">
                <a:solidFill>
                  <a:srgbClr val="FFC000"/>
                </a:solidFill>
                <a:latin typeface="微软雅黑" panose="020B0503020204020204" pitchFamily="34" charset="-122"/>
                <a:ea typeface="微软雅黑" panose="020B0503020204020204" pitchFamily="34" charset="-122"/>
              </a:rPr>
              <a:t>三、</a:t>
            </a:r>
            <a:r>
              <a:rPr sz="2800" b="1" dirty="0" smtClean="0">
                <a:solidFill>
                  <a:srgbClr val="FFC000"/>
                </a:solidFill>
                <a:latin typeface="微软雅黑" panose="020B0503020204020204" pitchFamily="34" charset="-122"/>
                <a:ea typeface="微软雅黑" panose="020B0503020204020204" pitchFamily="34" charset="-122"/>
              </a:rPr>
              <a:t>2017-11</a:t>
            </a:r>
            <a:r>
              <a:rPr lang="zh-CN" sz="2800" b="1" dirty="0" smtClean="0">
                <a:solidFill>
                  <a:srgbClr val="FFC000"/>
                </a:solidFill>
                <a:latin typeface="微软雅黑" panose="020B0503020204020204" pitchFamily="34" charset="-122"/>
                <a:ea typeface="微软雅黑" panose="020B0503020204020204" pitchFamily="34" charset="-122"/>
              </a:rPr>
              <a:t>浙江高考读后续写高分作文</a:t>
            </a:r>
            <a:endParaRPr lang="zh-CN" sz="2800" b="1" dirty="0" smtClean="0">
              <a:solidFill>
                <a:srgbClr val="FFC000"/>
              </a:solidFill>
              <a:latin typeface="微软雅黑" panose="020B0503020204020204" pitchFamily="34" charset="-122"/>
              <a:ea typeface="微软雅黑" panose="020B0503020204020204" pitchFamily="34" charset="-122"/>
            </a:endParaRPr>
          </a:p>
        </p:txBody>
      </p:sp>
      <p:sp>
        <p:nvSpPr>
          <p:cNvPr id="9" name="TextBox 21"/>
          <p:cNvSpPr txBox="1"/>
          <p:nvPr/>
        </p:nvSpPr>
        <p:spPr>
          <a:xfrm>
            <a:off x="259080" y="1645285"/>
            <a:ext cx="12017375" cy="4429125"/>
          </a:xfrm>
          <a:prstGeom prst="rect">
            <a:avLst/>
          </a:prstGeom>
          <a:noFill/>
        </p:spPr>
        <p:txBody>
          <a:bodyPr wrap="square" lIns="121549" tIns="60752" rIns="121549" bIns="60752" rtlCol="0">
            <a:spAutoFit/>
          </a:bodyPr>
          <a:lstStyle/>
          <a:p>
            <a:pPr algn="just" fontAlgn="auto"/>
            <a:r>
              <a:rPr lang="zh-CN" sz="2800" b="1" dirty="0" smtClean="0">
                <a:solidFill>
                  <a:srgbClr val="C00000"/>
                </a:solidFill>
                <a:latin typeface="微软雅黑" panose="020B0503020204020204" pitchFamily="34" charset="-122"/>
                <a:ea typeface="微软雅黑" panose="020B0503020204020204" pitchFamily="34" charset="-122"/>
              </a:rPr>
              <a:t>　</a:t>
            </a:r>
            <a:r>
              <a:rPr lang="zh-CN" sz="2800" b="1" dirty="0" smtClean="0">
                <a:solidFill>
                  <a:schemeClr val="tx1"/>
                </a:solidFill>
                <a:latin typeface="微软雅黑" panose="020B0503020204020204" pitchFamily="34" charset="-122"/>
                <a:ea typeface="微软雅黑" panose="020B0503020204020204" pitchFamily="34" charset="-122"/>
              </a:rPr>
              <a:t>　</a:t>
            </a:r>
            <a:r>
              <a:rPr lang="en-US" altLang="zh-CN" sz="2800" b="1" dirty="0" smtClean="0">
                <a:solidFill>
                  <a:schemeClr val="tx1"/>
                </a:solidFill>
                <a:latin typeface="微软雅黑" panose="020B0503020204020204" pitchFamily="34" charset="-122"/>
                <a:ea typeface="微软雅黑" panose="020B0503020204020204" pitchFamily="34" charset="-122"/>
              </a:rPr>
              <a:t>Paragraph1: </a:t>
            </a:r>
            <a:r>
              <a:rPr sz="2800" b="1" i="1" dirty="0" smtClean="0">
                <a:solidFill>
                  <a:schemeClr val="tx1"/>
                </a:solidFill>
                <a:latin typeface="微软雅黑" panose="020B0503020204020204" pitchFamily="34" charset="-122"/>
                <a:ea typeface="微软雅黑" panose="020B0503020204020204" pitchFamily="34" charset="-122"/>
              </a:rPr>
              <a:t>The next day we remembered the brand-new tent we had brought with us.</a:t>
            </a:r>
            <a:r>
              <a:rPr sz="2800" b="1" dirty="0" smtClean="0">
                <a:solidFill>
                  <a:schemeClr val="tx1"/>
                </a:solidFill>
                <a:latin typeface="微软雅黑" panose="020B0503020204020204" pitchFamily="34" charset="-122"/>
                <a:ea typeface="微软雅黑" panose="020B0503020204020204" pitchFamily="34" charset="-122"/>
              </a:rPr>
              <a:t> Mom insisted that we must make full use of it since we had brought it. David and I looked at Dad, hoping he could stop her crazy idea. To our great disappointment, he agreed. We spent a whole afternoon seeking a nice camping place and set up our tent before the night fell. It was the first time that I had thought mom could be wise as I admiring our stunning tent. “Oh, I forgot the pillows!” what a misconception. Despite the ache of my neck, we had some great nights.</a:t>
            </a:r>
            <a:endParaRPr sz="2800" b="1" dirty="0" smtClean="0">
              <a:solidFill>
                <a:schemeClr val="tx1"/>
              </a:solidFill>
              <a:latin typeface="微软雅黑" panose="020B0503020204020204" pitchFamily="34" charset="-122"/>
              <a:ea typeface="微软雅黑" panose="020B0503020204020204" pitchFamily="34" charset="-122"/>
            </a:endParaRPr>
          </a:p>
        </p:txBody>
      </p:sp>
      <p:pic>
        <p:nvPicPr>
          <p:cNvPr id="2" name="图片 1" descr="水印"/>
          <p:cNvPicPr>
            <a:picLocks noChangeAspect="1"/>
          </p:cNvPicPr>
          <p:nvPr userDrawn="1"/>
        </p:nvPicPr>
        <p:blipFill>
          <a:blip r:embed="rId1"/>
          <a:stretch>
            <a:fillRect/>
          </a:stretch>
        </p:blipFill>
        <p:spPr>
          <a:xfrm>
            <a:off x="11134725" y="127000"/>
            <a:ext cx="932815" cy="3022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67005" y="68580"/>
            <a:ext cx="4427220" cy="866775"/>
          </a:xfrm>
          <a:prstGeom prst="rect">
            <a:avLst/>
          </a:prstGeom>
        </p:spPr>
        <p:txBody>
          <a:bodyPr wrap="square" lIns="128987" tIns="64495" rIns="128987" bIns="64495">
            <a:spAutoFit/>
          </a:bodyPr>
          <a:lstStyle/>
          <a:p>
            <a:pPr>
              <a:defRPr/>
            </a:pPr>
            <a:r>
              <a:rPr lang="en-US" altLang="zh-CN" sz="4800" kern="0" dirty="0">
                <a:solidFill>
                  <a:srgbClr val="226032"/>
                </a:solidFill>
                <a:effectLst>
                  <a:glow rad="63500">
                    <a:schemeClr val="bg1">
                      <a:lumMod val="65000"/>
                      <a:alpha val="40000"/>
                    </a:schemeClr>
                  </a:glow>
                </a:effectLst>
                <a:latin typeface="Impact" panose="020B0806030902050204" pitchFamily="34" charset="0"/>
              </a:rPr>
              <a:t>0</a:t>
            </a:r>
            <a:r>
              <a:rPr lang="zh-CN" altLang="en-US" sz="4800" kern="0" dirty="0">
                <a:solidFill>
                  <a:srgbClr val="226032"/>
                </a:solidFill>
                <a:effectLst>
                  <a:glow rad="63500">
                    <a:schemeClr val="bg1">
                      <a:lumMod val="65000"/>
                      <a:alpha val="40000"/>
                    </a:schemeClr>
                  </a:glow>
                </a:effectLst>
                <a:latin typeface="Impact" panose="020B0806030902050204" pitchFamily="34" charset="0"/>
              </a:rPr>
              <a:t>５练习部分</a:t>
            </a:r>
            <a:endParaRPr lang="zh-CN" altLang="en-US" sz="4800" kern="0" dirty="0">
              <a:solidFill>
                <a:srgbClr val="226032"/>
              </a:solidFill>
              <a:effectLst>
                <a:glow rad="63500">
                  <a:schemeClr val="bg1">
                    <a:lumMod val="65000"/>
                    <a:alpha val="40000"/>
                  </a:schemeClr>
                </a:glow>
              </a:effectLst>
              <a:latin typeface="Impact" panose="020B0806030902050204" pitchFamily="34" charset="0"/>
            </a:endParaRPr>
          </a:p>
        </p:txBody>
      </p:sp>
      <p:sp>
        <p:nvSpPr>
          <p:cNvPr id="7" name="TextBox 21"/>
          <p:cNvSpPr txBox="1"/>
          <p:nvPr/>
        </p:nvSpPr>
        <p:spPr>
          <a:xfrm>
            <a:off x="259080" y="1014730"/>
            <a:ext cx="6871970" cy="551180"/>
          </a:xfrm>
          <a:prstGeom prst="rect">
            <a:avLst/>
          </a:prstGeom>
          <a:noFill/>
        </p:spPr>
        <p:txBody>
          <a:bodyPr wrap="square" lIns="121549" tIns="60752" rIns="121549" bIns="60752" rtlCol="0">
            <a:spAutoFit/>
          </a:bodyPr>
          <a:lstStyle/>
          <a:p>
            <a:pPr algn="dist" eaLnBrk="1" hangingPunct="1"/>
            <a:r>
              <a:rPr lang="zh-CN" sz="2800" b="1" dirty="0" smtClean="0">
                <a:solidFill>
                  <a:srgbClr val="FFC000"/>
                </a:solidFill>
                <a:latin typeface="微软雅黑" panose="020B0503020204020204" pitchFamily="34" charset="-122"/>
                <a:ea typeface="微软雅黑" panose="020B0503020204020204" pitchFamily="34" charset="-122"/>
              </a:rPr>
              <a:t>三、</a:t>
            </a:r>
            <a:r>
              <a:rPr sz="2800" b="1" dirty="0" smtClean="0">
                <a:solidFill>
                  <a:srgbClr val="FFC000"/>
                </a:solidFill>
                <a:latin typeface="微软雅黑" panose="020B0503020204020204" pitchFamily="34" charset="-122"/>
                <a:ea typeface="微软雅黑" panose="020B0503020204020204" pitchFamily="34" charset="-122"/>
              </a:rPr>
              <a:t>2017-11</a:t>
            </a:r>
            <a:r>
              <a:rPr lang="zh-CN" sz="2800" b="1" dirty="0" smtClean="0">
                <a:solidFill>
                  <a:srgbClr val="FFC000"/>
                </a:solidFill>
                <a:latin typeface="微软雅黑" panose="020B0503020204020204" pitchFamily="34" charset="-122"/>
                <a:ea typeface="微软雅黑" panose="020B0503020204020204" pitchFamily="34" charset="-122"/>
              </a:rPr>
              <a:t>浙江高考读后续写高分作文</a:t>
            </a:r>
            <a:endParaRPr lang="zh-CN" sz="2800" b="1" dirty="0" smtClean="0">
              <a:solidFill>
                <a:srgbClr val="FFC000"/>
              </a:solidFill>
              <a:latin typeface="微软雅黑" panose="020B0503020204020204" pitchFamily="34" charset="-122"/>
              <a:ea typeface="微软雅黑" panose="020B0503020204020204" pitchFamily="34" charset="-122"/>
            </a:endParaRPr>
          </a:p>
        </p:txBody>
      </p:sp>
      <p:sp>
        <p:nvSpPr>
          <p:cNvPr id="9" name="TextBox 21"/>
          <p:cNvSpPr txBox="1"/>
          <p:nvPr/>
        </p:nvSpPr>
        <p:spPr>
          <a:xfrm>
            <a:off x="259080" y="1645285"/>
            <a:ext cx="12017375" cy="3998595"/>
          </a:xfrm>
          <a:prstGeom prst="rect">
            <a:avLst/>
          </a:prstGeom>
          <a:noFill/>
        </p:spPr>
        <p:txBody>
          <a:bodyPr wrap="square" lIns="121549" tIns="60752" rIns="121549" bIns="60752" rtlCol="0">
            <a:spAutoFit/>
          </a:bodyPr>
          <a:lstStyle/>
          <a:p>
            <a:pPr algn="just" fontAlgn="auto"/>
            <a:r>
              <a:rPr lang="zh-CN" sz="2800" b="1" dirty="0" smtClean="0">
                <a:solidFill>
                  <a:schemeClr val="tx1"/>
                </a:solidFill>
                <a:latin typeface="微软雅黑" panose="020B0503020204020204" pitchFamily="34" charset="-122"/>
                <a:ea typeface="微软雅黑" panose="020B0503020204020204" pitchFamily="34" charset="-122"/>
              </a:rPr>
              <a:t>　　</a:t>
            </a:r>
            <a:r>
              <a:rPr sz="2800" b="1" dirty="0" smtClean="0">
                <a:solidFill>
                  <a:schemeClr val="tx1"/>
                </a:solidFill>
                <a:latin typeface="微软雅黑" panose="020B0503020204020204" pitchFamily="34" charset="-122"/>
                <a:ea typeface="微软雅黑" panose="020B0503020204020204" pitchFamily="34" charset="-122"/>
              </a:rPr>
              <a:t>	</a:t>
            </a:r>
            <a:r>
              <a:rPr lang="en-US" sz="2800" b="1" dirty="0" smtClean="0">
                <a:solidFill>
                  <a:schemeClr val="tx1"/>
                </a:solidFill>
                <a:latin typeface="微软雅黑" panose="020B0503020204020204" pitchFamily="34" charset="-122"/>
                <a:ea typeface="微软雅黑" panose="020B0503020204020204" pitchFamily="34" charset="-122"/>
              </a:rPr>
              <a:t>Paragraph2</a:t>
            </a:r>
            <a:r>
              <a:rPr lang="zh-CN" altLang="en-US" sz="2800" b="1" dirty="0" smtClean="0">
                <a:solidFill>
                  <a:schemeClr val="tx1"/>
                </a:solidFill>
                <a:latin typeface="微软雅黑" panose="020B0503020204020204" pitchFamily="34" charset="-122"/>
                <a:ea typeface="微软雅黑" panose="020B0503020204020204" pitchFamily="34" charset="-122"/>
              </a:rPr>
              <a:t>： </a:t>
            </a:r>
            <a:r>
              <a:rPr sz="2800" b="1" i="1" dirty="0" smtClean="0">
                <a:solidFill>
                  <a:schemeClr val="tx1"/>
                </a:solidFill>
                <a:latin typeface="微软雅黑" panose="020B0503020204020204" pitchFamily="34" charset="-122"/>
                <a:ea typeface="微软雅黑" panose="020B0503020204020204" pitchFamily="34" charset="-122"/>
              </a:rPr>
              <a:t>We drove through several states and saw lots of great sights along the way.</a:t>
            </a:r>
            <a:r>
              <a:rPr sz="2800" b="1" dirty="0" smtClean="0">
                <a:solidFill>
                  <a:schemeClr val="tx1"/>
                </a:solidFill>
                <a:latin typeface="微软雅黑" panose="020B0503020204020204" pitchFamily="34" charset="-122"/>
                <a:ea typeface="微软雅黑" panose="020B0503020204020204" pitchFamily="34" charset="-122"/>
              </a:rPr>
              <a:t> The bright blue sky, the limitless green grass, the group of sheep, the setting sun and the countless stars in the curtain of nights kept me spellbound. Not only did we see the picturesque scenery, we also managed to consider mom’s scandals as a kind of fun.I reaaly love my Mum. To our relief, we arrived at grandparents’ place and went back to our home with all of four people. It was so fortunate to see my friends again.</a:t>
            </a:r>
            <a:endParaRPr sz="2800" b="1" dirty="0" smtClean="0">
              <a:solidFill>
                <a:schemeClr val="tx1"/>
              </a:solidFill>
              <a:latin typeface="微软雅黑" panose="020B0503020204020204" pitchFamily="34" charset="-122"/>
              <a:ea typeface="微软雅黑" panose="020B0503020204020204" pitchFamily="34" charset="-122"/>
            </a:endParaRPr>
          </a:p>
        </p:txBody>
      </p:sp>
      <p:pic>
        <p:nvPicPr>
          <p:cNvPr id="2" name="图片 1" descr="水印"/>
          <p:cNvPicPr>
            <a:picLocks noChangeAspect="1"/>
          </p:cNvPicPr>
          <p:nvPr userDrawn="1"/>
        </p:nvPicPr>
        <p:blipFill>
          <a:blip r:embed="rId1"/>
          <a:stretch>
            <a:fillRect/>
          </a:stretch>
        </p:blipFill>
        <p:spPr>
          <a:xfrm>
            <a:off x="11134725" y="127000"/>
            <a:ext cx="932815" cy="3022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矩形 6"/>
          <p:cNvSpPr/>
          <p:nvPr>
            <p:custDataLst>
              <p:tags r:id="rId1"/>
            </p:custDataLst>
          </p:nvPr>
        </p:nvSpPr>
        <p:spPr>
          <a:xfrm>
            <a:off x="766393" y="1464476"/>
            <a:ext cx="45719" cy="3618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1048611" name="矩形 7"/>
          <p:cNvSpPr/>
          <p:nvPr>
            <p:custDataLst>
              <p:tags r:id="rId2"/>
            </p:custDataLst>
          </p:nvPr>
        </p:nvSpPr>
        <p:spPr>
          <a:xfrm>
            <a:off x="6085153" y="1464476"/>
            <a:ext cx="45719" cy="36182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1048612" name="标题 9"/>
          <p:cNvSpPr>
            <a:spLocks noGrp="1"/>
          </p:cNvSpPr>
          <p:nvPr>
            <p:ph type="title"/>
            <p:custDataLst>
              <p:tags r:id="rId3"/>
            </p:custDataLst>
          </p:nvPr>
        </p:nvSpPr>
        <p:spPr>
          <a:xfrm>
            <a:off x="838200" y="365125"/>
            <a:ext cx="2815590" cy="56642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txBody>
          <a:bodyPr>
            <a:normAutofit fontScale="90000"/>
          </a:bodyPr>
          <a:lstStyle/>
          <a:p>
            <a:r>
              <a:rPr lang="zh-CN" altLang="en-US"/>
              <a:t>评分标准</a:t>
            </a:r>
            <a:endParaRPr lang="zh-CN" altLang="en-US"/>
          </a:p>
        </p:txBody>
      </p:sp>
      <p:sp>
        <p:nvSpPr>
          <p:cNvPr id="1048613" name="内容占位符 10"/>
          <p:cNvSpPr>
            <a:spLocks noGrp="1"/>
          </p:cNvSpPr>
          <p:nvPr>
            <p:ph sz="half" idx="1"/>
            <p:custDataLst>
              <p:tags r:id="rId4"/>
            </p:custDataLst>
          </p:nvPr>
        </p:nvSpPr>
        <p:spPr>
          <a:xfrm>
            <a:off x="812165" y="1270000"/>
            <a:ext cx="5273040" cy="3899535"/>
          </a:xfrm>
        </p:spPr>
        <p:txBody>
          <a:bodyPr>
            <a:normAutofit/>
          </a:bodyPr>
          <a:lstStyle/>
          <a:p>
            <a:pPr fontAlgn="auto">
              <a:lnSpc>
                <a:spcPts val="2580"/>
              </a:lnSpc>
            </a:pPr>
            <a:r>
              <a:rPr lang="zh-CN" altLang="en-US" dirty="0"/>
              <a:t>一</a:t>
            </a:r>
            <a:r>
              <a:rPr lang="en-US" altLang="zh-CN" dirty="0"/>
              <a:t>.</a:t>
            </a:r>
            <a:r>
              <a:rPr lang="zh-CN" altLang="en-US" dirty="0"/>
              <a:t>评分原则</a:t>
            </a:r>
            <a:endParaRPr lang="zh-CN" altLang="en-US" dirty="0"/>
          </a:p>
          <a:p>
            <a:pPr fontAlgn="auto">
              <a:lnSpc>
                <a:spcPts val="2580"/>
              </a:lnSpc>
            </a:pPr>
            <a:r>
              <a:rPr lang="en-US" altLang="zh-CN" dirty="0"/>
              <a:t>1.</a:t>
            </a:r>
            <a:r>
              <a:rPr lang="zh-CN" altLang="en-US" dirty="0"/>
              <a:t>本题总分为</a:t>
            </a:r>
            <a:r>
              <a:rPr lang="en-US" altLang="zh-CN" dirty="0">
                <a:solidFill>
                  <a:srgbClr val="FF0000"/>
                </a:solidFill>
              </a:rPr>
              <a:t>25</a:t>
            </a:r>
            <a:r>
              <a:rPr lang="zh-CN" altLang="en-US" dirty="0">
                <a:solidFill>
                  <a:srgbClr val="FF0000"/>
                </a:solidFill>
              </a:rPr>
              <a:t>分</a:t>
            </a:r>
            <a:r>
              <a:rPr lang="zh-CN" altLang="en-US" dirty="0"/>
              <a:t>，按</a:t>
            </a:r>
            <a:r>
              <a:rPr lang="en-US" altLang="zh-CN" dirty="0"/>
              <a:t>5</a:t>
            </a:r>
            <a:r>
              <a:rPr lang="zh-CN" altLang="en-US" dirty="0"/>
              <a:t>个档次给分。</a:t>
            </a:r>
            <a:endParaRPr lang="zh-CN" altLang="en-US" dirty="0"/>
          </a:p>
          <a:p>
            <a:pPr fontAlgn="auto">
              <a:lnSpc>
                <a:spcPts val="2580"/>
              </a:lnSpc>
            </a:pPr>
            <a:r>
              <a:rPr lang="en-US" altLang="zh-CN" dirty="0"/>
              <a:t>2.</a:t>
            </a:r>
            <a:r>
              <a:rPr lang="zh-CN" altLang="en-US" dirty="0"/>
              <a:t>评分时，先根据所续写短文的内容和语言初步确定其所属档次，然后以该档次的要求来衡量、确定或调整档次，最后给分。</a:t>
            </a:r>
            <a:endParaRPr lang="zh-CN" altLang="en-US" dirty="0"/>
          </a:p>
          <a:p>
            <a:pPr fontAlgn="auto">
              <a:lnSpc>
                <a:spcPts val="2580"/>
              </a:lnSpc>
            </a:pPr>
            <a:r>
              <a:rPr lang="en-US" altLang="zh-CN" dirty="0"/>
              <a:t>3.</a:t>
            </a:r>
            <a:r>
              <a:rPr lang="zh-CN" altLang="en-US" dirty="0"/>
              <a:t>词数</a:t>
            </a:r>
            <a:r>
              <a:rPr lang="zh-CN" altLang="en-US" dirty="0">
                <a:solidFill>
                  <a:srgbClr val="FF0000"/>
                </a:solidFill>
              </a:rPr>
              <a:t>少于</a:t>
            </a:r>
            <a:r>
              <a:rPr lang="en-US" altLang="zh-CN" dirty="0">
                <a:solidFill>
                  <a:srgbClr val="FF0000"/>
                </a:solidFill>
              </a:rPr>
              <a:t>130</a:t>
            </a:r>
            <a:r>
              <a:rPr lang="zh-CN" altLang="en-US" dirty="0">
                <a:solidFill>
                  <a:srgbClr val="FF0000"/>
                </a:solidFill>
              </a:rPr>
              <a:t>的</a:t>
            </a:r>
            <a:r>
              <a:rPr lang="zh-CN" altLang="en-US" dirty="0"/>
              <a:t>，从总分中</a:t>
            </a:r>
            <a:r>
              <a:rPr lang="zh-CN" altLang="en-US" dirty="0">
                <a:solidFill>
                  <a:srgbClr val="FF0000"/>
                </a:solidFill>
              </a:rPr>
              <a:t>减去</a:t>
            </a:r>
            <a:r>
              <a:rPr lang="en-US" altLang="zh-CN" dirty="0">
                <a:solidFill>
                  <a:srgbClr val="FF0000"/>
                </a:solidFill>
              </a:rPr>
              <a:t>2</a:t>
            </a:r>
            <a:r>
              <a:rPr lang="zh-CN" altLang="en-US" dirty="0">
                <a:solidFill>
                  <a:srgbClr val="FF0000"/>
                </a:solidFill>
              </a:rPr>
              <a:t>分</a:t>
            </a:r>
            <a:r>
              <a:rPr lang="zh-CN" altLang="en-US" dirty="0"/>
              <a:t>。</a:t>
            </a:r>
            <a:endParaRPr lang="zh-CN" altLang="en-US" dirty="0"/>
          </a:p>
          <a:p>
            <a:pPr fontAlgn="auto">
              <a:lnSpc>
                <a:spcPts val="2580"/>
              </a:lnSpc>
            </a:pPr>
            <a:endParaRPr lang="en-US" altLang="zh-CN" dirty="0"/>
          </a:p>
        </p:txBody>
      </p:sp>
      <p:sp>
        <p:nvSpPr>
          <p:cNvPr id="1048614" name="内容占位符 11"/>
          <p:cNvSpPr>
            <a:spLocks noGrp="1"/>
          </p:cNvSpPr>
          <p:nvPr>
            <p:ph sz="half" idx="2"/>
            <p:custDataLst>
              <p:tags r:id="rId5"/>
            </p:custDataLst>
          </p:nvPr>
        </p:nvSpPr>
        <p:spPr>
          <a:xfrm>
            <a:off x="6172200" y="1270000"/>
            <a:ext cx="5181600" cy="3884295"/>
          </a:xfrm>
        </p:spPr>
        <p:txBody>
          <a:bodyPr>
            <a:normAutofit/>
          </a:bodyPr>
          <a:lstStyle/>
          <a:p>
            <a:pPr fontAlgn="auto">
              <a:lnSpc>
                <a:spcPts val="2580"/>
              </a:lnSpc>
            </a:pPr>
            <a:r>
              <a:rPr lang="en-US"/>
              <a:t>4.</a:t>
            </a:r>
            <a:r>
              <a:rPr lang="zh-CN" altLang="en-US"/>
              <a:t>评分时，应主要从以下四个方面考虑：</a:t>
            </a:r>
            <a:endParaRPr lang="zh-CN" altLang="en-US"/>
          </a:p>
          <a:p>
            <a:pPr fontAlgn="auto">
              <a:lnSpc>
                <a:spcPts val="2580"/>
              </a:lnSpc>
            </a:pPr>
            <a:r>
              <a:rPr lang="zh-CN" altLang="en-US"/>
              <a:t>（</a:t>
            </a:r>
            <a:r>
              <a:rPr lang="en-US" altLang="zh-CN"/>
              <a:t>1</a:t>
            </a:r>
            <a:r>
              <a:rPr lang="zh-CN" altLang="en-US"/>
              <a:t>）以所给短文及段落开头语的</a:t>
            </a:r>
            <a:r>
              <a:rPr lang="zh-CN" altLang="en-US">
                <a:solidFill>
                  <a:srgbClr val="FF0000"/>
                </a:solidFill>
              </a:rPr>
              <a:t>衔接程度</a:t>
            </a:r>
            <a:r>
              <a:rPr lang="zh-CN" altLang="en-US"/>
              <a:t>；</a:t>
            </a:r>
            <a:endParaRPr lang="zh-CN" altLang="en-US"/>
          </a:p>
          <a:p>
            <a:pPr fontAlgn="auto">
              <a:lnSpc>
                <a:spcPts val="2580"/>
              </a:lnSpc>
            </a:pPr>
            <a:r>
              <a:rPr lang="zh-CN" altLang="en-US"/>
              <a:t>（</a:t>
            </a:r>
            <a:r>
              <a:rPr lang="en-US" altLang="zh-CN"/>
              <a:t>2</a:t>
            </a:r>
            <a:r>
              <a:rPr lang="zh-CN" altLang="en-US"/>
              <a:t>）</a:t>
            </a:r>
            <a:r>
              <a:rPr lang="zh-CN" altLang="en-US">
                <a:solidFill>
                  <a:srgbClr val="FF0000"/>
                </a:solidFill>
              </a:rPr>
              <a:t>内容的丰富性</a:t>
            </a:r>
            <a:r>
              <a:rPr lang="zh-CN" altLang="en-US"/>
              <a:t>和对所标出</a:t>
            </a:r>
            <a:r>
              <a:rPr lang="zh-CN" altLang="en-US">
                <a:solidFill>
                  <a:srgbClr val="FF0000"/>
                </a:solidFill>
              </a:rPr>
              <a:t>关键词语的应用情况</a:t>
            </a:r>
            <a:r>
              <a:rPr lang="zh-CN" altLang="en-US"/>
              <a:t>；</a:t>
            </a:r>
            <a:endParaRPr lang="zh-CN" altLang="en-US"/>
          </a:p>
          <a:p>
            <a:pPr fontAlgn="auto">
              <a:lnSpc>
                <a:spcPts val="2580"/>
              </a:lnSpc>
            </a:pPr>
            <a:r>
              <a:rPr lang="zh-CN" altLang="en-US"/>
              <a:t>（</a:t>
            </a:r>
            <a:r>
              <a:rPr lang="en-US" altLang="zh-CN"/>
              <a:t>3</a:t>
            </a:r>
            <a:r>
              <a:rPr lang="zh-CN" altLang="en-US"/>
              <a:t>）应用</a:t>
            </a:r>
            <a:r>
              <a:rPr lang="zh-CN" altLang="en-US">
                <a:solidFill>
                  <a:srgbClr val="FF0000"/>
                </a:solidFill>
              </a:rPr>
              <a:t>语法结构和词汇的丰富性和准确性</a:t>
            </a:r>
            <a:r>
              <a:rPr lang="zh-CN" altLang="en-US"/>
              <a:t>；</a:t>
            </a:r>
            <a:endParaRPr lang="zh-CN" altLang="en-US"/>
          </a:p>
          <a:p>
            <a:pPr fontAlgn="auto">
              <a:lnSpc>
                <a:spcPts val="2580"/>
              </a:lnSpc>
            </a:pPr>
            <a:r>
              <a:rPr lang="zh-CN" altLang="en-US"/>
              <a:t>（</a:t>
            </a:r>
            <a:r>
              <a:rPr lang="en-US" altLang="zh-CN"/>
              <a:t>4</a:t>
            </a:r>
            <a:r>
              <a:rPr lang="zh-CN" altLang="en-US"/>
              <a:t>）上下文的</a:t>
            </a:r>
            <a:r>
              <a:rPr lang="zh-CN" altLang="en-US">
                <a:solidFill>
                  <a:srgbClr val="FF0000"/>
                </a:solidFill>
              </a:rPr>
              <a:t>连贯性</a:t>
            </a:r>
            <a:r>
              <a:rPr lang="zh-CN" altLang="en-US"/>
              <a:t>。</a:t>
            </a:r>
            <a:endParaRPr lang="zh-CN" altLang="en-US"/>
          </a:p>
        </p:txBody>
      </p:sp>
      <p:sp>
        <p:nvSpPr>
          <p:cNvPr id="1048615" name="文本框 1"/>
          <p:cNvSpPr txBox="1"/>
          <p:nvPr/>
        </p:nvSpPr>
        <p:spPr>
          <a:xfrm>
            <a:off x="838200" y="5082540"/>
            <a:ext cx="10514965" cy="1882140"/>
          </a:xfrm>
          <a:prstGeom prst="rect">
            <a:avLst/>
          </a:prstGeom>
          <a:noFill/>
        </p:spPr>
        <p:txBody>
          <a:bodyPr wrap="square" rtlCol="0" anchor="t">
            <a:spAutoFit/>
          </a:bodyPr>
          <a:lstStyle/>
          <a:p>
            <a:pPr>
              <a:lnSpc>
                <a:spcPct val="150000"/>
              </a:lnSpc>
            </a:pPr>
            <a:r>
              <a:rPr lang="en-US" altLang="zh-CN" sz="2400" dirty="0">
                <a:latin typeface="+mn-ea"/>
                <a:sym typeface="+mn-ea"/>
              </a:rPr>
              <a:t>5.</a:t>
            </a:r>
            <a:r>
              <a:rPr lang="zh-CN" altLang="en-US" sz="2400" dirty="0">
                <a:solidFill>
                  <a:srgbClr val="FF0000"/>
                </a:solidFill>
                <a:latin typeface="+mn-ea"/>
                <a:sym typeface="+mn-ea"/>
              </a:rPr>
              <a:t>拼写与标点符号</a:t>
            </a:r>
            <a:r>
              <a:rPr lang="zh-CN" altLang="en-US" sz="2400" dirty="0">
                <a:latin typeface="+mn-ea"/>
                <a:sym typeface="+mn-ea"/>
              </a:rPr>
              <a:t>是语言准确性的一个重要方面，评分时，应视其对交际</a:t>
            </a:r>
            <a:endParaRPr lang="zh-CN" altLang="en-US" sz="2400" dirty="0">
              <a:latin typeface="+mn-ea"/>
              <a:sym typeface="+mn-ea"/>
            </a:endParaRPr>
          </a:p>
          <a:p>
            <a:pPr>
              <a:lnSpc>
                <a:spcPct val="150000"/>
              </a:lnSpc>
            </a:pPr>
            <a:r>
              <a:rPr lang="zh-CN" altLang="en-US" sz="2400" dirty="0">
                <a:latin typeface="+mn-ea"/>
                <a:sym typeface="+mn-ea"/>
              </a:rPr>
              <a:t>的影响程度予以考虑。</a:t>
            </a:r>
            <a:endParaRPr lang="zh-CN" altLang="en-US" sz="2400" dirty="0">
              <a:latin typeface="+mn-ea"/>
              <a:sym typeface="+mn-ea"/>
            </a:endParaRPr>
          </a:p>
          <a:p>
            <a:pPr>
              <a:lnSpc>
                <a:spcPct val="150000"/>
              </a:lnSpc>
            </a:pPr>
            <a:r>
              <a:rPr lang="en-US" altLang="zh-CN" sz="2400" dirty="0">
                <a:latin typeface="+mn-ea"/>
                <a:sym typeface="+mn-ea"/>
              </a:rPr>
              <a:t>6.</a:t>
            </a:r>
            <a:r>
              <a:rPr lang="zh-CN" altLang="en-US" sz="2400" dirty="0">
                <a:latin typeface="+mn-ea"/>
                <a:sym typeface="+mn-ea"/>
              </a:rPr>
              <a:t>如</a:t>
            </a:r>
            <a:r>
              <a:rPr lang="zh-CN" altLang="en-US" sz="2400" dirty="0">
                <a:solidFill>
                  <a:srgbClr val="FF0000"/>
                </a:solidFill>
                <a:latin typeface="+mn-ea"/>
                <a:sym typeface="+mn-ea"/>
              </a:rPr>
              <a:t>书写</a:t>
            </a:r>
            <a:r>
              <a:rPr lang="zh-CN" altLang="en-US" sz="2400" dirty="0">
                <a:latin typeface="+mn-ea"/>
                <a:sym typeface="+mn-ea"/>
              </a:rPr>
              <a:t>较差以致影响交际，可将分数降低一个档次。</a:t>
            </a:r>
            <a:endParaRPr lang="zh-CN" altLang="en-US" sz="2400" dirty="0">
              <a:latin typeface="+mn-ea"/>
              <a:sym typeface="+mn-ea"/>
            </a:endParaRPr>
          </a:p>
        </p:txBody>
      </p:sp>
    </p:spTree>
    <p:custDataLst>
      <p:tags r:id="rId6"/>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5720" y="123825"/>
            <a:ext cx="2272665" cy="866775"/>
          </a:xfrm>
          <a:prstGeom prst="rect">
            <a:avLst/>
          </a:prstGeom>
        </p:spPr>
        <p:txBody>
          <a:bodyPr wrap="square" lIns="128987" tIns="64495" rIns="128987" bIns="64495">
            <a:spAutoFit/>
          </a:bodyPr>
          <a:lstStyle/>
          <a:p>
            <a:pPr>
              <a:defRPr/>
            </a:pPr>
            <a:r>
              <a:rPr lang="en-US" altLang="zh-CN" sz="4800" kern="0" dirty="0">
                <a:solidFill>
                  <a:srgbClr val="226032"/>
                </a:solidFill>
                <a:effectLst>
                  <a:glow rad="63500">
                    <a:schemeClr val="bg1">
                      <a:lumMod val="65000"/>
                      <a:alpha val="40000"/>
                    </a:schemeClr>
                  </a:glow>
                </a:effectLst>
                <a:latin typeface="Impact" panose="020B0806030902050204" pitchFamily="34" charset="0"/>
              </a:rPr>
              <a:t>01 </a:t>
            </a:r>
            <a:r>
              <a:rPr lang="zh-CN" altLang="en-US" sz="4800" kern="0" dirty="0">
                <a:solidFill>
                  <a:srgbClr val="226032"/>
                </a:solidFill>
                <a:effectLst>
                  <a:glow rad="63500">
                    <a:schemeClr val="bg1">
                      <a:lumMod val="65000"/>
                      <a:alpha val="40000"/>
                    </a:schemeClr>
                  </a:glow>
                </a:effectLst>
                <a:latin typeface="Impact" panose="020B0806030902050204" pitchFamily="34" charset="0"/>
                <a:sym typeface="+mn-ea"/>
              </a:rPr>
              <a:t>导入</a:t>
            </a:r>
            <a:endParaRPr lang="en-US" altLang="zh-CN" sz="4800" kern="0" dirty="0">
              <a:solidFill>
                <a:srgbClr val="226032"/>
              </a:solidFill>
              <a:effectLst>
                <a:glow rad="63500">
                  <a:schemeClr val="bg1">
                    <a:lumMod val="65000"/>
                    <a:alpha val="40000"/>
                  </a:schemeClr>
                </a:glow>
              </a:effectLst>
              <a:latin typeface="Impact" panose="020B0806030902050204" pitchFamily="34" charset="0"/>
            </a:endParaRPr>
          </a:p>
        </p:txBody>
      </p:sp>
      <p:sp>
        <p:nvSpPr>
          <p:cNvPr id="7" name="TextBox 21"/>
          <p:cNvSpPr txBox="1"/>
          <p:nvPr/>
        </p:nvSpPr>
        <p:spPr>
          <a:xfrm>
            <a:off x="650875" y="875665"/>
            <a:ext cx="10008235" cy="694055"/>
          </a:xfrm>
          <a:prstGeom prst="rect">
            <a:avLst/>
          </a:prstGeom>
          <a:noFill/>
        </p:spPr>
        <p:txBody>
          <a:bodyPr wrap="square" lIns="121549" tIns="60752" rIns="121549" bIns="60752" rtlCol="0">
            <a:spAutoFit/>
          </a:bodyPr>
          <a:lstStyle/>
          <a:p>
            <a:pPr algn="dist" eaLnBrk="1" hangingPunct="1"/>
            <a:r>
              <a:rPr lang="zh-CN" altLang="en-US" sz="3730" b="1" dirty="0" smtClean="0">
                <a:solidFill>
                  <a:srgbClr val="FFC000"/>
                </a:solidFill>
                <a:latin typeface="微软雅黑" panose="020B0503020204020204" pitchFamily="34" charset="-122"/>
                <a:ea typeface="微软雅黑" panose="020B0503020204020204" pitchFamily="34" charset="-122"/>
              </a:rPr>
              <a:t>Saying Good-bye to Cambridge Again</a:t>
            </a:r>
            <a:endParaRPr lang="zh-CN" altLang="en-US" sz="3730" b="1" dirty="0" smtClean="0">
              <a:solidFill>
                <a:srgbClr val="FFC000"/>
              </a:solidFill>
              <a:latin typeface="微软雅黑" panose="020B0503020204020204" pitchFamily="34" charset="-122"/>
              <a:ea typeface="微软雅黑" panose="020B0503020204020204" pitchFamily="34" charset="-122"/>
            </a:endParaRPr>
          </a:p>
        </p:txBody>
      </p:sp>
      <p:sp>
        <p:nvSpPr>
          <p:cNvPr id="2" name="TextBox 21"/>
          <p:cNvSpPr txBox="1"/>
          <p:nvPr/>
        </p:nvSpPr>
        <p:spPr>
          <a:xfrm>
            <a:off x="1013460" y="1986280"/>
            <a:ext cx="1878965" cy="859155"/>
          </a:xfrm>
          <a:prstGeom prst="rect">
            <a:avLst/>
          </a:prstGeom>
          <a:noFill/>
        </p:spPr>
        <p:txBody>
          <a:bodyPr wrap="square" lIns="121549" tIns="60752" rIns="121549" bIns="60752" rtlCol="0">
            <a:spAutoFit/>
          </a:bodyPr>
          <a:lstStyle/>
          <a:p>
            <a:pPr algn="dist" eaLnBrk="1" hangingPunct="1"/>
            <a:r>
              <a:rPr lang="zh-CN" altLang="en-US" sz="2400" b="1" dirty="0" smtClean="0">
                <a:solidFill>
                  <a:schemeClr val="tx1"/>
                </a:solidFill>
                <a:latin typeface="微软雅黑" panose="020B0503020204020204" pitchFamily="34" charset="-122"/>
                <a:ea typeface="微软雅黑" panose="020B0503020204020204" pitchFamily="34" charset="-122"/>
              </a:rPr>
              <a:t>用副词描述动作的方式：</a:t>
            </a:r>
            <a:endParaRPr lang="zh-CN" altLang="en-US" sz="2400" b="1" dirty="0" smtClean="0">
              <a:solidFill>
                <a:schemeClr val="tx1"/>
              </a:solidFill>
              <a:latin typeface="微软雅黑" panose="020B0503020204020204" pitchFamily="34" charset="-122"/>
              <a:ea typeface="微软雅黑" panose="020B0503020204020204" pitchFamily="34" charset="-122"/>
            </a:endParaRPr>
          </a:p>
        </p:txBody>
      </p:sp>
      <p:sp>
        <p:nvSpPr>
          <p:cNvPr id="5" name="TextBox 21"/>
          <p:cNvSpPr txBox="1"/>
          <p:nvPr/>
        </p:nvSpPr>
        <p:spPr>
          <a:xfrm>
            <a:off x="3048635" y="1801495"/>
            <a:ext cx="8742045" cy="859155"/>
          </a:xfrm>
          <a:prstGeom prst="rect">
            <a:avLst/>
          </a:prstGeom>
          <a:noFill/>
        </p:spPr>
        <p:txBody>
          <a:bodyPr wrap="square" lIns="121549" tIns="60752" rIns="121549" bIns="60752" rtlCol="0">
            <a:spAutoFit/>
          </a:bodyPr>
          <a:lstStyle/>
          <a:p>
            <a:pPr algn="dist" eaLnBrk="1" hangingPunct="1"/>
            <a:r>
              <a:rPr lang="zh-CN" altLang="en-US" sz="2400" b="1" dirty="0" smtClean="0">
                <a:solidFill>
                  <a:schemeClr val="tx1"/>
                </a:solidFill>
                <a:latin typeface="微软雅黑" panose="020B0503020204020204" pitchFamily="34" charset="-122"/>
                <a:ea typeface="微软雅黑" panose="020B0503020204020204" pitchFamily="34" charset="-122"/>
              </a:rPr>
              <a:t>take my leave quietly, sway leisurely, fully loaded, gently flick my sleeves, gently I flick my sleeves      </a:t>
            </a:r>
            <a:endParaRPr lang="zh-CN" altLang="en-US" sz="2400" b="1" dirty="0" smtClean="0">
              <a:solidFill>
                <a:schemeClr val="tx1"/>
              </a:solidFill>
              <a:latin typeface="微软雅黑" panose="020B0503020204020204" pitchFamily="34" charset="-122"/>
              <a:ea typeface="微软雅黑" panose="020B0503020204020204" pitchFamily="34" charset="-122"/>
            </a:endParaRPr>
          </a:p>
        </p:txBody>
      </p:sp>
      <p:sp>
        <p:nvSpPr>
          <p:cNvPr id="10" name="TextBox 21"/>
          <p:cNvSpPr txBox="1"/>
          <p:nvPr/>
        </p:nvSpPr>
        <p:spPr>
          <a:xfrm>
            <a:off x="861695" y="3314700"/>
            <a:ext cx="1907540" cy="859155"/>
          </a:xfrm>
          <a:prstGeom prst="rect">
            <a:avLst/>
          </a:prstGeom>
          <a:noFill/>
        </p:spPr>
        <p:txBody>
          <a:bodyPr wrap="square" lIns="121549" tIns="60752" rIns="121549" bIns="60752" rtlCol="0">
            <a:spAutoFit/>
          </a:bodyPr>
          <a:lstStyle/>
          <a:p>
            <a:pPr algn="dist" eaLnBrk="1" hangingPunct="1"/>
            <a:r>
              <a:rPr lang="zh-CN" altLang="en-US" sz="2400" b="1" dirty="0" smtClean="0">
                <a:solidFill>
                  <a:schemeClr val="tx1"/>
                </a:solidFill>
                <a:latin typeface="微软雅黑" panose="020B0503020204020204" pitchFamily="34" charset="-122"/>
                <a:ea typeface="微软雅黑" panose="020B0503020204020204" pitchFamily="34" charset="-122"/>
              </a:rPr>
              <a:t>用形容词描述事物：</a:t>
            </a:r>
            <a:endParaRPr lang="zh-CN" altLang="en-US" sz="2400" b="1" dirty="0" smtClean="0">
              <a:solidFill>
                <a:schemeClr val="tx1"/>
              </a:solidFill>
              <a:latin typeface="微软雅黑" panose="020B0503020204020204" pitchFamily="34" charset="-122"/>
              <a:ea typeface="微软雅黑" panose="020B0503020204020204" pitchFamily="34" charset="-122"/>
            </a:endParaRPr>
          </a:p>
        </p:txBody>
      </p:sp>
      <p:sp>
        <p:nvSpPr>
          <p:cNvPr id="11" name="TextBox 21"/>
          <p:cNvSpPr txBox="1"/>
          <p:nvPr/>
        </p:nvSpPr>
        <p:spPr>
          <a:xfrm>
            <a:off x="861695" y="5076825"/>
            <a:ext cx="1221740" cy="489585"/>
          </a:xfrm>
          <a:prstGeom prst="rect">
            <a:avLst/>
          </a:prstGeom>
          <a:noFill/>
        </p:spPr>
        <p:txBody>
          <a:bodyPr wrap="square" lIns="121549" tIns="60752" rIns="121549" bIns="60752" rtlCol="0">
            <a:spAutoFit/>
          </a:bodyPr>
          <a:lstStyle/>
          <a:p>
            <a:pPr algn="dist" eaLnBrk="1" hangingPunct="1"/>
            <a:r>
              <a:rPr lang="zh-CN" altLang="en-US" sz="2400" b="1" dirty="0" smtClean="0">
                <a:solidFill>
                  <a:schemeClr val="tx1"/>
                </a:solidFill>
                <a:latin typeface="微软雅黑" panose="020B0503020204020204" pitchFamily="34" charset="-122"/>
                <a:ea typeface="微软雅黑" panose="020B0503020204020204" pitchFamily="34" charset="-122"/>
              </a:rPr>
              <a:t>修辞：</a:t>
            </a:r>
            <a:endParaRPr lang="zh-CN" altLang="en-US" sz="2400" b="1" dirty="0" smtClean="0">
              <a:solidFill>
                <a:schemeClr val="tx1"/>
              </a:solidFill>
              <a:latin typeface="微软雅黑" panose="020B0503020204020204" pitchFamily="34" charset="-122"/>
              <a:ea typeface="微软雅黑" panose="020B0503020204020204" pitchFamily="34" charset="-122"/>
            </a:endParaRPr>
          </a:p>
        </p:txBody>
      </p:sp>
      <p:sp>
        <p:nvSpPr>
          <p:cNvPr id="12" name="TextBox 21"/>
          <p:cNvSpPr txBox="1"/>
          <p:nvPr/>
        </p:nvSpPr>
        <p:spPr>
          <a:xfrm>
            <a:off x="2879090" y="2760980"/>
            <a:ext cx="8742045" cy="1967230"/>
          </a:xfrm>
          <a:prstGeom prst="rect">
            <a:avLst/>
          </a:prstGeom>
          <a:noFill/>
        </p:spPr>
        <p:txBody>
          <a:bodyPr wrap="square" lIns="121549" tIns="60752" rIns="121549" bIns="60752" rtlCol="0">
            <a:spAutoFit/>
          </a:bodyPr>
          <a:lstStyle/>
          <a:p>
            <a:pPr algn="l" eaLnBrk="1" hangingPunct="1"/>
            <a:r>
              <a:rPr lang="zh-CN" altLang="en-US" sz="2400" b="1" dirty="0" smtClean="0">
                <a:solidFill>
                  <a:schemeClr val="tx1"/>
                </a:solidFill>
                <a:latin typeface="微软雅黑" panose="020B0503020204020204" pitchFamily="34" charset="-122"/>
                <a:ea typeface="微软雅黑" panose="020B0503020204020204" pitchFamily="34" charset="-122"/>
              </a:rPr>
              <a:t>the rosy clouds, the golden willows, the shimmering waves, gentle waves, verdant grass, the pool under the shade of elm trees, the green grass is more verdant,  （the splendor of starlight名词） </a:t>
            </a:r>
            <a:endParaRPr lang="zh-CN" altLang="en-US" sz="2400" b="1" dirty="0" smtClean="0">
              <a:solidFill>
                <a:schemeClr val="tx1"/>
              </a:solidFill>
              <a:latin typeface="微软雅黑" panose="020B0503020204020204" pitchFamily="34" charset="-122"/>
              <a:ea typeface="微软雅黑" panose="020B0503020204020204" pitchFamily="34" charset="-122"/>
            </a:endParaRPr>
          </a:p>
          <a:p>
            <a:pPr algn="dist" eaLnBrk="1" hangingPunct="1"/>
            <a:r>
              <a:rPr lang="zh-CN" altLang="en-US" sz="2400" b="1" dirty="0" smtClean="0">
                <a:solidFill>
                  <a:schemeClr val="tx1"/>
                </a:solidFill>
                <a:latin typeface="微软雅黑" panose="020B0503020204020204" pitchFamily="34" charset="-122"/>
                <a:ea typeface="微软雅黑" panose="020B0503020204020204" pitchFamily="34" charset="-122"/>
              </a:rPr>
              <a:t>     </a:t>
            </a:r>
            <a:endParaRPr lang="zh-CN" altLang="en-US" sz="2400" b="1" dirty="0" smtClean="0">
              <a:solidFill>
                <a:schemeClr val="tx1"/>
              </a:solidFill>
              <a:latin typeface="微软雅黑" panose="020B0503020204020204" pitchFamily="34" charset="-122"/>
              <a:ea typeface="微软雅黑" panose="020B0503020204020204" pitchFamily="34" charset="-122"/>
            </a:endParaRPr>
          </a:p>
        </p:txBody>
      </p:sp>
      <p:sp>
        <p:nvSpPr>
          <p:cNvPr id="13" name="TextBox 21"/>
          <p:cNvSpPr txBox="1"/>
          <p:nvPr/>
        </p:nvSpPr>
        <p:spPr>
          <a:xfrm>
            <a:off x="1849120" y="4173855"/>
            <a:ext cx="10350500" cy="2705735"/>
          </a:xfrm>
          <a:prstGeom prst="rect">
            <a:avLst/>
          </a:prstGeom>
          <a:noFill/>
        </p:spPr>
        <p:txBody>
          <a:bodyPr wrap="square" lIns="121549" tIns="60752" rIns="121549" bIns="60752" rtlCol="0">
            <a:spAutoFit/>
          </a:bodyPr>
          <a:lstStyle/>
          <a:p>
            <a:pPr algn="l" eaLnBrk="1" hangingPunct="1"/>
            <a:r>
              <a:rPr lang="zh-CN" altLang="en-US" sz="2400" b="1" dirty="0" smtClean="0">
                <a:solidFill>
                  <a:schemeClr val="tx1"/>
                </a:solidFill>
                <a:latin typeface="微软雅黑" panose="020B0503020204020204" pitchFamily="34" charset="-122"/>
                <a:ea typeface="微软雅黑" panose="020B0503020204020204" pitchFamily="34" charset="-122"/>
              </a:rPr>
              <a:t>（1）The golden willows by the riverside are young brides in  </a:t>
            </a:r>
            <a:endParaRPr lang="zh-CN" altLang="en-US" sz="2400" b="1" dirty="0" smtClean="0">
              <a:solidFill>
                <a:schemeClr val="tx1"/>
              </a:solidFill>
              <a:latin typeface="微软雅黑" panose="020B0503020204020204" pitchFamily="34" charset="-122"/>
              <a:ea typeface="微软雅黑" panose="020B0503020204020204" pitchFamily="34" charset="-122"/>
            </a:endParaRPr>
          </a:p>
          <a:p>
            <a:pPr algn="l" eaLnBrk="1" hangingPunct="1"/>
            <a:r>
              <a:rPr lang="zh-CN" altLang="en-US" sz="2400" b="1" dirty="0" smtClean="0">
                <a:solidFill>
                  <a:schemeClr val="tx1"/>
                </a:solidFill>
                <a:latin typeface="微软雅黑" panose="020B0503020204020204" pitchFamily="34" charset="-122"/>
                <a:ea typeface="微软雅黑" panose="020B0503020204020204" pitchFamily="34" charset="-122"/>
              </a:rPr>
              <a:t>       the setting sun.（比喻</a:t>
            </a:r>
            <a:r>
              <a:rPr lang="zh-CN" altLang="en-US" sz="2400" b="1" dirty="0" smtClean="0">
                <a:solidFill>
                  <a:schemeClr val="tx1"/>
                </a:solidFill>
                <a:latin typeface="微软雅黑" panose="020B0503020204020204" pitchFamily="34" charset="-122"/>
                <a:ea typeface="微软雅黑" panose="020B0503020204020204" pitchFamily="34" charset="-122"/>
              </a:rPr>
              <a:t>）</a:t>
            </a:r>
            <a:endParaRPr lang="zh-CN" altLang="en-US" sz="2400" b="1" dirty="0" smtClean="0">
              <a:solidFill>
                <a:schemeClr val="tx1"/>
              </a:solidFill>
              <a:latin typeface="微软雅黑" panose="020B0503020204020204" pitchFamily="34" charset="-122"/>
              <a:ea typeface="微软雅黑" panose="020B0503020204020204" pitchFamily="34" charset="-122"/>
            </a:endParaRPr>
          </a:p>
          <a:p>
            <a:pPr algn="l" eaLnBrk="1" hangingPunct="1"/>
            <a:r>
              <a:rPr lang="zh-CN" altLang="en-US" sz="2400" b="1" dirty="0" smtClean="0">
                <a:solidFill>
                  <a:schemeClr val="tx1"/>
                </a:solidFill>
                <a:latin typeface="微软雅黑" panose="020B0503020204020204" pitchFamily="34" charset="-122"/>
                <a:ea typeface="微软雅黑" panose="020B0503020204020204" pitchFamily="34" charset="-122"/>
              </a:rPr>
              <a:t>(2) </a:t>
            </a:r>
            <a:r>
              <a:rPr lang="en-US" altLang="zh-CN" sz="2400" b="1" dirty="0" smtClean="0">
                <a:solidFill>
                  <a:schemeClr val="tx1"/>
                </a:solidFill>
                <a:latin typeface="微软雅黑" panose="020B0503020204020204" pitchFamily="34" charset="-122"/>
                <a:ea typeface="微软雅黑" panose="020B0503020204020204" pitchFamily="34" charset="-122"/>
              </a:rPr>
              <a:t>That pool under the shade...holds the rainbow from the sky.</a:t>
            </a:r>
            <a:r>
              <a:rPr lang="zh-CN" altLang="en-US" sz="2400" b="1" dirty="0" smtClean="0">
                <a:solidFill>
                  <a:schemeClr val="tx1"/>
                </a:solidFill>
                <a:latin typeface="微软雅黑" panose="020B0503020204020204" pitchFamily="34" charset="-122"/>
                <a:ea typeface="微软雅黑" panose="020B0503020204020204" pitchFamily="34" charset="-122"/>
              </a:rPr>
              <a:t>（拟人</a:t>
            </a:r>
            <a:r>
              <a:rPr lang="zh-CN" altLang="en-US" sz="2400" b="1" dirty="0" smtClean="0">
                <a:solidFill>
                  <a:schemeClr val="tx1"/>
                </a:solidFill>
                <a:latin typeface="微软雅黑" panose="020B0503020204020204" pitchFamily="34" charset="-122"/>
                <a:ea typeface="微软雅黑" panose="020B0503020204020204" pitchFamily="34" charset="-122"/>
              </a:rPr>
              <a:t>）</a:t>
            </a:r>
            <a:endParaRPr lang="zh-CN" altLang="en-US" sz="2400" b="1" dirty="0" smtClean="0">
              <a:solidFill>
                <a:schemeClr val="tx1"/>
              </a:solidFill>
              <a:latin typeface="微软雅黑" panose="020B0503020204020204" pitchFamily="34" charset="-122"/>
              <a:ea typeface="微软雅黑" panose="020B0503020204020204" pitchFamily="34" charset="-122"/>
            </a:endParaRPr>
          </a:p>
          <a:p>
            <a:pPr algn="l" eaLnBrk="1" hangingPunct="1"/>
            <a:r>
              <a:rPr lang="en-US" altLang="zh-CN" sz="2400" b="1" dirty="0" smtClean="0">
                <a:solidFill>
                  <a:schemeClr val="tx1"/>
                </a:solidFill>
                <a:latin typeface="微软雅黑" panose="020B0503020204020204" pitchFamily="34" charset="-122"/>
                <a:ea typeface="微软雅黑" panose="020B0503020204020204" pitchFamily="34" charset="-122"/>
              </a:rPr>
              <a:t>(3)...</a:t>
            </a:r>
            <a:r>
              <a:rPr lang="zh-CN" altLang="en-US" sz="2400" b="1" dirty="0" smtClean="0">
                <a:solidFill>
                  <a:schemeClr val="tx1"/>
                </a:solidFill>
                <a:latin typeface="微软雅黑" panose="020B0503020204020204" pitchFamily="34" charset="-122"/>
                <a:ea typeface="微软雅黑" panose="020B0503020204020204" pitchFamily="34" charset="-122"/>
              </a:rPr>
              <a:t>shattered to pieces among the duckweeds is the sediment </a:t>
            </a:r>
            <a:endParaRPr lang="zh-CN" altLang="en-US" sz="2400" b="1" dirty="0" smtClean="0">
              <a:solidFill>
                <a:schemeClr val="tx1"/>
              </a:solidFill>
              <a:latin typeface="微软雅黑" panose="020B0503020204020204" pitchFamily="34" charset="-122"/>
              <a:ea typeface="微软雅黑" panose="020B0503020204020204" pitchFamily="34" charset="-122"/>
            </a:endParaRPr>
          </a:p>
          <a:p>
            <a:pPr algn="l" eaLnBrk="1" hangingPunct="1"/>
            <a:r>
              <a:rPr lang="zh-CN" altLang="en-US" sz="2400" b="1" dirty="0" smtClean="0">
                <a:solidFill>
                  <a:schemeClr val="tx1"/>
                </a:solidFill>
                <a:latin typeface="微软雅黑" panose="020B0503020204020204" pitchFamily="34" charset="-122"/>
                <a:ea typeface="微软雅黑" panose="020B0503020204020204" pitchFamily="34" charset="-122"/>
              </a:rPr>
              <a:t>    of a rainbow-like dream.</a:t>
            </a:r>
            <a:r>
              <a:rPr lang="en-US" altLang="zh-CN" sz="2400" b="1" dirty="0" smtClean="0">
                <a:solidFill>
                  <a:schemeClr val="tx1"/>
                </a:solidFill>
                <a:latin typeface="微软雅黑" panose="020B0503020204020204" pitchFamily="34" charset="-122"/>
                <a:ea typeface="微软雅黑" panose="020B0503020204020204" pitchFamily="34" charset="-122"/>
              </a:rPr>
              <a:t>(</a:t>
            </a:r>
            <a:r>
              <a:rPr lang="zh-CN" altLang="en-US" sz="2400" b="1" dirty="0" smtClean="0">
                <a:solidFill>
                  <a:schemeClr val="tx1"/>
                </a:solidFill>
                <a:latin typeface="微软雅黑" panose="020B0503020204020204" pitchFamily="34" charset="-122"/>
                <a:ea typeface="微软雅黑" panose="020B0503020204020204" pitchFamily="34" charset="-122"/>
              </a:rPr>
              <a:t>比喻</a:t>
            </a:r>
            <a:r>
              <a:rPr lang="en-US" altLang="zh-CN" sz="2400" b="1" dirty="0" smtClean="0">
                <a:solidFill>
                  <a:schemeClr val="tx1"/>
                </a:solidFill>
                <a:latin typeface="微软雅黑" panose="020B0503020204020204" pitchFamily="34" charset="-122"/>
                <a:ea typeface="微软雅黑" panose="020B0503020204020204" pitchFamily="34" charset="-122"/>
              </a:rPr>
              <a:t>)</a:t>
            </a:r>
            <a:endParaRPr lang="zh-CN" altLang="en-US" sz="2400" b="1" dirty="0" smtClean="0">
              <a:solidFill>
                <a:schemeClr val="tx1"/>
              </a:solidFill>
              <a:latin typeface="微软雅黑" panose="020B0503020204020204" pitchFamily="34" charset="-122"/>
              <a:ea typeface="微软雅黑" panose="020B0503020204020204" pitchFamily="34" charset="-122"/>
            </a:endParaRPr>
          </a:p>
          <a:p>
            <a:pPr algn="l" eaLnBrk="1" hangingPunct="1"/>
            <a:r>
              <a:rPr lang="zh-CN" altLang="en-US" sz="2400" b="1" dirty="0" smtClean="0">
                <a:solidFill>
                  <a:schemeClr val="tx1"/>
                </a:solidFill>
                <a:latin typeface="微软雅黑" panose="020B0503020204020204" pitchFamily="34" charset="-122"/>
                <a:ea typeface="微软雅黑" panose="020B0503020204020204" pitchFamily="34" charset="-122"/>
              </a:rPr>
              <a:t>(</a:t>
            </a:r>
            <a:r>
              <a:rPr lang="en-US" altLang="zh-CN" sz="2400" b="1" dirty="0" smtClean="0">
                <a:solidFill>
                  <a:schemeClr val="tx1"/>
                </a:solidFill>
                <a:latin typeface="微软雅黑" panose="020B0503020204020204" pitchFamily="34" charset="-122"/>
                <a:ea typeface="微软雅黑" panose="020B0503020204020204" pitchFamily="34" charset="-122"/>
              </a:rPr>
              <a:t>4</a:t>
            </a:r>
            <a:r>
              <a:rPr lang="zh-CN" altLang="en-US" sz="2400" b="1" dirty="0" smtClean="0">
                <a:solidFill>
                  <a:schemeClr val="tx1"/>
                </a:solidFill>
                <a:latin typeface="微软雅黑" panose="020B0503020204020204" pitchFamily="34" charset="-122"/>
                <a:ea typeface="微软雅黑" panose="020B0503020204020204" pitchFamily="34" charset="-122"/>
              </a:rPr>
              <a:t>)Even summer insects keep silence for me.  </a:t>
            </a:r>
            <a:r>
              <a:rPr lang="zh-CN" altLang="en-US" sz="2400" b="1" dirty="0" smtClean="0">
                <a:latin typeface="微软雅黑" panose="020B0503020204020204" pitchFamily="34" charset="-122"/>
                <a:ea typeface="微软雅黑" panose="020B0503020204020204" pitchFamily="34" charset="-122"/>
                <a:sym typeface="+mn-ea"/>
              </a:rPr>
              <a:t>（拟人）</a:t>
            </a:r>
            <a:r>
              <a:rPr lang="zh-CN" altLang="en-US" sz="2400" b="1" dirty="0" smtClean="0">
                <a:solidFill>
                  <a:schemeClr val="tx1"/>
                </a:solidFill>
                <a:latin typeface="微软雅黑" panose="020B0503020204020204" pitchFamily="34" charset="-122"/>
                <a:ea typeface="微软雅黑" panose="020B0503020204020204" pitchFamily="34" charset="-122"/>
              </a:rPr>
              <a:t>    </a:t>
            </a:r>
            <a:endParaRPr lang="zh-CN" altLang="en-US" sz="2400" b="1" dirty="0" smtClean="0">
              <a:solidFill>
                <a:schemeClr val="tx1"/>
              </a:solidFill>
              <a:latin typeface="微软雅黑" panose="020B0503020204020204" pitchFamily="34" charset="-122"/>
              <a:ea typeface="微软雅黑" panose="020B0503020204020204" pitchFamily="34" charset="-122"/>
            </a:endParaRPr>
          </a:p>
        </p:txBody>
      </p:sp>
      <p:sp>
        <p:nvSpPr>
          <p:cNvPr id="14" name="云形 13"/>
          <p:cNvSpPr/>
          <p:nvPr/>
        </p:nvSpPr>
        <p:spPr>
          <a:xfrm>
            <a:off x="1013460" y="1801495"/>
            <a:ext cx="8284845" cy="4277995"/>
          </a:xfrm>
          <a:prstGeom prst="cloud">
            <a:avLst/>
          </a:prstGeom>
          <a:gradFill>
            <a:gsLst>
              <a:gs pos="0">
                <a:srgbClr val="FBFB11"/>
              </a:gs>
              <a:gs pos="100000">
                <a:srgbClr val="838309"/>
              </a:gs>
            </a:gsLst>
            <a:lin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a:t>1. What emotions does the poet express?</a:t>
            </a:r>
            <a:endParaRPr lang="en-US" altLang="zh-CN" sz="3600"/>
          </a:p>
          <a:p>
            <a:pPr algn="ctr"/>
            <a:r>
              <a:rPr lang="en-US" altLang="zh-CN" sz="3600"/>
              <a:t>2. In what way  are you inspired by the poem?</a:t>
            </a:r>
            <a:endParaRPr lang="en-US" altLang="zh-CN" sz="3600"/>
          </a:p>
        </p:txBody>
      </p:sp>
      <p:pic>
        <p:nvPicPr>
          <p:cNvPr id="3" name="图片 2" descr="水印"/>
          <p:cNvPicPr>
            <a:picLocks noChangeAspect="1"/>
          </p:cNvPicPr>
          <p:nvPr userDrawn="1"/>
        </p:nvPicPr>
        <p:blipFill>
          <a:blip r:embed="rId1"/>
          <a:stretch>
            <a:fillRect/>
          </a:stretch>
        </p:blipFill>
        <p:spPr>
          <a:xfrm>
            <a:off x="11134725" y="127000"/>
            <a:ext cx="932815" cy="3022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2" grpId="0"/>
      <p:bldP spid="12" grpId="1"/>
      <p:bldP spid="13" grpId="0"/>
      <p:bldP spid="13" grpId="1"/>
      <p:bldP spid="14" grpId="0" bldLvl="0" animBg="1"/>
      <p:bldP spid="1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67005" y="68580"/>
            <a:ext cx="4427220" cy="866775"/>
          </a:xfrm>
          <a:prstGeom prst="rect">
            <a:avLst/>
          </a:prstGeom>
        </p:spPr>
        <p:txBody>
          <a:bodyPr wrap="square" lIns="128987" tIns="64495" rIns="128987" bIns="64495">
            <a:spAutoFit/>
          </a:bodyPr>
          <a:lstStyle/>
          <a:p>
            <a:pPr>
              <a:defRPr/>
            </a:pPr>
            <a:r>
              <a:rPr lang="en-US" altLang="zh-CN" sz="4800" kern="0" dirty="0">
                <a:solidFill>
                  <a:srgbClr val="226032"/>
                </a:solidFill>
                <a:effectLst>
                  <a:glow rad="63500">
                    <a:schemeClr val="bg1">
                      <a:lumMod val="65000"/>
                      <a:alpha val="40000"/>
                    </a:schemeClr>
                  </a:glow>
                </a:effectLst>
                <a:latin typeface="Impact" panose="020B0806030902050204" pitchFamily="34" charset="0"/>
              </a:rPr>
              <a:t>02 </a:t>
            </a:r>
            <a:r>
              <a:rPr lang="zh-CN" altLang="en-US" sz="4800" kern="0" dirty="0">
                <a:solidFill>
                  <a:srgbClr val="226032"/>
                </a:solidFill>
                <a:effectLst>
                  <a:glow rad="63500">
                    <a:schemeClr val="bg1">
                      <a:lumMod val="65000"/>
                      <a:alpha val="40000"/>
                    </a:schemeClr>
                  </a:glow>
                </a:effectLst>
                <a:latin typeface="Impact" panose="020B0806030902050204" pitchFamily="34" charset="0"/>
                <a:sym typeface="+mn-ea"/>
              </a:rPr>
              <a:t>高考真题</a:t>
            </a:r>
            <a:endParaRPr lang="zh-CN" altLang="en-US" sz="4800" kern="0" dirty="0">
              <a:solidFill>
                <a:srgbClr val="226032"/>
              </a:solidFill>
              <a:effectLst>
                <a:glow rad="63500">
                  <a:schemeClr val="bg1">
                    <a:lumMod val="65000"/>
                    <a:alpha val="40000"/>
                  </a:schemeClr>
                </a:glow>
              </a:effectLst>
              <a:latin typeface="Impact" panose="020B0806030902050204" pitchFamily="34" charset="0"/>
              <a:sym typeface="+mn-ea"/>
            </a:endParaRPr>
          </a:p>
        </p:txBody>
      </p:sp>
      <p:sp>
        <p:nvSpPr>
          <p:cNvPr id="7" name="TextBox 21"/>
          <p:cNvSpPr txBox="1"/>
          <p:nvPr/>
        </p:nvSpPr>
        <p:spPr>
          <a:xfrm>
            <a:off x="1820545" y="804545"/>
            <a:ext cx="6864350" cy="694055"/>
          </a:xfrm>
          <a:prstGeom prst="rect">
            <a:avLst/>
          </a:prstGeom>
          <a:noFill/>
        </p:spPr>
        <p:txBody>
          <a:bodyPr wrap="square" lIns="121549" tIns="60752" rIns="121549" bIns="60752" rtlCol="0">
            <a:spAutoFit/>
          </a:bodyPr>
          <a:lstStyle/>
          <a:p>
            <a:pPr algn="dist" eaLnBrk="1" hangingPunct="1"/>
            <a:r>
              <a:rPr lang="zh-CN" altLang="en-US" sz="3730" b="1" dirty="0" smtClean="0">
                <a:solidFill>
                  <a:srgbClr val="FFC000"/>
                </a:solidFill>
                <a:latin typeface="微软雅黑" panose="020B0503020204020204" pitchFamily="34" charset="-122"/>
                <a:ea typeface="微软雅黑" panose="020B0503020204020204" pitchFamily="34" charset="-122"/>
              </a:rPr>
              <a:t>2016年9月浙江高考续写真题</a:t>
            </a:r>
            <a:endParaRPr lang="zh-CN" altLang="en-US" sz="3730" b="1" dirty="0" smtClean="0">
              <a:solidFill>
                <a:srgbClr val="FFC000"/>
              </a:solidFill>
              <a:latin typeface="微软雅黑" panose="020B0503020204020204" pitchFamily="34" charset="-122"/>
              <a:ea typeface="微软雅黑" panose="020B0503020204020204" pitchFamily="34" charset="-122"/>
            </a:endParaRPr>
          </a:p>
        </p:txBody>
      </p:sp>
      <p:sp>
        <p:nvSpPr>
          <p:cNvPr id="2" name="TextBox 21"/>
          <p:cNvSpPr txBox="1"/>
          <p:nvPr/>
        </p:nvSpPr>
        <p:spPr>
          <a:xfrm>
            <a:off x="577215" y="1417320"/>
            <a:ext cx="7903210" cy="489585"/>
          </a:xfrm>
          <a:prstGeom prst="rect">
            <a:avLst/>
          </a:prstGeom>
          <a:noFill/>
        </p:spPr>
        <p:txBody>
          <a:bodyPr wrap="square" lIns="121549" tIns="60752" rIns="121549" bIns="60752" rtlCol="0">
            <a:spAutoFit/>
          </a:bodyPr>
          <a:lstStyle/>
          <a:p>
            <a:pPr algn="dist" eaLnBrk="1" hangingPunct="1"/>
            <a:r>
              <a:rPr lang="en-US" altLang="zh-CN" sz="2400" b="1" dirty="0" smtClean="0">
                <a:solidFill>
                  <a:schemeClr val="tx1"/>
                </a:solidFill>
                <a:latin typeface="微软雅黑" panose="020B0503020204020204" pitchFamily="34" charset="-122"/>
                <a:ea typeface="微软雅黑" panose="020B0503020204020204" pitchFamily="34" charset="-122"/>
              </a:rPr>
              <a:t>1. </a:t>
            </a:r>
            <a:r>
              <a:rPr lang="zh-CN" altLang="en-US" sz="2400" b="1" dirty="0" smtClean="0">
                <a:solidFill>
                  <a:schemeClr val="tx1"/>
                </a:solidFill>
                <a:latin typeface="微软雅黑" panose="020B0503020204020204" pitchFamily="34" charset="-122"/>
                <a:ea typeface="微软雅黑" panose="020B0503020204020204" pitchFamily="34" charset="-122"/>
              </a:rPr>
              <a:t>大量非谓语动词的使用使语言更加精炼和地道</a:t>
            </a:r>
            <a:endParaRPr lang="zh-CN" altLang="en-US" sz="2400" b="1" dirty="0" smtClean="0">
              <a:solidFill>
                <a:schemeClr val="tx1"/>
              </a:solidFill>
              <a:latin typeface="微软雅黑" panose="020B0503020204020204" pitchFamily="34" charset="-122"/>
              <a:ea typeface="微软雅黑" panose="020B0503020204020204" pitchFamily="34" charset="-122"/>
            </a:endParaRPr>
          </a:p>
        </p:txBody>
      </p:sp>
      <p:sp>
        <p:nvSpPr>
          <p:cNvPr id="13" name="TextBox 21"/>
          <p:cNvSpPr txBox="1"/>
          <p:nvPr/>
        </p:nvSpPr>
        <p:spPr>
          <a:xfrm>
            <a:off x="339725" y="2082800"/>
            <a:ext cx="11729085" cy="4921885"/>
          </a:xfrm>
          <a:prstGeom prst="rect">
            <a:avLst/>
          </a:prstGeom>
          <a:noFill/>
        </p:spPr>
        <p:txBody>
          <a:bodyPr wrap="square" lIns="121549" tIns="60752" rIns="121549" bIns="60752" rtlCol="0">
            <a:spAutoFit/>
          </a:bodyPr>
          <a:lstStyle/>
          <a:p>
            <a:pPr algn="l" eaLnBrk="1" hangingPunct="1"/>
            <a:r>
              <a:rPr lang="zh-CN" altLang="en-US" sz="2400" b="1" dirty="0" smtClean="0">
                <a:solidFill>
                  <a:schemeClr val="tx1"/>
                </a:solidFill>
                <a:latin typeface="微软雅黑" panose="020B0503020204020204" pitchFamily="34" charset="-122"/>
                <a:ea typeface="微软雅黑" panose="020B0503020204020204" pitchFamily="34" charset="-122"/>
              </a:rPr>
              <a:t>（1）</a:t>
            </a:r>
            <a:r>
              <a:rPr lang="zh-CN" altLang="en-US" sz="2400" b="1" dirty="0" smtClean="0">
                <a:solidFill>
                  <a:srgbClr val="FF0000"/>
                </a:solidFill>
                <a:latin typeface="微软雅黑" panose="020B0503020204020204" pitchFamily="34" charset="-122"/>
                <a:ea typeface="微软雅黑" panose="020B0503020204020204" pitchFamily="34" charset="-122"/>
              </a:rPr>
              <a:t>With no path to follow</a:t>
            </a:r>
            <a:r>
              <a:rPr lang="zh-CN" altLang="en-US" sz="2400" b="1" dirty="0" smtClean="0">
                <a:solidFill>
                  <a:schemeClr val="tx1"/>
                </a:solidFill>
                <a:latin typeface="微软雅黑" panose="020B0503020204020204" pitchFamily="34" charset="-122"/>
                <a:ea typeface="微软雅黑" panose="020B0503020204020204" pitchFamily="34" charset="-122"/>
              </a:rPr>
              <a:t>, Jane just walked on for quite a long time. </a:t>
            </a:r>
            <a:endParaRPr lang="zh-CN" altLang="en-US" sz="2400" b="1" dirty="0" smtClean="0">
              <a:solidFill>
                <a:schemeClr val="tx1"/>
              </a:solidFill>
              <a:latin typeface="微软雅黑" panose="020B0503020204020204" pitchFamily="34" charset="-122"/>
              <a:ea typeface="微软雅黑" panose="020B0503020204020204" pitchFamily="34" charset="-122"/>
            </a:endParaRPr>
          </a:p>
          <a:p>
            <a:pPr algn="l" eaLnBrk="1" hangingPunct="1"/>
            <a:r>
              <a:rPr lang="zh-CN" altLang="en-US" sz="2400" b="1" dirty="0" smtClean="0">
                <a:solidFill>
                  <a:schemeClr val="tx1"/>
                </a:solidFill>
                <a:latin typeface="微软雅黑" panose="020B0503020204020204" pitchFamily="34" charset="-122"/>
                <a:ea typeface="微软雅黑" panose="020B0503020204020204" pitchFamily="34" charset="-122"/>
              </a:rPr>
              <a:t> (2)After she had climbed to a high place, she turned around, </a:t>
            </a:r>
            <a:r>
              <a:rPr lang="zh-CN" altLang="en-US" sz="2400" b="1" dirty="0" smtClean="0">
                <a:solidFill>
                  <a:srgbClr val="FF0000"/>
                </a:solidFill>
                <a:latin typeface="微软雅黑" panose="020B0503020204020204" pitchFamily="34" charset="-122"/>
                <a:ea typeface="微软雅黑" panose="020B0503020204020204" pitchFamily="34" charset="-122"/>
              </a:rPr>
              <a:t>hoping to </a:t>
            </a:r>
            <a:endParaRPr lang="zh-CN" altLang="en-US" sz="2400" b="1" dirty="0" smtClean="0">
              <a:solidFill>
                <a:srgbClr val="FF0000"/>
              </a:solidFill>
              <a:latin typeface="微软雅黑" panose="020B0503020204020204" pitchFamily="34" charset="-122"/>
              <a:ea typeface="微软雅黑" panose="020B0503020204020204" pitchFamily="34" charset="-122"/>
            </a:endParaRPr>
          </a:p>
          <a:p>
            <a:pPr algn="l" eaLnBrk="1" hangingPunct="1"/>
            <a:r>
              <a:rPr lang="zh-CN" altLang="en-US" sz="2400" b="1" dirty="0" smtClean="0">
                <a:solidFill>
                  <a:srgbClr val="FF0000"/>
                </a:solidFill>
                <a:latin typeface="微软雅黑" panose="020B0503020204020204" pitchFamily="34" charset="-122"/>
                <a:ea typeface="微软雅黑" panose="020B0503020204020204" pitchFamily="34" charset="-122"/>
              </a:rPr>
              <a:t>     see the lake</a:t>
            </a:r>
            <a:r>
              <a:rPr lang="zh-CN" altLang="en-US" sz="2400" b="1" dirty="0" smtClean="0">
                <a:solidFill>
                  <a:schemeClr val="tx1"/>
                </a:solidFill>
                <a:latin typeface="微软雅黑" panose="020B0503020204020204" pitchFamily="34" charset="-122"/>
                <a:ea typeface="微软雅黑" panose="020B0503020204020204" pitchFamily="34" charset="-122"/>
              </a:rPr>
              <a:t>.</a:t>
            </a:r>
            <a:endParaRPr lang="zh-CN" altLang="en-US" sz="2400" b="1" dirty="0" smtClean="0">
              <a:solidFill>
                <a:schemeClr val="tx1"/>
              </a:solidFill>
              <a:latin typeface="微软雅黑" panose="020B0503020204020204" pitchFamily="34" charset="-122"/>
              <a:ea typeface="微软雅黑" panose="020B0503020204020204" pitchFamily="34" charset="-122"/>
            </a:endParaRPr>
          </a:p>
          <a:p>
            <a:pPr algn="l" eaLnBrk="1" hangingPunct="1"/>
            <a:r>
              <a:rPr lang="zh-CN" altLang="en-US" sz="2400" b="1" dirty="0" smtClean="0">
                <a:solidFill>
                  <a:schemeClr val="tx1"/>
                </a:solidFill>
                <a:latin typeface="微软雅黑" panose="020B0503020204020204" pitchFamily="34" charset="-122"/>
                <a:ea typeface="微软雅黑" panose="020B0503020204020204" pitchFamily="34" charset="-122"/>
              </a:rPr>
              <a:t> (3)</a:t>
            </a:r>
            <a:r>
              <a:rPr lang="en-US" altLang="zh-CN" sz="2400" b="1" dirty="0" smtClean="0">
                <a:solidFill>
                  <a:schemeClr val="tx1"/>
                </a:solidFill>
                <a:latin typeface="微软雅黑" panose="020B0503020204020204" pitchFamily="34" charset="-122"/>
                <a:ea typeface="微软雅黑" panose="020B0503020204020204" pitchFamily="34" charset="-122"/>
              </a:rPr>
              <a:t>...she saw nothing but forest and far beyond, a </a:t>
            </a:r>
            <a:r>
              <a:rPr lang="en-US" altLang="zh-CN" sz="2400" b="1" dirty="0" smtClean="0">
                <a:solidFill>
                  <a:srgbClr val="FF0000"/>
                </a:solidFill>
                <a:latin typeface="微软雅黑" panose="020B0503020204020204" pitchFamily="34" charset="-122"/>
                <a:ea typeface="微软雅黑" panose="020B0503020204020204" pitchFamily="34" charset="-122"/>
              </a:rPr>
              <a:t>snowcapped </a:t>
            </a:r>
            <a:r>
              <a:rPr lang="en-US" altLang="zh-CN" sz="2400" b="1" dirty="0" smtClean="0">
                <a:solidFill>
                  <a:schemeClr val="tx1"/>
                </a:solidFill>
                <a:latin typeface="微软雅黑" panose="020B0503020204020204" pitchFamily="34" charset="-122"/>
                <a:ea typeface="微软雅黑" panose="020B0503020204020204" pitchFamily="34" charset="-122"/>
              </a:rPr>
              <a:t>mountain top. </a:t>
            </a:r>
            <a:endParaRPr lang="en-US" altLang="zh-CN" sz="2400" b="1" dirty="0" smtClean="0">
              <a:solidFill>
                <a:schemeClr val="tx1"/>
              </a:solidFill>
              <a:latin typeface="微软雅黑" panose="020B0503020204020204" pitchFamily="34" charset="-122"/>
              <a:ea typeface="微软雅黑" panose="020B0503020204020204" pitchFamily="34" charset="-122"/>
            </a:endParaRPr>
          </a:p>
          <a:p>
            <a:pPr algn="l" eaLnBrk="1" hangingPunct="1"/>
            <a:r>
              <a:rPr lang="zh-CN" altLang="en-US" sz="2400" b="1" dirty="0" smtClean="0">
                <a:solidFill>
                  <a:schemeClr val="tx1"/>
                </a:solidFill>
                <a:latin typeface="微软雅黑" panose="020B0503020204020204" pitchFamily="34" charset="-122"/>
                <a:ea typeface="微软雅黑" panose="020B0503020204020204" pitchFamily="34" charset="-122"/>
              </a:rPr>
              <a:t> (4)</a:t>
            </a:r>
            <a:r>
              <a:rPr lang="zh-CN" altLang="en-US" sz="2400" b="1" dirty="0" smtClean="0">
                <a:solidFill>
                  <a:srgbClr val="FF0000"/>
                </a:solidFill>
                <a:latin typeface="微软雅黑" panose="020B0503020204020204" pitchFamily="34" charset="-122"/>
                <a:ea typeface="微软雅黑" panose="020B0503020204020204" pitchFamily="34" charset="-122"/>
              </a:rPr>
              <a:t>Lying awake in the dark</a:t>
            </a:r>
            <a:r>
              <a:rPr lang="zh-CN" altLang="en-US" sz="2400" b="1" dirty="0" smtClean="0">
                <a:solidFill>
                  <a:schemeClr val="tx1"/>
                </a:solidFill>
                <a:latin typeface="微软雅黑" panose="020B0503020204020204" pitchFamily="34" charset="-122"/>
                <a:ea typeface="微软雅黑" panose="020B0503020204020204" pitchFamily="34" charset="-122"/>
              </a:rPr>
              <a:t>, Jane wanted very much to be with Tom and </a:t>
            </a:r>
            <a:endParaRPr lang="zh-CN" altLang="en-US" sz="2400" b="1" dirty="0" smtClean="0">
              <a:solidFill>
                <a:schemeClr val="tx1"/>
              </a:solidFill>
              <a:latin typeface="微软雅黑" panose="020B0503020204020204" pitchFamily="34" charset="-122"/>
              <a:ea typeface="微软雅黑" panose="020B0503020204020204" pitchFamily="34" charset="-122"/>
            </a:endParaRPr>
          </a:p>
          <a:p>
            <a:pPr algn="l" eaLnBrk="1" hangingPunct="1"/>
            <a:r>
              <a:rPr lang="zh-CN" altLang="en-US" sz="2400" b="1" dirty="0" smtClean="0">
                <a:solidFill>
                  <a:schemeClr val="tx1"/>
                </a:solidFill>
                <a:latin typeface="微软雅黑" panose="020B0503020204020204" pitchFamily="34" charset="-122"/>
                <a:ea typeface="微软雅黑" panose="020B0503020204020204" pitchFamily="34" charset="-122"/>
              </a:rPr>
              <a:t>     her family. </a:t>
            </a:r>
            <a:endParaRPr lang="zh-CN" altLang="en-US" sz="2400" b="1" u="sng" dirty="0" smtClean="0">
              <a:solidFill>
                <a:schemeClr val="tx1"/>
              </a:solidFill>
              <a:latin typeface="微软雅黑" panose="020B0503020204020204" pitchFamily="34" charset="-122"/>
              <a:ea typeface="微软雅黑" panose="020B0503020204020204" pitchFamily="34" charset="-122"/>
            </a:endParaRPr>
          </a:p>
          <a:p>
            <a:pPr algn="l" eaLnBrk="1" hangingPunct="1"/>
            <a:r>
              <a:rPr lang="en-US" altLang="zh-CN" sz="2400" b="1" dirty="0" smtClean="0">
                <a:solidFill>
                  <a:schemeClr val="tx1"/>
                </a:solidFill>
                <a:latin typeface="微软雅黑" panose="020B0503020204020204" pitchFamily="34" charset="-122"/>
                <a:ea typeface="微软雅黑" panose="020B0503020204020204" pitchFamily="34" charset="-122"/>
              </a:rPr>
              <a:t> (5)</a:t>
            </a:r>
            <a:r>
              <a:rPr lang="zh-CN" altLang="en-US" sz="2400" b="1" dirty="0" smtClean="0">
                <a:solidFill>
                  <a:schemeClr val="tx1"/>
                </a:solidFill>
                <a:latin typeface="微软雅黑" panose="020B0503020204020204" pitchFamily="34" charset="-122"/>
                <a:ea typeface="微软雅黑" panose="020B0503020204020204" pitchFamily="34" charset="-122"/>
              </a:rPr>
              <a:t> </a:t>
            </a:r>
            <a:r>
              <a:rPr lang="zh-CN" altLang="en-US" sz="2400" b="1" dirty="0" smtClean="0">
                <a:solidFill>
                  <a:srgbClr val="FF0000"/>
                </a:solidFill>
                <a:latin typeface="微软雅黑" panose="020B0503020204020204" pitchFamily="34" charset="-122"/>
                <a:ea typeface="微软雅黑" panose="020B0503020204020204" pitchFamily="34" charset="-122"/>
              </a:rPr>
              <a:t> Feeling stronger now</a:t>
            </a:r>
            <a:r>
              <a:rPr lang="zh-CN" altLang="en-US" sz="2400" b="1" dirty="0" smtClean="0">
                <a:solidFill>
                  <a:schemeClr val="tx1"/>
                </a:solidFill>
                <a:latin typeface="微软雅黑" panose="020B0503020204020204" pitchFamily="34" charset="-122"/>
                <a:ea typeface="微软雅黑" panose="020B0503020204020204" pitchFamily="34" charset="-122"/>
              </a:rPr>
              <a:t>, Jane began to walk along the stream and </a:t>
            </a:r>
            <a:endParaRPr lang="zh-CN" altLang="en-US" sz="2400" b="1" dirty="0" smtClean="0">
              <a:solidFill>
                <a:schemeClr val="tx1"/>
              </a:solidFill>
              <a:latin typeface="微软雅黑" panose="020B0503020204020204" pitchFamily="34" charset="-122"/>
              <a:ea typeface="微软雅黑" panose="020B0503020204020204" pitchFamily="34" charset="-122"/>
            </a:endParaRPr>
          </a:p>
          <a:p>
            <a:pPr algn="l" eaLnBrk="1" hangingPunct="1"/>
            <a:r>
              <a:rPr lang="zh-CN" altLang="en-US" sz="2400" b="1" dirty="0" smtClean="0">
                <a:solidFill>
                  <a:schemeClr val="tx1"/>
                </a:solidFill>
                <a:latin typeface="微软雅黑" panose="020B0503020204020204" pitchFamily="34" charset="-122"/>
                <a:ea typeface="微软雅黑" panose="020B0503020204020204" pitchFamily="34" charset="-122"/>
              </a:rPr>
              <a:t>    hope</a:t>
            </a:r>
            <a:r>
              <a:rPr lang="en-US" altLang="zh-CN" sz="2400" b="1" dirty="0" smtClean="0">
                <a:solidFill>
                  <a:schemeClr val="tx1"/>
                </a:solidFill>
                <a:latin typeface="微软雅黑" panose="020B0503020204020204" pitchFamily="34" charset="-122"/>
                <a:ea typeface="微软雅黑" panose="020B0503020204020204" pitchFamily="34" charset="-122"/>
              </a:rPr>
              <a:t>d</a:t>
            </a:r>
            <a:r>
              <a:rPr lang="zh-CN" altLang="en-US" sz="2400" b="1" dirty="0" smtClean="0">
                <a:solidFill>
                  <a:schemeClr val="tx1"/>
                </a:solidFill>
                <a:latin typeface="微软雅黑" panose="020B0503020204020204" pitchFamily="34" charset="-122"/>
                <a:ea typeface="微软雅黑" panose="020B0503020204020204" pitchFamily="34" charset="-122"/>
              </a:rPr>
              <a:t> it would lead her to the lake.</a:t>
            </a:r>
            <a:endParaRPr lang="zh-CN" altLang="en-US" sz="2400" b="1" dirty="0" smtClean="0">
              <a:solidFill>
                <a:schemeClr val="tx1"/>
              </a:solidFill>
              <a:latin typeface="微软雅黑" panose="020B0503020204020204" pitchFamily="34" charset="-122"/>
              <a:ea typeface="微软雅黑" panose="020B0503020204020204" pitchFamily="34" charset="-122"/>
            </a:endParaRPr>
          </a:p>
          <a:p>
            <a:pPr algn="l" eaLnBrk="1" hangingPunct="1"/>
            <a:r>
              <a:rPr lang="en-US" altLang="zh-CN" sz="2400" b="1" dirty="0" smtClean="0">
                <a:solidFill>
                  <a:schemeClr val="tx1"/>
                </a:solidFill>
                <a:latin typeface="微软雅黑" panose="020B0503020204020204" pitchFamily="34" charset="-122"/>
                <a:ea typeface="微软雅黑" panose="020B0503020204020204" pitchFamily="34" charset="-122"/>
              </a:rPr>
              <a:t>(6)Unfortunately, the trees made it impossible for people </a:t>
            </a:r>
            <a:r>
              <a:rPr lang="en-US" altLang="zh-CN" sz="2400" b="1" dirty="0" smtClean="0">
                <a:solidFill>
                  <a:srgbClr val="FF0000"/>
                </a:solidFill>
                <a:latin typeface="微软雅黑" panose="020B0503020204020204" pitchFamily="34" charset="-122"/>
                <a:ea typeface="微软雅黑" panose="020B0503020204020204" pitchFamily="34" charset="-122"/>
              </a:rPr>
              <a:t>to see her </a:t>
            </a:r>
            <a:endParaRPr lang="en-US" altLang="zh-CN" sz="2400" b="1" dirty="0" smtClean="0">
              <a:solidFill>
                <a:srgbClr val="FF0000"/>
              </a:solidFill>
              <a:latin typeface="微软雅黑" panose="020B0503020204020204" pitchFamily="34" charset="-122"/>
              <a:ea typeface="微软雅黑" panose="020B0503020204020204" pitchFamily="34" charset="-122"/>
            </a:endParaRPr>
          </a:p>
          <a:p>
            <a:pPr algn="l" eaLnBrk="1" hangingPunct="1"/>
            <a:r>
              <a:rPr lang="en-US" altLang="zh-CN" sz="2400" b="1" dirty="0" smtClean="0">
                <a:solidFill>
                  <a:srgbClr val="FF0000"/>
                </a:solidFill>
                <a:latin typeface="微软雅黑" panose="020B0503020204020204" pitchFamily="34" charset="-122"/>
                <a:ea typeface="微软雅黑" panose="020B0503020204020204" pitchFamily="34" charset="-122"/>
              </a:rPr>
              <a:t>     from above</a:t>
            </a:r>
            <a:r>
              <a:rPr lang="en-US" altLang="zh-CN" sz="2400" b="1" dirty="0" smtClean="0">
                <a:solidFill>
                  <a:schemeClr val="tx1"/>
                </a:solidFill>
                <a:latin typeface="微软雅黑" panose="020B0503020204020204" pitchFamily="34" charset="-122"/>
                <a:ea typeface="微软雅黑" panose="020B0503020204020204" pitchFamily="34" charset="-122"/>
              </a:rPr>
              <a:t>. </a:t>
            </a:r>
            <a:endParaRPr lang="en-US" altLang="zh-CN" sz="2400" b="1" dirty="0" smtClean="0">
              <a:solidFill>
                <a:schemeClr val="tx1"/>
              </a:solidFill>
              <a:latin typeface="微软雅黑" panose="020B0503020204020204" pitchFamily="34" charset="-122"/>
              <a:ea typeface="微软雅黑" panose="020B0503020204020204" pitchFamily="34" charset="-122"/>
            </a:endParaRPr>
          </a:p>
          <a:p>
            <a:pPr algn="l" eaLnBrk="1" hangingPunct="1"/>
            <a:r>
              <a:rPr lang="en-US" altLang="zh-CN" sz="2400" b="1" dirty="0" smtClean="0">
                <a:solidFill>
                  <a:schemeClr val="tx1"/>
                </a:solidFill>
                <a:latin typeface="微软雅黑" panose="020B0503020204020204" pitchFamily="34" charset="-122"/>
                <a:ea typeface="微软雅黑" panose="020B0503020204020204" pitchFamily="34" charset="-122"/>
              </a:rPr>
              <a:t>(7)Jane took off her yellow blouse, </a:t>
            </a:r>
            <a:r>
              <a:rPr lang="en-US" altLang="zh-CN" sz="2400" b="1" dirty="0" smtClean="0">
                <a:solidFill>
                  <a:srgbClr val="FF0000"/>
                </a:solidFill>
                <a:latin typeface="微软雅黑" panose="020B0503020204020204" pitchFamily="34" charset="-122"/>
                <a:ea typeface="微软雅黑" panose="020B0503020204020204" pitchFamily="34" charset="-122"/>
              </a:rPr>
              <a:t>thinking that she should go to an </a:t>
            </a:r>
            <a:endParaRPr lang="en-US" altLang="zh-CN" sz="2400" b="1" dirty="0" smtClean="0">
              <a:solidFill>
                <a:srgbClr val="FF0000"/>
              </a:solidFill>
              <a:latin typeface="微软雅黑" panose="020B0503020204020204" pitchFamily="34" charset="-122"/>
              <a:ea typeface="微软雅黑" panose="020B0503020204020204" pitchFamily="34" charset="-122"/>
            </a:endParaRPr>
          </a:p>
          <a:p>
            <a:pPr algn="l" eaLnBrk="1" hangingPunct="1"/>
            <a:r>
              <a:rPr lang="en-US" altLang="zh-CN" sz="2400" b="1" dirty="0" smtClean="0">
                <a:solidFill>
                  <a:srgbClr val="FF0000"/>
                </a:solidFill>
                <a:latin typeface="微软雅黑" panose="020B0503020204020204" pitchFamily="34" charset="-122"/>
                <a:ea typeface="微软雅黑" panose="020B0503020204020204" pitchFamily="34" charset="-122"/>
              </a:rPr>
              <a:t>    open area and flag them if they came back again</a:t>
            </a:r>
            <a:r>
              <a:rPr lang="en-US" altLang="zh-CN" sz="2400" b="1" dirty="0" smtClean="0">
                <a:solidFill>
                  <a:schemeClr val="tx1"/>
                </a:solidFill>
                <a:latin typeface="微软雅黑" panose="020B0503020204020204" pitchFamily="34" charset="-122"/>
                <a:ea typeface="微软雅黑" panose="020B0503020204020204" pitchFamily="34" charset="-122"/>
              </a:rPr>
              <a:t>.</a:t>
            </a:r>
            <a:r>
              <a:rPr lang="zh-CN" altLang="en-US" sz="2400" b="1" dirty="0" smtClean="0">
                <a:solidFill>
                  <a:schemeClr val="tx1"/>
                </a:solidFill>
                <a:latin typeface="微软雅黑" panose="020B0503020204020204" pitchFamily="34" charset="-122"/>
                <a:ea typeface="微软雅黑" panose="020B0503020204020204" pitchFamily="34" charset="-122"/>
              </a:rPr>
              <a:t>   </a:t>
            </a:r>
            <a:endParaRPr lang="zh-CN" altLang="en-US" sz="2400" b="1" dirty="0" smtClean="0">
              <a:solidFill>
                <a:schemeClr val="tx1"/>
              </a:solidFill>
              <a:latin typeface="微软雅黑" panose="020B0503020204020204" pitchFamily="34" charset="-122"/>
              <a:ea typeface="微软雅黑" panose="020B0503020204020204" pitchFamily="34" charset="-122"/>
            </a:endParaRPr>
          </a:p>
        </p:txBody>
      </p:sp>
      <p:pic>
        <p:nvPicPr>
          <p:cNvPr id="3" name="图片 2" descr="水印"/>
          <p:cNvPicPr>
            <a:picLocks noChangeAspect="1"/>
          </p:cNvPicPr>
          <p:nvPr userDrawn="1"/>
        </p:nvPicPr>
        <p:blipFill>
          <a:blip r:embed="rId1"/>
          <a:stretch>
            <a:fillRect/>
          </a:stretch>
        </p:blipFill>
        <p:spPr>
          <a:xfrm>
            <a:off x="11134725" y="127000"/>
            <a:ext cx="932815" cy="3022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3" grpId="0"/>
      <p:bldP spid="13"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1"/>
          <p:cNvSpPr txBox="1"/>
          <p:nvPr/>
        </p:nvSpPr>
        <p:spPr>
          <a:xfrm>
            <a:off x="1013460" y="593725"/>
            <a:ext cx="6864350" cy="694055"/>
          </a:xfrm>
          <a:prstGeom prst="rect">
            <a:avLst/>
          </a:prstGeom>
          <a:noFill/>
        </p:spPr>
        <p:txBody>
          <a:bodyPr wrap="square" lIns="121549" tIns="60752" rIns="121549" bIns="60752" rtlCol="0">
            <a:spAutoFit/>
          </a:bodyPr>
          <a:lstStyle/>
          <a:p>
            <a:pPr algn="dist" eaLnBrk="1" hangingPunct="1"/>
            <a:r>
              <a:rPr lang="zh-CN" altLang="en-US" sz="3730" b="1" dirty="0" smtClean="0">
                <a:solidFill>
                  <a:srgbClr val="FFC000"/>
                </a:solidFill>
                <a:latin typeface="微软雅黑" panose="020B0503020204020204" pitchFamily="34" charset="-122"/>
                <a:ea typeface="微软雅黑" panose="020B0503020204020204" pitchFamily="34" charset="-122"/>
              </a:rPr>
              <a:t>2016年9月浙江高考续写真题</a:t>
            </a:r>
            <a:endParaRPr lang="zh-CN" altLang="en-US" sz="3730" b="1" dirty="0" smtClean="0">
              <a:solidFill>
                <a:srgbClr val="FFC000"/>
              </a:solidFill>
              <a:latin typeface="微软雅黑" panose="020B0503020204020204" pitchFamily="34" charset="-122"/>
              <a:ea typeface="微软雅黑" panose="020B0503020204020204" pitchFamily="34" charset="-122"/>
            </a:endParaRPr>
          </a:p>
        </p:txBody>
      </p:sp>
      <p:sp>
        <p:nvSpPr>
          <p:cNvPr id="2" name="TextBox 21"/>
          <p:cNvSpPr txBox="1"/>
          <p:nvPr/>
        </p:nvSpPr>
        <p:spPr>
          <a:xfrm>
            <a:off x="320040" y="1610360"/>
            <a:ext cx="10304780" cy="859155"/>
          </a:xfrm>
          <a:prstGeom prst="rect">
            <a:avLst/>
          </a:prstGeom>
          <a:noFill/>
        </p:spPr>
        <p:txBody>
          <a:bodyPr wrap="square" lIns="121549" tIns="60752" rIns="121549" bIns="60752" rtlCol="0">
            <a:spAutoFit/>
          </a:bodyPr>
          <a:lstStyle/>
          <a:p>
            <a:pPr algn="l" eaLnBrk="1" hangingPunct="1"/>
            <a:r>
              <a:rPr lang="en-US" altLang="zh-CN" sz="2400" b="1" dirty="0" smtClean="0">
                <a:solidFill>
                  <a:schemeClr val="tx1"/>
                </a:solidFill>
                <a:latin typeface="微软雅黑" panose="020B0503020204020204" pitchFamily="34" charset="-122"/>
                <a:ea typeface="微软雅黑" panose="020B0503020204020204" pitchFamily="34" charset="-122"/>
              </a:rPr>
              <a:t>2. </a:t>
            </a:r>
            <a:r>
              <a:rPr lang="zh-CN" altLang="en-US" sz="2400" b="1" dirty="0" smtClean="0">
                <a:solidFill>
                  <a:schemeClr val="tx1"/>
                </a:solidFill>
                <a:latin typeface="微软雅黑" panose="020B0503020204020204" pitchFamily="34" charset="-122"/>
                <a:ea typeface="微软雅黑" panose="020B0503020204020204" pitchFamily="34" charset="-122"/>
              </a:rPr>
              <a:t>两个特殊句式（虚拟和倒装）的使用有奇效，生动表达了女主后悔心理和饥饿状态</a:t>
            </a:r>
            <a:endParaRPr lang="zh-CN" altLang="en-US" sz="2400" b="1" dirty="0" smtClean="0">
              <a:solidFill>
                <a:schemeClr val="tx1"/>
              </a:solidFill>
              <a:latin typeface="微软雅黑" panose="020B0503020204020204" pitchFamily="34" charset="-122"/>
              <a:ea typeface="微软雅黑" panose="020B0503020204020204" pitchFamily="34" charset="-122"/>
            </a:endParaRPr>
          </a:p>
        </p:txBody>
      </p:sp>
      <p:sp>
        <p:nvSpPr>
          <p:cNvPr id="13" name="TextBox 21"/>
          <p:cNvSpPr txBox="1"/>
          <p:nvPr/>
        </p:nvSpPr>
        <p:spPr>
          <a:xfrm>
            <a:off x="320040" y="2672080"/>
            <a:ext cx="11003280" cy="859155"/>
          </a:xfrm>
          <a:prstGeom prst="rect">
            <a:avLst/>
          </a:prstGeom>
          <a:noFill/>
        </p:spPr>
        <p:txBody>
          <a:bodyPr wrap="square" lIns="121549" tIns="60752" rIns="121549" bIns="60752" rtlCol="0">
            <a:spAutoFit/>
          </a:bodyPr>
          <a:lstStyle/>
          <a:p>
            <a:pPr algn="l" eaLnBrk="1" hangingPunct="1"/>
            <a:r>
              <a:rPr lang="zh-CN" altLang="en-US" sz="2400" b="1" dirty="0" smtClean="0">
                <a:solidFill>
                  <a:schemeClr val="tx1"/>
                </a:solidFill>
                <a:latin typeface="微软雅黑" panose="020B0503020204020204" pitchFamily="34" charset="-122"/>
                <a:ea typeface="微软雅黑" panose="020B0503020204020204" pitchFamily="34" charset="-122"/>
              </a:rPr>
              <a:t>（1）If only </a:t>
            </a:r>
            <a:r>
              <a:rPr lang="zh-CN" altLang="en-US" sz="2400" b="1" dirty="0" smtClean="0">
                <a:solidFill>
                  <a:srgbClr val="FF0000"/>
                </a:solidFill>
                <a:latin typeface="微软雅黑" panose="020B0503020204020204" pitchFamily="34" charset="-122"/>
                <a:ea typeface="微软雅黑" panose="020B0503020204020204" pitchFamily="34" charset="-122"/>
              </a:rPr>
              <a:t>she had not left her mobile phone</a:t>
            </a:r>
            <a:r>
              <a:rPr lang="zh-CN" altLang="en-US" sz="2400" b="1" dirty="0" smtClean="0">
                <a:solidFill>
                  <a:schemeClr val="tx1"/>
                </a:solidFill>
                <a:latin typeface="微软雅黑" panose="020B0503020204020204" pitchFamily="34" charset="-122"/>
                <a:ea typeface="微软雅黑" panose="020B0503020204020204" pitchFamily="34" charset="-122"/>
              </a:rPr>
              <a:t> in that bag with Tom. </a:t>
            </a:r>
            <a:endParaRPr lang="zh-CN" altLang="en-US" sz="2400" b="1" dirty="0" smtClean="0">
              <a:solidFill>
                <a:schemeClr val="tx1"/>
              </a:solidFill>
              <a:latin typeface="微软雅黑" panose="020B0503020204020204" pitchFamily="34" charset="-122"/>
              <a:ea typeface="微软雅黑" panose="020B0503020204020204" pitchFamily="34" charset="-122"/>
            </a:endParaRPr>
          </a:p>
          <a:p>
            <a:pPr algn="l" eaLnBrk="1" hangingPunct="1"/>
            <a:r>
              <a:rPr lang="en-US" altLang="zh-CN" sz="2400" b="1" dirty="0" smtClean="0">
                <a:solidFill>
                  <a:schemeClr val="tx1"/>
                </a:solidFill>
                <a:latin typeface="微软雅黑" panose="020B0503020204020204" pitchFamily="34" charset="-122"/>
                <a:ea typeface="微软雅黑" panose="020B0503020204020204" pitchFamily="34" charset="-122"/>
              </a:rPr>
              <a:t>  (2)</a:t>
            </a:r>
            <a:r>
              <a:rPr lang="zh-CN" altLang="en-US" sz="2400" b="1" dirty="0" smtClean="0">
                <a:solidFill>
                  <a:schemeClr val="tx1"/>
                </a:solidFill>
                <a:latin typeface="微软雅黑" panose="020B0503020204020204" pitchFamily="34" charset="-122"/>
                <a:ea typeface="微软雅黑" panose="020B0503020204020204" pitchFamily="34" charset="-122"/>
              </a:rPr>
              <a:t>  </a:t>
            </a:r>
            <a:r>
              <a:rPr lang="zh-CN" altLang="en-US" sz="2400" b="1" dirty="0" smtClean="0">
                <a:solidFill>
                  <a:srgbClr val="FF0000"/>
                </a:solidFill>
                <a:latin typeface="微软雅黑" panose="020B0503020204020204" pitchFamily="34" charset="-122"/>
                <a:ea typeface="微软雅黑" panose="020B0503020204020204" pitchFamily="34" charset="-122"/>
              </a:rPr>
              <a:t>Never in her life had she tasted </a:t>
            </a:r>
            <a:r>
              <a:rPr lang="zh-CN" altLang="en-US" sz="2400" b="1" dirty="0" smtClean="0">
                <a:solidFill>
                  <a:schemeClr val="tx1"/>
                </a:solidFill>
                <a:latin typeface="微软雅黑" panose="020B0503020204020204" pitchFamily="34" charset="-122"/>
                <a:ea typeface="微软雅黑" panose="020B0503020204020204" pitchFamily="34" charset="-122"/>
              </a:rPr>
              <a:t>anything better.</a:t>
            </a:r>
            <a:endParaRPr lang="zh-CN" altLang="en-US" sz="2400" b="1" dirty="0" smtClean="0">
              <a:solidFill>
                <a:schemeClr val="tx1"/>
              </a:solidFill>
              <a:latin typeface="微软雅黑" panose="020B0503020204020204" pitchFamily="34" charset="-122"/>
              <a:ea typeface="微软雅黑" panose="020B0503020204020204" pitchFamily="34" charset="-122"/>
            </a:endParaRPr>
          </a:p>
        </p:txBody>
      </p:sp>
      <p:sp>
        <p:nvSpPr>
          <p:cNvPr id="3" name="TextBox 21"/>
          <p:cNvSpPr txBox="1"/>
          <p:nvPr/>
        </p:nvSpPr>
        <p:spPr>
          <a:xfrm>
            <a:off x="320040" y="3598545"/>
            <a:ext cx="10304780" cy="489585"/>
          </a:xfrm>
          <a:prstGeom prst="rect">
            <a:avLst/>
          </a:prstGeom>
          <a:noFill/>
        </p:spPr>
        <p:txBody>
          <a:bodyPr wrap="square" lIns="121549" tIns="60752" rIns="121549" bIns="60752" rtlCol="0">
            <a:spAutoFit/>
          </a:bodyPr>
          <a:lstStyle/>
          <a:p>
            <a:pPr algn="l" eaLnBrk="1" hangingPunct="1"/>
            <a:r>
              <a:rPr lang="en-US" altLang="zh-CN" sz="2400" b="1" dirty="0" smtClean="0">
                <a:solidFill>
                  <a:schemeClr val="tx1"/>
                </a:solidFill>
                <a:latin typeface="微软雅黑" panose="020B0503020204020204" pitchFamily="34" charset="-122"/>
                <a:ea typeface="微软雅黑" panose="020B0503020204020204" pitchFamily="34" charset="-122"/>
              </a:rPr>
              <a:t>3. </a:t>
            </a:r>
            <a:r>
              <a:rPr lang="zh-CN" altLang="en-US" sz="2400" b="1" dirty="0" smtClean="0">
                <a:solidFill>
                  <a:schemeClr val="tx1"/>
                </a:solidFill>
                <a:latin typeface="微软雅黑" panose="020B0503020204020204" pitchFamily="34" charset="-122"/>
                <a:ea typeface="微软雅黑" panose="020B0503020204020204" pitchFamily="34" charset="-122"/>
              </a:rPr>
              <a:t>语言的生动性还体现在trickle和flag两个动词的使用上</a:t>
            </a:r>
            <a:endParaRPr lang="zh-CN" altLang="en-US" sz="2400" b="1" dirty="0" smtClean="0">
              <a:solidFill>
                <a:schemeClr val="tx1"/>
              </a:solidFill>
              <a:latin typeface="微软雅黑" panose="020B0503020204020204" pitchFamily="34" charset="-122"/>
              <a:ea typeface="微软雅黑" panose="020B0503020204020204" pitchFamily="34" charset="-122"/>
            </a:endParaRPr>
          </a:p>
        </p:txBody>
      </p:sp>
      <p:sp>
        <p:nvSpPr>
          <p:cNvPr id="4" name="TextBox 21"/>
          <p:cNvSpPr txBox="1"/>
          <p:nvPr/>
        </p:nvSpPr>
        <p:spPr>
          <a:xfrm>
            <a:off x="320040" y="4182110"/>
            <a:ext cx="11003280" cy="1228090"/>
          </a:xfrm>
          <a:prstGeom prst="rect">
            <a:avLst/>
          </a:prstGeom>
          <a:noFill/>
        </p:spPr>
        <p:txBody>
          <a:bodyPr wrap="square" lIns="121549" tIns="60752" rIns="121549" bIns="60752" rtlCol="0">
            <a:spAutoFit/>
          </a:bodyPr>
          <a:lstStyle/>
          <a:p>
            <a:pPr algn="l" eaLnBrk="1" hangingPunct="1"/>
            <a:r>
              <a:rPr lang="zh-CN" altLang="en-US" sz="2400" b="1" dirty="0" smtClean="0">
                <a:solidFill>
                  <a:schemeClr val="tx1"/>
                </a:solidFill>
                <a:latin typeface="微软雅黑" panose="020B0503020204020204" pitchFamily="34" charset="-122"/>
                <a:ea typeface="微软雅黑" panose="020B0503020204020204" pitchFamily="34" charset="-122"/>
              </a:rPr>
              <a:t>（1）She could hear water </a:t>
            </a:r>
            <a:r>
              <a:rPr lang="zh-CN" altLang="en-US" sz="2400" b="1" dirty="0" smtClean="0">
                <a:solidFill>
                  <a:srgbClr val="FF0000"/>
                </a:solidFill>
                <a:latin typeface="微软雅黑" panose="020B0503020204020204" pitchFamily="34" charset="-122"/>
                <a:ea typeface="微软雅黑" panose="020B0503020204020204" pitchFamily="34" charset="-122"/>
              </a:rPr>
              <a:t>trickling</a:t>
            </a:r>
            <a:r>
              <a:rPr lang="zh-CN" altLang="en-US" sz="2400" b="1" dirty="0" smtClean="0">
                <a:solidFill>
                  <a:schemeClr val="tx1"/>
                </a:solidFill>
                <a:latin typeface="微软雅黑" panose="020B0503020204020204" pitchFamily="34" charset="-122"/>
                <a:ea typeface="微软雅黑" panose="020B0503020204020204" pitchFamily="34" charset="-122"/>
              </a:rPr>
              <a:t> somewhere at a distance. </a:t>
            </a:r>
            <a:endParaRPr lang="zh-CN" altLang="en-US" sz="2400" b="1" dirty="0" smtClean="0">
              <a:solidFill>
                <a:schemeClr val="tx1"/>
              </a:solidFill>
              <a:latin typeface="微软雅黑" panose="020B0503020204020204" pitchFamily="34" charset="-122"/>
              <a:ea typeface="微软雅黑" panose="020B0503020204020204" pitchFamily="34" charset="-122"/>
            </a:endParaRPr>
          </a:p>
          <a:p>
            <a:pPr algn="l" eaLnBrk="1" hangingPunct="1"/>
            <a:r>
              <a:rPr lang="en-US" altLang="zh-CN" sz="2400" b="1" dirty="0" smtClean="0">
                <a:solidFill>
                  <a:schemeClr val="tx1"/>
                </a:solidFill>
                <a:latin typeface="微软雅黑" panose="020B0503020204020204" pitchFamily="34" charset="-122"/>
                <a:ea typeface="微软雅黑" panose="020B0503020204020204" pitchFamily="34" charset="-122"/>
              </a:rPr>
              <a:t>  (2)</a:t>
            </a:r>
            <a:r>
              <a:rPr lang="zh-CN" altLang="en-US" sz="2400" b="1" dirty="0" smtClean="0">
                <a:solidFill>
                  <a:schemeClr val="tx1"/>
                </a:solidFill>
                <a:latin typeface="微软雅黑" panose="020B0503020204020204" pitchFamily="34" charset="-122"/>
                <a:ea typeface="微软雅黑" panose="020B0503020204020204" pitchFamily="34" charset="-122"/>
              </a:rPr>
              <a:t>  Jane took off her yellow blouse, thinking that she should go to </a:t>
            </a:r>
            <a:endParaRPr lang="zh-CN" altLang="en-US" sz="2400" b="1" dirty="0" smtClean="0">
              <a:solidFill>
                <a:schemeClr val="tx1"/>
              </a:solidFill>
              <a:latin typeface="微软雅黑" panose="020B0503020204020204" pitchFamily="34" charset="-122"/>
              <a:ea typeface="微软雅黑" panose="020B0503020204020204" pitchFamily="34" charset="-122"/>
            </a:endParaRPr>
          </a:p>
          <a:p>
            <a:pPr algn="l" eaLnBrk="1" hangingPunct="1"/>
            <a:r>
              <a:rPr lang="zh-CN" altLang="en-US" sz="2400" b="1" dirty="0" smtClean="0">
                <a:solidFill>
                  <a:schemeClr val="tx1"/>
                </a:solidFill>
                <a:latin typeface="微软雅黑" panose="020B0503020204020204" pitchFamily="34" charset="-122"/>
                <a:ea typeface="微软雅黑" panose="020B0503020204020204" pitchFamily="34" charset="-122"/>
              </a:rPr>
              <a:t>   an open area and </a:t>
            </a:r>
            <a:r>
              <a:rPr lang="zh-CN" altLang="en-US" sz="2400" b="1" dirty="0" smtClean="0">
                <a:solidFill>
                  <a:srgbClr val="FF0000"/>
                </a:solidFill>
                <a:latin typeface="微软雅黑" panose="020B0503020204020204" pitchFamily="34" charset="-122"/>
                <a:ea typeface="微软雅黑" panose="020B0503020204020204" pitchFamily="34" charset="-122"/>
              </a:rPr>
              <a:t>flag</a:t>
            </a:r>
            <a:r>
              <a:rPr lang="zh-CN" altLang="en-US" sz="2400" b="1" dirty="0" smtClean="0">
                <a:solidFill>
                  <a:schemeClr val="tx1"/>
                </a:solidFill>
                <a:latin typeface="微软雅黑" panose="020B0503020204020204" pitchFamily="34" charset="-122"/>
                <a:ea typeface="微软雅黑" panose="020B0503020204020204" pitchFamily="34" charset="-122"/>
              </a:rPr>
              <a:t> them if they came back again.</a:t>
            </a:r>
            <a:endParaRPr lang="zh-CN" altLang="en-US" sz="2400" b="1" dirty="0" smtClean="0">
              <a:solidFill>
                <a:schemeClr val="tx1"/>
              </a:solidFill>
              <a:latin typeface="微软雅黑" panose="020B0503020204020204" pitchFamily="34" charset="-122"/>
              <a:ea typeface="微软雅黑" panose="020B0503020204020204" pitchFamily="34" charset="-122"/>
            </a:endParaRPr>
          </a:p>
        </p:txBody>
      </p:sp>
      <p:sp>
        <p:nvSpPr>
          <p:cNvPr id="5" name="TextBox 21"/>
          <p:cNvSpPr txBox="1"/>
          <p:nvPr/>
        </p:nvSpPr>
        <p:spPr>
          <a:xfrm>
            <a:off x="320040" y="5650865"/>
            <a:ext cx="10304780" cy="859155"/>
          </a:xfrm>
          <a:prstGeom prst="rect">
            <a:avLst/>
          </a:prstGeom>
          <a:noFill/>
        </p:spPr>
        <p:txBody>
          <a:bodyPr wrap="square" lIns="121549" tIns="60752" rIns="121549" bIns="60752" rtlCol="0">
            <a:spAutoFit/>
          </a:bodyPr>
          <a:lstStyle/>
          <a:p>
            <a:pPr algn="l" eaLnBrk="1" hangingPunct="1"/>
            <a:r>
              <a:rPr lang="en-US" altLang="zh-CN" sz="2400" b="1" dirty="0" smtClean="0">
                <a:solidFill>
                  <a:schemeClr val="tx1"/>
                </a:solidFill>
                <a:latin typeface="微软雅黑" panose="020B0503020204020204" pitchFamily="34" charset="-122"/>
                <a:ea typeface="微软雅黑" panose="020B0503020204020204" pitchFamily="34" charset="-122"/>
              </a:rPr>
              <a:t>4. </a:t>
            </a:r>
            <a:r>
              <a:rPr lang="zh-CN" altLang="en-US" sz="2400" b="1" dirty="0" smtClean="0">
                <a:solidFill>
                  <a:schemeClr val="tx1"/>
                </a:solidFill>
                <a:latin typeface="微软雅黑" panose="020B0503020204020204" pitchFamily="34" charset="-122"/>
                <a:ea typeface="微软雅黑" panose="020B0503020204020204" pitchFamily="34" charset="-122"/>
              </a:rPr>
              <a:t>大量的衔接词汇清楚表明事件的背景、冲突的起因、发展、高潮，也是本文的一大特点。</a:t>
            </a:r>
            <a:endParaRPr lang="zh-CN" altLang="en-US" sz="2400" b="1" dirty="0" smtClean="0">
              <a:solidFill>
                <a:schemeClr val="tx1"/>
              </a:solidFill>
              <a:latin typeface="微软雅黑" panose="020B0503020204020204" pitchFamily="34" charset="-122"/>
              <a:ea typeface="微软雅黑" panose="020B0503020204020204" pitchFamily="34" charset="-122"/>
            </a:endParaRPr>
          </a:p>
        </p:txBody>
      </p:sp>
      <p:pic>
        <p:nvPicPr>
          <p:cNvPr id="6" name="图片 5" descr="水印"/>
          <p:cNvPicPr>
            <a:picLocks noChangeAspect="1"/>
          </p:cNvPicPr>
          <p:nvPr userDrawn="1"/>
        </p:nvPicPr>
        <p:blipFill>
          <a:blip r:embed="rId1"/>
          <a:stretch>
            <a:fillRect/>
          </a:stretch>
        </p:blipFill>
        <p:spPr>
          <a:xfrm>
            <a:off x="11134725" y="127000"/>
            <a:ext cx="932815" cy="3022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3" grpId="0"/>
      <p:bldP spid="13" grpId="1"/>
      <p:bldP spid="3" grpId="0"/>
      <p:bldP spid="3" grpId="1"/>
      <p:bldP spid="4" grpId="0"/>
      <p:bldP spid="4" grpId="1"/>
      <p:bldP spid="5" grpId="0"/>
      <p:bldP spid="5"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67005" y="68580"/>
            <a:ext cx="4427220" cy="866775"/>
          </a:xfrm>
          <a:prstGeom prst="rect">
            <a:avLst/>
          </a:prstGeom>
        </p:spPr>
        <p:txBody>
          <a:bodyPr wrap="square" lIns="128987" tIns="64495" rIns="128987" bIns="64495">
            <a:spAutoFit/>
          </a:bodyPr>
          <a:lstStyle/>
          <a:p>
            <a:pPr>
              <a:defRPr/>
            </a:pPr>
            <a:r>
              <a:rPr lang="en-US" altLang="zh-CN" sz="4800" kern="0" dirty="0">
                <a:solidFill>
                  <a:srgbClr val="226032"/>
                </a:solidFill>
                <a:effectLst>
                  <a:glow rad="63500">
                    <a:schemeClr val="bg1">
                      <a:lumMod val="65000"/>
                      <a:alpha val="40000"/>
                    </a:schemeClr>
                  </a:glow>
                </a:effectLst>
                <a:latin typeface="Impact" panose="020B0806030902050204" pitchFamily="34" charset="0"/>
              </a:rPr>
              <a:t>02 </a:t>
            </a:r>
            <a:r>
              <a:rPr lang="zh-CN" altLang="en-US" sz="4800" kern="0" dirty="0">
                <a:solidFill>
                  <a:srgbClr val="226032"/>
                </a:solidFill>
                <a:effectLst>
                  <a:glow rad="63500">
                    <a:schemeClr val="bg1">
                      <a:lumMod val="65000"/>
                      <a:alpha val="40000"/>
                    </a:schemeClr>
                  </a:glow>
                </a:effectLst>
                <a:latin typeface="Impact" panose="020B0806030902050204" pitchFamily="34" charset="0"/>
                <a:sym typeface="+mn-ea"/>
              </a:rPr>
              <a:t>高考真题</a:t>
            </a:r>
            <a:endParaRPr lang="zh-CN" altLang="en-US" sz="4800" kern="0" dirty="0">
              <a:solidFill>
                <a:srgbClr val="226032"/>
              </a:solidFill>
              <a:effectLst>
                <a:glow rad="63500">
                  <a:schemeClr val="bg1">
                    <a:lumMod val="65000"/>
                    <a:alpha val="40000"/>
                  </a:schemeClr>
                </a:glow>
              </a:effectLst>
              <a:latin typeface="Impact" panose="020B0806030902050204" pitchFamily="34" charset="0"/>
              <a:sym typeface="+mn-ea"/>
            </a:endParaRPr>
          </a:p>
        </p:txBody>
      </p:sp>
      <p:sp>
        <p:nvSpPr>
          <p:cNvPr id="7" name="TextBox 21"/>
          <p:cNvSpPr txBox="1"/>
          <p:nvPr/>
        </p:nvSpPr>
        <p:spPr>
          <a:xfrm>
            <a:off x="1820545" y="804545"/>
            <a:ext cx="8614410" cy="694055"/>
          </a:xfrm>
          <a:prstGeom prst="rect">
            <a:avLst/>
          </a:prstGeom>
          <a:noFill/>
        </p:spPr>
        <p:txBody>
          <a:bodyPr wrap="square" lIns="121549" tIns="60752" rIns="121549" bIns="60752" rtlCol="0">
            <a:spAutoFit/>
          </a:bodyPr>
          <a:lstStyle/>
          <a:p>
            <a:pPr algn="dist" eaLnBrk="1" hangingPunct="1"/>
            <a:r>
              <a:rPr lang="zh-CN" altLang="en-US" sz="3730" b="1" dirty="0" smtClean="0">
                <a:solidFill>
                  <a:srgbClr val="FFC000"/>
                </a:solidFill>
                <a:latin typeface="微软雅黑" panose="020B0503020204020204" pitchFamily="34" charset="-122"/>
                <a:ea typeface="微软雅黑" panose="020B0503020204020204" pitchFamily="34" charset="-122"/>
              </a:rPr>
              <a:t>2016年9月浙江高考续写题高分作文</a:t>
            </a:r>
            <a:endParaRPr lang="zh-CN" altLang="en-US" sz="3730" b="1" dirty="0" smtClean="0">
              <a:solidFill>
                <a:srgbClr val="FFC000"/>
              </a:solidFill>
              <a:latin typeface="微软雅黑" panose="020B0503020204020204" pitchFamily="34" charset="-122"/>
              <a:ea typeface="微软雅黑" panose="020B0503020204020204" pitchFamily="34" charset="-122"/>
            </a:endParaRPr>
          </a:p>
        </p:txBody>
      </p:sp>
      <p:sp>
        <p:nvSpPr>
          <p:cNvPr id="2" name="TextBox 21"/>
          <p:cNvSpPr txBox="1"/>
          <p:nvPr/>
        </p:nvSpPr>
        <p:spPr>
          <a:xfrm>
            <a:off x="109220" y="1320165"/>
            <a:ext cx="3607435" cy="489585"/>
          </a:xfrm>
          <a:prstGeom prst="rect">
            <a:avLst/>
          </a:prstGeom>
          <a:noFill/>
        </p:spPr>
        <p:txBody>
          <a:bodyPr wrap="square" lIns="121549" tIns="60752" rIns="121549" bIns="60752" rtlCol="0">
            <a:spAutoFit/>
          </a:bodyPr>
          <a:lstStyle/>
          <a:p>
            <a:pPr algn="dist" eaLnBrk="1" hangingPunct="1"/>
            <a:r>
              <a:rPr lang="en-US" altLang="zh-CN" sz="2400" b="1" dirty="0" smtClean="0">
                <a:solidFill>
                  <a:schemeClr val="tx1"/>
                </a:solidFill>
                <a:latin typeface="微软雅黑" panose="020B0503020204020204" pitchFamily="34" charset="-122"/>
                <a:ea typeface="微软雅黑" panose="020B0503020204020204" pitchFamily="34" charset="-122"/>
              </a:rPr>
              <a:t>1. </a:t>
            </a:r>
            <a:r>
              <a:rPr lang="zh-CN" altLang="en-US" sz="2400" b="1" dirty="0" smtClean="0">
                <a:solidFill>
                  <a:schemeClr val="tx1"/>
                </a:solidFill>
                <a:latin typeface="微软雅黑" panose="020B0503020204020204" pitchFamily="34" charset="-122"/>
                <a:ea typeface="微软雅黑" panose="020B0503020204020204" pitchFamily="34" charset="-122"/>
              </a:rPr>
              <a:t>非谓语动词的使用</a:t>
            </a:r>
            <a:endParaRPr lang="zh-CN" altLang="en-US" sz="2400" b="1" dirty="0" smtClean="0">
              <a:solidFill>
                <a:schemeClr val="tx1"/>
              </a:solidFill>
              <a:latin typeface="微软雅黑" panose="020B0503020204020204" pitchFamily="34" charset="-122"/>
              <a:ea typeface="微软雅黑" panose="020B0503020204020204" pitchFamily="34" charset="-122"/>
            </a:endParaRPr>
          </a:p>
        </p:txBody>
      </p:sp>
      <p:sp>
        <p:nvSpPr>
          <p:cNvPr id="12" name="TextBox 21"/>
          <p:cNvSpPr txBox="1"/>
          <p:nvPr/>
        </p:nvSpPr>
        <p:spPr>
          <a:xfrm>
            <a:off x="167005" y="1809750"/>
            <a:ext cx="11958955" cy="3813810"/>
          </a:xfrm>
          <a:prstGeom prst="rect">
            <a:avLst/>
          </a:prstGeom>
          <a:noFill/>
        </p:spPr>
        <p:txBody>
          <a:bodyPr wrap="square" lIns="121549" tIns="60752" rIns="121549" bIns="60752" rtlCol="0">
            <a:spAutoFit/>
          </a:bodyPr>
          <a:lstStyle/>
          <a:p>
            <a:pPr algn="l" eaLnBrk="1" hangingPunct="1"/>
            <a:r>
              <a:rPr lang="zh-CN" sz="2400" b="1" dirty="0" smtClean="0">
                <a:solidFill>
                  <a:schemeClr val="tx1"/>
                </a:solidFill>
                <a:latin typeface="微软雅黑" panose="020B0503020204020204" pitchFamily="34" charset="-122"/>
                <a:ea typeface="微软雅黑" panose="020B0503020204020204" pitchFamily="34" charset="-122"/>
              </a:rPr>
              <a:t>（</a:t>
            </a:r>
            <a:r>
              <a:rPr lang="en-US" altLang="zh-CN" sz="2400" b="1" dirty="0" smtClean="0">
                <a:solidFill>
                  <a:schemeClr val="tx1"/>
                </a:solidFill>
                <a:latin typeface="微软雅黑" panose="020B0503020204020204" pitchFamily="34" charset="-122"/>
                <a:ea typeface="微软雅黑" panose="020B0503020204020204" pitchFamily="34" charset="-122"/>
              </a:rPr>
              <a:t>1</a:t>
            </a:r>
            <a:r>
              <a:rPr lang="zh-CN" sz="2400" b="1" dirty="0" smtClean="0">
                <a:solidFill>
                  <a:schemeClr val="tx1"/>
                </a:solidFill>
                <a:latin typeface="微软雅黑" panose="020B0503020204020204" pitchFamily="34" charset="-122"/>
                <a:ea typeface="微软雅黑" panose="020B0503020204020204" pitchFamily="34" charset="-122"/>
              </a:rPr>
              <a:t>）</a:t>
            </a:r>
            <a:r>
              <a:rPr lang="zh-CN" sz="2400" b="1" dirty="0" smtClean="0">
                <a:solidFill>
                  <a:srgbClr val="FF0000"/>
                </a:solidFill>
                <a:latin typeface="微软雅黑" panose="020B0503020204020204" pitchFamily="34" charset="-122"/>
                <a:ea typeface="微软雅黑" panose="020B0503020204020204" pitchFamily="34" charset="-122"/>
              </a:rPr>
              <a:t>Looking through the thick darkness</a:t>
            </a:r>
            <a:r>
              <a:rPr lang="zh-CN" sz="2400" b="1" dirty="0" smtClean="0">
                <a:solidFill>
                  <a:schemeClr val="tx1"/>
                </a:solidFill>
                <a:latin typeface="微软雅黑" panose="020B0503020204020204" pitchFamily="34" charset="-122"/>
                <a:ea typeface="微软雅黑" panose="020B0503020204020204" pitchFamily="34" charset="-122"/>
              </a:rPr>
              <a:t>, she felt a strong sense of regret and despair surging through her body. </a:t>
            </a:r>
            <a:endParaRPr lang="zh-CN" sz="2400" b="1" dirty="0" smtClean="0">
              <a:solidFill>
                <a:schemeClr val="tx1"/>
              </a:solidFill>
              <a:latin typeface="微软雅黑" panose="020B0503020204020204" pitchFamily="34" charset="-122"/>
              <a:ea typeface="微软雅黑" panose="020B0503020204020204" pitchFamily="34" charset="-122"/>
            </a:endParaRPr>
          </a:p>
          <a:p>
            <a:pPr algn="l" eaLnBrk="1" hangingPunct="1"/>
            <a:r>
              <a:rPr lang="zh-CN" sz="2400" b="1" dirty="0" smtClean="0">
                <a:solidFill>
                  <a:schemeClr val="tx1"/>
                </a:solidFill>
                <a:latin typeface="微软雅黑" panose="020B0503020204020204" pitchFamily="34" charset="-122"/>
                <a:ea typeface="微软雅黑" panose="020B0503020204020204" pitchFamily="34" charset="-122"/>
              </a:rPr>
              <a:t>（</a:t>
            </a:r>
            <a:r>
              <a:rPr lang="en-US" altLang="zh-CN" sz="2400" b="1" dirty="0" smtClean="0">
                <a:solidFill>
                  <a:schemeClr val="tx1"/>
                </a:solidFill>
                <a:latin typeface="微软雅黑" panose="020B0503020204020204" pitchFamily="34" charset="-122"/>
                <a:ea typeface="微软雅黑" panose="020B0503020204020204" pitchFamily="34" charset="-122"/>
              </a:rPr>
              <a:t>2</a:t>
            </a:r>
            <a:r>
              <a:rPr lang="zh-CN" sz="2400" b="1" dirty="0" smtClean="0">
                <a:solidFill>
                  <a:schemeClr val="tx1"/>
                </a:solidFill>
                <a:latin typeface="微软雅黑" panose="020B0503020204020204" pitchFamily="34" charset="-122"/>
                <a:ea typeface="微软雅黑" panose="020B0503020204020204" pitchFamily="34" charset="-122"/>
              </a:rPr>
              <a:t>）However, she didn’t lose heart, </a:t>
            </a:r>
            <a:r>
              <a:rPr lang="zh-CN" sz="2400" b="1" dirty="0" smtClean="0">
                <a:solidFill>
                  <a:srgbClr val="FF0000"/>
                </a:solidFill>
                <a:latin typeface="微软雅黑" panose="020B0503020204020204" pitchFamily="34" charset="-122"/>
                <a:ea typeface="微软雅黑" panose="020B0503020204020204" pitchFamily="34" charset="-122"/>
              </a:rPr>
              <a:t>keeping shouting</a:t>
            </a:r>
            <a:r>
              <a:rPr lang="zh-CN" sz="2400" b="1" dirty="0" smtClean="0">
                <a:solidFill>
                  <a:schemeClr val="tx1"/>
                </a:solidFill>
                <a:latin typeface="微软雅黑" panose="020B0503020204020204" pitchFamily="34" charset="-122"/>
                <a:ea typeface="微软雅黑" panose="020B0503020204020204" pitchFamily="34" charset="-122"/>
              </a:rPr>
              <a:t> in her mind</a:t>
            </a:r>
            <a:r>
              <a:rPr lang="en-US" altLang="zh-CN" sz="2400" b="1" dirty="0" smtClean="0">
                <a:solidFill>
                  <a:schemeClr val="tx1"/>
                </a:solidFill>
                <a:latin typeface="微软雅黑" panose="020B0503020204020204" pitchFamily="34" charset="-122"/>
                <a:ea typeface="微软雅黑" panose="020B0503020204020204" pitchFamily="34" charset="-122"/>
              </a:rPr>
              <a:t>...</a:t>
            </a:r>
            <a:endParaRPr lang="en-US" altLang="zh-CN" sz="2400" b="1" dirty="0" smtClean="0">
              <a:solidFill>
                <a:schemeClr val="tx1"/>
              </a:solidFill>
              <a:latin typeface="微软雅黑" panose="020B0503020204020204" pitchFamily="34" charset="-122"/>
              <a:ea typeface="微软雅黑" panose="020B0503020204020204" pitchFamily="34" charset="-122"/>
            </a:endParaRPr>
          </a:p>
          <a:p>
            <a:pPr algn="l" eaLnBrk="1" hangingPunct="1"/>
            <a:r>
              <a:rPr lang="en-US" altLang="zh-CN" sz="2400" b="1" dirty="0" smtClean="0">
                <a:solidFill>
                  <a:schemeClr val="tx1"/>
                </a:solidFill>
                <a:latin typeface="微软雅黑" panose="020B0503020204020204" pitchFamily="34" charset="-122"/>
                <a:ea typeface="微软雅黑" panose="020B0503020204020204" pitchFamily="34" charset="-122"/>
              </a:rPr>
              <a:t>(3) Shortly after, she collapsed in fatigue and barely kept her eyes open, </a:t>
            </a:r>
            <a:r>
              <a:rPr lang="en-US" altLang="zh-CN" sz="2400" b="1" dirty="0" smtClean="0">
                <a:solidFill>
                  <a:srgbClr val="FF0000"/>
                </a:solidFill>
                <a:latin typeface="微软雅黑" panose="020B0503020204020204" pitchFamily="34" charset="-122"/>
                <a:ea typeface="微软雅黑" panose="020B0503020204020204" pitchFamily="34" charset="-122"/>
              </a:rPr>
              <a:t>sweetly dreaming of seeing Tom</a:t>
            </a:r>
            <a:r>
              <a:rPr lang="en-US" altLang="zh-CN" sz="2400" b="1" dirty="0" smtClean="0">
                <a:solidFill>
                  <a:schemeClr val="tx1"/>
                </a:solidFill>
                <a:latin typeface="微软雅黑" panose="020B0503020204020204" pitchFamily="34" charset="-122"/>
                <a:ea typeface="微软雅黑" panose="020B0503020204020204" pitchFamily="34" charset="-122"/>
              </a:rPr>
              <a:t>.</a:t>
            </a:r>
            <a:endParaRPr lang="en-US" altLang="zh-CN" sz="2400" b="1" dirty="0" smtClean="0">
              <a:solidFill>
                <a:schemeClr val="tx1"/>
              </a:solidFill>
              <a:latin typeface="微软雅黑" panose="020B0503020204020204" pitchFamily="34" charset="-122"/>
              <a:ea typeface="微软雅黑" panose="020B0503020204020204" pitchFamily="34" charset="-122"/>
            </a:endParaRPr>
          </a:p>
          <a:p>
            <a:pPr algn="l" eaLnBrk="1" hangingPunct="1"/>
            <a:r>
              <a:rPr lang="en-US" altLang="zh-CN" sz="2400" b="1" dirty="0" smtClean="0">
                <a:solidFill>
                  <a:schemeClr val="tx1"/>
                </a:solidFill>
                <a:latin typeface="微软雅黑" panose="020B0503020204020204" pitchFamily="34" charset="-122"/>
                <a:ea typeface="微软雅黑" panose="020B0503020204020204" pitchFamily="34" charset="-122"/>
              </a:rPr>
              <a:t>(4) She ate some berries and then made her way along the stream, </a:t>
            </a:r>
            <a:r>
              <a:rPr lang="en-US" altLang="zh-CN" sz="2400" b="1" dirty="0" smtClean="0">
                <a:solidFill>
                  <a:srgbClr val="FF0000"/>
                </a:solidFill>
                <a:latin typeface="微软雅黑" panose="020B0503020204020204" pitchFamily="34" charset="-122"/>
                <a:ea typeface="微软雅黑" panose="020B0503020204020204" pitchFamily="34" charset="-122"/>
              </a:rPr>
              <a:t>hoping to find a suitable place to guide the helicopter</a:t>
            </a:r>
            <a:r>
              <a:rPr lang="en-US" altLang="zh-CN" sz="2400" b="1" dirty="0" smtClean="0">
                <a:solidFill>
                  <a:schemeClr val="tx1"/>
                </a:solidFill>
                <a:latin typeface="微软雅黑" panose="020B0503020204020204" pitchFamily="34" charset="-122"/>
                <a:ea typeface="微软雅黑" panose="020B0503020204020204" pitchFamily="34" charset="-122"/>
              </a:rPr>
              <a:t>. </a:t>
            </a:r>
            <a:endParaRPr lang="en-US" altLang="zh-CN" sz="2400" b="1" dirty="0" smtClean="0">
              <a:solidFill>
                <a:schemeClr val="tx1"/>
              </a:solidFill>
              <a:latin typeface="微软雅黑" panose="020B0503020204020204" pitchFamily="34" charset="-122"/>
              <a:ea typeface="微软雅黑" panose="020B0503020204020204" pitchFamily="34" charset="-122"/>
            </a:endParaRPr>
          </a:p>
          <a:p>
            <a:pPr algn="l" eaLnBrk="1" hangingPunct="1"/>
            <a:r>
              <a:rPr lang="en-US" altLang="zh-CN" sz="2400" b="1" dirty="0" smtClean="0">
                <a:solidFill>
                  <a:schemeClr val="tx1"/>
                </a:solidFill>
                <a:latin typeface="微软雅黑" panose="020B0503020204020204" pitchFamily="34" charset="-122"/>
                <a:ea typeface="微软雅黑" panose="020B0503020204020204" pitchFamily="34" charset="-122"/>
              </a:rPr>
              <a:t>(5)</a:t>
            </a:r>
            <a:r>
              <a:rPr lang="en-US" altLang="zh-CN" sz="2400" b="1" dirty="0" smtClean="0">
                <a:solidFill>
                  <a:srgbClr val="FF0000"/>
                </a:solidFill>
                <a:latin typeface="微软雅黑" panose="020B0503020204020204" pitchFamily="34" charset="-122"/>
                <a:ea typeface="微软雅黑" panose="020B0503020204020204" pitchFamily="34" charset="-122"/>
              </a:rPr>
              <a:t>Exhausted</a:t>
            </a:r>
            <a:r>
              <a:rPr lang="en-US" altLang="zh-CN" sz="2400" b="1" dirty="0" smtClean="0">
                <a:solidFill>
                  <a:schemeClr val="tx1"/>
                </a:solidFill>
                <a:latin typeface="微软雅黑" panose="020B0503020204020204" pitchFamily="34" charset="-122"/>
                <a:ea typeface="微软雅黑" panose="020B0503020204020204" pitchFamily="34" charset="-122"/>
              </a:rPr>
              <a:t> but full of hope, all of a sudden, she spotted a huge flat rock. </a:t>
            </a:r>
            <a:endParaRPr lang="en-US" altLang="zh-CN" sz="2400" b="1" dirty="0" smtClean="0">
              <a:solidFill>
                <a:schemeClr val="tx1"/>
              </a:solidFill>
              <a:latin typeface="微软雅黑" panose="020B0503020204020204" pitchFamily="34" charset="-122"/>
              <a:ea typeface="微软雅黑" panose="020B0503020204020204" pitchFamily="34" charset="-122"/>
            </a:endParaRPr>
          </a:p>
          <a:p>
            <a:pPr algn="l" eaLnBrk="1" hangingPunct="1"/>
            <a:r>
              <a:rPr lang="en-US" altLang="zh-CN" sz="2400" b="1" dirty="0" smtClean="0">
                <a:solidFill>
                  <a:schemeClr val="tx1"/>
                </a:solidFill>
                <a:latin typeface="微软雅黑" panose="020B0503020204020204" pitchFamily="34" charset="-122"/>
                <a:ea typeface="微软雅黑" panose="020B0503020204020204" pitchFamily="34" charset="-122"/>
              </a:rPr>
              <a:t>(6)Without hesitation, Jane jumped off the rock and rushed towards Tom like a </a:t>
            </a:r>
            <a:r>
              <a:rPr lang="en-US" altLang="zh-CN" sz="2400" b="1" dirty="0" smtClean="0">
                <a:solidFill>
                  <a:srgbClr val="FF0000"/>
                </a:solidFill>
                <a:latin typeface="微软雅黑" panose="020B0503020204020204" pitchFamily="34" charset="-122"/>
                <a:ea typeface="微软雅黑" panose="020B0503020204020204" pitchFamily="34" charset="-122"/>
              </a:rPr>
              <a:t>flying</a:t>
            </a:r>
            <a:r>
              <a:rPr lang="en-US" altLang="zh-CN" sz="2400" b="1" dirty="0" smtClean="0">
                <a:solidFill>
                  <a:schemeClr val="tx1"/>
                </a:solidFill>
                <a:latin typeface="微软雅黑" panose="020B0503020204020204" pitchFamily="34" charset="-122"/>
                <a:ea typeface="微软雅黑" panose="020B0503020204020204" pitchFamily="34" charset="-122"/>
              </a:rPr>
              <a:t> arrow in floods of tears, </a:t>
            </a:r>
            <a:r>
              <a:rPr lang="en-US" altLang="zh-CN" sz="2400" b="1" dirty="0" smtClean="0">
                <a:solidFill>
                  <a:srgbClr val="FF0000"/>
                </a:solidFill>
                <a:latin typeface="微软雅黑" panose="020B0503020204020204" pitchFamily="34" charset="-122"/>
                <a:ea typeface="微软雅黑" panose="020B0503020204020204" pitchFamily="34" charset="-122"/>
              </a:rPr>
              <a:t>hugging him </a:t>
            </a:r>
            <a:r>
              <a:rPr lang="en-US" altLang="zh-CN" sz="2400" b="1" dirty="0" smtClean="0">
                <a:solidFill>
                  <a:srgbClr val="FF0000"/>
                </a:solidFill>
                <a:latin typeface="微软雅黑" panose="020B0503020204020204" pitchFamily="34" charset="-122"/>
                <a:ea typeface="微软雅黑" panose="020B0503020204020204" pitchFamily="34" charset="-122"/>
              </a:rPr>
              <a:t>tightly</a:t>
            </a:r>
            <a:r>
              <a:rPr lang="en-US" altLang="zh-CN" sz="2400" b="1" dirty="0" smtClean="0">
                <a:solidFill>
                  <a:schemeClr val="tx1"/>
                </a:solidFill>
                <a:latin typeface="微软雅黑" panose="020B0503020204020204" pitchFamily="34" charset="-122"/>
                <a:ea typeface="微软雅黑" panose="020B0503020204020204" pitchFamily="34" charset="-122"/>
              </a:rPr>
              <a:t> in his arms,</a:t>
            </a:r>
            <a:endParaRPr lang="en-US" altLang="zh-CN" sz="2400" b="1" dirty="0" smtClean="0">
              <a:solidFill>
                <a:schemeClr val="tx1"/>
              </a:solidFill>
              <a:latin typeface="微软雅黑" panose="020B0503020204020204" pitchFamily="34" charset="-122"/>
              <a:ea typeface="微软雅黑" panose="020B0503020204020204" pitchFamily="34" charset="-122"/>
            </a:endParaRPr>
          </a:p>
        </p:txBody>
      </p:sp>
      <p:pic>
        <p:nvPicPr>
          <p:cNvPr id="3" name="图片 2" descr="水印"/>
          <p:cNvPicPr>
            <a:picLocks noChangeAspect="1"/>
          </p:cNvPicPr>
          <p:nvPr userDrawn="1"/>
        </p:nvPicPr>
        <p:blipFill>
          <a:blip r:embed="rId1"/>
          <a:stretch>
            <a:fillRect/>
          </a:stretch>
        </p:blipFill>
        <p:spPr>
          <a:xfrm>
            <a:off x="11134725" y="127000"/>
            <a:ext cx="932815" cy="3022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2" grpId="0"/>
      <p:bldP spid="1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67005" y="68580"/>
            <a:ext cx="4427220" cy="866775"/>
          </a:xfrm>
          <a:prstGeom prst="rect">
            <a:avLst/>
          </a:prstGeom>
        </p:spPr>
        <p:txBody>
          <a:bodyPr wrap="square" lIns="128987" tIns="64495" rIns="128987" bIns="64495">
            <a:spAutoFit/>
          </a:bodyPr>
          <a:lstStyle/>
          <a:p>
            <a:pPr>
              <a:defRPr/>
            </a:pPr>
            <a:r>
              <a:rPr lang="en-US" altLang="zh-CN" sz="4800" kern="0" dirty="0">
                <a:solidFill>
                  <a:srgbClr val="226032"/>
                </a:solidFill>
                <a:effectLst>
                  <a:glow rad="63500">
                    <a:schemeClr val="bg1">
                      <a:lumMod val="65000"/>
                      <a:alpha val="40000"/>
                    </a:schemeClr>
                  </a:glow>
                </a:effectLst>
                <a:latin typeface="Impact" panose="020B0806030902050204" pitchFamily="34" charset="0"/>
              </a:rPr>
              <a:t>02 </a:t>
            </a:r>
            <a:r>
              <a:rPr lang="zh-CN" altLang="en-US" sz="4800" kern="0" dirty="0">
                <a:solidFill>
                  <a:srgbClr val="226032"/>
                </a:solidFill>
                <a:effectLst>
                  <a:glow rad="63500">
                    <a:schemeClr val="bg1">
                      <a:lumMod val="65000"/>
                      <a:alpha val="40000"/>
                    </a:schemeClr>
                  </a:glow>
                </a:effectLst>
                <a:latin typeface="Impact" panose="020B0806030902050204" pitchFamily="34" charset="0"/>
                <a:sym typeface="+mn-ea"/>
              </a:rPr>
              <a:t>高考真题</a:t>
            </a:r>
            <a:endParaRPr lang="zh-CN" altLang="en-US" sz="4800" kern="0" dirty="0">
              <a:solidFill>
                <a:srgbClr val="226032"/>
              </a:solidFill>
              <a:effectLst>
                <a:glow rad="63500">
                  <a:schemeClr val="bg1">
                    <a:lumMod val="65000"/>
                    <a:alpha val="40000"/>
                  </a:schemeClr>
                </a:glow>
              </a:effectLst>
              <a:latin typeface="Impact" panose="020B0806030902050204" pitchFamily="34" charset="0"/>
              <a:sym typeface="+mn-ea"/>
            </a:endParaRPr>
          </a:p>
        </p:txBody>
      </p:sp>
      <p:sp>
        <p:nvSpPr>
          <p:cNvPr id="7" name="TextBox 21"/>
          <p:cNvSpPr txBox="1"/>
          <p:nvPr/>
        </p:nvSpPr>
        <p:spPr>
          <a:xfrm>
            <a:off x="1820545" y="804545"/>
            <a:ext cx="8614410" cy="694055"/>
          </a:xfrm>
          <a:prstGeom prst="rect">
            <a:avLst/>
          </a:prstGeom>
          <a:noFill/>
        </p:spPr>
        <p:txBody>
          <a:bodyPr wrap="square" lIns="121549" tIns="60752" rIns="121549" bIns="60752" rtlCol="0">
            <a:spAutoFit/>
          </a:bodyPr>
          <a:lstStyle/>
          <a:p>
            <a:pPr algn="dist" eaLnBrk="1" hangingPunct="1"/>
            <a:r>
              <a:rPr lang="zh-CN" altLang="en-US" sz="3730" b="1" dirty="0" smtClean="0">
                <a:solidFill>
                  <a:srgbClr val="FFC000"/>
                </a:solidFill>
                <a:latin typeface="微软雅黑" panose="020B0503020204020204" pitchFamily="34" charset="-122"/>
                <a:ea typeface="微软雅黑" panose="020B0503020204020204" pitchFamily="34" charset="-122"/>
              </a:rPr>
              <a:t>2016年9月浙江高考续写题高分作文</a:t>
            </a:r>
            <a:endParaRPr lang="zh-CN" altLang="en-US" sz="3730" b="1" dirty="0" smtClean="0">
              <a:solidFill>
                <a:srgbClr val="FFC000"/>
              </a:solidFill>
              <a:latin typeface="微软雅黑" panose="020B0503020204020204" pitchFamily="34" charset="-122"/>
              <a:ea typeface="微软雅黑" panose="020B0503020204020204" pitchFamily="34" charset="-122"/>
            </a:endParaRPr>
          </a:p>
        </p:txBody>
      </p:sp>
      <p:sp>
        <p:nvSpPr>
          <p:cNvPr id="2" name="TextBox 21"/>
          <p:cNvSpPr txBox="1"/>
          <p:nvPr/>
        </p:nvSpPr>
        <p:spPr>
          <a:xfrm>
            <a:off x="109220" y="1320165"/>
            <a:ext cx="2302510" cy="489585"/>
          </a:xfrm>
          <a:prstGeom prst="rect">
            <a:avLst/>
          </a:prstGeom>
          <a:noFill/>
        </p:spPr>
        <p:txBody>
          <a:bodyPr wrap="square" lIns="121549" tIns="60752" rIns="121549" bIns="60752" rtlCol="0">
            <a:spAutoFit/>
          </a:bodyPr>
          <a:lstStyle/>
          <a:p>
            <a:pPr algn="dist" eaLnBrk="1" hangingPunct="1"/>
            <a:r>
              <a:rPr lang="en-US" altLang="zh-CN" sz="2400" b="1" dirty="0" smtClean="0">
                <a:solidFill>
                  <a:schemeClr val="tx1"/>
                </a:solidFill>
                <a:latin typeface="微软雅黑" panose="020B0503020204020204" pitchFamily="34" charset="-122"/>
                <a:ea typeface="微软雅黑" panose="020B0503020204020204" pitchFamily="34" charset="-122"/>
              </a:rPr>
              <a:t>2. </a:t>
            </a:r>
            <a:r>
              <a:rPr lang="zh-CN" altLang="en-US" sz="2400" b="1" dirty="0" smtClean="0">
                <a:solidFill>
                  <a:schemeClr val="tx1"/>
                </a:solidFill>
                <a:latin typeface="微软雅黑" panose="020B0503020204020204" pitchFamily="34" charset="-122"/>
                <a:ea typeface="微软雅黑" panose="020B0503020204020204" pitchFamily="34" charset="-122"/>
              </a:rPr>
              <a:t>动词的使用</a:t>
            </a:r>
            <a:endParaRPr lang="zh-CN" altLang="en-US" sz="2400" b="1" dirty="0" smtClean="0">
              <a:solidFill>
                <a:schemeClr val="tx1"/>
              </a:solidFill>
              <a:latin typeface="微软雅黑" panose="020B0503020204020204" pitchFamily="34" charset="-122"/>
              <a:ea typeface="微软雅黑" panose="020B0503020204020204" pitchFamily="34" charset="-122"/>
            </a:endParaRPr>
          </a:p>
        </p:txBody>
      </p:sp>
      <p:sp>
        <p:nvSpPr>
          <p:cNvPr id="13" name="TextBox 21"/>
          <p:cNvSpPr txBox="1"/>
          <p:nvPr/>
        </p:nvSpPr>
        <p:spPr>
          <a:xfrm>
            <a:off x="442595" y="1809750"/>
            <a:ext cx="11370945" cy="859155"/>
          </a:xfrm>
          <a:prstGeom prst="rect">
            <a:avLst/>
          </a:prstGeom>
          <a:noFill/>
        </p:spPr>
        <p:txBody>
          <a:bodyPr wrap="square" lIns="121549" tIns="60752" rIns="121549" bIns="60752" rtlCol="0">
            <a:spAutoFit/>
          </a:bodyPr>
          <a:lstStyle/>
          <a:p>
            <a:pPr algn="l" eaLnBrk="1" hangingPunct="1"/>
            <a:r>
              <a:rPr lang="en-US" sz="2400" b="1" dirty="0" smtClean="0">
                <a:solidFill>
                  <a:schemeClr val="tx1"/>
                </a:solidFill>
                <a:latin typeface="微软雅黑" panose="020B0503020204020204" pitchFamily="34" charset="-122"/>
                <a:ea typeface="微软雅黑" panose="020B0503020204020204" pitchFamily="34" charset="-122"/>
              </a:rPr>
              <a:t>A sense of regret and despair surged through her mind(surge: 涌，涌动；)</a:t>
            </a:r>
            <a:r>
              <a:rPr lang="zh-CN" altLang="en-US" sz="2400" b="1" dirty="0" smtClean="0">
                <a:solidFill>
                  <a:schemeClr val="tx1"/>
                </a:solidFill>
                <a:latin typeface="微软雅黑" panose="020B0503020204020204" pitchFamily="34" charset="-122"/>
                <a:ea typeface="微软雅黑" panose="020B0503020204020204" pitchFamily="34" charset="-122"/>
              </a:rPr>
              <a:t>；</a:t>
            </a:r>
            <a:r>
              <a:rPr lang="en-US" sz="2400" b="1" dirty="0" smtClean="0">
                <a:solidFill>
                  <a:schemeClr val="tx1"/>
                </a:solidFill>
                <a:latin typeface="微软雅黑" panose="020B0503020204020204" pitchFamily="34" charset="-122"/>
                <a:ea typeface="微软雅黑" panose="020B0503020204020204" pitchFamily="34" charset="-122"/>
              </a:rPr>
              <a:t> picked up her courage</a:t>
            </a:r>
            <a:r>
              <a:rPr lang="zh-CN" altLang="en-US" sz="2400" b="1" dirty="0" smtClean="0">
                <a:solidFill>
                  <a:schemeClr val="tx1"/>
                </a:solidFill>
                <a:latin typeface="微软雅黑" panose="020B0503020204020204" pitchFamily="34" charset="-122"/>
                <a:ea typeface="微软雅黑" panose="020B0503020204020204" pitchFamily="34" charset="-122"/>
              </a:rPr>
              <a:t>；</a:t>
            </a:r>
            <a:r>
              <a:rPr lang="en-US" sz="2400" b="1" dirty="0" smtClean="0">
                <a:solidFill>
                  <a:schemeClr val="tx1"/>
                </a:solidFill>
                <a:latin typeface="微软雅黑" panose="020B0503020204020204" pitchFamily="34" charset="-122"/>
                <a:ea typeface="微软雅黑" panose="020B0503020204020204" pitchFamily="34" charset="-122"/>
              </a:rPr>
              <a:t> collapsed in fatigue</a:t>
            </a:r>
            <a:endParaRPr lang="en-US" sz="2400" b="1" dirty="0" smtClean="0">
              <a:solidFill>
                <a:schemeClr val="tx1"/>
              </a:solidFill>
              <a:latin typeface="微软雅黑" panose="020B0503020204020204" pitchFamily="34" charset="-122"/>
              <a:ea typeface="微软雅黑" panose="020B0503020204020204" pitchFamily="34" charset="-122"/>
            </a:endParaRPr>
          </a:p>
        </p:txBody>
      </p:sp>
      <p:sp>
        <p:nvSpPr>
          <p:cNvPr id="3" name="TextBox 21"/>
          <p:cNvSpPr txBox="1"/>
          <p:nvPr/>
        </p:nvSpPr>
        <p:spPr>
          <a:xfrm>
            <a:off x="109220" y="2668905"/>
            <a:ext cx="11370945" cy="489585"/>
          </a:xfrm>
          <a:prstGeom prst="rect">
            <a:avLst/>
          </a:prstGeom>
          <a:noFill/>
        </p:spPr>
        <p:txBody>
          <a:bodyPr wrap="square" lIns="121549" tIns="60752" rIns="121549" bIns="60752" rtlCol="0">
            <a:spAutoFit/>
          </a:bodyPr>
          <a:lstStyle/>
          <a:p>
            <a:pPr algn="l" eaLnBrk="1" hangingPunct="1"/>
            <a:r>
              <a:rPr lang="en-US" sz="2400" b="1" dirty="0" smtClean="0">
                <a:solidFill>
                  <a:schemeClr val="tx1"/>
                </a:solidFill>
                <a:latin typeface="微软雅黑" panose="020B0503020204020204" pitchFamily="34" charset="-122"/>
                <a:ea typeface="微软雅黑" panose="020B0503020204020204" pitchFamily="34" charset="-122"/>
              </a:rPr>
              <a:t>3. </a:t>
            </a:r>
            <a:r>
              <a:rPr lang="zh-CN" altLang="en-US" sz="2400" b="1" dirty="0" smtClean="0">
                <a:solidFill>
                  <a:schemeClr val="tx1"/>
                </a:solidFill>
                <a:latin typeface="微软雅黑" panose="020B0503020204020204" pitchFamily="34" charset="-122"/>
                <a:ea typeface="微软雅黑" panose="020B0503020204020204" pitchFamily="34" charset="-122"/>
              </a:rPr>
              <a:t>副词作方式状语</a:t>
            </a:r>
            <a:endParaRPr lang="zh-CN" altLang="en-US" sz="2400" b="1" dirty="0" smtClean="0">
              <a:solidFill>
                <a:schemeClr val="tx1"/>
              </a:solidFill>
              <a:latin typeface="微软雅黑" panose="020B0503020204020204" pitchFamily="34" charset="-122"/>
              <a:ea typeface="微软雅黑" panose="020B0503020204020204" pitchFamily="34" charset="-122"/>
            </a:endParaRPr>
          </a:p>
        </p:txBody>
      </p:sp>
      <p:sp>
        <p:nvSpPr>
          <p:cNvPr id="4" name="TextBox 21"/>
          <p:cNvSpPr txBox="1"/>
          <p:nvPr/>
        </p:nvSpPr>
        <p:spPr>
          <a:xfrm>
            <a:off x="355600" y="3333750"/>
            <a:ext cx="11370945" cy="859155"/>
          </a:xfrm>
          <a:prstGeom prst="rect">
            <a:avLst/>
          </a:prstGeom>
          <a:noFill/>
        </p:spPr>
        <p:txBody>
          <a:bodyPr wrap="square" lIns="121549" tIns="60752" rIns="121549" bIns="60752" rtlCol="0">
            <a:spAutoFit/>
          </a:bodyPr>
          <a:lstStyle/>
          <a:p>
            <a:pPr algn="l" eaLnBrk="1" hangingPunct="1"/>
            <a:r>
              <a:rPr sz="2400" b="1" dirty="0" smtClean="0">
                <a:solidFill>
                  <a:schemeClr val="tx1"/>
                </a:solidFill>
                <a:latin typeface="微软雅黑" panose="020B0503020204020204" pitchFamily="34" charset="-122"/>
                <a:ea typeface="微软雅黑" panose="020B0503020204020204" pitchFamily="34" charset="-122"/>
              </a:rPr>
              <a:t>barely kept her eyes open, sweetly dreaming of seeing Tom,  waved the yellow blouse violently,</a:t>
            </a:r>
            <a:endParaRPr sz="2400" b="1" dirty="0" smtClean="0">
              <a:solidFill>
                <a:schemeClr val="tx1"/>
              </a:solidFill>
              <a:latin typeface="微软雅黑" panose="020B0503020204020204" pitchFamily="34" charset="-122"/>
              <a:ea typeface="微软雅黑" panose="020B0503020204020204" pitchFamily="34" charset="-122"/>
            </a:endParaRPr>
          </a:p>
        </p:txBody>
      </p:sp>
      <p:sp>
        <p:nvSpPr>
          <p:cNvPr id="5" name="TextBox 21"/>
          <p:cNvSpPr txBox="1"/>
          <p:nvPr/>
        </p:nvSpPr>
        <p:spPr>
          <a:xfrm>
            <a:off x="109220" y="4091940"/>
            <a:ext cx="11370945" cy="489585"/>
          </a:xfrm>
          <a:prstGeom prst="rect">
            <a:avLst/>
          </a:prstGeom>
          <a:noFill/>
        </p:spPr>
        <p:txBody>
          <a:bodyPr wrap="square" lIns="121549" tIns="60752" rIns="121549" bIns="60752" rtlCol="0">
            <a:spAutoFit/>
          </a:bodyPr>
          <a:lstStyle/>
          <a:p>
            <a:pPr algn="l" eaLnBrk="1" hangingPunct="1"/>
            <a:r>
              <a:rPr lang="en-US" sz="2400" b="1" dirty="0" smtClean="0">
                <a:solidFill>
                  <a:schemeClr val="tx1"/>
                </a:solidFill>
                <a:latin typeface="微软雅黑" panose="020B0503020204020204" pitchFamily="34" charset="-122"/>
                <a:ea typeface="微软雅黑" panose="020B0503020204020204" pitchFamily="34" charset="-122"/>
              </a:rPr>
              <a:t>4. </a:t>
            </a:r>
            <a:r>
              <a:rPr lang="zh-CN" altLang="en-US" sz="2400" b="1" dirty="0" smtClean="0">
                <a:solidFill>
                  <a:schemeClr val="tx1"/>
                </a:solidFill>
                <a:latin typeface="微软雅黑" panose="020B0503020204020204" pitchFamily="34" charset="-122"/>
                <a:ea typeface="微软雅黑" panose="020B0503020204020204" pitchFamily="34" charset="-122"/>
              </a:rPr>
              <a:t>介词短语作方式状语</a:t>
            </a:r>
            <a:endParaRPr lang="zh-CN" altLang="en-US" sz="2400" b="1" dirty="0" smtClean="0">
              <a:solidFill>
                <a:schemeClr val="tx1"/>
              </a:solidFill>
              <a:latin typeface="微软雅黑" panose="020B0503020204020204" pitchFamily="34" charset="-122"/>
              <a:ea typeface="微软雅黑" panose="020B0503020204020204" pitchFamily="34" charset="-122"/>
            </a:endParaRPr>
          </a:p>
        </p:txBody>
      </p:sp>
      <p:sp>
        <p:nvSpPr>
          <p:cNvPr id="8" name="TextBox 21"/>
          <p:cNvSpPr txBox="1"/>
          <p:nvPr/>
        </p:nvSpPr>
        <p:spPr>
          <a:xfrm>
            <a:off x="410210" y="4581525"/>
            <a:ext cx="11370945" cy="489585"/>
          </a:xfrm>
          <a:prstGeom prst="rect">
            <a:avLst/>
          </a:prstGeom>
          <a:noFill/>
        </p:spPr>
        <p:txBody>
          <a:bodyPr wrap="square" lIns="121549" tIns="60752" rIns="121549" bIns="60752" rtlCol="0">
            <a:spAutoFit/>
          </a:bodyPr>
          <a:lstStyle/>
          <a:p>
            <a:pPr algn="l" eaLnBrk="1" hangingPunct="1"/>
            <a:r>
              <a:rPr sz="2400" b="1" dirty="0" smtClean="0">
                <a:solidFill>
                  <a:schemeClr val="tx1"/>
                </a:solidFill>
                <a:latin typeface="微软雅黑" panose="020B0503020204020204" pitchFamily="34" charset="-122"/>
                <a:ea typeface="微软雅黑" panose="020B0503020204020204" pitchFamily="34" charset="-122"/>
              </a:rPr>
              <a:t>yelled at the helicopter with full-strength, in floods of tears </a:t>
            </a:r>
            <a:endParaRPr sz="2400" b="1" dirty="0" smtClean="0">
              <a:solidFill>
                <a:schemeClr val="tx1"/>
              </a:solidFill>
              <a:latin typeface="微软雅黑" panose="020B0503020204020204" pitchFamily="34" charset="-122"/>
              <a:ea typeface="微软雅黑" panose="020B0503020204020204" pitchFamily="34" charset="-122"/>
            </a:endParaRPr>
          </a:p>
        </p:txBody>
      </p:sp>
      <p:sp>
        <p:nvSpPr>
          <p:cNvPr id="9" name="TextBox 21"/>
          <p:cNvSpPr txBox="1"/>
          <p:nvPr/>
        </p:nvSpPr>
        <p:spPr>
          <a:xfrm>
            <a:off x="167005" y="5071110"/>
            <a:ext cx="11370945" cy="489585"/>
          </a:xfrm>
          <a:prstGeom prst="rect">
            <a:avLst/>
          </a:prstGeom>
          <a:noFill/>
        </p:spPr>
        <p:txBody>
          <a:bodyPr wrap="square" lIns="121549" tIns="60752" rIns="121549" bIns="60752" rtlCol="0">
            <a:spAutoFit/>
          </a:bodyPr>
          <a:lstStyle/>
          <a:p>
            <a:pPr algn="l" eaLnBrk="1" hangingPunct="1"/>
            <a:r>
              <a:rPr lang="en-US" sz="2400" b="1" dirty="0" smtClean="0">
                <a:solidFill>
                  <a:schemeClr val="tx1"/>
                </a:solidFill>
                <a:latin typeface="微软雅黑" panose="020B0503020204020204" pitchFamily="34" charset="-122"/>
                <a:ea typeface="微软雅黑" panose="020B0503020204020204" pitchFamily="34" charset="-122"/>
              </a:rPr>
              <a:t>5. </a:t>
            </a:r>
            <a:r>
              <a:rPr lang="zh-CN" altLang="en-US" sz="2400" b="1" dirty="0" smtClean="0">
                <a:solidFill>
                  <a:schemeClr val="tx1"/>
                </a:solidFill>
                <a:latin typeface="微软雅黑" panose="020B0503020204020204" pitchFamily="34" charset="-122"/>
                <a:ea typeface="微软雅黑" panose="020B0503020204020204" pitchFamily="34" charset="-122"/>
              </a:rPr>
              <a:t>形容词的使用</a:t>
            </a:r>
            <a:r>
              <a:rPr sz="2400" b="1" dirty="0" smtClean="0">
                <a:solidFill>
                  <a:schemeClr val="tx1"/>
                </a:solidFill>
                <a:latin typeface="微软雅黑" panose="020B0503020204020204" pitchFamily="34" charset="-122"/>
                <a:ea typeface="微软雅黑" panose="020B0503020204020204" pitchFamily="34" charset="-122"/>
              </a:rPr>
              <a:t> </a:t>
            </a:r>
            <a:endParaRPr sz="2400" b="1" dirty="0" smtClean="0">
              <a:solidFill>
                <a:schemeClr val="tx1"/>
              </a:solidFill>
              <a:latin typeface="微软雅黑" panose="020B0503020204020204" pitchFamily="34" charset="-122"/>
              <a:ea typeface="微软雅黑" panose="020B0503020204020204" pitchFamily="34" charset="-122"/>
            </a:endParaRPr>
          </a:p>
        </p:txBody>
      </p:sp>
      <p:sp>
        <p:nvSpPr>
          <p:cNvPr id="10" name="TextBox 21"/>
          <p:cNvSpPr txBox="1"/>
          <p:nvPr/>
        </p:nvSpPr>
        <p:spPr>
          <a:xfrm>
            <a:off x="355600" y="5560695"/>
            <a:ext cx="11370945" cy="489585"/>
          </a:xfrm>
          <a:prstGeom prst="rect">
            <a:avLst/>
          </a:prstGeom>
          <a:noFill/>
        </p:spPr>
        <p:txBody>
          <a:bodyPr wrap="square" lIns="121549" tIns="60752" rIns="121549" bIns="60752" rtlCol="0">
            <a:spAutoFit/>
          </a:bodyPr>
          <a:lstStyle/>
          <a:p>
            <a:pPr algn="l" eaLnBrk="1" hangingPunct="1"/>
            <a:r>
              <a:rPr sz="2400" b="1" dirty="0" smtClean="0">
                <a:solidFill>
                  <a:schemeClr val="tx1"/>
                </a:solidFill>
                <a:latin typeface="微软雅黑" panose="020B0503020204020204" pitchFamily="34" charset="-122"/>
                <a:ea typeface="微软雅黑" panose="020B0503020204020204" pitchFamily="34" charset="-122"/>
              </a:rPr>
              <a:t>bones-chilling night</a:t>
            </a:r>
            <a:r>
              <a:rPr lang="zh-CN" sz="2400" b="1" dirty="0" smtClean="0">
                <a:solidFill>
                  <a:schemeClr val="tx1"/>
                </a:solidFill>
                <a:latin typeface="微软雅黑" panose="020B0503020204020204" pitchFamily="34" charset="-122"/>
                <a:ea typeface="微软雅黑" panose="020B0503020204020204" pitchFamily="34" charset="-122"/>
              </a:rPr>
              <a:t>，</a:t>
            </a:r>
            <a:r>
              <a:rPr lang="en-US" altLang="zh-CN" sz="2400" b="1" dirty="0" smtClean="0">
                <a:solidFill>
                  <a:schemeClr val="tx1"/>
                </a:solidFill>
                <a:latin typeface="微软雅黑" panose="020B0503020204020204" pitchFamily="34" charset="-122"/>
                <a:ea typeface="微软雅黑" panose="020B0503020204020204" pitchFamily="34" charset="-122"/>
              </a:rPr>
              <a:t>exhausted but full of hope</a:t>
            </a:r>
            <a:endParaRPr lang="en-US" altLang="zh-CN" sz="2400" b="1" dirty="0" smtClean="0">
              <a:solidFill>
                <a:schemeClr val="tx1"/>
              </a:solidFill>
              <a:latin typeface="微软雅黑" panose="020B0503020204020204" pitchFamily="34" charset="-122"/>
              <a:ea typeface="微软雅黑" panose="020B0503020204020204" pitchFamily="34" charset="-122"/>
            </a:endParaRPr>
          </a:p>
        </p:txBody>
      </p:sp>
      <p:sp>
        <p:nvSpPr>
          <p:cNvPr id="12" name="TextBox 21"/>
          <p:cNvSpPr txBox="1"/>
          <p:nvPr/>
        </p:nvSpPr>
        <p:spPr>
          <a:xfrm>
            <a:off x="167005" y="6050280"/>
            <a:ext cx="11370945" cy="489585"/>
          </a:xfrm>
          <a:prstGeom prst="rect">
            <a:avLst/>
          </a:prstGeom>
          <a:noFill/>
        </p:spPr>
        <p:txBody>
          <a:bodyPr wrap="square" lIns="121549" tIns="60752" rIns="121549" bIns="60752" rtlCol="0">
            <a:spAutoFit/>
          </a:bodyPr>
          <a:lstStyle/>
          <a:p>
            <a:pPr algn="l" eaLnBrk="1" hangingPunct="1"/>
            <a:r>
              <a:rPr lang="en-US" sz="2400" b="1" dirty="0" smtClean="0">
                <a:solidFill>
                  <a:schemeClr val="tx1"/>
                </a:solidFill>
                <a:latin typeface="微软雅黑" panose="020B0503020204020204" pitchFamily="34" charset="-122"/>
                <a:ea typeface="微软雅黑" panose="020B0503020204020204" pitchFamily="34" charset="-122"/>
              </a:rPr>
              <a:t>6. </a:t>
            </a:r>
            <a:r>
              <a:rPr lang="zh-CN" altLang="en-US" sz="2400" b="1" dirty="0" smtClean="0">
                <a:solidFill>
                  <a:schemeClr val="tx1"/>
                </a:solidFill>
                <a:latin typeface="微软雅黑" panose="020B0503020204020204" pitchFamily="34" charset="-122"/>
                <a:ea typeface="微软雅黑" panose="020B0503020204020204" pitchFamily="34" charset="-122"/>
              </a:rPr>
              <a:t>修辞：</a:t>
            </a:r>
            <a:r>
              <a:rPr lang="en-US" altLang="zh-CN" sz="2400" b="1" dirty="0" smtClean="0">
                <a:solidFill>
                  <a:schemeClr val="tx1"/>
                </a:solidFill>
                <a:latin typeface="微软雅黑" panose="020B0503020204020204" pitchFamily="34" charset="-122"/>
                <a:ea typeface="微软雅黑" panose="020B0503020204020204" pitchFamily="34" charset="-122"/>
              </a:rPr>
              <a:t>She rushed towards Tom like a flying arrow</a:t>
            </a:r>
            <a:endParaRPr lang="en-US" altLang="zh-CN" sz="2400" b="1" dirty="0" smtClean="0">
              <a:solidFill>
                <a:schemeClr val="tx1"/>
              </a:solidFill>
              <a:latin typeface="微软雅黑" panose="020B0503020204020204" pitchFamily="34" charset="-122"/>
              <a:ea typeface="微软雅黑" panose="020B0503020204020204" pitchFamily="34" charset="-122"/>
            </a:endParaRPr>
          </a:p>
        </p:txBody>
      </p:sp>
      <p:pic>
        <p:nvPicPr>
          <p:cNvPr id="11" name="图片 10" descr="水印"/>
          <p:cNvPicPr>
            <a:picLocks noChangeAspect="1"/>
          </p:cNvPicPr>
          <p:nvPr userDrawn="1"/>
        </p:nvPicPr>
        <p:blipFill>
          <a:blip r:embed="rId1"/>
          <a:stretch>
            <a:fillRect/>
          </a:stretch>
        </p:blipFill>
        <p:spPr>
          <a:xfrm>
            <a:off x="11134725" y="127000"/>
            <a:ext cx="932815" cy="3022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13" grpId="0"/>
      <p:bldP spid="13" grpId="1"/>
      <p:bldP spid="3" grpId="1"/>
      <p:bldP spid="4" grpId="0"/>
      <p:bldP spid="4" grpId="1"/>
      <p:bldP spid="5" grpId="1"/>
      <p:bldP spid="8" grpId="0"/>
      <p:bldP spid="8" grpId="1"/>
      <p:bldP spid="9" grpId="1"/>
      <p:bldP spid="10" grpId="0"/>
      <p:bldP spid="10" grpId="1"/>
      <p:bldP spid="1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67005" y="68580"/>
            <a:ext cx="4427220" cy="866775"/>
          </a:xfrm>
          <a:prstGeom prst="rect">
            <a:avLst/>
          </a:prstGeom>
        </p:spPr>
        <p:txBody>
          <a:bodyPr wrap="square" lIns="128987" tIns="64495" rIns="128987" bIns="64495">
            <a:spAutoFit/>
          </a:bodyPr>
          <a:lstStyle/>
          <a:p>
            <a:pPr>
              <a:defRPr/>
            </a:pPr>
            <a:r>
              <a:rPr lang="en-US" altLang="zh-CN" sz="4800" kern="0" dirty="0">
                <a:solidFill>
                  <a:srgbClr val="226032"/>
                </a:solidFill>
                <a:effectLst>
                  <a:glow rad="63500">
                    <a:schemeClr val="bg1">
                      <a:lumMod val="65000"/>
                      <a:alpha val="40000"/>
                    </a:schemeClr>
                  </a:glow>
                </a:effectLst>
                <a:latin typeface="Impact" panose="020B0806030902050204" pitchFamily="34" charset="0"/>
              </a:rPr>
              <a:t>02 </a:t>
            </a:r>
            <a:r>
              <a:rPr lang="zh-CN" altLang="en-US" sz="4800" kern="0" dirty="0">
                <a:solidFill>
                  <a:srgbClr val="226032"/>
                </a:solidFill>
                <a:effectLst>
                  <a:glow rad="63500">
                    <a:schemeClr val="bg1">
                      <a:lumMod val="65000"/>
                      <a:alpha val="40000"/>
                    </a:schemeClr>
                  </a:glow>
                </a:effectLst>
                <a:latin typeface="Impact" panose="020B0806030902050204" pitchFamily="34" charset="0"/>
                <a:sym typeface="+mn-ea"/>
              </a:rPr>
              <a:t>高考真题</a:t>
            </a:r>
            <a:endParaRPr lang="zh-CN" altLang="en-US" sz="4800" kern="0" dirty="0">
              <a:solidFill>
                <a:srgbClr val="226032"/>
              </a:solidFill>
              <a:effectLst>
                <a:glow rad="63500">
                  <a:schemeClr val="bg1">
                    <a:lumMod val="65000"/>
                    <a:alpha val="40000"/>
                  </a:schemeClr>
                </a:glow>
              </a:effectLst>
              <a:latin typeface="Impact" panose="020B0806030902050204" pitchFamily="34" charset="0"/>
              <a:sym typeface="+mn-ea"/>
            </a:endParaRPr>
          </a:p>
        </p:txBody>
      </p:sp>
      <p:sp>
        <p:nvSpPr>
          <p:cNvPr id="7" name="TextBox 21"/>
          <p:cNvSpPr txBox="1"/>
          <p:nvPr/>
        </p:nvSpPr>
        <p:spPr>
          <a:xfrm>
            <a:off x="1820545" y="804545"/>
            <a:ext cx="6184265" cy="694055"/>
          </a:xfrm>
          <a:prstGeom prst="rect">
            <a:avLst/>
          </a:prstGeom>
          <a:noFill/>
        </p:spPr>
        <p:txBody>
          <a:bodyPr wrap="square" lIns="121549" tIns="60752" rIns="121549" bIns="60752" rtlCol="0">
            <a:spAutoFit/>
          </a:bodyPr>
          <a:lstStyle/>
          <a:p>
            <a:pPr algn="dist" eaLnBrk="1" hangingPunct="1"/>
            <a:r>
              <a:rPr lang="zh-CN" altLang="en-US" sz="3730" b="1" dirty="0" smtClean="0">
                <a:solidFill>
                  <a:srgbClr val="FFC000"/>
                </a:solidFill>
                <a:latin typeface="微软雅黑" panose="020B0503020204020204" pitchFamily="34" charset="-122"/>
                <a:ea typeface="微软雅黑" panose="020B0503020204020204" pitchFamily="34" charset="-122"/>
              </a:rPr>
              <a:t>201</a:t>
            </a:r>
            <a:r>
              <a:rPr lang="en-US" altLang="zh-CN" sz="3730" b="1" dirty="0" smtClean="0">
                <a:solidFill>
                  <a:srgbClr val="FFC000"/>
                </a:solidFill>
                <a:latin typeface="微软雅黑" panose="020B0503020204020204" pitchFamily="34" charset="-122"/>
                <a:ea typeface="微软雅黑" panose="020B0503020204020204" pitchFamily="34" charset="-122"/>
              </a:rPr>
              <a:t>7</a:t>
            </a:r>
            <a:r>
              <a:rPr lang="zh-CN" altLang="en-US" sz="3730" b="1" dirty="0" smtClean="0">
                <a:solidFill>
                  <a:srgbClr val="FFC000"/>
                </a:solidFill>
                <a:latin typeface="微软雅黑" panose="020B0503020204020204" pitchFamily="34" charset="-122"/>
                <a:ea typeface="微软雅黑" panose="020B0503020204020204" pitchFamily="34" charset="-122"/>
              </a:rPr>
              <a:t>年</a:t>
            </a:r>
            <a:r>
              <a:rPr lang="en-US" altLang="zh-CN" sz="3730" b="1" dirty="0" smtClean="0">
                <a:solidFill>
                  <a:srgbClr val="FFC000"/>
                </a:solidFill>
                <a:latin typeface="微软雅黑" panose="020B0503020204020204" pitchFamily="34" charset="-122"/>
                <a:ea typeface="微软雅黑" panose="020B0503020204020204" pitchFamily="34" charset="-122"/>
              </a:rPr>
              <a:t>6</a:t>
            </a:r>
            <a:r>
              <a:rPr lang="zh-CN" altLang="en-US" sz="3730" b="1" dirty="0" smtClean="0">
                <a:solidFill>
                  <a:srgbClr val="FFC000"/>
                </a:solidFill>
                <a:latin typeface="微软雅黑" panose="020B0503020204020204" pitchFamily="34" charset="-122"/>
                <a:ea typeface="微软雅黑" panose="020B0503020204020204" pitchFamily="34" charset="-122"/>
              </a:rPr>
              <a:t>月浙江高考续写题</a:t>
            </a:r>
            <a:endParaRPr lang="zh-CN" altLang="en-US" sz="3730" b="1" dirty="0" smtClean="0">
              <a:solidFill>
                <a:srgbClr val="FFC000"/>
              </a:solidFill>
              <a:latin typeface="微软雅黑" panose="020B0503020204020204" pitchFamily="34" charset="-122"/>
              <a:ea typeface="微软雅黑" panose="020B0503020204020204" pitchFamily="34" charset="-122"/>
            </a:endParaRPr>
          </a:p>
        </p:txBody>
      </p:sp>
      <p:sp>
        <p:nvSpPr>
          <p:cNvPr id="2" name="TextBox 21"/>
          <p:cNvSpPr txBox="1"/>
          <p:nvPr/>
        </p:nvSpPr>
        <p:spPr>
          <a:xfrm>
            <a:off x="109220" y="1320165"/>
            <a:ext cx="10094595" cy="859155"/>
          </a:xfrm>
          <a:prstGeom prst="rect">
            <a:avLst/>
          </a:prstGeom>
          <a:noFill/>
        </p:spPr>
        <p:txBody>
          <a:bodyPr wrap="square" lIns="121549" tIns="60752" rIns="121549" bIns="60752" rtlCol="0">
            <a:spAutoFit/>
          </a:bodyPr>
          <a:lstStyle/>
          <a:p>
            <a:pPr algn="l" eaLnBrk="1" hangingPunct="1"/>
            <a:r>
              <a:rPr lang="en-US" altLang="zh-CN" sz="2400" b="1" dirty="0" smtClean="0">
                <a:solidFill>
                  <a:schemeClr val="tx1"/>
                </a:solidFill>
                <a:latin typeface="微软雅黑" panose="020B0503020204020204" pitchFamily="34" charset="-122"/>
                <a:ea typeface="微软雅黑" panose="020B0503020204020204" pitchFamily="34" charset="-122"/>
              </a:rPr>
              <a:t>1. </a:t>
            </a:r>
            <a:r>
              <a:rPr lang="zh-CN" altLang="en-US" sz="2400" b="1" dirty="0" smtClean="0">
                <a:solidFill>
                  <a:schemeClr val="tx1"/>
                </a:solidFill>
                <a:latin typeface="微软雅黑" panose="020B0503020204020204" pitchFamily="34" charset="-122"/>
                <a:ea typeface="微软雅黑" panose="020B0503020204020204" pitchFamily="34" charset="-122"/>
              </a:rPr>
              <a:t>用大量的动词、形容词和副词对男主Mac和狼甚至hair spay和陡坡进行了生动的描写和描绘等</a:t>
            </a:r>
            <a:endParaRPr lang="zh-CN" altLang="en-US" sz="2400" b="1" dirty="0" smtClean="0">
              <a:solidFill>
                <a:schemeClr val="tx1"/>
              </a:solidFill>
              <a:latin typeface="微软雅黑" panose="020B0503020204020204" pitchFamily="34" charset="-122"/>
              <a:ea typeface="微软雅黑" panose="020B0503020204020204" pitchFamily="34" charset="-122"/>
            </a:endParaRPr>
          </a:p>
        </p:txBody>
      </p:sp>
      <p:sp>
        <p:nvSpPr>
          <p:cNvPr id="9" name="TextBox 21"/>
          <p:cNvSpPr txBox="1"/>
          <p:nvPr/>
        </p:nvSpPr>
        <p:spPr>
          <a:xfrm>
            <a:off x="231140" y="2320290"/>
            <a:ext cx="11370945" cy="1597660"/>
          </a:xfrm>
          <a:prstGeom prst="rect">
            <a:avLst/>
          </a:prstGeom>
          <a:noFill/>
        </p:spPr>
        <p:txBody>
          <a:bodyPr wrap="square" lIns="121549" tIns="60752" rIns="121549" bIns="60752" rtlCol="0">
            <a:spAutoFit/>
          </a:bodyPr>
          <a:lstStyle/>
          <a:p>
            <a:pPr algn="l" eaLnBrk="1" hangingPunct="1"/>
            <a:r>
              <a:rPr sz="2400" b="1" dirty="0" smtClean="0">
                <a:solidFill>
                  <a:schemeClr val="tx1"/>
                </a:solidFill>
                <a:latin typeface="微软雅黑" panose="020B0503020204020204" pitchFamily="34" charset="-122"/>
                <a:ea typeface="微软雅黑" panose="020B0503020204020204" pitchFamily="34" charset="-122"/>
              </a:rPr>
              <a:t>quick and loud breathing, saw instantly, quickly catching,  Mac’s heart jumped, fired the spray, a bright red cloud, enveloped the animal, fell back, shake the head, attacked the back, tear open his bag, pedaling hard, waved and yelled, a steep uphill climb, </a:t>
            </a:r>
            <a:endParaRPr sz="2400" b="1" dirty="0" smtClean="0">
              <a:solidFill>
                <a:schemeClr val="tx1"/>
              </a:solidFill>
              <a:latin typeface="微软雅黑" panose="020B0503020204020204" pitchFamily="34" charset="-122"/>
              <a:ea typeface="微软雅黑" panose="020B0503020204020204" pitchFamily="34" charset="-122"/>
            </a:endParaRPr>
          </a:p>
        </p:txBody>
      </p:sp>
      <p:sp>
        <p:nvSpPr>
          <p:cNvPr id="10" name="TextBox 21"/>
          <p:cNvSpPr txBox="1"/>
          <p:nvPr/>
        </p:nvSpPr>
        <p:spPr>
          <a:xfrm>
            <a:off x="109220" y="4240530"/>
            <a:ext cx="11370945" cy="489585"/>
          </a:xfrm>
          <a:prstGeom prst="rect">
            <a:avLst/>
          </a:prstGeom>
          <a:noFill/>
        </p:spPr>
        <p:txBody>
          <a:bodyPr wrap="square" lIns="121549" tIns="60752" rIns="121549" bIns="60752" rtlCol="0">
            <a:spAutoFit/>
          </a:bodyPr>
          <a:lstStyle/>
          <a:p>
            <a:pPr algn="l" eaLnBrk="1" hangingPunct="1"/>
            <a:r>
              <a:rPr lang="en-US" sz="2400" b="1" dirty="0" smtClean="0">
                <a:solidFill>
                  <a:schemeClr val="tx1"/>
                </a:solidFill>
                <a:latin typeface="微软雅黑" panose="020B0503020204020204" pitchFamily="34" charset="-122"/>
                <a:ea typeface="微软雅黑" panose="020B0503020204020204" pitchFamily="34" charset="-122"/>
              </a:rPr>
              <a:t>2. </a:t>
            </a:r>
            <a:r>
              <a:rPr lang="zh-CN" altLang="en-US" sz="2400" b="1" dirty="0" smtClean="0">
                <a:solidFill>
                  <a:schemeClr val="tx1"/>
                </a:solidFill>
                <a:latin typeface="微软雅黑" panose="020B0503020204020204" pitchFamily="34" charset="-122"/>
                <a:ea typeface="微软雅黑" panose="020B0503020204020204" pitchFamily="34" charset="-122"/>
              </a:rPr>
              <a:t>平实的语言叙述故事</a:t>
            </a:r>
            <a:endParaRPr lang="zh-CN" altLang="en-US" sz="2400" b="1" dirty="0" smtClean="0">
              <a:solidFill>
                <a:schemeClr val="tx1"/>
              </a:solidFill>
              <a:latin typeface="微软雅黑" panose="020B0503020204020204" pitchFamily="34" charset="-122"/>
              <a:ea typeface="微软雅黑" panose="020B0503020204020204" pitchFamily="34" charset="-122"/>
            </a:endParaRPr>
          </a:p>
        </p:txBody>
      </p:sp>
      <p:sp>
        <p:nvSpPr>
          <p:cNvPr id="12" name="TextBox 21"/>
          <p:cNvSpPr txBox="1"/>
          <p:nvPr/>
        </p:nvSpPr>
        <p:spPr>
          <a:xfrm>
            <a:off x="167005" y="4876800"/>
            <a:ext cx="11370945" cy="1228090"/>
          </a:xfrm>
          <a:prstGeom prst="rect">
            <a:avLst/>
          </a:prstGeom>
          <a:noFill/>
        </p:spPr>
        <p:txBody>
          <a:bodyPr wrap="square" lIns="121549" tIns="60752" rIns="121549" bIns="60752" rtlCol="0">
            <a:spAutoFit/>
          </a:bodyPr>
          <a:lstStyle/>
          <a:p>
            <a:pPr algn="l" eaLnBrk="1" hangingPunct="1"/>
            <a:r>
              <a:rPr sz="2400" b="1" dirty="0" smtClean="0">
                <a:solidFill>
                  <a:schemeClr val="tx1"/>
                </a:solidFill>
                <a:latin typeface="微软雅黑" panose="020B0503020204020204" pitchFamily="34" charset="-122"/>
                <a:ea typeface="微软雅黑" panose="020B0503020204020204" pitchFamily="34" charset="-122"/>
              </a:rPr>
              <a:t>第一段用平but, and, as等实语言叙述故事的背景， 第二段的then，but开始了故事的起因和发展，三</a:t>
            </a:r>
            <a:r>
              <a:rPr lang="zh-CN" sz="2400" b="1" dirty="0" smtClean="0">
                <a:solidFill>
                  <a:schemeClr val="tx1"/>
                </a:solidFill>
                <a:latin typeface="微软雅黑" panose="020B0503020204020204" pitchFamily="34" charset="-122"/>
                <a:ea typeface="微软雅黑" panose="020B0503020204020204" pitchFamily="34" charset="-122"/>
              </a:rPr>
              <a:t>至五</a:t>
            </a:r>
            <a:r>
              <a:rPr sz="2400" b="1" dirty="0" smtClean="0">
                <a:solidFill>
                  <a:schemeClr val="tx1"/>
                </a:solidFill>
                <a:latin typeface="微软雅黑" panose="020B0503020204020204" pitchFamily="34" charset="-122"/>
                <a:ea typeface="微软雅黑" panose="020B0503020204020204" pitchFamily="34" charset="-122"/>
              </a:rPr>
              <a:t>段的restarted the chase 和...the wolf was catching up fast, just a dozen yards away now把故事推向高潮；</a:t>
            </a:r>
            <a:endParaRPr sz="2400" b="1" dirty="0" smtClean="0">
              <a:solidFill>
                <a:schemeClr val="tx1"/>
              </a:solidFill>
              <a:latin typeface="微软雅黑" panose="020B0503020204020204" pitchFamily="34" charset="-122"/>
              <a:ea typeface="微软雅黑" panose="020B0503020204020204" pitchFamily="34" charset="-122"/>
            </a:endParaRPr>
          </a:p>
        </p:txBody>
      </p:sp>
      <p:pic>
        <p:nvPicPr>
          <p:cNvPr id="3" name="图片 2" descr="水印"/>
          <p:cNvPicPr>
            <a:picLocks noChangeAspect="1"/>
          </p:cNvPicPr>
          <p:nvPr userDrawn="1"/>
        </p:nvPicPr>
        <p:blipFill>
          <a:blip r:embed="rId1"/>
          <a:stretch>
            <a:fillRect/>
          </a:stretch>
        </p:blipFill>
        <p:spPr>
          <a:xfrm>
            <a:off x="11134725" y="127000"/>
            <a:ext cx="932815" cy="3022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9" grpId="0"/>
      <p:bldP spid="9" grpId="1"/>
      <p:bldP spid="10" grpId="0"/>
      <p:bldP spid="10" grpId="1"/>
      <p:bldP spid="12" grpId="0"/>
      <p:bldP spid="12" grpId="1"/>
    </p:bldLst>
  </p:timing>
</p:sld>
</file>

<file path=ppt/tags/tag1.xml><?xml version="1.0" encoding="utf-8"?>
<p:tagLst xmlns:p="http://schemas.openxmlformats.org/presentationml/2006/main">
  <p:tag name="KSO_WM_TAG_VERSION" val="1.0"/>
  <p:tag name="KSO_WM_BEAUTIFY_FLAG" val="#wm#"/>
  <p:tag name="KSO_WM_UNIT_TYPE" val="i"/>
  <p:tag name="KSO_WM_UNIT_ID" val="custom160443_3*i*0"/>
  <p:tag name="KSO_WM_TEMPLATE_CATEGORY" val="custom"/>
  <p:tag name="KSO_WM_TEMPLATE_INDEX" val="160443"/>
  <p:tag name="KSO_WM_UNIT_INDEX" val="0"/>
</p:tagLst>
</file>

<file path=ppt/tags/tag10.xml><?xml version="1.0" encoding="utf-8"?>
<p:tagLst xmlns:p="http://schemas.openxmlformats.org/presentationml/2006/main">
  <p:tag name="KSO_WM_TAG_VERSION" val="1.0"/>
  <p:tag name="KSO_WM_BEAUTIFY_FLAG" val="#wm#"/>
  <p:tag name="KSO_WM_TEMPLATE_CATEGORY" val="custom"/>
  <p:tag name="KSO_WM_TEMPLATE_INDEX" val="160443"/>
  <p:tag name="KSO_WM_UNIT_TYPE" val="f"/>
  <p:tag name="KSO_WM_UNIT_INDEX" val="2"/>
  <p:tag name="KSO_WM_UNIT_ID" val="custom160443_3*f*2"/>
  <p:tag name="KSO_WM_UNIT_CLEAR" val="1"/>
  <p:tag name="KSO_WM_UNIT_LAYERLEVEL" val="1"/>
  <p:tag name="KSO_WM_UNIT_VALUE" val="144"/>
  <p:tag name="KSO_WM_UNIT_HIGHLIGHT" val="0"/>
  <p:tag name="KSO_WM_UNIT_COMPATIBLE" val="0"/>
  <p:tag name="KSO_WM_UNIT_PRESET_TEXT_INDEX" val="5"/>
  <p:tag name="KSO_WM_UNIT_PRESET_TEXT_LEN" val="232"/>
</p:tagLst>
</file>

<file path=ppt/tags/tag11.xml><?xml version="1.0" encoding="utf-8"?>
<p:tagLst xmlns:p="http://schemas.openxmlformats.org/presentationml/2006/main">
  <p:tag name="KSO_WM_TAG_VERSION" val="1.0"/>
  <p:tag name="KSO_WM_BEAUTIFY_FLAG" val="#wm#"/>
  <p:tag name="KSO_WM_TEMPLATE_CATEGORY" val="custom"/>
  <p:tag name="KSO_WM_TEMPLATE_INDEX" val="160443"/>
  <p:tag name="KSO_WM_UNIT_TYPE" val="f"/>
  <p:tag name="KSO_WM_UNIT_INDEX" val="2"/>
  <p:tag name="KSO_WM_UNIT_ID" val="custom160443_3*f*2"/>
  <p:tag name="KSO_WM_UNIT_CLEAR" val="1"/>
  <p:tag name="KSO_WM_UNIT_LAYERLEVEL" val="1"/>
  <p:tag name="KSO_WM_UNIT_VALUE" val="144"/>
  <p:tag name="KSO_WM_UNIT_HIGHLIGHT" val="0"/>
  <p:tag name="KSO_WM_UNIT_COMPATIBLE" val="0"/>
  <p:tag name="KSO_WM_UNIT_PRESET_TEXT_INDEX" val="5"/>
  <p:tag name="KSO_WM_UNIT_PRESET_TEXT_LEN" val="232"/>
</p:tagLst>
</file>

<file path=ppt/tags/tag12.xml><?xml version="1.0" encoding="utf-8"?>
<p:tagLst xmlns:p="http://schemas.openxmlformats.org/presentationml/2006/main">
  <p:tag name="KSO_WM_TEMPLATE_CATEGORY" val="custom"/>
  <p:tag name="KSO_WM_TEMPLATE_INDEX" val="160443"/>
  <p:tag name="KSO_WM_SLIDE_ID" val="custom160443_3"/>
  <p:tag name="KSO_WM_SLIDE_INDEX" val="3"/>
  <p:tag name="KSO_WM_SLIDE_ITEM_CNT" val="2"/>
  <p:tag name="KSO_WM_SLIDE_LAYOUT" val="a_f"/>
  <p:tag name="KSO_WM_SLIDE_LAYOUT_CNT" val="1_2"/>
  <p:tag name="KSO_WM_SLIDE_TYPE" val="text"/>
  <p:tag name="KSO_WM_BEAUTIFY_FLAG" val="#wm#"/>
  <p:tag name="KSO_WM_TAG_VERSION" val="1.0"/>
  <p:tag name="KSO_WM_SLIDE_POSITION" val="66*100"/>
  <p:tag name="KSO_WM_SLIDE_SIZE" val="828*389"/>
</p:tagLst>
</file>

<file path=ppt/tags/tag2.xml><?xml version="1.0" encoding="utf-8"?>
<p:tagLst xmlns:p="http://schemas.openxmlformats.org/presentationml/2006/main">
  <p:tag name="KSO_WM_TAG_VERSION" val="1.0"/>
  <p:tag name="KSO_WM_BEAUTIFY_FLAG" val="#wm#"/>
  <p:tag name="KSO_WM_UNIT_TYPE" val="i"/>
  <p:tag name="KSO_WM_UNIT_ID" val="custom160443_3*i*1"/>
  <p:tag name="KSO_WM_TEMPLATE_CATEGORY" val="custom"/>
  <p:tag name="KSO_WM_TEMPLATE_INDEX" val="160443"/>
  <p:tag name="KSO_WM_UNIT_INDEX" val="1"/>
</p:tagLst>
</file>

<file path=ppt/tags/tag3.xml><?xml version="1.0" encoding="utf-8"?>
<p:tagLst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3*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4.xml><?xml version="1.0" encoding="utf-8"?>
<p:tagLst xmlns:p="http://schemas.openxmlformats.org/presentationml/2006/main">
  <p:tag name="KSO_WM_TAG_VERSION" val="1.0"/>
  <p:tag name="KSO_WM_BEAUTIFY_FLAG" val="#wm#"/>
  <p:tag name="KSO_WM_TEMPLATE_CATEGORY" val="custom"/>
  <p:tag name="KSO_WM_TEMPLATE_INDEX" val="160443"/>
  <p:tag name="KSO_WM_UNIT_TYPE" val="f"/>
  <p:tag name="KSO_WM_UNIT_INDEX" val="1"/>
  <p:tag name="KSO_WM_UNIT_ID" val="custom160443_3*f*1"/>
  <p:tag name="KSO_WM_UNIT_CLEAR" val="1"/>
  <p:tag name="KSO_WM_UNIT_LAYERLEVEL" val="1"/>
  <p:tag name="KSO_WM_UNIT_VALUE" val="144"/>
  <p:tag name="KSO_WM_UNIT_HIGHLIGHT" val="0"/>
  <p:tag name="KSO_WM_UNIT_COMPATIBLE" val="0"/>
  <p:tag name="KSO_WM_UNIT_PRESET_TEXT_INDEX" val="5"/>
  <p:tag name="KSO_WM_UNIT_PRESET_TEXT_LEN" val="232"/>
</p:tagLst>
</file>

<file path=ppt/tags/tag5.xml><?xml version="1.0" encoding="utf-8"?>
<p:tagLst xmlns:p="http://schemas.openxmlformats.org/presentationml/2006/main">
  <p:tag name="KSO_WM_TAG_VERSION" val="1.0"/>
  <p:tag name="KSO_WM_BEAUTIFY_FLAG" val="#wm#"/>
  <p:tag name="KSO_WM_TEMPLATE_CATEGORY" val="custom"/>
  <p:tag name="KSO_WM_TEMPLATE_INDEX" val="160443"/>
  <p:tag name="KSO_WM_UNIT_TYPE" val="f"/>
  <p:tag name="KSO_WM_UNIT_INDEX" val="2"/>
  <p:tag name="KSO_WM_UNIT_ID" val="custom160443_3*f*2"/>
  <p:tag name="KSO_WM_UNIT_CLEAR" val="1"/>
  <p:tag name="KSO_WM_UNIT_LAYERLEVEL" val="1"/>
  <p:tag name="KSO_WM_UNIT_VALUE" val="144"/>
  <p:tag name="KSO_WM_UNIT_HIGHLIGHT" val="0"/>
  <p:tag name="KSO_WM_UNIT_COMPATIBLE" val="0"/>
  <p:tag name="KSO_WM_UNIT_PRESET_TEXT_INDEX" val="5"/>
  <p:tag name="KSO_WM_UNIT_PRESET_TEXT_LEN" val="232"/>
</p:tagLst>
</file>

<file path=ppt/tags/tag6.xml><?xml version="1.0" encoding="utf-8"?>
<p:tagLst xmlns:p="http://schemas.openxmlformats.org/presentationml/2006/main">
  <p:tag name="KSO_WM_TEMPLATE_CATEGORY" val="custom"/>
  <p:tag name="KSO_WM_TEMPLATE_INDEX" val="160443"/>
  <p:tag name="KSO_WM_SLIDE_ID" val="custom160443_3"/>
  <p:tag name="KSO_WM_SLIDE_INDEX" val="3"/>
  <p:tag name="KSO_WM_SLIDE_ITEM_CNT" val="2"/>
  <p:tag name="KSO_WM_SLIDE_LAYOUT" val="a_f"/>
  <p:tag name="KSO_WM_SLIDE_LAYOUT_CNT" val="1_2"/>
  <p:tag name="KSO_WM_SLIDE_TYPE" val="text"/>
  <p:tag name="KSO_WM_BEAUTIFY_FLAG" val="#wm#"/>
  <p:tag name="KSO_WM_TAG_VERSION" val="1.0"/>
  <p:tag name="KSO_WM_SLIDE_POSITION" val="66*100"/>
  <p:tag name="KSO_WM_SLIDE_SIZE" val="828*389"/>
</p:tagLst>
</file>

<file path=ppt/tags/tag7.xml><?xml version="1.0" encoding="utf-8"?>
<p:tagLst xmlns:p="http://schemas.openxmlformats.org/presentationml/2006/main">
  <p:tag name="KSO_WM_TAG_VERSION" val="1.0"/>
  <p:tag name="KSO_WM_BEAUTIFY_FLAG" val="#wm#"/>
  <p:tag name="KSO_WM_UNIT_TYPE" val="i"/>
  <p:tag name="KSO_WM_UNIT_ID" val="custom160443_3*i*0"/>
  <p:tag name="KSO_WM_TEMPLATE_CATEGORY" val="custom"/>
  <p:tag name="KSO_WM_TEMPLATE_INDEX" val="160443"/>
  <p:tag name="KSO_WM_UNIT_INDEX" val="0"/>
</p:tagLst>
</file>

<file path=ppt/tags/tag8.xml><?xml version="1.0" encoding="utf-8"?>
<p:tagLst xmlns:p="http://schemas.openxmlformats.org/presentationml/2006/main">
  <p:tag name="KSO_WM_TAG_VERSION" val="1.0"/>
  <p:tag name="KSO_WM_BEAUTIFY_FLAG" val="#wm#"/>
  <p:tag name="KSO_WM_UNIT_TYPE" val="i"/>
  <p:tag name="KSO_WM_UNIT_ID" val="custom160443_3*i*1"/>
  <p:tag name="KSO_WM_TEMPLATE_CATEGORY" val="custom"/>
  <p:tag name="KSO_WM_TEMPLATE_INDEX" val="160443"/>
  <p:tag name="KSO_WM_UNIT_INDEX" val="1"/>
</p:tagLst>
</file>

<file path=ppt/tags/tag9.xml><?xml version="1.0" encoding="utf-8"?>
<p:tagLst xmlns:p="http://schemas.openxmlformats.org/presentationml/2006/main">
  <p:tag name="KSO_WM_TAG_VERSION" val="1.0"/>
  <p:tag name="KSO_WM_BEAUTIFY_FLAG" val="#wm#"/>
  <p:tag name="KSO_WM_TEMPLATE_CATEGORY" val="custom"/>
  <p:tag name="KSO_WM_TEMPLATE_INDEX" val="160443"/>
  <p:tag name="KSO_WM_UNIT_TYPE" val="a"/>
  <p:tag name="KSO_WM_UNIT_INDEX" val="1"/>
  <p:tag name="KSO_WM_UNIT_ID" val="custom160443_3*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heme/theme1.xml><?xml version="1.0" encoding="utf-8"?>
<a:theme xmlns:a="http://schemas.openxmlformats.org/drawingml/2006/main" name="Office 主题">
  <a:themeElements>
    <a:clrScheme name="自定义 1435">
      <a:dk1>
        <a:sysClr val="windowText" lastClr="000000"/>
      </a:dk1>
      <a:lt1>
        <a:sysClr val="window" lastClr="FFFFFF"/>
      </a:lt1>
      <a:dk2>
        <a:srgbClr val="226032"/>
      </a:dk2>
      <a:lt2>
        <a:srgbClr val="5A9259"/>
      </a:lt2>
      <a:accent1>
        <a:srgbClr val="5A9259"/>
      </a:accent1>
      <a:accent2>
        <a:srgbClr val="226032"/>
      </a:accent2>
      <a:accent3>
        <a:srgbClr val="5A9259"/>
      </a:accent3>
      <a:accent4>
        <a:srgbClr val="226032"/>
      </a:accent4>
      <a:accent5>
        <a:srgbClr val="5A9259"/>
      </a:accent5>
      <a:accent6>
        <a:srgbClr val="226032"/>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16062</Words>
  <Application>WPS 演示</Application>
  <PresentationFormat>自定义</PresentationFormat>
  <Paragraphs>426</Paragraphs>
  <Slides>29</Slides>
  <Notes>2</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29</vt:i4>
      </vt:variant>
    </vt:vector>
  </HeadingPairs>
  <TitlesOfParts>
    <vt:vector size="43" baseType="lpstr">
      <vt:lpstr>Arial</vt:lpstr>
      <vt:lpstr>宋体</vt:lpstr>
      <vt:lpstr>Wingdings</vt:lpstr>
      <vt:lpstr>黑体</vt:lpstr>
      <vt:lpstr>Impact</vt:lpstr>
      <vt:lpstr>微软雅黑</vt:lpstr>
      <vt:lpstr>Arial Unicode MS</vt:lpstr>
      <vt:lpstr>Arial Black</vt:lpstr>
      <vt:lpstr>Calibri</vt:lpstr>
      <vt:lpstr>Times New Roman</vt:lpstr>
      <vt:lpstr>HelveticaNeue</vt:lpstr>
      <vt:lpstr>NumberOnly</vt:lpstr>
      <vt:lpstr>华文新魏</vt:lpstr>
      <vt:lpstr>Office 主题</vt:lpstr>
      <vt:lpstr>PowerPoint 演示文稿</vt:lpstr>
      <vt:lpstr>PowerPoint 演示文稿</vt:lpstr>
      <vt:lpstr>评分标准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读后续写中使语言丰富生动的特点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曹小等</cp:lastModifiedBy>
  <cp:revision>45</cp:revision>
  <dcterms:created xsi:type="dcterms:W3CDTF">2015-05-05T08:02:00Z</dcterms:created>
  <dcterms:modified xsi:type="dcterms:W3CDTF">2019-11-01T08:23:20Z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2052-11.1.0.9175</vt:lpwstr>
  </property>
</Properties>
</file>