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1831" r:id="rId2"/>
    <p:sldId id="257" r:id="rId3"/>
    <p:sldId id="296" r:id="rId4"/>
    <p:sldId id="413" r:id="rId5"/>
    <p:sldId id="357" r:id="rId6"/>
    <p:sldId id="323" r:id="rId7"/>
    <p:sldId id="320" r:id="rId8"/>
    <p:sldId id="318" r:id="rId9"/>
    <p:sldId id="394" r:id="rId10"/>
    <p:sldId id="292" r:id="rId11"/>
    <p:sldId id="294" r:id="rId12"/>
    <p:sldId id="293" r:id="rId13"/>
    <p:sldId id="297" r:id="rId14"/>
    <p:sldId id="295" r:id="rId15"/>
    <p:sldId id="404" r:id="rId16"/>
    <p:sldId id="405" r:id="rId17"/>
    <p:sldId id="408" r:id="rId18"/>
    <p:sldId id="410" r:id="rId19"/>
    <p:sldId id="396" r:id="rId20"/>
    <p:sldId id="39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7B34"/>
    <a:srgbClr val="F9A146"/>
    <a:srgbClr val="CD0000"/>
    <a:srgbClr val="F87300"/>
    <a:srgbClr val="001700"/>
    <a:srgbClr val="EF863F"/>
    <a:srgbClr val="E70400"/>
    <a:srgbClr val="ED1900"/>
    <a:srgbClr val="FDA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9DBB2-88FE-4E30-B5B9-A52401833993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967D2-A00A-416E-91D7-E81DC5F735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551D1D08-A209-4BB5-8DFA-34EEEFC3BF9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88295" y="115570"/>
            <a:ext cx="1517015" cy="490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Proud%20Of%20You.mp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3832622" y="2484835"/>
            <a:ext cx="2571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038475"/>
            <a:ext cx="138231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473428" y="2484836"/>
            <a:ext cx="2194322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53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1005" r="18254" b="8995"/>
          <a:stretch>
            <a:fillRect/>
          </a:stretch>
        </p:blipFill>
        <p:spPr>
          <a:xfrm>
            <a:off x="-173990" y="116205"/>
            <a:ext cx="2803525" cy="66255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I'm laying here dreaming, staring at the ceiling,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Wasting the day away .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The world's flying by our window outside,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But hey baby that’s OK .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This feels so right it can't be wrong.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So far, as I can see,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Where you wanna go baby,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I'll do anything.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sz="2400" b="0">
                <a:solidFill>
                  <a:srgbClr val="000000"/>
                </a:solidFill>
              </a:rPr>
              <a:t>我盯着天花板做着白日梦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浪费了整天的时间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我们窗外的世界在变</a:t>
            </a:r>
          </a:p>
          <a:p>
            <a:pPr indent="0"/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但宝贝，没关系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这种感觉真完美 不会有错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在我能看见的未来里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宝贝你想去哪里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我会为你做任何事情     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Cause if you wanna go, baby let's go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you wanna rock on, I'm ready to roll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And if you wanna slow down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slow down together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you wanna walk, baby let's walk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Have a little kiss, have a little talk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don't gotta leave at all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lay here forever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Stay here forever       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因为如果你想去，宝贝，那我们就出发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r>
              <a:rPr sz="2400" b="0">
                <a:solidFill>
                  <a:srgbClr val="000000"/>
                </a:solidFill>
              </a:rPr>
              <a:t>你想怎样，我就怎样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如果你想放慢脚步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r>
              <a:rPr sz="2400" b="0">
                <a:solidFill>
                  <a:srgbClr val="000000"/>
                </a:solidFill>
              </a:rPr>
              <a:t>我们可以一起慢下来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如果你想漫步，宝贝，那我们就去走走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来点亲吻，来点话题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假如说不想走的话，我们就哪儿都不去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我们可以永远躺在这里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永远待在这里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5449" r="11693" b="16849"/>
          <a:stretch>
            <a:fillRect/>
          </a:stretch>
        </p:blipFill>
        <p:spPr>
          <a:xfrm>
            <a:off x="9162415" y="201295"/>
            <a:ext cx="3133725" cy="6666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oh, If you wanna see that Italian tower leaning,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 we can leave right now.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that's too far,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jump in the car, and take a little trip around town.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They say that California is nice and warm this time of year,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Baby, say the word, and we'll just disappear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如果你想看意大利的比萨斜塔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宝贝，我们现在就可以出发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如果那太远了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咱们就跳进车子里，围着小镇旅行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他们说，每年这个时候加利福尼亚温暖怡人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只要你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，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说走就走的旅行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48945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2</a:t>
            </a:r>
            <a:r>
              <a:rPr lang="zh-CN" sz="240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Cause if you wanna go, baby let's go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因为如果你想去，宝贝，那我们就出发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If you wanna rock on, I'm ready to roll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</a:t>
            </a:r>
            <a:r>
              <a:rPr sz="2400">
                <a:solidFill>
                  <a:srgbClr val="000000"/>
                </a:solidFill>
                <a:sym typeface="+mn-ea"/>
              </a:rPr>
              <a:t>你想怎样，我就怎样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And if you wanna slow down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如果你想放慢脚步</a:t>
            </a: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can slow down together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</a:t>
            </a:r>
            <a:r>
              <a:rPr sz="2400">
                <a:solidFill>
                  <a:srgbClr val="000000"/>
                </a:solidFill>
                <a:sym typeface="+mn-ea"/>
              </a:rPr>
              <a:t>我们可以一起慢下来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If you wanna walk, baby let's walk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如果你想漫步，宝贝，那我们就去走走</a:t>
            </a: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Have a little kiss, have a little talk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来点亲吻，来点话题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don't gotta leave at all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假如说不想走的话，我们就哪儿都不去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can lay here forever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我们可以永远躺在这里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Stay here forever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永远待在这里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2838450" y="136525"/>
            <a:ext cx="1792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REPEAT -</a:t>
            </a:r>
            <a:endParaRPr lang="en-US" altLang="en-US" sz="2400" b="0">
              <a:solidFill>
                <a:srgbClr val="000000"/>
              </a:solidFill>
              <a:latin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538210" y="4508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6784975" y="2275205"/>
            <a:ext cx="5821045" cy="45974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76930" y="836930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Oh, It's a big world for a boy and a girl,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Letting go of it all,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Holding on to one another.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Oh, there's a whole lot of world to discover,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Under the covers.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0690" y="4692650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So if you wanna go,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 let's go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Let's just lay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Stay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21005" y="4232275"/>
            <a:ext cx="19227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REPEAT -2   </a:t>
            </a:r>
            <a:endParaRPr lang="en-US" alt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76930" y="837565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哦，这个大千世界里只有我们俩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sz="2400">
                <a:solidFill>
                  <a:srgbClr val="000000"/>
                </a:solidFill>
                <a:sym typeface="+mn-ea"/>
              </a:rPr>
              <a:t>放下一切</a:t>
            </a:r>
            <a:r>
              <a:rPr lang="zh-CN" sz="2400">
                <a:solidFill>
                  <a:srgbClr val="000000"/>
                </a:solidFill>
                <a:sym typeface="+mn-ea"/>
              </a:rPr>
              <a:t>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zh-CN" sz="2400" b="0">
                <a:solidFill>
                  <a:srgbClr val="000000"/>
                </a:solidFill>
              </a:rPr>
              <a:t>彼此拥有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世界正等着我们去探寻</a:t>
            </a: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等着我们去发现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753735" y="315595"/>
            <a:ext cx="383730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Notes to the lyrics</a:t>
            </a:r>
            <a:endParaRPr sz="2800" b="1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395605" y="1111885"/>
            <a:ext cx="2343150" cy="27393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5265" y="1812925"/>
            <a:ext cx="5601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i="1">
                <a:solidFill>
                  <a:srgbClr val="FF0000"/>
                </a:solidFill>
              </a:rPr>
              <a:t>The present participle</a:t>
            </a:r>
            <a:r>
              <a:rPr lang="en-US" altLang="zh-CN" sz="2000" b="1" i="1">
                <a:solidFill>
                  <a:srgbClr val="FF0000"/>
                </a:solidFill>
              </a:rPr>
              <a:t>s serve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a</a:t>
            </a:r>
            <a:r>
              <a:rPr lang="zh-CN" altLang="en-US" sz="2000" b="1" i="1">
                <a:solidFill>
                  <a:srgbClr val="FF0000"/>
                </a:solidFill>
              </a:rPr>
              <a:t>s adjoint adverbial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13025" y="1237615"/>
            <a:ext cx="93548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I'm laying here dreaming, </a:t>
            </a:r>
            <a:r>
              <a:rPr lang="en-US" altLang="zh-CN" sz="2800"/>
              <a:t>s</a:t>
            </a:r>
            <a:r>
              <a:rPr lang="zh-CN" altLang="en-US" sz="2800"/>
              <a:t>taring at the ceiling </a:t>
            </a:r>
            <a:r>
              <a:rPr lang="en-US" altLang="zh-CN" sz="2800"/>
              <a:t>, w</a:t>
            </a:r>
            <a:r>
              <a:rPr lang="zh-CN" altLang="en-US" sz="2800"/>
              <a:t>asting the day away</a:t>
            </a:r>
            <a:r>
              <a:rPr lang="en-US" altLang="zh-CN" sz="2800"/>
              <a:t>.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403850" y="1706880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950710" y="1704340"/>
            <a:ext cx="1290955" cy="25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010775" y="1692275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613025" y="2385060"/>
            <a:ext cx="4626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Letting go of it all.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18305" y="2907030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i="1">
                <a:solidFill>
                  <a:srgbClr val="FF0000"/>
                </a:solidFill>
              </a:rPr>
              <a:t>let go </a:t>
            </a:r>
            <a:r>
              <a:rPr lang="en-US" altLang="zh-CN" sz="2000" b="1" i="1">
                <a:solidFill>
                  <a:srgbClr val="FF0000"/>
                </a:solidFill>
              </a:rPr>
              <a:t>(</a:t>
            </a:r>
            <a:r>
              <a:rPr lang="zh-CN" altLang="en-US" sz="2000" b="1" i="1">
                <a:solidFill>
                  <a:srgbClr val="FF0000"/>
                </a:solidFill>
              </a:rPr>
              <a:t>of</a:t>
            </a:r>
            <a:r>
              <a:rPr lang="en-US" altLang="zh-CN" sz="2000" b="1" i="1">
                <a:solidFill>
                  <a:srgbClr val="FF0000"/>
                </a:solidFill>
              </a:rPr>
              <a:t>)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:  to stop holding sb/sth</a:t>
            </a:r>
          </a:p>
          <a:p>
            <a:r>
              <a:rPr lang="en-US" altLang="zh-CN" sz="2000" b="1" i="1">
                <a:solidFill>
                  <a:srgbClr val="FF0000"/>
                </a:solidFill>
              </a:rPr>
              <a:t>                       to give up an idea, or an attitude, or control of sth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738755" y="38512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/>
              <a:t>h</a:t>
            </a:r>
            <a:r>
              <a:rPr lang="zh-CN" altLang="en-US" sz="2800"/>
              <a:t>old on to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864735" y="3851275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i="1">
                <a:solidFill>
                  <a:srgbClr val="FF0000"/>
                </a:solidFill>
              </a:rPr>
              <a:t> to keep holding sb/sth</a:t>
            </a:r>
          </a:p>
          <a:p>
            <a:r>
              <a:rPr lang="en-US" altLang="zh-CN" sz="2000" b="1" i="1">
                <a:solidFill>
                  <a:srgbClr val="FF0000"/>
                </a:solidFill>
              </a:rPr>
              <a:t> to keep sth that is an advantage for you; to not give or sell sth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376930" y="4558030"/>
            <a:ext cx="8316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/>
              <a:t>We should hold on to our business during the recession. </a:t>
            </a:r>
          </a:p>
          <a:p>
            <a:r>
              <a:rPr lang="zh-CN" altLang="en-US" sz="2000" b="1"/>
              <a:t>             在经济衰退时期我们要把业务坚持下去。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He held on to the back of the chair to stop himself from falling.</a:t>
            </a:r>
          </a:p>
          <a:p>
            <a:r>
              <a:rPr lang="zh-CN" altLang="en-US" sz="2000" b="1"/>
              <a:t>              他牢牢抓住椅子后背，以免摔倒。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She took an early lead in the race and held on to it for nine laps.</a:t>
            </a:r>
          </a:p>
          <a:p>
            <a:r>
              <a:rPr lang="zh-CN" altLang="en-US" sz="2000" b="1"/>
              <a:t>             赛跑一开始她便冲到前面，并一直保持领先了九圈。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3280" r="12328" b="31429"/>
          <a:stretch>
            <a:fillRect/>
          </a:stretch>
        </p:blipFill>
        <p:spPr>
          <a:xfrm>
            <a:off x="8337550" y="4485640"/>
            <a:ext cx="3850005" cy="2420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1632" y="114063"/>
            <a:ext cx="1306285" cy="2670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819209" y="2784872"/>
            <a:ext cx="1429717" cy="17422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5348" y="114150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80770" y="636270"/>
            <a:ext cx="2834640" cy="294005"/>
            <a:chOff x="5227412" y="964414"/>
            <a:chExt cx="1724932" cy="294005"/>
          </a:xfrm>
        </p:grpSpPr>
        <p:sp>
          <p:nvSpPr>
            <p:cNvPr id="15" name="矩形 14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【wjf】Jewel - Stay Here Forever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01" y="930275"/>
            <a:ext cx="8906778" cy="52825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888355" y="261620"/>
            <a:ext cx="4373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6. </a:t>
            </a:r>
            <a:r>
              <a:rPr sz="2800" b="1">
                <a:solidFill>
                  <a:srgbClr val="002060"/>
                </a:solidFill>
              </a:rPr>
              <a:t>Enjoy and Imitat</a:t>
            </a:r>
            <a:r>
              <a:rPr lang="en-US" sz="2800" b="1">
                <a:solidFill>
                  <a:srgbClr val="002060"/>
                </a:solidFill>
              </a:rPr>
              <a:t>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224280"/>
            <a:ext cx="10434955" cy="56807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49854" y="3825697"/>
            <a:ext cx="297878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  <a:sym typeface="+mn-ea"/>
              </a:rPr>
              <a:t>X-performers</a:t>
            </a:r>
            <a:endParaRPr lang="en-US" altLang="zh-CN" sz="4000" dirty="0"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79724" y="4419490"/>
            <a:ext cx="2442210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</a:rPr>
              <a:t>five judges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322211" y="5291523"/>
            <a:ext cx="444055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</a:rPr>
              <a:t>feedback and assess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605" y="-29210"/>
            <a:ext cx="9500870" cy="2063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9530" y="46946"/>
            <a:ext cx="49745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bg1"/>
                </a:solidFill>
                <a:ea typeface="書體坊顏體㊣" panose="02010600030101010101" pitchFamily="2" charset="-122"/>
                <a:cs typeface="+mn-lt"/>
              </a:rPr>
              <a:t>7.Show your talent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490" y="4869180"/>
            <a:ext cx="3027680" cy="863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34029" y="4869002"/>
            <a:ext cx="270573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  <a:sym typeface="+mn-ea"/>
              </a:rPr>
              <a:t>Show talent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6543040" y="2182495"/>
            <a:ext cx="5922010" cy="45637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6543040" y="1258570"/>
            <a:ext cx="548703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charset="0"/>
              <a:buChar char="u"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   Please describe Jewel Kilcher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after learning her song </a:t>
            </a:r>
            <a:r>
              <a:rPr lang="en-US" altLang="zh-CN" sz="2800" b="1" i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stay here forever</a:t>
            </a: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?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6070" y="1551940"/>
            <a:ext cx="6574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/>
              <a:t>A</a:t>
            </a:r>
            <a:r>
              <a:rPr lang="zh-CN" altLang="en-US" sz="2400" b="1"/>
              <a:t>mong American singers,when it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comes to exquisite daintiness and ravishing beauty, none can be compared with Jewel</a:t>
            </a:r>
            <a:r>
              <a:rPr lang="en-US" altLang="zh-CN" sz="2400" b="1"/>
              <a:t>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06070" y="2871470"/>
            <a:ext cx="66611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/>
              <a:t>I</a:t>
            </a:r>
            <a:r>
              <a:rPr lang="zh-CN" altLang="en-US" sz="2400" b="1"/>
              <a:t>t is a happiness </a:t>
            </a:r>
            <a:r>
              <a:rPr lang="en-US" altLang="zh-CN" sz="2400" b="1"/>
              <a:t>to</a:t>
            </a:r>
            <a:r>
              <a:rPr lang="zh-CN" altLang="en-US" sz="2400" b="1"/>
              <a:t> dream of  such a beautiful,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caring,considerate and dignified and elegant lady as Jewel as his wife, who who will roll if her husband wants to rock, who will slow down if he wants to</a:t>
            </a:r>
            <a:r>
              <a:rPr lang="en-US" altLang="zh-CN" sz="2400" b="1"/>
              <a:t>, </a:t>
            </a:r>
            <a:r>
              <a:rPr lang="zh-CN" altLang="en-US" sz="2400" b="1"/>
              <a:t>who will visit any places with him if his mood allows them to</a:t>
            </a:r>
            <a:r>
              <a:rPr lang="en-US" altLang="zh-CN" sz="2400" b="1"/>
              <a:t>. S</a:t>
            </a:r>
            <a:r>
              <a:rPr lang="zh-CN" altLang="en-US" sz="2400" b="1"/>
              <a:t>uch a wife is an angel.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06070" y="5178425"/>
            <a:ext cx="66611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Jewel is my icon because of her beauty,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capability and glamor, but also because this song is an ode to a unique love, which can only be dreamed of by most couples.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Think creatively and critically 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904797" y="171894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Think creatively and critically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7795" y="964565"/>
            <a:ext cx="3171190" cy="4712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8985" y="1431290"/>
            <a:ext cx="8506460" cy="490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 b="1"/>
              <a:t>     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Write a 80-word passage themed “A vacation with...”, and the following expressions may be 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  <a:sym typeface="+mn-ea"/>
              </a:rPr>
              <a:t>used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:</a:t>
            </a:r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 dirty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I'm laying here dreaming, staring at the ceiling, wasting the day away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jump in the car, and take a little trip around town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nice and warm this time of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there's a whole lot of world to discover under the covers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Letting go of it all. Holding on to 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just lay here forever，stay here forever</a:t>
            </a:r>
            <a:endParaRPr lang="en-US" altLang="zh-CN" sz="2800" b="1"/>
          </a:p>
          <a:p>
            <a:endParaRPr lang="en-US" alt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795655" y="7620"/>
            <a:ext cx="11463020" cy="6843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3686" y="833972"/>
            <a:ext cx="8120380" cy="1445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S</a:t>
            </a:r>
            <a:r>
              <a:rPr lang="zh-CN" altLang="en-US" sz="8800" b="1" dirty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tay here forever</a:t>
            </a:r>
          </a:p>
        </p:txBody>
      </p:sp>
      <p:sp>
        <p:nvSpPr>
          <p:cNvPr id="2" name="矩形 1"/>
          <p:cNvSpPr/>
          <p:nvPr/>
        </p:nvSpPr>
        <p:spPr>
          <a:xfrm>
            <a:off x="2305291" y="2823090"/>
            <a:ext cx="40570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浙江省常山一中   吴俊峰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74345" y="373380"/>
            <a:ext cx="4811395" cy="460375"/>
            <a:chOff x="5227412" y="798044"/>
            <a:chExt cx="1724932" cy="460375"/>
          </a:xfrm>
        </p:grpSpPr>
        <p:sp>
          <p:nvSpPr>
            <p:cNvPr id="5" name="矩形 4"/>
            <p:cNvSpPr/>
            <p:nvPr/>
          </p:nvSpPr>
          <p:spPr>
            <a:xfrm>
              <a:off x="5561240" y="798044"/>
              <a:ext cx="1069521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672590" y="5664200"/>
            <a:ext cx="4406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i="1"/>
              <a:t>Learn to sing English songs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27725" r="12540" b="17037"/>
          <a:stretch>
            <a:fillRect/>
          </a:stretch>
        </p:blipFill>
        <p:spPr>
          <a:xfrm flipH="1">
            <a:off x="1541145" y="470535"/>
            <a:ext cx="10265410" cy="650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460000">
            <a:off x="1396584" y="831801"/>
            <a:ext cx="4557395" cy="132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l"/>
            <a:r>
              <a:rPr lang="en-US" altLang="zh-CN" sz="8000" b="1" dirty="0">
                <a:solidFill>
                  <a:schemeClr val="accent2"/>
                </a:solidFill>
                <a:ea typeface="書體坊顏體㊣" panose="02010600030101010101" pitchFamily="2" charset="-122"/>
                <a:cs typeface="+mn-l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42585" y="381000"/>
            <a:ext cx="422465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1. Explore</a:t>
            </a:r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the</a:t>
            </a:r>
            <a:r>
              <a:rPr sz="3200" b="1">
                <a:solidFill>
                  <a:srgbClr val="002060"/>
                </a:solidFill>
              </a:rPr>
              <a:t> subject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232683" y="1431652"/>
            <a:ext cx="3767182" cy="47131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62045" y="1258570"/>
            <a:ext cx="8242935" cy="528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   </a:t>
            </a:r>
            <a:r>
              <a:rPr lang="en-US" altLang="zh-CN" sz="2800" b="1"/>
              <a:t>Play the MP3 of the song. While listening, please explore the following questions. </a:t>
            </a:r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1.What kind is the song?</a:t>
            </a:r>
            <a:endParaRPr lang="en-US" altLang="zh-CN" sz="2800" b="1"/>
          </a:p>
          <a:p>
            <a:r>
              <a:rPr lang="en-US" altLang="zh-CN" sz="2800" b="1"/>
              <a:t>   A. Rock &amp; roll          B. Country music  </a:t>
            </a:r>
          </a:p>
          <a:p>
            <a:r>
              <a:rPr lang="en-US" altLang="zh-CN" sz="2800" b="1"/>
              <a:t>   C. Folk music           D. Classical music.</a:t>
            </a:r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2.What is the theme of the song?</a:t>
            </a:r>
            <a:endParaRPr lang="en-US" altLang="zh-CN" sz="2800" b="1"/>
          </a:p>
          <a:p>
            <a:r>
              <a:rPr lang="en-US" altLang="zh-CN" sz="2800" b="1"/>
              <a:t>   A. About friendship</a:t>
            </a:r>
          </a:p>
          <a:p>
            <a:r>
              <a:rPr lang="en-US" altLang="zh-CN" sz="2800" b="1"/>
              <a:t>   B. About  romantic love</a:t>
            </a:r>
          </a:p>
          <a:p>
            <a:r>
              <a:rPr lang="en-US" altLang="zh-CN" sz="2800" b="1"/>
              <a:t>   C. About country life </a:t>
            </a:r>
          </a:p>
          <a:p>
            <a:r>
              <a:rPr lang="en-US" altLang="zh-CN" sz="2800" b="1"/>
              <a:t>   D. About travelling</a:t>
            </a:r>
          </a:p>
          <a:p>
            <a:r>
              <a:rPr lang="en-US" altLang="zh-CN" sz="2800" b="1"/>
              <a:t>   E. ...</a:t>
            </a:r>
            <a:endParaRPr lang="en-US" altLang="zh-CN" sz="2400" b="1"/>
          </a:p>
        </p:txBody>
      </p:sp>
      <p:pic>
        <p:nvPicPr>
          <p:cNvPr id="8" name="图片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75" y="1669415"/>
            <a:ext cx="826770" cy="7912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pic>
        <p:nvPicPr>
          <p:cNvPr id="19457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6245860" y="272097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60000">
            <a:off x="3376930" y="430720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840000">
            <a:off x="3376930" y="476186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5584190" y="2216785"/>
            <a:ext cx="6327140" cy="464566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30885" y="1384935"/>
            <a:ext cx="51504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3. </a:t>
            </a: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On which occasion do you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think is the song suitable to play?</a:t>
            </a:r>
          </a:p>
        </p:txBody>
      </p:sp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885190" y="2707640"/>
            <a:ext cx="3342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W</a:t>
            </a:r>
            <a:r>
              <a:rPr lang="zh-CN" altLang="en-US" sz="2800" b="1"/>
              <a:t>edding </a:t>
            </a:r>
            <a:r>
              <a:rPr lang="zh-CN" altLang="en-US" sz="2400" b="1"/>
              <a:t>ceremony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85190" y="3599180"/>
            <a:ext cx="3549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G</a:t>
            </a:r>
            <a:r>
              <a:rPr lang="zh-CN" altLang="en-US" sz="2800" b="1"/>
              <a:t>raduation ceremony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5190" y="449961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/>
              <a:t>Couples tour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534660" y="442595"/>
            <a:ext cx="415099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1. Explore</a:t>
            </a:r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the</a:t>
            </a:r>
            <a:r>
              <a:rPr sz="3200" b="1">
                <a:solidFill>
                  <a:srgbClr val="002060"/>
                </a:solidFill>
                <a:sym typeface="+mn-ea"/>
              </a:rPr>
              <a:t> subject</a:t>
            </a:r>
            <a:r>
              <a:rPr lang="en-US" sz="2800" b="1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85971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88305" y="381000"/>
            <a:ext cx="548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2. </a:t>
            </a:r>
            <a:r>
              <a:rPr sz="3200" b="1">
                <a:solidFill>
                  <a:srgbClr val="002060"/>
                </a:solidFill>
              </a:rPr>
              <a:t>Tune in, tune out, turn off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64255" y="1373505"/>
            <a:ext cx="8425180" cy="333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   </a:t>
            </a:r>
            <a:r>
              <a:rPr lang="en-US" altLang="zh-CN" sz="2800" b="1">
                <a:solidFill>
                  <a:schemeClr val="accent2"/>
                </a:solidFill>
              </a:rPr>
              <a:t>How do you react to the song if you hear it on the radio? And why?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in – listen carefully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out – leave it on as background music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turn off – switch off the radio</a:t>
            </a:r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Discuss your ideas in groups and explain the reasons in descriptive language.</a:t>
            </a:r>
            <a:r>
              <a:rPr lang="en-US" altLang="zh-CN" sz="24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04620" y="4968240"/>
            <a:ext cx="10584815" cy="1568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This </a:t>
            </a:r>
            <a:r>
              <a:rPr lang="zh-CN" altLang="en-US" sz="2400" b="1"/>
              <a:t>earpleasing,heartwarming song is more than I can love</a:t>
            </a:r>
            <a:r>
              <a:rPr lang="en-US" altLang="zh-CN" sz="2400" b="1"/>
              <a:t>, </a:t>
            </a:r>
            <a:r>
              <a:rPr lang="zh-CN" altLang="en-US" sz="2400" b="1"/>
              <a:t>just like such a wife is more than her husband loves.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B</a:t>
            </a:r>
            <a:r>
              <a:rPr lang="zh-CN" altLang="en-US" sz="2400" b="1"/>
              <a:t>right and light, </a:t>
            </a:r>
            <a:r>
              <a:rPr lang="en-US" altLang="zh-CN" sz="2400" b="1"/>
              <a:t>t</a:t>
            </a:r>
            <a:r>
              <a:rPr lang="zh-CN" altLang="en-US" sz="2400" b="1"/>
              <a:t>he song softens,sweetens and warms each and every cell of mine</a:t>
            </a:r>
            <a:r>
              <a:rPr lang="en-US" altLang="zh-CN" sz="2400" b="1"/>
              <a:t>.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8068" y="837292"/>
            <a:ext cx="3767182" cy="471312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08930" y="381000"/>
            <a:ext cx="305435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 </a:t>
            </a:r>
            <a:r>
              <a:rPr sz="3200" b="1">
                <a:solidFill>
                  <a:srgbClr val="002060"/>
                </a:solidFill>
              </a:rPr>
              <a:t>Singer Profile</a:t>
            </a:r>
            <a:r>
              <a:rPr lang="zh-CN" altLang="en-US" sz="3200" b="1">
                <a:solidFill>
                  <a:srgbClr val="002060"/>
                </a:solidFill>
                <a:sym typeface="+mn-ea"/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46690" b="8294"/>
          <a:stretch>
            <a:fillRect/>
          </a:stretch>
        </p:blipFill>
        <p:spPr>
          <a:xfrm>
            <a:off x="3281680" y="1258570"/>
            <a:ext cx="4479290" cy="4367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614680" y="1431925"/>
            <a:ext cx="3767455" cy="44932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6250" y="5513070"/>
            <a:ext cx="1171638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    </a:t>
            </a:r>
            <a:r>
              <a:rPr lang="zh-CN" altLang="en-US" sz="2400" b="1"/>
              <a:t>Jewel Kilcher (born May 23, 1974), </a:t>
            </a:r>
            <a:r>
              <a:rPr lang="en-US" altLang="zh-CN" sz="2400" b="1"/>
              <a:t>well-</a:t>
            </a:r>
            <a:r>
              <a:rPr lang="zh-CN" altLang="en-US" sz="2400" b="1"/>
              <a:t>known as </a:t>
            </a:r>
            <a:r>
              <a:rPr lang="en-US" altLang="zh-CN" sz="2400" b="1"/>
              <a:t>“</a:t>
            </a:r>
            <a:r>
              <a:rPr lang="zh-CN" altLang="en-US" sz="2400" b="1"/>
              <a:t>珠儿</a:t>
            </a:r>
            <a:r>
              <a:rPr lang="en-US" altLang="zh-CN" sz="2400" b="1"/>
              <a:t>” in China</a:t>
            </a:r>
            <a:r>
              <a:rPr lang="zh-CN" altLang="en-US" sz="2400" b="1"/>
              <a:t>, is an American </a:t>
            </a:r>
            <a:r>
              <a:rPr lang="zh-CN" altLang="en-US" sz="2400" b="1" u="sng"/>
              <a:t>singer-songwriter</a:t>
            </a:r>
            <a:r>
              <a:rPr lang="zh-CN" altLang="en-US" sz="2400" b="1"/>
              <a:t>, musician, producer, actress, author, and poet. She has received four Grammy Award </a:t>
            </a:r>
            <a:r>
              <a:rPr lang="zh-CN" altLang="en-US" sz="2400" b="1" u="sng"/>
              <a:t>nominations</a:t>
            </a:r>
            <a:r>
              <a:rPr lang="zh-CN" altLang="en-US" sz="2400" b="1"/>
              <a:t> and, as of 2015, has sold over 30 million </a:t>
            </a:r>
            <a:r>
              <a:rPr lang="zh-CN" altLang="en-US" sz="2400" b="1" u="sng"/>
              <a:t>albums</a:t>
            </a:r>
            <a:r>
              <a:rPr lang="zh-CN" altLang="en-US" sz="2400" b="1"/>
              <a:t> worldwide.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2410" y="1431925"/>
            <a:ext cx="31451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singer-songwriter</a:t>
            </a:r>
          </a:p>
          <a:p>
            <a:r>
              <a:rPr lang="zh-CN" altLang="en-US" b="1" i="1"/>
              <a:t>             创作型歌手</a:t>
            </a:r>
          </a:p>
          <a:p>
            <a:r>
              <a:rPr lang="zh-CN" altLang="en-US" b="1" i="1"/>
              <a:t>nomination /ˌnɒmɪˈneɪʃn/</a:t>
            </a:r>
          </a:p>
          <a:p>
            <a:r>
              <a:rPr lang="zh-CN" altLang="en-US" b="1" i="1"/>
              <a:t>    n. 任命，提名；提名权</a:t>
            </a:r>
          </a:p>
          <a:p>
            <a:r>
              <a:rPr lang="zh-CN" altLang="en-US" b="1" i="1"/>
              <a:t>album  /ˈælbəm/ </a:t>
            </a:r>
          </a:p>
          <a:p>
            <a:r>
              <a:rPr lang="zh-CN" altLang="en-US" b="1" i="1"/>
              <a:t>    n. 相簿；唱片集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r="26340"/>
          <a:stretch>
            <a:fillRect/>
          </a:stretch>
        </p:blipFill>
        <p:spPr>
          <a:xfrm>
            <a:off x="7207250" y="1259205"/>
            <a:ext cx="4458970" cy="4366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b="9735"/>
          <a:stretch>
            <a:fillRect/>
          </a:stretch>
        </p:blipFill>
        <p:spPr>
          <a:xfrm>
            <a:off x="2022475" y="1258570"/>
            <a:ext cx="4840605" cy="2749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-115932" y="61322"/>
            <a:ext cx="3767182" cy="47131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C:/Users/ADMINI~1/AppData/Local/Temp/kaimatting_20191107225048/output_20191107225055..pngoutput_2019110722505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" y="837565"/>
            <a:ext cx="1381125" cy="1057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920" y="61595"/>
            <a:ext cx="4726305" cy="6512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7065" y="4008120"/>
            <a:ext cx="1075118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    </a:t>
            </a:r>
            <a:r>
              <a:rPr lang="en-US" altLang="zh-CN" sz="2800" b="1" u="sng"/>
              <a:t>A</a:t>
            </a:r>
            <a:r>
              <a:rPr lang="en-US" altLang="zh-CN" sz="2800" b="1" u="sng">
                <a:sym typeface="+mn-ea"/>
              </a:rPr>
              <a:t>ccompanied</a:t>
            </a:r>
            <a:r>
              <a:rPr lang="en-US" altLang="zh-CN" sz="2800" b="1">
                <a:sym typeface="+mn-ea"/>
              </a:rPr>
              <a:t> by lively music, t</a:t>
            </a:r>
            <a:r>
              <a:rPr lang="zh-CN" altLang="en-US" sz="2800" b="1"/>
              <a:t>h</a:t>
            </a:r>
            <a:r>
              <a:rPr lang="en-US" altLang="zh-CN" sz="2800" b="1"/>
              <a:t>is</a:t>
            </a:r>
            <a:r>
              <a:rPr lang="zh-CN" altLang="en-US" sz="2800" b="1"/>
              <a:t> </a:t>
            </a:r>
            <a:r>
              <a:rPr lang="en-US" altLang="zh-CN" sz="2800" b="1" u="sng">
                <a:sym typeface="+mn-ea"/>
              </a:rPr>
              <a:t>spontaneously</a:t>
            </a:r>
            <a:r>
              <a:rPr lang="en-US" altLang="zh-CN" sz="2800" b="1">
                <a:sym typeface="+mn-ea"/>
              </a:rPr>
              <a:t> outburst</a:t>
            </a:r>
            <a:r>
              <a:rPr lang="zh-CN" altLang="en-US" sz="2800" b="1">
                <a:sym typeface="+mn-ea"/>
              </a:rPr>
              <a:t> </a:t>
            </a:r>
            <a:r>
              <a:rPr lang="zh-CN" altLang="en-US" sz="2800" b="1"/>
              <a:t>song was </a:t>
            </a:r>
            <a:r>
              <a:rPr lang="zh-CN" altLang="en-US" sz="2800" b="1" u="sng"/>
              <a:t>featured</a:t>
            </a:r>
            <a:r>
              <a:rPr lang="zh-CN" altLang="en-US" sz="2800" b="1"/>
              <a:t> on the </a:t>
            </a:r>
            <a:r>
              <a:rPr lang="zh-CN" altLang="en-US" sz="2800" b="1" u="sng"/>
              <a:t>soundtrack</a:t>
            </a:r>
            <a:r>
              <a:rPr lang="zh-CN" altLang="en-US" sz="2800" b="1"/>
              <a:t> of </a:t>
            </a:r>
            <a:r>
              <a:rPr lang="en-US" altLang="zh-CN" sz="2800" b="1"/>
              <a:t>the film</a:t>
            </a:r>
            <a:r>
              <a:rPr lang="zh-CN" altLang="en-US" sz="2800" b="1"/>
              <a:t> </a:t>
            </a:r>
            <a:r>
              <a:rPr lang="zh-CN" altLang="en-US" sz="2800" b="1" i="1"/>
              <a:t>Valentines' Day</a:t>
            </a:r>
            <a:r>
              <a:rPr lang="zh-CN" altLang="en-US" sz="2800" b="1"/>
              <a:t>.  </a:t>
            </a:r>
            <a:r>
              <a:rPr lang="en-US" altLang="zh-CN" sz="2800" b="1"/>
              <a:t>A</a:t>
            </a:r>
            <a:r>
              <a:rPr lang="zh-CN" altLang="en-US" sz="2800" b="1"/>
              <a:t>nd the song has a bright </a:t>
            </a:r>
            <a:r>
              <a:rPr lang="zh-CN" altLang="en-US" sz="2800" b="1" u="sng"/>
              <a:t>melody</a:t>
            </a:r>
            <a:r>
              <a:rPr lang="zh-CN" altLang="en-US" sz="2800" b="1"/>
              <a:t> and </a:t>
            </a:r>
            <a:r>
              <a:rPr lang="zh-CN" altLang="en-US" sz="2800" b="1" u="sng"/>
              <a:t>rhythm</a:t>
            </a:r>
            <a:r>
              <a:rPr lang="en-US" altLang="zh-CN" sz="2800" b="1"/>
              <a:t>,</a:t>
            </a:r>
            <a:r>
              <a:rPr lang="zh-CN" altLang="en-US" sz="2800" b="1"/>
              <a:t> mak</a:t>
            </a:r>
            <a:r>
              <a:rPr lang="en-US" altLang="zh-CN" sz="2800" b="1"/>
              <a:t>ing</a:t>
            </a:r>
            <a:r>
              <a:rPr lang="zh-CN" altLang="en-US" sz="2800" b="1"/>
              <a:t> people feel comfortable and convey</a:t>
            </a:r>
            <a:r>
              <a:rPr lang="en-US" altLang="zh-CN" sz="2800" b="1"/>
              <a:t>ing</a:t>
            </a:r>
            <a:r>
              <a:rPr lang="zh-CN" altLang="en-US" sz="2800" b="1"/>
              <a:t> the </a:t>
            </a:r>
            <a:r>
              <a:rPr lang="en-US" altLang="zh-CN" sz="2800" b="1"/>
              <a:t>faith</a:t>
            </a:r>
            <a:r>
              <a:rPr lang="zh-CN" altLang="en-US" sz="2800" b="1"/>
              <a:t> in love.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7065" y="5822950"/>
            <a:ext cx="6054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accompany  /əˈkʌmpəni/ v. 陪伴，伴随；伴奏</a:t>
            </a:r>
          </a:p>
          <a:p>
            <a:r>
              <a:rPr lang="zh-CN" altLang="en-US" b="1" i="1"/>
              <a:t>spontaneously  /spɒn'teɪnɪəslɪ/adv. 自然地；不由自主地</a:t>
            </a:r>
          </a:p>
          <a:p>
            <a:r>
              <a:rPr lang="zh-CN" altLang="en-US" b="1" i="1"/>
              <a:t>feature  /ˈfiːtʃə(r)/ vt. 特写；以…为特色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01155" y="5822950"/>
            <a:ext cx="53860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soundtrack  /ˈsaʊndtræk/ 影视原声；主打歌</a:t>
            </a:r>
          </a:p>
          <a:p>
            <a:r>
              <a:rPr lang="zh-CN" altLang="en-US" b="1" i="1"/>
              <a:t>melody  /ˈmelədi/ n. 旋律</a:t>
            </a:r>
          </a:p>
          <a:p>
            <a:r>
              <a:rPr lang="zh-CN" altLang="en-US" b="1" i="1"/>
              <a:t>rhythm  /ˈrɪðəm/ n. 节奏；韵律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25440" y="381000"/>
            <a:ext cx="294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</a:t>
            </a:r>
            <a:r>
              <a:rPr sz="3200" b="1">
                <a:solidFill>
                  <a:srgbClr val="002060"/>
                </a:solidFill>
              </a:rPr>
              <a:t>Singer Profile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0" y="20320"/>
            <a:ext cx="4638675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563620" y="6219190"/>
            <a:ext cx="8595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Play the video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lectured by Cyndi Hao form New Oriental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71795" y="442595"/>
            <a:ext cx="446913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pic>
        <p:nvPicPr>
          <p:cNvPr id="11" name="stay here forever 英文歌曲练习听力技巧">
            <a:hlinkClick r:id="" action="ppaction://media"/>
            <a:extLst>
              <a:ext uri="{FF2B5EF4-FFF2-40B4-BE49-F238E27FC236}">
                <a16:creationId xmlns:a16="http://schemas.microsoft.com/office/drawing/2014/main" id="{6BB0D09E-1906-49F1-8878-893F1E160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8287" y="1655868"/>
            <a:ext cx="7284296" cy="409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87670" y="442595"/>
            <a:ext cx="449897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0" y="20320"/>
            <a:ext cx="3905250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090670" y="1111885"/>
            <a:ext cx="785876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</a:rPr>
              <a:t>      After learning the video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lectured by Cyndi Hao,  we have practiced some listening skills: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Reduced forms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Liaison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连读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Loss of voice blasting失去爆破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Contractions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缩读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Key words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Synonymy and Echo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   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Rhyme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 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5650" y="3717290"/>
            <a:ext cx="7383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wanna= want to/ gotta= got to/ gonna= going to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638675" y="4925060"/>
            <a:ext cx="29248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stay-lay/ rock-roll/ 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38675" y="5852160"/>
            <a:ext cx="58648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go-roll-all/ together-forever/ walk-talk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1880</Words>
  <Application>Microsoft Office PowerPoint</Application>
  <PresentationFormat>宽屏</PresentationFormat>
  <Paragraphs>283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HelveticaNeue</vt:lpstr>
      <vt:lpstr>华文新魏</vt:lpstr>
      <vt:lpstr>書體坊顏體㊣</vt:lpstr>
      <vt:lpstr>微软雅黑</vt:lpstr>
      <vt:lpstr>Arial</vt:lpstr>
      <vt:lpstr>Arial Black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ypppt</dc:creator>
  <cp:keywords>http:/www.ypppt.com</cp:keywords>
  <dc:description>http://www.ypppt.com/</dc:description>
  <cp:lastModifiedBy>顺坤 陈</cp:lastModifiedBy>
  <cp:revision>94</cp:revision>
  <dcterms:created xsi:type="dcterms:W3CDTF">2015-06-05T06:31:00Z</dcterms:created>
  <dcterms:modified xsi:type="dcterms:W3CDTF">2019-11-12T12:09:41Z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