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430" r:id="rId3"/>
    <p:sldId id="257" r:id="rId4"/>
    <p:sldId id="296" r:id="rId5"/>
    <p:sldId id="413" r:id="rId6"/>
    <p:sldId id="357" r:id="rId7"/>
    <p:sldId id="323" r:id="rId8"/>
    <p:sldId id="320" r:id="rId9"/>
    <p:sldId id="318" r:id="rId10"/>
    <p:sldId id="394" r:id="rId11"/>
    <p:sldId id="292" r:id="rId12"/>
    <p:sldId id="294" r:id="rId13"/>
    <p:sldId id="293" r:id="rId14"/>
    <p:sldId id="297" r:id="rId15"/>
    <p:sldId id="295" r:id="rId16"/>
    <p:sldId id="404" r:id="rId17"/>
    <p:sldId id="405" r:id="rId18"/>
    <p:sldId id="408" r:id="rId19"/>
    <p:sldId id="410" r:id="rId20"/>
    <p:sldId id="396" r:id="rId21"/>
    <p:sldId id="39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17B34"/>
    <a:srgbClr val="F9A146"/>
    <a:srgbClr val="CD0000"/>
    <a:srgbClr val="F87300"/>
    <a:srgbClr val="001700"/>
    <a:srgbClr val="EF863F"/>
    <a:srgbClr val="E70400"/>
    <a:srgbClr val="ED1900"/>
    <a:srgbClr val="FDA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7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9DBB2-88FE-4E30-B5B9-A524018339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967D2-A00A-416E-91D7-E81DC5F735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684DF-2FA4-41A2-88DF-B3123EE1E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BD4F8-AC96-4EE4-8B62-894A08CB7ED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115675" y="106045"/>
            <a:ext cx="1006475" cy="3257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.png"/><Relationship Id="rId7" Type="http://schemas.openxmlformats.org/officeDocument/2006/relationships/image" Target="../media/image21.png"/><Relationship Id="rId6" Type="http://schemas.openxmlformats.org/officeDocument/2006/relationships/tags" Target="../tags/tag1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hyperlink" Target="Proud%20Of%20You.mp3" TargetMode="Externa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3832622" y="2484835"/>
            <a:ext cx="25717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169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3038475"/>
            <a:ext cx="1382316" cy="138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6473428" y="2484836"/>
            <a:ext cx="2194322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530" b="1">
                <a:latin typeface="华文新魏" panose="02010800040101010101" pitchFamily="2" charset="-122"/>
              </a:rPr>
              <a:t>知识产权声明</a:t>
            </a:r>
            <a:endParaRPr lang="zh-CN" altLang="en-US" sz="253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524240" y="17145"/>
            <a:ext cx="342392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002060"/>
                </a:solidFill>
              </a:rPr>
              <a:t>5. </a:t>
            </a:r>
            <a:r>
              <a:rPr lang="zh-CN" altLang="en-US" sz="3200" b="1">
                <a:solidFill>
                  <a:srgbClr val="002060"/>
                </a:solidFill>
              </a:rPr>
              <a:t>Learn the lyric</a:t>
            </a:r>
            <a:endParaRPr lang="zh-CN" altLang="en-US" sz="3200" b="1">
              <a:solidFill>
                <a:srgbClr val="00206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6747057" y="-83376"/>
            <a:ext cx="2739723" cy="148990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11005" r="18254" b="8995"/>
          <a:stretch>
            <a:fillRect/>
          </a:stretch>
        </p:blipFill>
        <p:spPr>
          <a:xfrm>
            <a:off x="-173990" y="116205"/>
            <a:ext cx="2803525" cy="66255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文本框 99"/>
          <p:cNvSpPr txBox="1"/>
          <p:nvPr/>
        </p:nvSpPr>
        <p:spPr>
          <a:xfrm>
            <a:off x="3905250" y="372110"/>
            <a:ext cx="8253730" cy="63696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1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 Oh oh oh oh oh oh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I'm laying here dreaming, staring at the ceiling,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  <a:endParaRPr sz="2400" b="0">
              <a:solidFill>
                <a:srgbClr val="000000"/>
              </a:solidFill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Wasting the day away .            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The world's flying by our window outside,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But hey baby that’s OK .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This feels so right it can't be wrong.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So far, as I can see,    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Where you wanna go baby,</a:t>
            </a:r>
            <a:endParaRPr lang="zh-CN" sz="2400" b="0">
              <a:solidFill>
                <a:srgbClr val="000000"/>
              </a:solidFill>
              <a:latin typeface="Arial Black" panose="020B0A04020102020204" charset="0"/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                    </a:t>
            </a:r>
            <a:endParaRPr lang="zh-CN" sz="2400" b="0">
              <a:solidFill>
                <a:srgbClr val="000000"/>
              </a:solidFill>
              <a:latin typeface="Arial Black" panose="020B0A040201020202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I'll do anything.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3905250" y="372110"/>
            <a:ext cx="8253730" cy="63696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1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 Oh oh oh oh oh oh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  <a:r>
              <a:rPr sz="2400" b="0">
                <a:solidFill>
                  <a:srgbClr val="000000"/>
                </a:solidFill>
              </a:rPr>
              <a:t>我盯着天花板做着白日梦</a:t>
            </a:r>
            <a:endParaRPr sz="2400" b="0">
              <a:solidFill>
                <a:srgbClr val="000000"/>
              </a:solidFill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浪费了整天的时间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我们窗外的世界在变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但宝贝，没关系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这种感觉真完美 不会有错     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在我能看见的未来里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endParaRPr lang="zh-CN" sz="2400" b="0">
              <a:solidFill>
                <a:srgbClr val="000000"/>
              </a:solidFill>
              <a:latin typeface="Arial Black" panose="020B0A04020102020204" charset="0"/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                    宝贝你想去哪里</a:t>
            </a:r>
            <a:endParaRPr lang="zh-CN" sz="2400" b="0">
              <a:solidFill>
                <a:srgbClr val="000000"/>
              </a:solidFill>
              <a:latin typeface="Arial Black" panose="020B0A040201020202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我会为你做任何事情     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12699" r="30529" b="22751"/>
          <a:stretch>
            <a:fillRect/>
          </a:stretch>
        </p:blipFill>
        <p:spPr>
          <a:xfrm>
            <a:off x="-62230" y="-24130"/>
            <a:ext cx="4359910" cy="68999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297680" y="136525"/>
            <a:ext cx="7535545" cy="6739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2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Cause if you wanna go, baby let's go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If you wanna rock on, I'm ready to roll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</a:t>
            </a:r>
            <a:endParaRPr sz="2400" b="0">
              <a:solidFill>
                <a:srgbClr val="000000"/>
              </a:solidFill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And if you wanna slow down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We can slow down together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</a:t>
            </a:r>
            <a:endParaRPr sz="2400" b="0">
              <a:solidFill>
                <a:srgbClr val="000000"/>
              </a:solidFill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If you wanna walk, baby let's walk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Have a little kiss, have a little talk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We don't gotta leave at all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We can lay here forever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Stay here forever       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4297680" y="136525"/>
            <a:ext cx="7535545" cy="6739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2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因为如果你想去，宝贝，那我们就出发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</a:t>
            </a:r>
            <a:r>
              <a:rPr sz="2400" b="0">
                <a:solidFill>
                  <a:srgbClr val="000000"/>
                </a:solidFill>
              </a:rPr>
              <a:t>你想怎样，我就怎样</a:t>
            </a:r>
            <a:endParaRPr sz="2400" b="0">
              <a:solidFill>
                <a:srgbClr val="000000"/>
              </a:solidFill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如果你想放慢脚步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</a:t>
            </a:r>
            <a:r>
              <a:rPr sz="2400" b="0">
                <a:solidFill>
                  <a:srgbClr val="000000"/>
                </a:solidFill>
              </a:rPr>
              <a:t>我们可以一起慢下来</a:t>
            </a:r>
            <a:endParaRPr sz="2400" b="0">
              <a:solidFill>
                <a:srgbClr val="000000"/>
              </a:solidFill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如果你想漫步，宝贝，那我们就去走走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来点亲吻，来点话题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假如说不想走的话，我们就哪儿都不去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我们可以永远躺在这里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       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永远待在这里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524240" y="17145"/>
            <a:ext cx="342392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002060"/>
                </a:solidFill>
              </a:rPr>
              <a:t>5. </a:t>
            </a:r>
            <a:r>
              <a:rPr lang="zh-CN" altLang="en-US" sz="3200" b="1">
                <a:solidFill>
                  <a:srgbClr val="002060"/>
                </a:solidFill>
              </a:rPr>
              <a:t>Learn the lyric</a:t>
            </a:r>
            <a:endParaRPr lang="zh-CN" altLang="en-US" sz="3200" b="1">
              <a:solidFill>
                <a:srgbClr val="00206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15449" r="11693" b="16849"/>
          <a:stretch>
            <a:fillRect/>
          </a:stretch>
        </p:blipFill>
        <p:spPr>
          <a:xfrm>
            <a:off x="9162415" y="201295"/>
            <a:ext cx="3133725" cy="66668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1775" y="1503680"/>
            <a:ext cx="1101788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3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 oh oh oh, If you wanna see that Italian tower leaning,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Baby we can leave right now.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If that's too far,            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We can jump in the car, and take a little trip around town.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They say that California is nice and warm this time of year,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Baby, say the word, and we'll just disappear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</a:t>
            </a:r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6747057" y="-83376"/>
            <a:ext cx="2739723" cy="148990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775" y="1503680"/>
            <a:ext cx="1101788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3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如果你想看意大利的比萨斜塔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宝贝，我们现在就可以出发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            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如果那太远了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咱们就跳进车子里，围着小镇旅行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他们说，每年这个时候加利福尼亚温暖怡人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只要你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说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，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说走就走的旅行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12699" r="30529" b="22751"/>
          <a:stretch>
            <a:fillRect/>
          </a:stretch>
        </p:blipFill>
        <p:spPr>
          <a:xfrm>
            <a:off x="-62230" y="-24130"/>
            <a:ext cx="4359910" cy="68999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489450" y="136525"/>
            <a:ext cx="7535545" cy="6739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2</a:t>
            </a:r>
            <a:r>
              <a:rPr lang="zh-CN" sz="240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  <a:sym typeface="+mn-ea"/>
              </a:rPr>
              <a:t>、</a:t>
            </a:r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Cause if you wanna go, baby let's go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  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因为如果你想去，宝贝，那我们就出发</a:t>
            </a:r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If you wanna rock on, I'm ready to roll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            </a:t>
            </a:r>
            <a:r>
              <a:rPr sz="2400">
                <a:solidFill>
                  <a:srgbClr val="000000"/>
                </a:solidFill>
                <a:sym typeface="+mn-ea"/>
              </a:rPr>
              <a:t>你想怎样，我就怎样</a:t>
            </a:r>
            <a:endParaRPr sz="2400" b="0">
              <a:solidFill>
                <a:srgbClr val="000000"/>
              </a:solidFill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And if you wanna slow down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 如果你想放慢脚步</a:t>
            </a:r>
            <a:endParaRPr lang="zh-CN" sz="2400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We can slow down together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</a:t>
            </a:r>
            <a:r>
              <a:rPr sz="2400">
                <a:solidFill>
                  <a:srgbClr val="000000"/>
                </a:solidFill>
                <a:sym typeface="+mn-ea"/>
              </a:rPr>
              <a:t>我们可以一起慢下来</a:t>
            </a:r>
            <a:endParaRPr sz="2400" b="0">
              <a:solidFill>
                <a:srgbClr val="000000"/>
              </a:solidFill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If you wanna walk, baby let's walk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如果你想漫步，宝贝，那我们就去走走</a:t>
            </a:r>
            <a:endParaRPr lang="zh-CN" sz="2400">
              <a:solidFill>
                <a:srgbClr val="000000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Have a little kiss, have a little talk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来点亲吻，来点话题</a:t>
            </a:r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We don't gotta leave at all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假如说不想走的话，我们就哪儿都不去</a:t>
            </a:r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We can lay here forever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 我们可以永远躺在这里</a:t>
            </a:r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Stay here forever       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 永远待在这里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2838450" y="136525"/>
            <a:ext cx="1792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REPEAT -</a:t>
            </a:r>
            <a:endParaRPr lang="en-US" altLang="en-US" sz="2400" b="0">
              <a:solidFill>
                <a:srgbClr val="000000"/>
              </a:solidFill>
              <a:latin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538210" y="45085"/>
            <a:ext cx="342392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002060"/>
                </a:solidFill>
              </a:rPr>
              <a:t>5. </a:t>
            </a:r>
            <a:r>
              <a:rPr lang="zh-CN" altLang="en-US" sz="3200" b="1">
                <a:solidFill>
                  <a:srgbClr val="002060"/>
                </a:solidFill>
              </a:rPr>
              <a:t>Learn the lyric</a:t>
            </a:r>
            <a:endParaRPr lang="zh-CN" altLang="en-US" sz="3200" b="1">
              <a:solidFill>
                <a:srgbClr val="00206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6747057" y="-83376"/>
            <a:ext cx="2739723" cy="14899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6137" r="4709" b="24445"/>
          <a:stretch>
            <a:fillRect/>
          </a:stretch>
        </p:blipFill>
        <p:spPr>
          <a:xfrm>
            <a:off x="6784975" y="2275205"/>
            <a:ext cx="5821045" cy="45974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376930" y="836930"/>
            <a:ext cx="821309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4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Oh, It's a big world for a boy and a girl,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Letting go of it all,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Holding on to one another.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Oh, there's a whole lot of world to discover,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Under the covers.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                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0690" y="4692650"/>
            <a:ext cx="5080000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So if you wanna go,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Baby let's goLet's just lay here forever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，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Stay here forever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，</a:t>
            </a:r>
            <a:endParaRPr lang="zh-CN" sz="2400" b="0">
              <a:solidFill>
                <a:srgbClr val="000000"/>
              </a:solidFill>
              <a:latin typeface="Arial Black" panose="020B0A040201020202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 Oh Oh Oh Oh</a:t>
            </a:r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21005" y="4232275"/>
            <a:ext cx="19227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REPEAT -2   </a:t>
            </a:r>
            <a:endParaRPr lang="en-US" altLang="en-US" sz="2400">
              <a:solidFill>
                <a:srgbClr val="000000"/>
              </a:solidFill>
              <a:latin typeface="Arial Black" panose="020B0A0402010202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76930" y="837565"/>
            <a:ext cx="821309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4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哦，这个大千世界里只有我们俩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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</a:t>
            </a:r>
            <a:r>
              <a:rPr sz="2400">
                <a:solidFill>
                  <a:srgbClr val="000000"/>
                </a:solidFill>
                <a:sym typeface="+mn-ea"/>
              </a:rPr>
              <a:t>放下一切</a:t>
            </a:r>
            <a:r>
              <a:rPr lang="zh-CN" sz="2400">
                <a:solidFill>
                  <a:srgbClr val="000000"/>
                </a:solidFill>
                <a:sym typeface="+mn-ea"/>
              </a:rPr>
              <a:t>，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r>
              <a:rPr lang="zh-CN" sz="2400" b="0">
                <a:solidFill>
                  <a:srgbClr val="000000"/>
                </a:solidFill>
              </a:rPr>
              <a:t>彼此拥有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世界正等着我们去探寻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                等着我们去发现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753735" y="315595"/>
            <a:ext cx="383730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002060"/>
                </a:solidFill>
              </a:rPr>
              <a:t>5. </a:t>
            </a:r>
            <a:r>
              <a:rPr lang="zh-CN" altLang="en-US" sz="3200" b="1">
                <a:solidFill>
                  <a:srgbClr val="002060"/>
                </a:solidFill>
              </a:rPr>
              <a:t>Notes to the lyrics</a:t>
            </a:r>
            <a:endParaRPr sz="2800" b="1">
              <a:solidFill>
                <a:srgbClr val="00206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395605" y="1111885"/>
            <a:ext cx="2343150" cy="27393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95265" y="1812925"/>
            <a:ext cx="56019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i="1">
                <a:solidFill>
                  <a:srgbClr val="FF0000"/>
                </a:solidFill>
              </a:rPr>
              <a:t>The present participle</a:t>
            </a:r>
            <a:r>
              <a:rPr lang="en-US" altLang="zh-CN" sz="2000" b="1" i="1">
                <a:solidFill>
                  <a:srgbClr val="FF0000"/>
                </a:solidFill>
              </a:rPr>
              <a:t>s serve</a:t>
            </a:r>
            <a:r>
              <a:rPr lang="zh-CN" altLang="en-US" sz="2000" b="1" i="1">
                <a:solidFill>
                  <a:srgbClr val="FF0000"/>
                </a:solidFill>
              </a:rPr>
              <a:t> </a:t>
            </a:r>
            <a:r>
              <a:rPr lang="en-US" altLang="zh-CN" sz="2000" b="1" i="1">
                <a:solidFill>
                  <a:srgbClr val="FF0000"/>
                </a:solidFill>
              </a:rPr>
              <a:t>a</a:t>
            </a:r>
            <a:r>
              <a:rPr lang="zh-CN" altLang="en-US" sz="2000" b="1" i="1">
                <a:solidFill>
                  <a:srgbClr val="FF0000"/>
                </a:solidFill>
              </a:rPr>
              <a:t>s adjoint adverbial</a:t>
            </a:r>
            <a:endParaRPr lang="zh-CN" altLang="en-US" sz="2000" b="1" i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13025" y="1237615"/>
            <a:ext cx="93548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/>
              <a:t>I'm laying here dreaming, </a:t>
            </a:r>
            <a:r>
              <a:rPr lang="en-US" altLang="zh-CN" sz="2800"/>
              <a:t>s</a:t>
            </a:r>
            <a:r>
              <a:rPr lang="zh-CN" altLang="en-US" sz="2800"/>
              <a:t>taring at the ceiling </a:t>
            </a:r>
            <a:r>
              <a:rPr lang="en-US" altLang="zh-CN" sz="2800"/>
              <a:t>, w</a:t>
            </a:r>
            <a:r>
              <a:rPr lang="zh-CN" altLang="en-US" sz="2800"/>
              <a:t>asting the day away</a:t>
            </a:r>
            <a:r>
              <a:rPr lang="en-US" altLang="zh-CN" sz="2800"/>
              <a:t>.</a:t>
            </a:r>
            <a:endParaRPr lang="en-US" altLang="zh-CN" sz="2800"/>
          </a:p>
        </p:txBody>
      </p:sp>
      <p:cxnSp>
        <p:nvCxnSpPr>
          <p:cNvPr id="10" name="直接连接符 9"/>
          <p:cNvCxnSpPr/>
          <p:nvPr/>
        </p:nvCxnSpPr>
        <p:spPr>
          <a:xfrm>
            <a:off x="5403850" y="1706880"/>
            <a:ext cx="1241425" cy="146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6950710" y="1704340"/>
            <a:ext cx="1290955" cy="254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010775" y="1692275"/>
            <a:ext cx="1241425" cy="146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613025" y="2385060"/>
            <a:ext cx="46266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/>
              <a:t>Letting go of it all.</a:t>
            </a:r>
            <a:endParaRPr lang="zh-CN" altLang="en-US" sz="2800"/>
          </a:p>
        </p:txBody>
      </p:sp>
      <p:sp>
        <p:nvSpPr>
          <p:cNvPr id="15" name="文本框 14"/>
          <p:cNvSpPr txBox="1"/>
          <p:nvPr/>
        </p:nvSpPr>
        <p:spPr>
          <a:xfrm>
            <a:off x="4218305" y="2907030"/>
            <a:ext cx="68294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i="1">
                <a:solidFill>
                  <a:srgbClr val="FF0000"/>
                </a:solidFill>
              </a:rPr>
              <a:t>let go </a:t>
            </a:r>
            <a:r>
              <a:rPr lang="en-US" altLang="zh-CN" sz="2000" b="1" i="1">
                <a:solidFill>
                  <a:srgbClr val="FF0000"/>
                </a:solidFill>
              </a:rPr>
              <a:t>(</a:t>
            </a:r>
            <a:r>
              <a:rPr lang="zh-CN" altLang="en-US" sz="2000" b="1" i="1">
                <a:solidFill>
                  <a:srgbClr val="FF0000"/>
                </a:solidFill>
              </a:rPr>
              <a:t>of</a:t>
            </a:r>
            <a:r>
              <a:rPr lang="en-US" altLang="zh-CN" sz="2000" b="1" i="1">
                <a:solidFill>
                  <a:srgbClr val="FF0000"/>
                </a:solidFill>
              </a:rPr>
              <a:t>)</a:t>
            </a:r>
            <a:r>
              <a:rPr lang="zh-CN" altLang="en-US" sz="2000" b="1" i="1">
                <a:solidFill>
                  <a:srgbClr val="FF0000"/>
                </a:solidFill>
              </a:rPr>
              <a:t> </a:t>
            </a:r>
            <a:r>
              <a:rPr lang="en-US" altLang="zh-CN" sz="2000" b="1" i="1">
                <a:solidFill>
                  <a:srgbClr val="FF0000"/>
                </a:solidFill>
              </a:rPr>
              <a:t>:  to stop holding sb/sth</a:t>
            </a:r>
            <a:endParaRPr lang="en-US" altLang="zh-CN" sz="2000" b="1" i="1">
              <a:solidFill>
                <a:srgbClr val="FF0000"/>
              </a:solidFill>
            </a:endParaRPr>
          </a:p>
          <a:p>
            <a:r>
              <a:rPr lang="en-US" altLang="zh-CN" sz="2000" b="1" i="1">
                <a:solidFill>
                  <a:srgbClr val="FF0000"/>
                </a:solidFill>
              </a:rPr>
              <a:t>                       to give up an idea, or an attitude, or control of sth </a:t>
            </a:r>
            <a:endParaRPr lang="en-US" altLang="zh-CN" sz="2000" b="1" i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38755" y="385127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/>
              <a:t>h</a:t>
            </a:r>
            <a:r>
              <a:rPr lang="zh-CN" altLang="en-US" sz="2800"/>
              <a:t>old on to</a:t>
            </a:r>
            <a:endParaRPr lang="zh-CN" altLang="en-US" sz="2800"/>
          </a:p>
        </p:txBody>
      </p:sp>
      <p:sp>
        <p:nvSpPr>
          <p:cNvPr id="17" name="文本框 16"/>
          <p:cNvSpPr txBox="1"/>
          <p:nvPr/>
        </p:nvSpPr>
        <p:spPr>
          <a:xfrm>
            <a:off x="4864735" y="3851275"/>
            <a:ext cx="68294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i="1">
                <a:solidFill>
                  <a:srgbClr val="FF0000"/>
                </a:solidFill>
              </a:rPr>
              <a:t> to keep holding sb/sth</a:t>
            </a:r>
            <a:endParaRPr lang="en-US" altLang="zh-CN" sz="2000" b="1" i="1">
              <a:solidFill>
                <a:srgbClr val="FF0000"/>
              </a:solidFill>
            </a:endParaRPr>
          </a:p>
          <a:p>
            <a:r>
              <a:rPr lang="en-US" altLang="zh-CN" sz="2000" b="1" i="1">
                <a:solidFill>
                  <a:srgbClr val="FF0000"/>
                </a:solidFill>
              </a:rPr>
              <a:t> to keep sth that is an advantage for you; to not give or sell sth</a:t>
            </a:r>
            <a:endParaRPr lang="en-US" altLang="zh-CN" sz="2000" b="1" i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76930" y="4558030"/>
            <a:ext cx="83165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/>
              <a:t>We should hold on to our business during the recession. </a:t>
            </a:r>
            <a:endParaRPr lang="zh-CN" altLang="en-US" sz="2000" b="1"/>
          </a:p>
          <a:p>
            <a:r>
              <a:rPr lang="zh-CN" altLang="en-US" sz="2000" b="1"/>
              <a:t>             在经济衰退时期我们要把业务坚持下去。</a:t>
            </a:r>
            <a:endParaRPr lang="zh-CN" altLang="en-US" sz="20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/>
              <a:t>He held on to the back of the chair to stop himself from falling.</a:t>
            </a:r>
            <a:endParaRPr lang="en-US" altLang="zh-CN" sz="2000" b="1"/>
          </a:p>
          <a:p>
            <a:r>
              <a:rPr lang="zh-CN" altLang="en-US" sz="2000" b="1"/>
              <a:t>              他牢牢抓住椅子后背，以免摔倒。</a:t>
            </a:r>
            <a:endParaRPr lang="zh-CN" altLang="en-US" sz="20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/>
              <a:t>She took an early lead in the race and held on to it for nine laps.</a:t>
            </a:r>
            <a:endParaRPr lang="en-US" altLang="zh-CN" sz="2000" b="1"/>
          </a:p>
          <a:p>
            <a:r>
              <a:rPr lang="zh-CN" altLang="en-US" sz="2000" b="1"/>
              <a:t>             赛跑一开始她便冲到前面，并一直保持领先了九圈。</a:t>
            </a:r>
            <a:endParaRPr lang="zh-CN" altLang="en-US" sz="2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15" grpId="1"/>
      <p:bldP spid="17" grpId="0"/>
      <p:bldP spid="17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23280" r="12328" b="31429"/>
          <a:stretch>
            <a:fillRect/>
          </a:stretch>
        </p:blipFill>
        <p:spPr>
          <a:xfrm>
            <a:off x="8337550" y="4485640"/>
            <a:ext cx="3850005" cy="24206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81632" y="114063"/>
            <a:ext cx="1306285" cy="2670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819209" y="2784872"/>
            <a:ext cx="1429717" cy="174222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95348" y="114150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80770" y="636270"/>
            <a:ext cx="2834640" cy="294005"/>
            <a:chOff x="5227412" y="964414"/>
            <a:chExt cx="1724932" cy="294005"/>
          </a:xfrm>
        </p:grpSpPr>
        <p:sp>
          <p:nvSpPr>
            <p:cNvPr id="15" name="矩形 14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【wjf】Jewel - Stay Here Forever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4000" y="930275"/>
            <a:ext cx="9669145" cy="528256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888355" y="261620"/>
            <a:ext cx="43732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</a:rPr>
              <a:t>6. </a:t>
            </a:r>
            <a:r>
              <a:rPr sz="2800" b="1">
                <a:solidFill>
                  <a:srgbClr val="002060"/>
                </a:solidFill>
              </a:rPr>
              <a:t>Enjoy and Imitat</a:t>
            </a:r>
            <a:r>
              <a:rPr lang="en-US" sz="2800" b="1">
                <a:solidFill>
                  <a:srgbClr val="002060"/>
                </a:solidFill>
              </a:rPr>
              <a:t>e</a:t>
            </a:r>
            <a:endParaRPr lang="en-US" sz="2800" b="1">
              <a:solidFill>
                <a:srgbClr val="002060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224280"/>
            <a:ext cx="10434955" cy="56807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649854" y="3825697"/>
            <a:ext cx="2978785" cy="706755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en-US" altLang="zh-CN" sz="4000" b="1" dirty="0" smtClean="0">
                <a:ea typeface="書體坊顏體㊣" panose="02010600030101010101" pitchFamily="2" charset="-122"/>
                <a:cs typeface="+mn-lt"/>
                <a:sym typeface="+mn-ea"/>
              </a:rPr>
              <a:t>X-performers</a:t>
            </a:r>
            <a:endParaRPr lang="en-US" altLang="zh-CN" sz="4000" dirty="0" smtClean="0"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79724" y="4419490"/>
            <a:ext cx="2442210" cy="706755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en-US" altLang="zh-CN" sz="4000" b="1" dirty="0" smtClean="0">
                <a:ea typeface="書體坊顏體㊣" panose="02010600030101010101" pitchFamily="2" charset="-122"/>
                <a:cs typeface="+mn-lt"/>
              </a:rPr>
              <a:t>five judges</a:t>
            </a:r>
            <a:endParaRPr lang="en-US" altLang="zh-CN" sz="4000" b="1" dirty="0" smtClean="0">
              <a:ea typeface="書體坊顏體㊣" panose="02010600030101010101" pitchFamily="2" charset="-122"/>
              <a:cs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22211" y="5291523"/>
            <a:ext cx="4440555" cy="706755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en-US" altLang="zh-CN" sz="4000" b="1" dirty="0" smtClean="0">
                <a:ea typeface="書體坊顏體㊣" panose="02010600030101010101" pitchFamily="2" charset="-122"/>
                <a:cs typeface="+mn-lt"/>
              </a:rPr>
              <a:t>feedback and assess</a:t>
            </a:r>
            <a:endParaRPr lang="en-US" altLang="zh-CN" sz="4000" b="1" dirty="0" smtClean="0">
              <a:ea typeface="書體坊顏體㊣" panose="02010600030101010101" pitchFamily="2" charset="-122"/>
              <a:cs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605" y="-29210"/>
            <a:ext cx="9500870" cy="2063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49530" y="46946"/>
            <a:ext cx="49745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800" b="1" dirty="0">
                <a:solidFill>
                  <a:schemeClr val="bg1"/>
                </a:solidFill>
                <a:ea typeface="書體坊顏體㊣" panose="02010600030101010101" pitchFamily="2" charset="-122"/>
                <a:cs typeface="+mn-lt"/>
              </a:rPr>
              <a:t>7.Show your talent</a:t>
            </a:r>
            <a:endParaRPr lang="en-US" altLang="zh-CN" sz="4800" b="1" dirty="0">
              <a:solidFill>
                <a:schemeClr val="bg1"/>
              </a:solidFill>
              <a:ea typeface="書體坊顏體㊣" panose="02010600030101010101" pitchFamily="2" charset="-122"/>
              <a:cs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490" y="4869180"/>
            <a:ext cx="3027680" cy="863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34029" y="4869002"/>
            <a:ext cx="2705735" cy="706755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p>
            <a:pPr algn="ctr"/>
            <a:r>
              <a:rPr lang="en-US" altLang="zh-CN" sz="4000" b="1" dirty="0" smtClean="0">
                <a:ea typeface="書體坊顏體㊣" panose="02010600030101010101" pitchFamily="2" charset="-122"/>
                <a:cs typeface="+mn-lt"/>
                <a:sym typeface="+mn-ea"/>
              </a:rPr>
              <a:t>Show talent</a:t>
            </a:r>
            <a:endParaRPr lang="en-US" altLang="zh-CN" sz="4000" b="1" dirty="0" smtClean="0">
              <a:ea typeface="書體坊顏體㊣" panose="02010600030101010101" pitchFamily="2" charset="-122"/>
              <a:cs typeface="+mn-lt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22434" r="21852" b="20000"/>
          <a:stretch>
            <a:fillRect/>
          </a:stretch>
        </p:blipFill>
        <p:spPr>
          <a:xfrm>
            <a:off x="6543040" y="2182495"/>
            <a:ext cx="5922010" cy="456374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9" name="矩形 8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/>
        </p:nvSpPr>
        <p:spPr>
          <a:xfrm>
            <a:off x="6543040" y="1258570"/>
            <a:ext cx="548703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>
              <a:buFont typeface="Wingdings" panose="05000000000000000000" charset="0"/>
              <a:buChar char="u"/>
            </a:pPr>
            <a:r>
              <a:rPr lang="en-US" altLang="zh-CN" sz="2800" b="1" dirty="0" smtClean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   Please describe Jewel Kilcher</a:t>
            </a:r>
            <a:endParaRPr lang="en-US" altLang="zh-CN" sz="2800" b="1" dirty="0" smtClean="0">
              <a:solidFill>
                <a:srgbClr val="F17B34"/>
              </a:solidFill>
              <a:ea typeface="書體坊顏體㊣" panose="02010600030101010101" pitchFamily="2" charset="-122"/>
              <a:cs typeface="+mn-lt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after learning her song </a:t>
            </a:r>
            <a:r>
              <a:rPr lang="en-US" altLang="zh-CN" sz="2800" b="1" i="1" dirty="0" smtClean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stay here forever</a:t>
            </a:r>
            <a:r>
              <a:rPr lang="zh-CN" altLang="en-US" sz="2800" b="1" dirty="0" smtClean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?</a:t>
            </a:r>
            <a:endParaRPr lang="zh-CN" altLang="en-US" sz="2800" b="1" dirty="0" smtClean="0">
              <a:solidFill>
                <a:srgbClr val="F17B34"/>
              </a:solidFill>
              <a:ea typeface="書體坊顏體㊣" panose="02010600030101010101" pitchFamily="2" charset="-122"/>
              <a:cs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06070" y="1551940"/>
            <a:ext cx="65747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/>
              <a:t>A</a:t>
            </a:r>
            <a:r>
              <a:rPr lang="zh-CN" altLang="en-US" sz="2400" b="1"/>
              <a:t>mong American singers,when it </a:t>
            </a:r>
            <a:endParaRPr lang="zh-CN" altLang="en-US" sz="2400" b="1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 b="1"/>
              <a:t>comes to exquisite daintiness and ravishing beauty, none can be compared with Jewel</a:t>
            </a:r>
            <a:r>
              <a:rPr lang="en-US" altLang="zh-CN" sz="2400" b="1"/>
              <a:t>.</a:t>
            </a:r>
            <a:endParaRPr lang="en-US" altLang="zh-CN" sz="2400" b="1"/>
          </a:p>
        </p:txBody>
      </p:sp>
      <p:sp>
        <p:nvSpPr>
          <p:cNvPr id="30" name="文本框 29"/>
          <p:cNvSpPr txBox="1"/>
          <p:nvPr/>
        </p:nvSpPr>
        <p:spPr>
          <a:xfrm>
            <a:off x="306070" y="2871470"/>
            <a:ext cx="666115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/>
              <a:t>I</a:t>
            </a:r>
            <a:r>
              <a:rPr lang="zh-CN" altLang="en-US" sz="2400" b="1"/>
              <a:t>t is a happiness </a:t>
            </a:r>
            <a:r>
              <a:rPr lang="en-US" altLang="zh-CN" sz="2400" b="1"/>
              <a:t>to</a:t>
            </a:r>
            <a:r>
              <a:rPr lang="zh-CN" altLang="en-US" sz="2400" b="1"/>
              <a:t> dream of  such a beautiful, </a:t>
            </a:r>
            <a:endParaRPr lang="zh-CN" altLang="en-US" sz="2400" b="1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 b="1"/>
              <a:t>caring,considerate and dignified and elegant lady as Jewel as his wife, who who will roll if her husband wants to rock, who will slow down if he wants to</a:t>
            </a:r>
            <a:r>
              <a:rPr lang="en-US" altLang="zh-CN" sz="2400" b="1"/>
              <a:t>, </a:t>
            </a:r>
            <a:r>
              <a:rPr lang="zh-CN" altLang="en-US" sz="2400" b="1"/>
              <a:t>who will visit any places with him if his mood allows them to</a:t>
            </a:r>
            <a:r>
              <a:rPr lang="en-US" altLang="zh-CN" sz="2400" b="1"/>
              <a:t>. S</a:t>
            </a:r>
            <a:r>
              <a:rPr lang="zh-CN" altLang="en-US" sz="2400" b="1"/>
              <a:t>uch a wife is an angel.</a:t>
            </a:r>
            <a:endParaRPr lang="zh-CN" altLang="en-US" sz="2400" b="1"/>
          </a:p>
        </p:txBody>
      </p:sp>
      <p:sp>
        <p:nvSpPr>
          <p:cNvPr id="31" name="文本框 30"/>
          <p:cNvSpPr txBox="1"/>
          <p:nvPr/>
        </p:nvSpPr>
        <p:spPr>
          <a:xfrm>
            <a:off x="306070" y="5178425"/>
            <a:ext cx="66611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/>
              <a:t>Jewel is my icon because of her beauty, </a:t>
            </a:r>
            <a:endParaRPr lang="zh-CN" altLang="en-US" sz="2400" b="1"/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 b="1"/>
              <a:t>capability and glamor, but also because this song is an ode to a unique love, which can only be dreamed of by most couples.</a:t>
            </a:r>
            <a:endParaRPr lang="zh-CN" altLang="en-US" sz="2400" b="1"/>
          </a:p>
        </p:txBody>
      </p:sp>
      <p:sp>
        <p:nvSpPr>
          <p:cNvPr id="2" name="文本框 1"/>
          <p:cNvSpPr txBox="1"/>
          <p:nvPr/>
        </p:nvSpPr>
        <p:spPr>
          <a:xfrm>
            <a:off x="5534660" y="442595"/>
            <a:ext cx="5389880" cy="521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</a:rPr>
              <a:t>8. </a:t>
            </a:r>
            <a:r>
              <a:rPr lang="en-US" sz="2800" b="1">
                <a:solidFill>
                  <a:srgbClr val="002060"/>
                </a:solidFill>
              </a:rPr>
              <a:t>Think creatively and critically </a:t>
            </a:r>
            <a:endParaRPr lang="en-US" sz="2800" b="1">
              <a:solidFill>
                <a:srgbClr val="002060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904797" y="171894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534660" y="442595"/>
            <a:ext cx="5389880" cy="521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</a:rPr>
              <a:t>8. </a:t>
            </a:r>
            <a:r>
              <a:rPr lang="en-US" sz="2800" b="1">
                <a:solidFill>
                  <a:srgbClr val="002060"/>
                </a:solidFill>
              </a:rPr>
              <a:t>Think creatively and critically </a:t>
            </a:r>
            <a:endParaRPr lang="en-US" sz="2800" b="1">
              <a:solidFill>
                <a:srgbClr val="00206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137795" y="964565"/>
            <a:ext cx="3171190" cy="47129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08985" y="1431290"/>
            <a:ext cx="8506460" cy="4902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u"/>
            </a:pPr>
            <a:r>
              <a:rPr lang="en-US" altLang="zh-CN" sz="2800" b="1"/>
              <a:t>     </a:t>
            </a:r>
            <a:r>
              <a:rPr lang="en-US" altLang="zh-CN" sz="2800" b="1" dirty="0" smtClean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Write a 80-word passage themed “A vacation with...”, and the following expressions may be </a:t>
            </a:r>
            <a:r>
              <a:rPr lang="en-US" altLang="zh-CN" sz="2800" b="1" dirty="0" smtClean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  <a:sym typeface="+mn-ea"/>
              </a:rPr>
              <a:t>used</a:t>
            </a:r>
            <a:r>
              <a:rPr lang="en-US" altLang="zh-CN" sz="2800" b="1" dirty="0" smtClean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:</a:t>
            </a:r>
            <a:endParaRPr lang="en-US" altLang="zh-CN" sz="2800" b="1" dirty="0" smtClean="0">
              <a:solidFill>
                <a:srgbClr val="F17B34"/>
              </a:solidFill>
              <a:ea typeface="書體坊顏體㊣" panose="02010600030101010101" pitchFamily="2" charset="-122"/>
              <a:cs typeface="+mn-lt"/>
            </a:endParaRPr>
          </a:p>
          <a:p>
            <a:pPr indent="0" fontAlgn="auto">
              <a:lnSpc>
                <a:spcPts val="1760"/>
              </a:lnSpc>
              <a:buFont typeface="Wingdings" panose="05000000000000000000" charset="0"/>
              <a:buNone/>
            </a:pPr>
            <a:endParaRPr lang="en-US" altLang="zh-CN" sz="2800" b="1" dirty="0" smtClean="0">
              <a:solidFill>
                <a:srgbClr val="F17B34"/>
              </a:solidFill>
              <a:ea typeface="書體坊顏體㊣" panose="02010600030101010101" pitchFamily="2" charset="-122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I'm laying here dreaming, staring at the ceiling, wasting the day away  </a:t>
            </a:r>
            <a:endParaRPr lang="en-US" altLang="zh-CN" sz="2800" b="1" i="1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jump in the car, and take a little trip around town</a:t>
            </a:r>
            <a:endParaRPr lang="en-US" altLang="zh-CN" sz="2800" b="1" i="1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 nice and warm this time of year</a:t>
            </a:r>
            <a:endParaRPr lang="en-US" altLang="zh-CN" sz="2800" b="1" i="1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 there's a whole lot of world to discover under the covers</a:t>
            </a:r>
            <a:endParaRPr lang="en-US" altLang="zh-CN" sz="2800" b="1" i="1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Letting go of it all. Holding on to ...</a:t>
            </a:r>
            <a:endParaRPr lang="en-US" altLang="zh-CN" sz="2800" b="1" i="1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just lay here forever，stay here forever</a:t>
            </a:r>
            <a:endParaRPr lang="en-US" altLang="zh-CN" sz="2800" b="1"/>
          </a:p>
          <a:p>
            <a:endParaRPr lang="en-US" altLang="zh-CN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6137" r="4709" b="24445"/>
          <a:stretch>
            <a:fillRect/>
          </a:stretch>
        </p:blipFill>
        <p:spPr>
          <a:xfrm>
            <a:off x="795655" y="7620"/>
            <a:ext cx="11463020" cy="68433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3686" y="833972"/>
            <a:ext cx="8120380" cy="14452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8800" b="1" dirty="0" smtClean="0">
                <a:solidFill>
                  <a:srgbClr val="002060"/>
                </a:solidFill>
                <a:ea typeface="書體坊顏體㊣" panose="02010600030101010101" pitchFamily="2" charset="-122"/>
                <a:cs typeface="+mn-lt"/>
              </a:rPr>
              <a:t>S</a:t>
            </a:r>
            <a:r>
              <a:rPr lang="zh-CN" altLang="en-US" sz="8800" b="1" dirty="0" smtClean="0">
                <a:solidFill>
                  <a:srgbClr val="002060"/>
                </a:solidFill>
                <a:ea typeface="書體坊顏體㊣" panose="02010600030101010101" pitchFamily="2" charset="-122"/>
                <a:cs typeface="+mn-lt"/>
              </a:rPr>
              <a:t>tay here forever</a:t>
            </a:r>
            <a:endParaRPr lang="zh-CN" altLang="en-US" sz="8800" b="1" dirty="0" smtClean="0">
              <a:solidFill>
                <a:srgbClr val="002060"/>
              </a:solidFill>
              <a:ea typeface="書體坊顏體㊣" panose="02010600030101010101" pitchFamily="2" charset="-122"/>
              <a:cs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05291" y="2823090"/>
            <a:ext cx="40570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浙江省常山一中   吴俊峰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4345" y="373380"/>
            <a:ext cx="4811395" cy="460375"/>
            <a:chOff x="5227412" y="798044"/>
            <a:chExt cx="1724932" cy="460375"/>
          </a:xfrm>
        </p:grpSpPr>
        <p:sp>
          <p:nvSpPr>
            <p:cNvPr id="5" name="矩形 4"/>
            <p:cNvSpPr/>
            <p:nvPr/>
          </p:nvSpPr>
          <p:spPr>
            <a:xfrm>
              <a:off x="5561240" y="798044"/>
              <a:ext cx="1069521" cy="46037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1672590" y="5664200"/>
            <a:ext cx="44069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i="1"/>
              <a:t>Learn to sing English songs</a:t>
            </a:r>
            <a:endParaRPr lang="zh-CN" altLang="en-US" sz="2400" b="1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27725" r="12540" b="17037"/>
          <a:stretch>
            <a:fillRect/>
          </a:stretch>
        </p:blipFill>
        <p:spPr>
          <a:xfrm flipH="1">
            <a:off x="1541145" y="470535"/>
            <a:ext cx="10265410" cy="6505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20460000">
            <a:off x="1396584" y="831801"/>
            <a:ext cx="4557395" cy="1322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rtlCol="0">
            <a:spAutoFit/>
          </a:bodyPr>
          <a:lstStyle/>
          <a:p>
            <a:pPr algn="l"/>
            <a:r>
              <a:rPr lang="en-US" altLang="zh-CN" sz="8000" b="1" dirty="0" smtClean="0">
                <a:solidFill>
                  <a:schemeClr val="accent2"/>
                </a:solidFill>
                <a:ea typeface="書體坊顏體㊣" panose="02010600030101010101" pitchFamily="2" charset="-122"/>
                <a:cs typeface="+mn-lt"/>
              </a:rPr>
              <a:t>Thank you</a:t>
            </a:r>
            <a:endParaRPr lang="en-US" altLang="zh-CN" sz="8000" b="1" dirty="0" smtClean="0">
              <a:solidFill>
                <a:schemeClr val="accent2"/>
              </a:solidFill>
              <a:ea typeface="書體坊顏體㊣" panose="02010600030101010101" pitchFamily="2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442585" y="381000"/>
            <a:ext cx="422465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1. Explore</a:t>
            </a:r>
            <a:r>
              <a:rPr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the</a:t>
            </a:r>
            <a:r>
              <a:rPr sz="3200" b="1">
                <a:solidFill>
                  <a:srgbClr val="002060"/>
                </a:solidFill>
              </a:rPr>
              <a:t> subject </a:t>
            </a:r>
            <a:endParaRPr sz="3200" b="1">
              <a:solidFill>
                <a:srgbClr val="002060"/>
              </a:solidFill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232683" y="1431652"/>
            <a:ext cx="3767182" cy="471312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62045" y="1258570"/>
            <a:ext cx="8242935" cy="5282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   </a:t>
            </a:r>
            <a:r>
              <a:rPr lang="en-US" altLang="zh-CN" sz="2800" b="1"/>
              <a:t>Play the MP3 of the song. While listening, please explore the following questions. </a:t>
            </a:r>
            <a:endParaRPr lang="en-US" altLang="zh-CN" sz="2800" b="1"/>
          </a:p>
          <a:p>
            <a:pPr fontAlgn="auto">
              <a:lnSpc>
                <a:spcPts val="1760"/>
              </a:lnSpc>
            </a:pPr>
            <a:endParaRPr lang="en-US" altLang="zh-CN" sz="2800" b="1"/>
          </a:p>
          <a:p>
            <a:r>
              <a:rPr lang="en-US" altLang="zh-CN" sz="2800" b="1">
                <a:solidFill>
                  <a:schemeClr val="accent2"/>
                </a:solidFill>
              </a:rPr>
              <a:t>1.What kind is the song?</a:t>
            </a:r>
            <a:endParaRPr lang="en-US" altLang="zh-CN" sz="2800" b="1"/>
          </a:p>
          <a:p>
            <a:r>
              <a:rPr lang="en-US" altLang="zh-CN" sz="2800" b="1"/>
              <a:t>   A. Rock &amp; roll          B. Country music  </a:t>
            </a:r>
            <a:endParaRPr lang="en-US" altLang="zh-CN" sz="2800" b="1"/>
          </a:p>
          <a:p>
            <a:r>
              <a:rPr lang="en-US" altLang="zh-CN" sz="2800" b="1"/>
              <a:t>   C. Folk music           D. Classical music.</a:t>
            </a:r>
            <a:endParaRPr lang="en-US" altLang="zh-CN" sz="2800" b="1"/>
          </a:p>
          <a:p>
            <a:pPr fontAlgn="auto">
              <a:lnSpc>
                <a:spcPts val="1760"/>
              </a:lnSpc>
            </a:pPr>
            <a:endParaRPr lang="en-US" altLang="zh-CN" sz="2800" b="1"/>
          </a:p>
          <a:p>
            <a:r>
              <a:rPr lang="en-US" altLang="zh-CN" sz="2800" b="1">
                <a:solidFill>
                  <a:schemeClr val="accent2"/>
                </a:solidFill>
              </a:rPr>
              <a:t>2.What is the theme of the song?</a:t>
            </a:r>
            <a:endParaRPr lang="en-US" altLang="zh-CN" sz="2800" b="1"/>
          </a:p>
          <a:p>
            <a:r>
              <a:rPr lang="en-US" altLang="zh-CN" sz="2800" b="1"/>
              <a:t>   A. About friendship</a:t>
            </a:r>
            <a:endParaRPr lang="en-US" altLang="zh-CN" sz="2800" b="1"/>
          </a:p>
          <a:p>
            <a:r>
              <a:rPr lang="en-US" altLang="zh-CN" sz="2800" b="1"/>
              <a:t>   B. About  romantic love</a:t>
            </a:r>
            <a:endParaRPr lang="en-US" altLang="zh-CN" sz="2800" b="1"/>
          </a:p>
          <a:p>
            <a:r>
              <a:rPr lang="en-US" altLang="zh-CN" sz="2800" b="1"/>
              <a:t>   C. About country life </a:t>
            </a:r>
            <a:endParaRPr lang="en-US" altLang="zh-CN" sz="2800" b="1"/>
          </a:p>
          <a:p>
            <a:r>
              <a:rPr lang="en-US" altLang="zh-CN" sz="2800" b="1"/>
              <a:t>   D. About travelling</a:t>
            </a:r>
            <a:endParaRPr lang="en-US" altLang="zh-CN" sz="2800" b="1"/>
          </a:p>
          <a:p>
            <a:r>
              <a:rPr lang="en-US" altLang="zh-CN" sz="2800" b="1"/>
              <a:t>   E. ...</a:t>
            </a:r>
            <a:endParaRPr lang="en-US" altLang="zh-CN" sz="2400" b="1"/>
          </a:p>
        </p:txBody>
      </p:sp>
      <p:pic>
        <p:nvPicPr>
          <p:cNvPr id="8" name="图片 7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075" y="1669415"/>
            <a:ext cx="826770" cy="7912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pic>
        <p:nvPicPr>
          <p:cNvPr id="19457" name="Picture 2" descr="C:\Users\Administrator\Desktop\aids\2007111984526416_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660000">
            <a:off x="6245860" y="2720975"/>
            <a:ext cx="1005205" cy="73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" descr="C:\Users\Administrator\Desktop\aids\2007111984526416_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960000">
            <a:off x="3376930" y="4307205"/>
            <a:ext cx="1005205" cy="73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2" descr="C:\Users\Administrator\Desktop\aids\2007111984526416_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840000">
            <a:off x="3376930" y="4761865"/>
            <a:ext cx="1005205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22434" r="21852" b="20000"/>
          <a:stretch>
            <a:fillRect/>
          </a:stretch>
        </p:blipFill>
        <p:spPr>
          <a:xfrm>
            <a:off x="5584190" y="2216785"/>
            <a:ext cx="6327140" cy="464566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30885" y="1384935"/>
            <a:ext cx="515048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en-US" altLang="zh-CN" sz="2800" b="1" dirty="0" smtClean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3. </a:t>
            </a:r>
            <a:r>
              <a:rPr lang="zh-CN" altLang="en-US" sz="2800" b="1" dirty="0" smtClean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On which occasion do you</a:t>
            </a:r>
            <a:endParaRPr lang="zh-CN" altLang="en-US" sz="2800" b="1" dirty="0" smtClean="0">
              <a:solidFill>
                <a:srgbClr val="F17B34"/>
              </a:solidFill>
              <a:ea typeface="書體坊顏體㊣" panose="02010600030101010101" pitchFamily="2" charset="-122"/>
              <a:cs typeface="+mn-lt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2800" b="1" dirty="0" smtClean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think is the song suitable to play?</a:t>
            </a:r>
            <a:endParaRPr lang="zh-CN" altLang="en-US" sz="2800" b="1" dirty="0" smtClean="0">
              <a:solidFill>
                <a:srgbClr val="F17B34"/>
              </a:solidFill>
              <a:ea typeface="書體坊顏體㊣" panose="02010600030101010101" pitchFamily="2" charset="-122"/>
              <a:cs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9" name="矩形 8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885190" y="2707640"/>
            <a:ext cx="33420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/>
              <a:t>W</a:t>
            </a:r>
            <a:r>
              <a:rPr lang="zh-CN" altLang="en-US" sz="2800" b="1"/>
              <a:t>edding </a:t>
            </a:r>
            <a:r>
              <a:rPr lang="zh-CN" altLang="en-US" sz="2400" b="1"/>
              <a:t>ceremony</a:t>
            </a:r>
            <a:endParaRPr lang="zh-CN" altLang="en-US" sz="2400" b="1"/>
          </a:p>
        </p:txBody>
      </p:sp>
      <p:sp>
        <p:nvSpPr>
          <p:cNvPr id="26" name="文本框 25"/>
          <p:cNvSpPr txBox="1"/>
          <p:nvPr/>
        </p:nvSpPr>
        <p:spPr>
          <a:xfrm>
            <a:off x="885190" y="3599180"/>
            <a:ext cx="35496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/>
              <a:t>G</a:t>
            </a:r>
            <a:r>
              <a:rPr lang="zh-CN" altLang="en-US" sz="2800" b="1"/>
              <a:t>raduation ceremony</a:t>
            </a:r>
            <a:endParaRPr lang="zh-CN" altLang="en-US" sz="2800" b="1"/>
          </a:p>
        </p:txBody>
      </p:sp>
      <p:sp>
        <p:nvSpPr>
          <p:cNvPr id="27" name="文本框 26"/>
          <p:cNvSpPr txBox="1"/>
          <p:nvPr/>
        </p:nvSpPr>
        <p:spPr>
          <a:xfrm>
            <a:off x="885190" y="449961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/>
              <a:t>Couples tour</a:t>
            </a:r>
            <a:endParaRPr lang="zh-CN" altLang="en-US" sz="2800" b="1"/>
          </a:p>
        </p:txBody>
      </p:sp>
      <p:sp>
        <p:nvSpPr>
          <p:cNvPr id="33" name="文本框 32"/>
          <p:cNvSpPr txBox="1"/>
          <p:nvPr/>
        </p:nvSpPr>
        <p:spPr>
          <a:xfrm>
            <a:off x="5534660" y="442595"/>
            <a:ext cx="415099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sz="3200" b="1">
                <a:solidFill>
                  <a:srgbClr val="002060"/>
                </a:solidFill>
                <a:sym typeface="+mn-ea"/>
              </a:rPr>
              <a:t> </a:t>
            </a:r>
            <a:r>
              <a:rPr lang="en-US" sz="3200" b="1">
                <a:solidFill>
                  <a:srgbClr val="002060"/>
                </a:solidFill>
                <a:sym typeface="+mn-ea"/>
              </a:rPr>
              <a:t>1. Explore</a:t>
            </a:r>
            <a:r>
              <a:rPr sz="3200" b="1">
                <a:solidFill>
                  <a:srgbClr val="002060"/>
                </a:solidFill>
                <a:sym typeface="+mn-ea"/>
              </a:rPr>
              <a:t> </a:t>
            </a:r>
            <a:r>
              <a:rPr lang="en-US" sz="3200" b="1">
                <a:solidFill>
                  <a:srgbClr val="002060"/>
                </a:solidFill>
                <a:sym typeface="+mn-ea"/>
              </a:rPr>
              <a:t>the</a:t>
            </a:r>
            <a:r>
              <a:rPr sz="3200" b="1">
                <a:solidFill>
                  <a:srgbClr val="002060"/>
                </a:solidFill>
                <a:sym typeface="+mn-ea"/>
              </a:rPr>
              <a:t> subject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endParaRPr lang="en-US" sz="2800" b="1">
              <a:solidFill>
                <a:srgbClr val="002060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85971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6" grpId="0"/>
      <p:bldP spid="26" grpId="1"/>
      <p:bldP spid="27" grpId="0"/>
      <p:bldP spid="2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488305" y="381000"/>
            <a:ext cx="548703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rgbClr val="002060"/>
                </a:solidFill>
              </a:rPr>
              <a:t>2. </a:t>
            </a:r>
            <a:r>
              <a:rPr sz="3200" b="1">
                <a:solidFill>
                  <a:srgbClr val="002060"/>
                </a:solidFill>
              </a:rPr>
              <a:t>Tune in, tune out, turn off </a:t>
            </a:r>
            <a:endParaRPr sz="3200" b="1">
              <a:solidFill>
                <a:srgbClr val="00206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64255" y="1373505"/>
            <a:ext cx="8425180" cy="3333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   </a:t>
            </a:r>
            <a:r>
              <a:rPr lang="en-US" altLang="zh-CN" sz="2800" b="1">
                <a:solidFill>
                  <a:schemeClr val="accent2"/>
                </a:solidFill>
              </a:rPr>
              <a:t>How do you react to the song if you hear it on the radio? And why?</a:t>
            </a:r>
            <a:endParaRPr lang="en-US" altLang="zh-CN" sz="2800" b="1"/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 tune in – listen carefully</a:t>
            </a:r>
            <a:endParaRPr lang="en-US" altLang="zh-CN" sz="2800" b="1"/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 tune out – leave it on as background music</a:t>
            </a:r>
            <a:endParaRPr lang="en-US" altLang="zh-CN" sz="2800" b="1"/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turn off – switch off the radio</a:t>
            </a:r>
            <a:endParaRPr lang="en-US" altLang="zh-CN" sz="2800" b="1"/>
          </a:p>
          <a:p>
            <a:pPr indent="0" fontAlgn="auto">
              <a:lnSpc>
                <a:spcPts val="1760"/>
              </a:lnSpc>
              <a:buFont typeface="Wingdings" panose="05000000000000000000" charset="0"/>
              <a:buNone/>
            </a:pPr>
            <a:endParaRPr lang="en-US" altLang="zh-CN" sz="2800" b="1"/>
          </a:p>
          <a:p>
            <a:r>
              <a:rPr lang="en-US" altLang="zh-CN" sz="2800" b="1">
                <a:solidFill>
                  <a:schemeClr val="accent2"/>
                </a:solidFill>
              </a:rPr>
              <a:t>Discuss your ideas in groups and explain the reasons in descriptive language.</a:t>
            </a:r>
            <a:r>
              <a:rPr lang="en-US" altLang="zh-CN" sz="2400" b="1">
                <a:solidFill>
                  <a:schemeClr val="accent2"/>
                </a:solidFill>
              </a:rPr>
              <a:t> </a:t>
            </a:r>
            <a:endParaRPr lang="en-US" altLang="zh-CN" sz="2400" b="1">
              <a:solidFill>
                <a:schemeClr val="accent2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04620" y="4968240"/>
            <a:ext cx="10584815" cy="15684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400" b="1"/>
              <a:t>This </a:t>
            </a:r>
            <a:r>
              <a:rPr lang="zh-CN" altLang="en-US" sz="2400" b="1"/>
              <a:t>earpleasing,heartwarming song is more than I can love</a:t>
            </a:r>
            <a:r>
              <a:rPr lang="en-US" altLang="zh-CN" sz="2400" b="1"/>
              <a:t>, </a:t>
            </a:r>
            <a:r>
              <a:rPr lang="zh-CN" altLang="en-US" sz="2400" b="1"/>
              <a:t>just like such a wife is more than her husband loves.</a:t>
            </a:r>
            <a:endParaRPr lang="zh-CN" altLang="en-US" sz="2400" b="1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400" b="1"/>
              <a:t>B</a:t>
            </a:r>
            <a:r>
              <a:rPr lang="zh-CN" altLang="en-US" sz="2400" b="1"/>
              <a:t>right and light, </a:t>
            </a:r>
            <a:r>
              <a:rPr lang="en-US" altLang="zh-CN" sz="2400" b="1"/>
              <a:t>t</a:t>
            </a:r>
            <a:r>
              <a:rPr lang="zh-CN" altLang="en-US" sz="2400" b="1"/>
              <a:t>he song softens,sweetens and warms each and every cell of mine</a:t>
            </a:r>
            <a:r>
              <a:rPr lang="en-US" altLang="zh-CN" sz="2400" b="1"/>
              <a:t>.</a:t>
            </a:r>
            <a:endParaRPr lang="zh-CN" altLang="en-US" sz="2400" b="1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138068" y="837292"/>
            <a:ext cx="3767182" cy="471312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408930" y="381000"/>
            <a:ext cx="305435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3. </a:t>
            </a:r>
            <a:r>
              <a:rPr sz="3200" b="1">
                <a:solidFill>
                  <a:srgbClr val="002060"/>
                </a:solidFill>
              </a:rPr>
              <a:t>Singer Profile</a:t>
            </a:r>
            <a:r>
              <a:rPr lang="zh-CN" altLang="en-US" sz="3200" b="1">
                <a:solidFill>
                  <a:srgbClr val="002060"/>
                </a:solidFill>
                <a:sym typeface="+mn-ea"/>
              </a:rPr>
              <a:t> </a:t>
            </a:r>
            <a:endParaRPr lang="zh-CN" altLang="en-US" sz="3200" b="1">
              <a:solidFill>
                <a:srgbClr val="002060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10667"/>
          <a:stretch>
            <a:fillRect/>
          </a:stretch>
        </p:blipFill>
        <p:spPr>
          <a:xfrm>
            <a:off x="3281680" y="1258570"/>
            <a:ext cx="8402320" cy="4254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885190" y="2399030"/>
            <a:ext cx="2825115" cy="33705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76250" y="5513070"/>
            <a:ext cx="11716385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/>
              <a:t>    </a:t>
            </a:r>
            <a:r>
              <a:rPr lang="zh-CN" altLang="en-US" sz="2400" b="1"/>
              <a:t>Jewel Kilcher (born May 23, 1974), </a:t>
            </a:r>
            <a:r>
              <a:rPr lang="en-US" altLang="zh-CN" sz="2400" b="1"/>
              <a:t>well-</a:t>
            </a:r>
            <a:r>
              <a:rPr lang="zh-CN" altLang="en-US" sz="2400" b="1"/>
              <a:t>known as </a:t>
            </a:r>
            <a:r>
              <a:rPr lang="en-US" altLang="zh-CN" sz="2400" b="1"/>
              <a:t>“</a:t>
            </a:r>
            <a:r>
              <a:rPr lang="zh-CN" altLang="en-US" sz="2400" b="1"/>
              <a:t>珠儿</a:t>
            </a:r>
            <a:r>
              <a:rPr lang="en-US" altLang="zh-CN" sz="2400" b="1"/>
              <a:t>” in China</a:t>
            </a:r>
            <a:r>
              <a:rPr lang="zh-CN" altLang="en-US" sz="2400" b="1"/>
              <a:t>, is an American </a:t>
            </a:r>
            <a:r>
              <a:rPr lang="zh-CN" altLang="en-US" sz="2400" b="1" u="sng"/>
              <a:t>singer-songwriter</a:t>
            </a:r>
            <a:r>
              <a:rPr lang="zh-CN" altLang="en-US" sz="2400" b="1"/>
              <a:t>, musician, producer, actress, author, and poet. She has received four Grammy Award </a:t>
            </a:r>
            <a:r>
              <a:rPr lang="zh-CN" altLang="en-US" sz="2400" b="1" u="sng"/>
              <a:t>nominations</a:t>
            </a:r>
            <a:r>
              <a:rPr lang="zh-CN" altLang="en-US" sz="2400" b="1"/>
              <a:t> and, as of 2015, has sold over 30 million </a:t>
            </a:r>
            <a:r>
              <a:rPr lang="zh-CN" altLang="en-US" sz="2400" b="1" u="sng"/>
              <a:t>albums</a:t>
            </a:r>
            <a:r>
              <a:rPr lang="zh-CN" altLang="en-US" sz="2400" b="1"/>
              <a:t> worldwide.</a:t>
            </a:r>
            <a:endParaRPr lang="zh-CN" altLang="en-US" sz="2400" b="1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2410" y="1431925"/>
            <a:ext cx="314515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i="1"/>
              <a:t>singer-songwriter</a:t>
            </a:r>
            <a:endParaRPr lang="zh-CN" altLang="en-US" b="1" i="1"/>
          </a:p>
          <a:p>
            <a:r>
              <a:rPr lang="zh-CN" altLang="en-US" b="1" i="1"/>
              <a:t>             创作型歌手</a:t>
            </a:r>
            <a:endParaRPr lang="zh-CN" altLang="en-US" b="1" i="1"/>
          </a:p>
          <a:p>
            <a:r>
              <a:rPr lang="zh-CN" altLang="en-US" b="1" i="1"/>
              <a:t>nomination /ˌnɒmɪˈneɪʃn/</a:t>
            </a:r>
            <a:endParaRPr lang="zh-CN" altLang="en-US" b="1" i="1"/>
          </a:p>
          <a:p>
            <a:r>
              <a:rPr lang="zh-CN" altLang="en-US" b="1" i="1"/>
              <a:t>    n. 任命，提名；提名权</a:t>
            </a:r>
            <a:endParaRPr lang="zh-CN" altLang="en-US" b="1" i="1"/>
          </a:p>
          <a:p>
            <a:r>
              <a:rPr lang="zh-CN" altLang="en-US" b="1" i="1"/>
              <a:t>album  /ˈælbəm/ </a:t>
            </a:r>
            <a:endParaRPr lang="zh-CN" altLang="en-US" b="1" i="1"/>
          </a:p>
          <a:p>
            <a:r>
              <a:rPr lang="zh-CN" altLang="en-US" b="1" i="1"/>
              <a:t>    n. 相簿；唱片集</a:t>
            </a:r>
            <a:endParaRPr lang="zh-CN" altLang="en-US" b="1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rcRect b="9735"/>
          <a:stretch>
            <a:fillRect/>
          </a:stretch>
        </p:blipFill>
        <p:spPr>
          <a:xfrm>
            <a:off x="2022475" y="1258570"/>
            <a:ext cx="4840605" cy="27495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-116205" y="643890"/>
            <a:ext cx="3302000" cy="41306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47063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 descr="C:/Users/ADMINI~1/AppData/Local/Temp/kaimatting_20191107225048/output_20191107225055..pngoutput_20191107225055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8" y="837565"/>
            <a:ext cx="1381125" cy="10572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920" y="61595"/>
            <a:ext cx="4726305" cy="65125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7065" y="4008120"/>
            <a:ext cx="1075118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/>
              <a:t>    </a:t>
            </a:r>
            <a:r>
              <a:rPr lang="en-US" altLang="zh-CN" sz="2800" b="1" u="sng"/>
              <a:t>A</a:t>
            </a:r>
            <a:r>
              <a:rPr lang="en-US" altLang="zh-CN" sz="2800" b="1" u="sng">
                <a:sym typeface="+mn-ea"/>
              </a:rPr>
              <a:t>ccompanied</a:t>
            </a:r>
            <a:r>
              <a:rPr lang="en-US" altLang="zh-CN" sz="2800" b="1">
                <a:sym typeface="+mn-ea"/>
              </a:rPr>
              <a:t> by lively music, t</a:t>
            </a:r>
            <a:r>
              <a:rPr lang="zh-CN" altLang="en-US" sz="2800" b="1"/>
              <a:t>h</a:t>
            </a:r>
            <a:r>
              <a:rPr lang="en-US" altLang="zh-CN" sz="2800" b="1"/>
              <a:t>is</a:t>
            </a:r>
            <a:r>
              <a:rPr lang="zh-CN" altLang="en-US" sz="2800" b="1"/>
              <a:t> </a:t>
            </a:r>
            <a:r>
              <a:rPr lang="en-US" altLang="zh-CN" sz="2800" b="1" u="sng">
                <a:sym typeface="+mn-ea"/>
              </a:rPr>
              <a:t>spontaneously</a:t>
            </a:r>
            <a:r>
              <a:rPr lang="en-US" altLang="zh-CN" sz="2800" b="1">
                <a:sym typeface="+mn-ea"/>
              </a:rPr>
              <a:t> outburst</a:t>
            </a:r>
            <a:r>
              <a:rPr lang="zh-CN" altLang="en-US" sz="2800" b="1">
                <a:sym typeface="+mn-ea"/>
              </a:rPr>
              <a:t> </a:t>
            </a:r>
            <a:r>
              <a:rPr lang="zh-CN" altLang="en-US" sz="2800" b="1"/>
              <a:t>song was </a:t>
            </a:r>
            <a:r>
              <a:rPr lang="zh-CN" altLang="en-US" sz="2800" b="1" u="sng"/>
              <a:t>featured</a:t>
            </a:r>
            <a:r>
              <a:rPr lang="zh-CN" altLang="en-US" sz="2800" b="1"/>
              <a:t> on the </a:t>
            </a:r>
            <a:r>
              <a:rPr lang="zh-CN" altLang="en-US" sz="2800" b="1" u="sng"/>
              <a:t>soundtrack</a:t>
            </a:r>
            <a:r>
              <a:rPr lang="zh-CN" altLang="en-US" sz="2800" b="1"/>
              <a:t> of </a:t>
            </a:r>
            <a:r>
              <a:rPr lang="en-US" altLang="zh-CN" sz="2800" b="1"/>
              <a:t>the film</a:t>
            </a:r>
            <a:r>
              <a:rPr lang="zh-CN" altLang="en-US" sz="2800" b="1"/>
              <a:t> </a:t>
            </a:r>
            <a:r>
              <a:rPr lang="zh-CN" altLang="en-US" sz="2800" b="1" i="1"/>
              <a:t>Valentines' Day</a:t>
            </a:r>
            <a:r>
              <a:rPr lang="zh-CN" altLang="en-US" sz="2800" b="1"/>
              <a:t>.  </a:t>
            </a:r>
            <a:r>
              <a:rPr lang="en-US" altLang="zh-CN" sz="2800" b="1"/>
              <a:t>A</a:t>
            </a:r>
            <a:r>
              <a:rPr lang="zh-CN" altLang="en-US" sz="2800" b="1"/>
              <a:t>nd the song has a bright </a:t>
            </a:r>
            <a:r>
              <a:rPr lang="zh-CN" altLang="en-US" sz="2800" b="1" u="sng"/>
              <a:t>melody</a:t>
            </a:r>
            <a:r>
              <a:rPr lang="zh-CN" altLang="en-US" sz="2800" b="1"/>
              <a:t> and </a:t>
            </a:r>
            <a:r>
              <a:rPr lang="zh-CN" altLang="en-US" sz="2800" b="1" u="sng"/>
              <a:t>rhythm</a:t>
            </a:r>
            <a:r>
              <a:rPr lang="en-US" altLang="zh-CN" sz="2800" b="1"/>
              <a:t>,</a:t>
            </a:r>
            <a:r>
              <a:rPr lang="zh-CN" altLang="en-US" sz="2800" b="1"/>
              <a:t> mak</a:t>
            </a:r>
            <a:r>
              <a:rPr lang="en-US" altLang="zh-CN" sz="2800" b="1"/>
              <a:t>ing</a:t>
            </a:r>
            <a:r>
              <a:rPr lang="zh-CN" altLang="en-US" sz="2800" b="1"/>
              <a:t> people feel comfortable and convey</a:t>
            </a:r>
            <a:r>
              <a:rPr lang="en-US" altLang="zh-CN" sz="2800" b="1"/>
              <a:t>ing</a:t>
            </a:r>
            <a:r>
              <a:rPr lang="zh-CN" altLang="en-US" sz="2800" b="1"/>
              <a:t> the </a:t>
            </a:r>
            <a:r>
              <a:rPr lang="en-US" altLang="zh-CN" sz="2800" b="1"/>
              <a:t>faith</a:t>
            </a:r>
            <a:r>
              <a:rPr lang="zh-CN" altLang="en-US" sz="2800" b="1"/>
              <a:t> in love.</a:t>
            </a:r>
            <a:endParaRPr lang="zh-CN" altLang="en-US" sz="2800" b="1"/>
          </a:p>
        </p:txBody>
      </p:sp>
      <p:sp>
        <p:nvSpPr>
          <p:cNvPr id="7" name="文本框 6"/>
          <p:cNvSpPr txBox="1"/>
          <p:nvPr/>
        </p:nvSpPr>
        <p:spPr>
          <a:xfrm>
            <a:off x="647065" y="5822950"/>
            <a:ext cx="60540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i="1"/>
              <a:t>accompany  /əˈkʌmpəni/ v. 陪伴，伴随；伴奏</a:t>
            </a:r>
            <a:endParaRPr lang="zh-CN" altLang="en-US" b="1" i="1"/>
          </a:p>
          <a:p>
            <a:r>
              <a:rPr lang="zh-CN" altLang="en-US" b="1" i="1"/>
              <a:t>spontaneously  /spɒn'teɪnɪəslɪ/adv. 自然地；不由自主地</a:t>
            </a:r>
            <a:endParaRPr lang="zh-CN" altLang="en-US" b="1" i="1"/>
          </a:p>
          <a:p>
            <a:r>
              <a:rPr lang="zh-CN" altLang="en-US" b="1" i="1"/>
              <a:t>feature  /ˈfiːtʃə(r)/ vt. 特写；以…为特色</a:t>
            </a:r>
            <a:endParaRPr lang="zh-CN" altLang="en-US" b="1" i="1"/>
          </a:p>
        </p:txBody>
      </p:sp>
      <p:sp>
        <p:nvSpPr>
          <p:cNvPr id="8" name="文本框 7"/>
          <p:cNvSpPr txBox="1"/>
          <p:nvPr/>
        </p:nvSpPr>
        <p:spPr>
          <a:xfrm>
            <a:off x="6701155" y="5822950"/>
            <a:ext cx="53860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i="1"/>
              <a:t>soundtrack  /ˈsaʊndtræk/ 影视原声；主打歌</a:t>
            </a:r>
            <a:endParaRPr lang="zh-CN" altLang="en-US" b="1" i="1"/>
          </a:p>
          <a:p>
            <a:r>
              <a:rPr lang="zh-CN" altLang="en-US" b="1" i="1"/>
              <a:t>melody  /ˈmelədi/ n. 旋律</a:t>
            </a:r>
            <a:endParaRPr lang="zh-CN" altLang="en-US" b="1" i="1"/>
          </a:p>
          <a:p>
            <a:r>
              <a:rPr lang="zh-CN" altLang="en-US" b="1" i="1"/>
              <a:t>rhythm  /ˈrɪðəm/ n. 节奏；韵律 </a:t>
            </a:r>
            <a:endParaRPr lang="zh-CN" altLang="en-US" b="1" i="1"/>
          </a:p>
        </p:txBody>
      </p:sp>
      <p:sp>
        <p:nvSpPr>
          <p:cNvPr id="9" name="文本框 8"/>
          <p:cNvSpPr txBox="1"/>
          <p:nvPr/>
        </p:nvSpPr>
        <p:spPr>
          <a:xfrm>
            <a:off x="5425440" y="381000"/>
            <a:ext cx="294703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3.</a:t>
            </a:r>
            <a:r>
              <a:rPr sz="3200" b="1">
                <a:solidFill>
                  <a:srgbClr val="002060"/>
                </a:solidFill>
              </a:rPr>
              <a:t>Singer Profile</a:t>
            </a:r>
            <a:endParaRPr sz="3200" b="1">
              <a:solidFill>
                <a:srgbClr val="002060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9457" r="10215"/>
          <a:stretch>
            <a:fillRect/>
          </a:stretch>
        </p:blipFill>
        <p:spPr>
          <a:xfrm>
            <a:off x="3883025" y="1258570"/>
            <a:ext cx="7956550" cy="4861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 b="825"/>
          <a:stretch>
            <a:fillRect/>
          </a:stretch>
        </p:blipFill>
        <p:spPr>
          <a:xfrm>
            <a:off x="34925" y="2540"/>
            <a:ext cx="4638675" cy="68522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0608" y="211940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3563620" y="6219190"/>
            <a:ext cx="85959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Play the video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lectured by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 Cyndi Hao form New Oriental 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71795" y="442595"/>
            <a:ext cx="446913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002060"/>
                </a:solidFill>
              </a:rPr>
              <a:t>4. P</a:t>
            </a:r>
            <a:r>
              <a:rPr lang="zh-CN" altLang="en-US" sz="3200" b="1">
                <a:solidFill>
                  <a:srgbClr val="002060"/>
                </a:solidFill>
              </a:rPr>
              <a:t>ractice listening skills </a:t>
            </a:r>
            <a:endParaRPr lang="zh-CN" altLang="en-US" sz="3200" b="1">
              <a:solidFill>
                <a:srgbClr val="002060"/>
              </a:solidFill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487670" y="442595"/>
            <a:ext cx="449897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002060"/>
                </a:solidFill>
              </a:rPr>
              <a:t>4. P</a:t>
            </a:r>
            <a:r>
              <a:rPr lang="zh-CN" altLang="en-US" sz="3200" b="1">
                <a:solidFill>
                  <a:srgbClr val="002060"/>
                </a:solidFill>
              </a:rPr>
              <a:t>ractice listening skills </a:t>
            </a:r>
            <a:endParaRPr lang="zh-CN" altLang="en-US" sz="3200" b="1">
              <a:solidFill>
                <a:srgbClr val="002060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 b="825"/>
          <a:stretch>
            <a:fillRect/>
          </a:stretch>
        </p:blipFill>
        <p:spPr>
          <a:xfrm>
            <a:off x="0" y="20320"/>
            <a:ext cx="3905250" cy="68522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  <a:endParaRPr lang="zh-CN" altLang="en-US" sz="2800" dirty="0">
              <a:solidFill>
                <a:srgbClr val="CD0000"/>
              </a:solidFill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  <a:endPara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4090670" y="1111885"/>
            <a:ext cx="785876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</a:rPr>
              <a:t>      After learning the video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lectured by Cyndi Hao,  we have practiced some listening skills: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002060"/>
                </a:solidFill>
                <a:sym typeface="+mn-ea"/>
              </a:rPr>
              <a:t>Reduced forms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Liaison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连读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 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Loss of voice blasting失去爆破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Contractions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缩读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FF0000"/>
                </a:solidFill>
                <a:sym typeface="+mn-ea"/>
              </a:rPr>
              <a:t>     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002060"/>
                </a:solidFill>
                <a:sym typeface="+mn-ea"/>
              </a:rPr>
              <a:t>Key words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Synonymy and Echo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      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Rhyme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      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65650" y="3717290"/>
            <a:ext cx="73837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Font typeface="Wingdings" panose="05000000000000000000" charset="0"/>
            </a:pPr>
            <a:r>
              <a:rPr lang="en-US" altLang="zh-CN" sz="2800" b="1">
                <a:solidFill>
                  <a:srgbClr val="FF0000"/>
                </a:solidFill>
                <a:sym typeface="+mn-ea"/>
              </a:rPr>
              <a:t> wanna= want to/ gotta= got to/ gonna= going to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638675" y="4925060"/>
            <a:ext cx="29248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Font typeface="Wingdings" panose="05000000000000000000" charset="0"/>
            </a:pPr>
            <a:r>
              <a:rPr lang="en-US" altLang="zh-CN" sz="2800" b="1">
                <a:solidFill>
                  <a:srgbClr val="FF0000"/>
                </a:solidFill>
                <a:sym typeface="+mn-ea"/>
              </a:rPr>
              <a:t>stay-lay/ rock-roll/ 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638675" y="5852160"/>
            <a:ext cx="586486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go-roll-all/ together-forever/ walk-talk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ICONSTAT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8775</Words>
  <Application>WPS 演示</Application>
  <PresentationFormat>宽屏</PresentationFormat>
  <Paragraphs>383</Paragraphs>
  <Slides>20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書體坊顏體㊣</vt:lpstr>
      <vt:lpstr>微软雅黑</vt:lpstr>
      <vt:lpstr>Wingdings</vt:lpstr>
      <vt:lpstr>Arial Black</vt:lpstr>
      <vt:lpstr>Calibri</vt:lpstr>
      <vt:lpstr>Arial Unicode MS</vt:lpstr>
      <vt:lpstr>Calibri Light</vt:lpstr>
      <vt:lpstr>Times New Roman</vt:lpstr>
      <vt:lpstr>HelveticaNeue</vt:lpstr>
      <vt:lpstr>NumberOnly</vt:lpstr>
      <vt:lpstr>华文新魏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ypppt</dc:creator>
  <cp:keywords>http:/www.ypppt.com</cp:keywords>
  <dc:description>http://www.ypppt.com/</dc:description>
  <cp:lastModifiedBy>曹小等</cp:lastModifiedBy>
  <cp:revision>91</cp:revision>
  <dcterms:created xsi:type="dcterms:W3CDTF">2015-06-05T06:31:00Z</dcterms:created>
  <dcterms:modified xsi:type="dcterms:W3CDTF">2019-11-12T07:12:29Z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